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7" r:id="rId4"/>
    <p:sldId id="278" r:id="rId5"/>
    <p:sldId id="279" r:id="rId6"/>
    <p:sldId id="281" r:id="rId7"/>
    <p:sldId id="282" r:id="rId8"/>
    <p:sldId id="259" r:id="rId9"/>
    <p:sldId id="272" r:id="rId10"/>
    <p:sldId id="270" r:id="rId11"/>
    <p:sldId id="268" r:id="rId12"/>
    <p:sldId id="265" r:id="rId13"/>
    <p:sldId id="263" r:id="rId14"/>
    <p:sldId id="276" r:id="rId15"/>
    <p:sldId id="271" r:id="rId16"/>
    <p:sldId id="273" r:id="rId17"/>
    <p:sldId id="283" r:id="rId18"/>
    <p:sldId id="284" r:id="rId19"/>
    <p:sldId id="269" r:id="rId20"/>
    <p:sldId id="260" r:id="rId21"/>
    <p:sldId id="264" r:id="rId22"/>
    <p:sldId id="262" r:id="rId23"/>
    <p:sldId id="258" r:id="rId24"/>
    <p:sldId id="266" r:id="rId25"/>
    <p:sldId id="277" r:id="rId26"/>
    <p:sldId id="275" r:id="rId27"/>
    <p:sldId id="280"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12" d="100"/>
          <a:sy n="112" d="100"/>
        </p:scale>
        <p:origin x="20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2" Type="http://schemas.openxmlformats.org/officeDocument/2006/relationships/hyperlink" Target="https://www.youtube.com/watch?v=3E7hkPZ-HTk" TargetMode="External"/><Relationship Id="rId1" Type="http://schemas.openxmlformats.org/officeDocument/2006/relationships/hyperlink" Target="https://www.youtube.com/watch?v=Czg_9C7gw0o"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https://www.youtube.com/watch?v=3E7hkPZ-HTk" TargetMode="External"/><Relationship Id="rId1" Type="http://schemas.openxmlformats.org/officeDocument/2006/relationships/hyperlink" Target="https://www.youtube.com/watch?v=Czg_9C7gw0o" TargetMode="External"/></Relationships>
</file>

<file path=ppt/diagrams/colors1.xml><?xml version="1.0" encoding="utf-8"?>
<dgm:colorsDef xmlns:dgm="http://schemas.openxmlformats.org/drawingml/2006/diagram" xmlns:a="http://schemas.openxmlformats.org/drawingml/2006/main" uniqueId="urn:microsoft.com/office/officeart/2005/8/colors/colorful5#10">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1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1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1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E61804-8F21-40D7-A04F-8671BF90C060}" type="doc">
      <dgm:prSet loTypeId="urn:microsoft.com/office/officeart/2005/8/layout/vProcess5" loCatId="process" qsTypeId="urn:microsoft.com/office/officeart/2005/8/quickstyle/simple4#11" qsCatId="simple" csTypeId="urn:microsoft.com/office/officeart/2005/8/colors/colorful5#10" csCatId="colorful" phldr="1"/>
      <dgm:spPr/>
      <dgm:t>
        <a:bodyPr/>
        <a:lstStyle/>
        <a:p>
          <a:endParaRPr lang="en-US"/>
        </a:p>
      </dgm:t>
    </dgm:pt>
    <dgm:pt modelId="{5DF68EAC-7F91-4643-BC4B-1DB0F64D6020}">
      <dgm:prSet/>
      <dgm:spPr/>
      <dgm:t>
        <a:bodyPr/>
        <a:lstStyle/>
        <a:p>
          <a:r>
            <a:rPr lang="en-GB">
              <a:hlinkClick xmlns:r="http://schemas.openxmlformats.org/officeDocument/2006/relationships" r:id="rId1"/>
            </a:rPr>
            <a:t>https://www.youtube.com/watch?v=Czg_9C7gw0o</a:t>
          </a:r>
          <a:endParaRPr lang="en-US"/>
        </a:p>
      </dgm:t>
    </dgm:pt>
    <dgm:pt modelId="{B47A08C1-6134-4C42-AF69-54ACCBDB42C2}" type="parTrans" cxnId="{E7405380-8D3E-4B00-804C-FD50E71B1782}">
      <dgm:prSet/>
      <dgm:spPr/>
      <dgm:t>
        <a:bodyPr/>
        <a:lstStyle/>
        <a:p>
          <a:endParaRPr lang="en-US"/>
        </a:p>
      </dgm:t>
    </dgm:pt>
    <dgm:pt modelId="{1B17FDDE-3265-4331-9B17-AC64315E50C0}" type="sibTrans" cxnId="{E7405380-8D3E-4B00-804C-FD50E71B1782}">
      <dgm:prSet/>
      <dgm:spPr/>
      <dgm:t>
        <a:bodyPr/>
        <a:lstStyle/>
        <a:p>
          <a:endParaRPr lang="en-US"/>
        </a:p>
      </dgm:t>
    </dgm:pt>
    <dgm:pt modelId="{DF55D1CC-ACC9-4597-B078-6D827F0F7741}">
      <dgm:prSet/>
      <dgm:spPr/>
      <dgm:t>
        <a:bodyPr/>
        <a:lstStyle/>
        <a:p>
          <a:r>
            <a:rPr lang="en-GB"/>
            <a:t>Is leaving social media the answer?!</a:t>
          </a:r>
          <a:endParaRPr lang="en-US"/>
        </a:p>
      </dgm:t>
    </dgm:pt>
    <dgm:pt modelId="{7FDD463E-6391-4893-96A1-4FFED3660D3E}" type="parTrans" cxnId="{05011921-92DC-4D1F-8437-0658EEAE8132}">
      <dgm:prSet/>
      <dgm:spPr/>
      <dgm:t>
        <a:bodyPr/>
        <a:lstStyle/>
        <a:p>
          <a:endParaRPr lang="en-US"/>
        </a:p>
      </dgm:t>
    </dgm:pt>
    <dgm:pt modelId="{487191BB-639A-4357-B9BF-A0DB91F9C9EB}" type="sibTrans" cxnId="{05011921-92DC-4D1F-8437-0658EEAE8132}">
      <dgm:prSet/>
      <dgm:spPr/>
      <dgm:t>
        <a:bodyPr/>
        <a:lstStyle/>
        <a:p>
          <a:endParaRPr lang="en-US"/>
        </a:p>
      </dgm:t>
    </dgm:pt>
    <dgm:pt modelId="{4A3BBCE5-0E33-4988-8FCD-C11D5482D3CC}">
      <dgm:prSet/>
      <dgm:spPr/>
      <dgm:t>
        <a:bodyPr/>
        <a:lstStyle/>
        <a:p>
          <a:r>
            <a:rPr lang="en-GB" dirty="0"/>
            <a:t>Quit social media...(watch this later)!​</a:t>
          </a:r>
          <a:endParaRPr lang="en-US" dirty="0"/>
        </a:p>
      </dgm:t>
    </dgm:pt>
    <dgm:pt modelId="{F9088434-866A-4C5A-9FFE-587650355A85}" type="parTrans" cxnId="{81B57636-8B90-468C-9775-32815E0403F3}">
      <dgm:prSet/>
      <dgm:spPr/>
      <dgm:t>
        <a:bodyPr/>
        <a:lstStyle/>
        <a:p>
          <a:endParaRPr lang="en-US"/>
        </a:p>
      </dgm:t>
    </dgm:pt>
    <dgm:pt modelId="{642EB0CE-0776-4F70-A394-E3972CB93E83}" type="sibTrans" cxnId="{81B57636-8B90-468C-9775-32815E0403F3}">
      <dgm:prSet/>
      <dgm:spPr/>
      <dgm:t>
        <a:bodyPr/>
        <a:lstStyle/>
        <a:p>
          <a:endParaRPr lang="en-US"/>
        </a:p>
      </dgm:t>
    </dgm:pt>
    <dgm:pt modelId="{6D8FBB3F-A54E-4B70-9F3C-1F308F34E32E}">
      <dgm:prSet/>
      <dgm:spPr/>
      <dgm:t>
        <a:bodyPr/>
        <a:lstStyle/>
        <a:p>
          <a:r>
            <a:rPr lang="en-GB" u="sng">
              <a:hlinkClick xmlns:r="http://schemas.openxmlformats.org/officeDocument/2006/relationships" r:id="rId2"/>
            </a:rPr>
            <a:t>https://www.youtube.com/watch?v=3E7hkPZ-HTk</a:t>
          </a:r>
          <a:r>
            <a:rPr lang="en-GB"/>
            <a:t>​</a:t>
          </a:r>
          <a:endParaRPr lang="en-US"/>
        </a:p>
      </dgm:t>
    </dgm:pt>
    <dgm:pt modelId="{8C8AF5D1-B4FE-4743-82DC-A99515537DD3}" type="parTrans" cxnId="{A4CA144A-D3A1-49DC-8F15-A880FB2C21D2}">
      <dgm:prSet/>
      <dgm:spPr/>
      <dgm:t>
        <a:bodyPr/>
        <a:lstStyle/>
        <a:p>
          <a:endParaRPr lang="en-US"/>
        </a:p>
      </dgm:t>
    </dgm:pt>
    <dgm:pt modelId="{01A92C18-3A46-4905-9B7F-54543EA4F1E8}" type="sibTrans" cxnId="{A4CA144A-D3A1-49DC-8F15-A880FB2C21D2}">
      <dgm:prSet/>
      <dgm:spPr/>
      <dgm:t>
        <a:bodyPr/>
        <a:lstStyle/>
        <a:p>
          <a:endParaRPr lang="en-US"/>
        </a:p>
      </dgm:t>
    </dgm:pt>
    <dgm:pt modelId="{EF87294C-27EF-7C47-B162-1499FA7AB69F}" type="pres">
      <dgm:prSet presAssocID="{DAE61804-8F21-40D7-A04F-8671BF90C060}" presName="outerComposite" presStyleCnt="0">
        <dgm:presLayoutVars>
          <dgm:chMax val="5"/>
          <dgm:dir/>
          <dgm:resizeHandles val="exact"/>
        </dgm:presLayoutVars>
      </dgm:prSet>
      <dgm:spPr/>
    </dgm:pt>
    <dgm:pt modelId="{5252EB28-10D1-D044-940F-AAD1E0884014}" type="pres">
      <dgm:prSet presAssocID="{DAE61804-8F21-40D7-A04F-8671BF90C060}" presName="dummyMaxCanvas" presStyleCnt="0">
        <dgm:presLayoutVars/>
      </dgm:prSet>
      <dgm:spPr/>
    </dgm:pt>
    <dgm:pt modelId="{B4C794D4-6838-6B41-8ED5-E429124176FB}" type="pres">
      <dgm:prSet presAssocID="{DAE61804-8F21-40D7-A04F-8671BF90C060}" presName="FourNodes_1" presStyleLbl="node1" presStyleIdx="0" presStyleCnt="4">
        <dgm:presLayoutVars>
          <dgm:bulletEnabled val="1"/>
        </dgm:presLayoutVars>
      </dgm:prSet>
      <dgm:spPr/>
    </dgm:pt>
    <dgm:pt modelId="{E837716E-2A58-B943-BDF8-3C64483E2901}" type="pres">
      <dgm:prSet presAssocID="{DAE61804-8F21-40D7-A04F-8671BF90C060}" presName="FourNodes_2" presStyleLbl="node1" presStyleIdx="1" presStyleCnt="4">
        <dgm:presLayoutVars>
          <dgm:bulletEnabled val="1"/>
        </dgm:presLayoutVars>
      </dgm:prSet>
      <dgm:spPr/>
    </dgm:pt>
    <dgm:pt modelId="{3FD02BED-3610-1347-8194-CD66788BADF0}" type="pres">
      <dgm:prSet presAssocID="{DAE61804-8F21-40D7-A04F-8671BF90C060}" presName="FourNodes_3" presStyleLbl="node1" presStyleIdx="2" presStyleCnt="4">
        <dgm:presLayoutVars>
          <dgm:bulletEnabled val="1"/>
        </dgm:presLayoutVars>
      </dgm:prSet>
      <dgm:spPr/>
    </dgm:pt>
    <dgm:pt modelId="{36B62651-A313-F645-B111-175224F4B877}" type="pres">
      <dgm:prSet presAssocID="{DAE61804-8F21-40D7-A04F-8671BF90C060}" presName="FourNodes_4" presStyleLbl="node1" presStyleIdx="3" presStyleCnt="4">
        <dgm:presLayoutVars>
          <dgm:bulletEnabled val="1"/>
        </dgm:presLayoutVars>
      </dgm:prSet>
      <dgm:spPr/>
    </dgm:pt>
    <dgm:pt modelId="{4771AF5C-E52F-2F40-BC31-2E15ED44DDE5}" type="pres">
      <dgm:prSet presAssocID="{DAE61804-8F21-40D7-A04F-8671BF90C060}" presName="FourConn_1-2" presStyleLbl="fgAccFollowNode1" presStyleIdx="0" presStyleCnt="3">
        <dgm:presLayoutVars>
          <dgm:bulletEnabled val="1"/>
        </dgm:presLayoutVars>
      </dgm:prSet>
      <dgm:spPr/>
    </dgm:pt>
    <dgm:pt modelId="{74797383-5813-7440-B5B5-81F9771A7E57}" type="pres">
      <dgm:prSet presAssocID="{DAE61804-8F21-40D7-A04F-8671BF90C060}" presName="FourConn_2-3" presStyleLbl="fgAccFollowNode1" presStyleIdx="1" presStyleCnt="3">
        <dgm:presLayoutVars>
          <dgm:bulletEnabled val="1"/>
        </dgm:presLayoutVars>
      </dgm:prSet>
      <dgm:spPr/>
    </dgm:pt>
    <dgm:pt modelId="{955D5821-B6B2-5941-8A07-8B93875CC57D}" type="pres">
      <dgm:prSet presAssocID="{DAE61804-8F21-40D7-A04F-8671BF90C060}" presName="FourConn_3-4" presStyleLbl="fgAccFollowNode1" presStyleIdx="2" presStyleCnt="3">
        <dgm:presLayoutVars>
          <dgm:bulletEnabled val="1"/>
        </dgm:presLayoutVars>
      </dgm:prSet>
      <dgm:spPr/>
    </dgm:pt>
    <dgm:pt modelId="{C4BDF6A0-788A-B040-AB55-15F0146F6868}" type="pres">
      <dgm:prSet presAssocID="{DAE61804-8F21-40D7-A04F-8671BF90C060}" presName="FourNodes_1_text" presStyleLbl="node1" presStyleIdx="3" presStyleCnt="4">
        <dgm:presLayoutVars>
          <dgm:bulletEnabled val="1"/>
        </dgm:presLayoutVars>
      </dgm:prSet>
      <dgm:spPr/>
    </dgm:pt>
    <dgm:pt modelId="{9D35EDEE-9D61-8F4A-A27B-0287FCC4828A}" type="pres">
      <dgm:prSet presAssocID="{DAE61804-8F21-40D7-A04F-8671BF90C060}" presName="FourNodes_2_text" presStyleLbl="node1" presStyleIdx="3" presStyleCnt="4">
        <dgm:presLayoutVars>
          <dgm:bulletEnabled val="1"/>
        </dgm:presLayoutVars>
      </dgm:prSet>
      <dgm:spPr/>
    </dgm:pt>
    <dgm:pt modelId="{D8C59A67-027D-E84D-BDAE-EB11A0D07030}" type="pres">
      <dgm:prSet presAssocID="{DAE61804-8F21-40D7-A04F-8671BF90C060}" presName="FourNodes_3_text" presStyleLbl="node1" presStyleIdx="3" presStyleCnt="4">
        <dgm:presLayoutVars>
          <dgm:bulletEnabled val="1"/>
        </dgm:presLayoutVars>
      </dgm:prSet>
      <dgm:spPr/>
    </dgm:pt>
    <dgm:pt modelId="{020F8B08-FE07-B840-8E4F-CA4E43F67003}" type="pres">
      <dgm:prSet presAssocID="{DAE61804-8F21-40D7-A04F-8671BF90C060}" presName="FourNodes_4_text" presStyleLbl="node1" presStyleIdx="3" presStyleCnt="4">
        <dgm:presLayoutVars>
          <dgm:bulletEnabled val="1"/>
        </dgm:presLayoutVars>
      </dgm:prSet>
      <dgm:spPr/>
    </dgm:pt>
  </dgm:ptLst>
  <dgm:cxnLst>
    <dgm:cxn modelId="{60FEFB0D-3438-C94D-B1FB-EBB60B1E5D51}" type="presOf" srcId="{DF55D1CC-ACC9-4597-B078-6D827F0F7741}" destId="{E837716E-2A58-B943-BDF8-3C64483E2901}" srcOrd="0" destOrd="0" presId="urn:microsoft.com/office/officeart/2005/8/layout/vProcess5"/>
    <dgm:cxn modelId="{511E051E-9610-A349-9618-B951ABA6D60B}" type="presOf" srcId="{487191BB-639A-4357-B9BF-A0DB91F9C9EB}" destId="{74797383-5813-7440-B5B5-81F9771A7E57}" srcOrd="0" destOrd="0" presId="urn:microsoft.com/office/officeart/2005/8/layout/vProcess5"/>
    <dgm:cxn modelId="{05011921-92DC-4D1F-8437-0658EEAE8132}" srcId="{DAE61804-8F21-40D7-A04F-8671BF90C060}" destId="{DF55D1CC-ACC9-4597-B078-6D827F0F7741}" srcOrd="1" destOrd="0" parTransId="{7FDD463E-6391-4893-96A1-4FFED3660D3E}" sibTransId="{487191BB-639A-4357-B9BF-A0DB91F9C9EB}"/>
    <dgm:cxn modelId="{51651632-C787-0A48-AC96-4E4368C7103A}" type="presOf" srcId="{DAE61804-8F21-40D7-A04F-8671BF90C060}" destId="{EF87294C-27EF-7C47-B162-1499FA7AB69F}" srcOrd="0" destOrd="0" presId="urn:microsoft.com/office/officeart/2005/8/layout/vProcess5"/>
    <dgm:cxn modelId="{C84E7232-02A2-6A4A-9974-8B475029C617}" type="presOf" srcId="{6D8FBB3F-A54E-4B70-9F3C-1F308F34E32E}" destId="{36B62651-A313-F645-B111-175224F4B877}" srcOrd="0" destOrd="0" presId="urn:microsoft.com/office/officeart/2005/8/layout/vProcess5"/>
    <dgm:cxn modelId="{73CE8332-176F-2C4B-AB13-C5F6FE24D7FD}" type="presOf" srcId="{DF55D1CC-ACC9-4597-B078-6D827F0F7741}" destId="{9D35EDEE-9D61-8F4A-A27B-0287FCC4828A}" srcOrd="1" destOrd="0" presId="urn:microsoft.com/office/officeart/2005/8/layout/vProcess5"/>
    <dgm:cxn modelId="{81B57636-8B90-468C-9775-32815E0403F3}" srcId="{DAE61804-8F21-40D7-A04F-8671BF90C060}" destId="{4A3BBCE5-0E33-4988-8FCD-C11D5482D3CC}" srcOrd="2" destOrd="0" parTransId="{F9088434-866A-4C5A-9FFE-587650355A85}" sibTransId="{642EB0CE-0776-4F70-A394-E3972CB93E83}"/>
    <dgm:cxn modelId="{95AA3F40-217D-264A-B716-0D480EE2E6A4}" type="presOf" srcId="{1B17FDDE-3265-4331-9B17-AC64315E50C0}" destId="{4771AF5C-E52F-2F40-BC31-2E15ED44DDE5}" srcOrd="0" destOrd="0" presId="urn:microsoft.com/office/officeart/2005/8/layout/vProcess5"/>
    <dgm:cxn modelId="{A4CA144A-D3A1-49DC-8F15-A880FB2C21D2}" srcId="{DAE61804-8F21-40D7-A04F-8671BF90C060}" destId="{6D8FBB3F-A54E-4B70-9F3C-1F308F34E32E}" srcOrd="3" destOrd="0" parTransId="{8C8AF5D1-B4FE-4743-82DC-A99515537DD3}" sibTransId="{01A92C18-3A46-4905-9B7F-54543EA4F1E8}"/>
    <dgm:cxn modelId="{E7405380-8D3E-4B00-804C-FD50E71B1782}" srcId="{DAE61804-8F21-40D7-A04F-8671BF90C060}" destId="{5DF68EAC-7F91-4643-BC4B-1DB0F64D6020}" srcOrd="0" destOrd="0" parTransId="{B47A08C1-6134-4C42-AF69-54ACCBDB42C2}" sibTransId="{1B17FDDE-3265-4331-9B17-AC64315E50C0}"/>
    <dgm:cxn modelId="{B8547891-2A8E-2844-B825-0C277516B106}" type="presOf" srcId="{4A3BBCE5-0E33-4988-8FCD-C11D5482D3CC}" destId="{3FD02BED-3610-1347-8194-CD66788BADF0}" srcOrd="0" destOrd="0" presId="urn:microsoft.com/office/officeart/2005/8/layout/vProcess5"/>
    <dgm:cxn modelId="{678929A1-FCB7-E44A-9BAD-F523A124D51E}" type="presOf" srcId="{4A3BBCE5-0E33-4988-8FCD-C11D5482D3CC}" destId="{D8C59A67-027D-E84D-BDAE-EB11A0D07030}" srcOrd="1" destOrd="0" presId="urn:microsoft.com/office/officeart/2005/8/layout/vProcess5"/>
    <dgm:cxn modelId="{5D2CAEBC-8403-A74F-8DE6-3875EC49F97F}" type="presOf" srcId="{5DF68EAC-7F91-4643-BC4B-1DB0F64D6020}" destId="{B4C794D4-6838-6B41-8ED5-E429124176FB}" srcOrd="0" destOrd="0" presId="urn:microsoft.com/office/officeart/2005/8/layout/vProcess5"/>
    <dgm:cxn modelId="{94B29AC8-4255-D847-9148-34424010C4F5}" type="presOf" srcId="{6D8FBB3F-A54E-4B70-9F3C-1F308F34E32E}" destId="{020F8B08-FE07-B840-8E4F-CA4E43F67003}" srcOrd="1" destOrd="0" presId="urn:microsoft.com/office/officeart/2005/8/layout/vProcess5"/>
    <dgm:cxn modelId="{209F07F6-62C9-9348-BB86-879A10CD69EA}" type="presOf" srcId="{5DF68EAC-7F91-4643-BC4B-1DB0F64D6020}" destId="{C4BDF6A0-788A-B040-AB55-15F0146F6868}" srcOrd="1" destOrd="0" presId="urn:microsoft.com/office/officeart/2005/8/layout/vProcess5"/>
    <dgm:cxn modelId="{D4BB62F8-3363-CD48-9546-89B9C697388C}" type="presOf" srcId="{642EB0CE-0776-4F70-A394-E3972CB93E83}" destId="{955D5821-B6B2-5941-8A07-8B93875CC57D}" srcOrd="0" destOrd="0" presId="urn:microsoft.com/office/officeart/2005/8/layout/vProcess5"/>
    <dgm:cxn modelId="{4EE18D51-0556-B943-B086-54DDA39EB9BE}" type="presParOf" srcId="{EF87294C-27EF-7C47-B162-1499FA7AB69F}" destId="{5252EB28-10D1-D044-940F-AAD1E0884014}" srcOrd="0" destOrd="0" presId="urn:microsoft.com/office/officeart/2005/8/layout/vProcess5"/>
    <dgm:cxn modelId="{3C8F0D6C-B380-C048-AAC0-BF95BD28EF2E}" type="presParOf" srcId="{EF87294C-27EF-7C47-B162-1499FA7AB69F}" destId="{B4C794D4-6838-6B41-8ED5-E429124176FB}" srcOrd="1" destOrd="0" presId="urn:microsoft.com/office/officeart/2005/8/layout/vProcess5"/>
    <dgm:cxn modelId="{94DC21DC-3E41-854C-AD46-095C1E862043}" type="presParOf" srcId="{EF87294C-27EF-7C47-B162-1499FA7AB69F}" destId="{E837716E-2A58-B943-BDF8-3C64483E2901}" srcOrd="2" destOrd="0" presId="urn:microsoft.com/office/officeart/2005/8/layout/vProcess5"/>
    <dgm:cxn modelId="{7E8B53D3-7D11-3A43-BC6E-1B6F62367472}" type="presParOf" srcId="{EF87294C-27EF-7C47-B162-1499FA7AB69F}" destId="{3FD02BED-3610-1347-8194-CD66788BADF0}" srcOrd="3" destOrd="0" presId="urn:microsoft.com/office/officeart/2005/8/layout/vProcess5"/>
    <dgm:cxn modelId="{174589A4-EA27-3742-9DB6-F3B3B7C1C07F}" type="presParOf" srcId="{EF87294C-27EF-7C47-B162-1499FA7AB69F}" destId="{36B62651-A313-F645-B111-175224F4B877}" srcOrd="4" destOrd="0" presId="urn:microsoft.com/office/officeart/2005/8/layout/vProcess5"/>
    <dgm:cxn modelId="{AA04B174-9D9B-1E40-9B42-2DD0994E7C3E}" type="presParOf" srcId="{EF87294C-27EF-7C47-B162-1499FA7AB69F}" destId="{4771AF5C-E52F-2F40-BC31-2E15ED44DDE5}" srcOrd="5" destOrd="0" presId="urn:microsoft.com/office/officeart/2005/8/layout/vProcess5"/>
    <dgm:cxn modelId="{8CB282D8-5770-464D-B434-4BCB7F34310B}" type="presParOf" srcId="{EF87294C-27EF-7C47-B162-1499FA7AB69F}" destId="{74797383-5813-7440-B5B5-81F9771A7E57}" srcOrd="6" destOrd="0" presId="urn:microsoft.com/office/officeart/2005/8/layout/vProcess5"/>
    <dgm:cxn modelId="{B9D9F235-FB32-F742-B01C-18BD5F60DAF3}" type="presParOf" srcId="{EF87294C-27EF-7C47-B162-1499FA7AB69F}" destId="{955D5821-B6B2-5941-8A07-8B93875CC57D}" srcOrd="7" destOrd="0" presId="urn:microsoft.com/office/officeart/2005/8/layout/vProcess5"/>
    <dgm:cxn modelId="{1CDCD8AB-72B7-6F48-A53C-58A928267EB6}" type="presParOf" srcId="{EF87294C-27EF-7C47-B162-1499FA7AB69F}" destId="{C4BDF6A0-788A-B040-AB55-15F0146F6868}" srcOrd="8" destOrd="0" presId="urn:microsoft.com/office/officeart/2005/8/layout/vProcess5"/>
    <dgm:cxn modelId="{A97B7764-6C31-7D42-9B1D-EEC735AF965A}" type="presParOf" srcId="{EF87294C-27EF-7C47-B162-1499FA7AB69F}" destId="{9D35EDEE-9D61-8F4A-A27B-0287FCC4828A}" srcOrd="9" destOrd="0" presId="urn:microsoft.com/office/officeart/2005/8/layout/vProcess5"/>
    <dgm:cxn modelId="{BACD9BDB-F0A6-8841-898A-E267502B4D8D}" type="presParOf" srcId="{EF87294C-27EF-7C47-B162-1499FA7AB69F}" destId="{D8C59A67-027D-E84D-BDAE-EB11A0D07030}" srcOrd="10" destOrd="0" presId="urn:microsoft.com/office/officeart/2005/8/layout/vProcess5"/>
    <dgm:cxn modelId="{A4323B5C-3D5C-3240-8299-4256EBE4BC8E}" type="presParOf" srcId="{EF87294C-27EF-7C47-B162-1499FA7AB69F}" destId="{020F8B08-FE07-B840-8E4F-CA4E43F6700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13DE41-BEA8-4C2C-89A7-CF4E5450078A}" type="doc">
      <dgm:prSet loTypeId="urn:microsoft.com/office/officeart/2005/8/layout/matrix3" loCatId="matrix" qsTypeId="urn:microsoft.com/office/officeart/2005/8/quickstyle/simple1#62" qsCatId="simple" csTypeId="urn:microsoft.com/office/officeart/2005/8/colors/colorful1#8" csCatId="colorful"/>
      <dgm:spPr/>
      <dgm:t>
        <a:bodyPr/>
        <a:lstStyle/>
        <a:p>
          <a:endParaRPr lang="en-US"/>
        </a:p>
      </dgm:t>
    </dgm:pt>
    <dgm:pt modelId="{45518D6B-C1A6-46B7-85CD-F546ACED6C14}">
      <dgm:prSet/>
      <dgm:spPr/>
      <dgm:t>
        <a:bodyPr/>
        <a:lstStyle/>
        <a:p>
          <a:r>
            <a:rPr lang="en-GB"/>
            <a:t>Highlight reel – reality </a:t>
          </a:r>
          <a:endParaRPr lang="en-US"/>
        </a:p>
      </dgm:t>
    </dgm:pt>
    <dgm:pt modelId="{A01A8D7F-006C-4AAE-AB1B-D5887CAA598A}" type="parTrans" cxnId="{C81FBD4E-40AC-41F3-A216-E44237625C2A}">
      <dgm:prSet/>
      <dgm:spPr/>
      <dgm:t>
        <a:bodyPr/>
        <a:lstStyle/>
        <a:p>
          <a:endParaRPr lang="en-US"/>
        </a:p>
      </dgm:t>
    </dgm:pt>
    <dgm:pt modelId="{B5373BC8-D688-498F-AAA2-A70545313633}" type="sibTrans" cxnId="{C81FBD4E-40AC-41F3-A216-E44237625C2A}">
      <dgm:prSet/>
      <dgm:spPr/>
      <dgm:t>
        <a:bodyPr/>
        <a:lstStyle/>
        <a:p>
          <a:endParaRPr lang="en-US"/>
        </a:p>
      </dgm:t>
    </dgm:pt>
    <dgm:pt modelId="{B061A8CC-46CD-4723-B74C-F9ECB32C5B07}">
      <dgm:prSet/>
      <dgm:spPr/>
      <dgm:t>
        <a:bodyPr/>
        <a:lstStyle/>
        <a:p>
          <a:r>
            <a:rPr lang="en-GB"/>
            <a:t>Social currency – confidence / self esteem / identity</a:t>
          </a:r>
          <a:endParaRPr lang="en-US"/>
        </a:p>
      </dgm:t>
    </dgm:pt>
    <dgm:pt modelId="{18E28772-ACBF-4A49-A4F4-2F31F52C2ABB}" type="parTrans" cxnId="{6EFAE9CC-C6B7-47FC-B5DE-166C665A7591}">
      <dgm:prSet/>
      <dgm:spPr/>
      <dgm:t>
        <a:bodyPr/>
        <a:lstStyle/>
        <a:p>
          <a:endParaRPr lang="en-US"/>
        </a:p>
      </dgm:t>
    </dgm:pt>
    <dgm:pt modelId="{95FDAFE9-7734-4603-B2A6-E97D5ECC77A2}" type="sibTrans" cxnId="{6EFAE9CC-C6B7-47FC-B5DE-166C665A7591}">
      <dgm:prSet/>
      <dgm:spPr/>
      <dgm:t>
        <a:bodyPr/>
        <a:lstStyle/>
        <a:p>
          <a:endParaRPr lang="en-US"/>
        </a:p>
      </dgm:t>
    </dgm:pt>
    <dgm:pt modelId="{2CA0F737-DB34-4073-8119-C15AD578CB8E}">
      <dgm:prSet/>
      <dgm:spPr/>
      <dgm:t>
        <a:bodyPr/>
        <a:lstStyle/>
        <a:p>
          <a:r>
            <a:rPr lang="en-GB"/>
            <a:t>F.O.M.O – have to stay? Teenagers</a:t>
          </a:r>
          <a:endParaRPr lang="en-US"/>
        </a:p>
      </dgm:t>
    </dgm:pt>
    <dgm:pt modelId="{486C862D-8639-4ED2-A35D-07E4CFF04586}" type="parTrans" cxnId="{A1B62091-8D16-49B6-8A1C-CA7F2101497D}">
      <dgm:prSet/>
      <dgm:spPr/>
      <dgm:t>
        <a:bodyPr/>
        <a:lstStyle/>
        <a:p>
          <a:endParaRPr lang="en-US"/>
        </a:p>
      </dgm:t>
    </dgm:pt>
    <dgm:pt modelId="{CB3F7A1A-B8FA-47BF-B3FF-5BB0CD89D546}" type="sibTrans" cxnId="{A1B62091-8D16-49B6-8A1C-CA7F2101497D}">
      <dgm:prSet/>
      <dgm:spPr/>
      <dgm:t>
        <a:bodyPr/>
        <a:lstStyle/>
        <a:p>
          <a:endParaRPr lang="en-US"/>
        </a:p>
      </dgm:t>
    </dgm:pt>
    <dgm:pt modelId="{821FD0ED-A37E-474C-AE9F-DF29C31ED094}">
      <dgm:prSet/>
      <dgm:spPr/>
      <dgm:t>
        <a:bodyPr/>
        <a:lstStyle/>
        <a:p>
          <a:r>
            <a:rPr lang="en-GB"/>
            <a:t>Online harassment – etiquette / beliefs / divided society</a:t>
          </a:r>
          <a:endParaRPr lang="en-US"/>
        </a:p>
      </dgm:t>
    </dgm:pt>
    <dgm:pt modelId="{552EA4F8-E847-4549-AE6A-B31665DD4DB4}" type="parTrans" cxnId="{D93800E9-3DE9-4421-B054-AE3C206045BB}">
      <dgm:prSet/>
      <dgm:spPr/>
      <dgm:t>
        <a:bodyPr/>
        <a:lstStyle/>
        <a:p>
          <a:endParaRPr lang="en-US"/>
        </a:p>
      </dgm:t>
    </dgm:pt>
    <dgm:pt modelId="{F19953F4-15C3-41F7-8A57-69C3CB49C09B}" type="sibTrans" cxnId="{D93800E9-3DE9-4421-B054-AE3C206045BB}">
      <dgm:prSet/>
      <dgm:spPr/>
      <dgm:t>
        <a:bodyPr/>
        <a:lstStyle/>
        <a:p>
          <a:endParaRPr lang="en-US"/>
        </a:p>
      </dgm:t>
    </dgm:pt>
    <dgm:pt modelId="{845654C2-6823-CA41-A405-701E920C0FF0}" type="pres">
      <dgm:prSet presAssocID="{F913DE41-BEA8-4C2C-89A7-CF4E5450078A}" presName="matrix" presStyleCnt="0">
        <dgm:presLayoutVars>
          <dgm:chMax val="1"/>
          <dgm:dir/>
          <dgm:resizeHandles val="exact"/>
        </dgm:presLayoutVars>
      </dgm:prSet>
      <dgm:spPr/>
    </dgm:pt>
    <dgm:pt modelId="{2CB0A045-4D24-1B44-B427-08618F452925}" type="pres">
      <dgm:prSet presAssocID="{F913DE41-BEA8-4C2C-89A7-CF4E5450078A}" presName="diamond" presStyleLbl="bgShp" presStyleIdx="0" presStyleCnt="1"/>
      <dgm:spPr/>
    </dgm:pt>
    <dgm:pt modelId="{DDD01159-5E54-BE49-B713-7EB1AAFD97EB}" type="pres">
      <dgm:prSet presAssocID="{F913DE41-BEA8-4C2C-89A7-CF4E5450078A}" presName="quad1" presStyleLbl="node1" presStyleIdx="0" presStyleCnt="4">
        <dgm:presLayoutVars>
          <dgm:chMax val="0"/>
          <dgm:chPref val="0"/>
          <dgm:bulletEnabled val="1"/>
        </dgm:presLayoutVars>
      </dgm:prSet>
      <dgm:spPr/>
    </dgm:pt>
    <dgm:pt modelId="{8592090B-A9C5-E647-B3BC-2DFEAD119673}" type="pres">
      <dgm:prSet presAssocID="{F913DE41-BEA8-4C2C-89A7-CF4E5450078A}" presName="quad2" presStyleLbl="node1" presStyleIdx="1" presStyleCnt="4">
        <dgm:presLayoutVars>
          <dgm:chMax val="0"/>
          <dgm:chPref val="0"/>
          <dgm:bulletEnabled val="1"/>
        </dgm:presLayoutVars>
      </dgm:prSet>
      <dgm:spPr/>
    </dgm:pt>
    <dgm:pt modelId="{4C00E20D-D7D2-0A4A-85DA-CF7229787B9E}" type="pres">
      <dgm:prSet presAssocID="{F913DE41-BEA8-4C2C-89A7-CF4E5450078A}" presName="quad3" presStyleLbl="node1" presStyleIdx="2" presStyleCnt="4">
        <dgm:presLayoutVars>
          <dgm:chMax val="0"/>
          <dgm:chPref val="0"/>
          <dgm:bulletEnabled val="1"/>
        </dgm:presLayoutVars>
      </dgm:prSet>
      <dgm:spPr/>
    </dgm:pt>
    <dgm:pt modelId="{41EDA02C-EA36-9F4A-8914-7977C742C4D9}" type="pres">
      <dgm:prSet presAssocID="{F913DE41-BEA8-4C2C-89A7-CF4E5450078A}" presName="quad4" presStyleLbl="node1" presStyleIdx="3" presStyleCnt="4">
        <dgm:presLayoutVars>
          <dgm:chMax val="0"/>
          <dgm:chPref val="0"/>
          <dgm:bulletEnabled val="1"/>
        </dgm:presLayoutVars>
      </dgm:prSet>
      <dgm:spPr/>
    </dgm:pt>
  </dgm:ptLst>
  <dgm:cxnLst>
    <dgm:cxn modelId="{493B2F4A-16B8-8544-BF84-170F4277377B}" type="presOf" srcId="{45518D6B-C1A6-46B7-85CD-F546ACED6C14}" destId="{DDD01159-5E54-BE49-B713-7EB1AAFD97EB}" srcOrd="0" destOrd="0" presId="urn:microsoft.com/office/officeart/2005/8/layout/matrix3"/>
    <dgm:cxn modelId="{C81FBD4E-40AC-41F3-A216-E44237625C2A}" srcId="{F913DE41-BEA8-4C2C-89A7-CF4E5450078A}" destId="{45518D6B-C1A6-46B7-85CD-F546ACED6C14}" srcOrd="0" destOrd="0" parTransId="{A01A8D7F-006C-4AAE-AB1B-D5887CAA598A}" sibTransId="{B5373BC8-D688-498F-AAA2-A70545313633}"/>
    <dgm:cxn modelId="{E9D6C94F-079D-4946-8936-548C86FEBDD9}" type="presOf" srcId="{821FD0ED-A37E-474C-AE9F-DF29C31ED094}" destId="{41EDA02C-EA36-9F4A-8914-7977C742C4D9}" srcOrd="0" destOrd="0" presId="urn:microsoft.com/office/officeart/2005/8/layout/matrix3"/>
    <dgm:cxn modelId="{2B31358C-BC18-194B-925A-AEC9DD4E87BF}" type="presOf" srcId="{2CA0F737-DB34-4073-8119-C15AD578CB8E}" destId="{4C00E20D-D7D2-0A4A-85DA-CF7229787B9E}" srcOrd="0" destOrd="0" presId="urn:microsoft.com/office/officeart/2005/8/layout/matrix3"/>
    <dgm:cxn modelId="{A1B62091-8D16-49B6-8A1C-CA7F2101497D}" srcId="{F913DE41-BEA8-4C2C-89A7-CF4E5450078A}" destId="{2CA0F737-DB34-4073-8119-C15AD578CB8E}" srcOrd="2" destOrd="0" parTransId="{486C862D-8639-4ED2-A35D-07E4CFF04586}" sibTransId="{CB3F7A1A-B8FA-47BF-B3FF-5BB0CD89D546}"/>
    <dgm:cxn modelId="{6EFAE9CC-C6B7-47FC-B5DE-166C665A7591}" srcId="{F913DE41-BEA8-4C2C-89A7-CF4E5450078A}" destId="{B061A8CC-46CD-4723-B74C-F9ECB32C5B07}" srcOrd="1" destOrd="0" parTransId="{18E28772-ACBF-4A49-A4F4-2F31F52C2ABB}" sibTransId="{95FDAFE9-7734-4603-B2A6-E97D5ECC77A2}"/>
    <dgm:cxn modelId="{F15909E1-B6A8-584B-98D6-9927D2040C6F}" type="presOf" srcId="{F913DE41-BEA8-4C2C-89A7-CF4E5450078A}" destId="{845654C2-6823-CA41-A405-701E920C0FF0}" srcOrd="0" destOrd="0" presId="urn:microsoft.com/office/officeart/2005/8/layout/matrix3"/>
    <dgm:cxn modelId="{D93800E9-3DE9-4421-B054-AE3C206045BB}" srcId="{F913DE41-BEA8-4C2C-89A7-CF4E5450078A}" destId="{821FD0ED-A37E-474C-AE9F-DF29C31ED094}" srcOrd="3" destOrd="0" parTransId="{552EA4F8-E847-4549-AE6A-B31665DD4DB4}" sibTransId="{F19953F4-15C3-41F7-8A57-69C3CB49C09B}"/>
    <dgm:cxn modelId="{269AD2EB-1A94-0440-B408-B2BA994D19EE}" type="presOf" srcId="{B061A8CC-46CD-4723-B74C-F9ECB32C5B07}" destId="{8592090B-A9C5-E647-B3BC-2DFEAD119673}" srcOrd="0" destOrd="0" presId="urn:microsoft.com/office/officeart/2005/8/layout/matrix3"/>
    <dgm:cxn modelId="{AD403D45-26CF-A346-A65C-F6E95B63308F}" type="presParOf" srcId="{845654C2-6823-CA41-A405-701E920C0FF0}" destId="{2CB0A045-4D24-1B44-B427-08618F452925}" srcOrd="0" destOrd="0" presId="urn:microsoft.com/office/officeart/2005/8/layout/matrix3"/>
    <dgm:cxn modelId="{0061FE25-1FD9-AE41-9219-28412EB614DB}" type="presParOf" srcId="{845654C2-6823-CA41-A405-701E920C0FF0}" destId="{DDD01159-5E54-BE49-B713-7EB1AAFD97EB}" srcOrd="1" destOrd="0" presId="urn:microsoft.com/office/officeart/2005/8/layout/matrix3"/>
    <dgm:cxn modelId="{52822ADC-EF23-2542-AE3A-16272739DC6E}" type="presParOf" srcId="{845654C2-6823-CA41-A405-701E920C0FF0}" destId="{8592090B-A9C5-E647-B3BC-2DFEAD119673}" srcOrd="2" destOrd="0" presId="urn:microsoft.com/office/officeart/2005/8/layout/matrix3"/>
    <dgm:cxn modelId="{4A999A27-04E2-4044-9905-87E542090DD5}" type="presParOf" srcId="{845654C2-6823-CA41-A405-701E920C0FF0}" destId="{4C00E20D-D7D2-0A4A-85DA-CF7229787B9E}" srcOrd="3" destOrd="0" presId="urn:microsoft.com/office/officeart/2005/8/layout/matrix3"/>
    <dgm:cxn modelId="{1C4A8B4B-7A2A-7C43-B250-E45A588BD6C7}" type="presParOf" srcId="{845654C2-6823-CA41-A405-701E920C0FF0}" destId="{41EDA02C-EA36-9F4A-8914-7977C742C4D9}"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03751B-1B96-4C1D-83F7-08D06B78D0DC}" type="doc">
      <dgm:prSet loTypeId="urn:microsoft.com/office/officeart/2005/8/layout/vList2" loCatId="list" qsTypeId="urn:microsoft.com/office/officeart/2005/8/quickstyle/simple1#63" qsCatId="simple" csTypeId="urn:microsoft.com/office/officeart/2005/8/colors/colorful2#22" csCatId="colorful"/>
      <dgm:spPr/>
      <dgm:t>
        <a:bodyPr/>
        <a:lstStyle/>
        <a:p>
          <a:endParaRPr lang="en-US"/>
        </a:p>
      </dgm:t>
    </dgm:pt>
    <dgm:pt modelId="{4F139554-9E33-4D0C-A8B6-C154AFC77E8D}">
      <dgm:prSet/>
      <dgm:spPr/>
      <dgm:t>
        <a:bodyPr/>
        <a:lstStyle/>
        <a:p>
          <a:r>
            <a:rPr lang="en-GB"/>
            <a:t>A systematic review concluded that facebook use is associated with body image concerns and disordered eating in women and adolescent girls (Holland and Tiggermann, 2016).</a:t>
          </a:r>
          <a:endParaRPr lang="en-US"/>
        </a:p>
      </dgm:t>
    </dgm:pt>
    <dgm:pt modelId="{0E750751-422F-4829-B009-49C19A4B54A2}" type="parTrans" cxnId="{A3778437-88FD-479B-9F3A-193176151FD1}">
      <dgm:prSet/>
      <dgm:spPr/>
      <dgm:t>
        <a:bodyPr/>
        <a:lstStyle/>
        <a:p>
          <a:endParaRPr lang="en-US"/>
        </a:p>
      </dgm:t>
    </dgm:pt>
    <dgm:pt modelId="{67717489-A215-4325-A285-0BAA99101D28}" type="sibTrans" cxnId="{A3778437-88FD-479B-9F3A-193176151FD1}">
      <dgm:prSet/>
      <dgm:spPr/>
      <dgm:t>
        <a:bodyPr/>
        <a:lstStyle/>
        <a:p>
          <a:endParaRPr lang="en-US"/>
        </a:p>
      </dgm:t>
    </dgm:pt>
    <dgm:pt modelId="{B144376E-E4E3-4BB4-86FF-F2C829552156}">
      <dgm:prSet/>
      <dgm:spPr/>
      <dgm:t>
        <a:bodyPr/>
        <a:lstStyle/>
        <a:p>
          <a:r>
            <a:rPr lang="en-GB"/>
            <a:t>However, the small amount of existing evidence is largely correlational in design and thus cannot determine the direction of causality between variables (Holland and Tiggermann, 2016). </a:t>
          </a:r>
          <a:endParaRPr lang="en-US"/>
        </a:p>
      </dgm:t>
    </dgm:pt>
    <dgm:pt modelId="{D53D474B-1163-41A8-A231-6393139CCC23}" type="parTrans" cxnId="{3D92C90C-DB59-481F-9C92-695436A82729}">
      <dgm:prSet/>
      <dgm:spPr/>
      <dgm:t>
        <a:bodyPr/>
        <a:lstStyle/>
        <a:p>
          <a:endParaRPr lang="en-US"/>
        </a:p>
      </dgm:t>
    </dgm:pt>
    <dgm:pt modelId="{445804F6-501E-4AC6-81E6-EAF11C8A563F}" type="sibTrans" cxnId="{3D92C90C-DB59-481F-9C92-695436A82729}">
      <dgm:prSet/>
      <dgm:spPr/>
      <dgm:t>
        <a:bodyPr/>
        <a:lstStyle/>
        <a:p>
          <a:endParaRPr lang="en-US"/>
        </a:p>
      </dgm:t>
    </dgm:pt>
    <dgm:pt modelId="{C94483C8-C676-A540-9745-E81F504DDAC5}" type="pres">
      <dgm:prSet presAssocID="{F803751B-1B96-4C1D-83F7-08D06B78D0DC}" presName="linear" presStyleCnt="0">
        <dgm:presLayoutVars>
          <dgm:animLvl val="lvl"/>
          <dgm:resizeHandles val="exact"/>
        </dgm:presLayoutVars>
      </dgm:prSet>
      <dgm:spPr/>
    </dgm:pt>
    <dgm:pt modelId="{50111E27-D769-464C-922A-F045DC21586C}" type="pres">
      <dgm:prSet presAssocID="{4F139554-9E33-4D0C-A8B6-C154AFC77E8D}" presName="parentText" presStyleLbl="node1" presStyleIdx="0" presStyleCnt="2">
        <dgm:presLayoutVars>
          <dgm:chMax val="0"/>
          <dgm:bulletEnabled val="1"/>
        </dgm:presLayoutVars>
      </dgm:prSet>
      <dgm:spPr/>
    </dgm:pt>
    <dgm:pt modelId="{599CD240-D5AB-E74E-87B2-E08B02B9797E}" type="pres">
      <dgm:prSet presAssocID="{67717489-A215-4325-A285-0BAA99101D28}" presName="spacer" presStyleCnt="0"/>
      <dgm:spPr/>
    </dgm:pt>
    <dgm:pt modelId="{94476A17-2C80-DE4B-BF38-6FFCAB400191}" type="pres">
      <dgm:prSet presAssocID="{B144376E-E4E3-4BB4-86FF-F2C829552156}" presName="parentText" presStyleLbl="node1" presStyleIdx="1" presStyleCnt="2">
        <dgm:presLayoutVars>
          <dgm:chMax val="0"/>
          <dgm:bulletEnabled val="1"/>
        </dgm:presLayoutVars>
      </dgm:prSet>
      <dgm:spPr/>
    </dgm:pt>
  </dgm:ptLst>
  <dgm:cxnLst>
    <dgm:cxn modelId="{3D92C90C-DB59-481F-9C92-695436A82729}" srcId="{F803751B-1B96-4C1D-83F7-08D06B78D0DC}" destId="{B144376E-E4E3-4BB4-86FF-F2C829552156}" srcOrd="1" destOrd="0" parTransId="{D53D474B-1163-41A8-A231-6393139CCC23}" sibTransId="{445804F6-501E-4AC6-81E6-EAF11C8A563F}"/>
    <dgm:cxn modelId="{8038E015-B29A-3241-B004-14EF6B54925C}" type="presOf" srcId="{4F139554-9E33-4D0C-A8B6-C154AFC77E8D}" destId="{50111E27-D769-464C-922A-F045DC21586C}" srcOrd="0" destOrd="0" presId="urn:microsoft.com/office/officeart/2005/8/layout/vList2"/>
    <dgm:cxn modelId="{A3778437-88FD-479B-9F3A-193176151FD1}" srcId="{F803751B-1B96-4C1D-83F7-08D06B78D0DC}" destId="{4F139554-9E33-4D0C-A8B6-C154AFC77E8D}" srcOrd="0" destOrd="0" parTransId="{0E750751-422F-4829-B009-49C19A4B54A2}" sibTransId="{67717489-A215-4325-A285-0BAA99101D28}"/>
    <dgm:cxn modelId="{BCD075C7-71D6-9941-8E28-24B26CB03AA6}" type="presOf" srcId="{B144376E-E4E3-4BB4-86FF-F2C829552156}" destId="{94476A17-2C80-DE4B-BF38-6FFCAB400191}" srcOrd="0" destOrd="0" presId="urn:microsoft.com/office/officeart/2005/8/layout/vList2"/>
    <dgm:cxn modelId="{968F4DDF-CF59-7347-A779-650358B9A3EC}" type="presOf" srcId="{F803751B-1B96-4C1D-83F7-08D06B78D0DC}" destId="{C94483C8-C676-A540-9745-E81F504DDAC5}" srcOrd="0" destOrd="0" presId="urn:microsoft.com/office/officeart/2005/8/layout/vList2"/>
    <dgm:cxn modelId="{FC2AF4FB-8EEF-B04C-8BED-25DFFBAACB26}" type="presParOf" srcId="{C94483C8-C676-A540-9745-E81F504DDAC5}" destId="{50111E27-D769-464C-922A-F045DC21586C}" srcOrd="0" destOrd="0" presId="urn:microsoft.com/office/officeart/2005/8/layout/vList2"/>
    <dgm:cxn modelId="{B3A775E3-F2F9-4C4D-A18D-7F8708FA7EED}" type="presParOf" srcId="{C94483C8-C676-A540-9745-E81F504DDAC5}" destId="{599CD240-D5AB-E74E-87B2-E08B02B9797E}" srcOrd="1" destOrd="0" presId="urn:microsoft.com/office/officeart/2005/8/layout/vList2"/>
    <dgm:cxn modelId="{1D064296-826E-F14C-B851-071C5EE1545F}" type="presParOf" srcId="{C94483C8-C676-A540-9745-E81F504DDAC5}" destId="{94476A17-2C80-DE4B-BF38-6FFCAB400191}"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660CA53-BF83-4592-AEC7-81AE42DD5539}" type="doc">
      <dgm:prSet loTypeId="urn:microsoft.com/office/officeart/2005/8/layout/hierarchy1" loCatId="hierarchy" qsTypeId="urn:microsoft.com/office/officeart/2005/8/quickstyle/simple4#12" qsCatId="simple" csTypeId="urn:microsoft.com/office/officeart/2005/8/colors/accent1_2#16" csCatId="accent1"/>
      <dgm:spPr/>
      <dgm:t>
        <a:bodyPr/>
        <a:lstStyle/>
        <a:p>
          <a:endParaRPr lang="en-US"/>
        </a:p>
      </dgm:t>
    </dgm:pt>
    <dgm:pt modelId="{147842F8-F429-4BED-8074-258AD598DBB5}">
      <dgm:prSet/>
      <dgm:spPr/>
      <dgm:t>
        <a:bodyPr/>
        <a:lstStyle/>
        <a:p>
          <a:r>
            <a:rPr lang="en-GB"/>
            <a:t>The sociocultural model would predict that engagement with Facebook leads to body image concerns, the converse causal direction is equally plausible (Thompson et al., 1999)</a:t>
          </a:r>
          <a:endParaRPr lang="en-US"/>
        </a:p>
      </dgm:t>
    </dgm:pt>
    <dgm:pt modelId="{A34EDA4E-B46E-424D-B3A6-29C77A8EF3C2}" type="parTrans" cxnId="{C8AF1733-9EC6-43F7-8EE1-AACEFDE0A548}">
      <dgm:prSet/>
      <dgm:spPr/>
      <dgm:t>
        <a:bodyPr/>
        <a:lstStyle/>
        <a:p>
          <a:endParaRPr lang="en-US"/>
        </a:p>
      </dgm:t>
    </dgm:pt>
    <dgm:pt modelId="{A77A7AE0-34ED-4C7A-9B29-D6B460FE5DD1}" type="sibTrans" cxnId="{C8AF1733-9EC6-43F7-8EE1-AACEFDE0A548}">
      <dgm:prSet/>
      <dgm:spPr/>
      <dgm:t>
        <a:bodyPr/>
        <a:lstStyle/>
        <a:p>
          <a:endParaRPr lang="en-US"/>
        </a:p>
      </dgm:t>
    </dgm:pt>
    <dgm:pt modelId="{08800DD5-D261-4C38-9B57-A13CEE751748}">
      <dgm:prSet/>
      <dgm:spPr/>
      <dgm:t>
        <a:bodyPr/>
        <a:lstStyle/>
        <a:p>
          <a:r>
            <a:rPr lang="en-GB"/>
            <a:t>E.g. Women and girls who are most dissatisfied with or invested in their appearance may turn to the Internet and social networking in order to seek information or reassurance. </a:t>
          </a:r>
          <a:endParaRPr lang="en-US"/>
        </a:p>
      </dgm:t>
    </dgm:pt>
    <dgm:pt modelId="{70CF07A6-C5FD-470C-9BD0-78A42CAC644E}" type="parTrans" cxnId="{FE81B99A-BA8B-4BE1-BA25-2F540B312F45}">
      <dgm:prSet/>
      <dgm:spPr/>
      <dgm:t>
        <a:bodyPr/>
        <a:lstStyle/>
        <a:p>
          <a:endParaRPr lang="en-US"/>
        </a:p>
      </dgm:t>
    </dgm:pt>
    <dgm:pt modelId="{D9644562-F703-416B-B220-285895655F65}" type="sibTrans" cxnId="{FE81B99A-BA8B-4BE1-BA25-2F540B312F45}">
      <dgm:prSet/>
      <dgm:spPr/>
      <dgm:t>
        <a:bodyPr/>
        <a:lstStyle/>
        <a:p>
          <a:endParaRPr lang="en-US"/>
        </a:p>
      </dgm:t>
    </dgm:pt>
    <dgm:pt modelId="{56B001A8-F9C9-41D1-B9EF-C75A71E4578F}">
      <dgm:prSet/>
      <dgm:spPr/>
      <dgm:t>
        <a:bodyPr/>
        <a:lstStyle/>
        <a:p>
          <a:r>
            <a:rPr lang="en-GB"/>
            <a:t>Only a longitudinal methodology can test a causal relationship.</a:t>
          </a:r>
          <a:endParaRPr lang="en-US"/>
        </a:p>
      </dgm:t>
    </dgm:pt>
    <dgm:pt modelId="{342D278D-9AE2-4A79-BE0B-0F37BB8F24C6}" type="parTrans" cxnId="{3876EAB4-EA1A-4D2F-A1F9-6CBA81340ECC}">
      <dgm:prSet/>
      <dgm:spPr/>
      <dgm:t>
        <a:bodyPr/>
        <a:lstStyle/>
        <a:p>
          <a:endParaRPr lang="en-US"/>
        </a:p>
      </dgm:t>
    </dgm:pt>
    <dgm:pt modelId="{8C8C8A02-57B9-4F17-890D-B3F80D26E054}" type="sibTrans" cxnId="{3876EAB4-EA1A-4D2F-A1F9-6CBA81340ECC}">
      <dgm:prSet/>
      <dgm:spPr/>
      <dgm:t>
        <a:bodyPr/>
        <a:lstStyle/>
        <a:p>
          <a:endParaRPr lang="en-US"/>
        </a:p>
      </dgm:t>
    </dgm:pt>
    <dgm:pt modelId="{ACF2F897-4E66-4C44-9108-8A47EC1BA034}" type="pres">
      <dgm:prSet presAssocID="{3660CA53-BF83-4592-AEC7-81AE42DD5539}" presName="hierChild1" presStyleCnt="0">
        <dgm:presLayoutVars>
          <dgm:chPref val="1"/>
          <dgm:dir/>
          <dgm:animOne val="branch"/>
          <dgm:animLvl val="lvl"/>
          <dgm:resizeHandles/>
        </dgm:presLayoutVars>
      </dgm:prSet>
      <dgm:spPr/>
    </dgm:pt>
    <dgm:pt modelId="{8B75A8D2-2FF4-CA4B-AFDA-D210E694D82C}" type="pres">
      <dgm:prSet presAssocID="{147842F8-F429-4BED-8074-258AD598DBB5}" presName="hierRoot1" presStyleCnt="0"/>
      <dgm:spPr/>
    </dgm:pt>
    <dgm:pt modelId="{A12FAA11-D05D-FF4E-A243-7220615AFA5D}" type="pres">
      <dgm:prSet presAssocID="{147842F8-F429-4BED-8074-258AD598DBB5}" presName="composite" presStyleCnt="0"/>
      <dgm:spPr/>
    </dgm:pt>
    <dgm:pt modelId="{45422FDB-8ABD-9749-94E8-4A432648D1AB}" type="pres">
      <dgm:prSet presAssocID="{147842F8-F429-4BED-8074-258AD598DBB5}" presName="background" presStyleLbl="node0" presStyleIdx="0" presStyleCnt="3"/>
      <dgm:spPr/>
    </dgm:pt>
    <dgm:pt modelId="{53A0FFF4-1A15-DF47-A3D9-D177B8E145DA}" type="pres">
      <dgm:prSet presAssocID="{147842F8-F429-4BED-8074-258AD598DBB5}" presName="text" presStyleLbl="fgAcc0" presStyleIdx="0" presStyleCnt="3">
        <dgm:presLayoutVars>
          <dgm:chPref val="3"/>
        </dgm:presLayoutVars>
      </dgm:prSet>
      <dgm:spPr/>
    </dgm:pt>
    <dgm:pt modelId="{601D8554-0B27-F84A-A664-CACA9AC6416F}" type="pres">
      <dgm:prSet presAssocID="{147842F8-F429-4BED-8074-258AD598DBB5}" presName="hierChild2" presStyleCnt="0"/>
      <dgm:spPr/>
    </dgm:pt>
    <dgm:pt modelId="{6FF40032-8068-F542-8571-88144F89CA93}" type="pres">
      <dgm:prSet presAssocID="{08800DD5-D261-4C38-9B57-A13CEE751748}" presName="hierRoot1" presStyleCnt="0"/>
      <dgm:spPr/>
    </dgm:pt>
    <dgm:pt modelId="{E4501444-A3E7-3244-AD7A-E4C8FD114C77}" type="pres">
      <dgm:prSet presAssocID="{08800DD5-D261-4C38-9B57-A13CEE751748}" presName="composite" presStyleCnt="0"/>
      <dgm:spPr/>
    </dgm:pt>
    <dgm:pt modelId="{B6924B00-798E-BF4D-AC63-688ACFB079C5}" type="pres">
      <dgm:prSet presAssocID="{08800DD5-D261-4C38-9B57-A13CEE751748}" presName="background" presStyleLbl="node0" presStyleIdx="1" presStyleCnt="3"/>
      <dgm:spPr/>
    </dgm:pt>
    <dgm:pt modelId="{8EB730F4-ADE7-AA48-81C9-EA324009636D}" type="pres">
      <dgm:prSet presAssocID="{08800DD5-D261-4C38-9B57-A13CEE751748}" presName="text" presStyleLbl="fgAcc0" presStyleIdx="1" presStyleCnt="3">
        <dgm:presLayoutVars>
          <dgm:chPref val="3"/>
        </dgm:presLayoutVars>
      </dgm:prSet>
      <dgm:spPr/>
    </dgm:pt>
    <dgm:pt modelId="{30AF6EC6-646F-364B-8377-8EFB00952B93}" type="pres">
      <dgm:prSet presAssocID="{08800DD5-D261-4C38-9B57-A13CEE751748}" presName="hierChild2" presStyleCnt="0"/>
      <dgm:spPr/>
    </dgm:pt>
    <dgm:pt modelId="{12C865FB-ED19-AD4C-8441-3DD0575F6CA4}" type="pres">
      <dgm:prSet presAssocID="{56B001A8-F9C9-41D1-B9EF-C75A71E4578F}" presName="hierRoot1" presStyleCnt="0"/>
      <dgm:spPr/>
    </dgm:pt>
    <dgm:pt modelId="{7F9C4D4C-B5A9-F943-89F8-B0AF87476934}" type="pres">
      <dgm:prSet presAssocID="{56B001A8-F9C9-41D1-B9EF-C75A71E4578F}" presName="composite" presStyleCnt="0"/>
      <dgm:spPr/>
    </dgm:pt>
    <dgm:pt modelId="{0EACEECC-E4FF-D847-B801-8250F5D1B4C4}" type="pres">
      <dgm:prSet presAssocID="{56B001A8-F9C9-41D1-B9EF-C75A71E4578F}" presName="background" presStyleLbl="node0" presStyleIdx="2" presStyleCnt="3"/>
      <dgm:spPr/>
    </dgm:pt>
    <dgm:pt modelId="{9AC29300-7B24-1C41-99DF-6D687C8BCF9D}" type="pres">
      <dgm:prSet presAssocID="{56B001A8-F9C9-41D1-B9EF-C75A71E4578F}" presName="text" presStyleLbl="fgAcc0" presStyleIdx="2" presStyleCnt="3">
        <dgm:presLayoutVars>
          <dgm:chPref val="3"/>
        </dgm:presLayoutVars>
      </dgm:prSet>
      <dgm:spPr/>
    </dgm:pt>
    <dgm:pt modelId="{67B7F385-734C-B841-A54A-9AD39559CE74}" type="pres">
      <dgm:prSet presAssocID="{56B001A8-F9C9-41D1-B9EF-C75A71E4578F}" presName="hierChild2" presStyleCnt="0"/>
      <dgm:spPr/>
    </dgm:pt>
  </dgm:ptLst>
  <dgm:cxnLst>
    <dgm:cxn modelId="{7CF87031-B12E-5C46-BA03-4CD49F1D4EA0}" type="presOf" srcId="{3660CA53-BF83-4592-AEC7-81AE42DD5539}" destId="{ACF2F897-4E66-4C44-9108-8A47EC1BA034}" srcOrd="0" destOrd="0" presId="urn:microsoft.com/office/officeart/2005/8/layout/hierarchy1"/>
    <dgm:cxn modelId="{C8AF1733-9EC6-43F7-8EE1-AACEFDE0A548}" srcId="{3660CA53-BF83-4592-AEC7-81AE42DD5539}" destId="{147842F8-F429-4BED-8074-258AD598DBB5}" srcOrd="0" destOrd="0" parTransId="{A34EDA4E-B46E-424D-B3A6-29C77A8EF3C2}" sibTransId="{A77A7AE0-34ED-4C7A-9B29-D6B460FE5DD1}"/>
    <dgm:cxn modelId="{F31A0E3E-6F5B-244D-926A-AD40D86FF594}" type="presOf" srcId="{147842F8-F429-4BED-8074-258AD598DBB5}" destId="{53A0FFF4-1A15-DF47-A3D9-D177B8E145DA}" srcOrd="0" destOrd="0" presId="urn:microsoft.com/office/officeart/2005/8/layout/hierarchy1"/>
    <dgm:cxn modelId="{20D0CB57-3CD2-3940-BF23-3E72BF2108EF}" type="presOf" srcId="{56B001A8-F9C9-41D1-B9EF-C75A71E4578F}" destId="{9AC29300-7B24-1C41-99DF-6D687C8BCF9D}" srcOrd="0" destOrd="0" presId="urn:microsoft.com/office/officeart/2005/8/layout/hierarchy1"/>
    <dgm:cxn modelId="{FE81B99A-BA8B-4BE1-BA25-2F540B312F45}" srcId="{3660CA53-BF83-4592-AEC7-81AE42DD5539}" destId="{08800DD5-D261-4C38-9B57-A13CEE751748}" srcOrd="1" destOrd="0" parTransId="{70CF07A6-C5FD-470C-9BD0-78A42CAC644E}" sibTransId="{D9644562-F703-416B-B220-285895655F65}"/>
    <dgm:cxn modelId="{CC8216A1-311C-014E-83FB-B767B7688955}" type="presOf" srcId="{08800DD5-D261-4C38-9B57-A13CEE751748}" destId="{8EB730F4-ADE7-AA48-81C9-EA324009636D}" srcOrd="0" destOrd="0" presId="urn:microsoft.com/office/officeart/2005/8/layout/hierarchy1"/>
    <dgm:cxn modelId="{3876EAB4-EA1A-4D2F-A1F9-6CBA81340ECC}" srcId="{3660CA53-BF83-4592-AEC7-81AE42DD5539}" destId="{56B001A8-F9C9-41D1-B9EF-C75A71E4578F}" srcOrd="2" destOrd="0" parTransId="{342D278D-9AE2-4A79-BE0B-0F37BB8F24C6}" sibTransId="{8C8C8A02-57B9-4F17-890D-B3F80D26E054}"/>
    <dgm:cxn modelId="{92F05904-C9D2-9048-8A53-294081B57778}" type="presParOf" srcId="{ACF2F897-4E66-4C44-9108-8A47EC1BA034}" destId="{8B75A8D2-2FF4-CA4B-AFDA-D210E694D82C}" srcOrd="0" destOrd="0" presId="urn:microsoft.com/office/officeart/2005/8/layout/hierarchy1"/>
    <dgm:cxn modelId="{57690EF7-5B30-9146-8311-0D2A5743AE46}" type="presParOf" srcId="{8B75A8D2-2FF4-CA4B-AFDA-D210E694D82C}" destId="{A12FAA11-D05D-FF4E-A243-7220615AFA5D}" srcOrd="0" destOrd="0" presId="urn:microsoft.com/office/officeart/2005/8/layout/hierarchy1"/>
    <dgm:cxn modelId="{9E0DB694-40EC-4F4C-B172-6643EFD0C439}" type="presParOf" srcId="{A12FAA11-D05D-FF4E-A243-7220615AFA5D}" destId="{45422FDB-8ABD-9749-94E8-4A432648D1AB}" srcOrd="0" destOrd="0" presId="urn:microsoft.com/office/officeart/2005/8/layout/hierarchy1"/>
    <dgm:cxn modelId="{F1CA9C1D-533F-0F4D-87F4-754D07AFDBAE}" type="presParOf" srcId="{A12FAA11-D05D-FF4E-A243-7220615AFA5D}" destId="{53A0FFF4-1A15-DF47-A3D9-D177B8E145DA}" srcOrd="1" destOrd="0" presId="urn:microsoft.com/office/officeart/2005/8/layout/hierarchy1"/>
    <dgm:cxn modelId="{60CFFD8A-30F7-7A48-9B65-4301F045DD90}" type="presParOf" srcId="{8B75A8D2-2FF4-CA4B-AFDA-D210E694D82C}" destId="{601D8554-0B27-F84A-A664-CACA9AC6416F}" srcOrd="1" destOrd="0" presId="urn:microsoft.com/office/officeart/2005/8/layout/hierarchy1"/>
    <dgm:cxn modelId="{505FA330-74A7-5343-BCEE-98B52BEAFC6D}" type="presParOf" srcId="{ACF2F897-4E66-4C44-9108-8A47EC1BA034}" destId="{6FF40032-8068-F542-8571-88144F89CA93}" srcOrd="1" destOrd="0" presId="urn:microsoft.com/office/officeart/2005/8/layout/hierarchy1"/>
    <dgm:cxn modelId="{A279808D-A880-404C-A65A-0EC33F3F10B4}" type="presParOf" srcId="{6FF40032-8068-F542-8571-88144F89CA93}" destId="{E4501444-A3E7-3244-AD7A-E4C8FD114C77}" srcOrd="0" destOrd="0" presId="urn:microsoft.com/office/officeart/2005/8/layout/hierarchy1"/>
    <dgm:cxn modelId="{477EC684-7E7E-1D44-825C-D88174BB62F7}" type="presParOf" srcId="{E4501444-A3E7-3244-AD7A-E4C8FD114C77}" destId="{B6924B00-798E-BF4D-AC63-688ACFB079C5}" srcOrd="0" destOrd="0" presId="urn:microsoft.com/office/officeart/2005/8/layout/hierarchy1"/>
    <dgm:cxn modelId="{51E3D364-EDD7-A242-8C0F-CFAC17DC082A}" type="presParOf" srcId="{E4501444-A3E7-3244-AD7A-E4C8FD114C77}" destId="{8EB730F4-ADE7-AA48-81C9-EA324009636D}" srcOrd="1" destOrd="0" presId="urn:microsoft.com/office/officeart/2005/8/layout/hierarchy1"/>
    <dgm:cxn modelId="{ED11FB31-ADE5-DE48-96CD-E2A2A5EC4F6B}" type="presParOf" srcId="{6FF40032-8068-F542-8571-88144F89CA93}" destId="{30AF6EC6-646F-364B-8377-8EFB00952B93}" srcOrd="1" destOrd="0" presId="urn:microsoft.com/office/officeart/2005/8/layout/hierarchy1"/>
    <dgm:cxn modelId="{B13A9031-5F96-7E4C-B5E6-002148DE39B5}" type="presParOf" srcId="{ACF2F897-4E66-4C44-9108-8A47EC1BA034}" destId="{12C865FB-ED19-AD4C-8441-3DD0575F6CA4}" srcOrd="2" destOrd="0" presId="urn:microsoft.com/office/officeart/2005/8/layout/hierarchy1"/>
    <dgm:cxn modelId="{1679446E-A7CF-3F4F-8411-79F2F1047022}" type="presParOf" srcId="{12C865FB-ED19-AD4C-8441-3DD0575F6CA4}" destId="{7F9C4D4C-B5A9-F943-89F8-B0AF87476934}" srcOrd="0" destOrd="0" presId="urn:microsoft.com/office/officeart/2005/8/layout/hierarchy1"/>
    <dgm:cxn modelId="{47D9A9E1-A9AC-9649-9EA6-2F0296DA5E4E}" type="presParOf" srcId="{7F9C4D4C-B5A9-F943-89F8-B0AF87476934}" destId="{0EACEECC-E4FF-D847-B801-8250F5D1B4C4}" srcOrd="0" destOrd="0" presId="urn:microsoft.com/office/officeart/2005/8/layout/hierarchy1"/>
    <dgm:cxn modelId="{326199DB-14BF-8341-B9D4-0A7261A76FBF}" type="presParOf" srcId="{7F9C4D4C-B5A9-F943-89F8-B0AF87476934}" destId="{9AC29300-7B24-1C41-99DF-6D687C8BCF9D}" srcOrd="1" destOrd="0" presId="urn:microsoft.com/office/officeart/2005/8/layout/hierarchy1"/>
    <dgm:cxn modelId="{B501DBC9-470C-9744-8D44-0E772351B989}" type="presParOf" srcId="{12C865FB-ED19-AD4C-8441-3DD0575F6CA4}" destId="{67B7F385-734C-B841-A54A-9AD39559CE7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CD6524-07DC-4BED-BEAD-2EFAAF3E69E9}" type="doc">
      <dgm:prSet loTypeId="urn:microsoft.com/office/officeart/2005/8/layout/hierarchy1" loCatId="hierarchy" qsTypeId="urn:microsoft.com/office/officeart/2005/8/quickstyle/simple1#64" qsCatId="simple" csTypeId="urn:microsoft.com/office/officeart/2005/8/colors/accent1_2#17" csCatId="accent1"/>
      <dgm:spPr/>
      <dgm:t>
        <a:bodyPr/>
        <a:lstStyle/>
        <a:p>
          <a:endParaRPr lang="en-US"/>
        </a:p>
      </dgm:t>
    </dgm:pt>
    <dgm:pt modelId="{C0A255E6-4596-489F-85AA-5B437A8D6A2C}">
      <dgm:prSet/>
      <dgm:spPr/>
      <dgm:t>
        <a:bodyPr/>
        <a:lstStyle/>
        <a:p>
          <a:r>
            <a:rPr lang="en-GB"/>
            <a:t>Managing the problem?</a:t>
          </a:r>
          <a:endParaRPr lang="en-US"/>
        </a:p>
      </dgm:t>
    </dgm:pt>
    <dgm:pt modelId="{6D16B4F6-9445-4A23-AFFE-32A52DC3D780}" type="parTrans" cxnId="{416EE990-E251-401D-AB50-12C9CAA60018}">
      <dgm:prSet/>
      <dgm:spPr/>
      <dgm:t>
        <a:bodyPr/>
        <a:lstStyle/>
        <a:p>
          <a:endParaRPr lang="en-US"/>
        </a:p>
      </dgm:t>
    </dgm:pt>
    <dgm:pt modelId="{7C2BC491-DAC2-4809-9588-377A59C36441}" type="sibTrans" cxnId="{416EE990-E251-401D-AB50-12C9CAA60018}">
      <dgm:prSet/>
      <dgm:spPr/>
      <dgm:t>
        <a:bodyPr/>
        <a:lstStyle/>
        <a:p>
          <a:endParaRPr lang="en-US"/>
        </a:p>
      </dgm:t>
    </dgm:pt>
    <dgm:pt modelId="{434C3E65-EB95-4A5B-96E8-1508511C0DFC}">
      <dgm:prSet/>
      <dgm:spPr/>
      <dgm:t>
        <a:bodyPr/>
        <a:lstStyle/>
        <a:p>
          <a:r>
            <a:rPr lang="en-GB"/>
            <a:t>Access to social media?</a:t>
          </a:r>
          <a:endParaRPr lang="en-US"/>
        </a:p>
      </dgm:t>
    </dgm:pt>
    <dgm:pt modelId="{65F60691-DEFF-440D-811B-8F90B433C4D5}" type="parTrans" cxnId="{FE2A87DB-46F1-4410-9A5B-EC5D00D96398}">
      <dgm:prSet/>
      <dgm:spPr/>
      <dgm:t>
        <a:bodyPr/>
        <a:lstStyle/>
        <a:p>
          <a:endParaRPr lang="en-US"/>
        </a:p>
      </dgm:t>
    </dgm:pt>
    <dgm:pt modelId="{40BB8DC9-28C3-4A38-8377-5ECD02FF84CE}" type="sibTrans" cxnId="{FE2A87DB-46F1-4410-9A5B-EC5D00D96398}">
      <dgm:prSet/>
      <dgm:spPr/>
      <dgm:t>
        <a:bodyPr/>
        <a:lstStyle/>
        <a:p>
          <a:endParaRPr lang="en-US"/>
        </a:p>
      </dgm:t>
    </dgm:pt>
    <dgm:pt modelId="{D68B8D08-3B40-0046-B07C-F22BB2873582}" type="pres">
      <dgm:prSet presAssocID="{45CD6524-07DC-4BED-BEAD-2EFAAF3E69E9}" presName="hierChild1" presStyleCnt="0">
        <dgm:presLayoutVars>
          <dgm:chPref val="1"/>
          <dgm:dir/>
          <dgm:animOne val="branch"/>
          <dgm:animLvl val="lvl"/>
          <dgm:resizeHandles/>
        </dgm:presLayoutVars>
      </dgm:prSet>
      <dgm:spPr/>
    </dgm:pt>
    <dgm:pt modelId="{D740188E-E98D-7941-8738-623FC0C3A24C}" type="pres">
      <dgm:prSet presAssocID="{C0A255E6-4596-489F-85AA-5B437A8D6A2C}" presName="hierRoot1" presStyleCnt="0"/>
      <dgm:spPr/>
    </dgm:pt>
    <dgm:pt modelId="{9BA640B8-3D4B-1F48-A0F1-06B930D0FDF0}" type="pres">
      <dgm:prSet presAssocID="{C0A255E6-4596-489F-85AA-5B437A8D6A2C}" presName="composite" presStyleCnt="0"/>
      <dgm:spPr/>
    </dgm:pt>
    <dgm:pt modelId="{914CFB0C-D1D6-0C4E-99F9-5047EBCAD9BE}" type="pres">
      <dgm:prSet presAssocID="{C0A255E6-4596-489F-85AA-5B437A8D6A2C}" presName="background" presStyleLbl="node0" presStyleIdx="0" presStyleCnt="2"/>
      <dgm:spPr/>
    </dgm:pt>
    <dgm:pt modelId="{50BF9A5F-385E-4745-B2C7-79CC4BE6B017}" type="pres">
      <dgm:prSet presAssocID="{C0A255E6-4596-489F-85AA-5B437A8D6A2C}" presName="text" presStyleLbl="fgAcc0" presStyleIdx="0" presStyleCnt="2">
        <dgm:presLayoutVars>
          <dgm:chPref val="3"/>
        </dgm:presLayoutVars>
      </dgm:prSet>
      <dgm:spPr/>
    </dgm:pt>
    <dgm:pt modelId="{02064ED8-328A-B643-9C0E-6D6539597051}" type="pres">
      <dgm:prSet presAssocID="{C0A255E6-4596-489F-85AA-5B437A8D6A2C}" presName="hierChild2" presStyleCnt="0"/>
      <dgm:spPr/>
    </dgm:pt>
    <dgm:pt modelId="{F5277716-5D90-1347-9A6C-77010CE615FE}" type="pres">
      <dgm:prSet presAssocID="{434C3E65-EB95-4A5B-96E8-1508511C0DFC}" presName="hierRoot1" presStyleCnt="0"/>
      <dgm:spPr/>
    </dgm:pt>
    <dgm:pt modelId="{35CB9CE6-B91F-3F4D-893E-DCC9B9CBD19D}" type="pres">
      <dgm:prSet presAssocID="{434C3E65-EB95-4A5B-96E8-1508511C0DFC}" presName="composite" presStyleCnt="0"/>
      <dgm:spPr/>
    </dgm:pt>
    <dgm:pt modelId="{7AAB5C26-BA6B-AC4B-A546-62C620801CE5}" type="pres">
      <dgm:prSet presAssocID="{434C3E65-EB95-4A5B-96E8-1508511C0DFC}" presName="background" presStyleLbl="node0" presStyleIdx="1" presStyleCnt="2"/>
      <dgm:spPr/>
    </dgm:pt>
    <dgm:pt modelId="{1562D349-1207-5449-A446-C1F34EE00DE1}" type="pres">
      <dgm:prSet presAssocID="{434C3E65-EB95-4A5B-96E8-1508511C0DFC}" presName="text" presStyleLbl="fgAcc0" presStyleIdx="1" presStyleCnt="2">
        <dgm:presLayoutVars>
          <dgm:chPref val="3"/>
        </dgm:presLayoutVars>
      </dgm:prSet>
      <dgm:spPr/>
    </dgm:pt>
    <dgm:pt modelId="{6E0545E3-9D61-8649-B07D-90DDC1B6F5FA}" type="pres">
      <dgm:prSet presAssocID="{434C3E65-EB95-4A5B-96E8-1508511C0DFC}" presName="hierChild2" presStyleCnt="0"/>
      <dgm:spPr/>
    </dgm:pt>
  </dgm:ptLst>
  <dgm:cxnLst>
    <dgm:cxn modelId="{AEB26904-69F5-1A40-A453-4E6973D8E68F}" type="presOf" srcId="{45CD6524-07DC-4BED-BEAD-2EFAAF3E69E9}" destId="{D68B8D08-3B40-0046-B07C-F22BB2873582}" srcOrd="0" destOrd="0" presId="urn:microsoft.com/office/officeart/2005/8/layout/hierarchy1"/>
    <dgm:cxn modelId="{D51B350F-15BA-B740-B8B8-3428794D5B31}" type="presOf" srcId="{C0A255E6-4596-489F-85AA-5B437A8D6A2C}" destId="{50BF9A5F-385E-4745-B2C7-79CC4BE6B017}" srcOrd="0" destOrd="0" presId="urn:microsoft.com/office/officeart/2005/8/layout/hierarchy1"/>
    <dgm:cxn modelId="{416EE990-E251-401D-AB50-12C9CAA60018}" srcId="{45CD6524-07DC-4BED-BEAD-2EFAAF3E69E9}" destId="{C0A255E6-4596-489F-85AA-5B437A8D6A2C}" srcOrd="0" destOrd="0" parTransId="{6D16B4F6-9445-4A23-AFFE-32A52DC3D780}" sibTransId="{7C2BC491-DAC2-4809-9588-377A59C36441}"/>
    <dgm:cxn modelId="{000A54BF-D7BF-8347-9CE1-0138216FF378}" type="presOf" srcId="{434C3E65-EB95-4A5B-96E8-1508511C0DFC}" destId="{1562D349-1207-5449-A446-C1F34EE00DE1}" srcOrd="0" destOrd="0" presId="urn:microsoft.com/office/officeart/2005/8/layout/hierarchy1"/>
    <dgm:cxn modelId="{FE2A87DB-46F1-4410-9A5B-EC5D00D96398}" srcId="{45CD6524-07DC-4BED-BEAD-2EFAAF3E69E9}" destId="{434C3E65-EB95-4A5B-96E8-1508511C0DFC}" srcOrd="1" destOrd="0" parTransId="{65F60691-DEFF-440D-811B-8F90B433C4D5}" sibTransId="{40BB8DC9-28C3-4A38-8377-5ECD02FF84CE}"/>
    <dgm:cxn modelId="{99D49488-5EB5-1140-BE59-3821CB9B1F23}" type="presParOf" srcId="{D68B8D08-3B40-0046-B07C-F22BB2873582}" destId="{D740188E-E98D-7941-8738-623FC0C3A24C}" srcOrd="0" destOrd="0" presId="urn:microsoft.com/office/officeart/2005/8/layout/hierarchy1"/>
    <dgm:cxn modelId="{82FB1965-4B4B-0444-87E0-7CE38D26F1D3}" type="presParOf" srcId="{D740188E-E98D-7941-8738-623FC0C3A24C}" destId="{9BA640B8-3D4B-1F48-A0F1-06B930D0FDF0}" srcOrd="0" destOrd="0" presId="urn:microsoft.com/office/officeart/2005/8/layout/hierarchy1"/>
    <dgm:cxn modelId="{DC75963B-3520-444F-AA14-9E391DEB5EA7}" type="presParOf" srcId="{9BA640B8-3D4B-1F48-A0F1-06B930D0FDF0}" destId="{914CFB0C-D1D6-0C4E-99F9-5047EBCAD9BE}" srcOrd="0" destOrd="0" presId="urn:microsoft.com/office/officeart/2005/8/layout/hierarchy1"/>
    <dgm:cxn modelId="{04F1FC24-64C7-174F-ACC9-EC4C398EB23F}" type="presParOf" srcId="{9BA640B8-3D4B-1F48-A0F1-06B930D0FDF0}" destId="{50BF9A5F-385E-4745-B2C7-79CC4BE6B017}" srcOrd="1" destOrd="0" presId="urn:microsoft.com/office/officeart/2005/8/layout/hierarchy1"/>
    <dgm:cxn modelId="{5B24CD77-0B82-9147-B6BF-60323B3D8413}" type="presParOf" srcId="{D740188E-E98D-7941-8738-623FC0C3A24C}" destId="{02064ED8-328A-B643-9C0E-6D6539597051}" srcOrd="1" destOrd="0" presId="urn:microsoft.com/office/officeart/2005/8/layout/hierarchy1"/>
    <dgm:cxn modelId="{E5E040E7-ACD6-7F4D-9027-B9356F8E4AC9}" type="presParOf" srcId="{D68B8D08-3B40-0046-B07C-F22BB2873582}" destId="{F5277716-5D90-1347-9A6C-77010CE615FE}" srcOrd="1" destOrd="0" presId="urn:microsoft.com/office/officeart/2005/8/layout/hierarchy1"/>
    <dgm:cxn modelId="{E2B86886-EEDB-8F4B-9636-B2AB7284CE50}" type="presParOf" srcId="{F5277716-5D90-1347-9A6C-77010CE615FE}" destId="{35CB9CE6-B91F-3F4D-893E-DCC9B9CBD19D}" srcOrd="0" destOrd="0" presId="urn:microsoft.com/office/officeart/2005/8/layout/hierarchy1"/>
    <dgm:cxn modelId="{29B6BEFD-6FCD-4C40-869E-C5B89447366E}" type="presParOf" srcId="{35CB9CE6-B91F-3F4D-893E-DCC9B9CBD19D}" destId="{7AAB5C26-BA6B-AC4B-A546-62C620801CE5}" srcOrd="0" destOrd="0" presId="urn:microsoft.com/office/officeart/2005/8/layout/hierarchy1"/>
    <dgm:cxn modelId="{5A88BA11-7D68-7E49-8484-B2F5AEB9893E}" type="presParOf" srcId="{35CB9CE6-B91F-3F4D-893E-DCC9B9CBD19D}" destId="{1562D349-1207-5449-A446-C1F34EE00DE1}" srcOrd="1" destOrd="0" presId="urn:microsoft.com/office/officeart/2005/8/layout/hierarchy1"/>
    <dgm:cxn modelId="{812035C4-F2C1-3644-9716-31F9FA66E55A}" type="presParOf" srcId="{F5277716-5D90-1347-9A6C-77010CE615FE}" destId="{6E0545E3-9D61-8649-B07D-90DDC1B6F5F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D3E98D-2DFC-4D68-A9A0-45DFEFEC9509}" type="doc">
      <dgm:prSet loTypeId="urn:microsoft.com/office/officeart/2005/8/layout/vList2" loCatId="list" qsTypeId="urn:microsoft.com/office/officeart/2005/8/quickstyle/simple1#65" qsCatId="simple" csTypeId="urn:microsoft.com/office/officeart/2005/8/colors/colorful5#11" csCatId="colorful" phldr="1"/>
      <dgm:spPr/>
      <dgm:t>
        <a:bodyPr/>
        <a:lstStyle/>
        <a:p>
          <a:endParaRPr lang="en-US"/>
        </a:p>
      </dgm:t>
    </dgm:pt>
    <dgm:pt modelId="{24DC2E72-34E1-4836-BF47-99CA9CE86F33}">
      <dgm:prSet/>
      <dgm:spPr/>
      <dgm:t>
        <a:bodyPr/>
        <a:lstStyle/>
        <a:p>
          <a:r>
            <a:rPr lang="en-GB"/>
            <a:t>Social and gameful (mobile) applications in order to motivate</a:t>
          </a:r>
          <a:endParaRPr lang="en-US"/>
        </a:p>
      </dgm:t>
    </dgm:pt>
    <dgm:pt modelId="{104BA3E1-EAF7-45AD-91F2-617DD74D4F65}" type="parTrans" cxnId="{902E59A2-4684-4474-BBDA-E2E5B90531ED}">
      <dgm:prSet/>
      <dgm:spPr/>
      <dgm:t>
        <a:bodyPr/>
        <a:lstStyle/>
        <a:p>
          <a:endParaRPr lang="en-US"/>
        </a:p>
      </dgm:t>
    </dgm:pt>
    <dgm:pt modelId="{ADB7E01F-1507-4277-8FDD-5FE3AB5F12B0}" type="sibTrans" cxnId="{902E59A2-4684-4474-BBDA-E2E5B90531ED}">
      <dgm:prSet/>
      <dgm:spPr/>
      <dgm:t>
        <a:bodyPr/>
        <a:lstStyle/>
        <a:p>
          <a:endParaRPr lang="en-US"/>
        </a:p>
      </dgm:t>
    </dgm:pt>
    <dgm:pt modelId="{76CC53A3-D7AB-4C45-9120-EB15277C3109}">
      <dgm:prSet/>
      <dgm:spPr/>
      <dgm:t>
        <a:bodyPr/>
        <a:lstStyle/>
        <a:p>
          <a:r>
            <a:rPr lang="en-GB"/>
            <a:t>In order to investigate this phenomenon, measured how social influence predicts attitudes, use and further exercise in the context of gamification of exercise. </a:t>
          </a:r>
          <a:endParaRPr lang="en-US"/>
        </a:p>
      </dgm:t>
    </dgm:pt>
    <dgm:pt modelId="{D71810C1-4BC8-49AC-80EB-3A5D1181C097}" type="parTrans" cxnId="{56244D22-3EB1-49EF-8B22-C1375499FD89}">
      <dgm:prSet/>
      <dgm:spPr/>
      <dgm:t>
        <a:bodyPr/>
        <a:lstStyle/>
        <a:p>
          <a:endParaRPr lang="en-US"/>
        </a:p>
      </dgm:t>
    </dgm:pt>
    <dgm:pt modelId="{348C4227-ECDC-4783-933C-183093B9C1E8}" type="sibTrans" cxnId="{56244D22-3EB1-49EF-8B22-C1375499FD89}">
      <dgm:prSet/>
      <dgm:spPr/>
      <dgm:t>
        <a:bodyPr/>
        <a:lstStyle/>
        <a:p>
          <a:endParaRPr lang="en-US"/>
        </a:p>
      </dgm:t>
    </dgm:pt>
    <dgm:pt modelId="{599A2B7E-39B1-462D-B80B-1B44817D9C3E}">
      <dgm:prSet/>
      <dgm:spPr/>
      <dgm:t>
        <a:bodyPr/>
        <a:lstStyle/>
        <a:p>
          <a:r>
            <a:rPr lang="en-GB" dirty="0"/>
            <a:t>Results show that people indeed do ‘‘work out for likes’’, or in other words, social influence, positive recognition and reciprocity have a positive impact on how much people are willing to exercise as well as their attitudes and willingness to use gamification services. </a:t>
          </a:r>
          <a:endParaRPr lang="en-US" dirty="0"/>
        </a:p>
      </dgm:t>
    </dgm:pt>
    <dgm:pt modelId="{1DFF3102-E2D3-47DC-A60A-03B669AA53E5}" type="parTrans" cxnId="{AE23DFD2-60EF-4DB6-9B97-46D3597CE0DF}">
      <dgm:prSet/>
      <dgm:spPr/>
      <dgm:t>
        <a:bodyPr/>
        <a:lstStyle/>
        <a:p>
          <a:endParaRPr lang="en-US"/>
        </a:p>
      </dgm:t>
    </dgm:pt>
    <dgm:pt modelId="{F6BBD912-DB45-4990-92E8-6B751D432C40}" type="sibTrans" cxnId="{AE23DFD2-60EF-4DB6-9B97-46D3597CE0DF}">
      <dgm:prSet/>
      <dgm:spPr/>
      <dgm:t>
        <a:bodyPr/>
        <a:lstStyle/>
        <a:p>
          <a:endParaRPr lang="en-US"/>
        </a:p>
      </dgm:t>
    </dgm:pt>
    <dgm:pt modelId="{BA31C4D0-1EC4-4D23-8D1C-76F8DD3FD922}">
      <dgm:prSet/>
      <dgm:spPr/>
      <dgm:t>
        <a:bodyPr/>
        <a:lstStyle/>
        <a:p>
          <a:r>
            <a:rPr lang="en-GB"/>
            <a:t>Found that the more friends a user has in the service, the larger the effects are. </a:t>
          </a:r>
          <a:endParaRPr lang="en-US"/>
        </a:p>
      </dgm:t>
    </dgm:pt>
    <dgm:pt modelId="{7F5BEC2F-9EEC-4149-9C03-1854EE3175D6}" type="parTrans" cxnId="{4233C911-27AE-4FE2-A09B-CC6993FA91B0}">
      <dgm:prSet/>
      <dgm:spPr/>
      <dgm:t>
        <a:bodyPr/>
        <a:lstStyle/>
        <a:p>
          <a:endParaRPr lang="en-US"/>
        </a:p>
      </dgm:t>
    </dgm:pt>
    <dgm:pt modelId="{2248646D-1676-46E8-8F3C-33841A9B0B17}" type="sibTrans" cxnId="{4233C911-27AE-4FE2-A09B-CC6993FA91B0}">
      <dgm:prSet/>
      <dgm:spPr/>
      <dgm:t>
        <a:bodyPr/>
        <a:lstStyle/>
        <a:p>
          <a:endParaRPr lang="en-US"/>
        </a:p>
      </dgm:t>
    </dgm:pt>
    <dgm:pt modelId="{A099D143-C789-48A8-8541-120290D82660}">
      <dgm:prSet/>
      <dgm:spPr/>
      <dgm:t>
        <a:bodyPr/>
        <a:lstStyle/>
        <a:p>
          <a:r>
            <a:rPr lang="en-GB"/>
            <a:t>Important to consider how subjective norms, how getting recognized, receiving reciprocal benefits and network effects contribute to use continuance</a:t>
          </a:r>
          <a:endParaRPr lang="en-US"/>
        </a:p>
      </dgm:t>
    </dgm:pt>
    <dgm:pt modelId="{A7912B1A-B046-4244-B46D-7B19660FBC36}" type="parTrans" cxnId="{360E3617-6EAE-4056-9CF4-C351DAE16B4E}">
      <dgm:prSet/>
      <dgm:spPr/>
      <dgm:t>
        <a:bodyPr/>
        <a:lstStyle/>
        <a:p>
          <a:endParaRPr lang="en-US"/>
        </a:p>
      </dgm:t>
    </dgm:pt>
    <dgm:pt modelId="{A3E3825B-A4CC-4AE3-87B8-FF55D219AF78}" type="sibTrans" cxnId="{360E3617-6EAE-4056-9CF4-C351DAE16B4E}">
      <dgm:prSet/>
      <dgm:spPr/>
      <dgm:t>
        <a:bodyPr/>
        <a:lstStyle/>
        <a:p>
          <a:endParaRPr lang="en-US"/>
        </a:p>
      </dgm:t>
    </dgm:pt>
    <dgm:pt modelId="{2D35606D-1220-BC48-A928-0D01753314F5}" type="pres">
      <dgm:prSet presAssocID="{AAD3E98D-2DFC-4D68-A9A0-45DFEFEC9509}" presName="linear" presStyleCnt="0">
        <dgm:presLayoutVars>
          <dgm:animLvl val="lvl"/>
          <dgm:resizeHandles val="exact"/>
        </dgm:presLayoutVars>
      </dgm:prSet>
      <dgm:spPr/>
    </dgm:pt>
    <dgm:pt modelId="{41E8F736-C0F1-C54D-A7E5-3BD7C83F54AB}" type="pres">
      <dgm:prSet presAssocID="{24DC2E72-34E1-4836-BF47-99CA9CE86F33}" presName="parentText" presStyleLbl="node1" presStyleIdx="0" presStyleCnt="5">
        <dgm:presLayoutVars>
          <dgm:chMax val="0"/>
          <dgm:bulletEnabled val="1"/>
        </dgm:presLayoutVars>
      </dgm:prSet>
      <dgm:spPr/>
    </dgm:pt>
    <dgm:pt modelId="{486DD220-55F8-5F49-9E97-A6B293EF97BD}" type="pres">
      <dgm:prSet presAssocID="{ADB7E01F-1507-4277-8FDD-5FE3AB5F12B0}" presName="spacer" presStyleCnt="0"/>
      <dgm:spPr/>
    </dgm:pt>
    <dgm:pt modelId="{904EA95C-69E6-C84B-B004-90F17E0FE8F4}" type="pres">
      <dgm:prSet presAssocID="{76CC53A3-D7AB-4C45-9120-EB15277C3109}" presName="parentText" presStyleLbl="node1" presStyleIdx="1" presStyleCnt="5">
        <dgm:presLayoutVars>
          <dgm:chMax val="0"/>
          <dgm:bulletEnabled val="1"/>
        </dgm:presLayoutVars>
      </dgm:prSet>
      <dgm:spPr/>
    </dgm:pt>
    <dgm:pt modelId="{3CB24B09-850C-3840-881E-82E4D31D316A}" type="pres">
      <dgm:prSet presAssocID="{348C4227-ECDC-4783-933C-183093B9C1E8}" presName="spacer" presStyleCnt="0"/>
      <dgm:spPr/>
    </dgm:pt>
    <dgm:pt modelId="{6CD6951A-B116-9746-82F1-0D099A1F28EA}" type="pres">
      <dgm:prSet presAssocID="{599A2B7E-39B1-462D-B80B-1B44817D9C3E}" presName="parentText" presStyleLbl="node1" presStyleIdx="2" presStyleCnt="5">
        <dgm:presLayoutVars>
          <dgm:chMax val="0"/>
          <dgm:bulletEnabled val="1"/>
        </dgm:presLayoutVars>
      </dgm:prSet>
      <dgm:spPr/>
    </dgm:pt>
    <dgm:pt modelId="{0F19FF4B-8CEA-5148-85F6-38FFED385EDA}" type="pres">
      <dgm:prSet presAssocID="{F6BBD912-DB45-4990-92E8-6B751D432C40}" presName="spacer" presStyleCnt="0"/>
      <dgm:spPr/>
    </dgm:pt>
    <dgm:pt modelId="{F57CFFDA-F3C8-4F45-80E5-6C3B9D06B079}" type="pres">
      <dgm:prSet presAssocID="{BA31C4D0-1EC4-4D23-8D1C-76F8DD3FD922}" presName="parentText" presStyleLbl="node1" presStyleIdx="3" presStyleCnt="5">
        <dgm:presLayoutVars>
          <dgm:chMax val="0"/>
          <dgm:bulletEnabled val="1"/>
        </dgm:presLayoutVars>
      </dgm:prSet>
      <dgm:spPr/>
    </dgm:pt>
    <dgm:pt modelId="{DAAA9F83-C768-2A47-A87B-13BCF604547C}" type="pres">
      <dgm:prSet presAssocID="{2248646D-1676-46E8-8F3C-33841A9B0B17}" presName="spacer" presStyleCnt="0"/>
      <dgm:spPr/>
    </dgm:pt>
    <dgm:pt modelId="{FDC0CEF3-3A45-0D44-9DC3-E115B934A6D5}" type="pres">
      <dgm:prSet presAssocID="{A099D143-C789-48A8-8541-120290D82660}" presName="parentText" presStyleLbl="node1" presStyleIdx="4" presStyleCnt="5">
        <dgm:presLayoutVars>
          <dgm:chMax val="0"/>
          <dgm:bulletEnabled val="1"/>
        </dgm:presLayoutVars>
      </dgm:prSet>
      <dgm:spPr/>
    </dgm:pt>
  </dgm:ptLst>
  <dgm:cxnLst>
    <dgm:cxn modelId="{99CC2507-18E5-5D49-9404-D79A2F40D346}" type="presOf" srcId="{A099D143-C789-48A8-8541-120290D82660}" destId="{FDC0CEF3-3A45-0D44-9DC3-E115B934A6D5}" srcOrd="0" destOrd="0" presId="urn:microsoft.com/office/officeart/2005/8/layout/vList2"/>
    <dgm:cxn modelId="{4233C911-27AE-4FE2-A09B-CC6993FA91B0}" srcId="{AAD3E98D-2DFC-4D68-A9A0-45DFEFEC9509}" destId="{BA31C4D0-1EC4-4D23-8D1C-76F8DD3FD922}" srcOrd="3" destOrd="0" parTransId="{7F5BEC2F-9EEC-4149-9C03-1854EE3175D6}" sibTransId="{2248646D-1676-46E8-8F3C-33841A9B0B17}"/>
    <dgm:cxn modelId="{360E3617-6EAE-4056-9CF4-C351DAE16B4E}" srcId="{AAD3E98D-2DFC-4D68-A9A0-45DFEFEC9509}" destId="{A099D143-C789-48A8-8541-120290D82660}" srcOrd="4" destOrd="0" parTransId="{A7912B1A-B046-4244-B46D-7B19660FBC36}" sibTransId="{A3E3825B-A4CC-4AE3-87B8-FF55D219AF78}"/>
    <dgm:cxn modelId="{329E3D1B-024A-C94B-AD50-EBD3121739C5}" type="presOf" srcId="{BA31C4D0-1EC4-4D23-8D1C-76F8DD3FD922}" destId="{F57CFFDA-F3C8-4F45-80E5-6C3B9D06B079}" srcOrd="0" destOrd="0" presId="urn:microsoft.com/office/officeart/2005/8/layout/vList2"/>
    <dgm:cxn modelId="{56244D22-3EB1-49EF-8B22-C1375499FD89}" srcId="{AAD3E98D-2DFC-4D68-A9A0-45DFEFEC9509}" destId="{76CC53A3-D7AB-4C45-9120-EB15277C3109}" srcOrd="1" destOrd="0" parTransId="{D71810C1-4BC8-49AC-80EB-3A5D1181C097}" sibTransId="{348C4227-ECDC-4783-933C-183093B9C1E8}"/>
    <dgm:cxn modelId="{517B8D8F-7EFF-8646-B6F1-CC7827897027}" type="presOf" srcId="{599A2B7E-39B1-462D-B80B-1B44817D9C3E}" destId="{6CD6951A-B116-9746-82F1-0D099A1F28EA}" srcOrd="0" destOrd="0" presId="urn:microsoft.com/office/officeart/2005/8/layout/vList2"/>
    <dgm:cxn modelId="{F69B4293-CE8C-8549-A962-22DAC9747C8F}" type="presOf" srcId="{76CC53A3-D7AB-4C45-9120-EB15277C3109}" destId="{904EA95C-69E6-C84B-B004-90F17E0FE8F4}" srcOrd="0" destOrd="0" presId="urn:microsoft.com/office/officeart/2005/8/layout/vList2"/>
    <dgm:cxn modelId="{E8557A94-F326-4E4E-8A0E-6DD9BA231088}" type="presOf" srcId="{AAD3E98D-2DFC-4D68-A9A0-45DFEFEC9509}" destId="{2D35606D-1220-BC48-A928-0D01753314F5}" srcOrd="0" destOrd="0" presId="urn:microsoft.com/office/officeart/2005/8/layout/vList2"/>
    <dgm:cxn modelId="{902E59A2-4684-4474-BBDA-E2E5B90531ED}" srcId="{AAD3E98D-2DFC-4D68-A9A0-45DFEFEC9509}" destId="{24DC2E72-34E1-4836-BF47-99CA9CE86F33}" srcOrd="0" destOrd="0" parTransId="{104BA3E1-EAF7-45AD-91F2-617DD74D4F65}" sibTransId="{ADB7E01F-1507-4277-8FDD-5FE3AB5F12B0}"/>
    <dgm:cxn modelId="{AE23DFD2-60EF-4DB6-9B97-46D3597CE0DF}" srcId="{AAD3E98D-2DFC-4D68-A9A0-45DFEFEC9509}" destId="{599A2B7E-39B1-462D-B80B-1B44817D9C3E}" srcOrd="2" destOrd="0" parTransId="{1DFF3102-E2D3-47DC-A60A-03B669AA53E5}" sibTransId="{F6BBD912-DB45-4990-92E8-6B751D432C40}"/>
    <dgm:cxn modelId="{698B1ED5-091E-B849-A7D8-F3058BD90FB5}" type="presOf" srcId="{24DC2E72-34E1-4836-BF47-99CA9CE86F33}" destId="{41E8F736-C0F1-C54D-A7E5-3BD7C83F54AB}" srcOrd="0" destOrd="0" presId="urn:microsoft.com/office/officeart/2005/8/layout/vList2"/>
    <dgm:cxn modelId="{9DF77983-967E-AA4B-ABB3-A194CAB4BC43}" type="presParOf" srcId="{2D35606D-1220-BC48-A928-0D01753314F5}" destId="{41E8F736-C0F1-C54D-A7E5-3BD7C83F54AB}" srcOrd="0" destOrd="0" presId="urn:microsoft.com/office/officeart/2005/8/layout/vList2"/>
    <dgm:cxn modelId="{A893F620-E543-304F-9990-F3C3CF838875}" type="presParOf" srcId="{2D35606D-1220-BC48-A928-0D01753314F5}" destId="{486DD220-55F8-5F49-9E97-A6B293EF97BD}" srcOrd="1" destOrd="0" presId="urn:microsoft.com/office/officeart/2005/8/layout/vList2"/>
    <dgm:cxn modelId="{C1A4BBD7-028E-8847-9F87-ED6361FCE649}" type="presParOf" srcId="{2D35606D-1220-BC48-A928-0D01753314F5}" destId="{904EA95C-69E6-C84B-B004-90F17E0FE8F4}" srcOrd="2" destOrd="0" presId="urn:microsoft.com/office/officeart/2005/8/layout/vList2"/>
    <dgm:cxn modelId="{6243DADD-A225-8649-AF08-739DF6602C71}" type="presParOf" srcId="{2D35606D-1220-BC48-A928-0D01753314F5}" destId="{3CB24B09-850C-3840-881E-82E4D31D316A}" srcOrd="3" destOrd="0" presId="urn:microsoft.com/office/officeart/2005/8/layout/vList2"/>
    <dgm:cxn modelId="{1EC75D03-88E9-864D-B7AF-AA16C04A8A3A}" type="presParOf" srcId="{2D35606D-1220-BC48-A928-0D01753314F5}" destId="{6CD6951A-B116-9746-82F1-0D099A1F28EA}" srcOrd="4" destOrd="0" presId="urn:microsoft.com/office/officeart/2005/8/layout/vList2"/>
    <dgm:cxn modelId="{0A069C28-B31F-BE47-81E5-6DFD3150E20D}" type="presParOf" srcId="{2D35606D-1220-BC48-A928-0D01753314F5}" destId="{0F19FF4B-8CEA-5148-85F6-38FFED385EDA}" srcOrd="5" destOrd="0" presId="urn:microsoft.com/office/officeart/2005/8/layout/vList2"/>
    <dgm:cxn modelId="{EDF309C6-2F67-5246-8C66-52C9CFB239F8}" type="presParOf" srcId="{2D35606D-1220-BC48-A928-0D01753314F5}" destId="{F57CFFDA-F3C8-4F45-80E5-6C3B9D06B079}" srcOrd="6" destOrd="0" presId="urn:microsoft.com/office/officeart/2005/8/layout/vList2"/>
    <dgm:cxn modelId="{D74F5E49-59C0-224D-8772-8585A92E10DA}" type="presParOf" srcId="{2D35606D-1220-BC48-A928-0D01753314F5}" destId="{DAAA9F83-C768-2A47-A87B-13BCF604547C}" srcOrd="7" destOrd="0" presId="urn:microsoft.com/office/officeart/2005/8/layout/vList2"/>
    <dgm:cxn modelId="{9655F18B-8133-6D46-A984-40BDA0DC02FB}" type="presParOf" srcId="{2D35606D-1220-BC48-A928-0D01753314F5}" destId="{FDC0CEF3-3A45-0D44-9DC3-E115B934A6D5}"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C794D4-6838-6B41-8ED5-E429124176FB}">
      <dsp:nvSpPr>
        <dsp:cNvPr id="0" name=""/>
        <dsp:cNvSpPr/>
      </dsp:nvSpPr>
      <dsp:spPr>
        <a:xfrm>
          <a:off x="0" y="0"/>
          <a:ext cx="8656320" cy="776613"/>
        </a:xfrm>
        <a:prstGeom prst="roundRect">
          <a:avLst>
            <a:gd name="adj" fmla="val 10000"/>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hlinkClick xmlns:r="http://schemas.openxmlformats.org/officeDocument/2006/relationships" r:id="rId1"/>
            </a:rPr>
            <a:t>https://www.youtube.com/watch?v=Czg_9C7gw0o</a:t>
          </a:r>
          <a:endParaRPr lang="en-US" sz="2300" kern="1200"/>
        </a:p>
      </dsp:txBody>
      <dsp:txXfrm>
        <a:off x="22746" y="22746"/>
        <a:ext cx="7752669" cy="731121"/>
      </dsp:txXfrm>
    </dsp:sp>
    <dsp:sp modelId="{E837716E-2A58-B943-BDF8-3C64483E2901}">
      <dsp:nvSpPr>
        <dsp:cNvPr id="0" name=""/>
        <dsp:cNvSpPr/>
      </dsp:nvSpPr>
      <dsp:spPr>
        <a:xfrm>
          <a:off x="724966" y="917816"/>
          <a:ext cx="8656320" cy="776613"/>
        </a:xfrm>
        <a:prstGeom prst="roundRect">
          <a:avLst>
            <a:gd name="adj" fmla="val 10000"/>
          </a:avLst>
        </a:prstGeom>
        <a:gradFill rotWithShape="0">
          <a:gsLst>
            <a:gs pos="0">
              <a:schemeClr val="accent5">
                <a:hueOff val="775848"/>
                <a:satOff val="2585"/>
                <a:lumOff val="2941"/>
                <a:alphaOff val="0"/>
                <a:tint val="96000"/>
                <a:satMod val="100000"/>
                <a:lumMod val="104000"/>
              </a:schemeClr>
            </a:gs>
            <a:gs pos="78000">
              <a:schemeClr val="accent5">
                <a:hueOff val="775848"/>
                <a:satOff val="2585"/>
                <a:lumOff val="2941"/>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Is leaving social media the answer?!</a:t>
          </a:r>
          <a:endParaRPr lang="en-US" sz="2300" kern="1200"/>
        </a:p>
      </dsp:txBody>
      <dsp:txXfrm>
        <a:off x="747712" y="940562"/>
        <a:ext cx="7381062" cy="731121"/>
      </dsp:txXfrm>
    </dsp:sp>
    <dsp:sp modelId="{3FD02BED-3610-1347-8194-CD66788BADF0}">
      <dsp:nvSpPr>
        <dsp:cNvPr id="0" name=""/>
        <dsp:cNvSpPr/>
      </dsp:nvSpPr>
      <dsp:spPr>
        <a:xfrm>
          <a:off x="1439113" y="1835632"/>
          <a:ext cx="8656320" cy="776613"/>
        </a:xfrm>
        <a:prstGeom prst="roundRect">
          <a:avLst>
            <a:gd name="adj" fmla="val 10000"/>
          </a:avLst>
        </a:prstGeom>
        <a:gradFill rotWithShape="0">
          <a:gsLst>
            <a:gs pos="0">
              <a:schemeClr val="accent5">
                <a:hueOff val="1551697"/>
                <a:satOff val="5170"/>
                <a:lumOff val="5882"/>
                <a:alphaOff val="0"/>
                <a:tint val="96000"/>
                <a:satMod val="100000"/>
                <a:lumMod val="104000"/>
              </a:schemeClr>
            </a:gs>
            <a:gs pos="78000">
              <a:schemeClr val="accent5">
                <a:hueOff val="1551697"/>
                <a:satOff val="5170"/>
                <a:lumOff val="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Quit social media...(watch this later)!​</a:t>
          </a:r>
          <a:endParaRPr lang="en-US" sz="2300" kern="1200" dirty="0"/>
        </a:p>
      </dsp:txBody>
      <dsp:txXfrm>
        <a:off x="1461859" y="1858378"/>
        <a:ext cx="7391882" cy="731121"/>
      </dsp:txXfrm>
    </dsp:sp>
    <dsp:sp modelId="{36B62651-A313-F645-B111-175224F4B877}">
      <dsp:nvSpPr>
        <dsp:cNvPr id="0" name=""/>
        <dsp:cNvSpPr/>
      </dsp:nvSpPr>
      <dsp:spPr>
        <a:xfrm>
          <a:off x="2164079" y="2753448"/>
          <a:ext cx="8656320" cy="776613"/>
        </a:xfrm>
        <a:prstGeom prst="roundRect">
          <a:avLst>
            <a:gd name="adj" fmla="val 10000"/>
          </a:avLst>
        </a:prstGeom>
        <a:gradFill rotWithShape="0">
          <a:gsLst>
            <a:gs pos="0">
              <a:schemeClr val="accent5">
                <a:hueOff val="2327545"/>
                <a:satOff val="7755"/>
                <a:lumOff val="8823"/>
                <a:alphaOff val="0"/>
                <a:tint val="96000"/>
                <a:satMod val="100000"/>
                <a:lumMod val="104000"/>
              </a:schemeClr>
            </a:gs>
            <a:gs pos="78000">
              <a:schemeClr val="accent5">
                <a:hueOff val="2327545"/>
                <a:satOff val="7755"/>
                <a:lumOff val="8823"/>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u="sng" kern="1200">
              <a:hlinkClick xmlns:r="http://schemas.openxmlformats.org/officeDocument/2006/relationships" r:id="rId2"/>
            </a:rPr>
            <a:t>https://www.youtube.com/watch?v=3E7hkPZ-HTk</a:t>
          </a:r>
          <a:r>
            <a:rPr lang="en-GB" sz="2300" kern="1200"/>
            <a:t>​</a:t>
          </a:r>
          <a:endParaRPr lang="en-US" sz="2300" kern="1200"/>
        </a:p>
      </dsp:txBody>
      <dsp:txXfrm>
        <a:off x="2186825" y="2776194"/>
        <a:ext cx="7381062" cy="731121"/>
      </dsp:txXfrm>
    </dsp:sp>
    <dsp:sp modelId="{4771AF5C-E52F-2F40-BC31-2E15ED44DDE5}">
      <dsp:nvSpPr>
        <dsp:cNvPr id="0" name=""/>
        <dsp:cNvSpPr/>
      </dsp:nvSpPr>
      <dsp:spPr>
        <a:xfrm>
          <a:off x="8151521" y="594815"/>
          <a:ext cx="504798" cy="504798"/>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265101" y="594815"/>
        <a:ext cx="277638" cy="379860"/>
      </dsp:txXfrm>
    </dsp:sp>
    <dsp:sp modelId="{74797383-5813-7440-B5B5-81F9771A7E57}">
      <dsp:nvSpPr>
        <dsp:cNvPr id="0" name=""/>
        <dsp:cNvSpPr/>
      </dsp:nvSpPr>
      <dsp:spPr>
        <a:xfrm>
          <a:off x="8876487" y="1512631"/>
          <a:ext cx="504798" cy="504798"/>
        </a:xfrm>
        <a:prstGeom prst="downArrow">
          <a:avLst>
            <a:gd name="adj1" fmla="val 55000"/>
            <a:gd name="adj2" fmla="val 45000"/>
          </a:avLst>
        </a:prstGeom>
        <a:solidFill>
          <a:schemeClr val="accent5">
            <a:tint val="40000"/>
            <a:alpha val="90000"/>
            <a:hueOff val="1583190"/>
            <a:satOff val="7261"/>
            <a:lumOff val="908"/>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990067" y="1512631"/>
        <a:ext cx="277638" cy="379860"/>
      </dsp:txXfrm>
    </dsp:sp>
    <dsp:sp modelId="{955D5821-B6B2-5941-8A07-8B93875CC57D}">
      <dsp:nvSpPr>
        <dsp:cNvPr id="0" name=""/>
        <dsp:cNvSpPr/>
      </dsp:nvSpPr>
      <dsp:spPr>
        <a:xfrm>
          <a:off x="9590634" y="2430447"/>
          <a:ext cx="504798" cy="504798"/>
        </a:xfrm>
        <a:prstGeom prst="downArrow">
          <a:avLst>
            <a:gd name="adj1" fmla="val 55000"/>
            <a:gd name="adj2" fmla="val 45000"/>
          </a:avLst>
        </a:prstGeom>
        <a:solidFill>
          <a:schemeClr val="accent5">
            <a:tint val="40000"/>
            <a:alpha val="90000"/>
            <a:hueOff val="3166380"/>
            <a:satOff val="14521"/>
            <a:lumOff val="1816"/>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9704214" y="2430447"/>
        <a:ext cx="277638" cy="3798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B0A045-4D24-1B44-B427-08618F452925}">
      <dsp:nvSpPr>
        <dsp:cNvPr id="0" name=""/>
        <dsp:cNvSpPr/>
      </dsp:nvSpPr>
      <dsp:spPr>
        <a:xfrm>
          <a:off x="421240" y="0"/>
          <a:ext cx="5447744" cy="5447744"/>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D01159-5E54-BE49-B713-7EB1AAFD97EB}">
      <dsp:nvSpPr>
        <dsp:cNvPr id="0" name=""/>
        <dsp:cNvSpPr/>
      </dsp:nvSpPr>
      <dsp:spPr>
        <a:xfrm>
          <a:off x="938776" y="517535"/>
          <a:ext cx="2124620" cy="21246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Highlight reel – reality </a:t>
          </a:r>
          <a:endParaRPr lang="en-US" sz="2000" kern="1200"/>
        </a:p>
      </dsp:txBody>
      <dsp:txXfrm>
        <a:off x="1042491" y="621250"/>
        <a:ext cx="1917190" cy="1917190"/>
      </dsp:txXfrm>
    </dsp:sp>
    <dsp:sp modelId="{8592090B-A9C5-E647-B3BC-2DFEAD119673}">
      <dsp:nvSpPr>
        <dsp:cNvPr id="0" name=""/>
        <dsp:cNvSpPr/>
      </dsp:nvSpPr>
      <dsp:spPr>
        <a:xfrm>
          <a:off x="3226829" y="517535"/>
          <a:ext cx="2124620" cy="21246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Social currency – confidence / self esteem / identity</a:t>
          </a:r>
          <a:endParaRPr lang="en-US" sz="2000" kern="1200"/>
        </a:p>
      </dsp:txBody>
      <dsp:txXfrm>
        <a:off x="3330544" y="621250"/>
        <a:ext cx="1917190" cy="1917190"/>
      </dsp:txXfrm>
    </dsp:sp>
    <dsp:sp modelId="{4C00E20D-D7D2-0A4A-85DA-CF7229787B9E}">
      <dsp:nvSpPr>
        <dsp:cNvPr id="0" name=""/>
        <dsp:cNvSpPr/>
      </dsp:nvSpPr>
      <dsp:spPr>
        <a:xfrm>
          <a:off x="938776" y="2805588"/>
          <a:ext cx="2124620" cy="212462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F.O.M.O – have to stay? Teenagers</a:t>
          </a:r>
          <a:endParaRPr lang="en-US" sz="2000" kern="1200"/>
        </a:p>
      </dsp:txBody>
      <dsp:txXfrm>
        <a:off x="1042491" y="2909303"/>
        <a:ext cx="1917190" cy="1917190"/>
      </dsp:txXfrm>
    </dsp:sp>
    <dsp:sp modelId="{41EDA02C-EA36-9F4A-8914-7977C742C4D9}">
      <dsp:nvSpPr>
        <dsp:cNvPr id="0" name=""/>
        <dsp:cNvSpPr/>
      </dsp:nvSpPr>
      <dsp:spPr>
        <a:xfrm>
          <a:off x="3226829" y="2805588"/>
          <a:ext cx="2124620" cy="21246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Online harassment – etiquette / beliefs / divided society</a:t>
          </a:r>
          <a:endParaRPr lang="en-US" sz="2000" kern="1200"/>
        </a:p>
      </dsp:txBody>
      <dsp:txXfrm>
        <a:off x="3330544" y="2909303"/>
        <a:ext cx="1917190" cy="19171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111E27-D769-464C-922A-F045DC21586C}">
      <dsp:nvSpPr>
        <dsp:cNvPr id="0" name=""/>
        <dsp:cNvSpPr/>
      </dsp:nvSpPr>
      <dsp:spPr>
        <a:xfrm>
          <a:off x="0" y="9472"/>
          <a:ext cx="6290226" cy="2676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 systematic review concluded that facebook use is associated with body image concerns and disordered eating in women and adolescent girls (Holland and Tiggermann, 2016).</a:t>
          </a:r>
          <a:endParaRPr lang="en-US" sz="2600" kern="1200"/>
        </a:p>
      </dsp:txBody>
      <dsp:txXfrm>
        <a:off x="130678" y="140150"/>
        <a:ext cx="6028870" cy="2415604"/>
      </dsp:txXfrm>
    </dsp:sp>
    <dsp:sp modelId="{94476A17-2C80-DE4B-BF38-6FFCAB400191}">
      <dsp:nvSpPr>
        <dsp:cNvPr id="0" name=""/>
        <dsp:cNvSpPr/>
      </dsp:nvSpPr>
      <dsp:spPr>
        <a:xfrm>
          <a:off x="0" y="2761312"/>
          <a:ext cx="6290226" cy="267696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However, the small amount of existing evidence is largely correlational in design and thus cannot determine the direction of causality between variables (Holland and Tiggermann, 2016). </a:t>
          </a:r>
          <a:endParaRPr lang="en-US" sz="2600" kern="1200"/>
        </a:p>
      </dsp:txBody>
      <dsp:txXfrm>
        <a:off x="130678" y="2891990"/>
        <a:ext cx="6028870" cy="24156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422FDB-8ABD-9749-94E8-4A432648D1AB}">
      <dsp:nvSpPr>
        <dsp:cNvPr id="0" name=""/>
        <dsp:cNvSpPr/>
      </dsp:nvSpPr>
      <dsp:spPr>
        <a:xfrm>
          <a:off x="0"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53A0FFF4-1A15-DF47-A3D9-D177B8E145DA}">
      <dsp:nvSpPr>
        <dsp:cNvPr id="0" name=""/>
        <dsp:cNvSpPr/>
      </dsp:nvSpPr>
      <dsp:spPr>
        <a:xfrm>
          <a:off x="338137"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The sociocultural model would predict that engagement with Facebook leads to body image concerns, the converse causal direction is equally plausible (Thompson et al., 1999)</a:t>
          </a:r>
          <a:endParaRPr lang="en-US" sz="1500" kern="1200"/>
        </a:p>
      </dsp:txBody>
      <dsp:txXfrm>
        <a:off x="394737" y="1016018"/>
        <a:ext cx="2930037" cy="1819255"/>
      </dsp:txXfrm>
    </dsp:sp>
    <dsp:sp modelId="{B6924B00-798E-BF4D-AC63-688ACFB079C5}">
      <dsp:nvSpPr>
        <dsp:cNvPr id="0" name=""/>
        <dsp:cNvSpPr/>
      </dsp:nvSpPr>
      <dsp:spPr>
        <a:xfrm>
          <a:off x="3719512"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8EB730F4-ADE7-AA48-81C9-EA324009636D}">
      <dsp:nvSpPr>
        <dsp:cNvPr id="0" name=""/>
        <dsp:cNvSpPr/>
      </dsp:nvSpPr>
      <dsp:spPr>
        <a:xfrm>
          <a:off x="4057650"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E.g. Women and girls who are most dissatisfied with or invested in their appearance may turn to the Internet and social networking in order to seek information or reassurance. </a:t>
          </a:r>
          <a:endParaRPr lang="en-US" sz="1500" kern="1200"/>
        </a:p>
      </dsp:txBody>
      <dsp:txXfrm>
        <a:off x="4114250" y="1016018"/>
        <a:ext cx="2930037" cy="1819255"/>
      </dsp:txXfrm>
    </dsp:sp>
    <dsp:sp modelId="{0EACEECC-E4FF-D847-B801-8250F5D1B4C4}">
      <dsp:nvSpPr>
        <dsp:cNvPr id="0" name=""/>
        <dsp:cNvSpPr/>
      </dsp:nvSpPr>
      <dsp:spPr>
        <a:xfrm>
          <a:off x="7439025"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9AC29300-7B24-1C41-99DF-6D687C8BCF9D}">
      <dsp:nvSpPr>
        <dsp:cNvPr id="0" name=""/>
        <dsp:cNvSpPr/>
      </dsp:nvSpPr>
      <dsp:spPr>
        <a:xfrm>
          <a:off x="7777162"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Only a longitudinal methodology can test a causal relationship.</a:t>
          </a:r>
          <a:endParaRPr lang="en-US" sz="1500" kern="1200"/>
        </a:p>
      </dsp:txBody>
      <dsp:txXfrm>
        <a:off x="7833762" y="1016018"/>
        <a:ext cx="2930037" cy="18192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CFB0C-D1D6-0C4E-99F9-5047EBCAD9BE}">
      <dsp:nvSpPr>
        <dsp:cNvPr id="0" name=""/>
        <dsp:cNvSpPr/>
      </dsp:nvSpPr>
      <dsp:spPr>
        <a:xfrm>
          <a:off x="151105" y="913"/>
          <a:ext cx="4507795" cy="28624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BF9A5F-385E-4745-B2C7-79CC4BE6B017}">
      <dsp:nvSpPr>
        <dsp:cNvPr id="0" name=""/>
        <dsp:cNvSpPr/>
      </dsp:nvSpPr>
      <dsp:spPr>
        <a:xfrm>
          <a:off x="651971" y="476736"/>
          <a:ext cx="4507795" cy="28624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GB" sz="5400" kern="1200"/>
            <a:t>Managing the problem?</a:t>
          </a:r>
          <a:endParaRPr lang="en-US" sz="5400" kern="1200"/>
        </a:p>
      </dsp:txBody>
      <dsp:txXfrm>
        <a:off x="735809" y="560574"/>
        <a:ext cx="4340119" cy="2694774"/>
      </dsp:txXfrm>
    </dsp:sp>
    <dsp:sp modelId="{7AAB5C26-BA6B-AC4B-A546-62C620801CE5}">
      <dsp:nvSpPr>
        <dsp:cNvPr id="0" name=""/>
        <dsp:cNvSpPr/>
      </dsp:nvSpPr>
      <dsp:spPr>
        <a:xfrm>
          <a:off x="5660633" y="913"/>
          <a:ext cx="4507795" cy="28624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2D349-1207-5449-A446-C1F34EE00DE1}">
      <dsp:nvSpPr>
        <dsp:cNvPr id="0" name=""/>
        <dsp:cNvSpPr/>
      </dsp:nvSpPr>
      <dsp:spPr>
        <a:xfrm>
          <a:off x="6161499" y="476736"/>
          <a:ext cx="4507795" cy="28624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GB" sz="5400" kern="1200"/>
            <a:t>Access to social media?</a:t>
          </a:r>
          <a:endParaRPr lang="en-US" sz="5400" kern="1200"/>
        </a:p>
      </dsp:txBody>
      <dsp:txXfrm>
        <a:off x="6245337" y="560574"/>
        <a:ext cx="4340119" cy="26947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E8F736-C0F1-C54D-A7E5-3BD7C83F54AB}">
      <dsp:nvSpPr>
        <dsp:cNvPr id="0" name=""/>
        <dsp:cNvSpPr/>
      </dsp:nvSpPr>
      <dsp:spPr>
        <a:xfrm>
          <a:off x="0" y="155959"/>
          <a:ext cx="6290226" cy="99490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Social and gameful (mobile) applications in order to motivate</a:t>
          </a:r>
          <a:endParaRPr lang="en-US" sz="1400" kern="1200"/>
        </a:p>
      </dsp:txBody>
      <dsp:txXfrm>
        <a:off x="48567" y="204526"/>
        <a:ext cx="6193092" cy="897775"/>
      </dsp:txXfrm>
    </dsp:sp>
    <dsp:sp modelId="{904EA95C-69E6-C84B-B004-90F17E0FE8F4}">
      <dsp:nvSpPr>
        <dsp:cNvPr id="0" name=""/>
        <dsp:cNvSpPr/>
      </dsp:nvSpPr>
      <dsp:spPr>
        <a:xfrm>
          <a:off x="0" y="1191188"/>
          <a:ext cx="6290226" cy="994909"/>
        </a:xfrm>
        <a:prstGeom prst="roundRect">
          <a:avLst/>
        </a:prstGeom>
        <a:solidFill>
          <a:schemeClr val="accent5">
            <a:hueOff val="581886"/>
            <a:satOff val="1939"/>
            <a:lumOff val="22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In order to investigate this phenomenon, measured how social influence predicts attitudes, use and further exercise in the context of gamification of exercise. </a:t>
          </a:r>
          <a:endParaRPr lang="en-US" sz="1400" kern="1200"/>
        </a:p>
      </dsp:txBody>
      <dsp:txXfrm>
        <a:off x="48567" y="1239755"/>
        <a:ext cx="6193092" cy="897775"/>
      </dsp:txXfrm>
    </dsp:sp>
    <dsp:sp modelId="{6CD6951A-B116-9746-82F1-0D099A1F28EA}">
      <dsp:nvSpPr>
        <dsp:cNvPr id="0" name=""/>
        <dsp:cNvSpPr/>
      </dsp:nvSpPr>
      <dsp:spPr>
        <a:xfrm>
          <a:off x="0" y="2226417"/>
          <a:ext cx="6290226" cy="994909"/>
        </a:xfrm>
        <a:prstGeom prst="roundRect">
          <a:avLst/>
        </a:prstGeom>
        <a:solidFill>
          <a:schemeClr val="accent5">
            <a:hueOff val="1163773"/>
            <a:satOff val="3877"/>
            <a:lumOff val="441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Results show that people indeed do ‘‘work out for likes’’, or in other words, social influence, positive recognition and reciprocity have a positive impact on how much people are willing to exercise as well as their attitudes and willingness to use gamification services. </a:t>
          </a:r>
          <a:endParaRPr lang="en-US" sz="1400" kern="1200" dirty="0"/>
        </a:p>
      </dsp:txBody>
      <dsp:txXfrm>
        <a:off x="48567" y="2274984"/>
        <a:ext cx="6193092" cy="897775"/>
      </dsp:txXfrm>
    </dsp:sp>
    <dsp:sp modelId="{F57CFFDA-F3C8-4F45-80E5-6C3B9D06B079}">
      <dsp:nvSpPr>
        <dsp:cNvPr id="0" name=""/>
        <dsp:cNvSpPr/>
      </dsp:nvSpPr>
      <dsp:spPr>
        <a:xfrm>
          <a:off x="0" y="3261647"/>
          <a:ext cx="6290226" cy="994909"/>
        </a:xfrm>
        <a:prstGeom prst="roundRect">
          <a:avLst/>
        </a:prstGeom>
        <a:solidFill>
          <a:schemeClr val="accent5">
            <a:hueOff val="1745659"/>
            <a:satOff val="5816"/>
            <a:lumOff val="66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Found that the more friends a user has in the service, the larger the effects are. </a:t>
          </a:r>
          <a:endParaRPr lang="en-US" sz="1400" kern="1200"/>
        </a:p>
      </dsp:txBody>
      <dsp:txXfrm>
        <a:off x="48567" y="3310214"/>
        <a:ext cx="6193092" cy="897775"/>
      </dsp:txXfrm>
    </dsp:sp>
    <dsp:sp modelId="{FDC0CEF3-3A45-0D44-9DC3-E115B934A6D5}">
      <dsp:nvSpPr>
        <dsp:cNvPr id="0" name=""/>
        <dsp:cNvSpPr/>
      </dsp:nvSpPr>
      <dsp:spPr>
        <a:xfrm>
          <a:off x="0" y="4296876"/>
          <a:ext cx="6290226" cy="994909"/>
        </a:xfrm>
        <a:prstGeom prst="roundRect">
          <a:avLst/>
        </a:prstGeom>
        <a:solidFill>
          <a:schemeClr val="accent5">
            <a:hueOff val="2327545"/>
            <a:satOff val="7755"/>
            <a:lumOff val="882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Important to consider how subjective norms, how getting recognized, receiving reciprocal benefits and network effects contribute to use continuance</a:t>
          </a:r>
          <a:endParaRPr lang="en-US" sz="1400" kern="1200"/>
        </a:p>
      </dsp:txBody>
      <dsp:txXfrm>
        <a:off x="48567" y="4345443"/>
        <a:ext cx="6193092" cy="89777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6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6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1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6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9/8/26</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9/8/26</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9/8/26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9/8/26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9/8/26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9/8/26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9/8/26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9/8/26</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9/8/26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9/8/26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9/8/26</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9/8/26</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Social Media – The impact…</a:t>
            </a:r>
          </a:p>
        </p:txBody>
      </p:sp>
      <p:sp>
        <p:nvSpPr>
          <p:cNvPr id="3" name="Subtitle 2"/>
          <p:cNvSpPr>
            <a:spLocks noGrp="1"/>
          </p:cNvSpPr>
          <p:nvPr>
            <p:ph type="subTitle" idx="1"/>
          </p:nvPr>
        </p:nvSpPr>
        <p:spPr/>
        <p:txBody>
          <a:bodyPr/>
          <a:lstStyle/>
          <a:p>
            <a:r>
              <a:rPr lang="en-GB" dirty="0"/>
              <a:t>BMPE6006 Week 9</a:t>
            </a:r>
          </a:p>
        </p:txBody>
      </p:sp>
    </p:spTree>
    <p:extLst>
      <p:ext uri="{BB962C8B-B14F-4D97-AF65-F5344CB8AC3E}">
        <p14:creationId xmlns:p14="http://schemas.microsoft.com/office/powerpoint/2010/main" val="3512557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8610600" cy="1293028"/>
          </a:xfrm>
        </p:spPr>
        <p:txBody>
          <a:bodyPr>
            <a:normAutofit/>
          </a:bodyPr>
          <a:lstStyle/>
          <a:p>
            <a:r>
              <a:rPr lang="en-GB"/>
              <a:t>Social media and mental health</a:t>
            </a:r>
          </a:p>
        </p:txBody>
      </p:sp>
      <p:graphicFrame>
        <p:nvGraphicFramePr>
          <p:cNvPr id="5" name="Content Placeholder 2">
            <a:extLst>
              <a:ext uri="{FF2B5EF4-FFF2-40B4-BE49-F238E27FC236}">
                <a16:creationId xmlns:a16="http://schemas.microsoft.com/office/drawing/2014/main" id="{9D695FA2-58D7-5BA8-AFA1-BC1E88AA061A}"/>
              </a:ext>
            </a:extLst>
          </p:cNvPr>
          <p:cNvGraphicFramePr>
            <a:graphicFrameLocks noGrp="1"/>
          </p:cNvGraphicFramePr>
          <p:nvPr>
            <p:ph idx="1"/>
            <p:extLst>
              <p:ext uri="{D42A27DB-BD31-4B8C-83A1-F6EECF244321}">
                <p14:modId xmlns:p14="http://schemas.microsoft.com/office/powerpoint/2010/main" val="4065776762"/>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03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a:solidFill>
                  <a:schemeClr val="bg1"/>
                </a:solidFill>
              </a:rPr>
              <a:t>Thoughts?</a:t>
            </a:r>
          </a:p>
        </p:txBody>
      </p:sp>
      <p:graphicFrame>
        <p:nvGraphicFramePr>
          <p:cNvPr id="5" name="Content Placeholder 2">
            <a:extLst>
              <a:ext uri="{FF2B5EF4-FFF2-40B4-BE49-F238E27FC236}">
                <a16:creationId xmlns:a16="http://schemas.microsoft.com/office/drawing/2014/main" id="{77D8022F-EB17-6D28-6617-95BE8450B913}"/>
              </a:ext>
            </a:extLst>
          </p:cNvPr>
          <p:cNvGraphicFramePr>
            <a:graphicFrameLocks noGrp="1"/>
          </p:cNvGraphicFramePr>
          <p:nvPr>
            <p:ph idx="1"/>
            <p:extLst>
              <p:ext uri="{D42A27DB-BD31-4B8C-83A1-F6EECF244321}">
                <p14:modId xmlns:p14="http://schemas.microsoft.com/office/powerpoint/2010/main" val="3916590279"/>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81011788"/>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95247-5FF5-EB8F-7DB5-9E1A19C5582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50CA04DB-E7EC-6B22-DD42-123D9D1E7813}"/>
              </a:ext>
            </a:extLst>
          </p:cNvPr>
          <p:cNvSpPr>
            <a:spLocks noGrp="1"/>
          </p:cNvSpPr>
          <p:nvPr>
            <p:ph idx="1"/>
          </p:nvPr>
        </p:nvSpPr>
        <p:spPr/>
        <p:txBody>
          <a:bodyPr/>
          <a:lstStyle/>
          <a:p>
            <a:pPr marL="0" indent="0">
              <a:buNone/>
            </a:pPr>
            <a:r>
              <a:rPr lang="en-GB" dirty="0"/>
              <a:t>Readings:</a:t>
            </a:r>
          </a:p>
          <a:p>
            <a:r>
              <a:rPr lang="en-GB" dirty="0"/>
              <a:t>The Emotional Impact of Social Media in Higher Education (Iwamoto &amp; Chun, 2020) – </a:t>
            </a:r>
            <a:r>
              <a:rPr lang="en-GB" b="1" dirty="0">
                <a:solidFill>
                  <a:srgbClr val="FFFF00"/>
                </a:solidFill>
              </a:rPr>
              <a:t>Comparison</a:t>
            </a:r>
          </a:p>
          <a:p>
            <a:pPr marL="0" indent="0">
              <a:buNone/>
            </a:pPr>
            <a:endParaRPr lang="en-GB" b="1" dirty="0">
              <a:solidFill>
                <a:srgbClr val="FFFF00"/>
              </a:solidFill>
            </a:endParaRPr>
          </a:p>
          <a:p>
            <a:r>
              <a:rPr lang="en-GB" dirty="0"/>
              <a:t>Combating Fear of Missing Out (</a:t>
            </a:r>
            <a:r>
              <a:rPr lang="en-GB" dirty="0" err="1"/>
              <a:t>FoMO</a:t>
            </a:r>
            <a:r>
              <a:rPr lang="en-GB" dirty="0"/>
              <a:t>) on Social Media: The </a:t>
            </a:r>
            <a:r>
              <a:rPr lang="en-GB" dirty="0" err="1"/>
              <a:t>FoMO</a:t>
            </a:r>
            <a:r>
              <a:rPr lang="en-GB" dirty="0"/>
              <a:t>-R Method (</a:t>
            </a:r>
            <a:r>
              <a:rPr lang="en-GB" dirty="0" err="1"/>
              <a:t>Alutaybi</a:t>
            </a:r>
            <a:r>
              <a:rPr lang="en-GB" dirty="0"/>
              <a:t> et al., 2020)– </a:t>
            </a:r>
            <a:r>
              <a:rPr lang="en-GB" b="1" dirty="0">
                <a:solidFill>
                  <a:srgbClr val="FFFF00"/>
                </a:solidFill>
              </a:rPr>
              <a:t>FOMO</a:t>
            </a:r>
          </a:p>
          <a:p>
            <a:endParaRPr lang="en-GB" b="1" dirty="0">
              <a:solidFill>
                <a:srgbClr val="FFFF00"/>
              </a:solidFill>
            </a:endParaRPr>
          </a:p>
          <a:p>
            <a:r>
              <a:rPr lang="en-GB" b="0" i="0" dirty="0">
                <a:effectLst/>
              </a:rPr>
              <a:t>Dark consequences of social media-induced fear of missing out (</a:t>
            </a:r>
            <a:r>
              <a:rPr lang="en-GB" b="0" i="0" dirty="0" err="1">
                <a:effectLst/>
              </a:rPr>
              <a:t>FoMO</a:t>
            </a:r>
            <a:r>
              <a:rPr lang="en-GB" b="0" i="0" dirty="0">
                <a:effectLst/>
              </a:rPr>
              <a:t>): Social media stalking, comparisons, and fatigue (Tandon et al., 2021)</a:t>
            </a:r>
          </a:p>
          <a:p>
            <a:pPr marL="0" indent="0">
              <a:buNone/>
            </a:pPr>
            <a:r>
              <a:rPr lang="en-US" b="1" dirty="0">
                <a:solidFill>
                  <a:srgbClr val="FFFF00"/>
                </a:solidFill>
              </a:rPr>
              <a:t>FOMO / Comparison / SM Stalking / Fatigue. </a:t>
            </a:r>
          </a:p>
        </p:txBody>
      </p:sp>
    </p:spTree>
    <p:extLst>
      <p:ext uri="{BB962C8B-B14F-4D97-AF65-F5344CB8AC3E}">
        <p14:creationId xmlns:p14="http://schemas.microsoft.com/office/powerpoint/2010/main" val="1726151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1D9D4-F94D-AF2C-B263-45C7AB4A9E1C}"/>
              </a:ext>
            </a:extLst>
          </p:cNvPr>
          <p:cNvSpPr>
            <a:spLocks noGrp="1"/>
          </p:cNvSpPr>
          <p:nvPr>
            <p:ph type="title"/>
          </p:nvPr>
        </p:nvSpPr>
        <p:spPr>
          <a:xfrm>
            <a:off x="822960" y="764373"/>
            <a:ext cx="10683240" cy="1293028"/>
          </a:xfrm>
        </p:spPr>
        <p:txBody>
          <a:bodyPr>
            <a:normAutofit/>
          </a:bodyPr>
          <a:lstStyle/>
          <a:p>
            <a:r>
              <a:rPr lang="en-GB" sz="2200" dirty="0"/>
              <a:t>The Emotional Impact of Social Media in Higher Education (Iwamoto &amp; Chun, 2020) – </a:t>
            </a:r>
            <a:r>
              <a:rPr lang="en-GB" sz="2200" b="1" dirty="0">
                <a:solidFill>
                  <a:srgbClr val="FFFF00"/>
                </a:solidFill>
              </a:rPr>
              <a:t>Comparison</a:t>
            </a:r>
            <a:br>
              <a:rPr lang="en-GB" b="1" dirty="0">
                <a:solidFill>
                  <a:srgbClr val="FFFF00"/>
                </a:solidFill>
              </a:rPr>
            </a:br>
            <a:endParaRPr lang="en-US" dirty="0"/>
          </a:p>
        </p:txBody>
      </p:sp>
      <p:sp>
        <p:nvSpPr>
          <p:cNvPr id="3" name="Content Placeholder 2">
            <a:extLst>
              <a:ext uri="{FF2B5EF4-FFF2-40B4-BE49-F238E27FC236}">
                <a16:creationId xmlns:a16="http://schemas.microsoft.com/office/drawing/2014/main" id="{B50A853A-9891-9D47-F99E-852FE19B3E84}"/>
              </a:ext>
            </a:extLst>
          </p:cNvPr>
          <p:cNvSpPr>
            <a:spLocks noGrp="1"/>
          </p:cNvSpPr>
          <p:nvPr>
            <p:ph idx="1"/>
          </p:nvPr>
        </p:nvSpPr>
        <p:spPr/>
        <p:txBody>
          <a:bodyPr/>
          <a:lstStyle/>
          <a:p>
            <a:r>
              <a:rPr lang="en-US" b="1" dirty="0">
                <a:solidFill>
                  <a:srgbClr val="FFFF00"/>
                </a:solidFill>
              </a:rPr>
              <a:t>TASK…Questions to answer / for discussion:</a:t>
            </a:r>
          </a:p>
          <a:p>
            <a:endParaRPr lang="en-US" b="1" dirty="0">
              <a:solidFill>
                <a:srgbClr val="FFFF00"/>
              </a:solidFill>
            </a:endParaRPr>
          </a:p>
          <a:p>
            <a:r>
              <a:rPr lang="en-US" dirty="0"/>
              <a:t>What was their rationale for selecting students as a population group?</a:t>
            </a:r>
          </a:p>
          <a:p>
            <a:r>
              <a:rPr lang="en-US" dirty="0"/>
              <a:t>What did they do (method)? </a:t>
            </a:r>
          </a:p>
          <a:p>
            <a:r>
              <a:rPr lang="en-US" dirty="0"/>
              <a:t>What significant correlations did the researchers find?</a:t>
            </a:r>
          </a:p>
          <a:p>
            <a:r>
              <a:rPr lang="en-US" dirty="0"/>
              <a:t>Which social media platforms were found to have relationships with depression, anxiety and stress?</a:t>
            </a:r>
          </a:p>
          <a:p>
            <a:r>
              <a:rPr lang="en-US" dirty="0"/>
              <a:t>What were the limitations of the study?</a:t>
            </a:r>
          </a:p>
          <a:p>
            <a:r>
              <a:rPr lang="en-US" dirty="0"/>
              <a:t>What did they suggest as future research directions?</a:t>
            </a:r>
          </a:p>
          <a:p>
            <a:endParaRPr lang="en-US" dirty="0"/>
          </a:p>
          <a:p>
            <a:endParaRPr lang="en-US" dirty="0"/>
          </a:p>
        </p:txBody>
      </p:sp>
    </p:spTree>
    <p:extLst>
      <p:ext uri="{BB962C8B-B14F-4D97-AF65-F5344CB8AC3E}">
        <p14:creationId xmlns:p14="http://schemas.microsoft.com/office/powerpoint/2010/main" val="2806741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E1287-EC86-A019-AABE-E33ECEC70317}"/>
              </a:ext>
            </a:extLst>
          </p:cNvPr>
          <p:cNvSpPr>
            <a:spLocks noGrp="1"/>
          </p:cNvSpPr>
          <p:nvPr>
            <p:ph type="title"/>
          </p:nvPr>
        </p:nvSpPr>
        <p:spPr>
          <a:xfrm>
            <a:off x="880110" y="764373"/>
            <a:ext cx="10626090" cy="1293028"/>
          </a:xfrm>
        </p:spPr>
        <p:txBody>
          <a:bodyPr>
            <a:normAutofit/>
          </a:bodyPr>
          <a:lstStyle/>
          <a:p>
            <a:r>
              <a:rPr lang="en-GB" sz="2200" dirty="0"/>
              <a:t>Combating Fear of Missing Out (</a:t>
            </a:r>
            <a:r>
              <a:rPr lang="en-GB" sz="2200" dirty="0" err="1"/>
              <a:t>FoMO</a:t>
            </a:r>
            <a:r>
              <a:rPr lang="en-GB" sz="2200" dirty="0"/>
              <a:t>) on Social Media: The </a:t>
            </a:r>
            <a:r>
              <a:rPr lang="en-GB" sz="2200" dirty="0" err="1"/>
              <a:t>FoMO</a:t>
            </a:r>
            <a:r>
              <a:rPr lang="en-GB" sz="2200" dirty="0"/>
              <a:t>-R Method (</a:t>
            </a:r>
            <a:r>
              <a:rPr lang="en-GB" sz="2200" dirty="0" err="1"/>
              <a:t>Alutaybi</a:t>
            </a:r>
            <a:r>
              <a:rPr lang="en-GB" sz="2200" dirty="0"/>
              <a:t> et al., 2020)– </a:t>
            </a:r>
            <a:r>
              <a:rPr lang="en-GB" sz="2200" b="1" dirty="0">
                <a:solidFill>
                  <a:srgbClr val="FFFF00"/>
                </a:solidFill>
              </a:rPr>
              <a:t>FOMO</a:t>
            </a:r>
            <a:br>
              <a:rPr lang="en-GB" b="1" dirty="0">
                <a:solidFill>
                  <a:srgbClr val="FFFF00"/>
                </a:solidFill>
              </a:rPr>
            </a:br>
            <a:endParaRPr lang="en-US" dirty="0"/>
          </a:p>
        </p:txBody>
      </p:sp>
      <p:sp>
        <p:nvSpPr>
          <p:cNvPr id="3" name="Content Placeholder 2">
            <a:extLst>
              <a:ext uri="{FF2B5EF4-FFF2-40B4-BE49-F238E27FC236}">
                <a16:creationId xmlns:a16="http://schemas.microsoft.com/office/drawing/2014/main" id="{D8552F54-B060-6040-B05E-798EE5FD4B22}"/>
              </a:ext>
            </a:extLst>
          </p:cNvPr>
          <p:cNvSpPr>
            <a:spLocks noGrp="1"/>
          </p:cNvSpPr>
          <p:nvPr>
            <p:ph idx="1"/>
          </p:nvPr>
        </p:nvSpPr>
        <p:spPr/>
        <p:txBody>
          <a:bodyPr/>
          <a:lstStyle/>
          <a:p>
            <a:r>
              <a:rPr lang="en-US" dirty="0"/>
              <a:t>TASK…Questions to answer / for discussion:</a:t>
            </a:r>
          </a:p>
          <a:p>
            <a:endParaRPr lang="en-US" dirty="0"/>
          </a:p>
          <a:p>
            <a:r>
              <a:rPr lang="en-US" dirty="0"/>
              <a:t>What is </a:t>
            </a:r>
            <a:r>
              <a:rPr lang="en-US" dirty="0" err="1"/>
              <a:t>FoMO</a:t>
            </a:r>
            <a:r>
              <a:rPr lang="en-US" dirty="0"/>
              <a:t> and how is this linked to social media?</a:t>
            </a:r>
          </a:p>
          <a:p>
            <a:r>
              <a:rPr lang="en-US" dirty="0"/>
              <a:t>What type of previous research has been conducted on </a:t>
            </a:r>
            <a:r>
              <a:rPr lang="en-US" dirty="0" err="1"/>
              <a:t>FoMO</a:t>
            </a:r>
            <a:r>
              <a:rPr lang="en-US" dirty="0"/>
              <a:t>?</a:t>
            </a:r>
          </a:p>
          <a:p>
            <a:r>
              <a:rPr lang="en-US" dirty="0"/>
              <a:t>Why did the researchers use the TTM as a starting point for their </a:t>
            </a:r>
            <a:r>
              <a:rPr lang="en-US" dirty="0" err="1"/>
              <a:t>FoMO</a:t>
            </a:r>
            <a:r>
              <a:rPr lang="en-US" dirty="0"/>
              <a:t>-R approach?</a:t>
            </a:r>
          </a:p>
          <a:p>
            <a:r>
              <a:rPr lang="en-US" dirty="0"/>
              <a:t>What did they propose as a method for managing </a:t>
            </a:r>
            <a:r>
              <a:rPr lang="en-US" dirty="0" err="1"/>
              <a:t>FoMO</a:t>
            </a:r>
            <a:r>
              <a:rPr lang="en-US" dirty="0"/>
              <a:t>?</a:t>
            </a:r>
          </a:p>
          <a:p>
            <a:r>
              <a:rPr lang="en-US" dirty="0"/>
              <a:t>Did this work?</a:t>
            </a:r>
          </a:p>
          <a:p>
            <a:r>
              <a:rPr lang="en-US" dirty="0"/>
              <a:t>What are the limitations that they identified with their study?</a:t>
            </a:r>
          </a:p>
          <a:p>
            <a:endParaRPr lang="en-US" dirty="0"/>
          </a:p>
          <a:p>
            <a:endParaRPr lang="en-US" dirty="0"/>
          </a:p>
        </p:txBody>
      </p:sp>
    </p:spTree>
    <p:extLst>
      <p:ext uri="{BB962C8B-B14F-4D97-AF65-F5344CB8AC3E}">
        <p14:creationId xmlns:p14="http://schemas.microsoft.com/office/powerpoint/2010/main" val="255156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94A4C-35C6-E943-E378-1AB996B016FD}"/>
              </a:ext>
            </a:extLst>
          </p:cNvPr>
          <p:cNvSpPr>
            <a:spLocks noGrp="1"/>
          </p:cNvSpPr>
          <p:nvPr>
            <p:ph type="title"/>
          </p:nvPr>
        </p:nvSpPr>
        <p:spPr>
          <a:xfrm>
            <a:off x="468630" y="901532"/>
            <a:ext cx="10820400" cy="1293028"/>
          </a:xfrm>
        </p:spPr>
        <p:txBody>
          <a:bodyPr>
            <a:normAutofit fontScale="90000"/>
          </a:bodyPr>
          <a:lstStyle/>
          <a:p>
            <a:r>
              <a:rPr lang="en-GB" sz="2700" b="0" i="0" dirty="0">
                <a:effectLst/>
              </a:rPr>
              <a:t>Dark consequences of social media-induced fear of missing out (</a:t>
            </a:r>
            <a:r>
              <a:rPr lang="en-GB" sz="2700" b="0" i="0" dirty="0" err="1">
                <a:effectLst/>
              </a:rPr>
              <a:t>FoMO</a:t>
            </a:r>
            <a:r>
              <a:rPr lang="en-GB" sz="2700" b="0" i="0" dirty="0">
                <a:effectLst/>
              </a:rPr>
              <a:t>): Social media stalking, comparisons, and fatigue (Tandon et al., 2021)</a:t>
            </a:r>
            <a:br>
              <a:rPr lang="en-GB" sz="2700" b="0" i="0" dirty="0">
                <a:effectLst/>
              </a:rPr>
            </a:br>
            <a:r>
              <a:rPr lang="en-US" sz="2700" b="1" dirty="0">
                <a:solidFill>
                  <a:srgbClr val="FFFF00"/>
                </a:solidFill>
              </a:rPr>
              <a:t>FOMO / Comparison / SM Stalking / SM Fatigue</a:t>
            </a:r>
            <a:r>
              <a:rPr lang="en-US" b="1" dirty="0">
                <a:solidFill>
                  <a:srgbClr val="FFFF00"/>
                </a:solidFill>
              </a:rPr>
              <a:t>. </a:t>
            </a:r>
            <a:br>
              <a:rPr lang="en-US" b="1" dirty="0">
                <a:solidFill>
                  <a:srgbClr val="FFFF00"/>
                </a:solidFill>
              </a:rPr>
            </a:br>
            <a:endParaRPr lang="en-US" dirty="0"/>
          </a:p>
        </p:txBody>
      </p:sp>
      <p:sp>
        <p:nvSpPr>
          <p:cNvPr id="3" name="Content Placeholder 2">
            <a:extLst>
              <a:ext uri="{FF2B5EF4-FFF2-40B4-BE49-F238E27FC236}">
                <a16:creationId xmlns:a16="http://schemas.microsoft.com/office/drawing/2014/main" id="{93DC9843-AB37-D363-7892-1E94CD4E9224}"/>
              </a:ext>
            </a:extLst>
          </p:cNvPr>
          <p:cNvSpPr>
            <a:spLocks noGrp="1"/>
          </p:cNvSpPr>
          <p:nvPr>
            <p:ph idx="1"/>
          </p:nvPr>
        </p:nvSpPr>
        <p:spPr/>
        <p:txBody>
          <a:bodyPr>
            <a:normAutofit fontScale="70000" lnSpcReduction="20000"/>
          </a:bodyPr>
          <a:lstStyle/>
          <a:p>
            <a:r>
              <a:rPr lang="en-US" dirty="0"/>
              <a:t>TASK…Questions to answer / for discussion:</a:t>
            </a:r>
          </a:p>
          <a:p>
            <a:endParaRPr lang="en-US" dirty="0"/>
          </a:p>
          <a:p>
            <a:pPr marL="457200" indent="-457200">
              <a:buFont typeface="+mj-lt"/>
              <a:buAutoNum type="arabicPeriod"/>
            </a:pPr>
            <a:r>
              <a:rPr lang="en-US" dirty="0"/>
              <a:t>How do the researchers define the following? FOMO / Social Media Stalking / Online Social Comparison / Social Media Envy. </a:t>
            </a:r>
          </a:p>
          <a:p>
            <a:pPr marL="457200" indent="-457200">
              <a:buFont typeface="+mj-lt"/>
              <a:buAutoNum type="arabicPeriod"/>
            </a:pPr>
            <a:r>
              <a:rPr lang="en-US" dirty="0"/>
              <a:t>What is proposed (from previous research) regarding </a:t>
            </a:r>
            <a:r>
              <a:rPr lang="en-US" dirty="0" err="1"/>
              <a:t>FoMO</a:t>
            </a:r>
            <a:r>
              <a:rPr lang="en-US" dirty="0"/>
              <a:t> and Social Media Fatigue</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Online Social Comparison and Social Media Stalking?</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Social Media Stalking and Social Media Fatigue?</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Online Social Comparison and Social Media Fatigue?</a:t>
            </a:r>
          </a:p>
          <a:p>
            <a:pPr lvl="1"/>
            <a:r>
              <a:rPr lang="en-US" dirty="0"/>
              <a:t>What did the researchers from the current study find?</a:t>
            </a:r>
          </a:p>
          <a:p>
            <a:pPr marL="457200" indent="-457200">
              <a:buFont typeface="+mj-lt"/>
              <a:buAutoNum type="arabicPeriod"/>
            </a:pPr>
            <a:r>
              <a:rPr lang="en-US" dirty="0"/>
              <a:t>What are the four practical implications that are suggested as a result of the studies findings?</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663857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media and body image - Adolescents</a:t>
            </a:r>
          </a:p>
        </p:txBody>
      </p:sp>
      <p:sp>
        <p:nvSpPr>
          <p:cNvPr id="3" name="Content Placeholder 2"/>
          <p:cNvSpPr>
            <a:spLocks noGrp="1"/>
          </p:cNvSpPr>
          <p:nvPr>
            <p:ph idx="1"/>
          </p:nvPr>
        </p:nvSpPr>
        <p:spPr>
          <a:xfrm>
            <a:off x="685800" y="2194560"/>
            <a:ext cx="10820400" cy="4563291"/>
          </a:xfrm>
        </p:spPr>
        <p:txBody>
          <a:bodyPr>
            <a:normAutofit/>
          </a:bodyPr>
          <a:lstStyle/>
          <a:p>
            <a:r>
              <a:rPr lang="en-GB" dirty="0"/>
              <a:t>An extensive body of correlational research has demonstrated cross-sectional relationships between the consumption of traditional media (fashion magazines or television) and various indices of body dissatisfaction or disordered eating (</a:t>
            </a:r>
            <a:r>
              <a:rPr lang="en-GB" dirty="0" err="1"/>
              <a:t>Grabe</a:t>
            </a:r>
            <a:r>
              <a:rPr lang="en-GB" dirty="0"/>
              <a:t> et al., 2008)</a:t>
            </a:r>
          </a:p>
          <a:p>
            <a:r>
              <a:rPr lang="en-GB" dirty="0"/>
              <a:t>A smaller body of research has likewise demonstrated a relationship between Internet usage and body dissatisfaction (</a:t>
            </a:r>
            <a:r>
              <a:rPr lang="en-GB" dirty="0" err="1"/>
              <a:t>Tiggermann</a:t>
            </a:r>
            <a:r>
              <a:rPr lang="en-GB" dirty="0"/>
              <a:t> and Miller, 2010).</a:t>
            </a:r>
          </a:p>
          <a:p>
            <a:r>
              <a:rPr lang="en-GB" dirty="0"/>
              <a:t>Adolescent girls - social networking – prevalence of this. </a:t>
            </a:r>
          </a:p>
          <a:p>
            <a:r>
              <a:rPr lang="en-GB" dirty="0"/>
              <a:t>Construct personal profiles, to share photos and information, to choose when and how they wish to engage, and to interact with “friends” in their networks. </a:t>
            </a:r>
          </a:p>
        </p:txBody>
      </p:sp>
    </p:spTree>
    <p:extLst>
      <p:ext uri="{BB962C8B-B14F-4D97-AF65-F5344CB8AC3E}">
        <p14:creationId xmlns:p14="http://schemas.microsoft.com/office/powerpoint/2010/main" val="323674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endParaRPr lang="en-GB">
              <a:solidFill>
                <a:schemeClr val="bg1"/>
              </a:solidFill>
            </a:endParaRPr>
          </a:p>
        </p:txBody>
      </p:sp>
      <p:graphicFrame>
        <p:nvGraphicFramePr>
          <p:cNvPr id="5" name="Content Placeholder 2">
            <a:extLst>
              <a:ext uri="{FF2B5EF4-FFF2-40B4-BE49-F238E27FC236}">
                <a16:creationId xmlns:a16="http://schemas.microsoft.com/office/drawing/2014/main" id="{86B7C2B5-2C5F-9CC7-37A4-E92D9EEEE5FC}"/>
              </a:ext>
            </a:extLst>
          </p:cNvPr>
          <p:cNvGraphicFramePr>
            <a:graphicFrameLocks noGrp="1"/>
          </p:cNvGraphicFramePr>
          <p:nvPr>
            <p:ph idx="1"/>
            <p:extLst>
              <p:ext uri="{D42A27DB-BD31-4B8C-83A1-F6EECF244321}">
                <p14:modId xmlns:p14="http://schemas.microsoft.com/office/powerpoint/2010/main" val="1822254586"/>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94072969"/>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E8595-6551-462B-B387-5F838B815D74}"/>
              </a:ext>
            </a:extLst>
          </p:cNvPr>
          <p:cNvSpPr>
            <a:spLocks noGrp="1"/>
          </p:cNvSpPr>
          <p:nvPr>
            <p:ph type="title"/>
          </p:nvPr>
        </p:nvSpPr>
        <p:spPr>
          <a:xfrm>
            <a:off x="2895600" y="764373"/>
            <a:ext cx="8610600" cy="1293028"/>
          </a:xfrm>
        </p:spPr>
        <p:txBody>
          <a:bodyPr>
            <a:normAutofit/>
          </a:bodyPr>
          <a:lstStyle/>
          <a:p>
            <a:r>
              <a:rPr lang="en-GB"/>
              <a:t>sociocultural model</a:t>
            </a:r>
            <a:endParaRPr lang="en-GB" dirty="0"/>
          </a:p>
        </p:txBody>
      </p:sp>
      <p:graphicFrame>
        <p:nvGraphicFramePr>
          <p:cNvPr id="13" name="Content Placeholder 2">
            <a:extLst>
              <a:ext uri="{FF2B5EF4-FFF2-40B4-BE49-F238E27FC236}">
                <a16:creationId xmlns:a16="http://schemas.microsoft.com/office/drawing/2014/main" id="{7D9C0EE5-0EAA-2F42-0922-D767257B8EFC}"/>
              </a:ext>
            </a:extLst>
          </p:cNvPr>
          <p:cNvGraphicFramePr>
            <a:graphicFrameLocks noGrp="1"/>
          </p:cNvGraphicFramePr>
          <p:nvPr>
            <p:ph idx="1"/>
            <p:extLst>
              <p:ext uri="{D42A27DB-BD31-4B8C-83A1-F6EECF244321}">
                <p14:modId xmlns:p14="http://schemas.microsoft.com/office/powerpoint/2010/main" val="3516978756"/>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1345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6CD3965-7576-4EBB-9FEA-0E73E2DB4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A4B15F5-9B02-4280-9F50-172515BF4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6000"/>
          </a:xfrm>
          <a:prstGeom prst="rect">
            <a:avLst/>
          </a:prstGeom>
          <a:solidFill>
            <a:schemeClr val="tx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E3A5BBF0-37C3-4339-BD51-F7A980A93B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2895600" y="764373"/>
            <a:ext cx="8610600" cy="1293028"/>
          </a:xfrm>
        </p:spPr>
        <p:txBody>
          <a:bodyPr>
            <a:normAutofit/>
          </a:bodyPr>
          <a:lstStyle/>
          <a:p>
            <a:r>
              <a:rPr lang="en-GB">
                <a:solidFill>
                  <a:schemeClr val="bg1"/>
                </a:solidFill>
              </a:rPr>
              <a:t>What are the issues?</a:t>
            </a:r>
          </a:p>
        </p:txBody>
      </p:sp>
      <p:graphicFrame>
        <p:nvGraphicFramePr>
          <p:cNvPr id="5" name="Content Placeholder 2">
            <a:extLst>
              <a:ext uri="{FF2B5EF4-FFF2-40B4-BE49-F238E27FC236}">
                <a16:creationId xmlns:a16="http://schemas.microsoft.com/office/drawing/2014/main" id="{0375DF23-53E3-CC3C-D511-A45C7E045462}"/>
              </a:ext>
            </a:extLst>
          </p:cNvPr>
          <p:cNvGraphicFramePr>
            <a:graphicFrameLocks noGrp="1"/>
          </p:cNvGraphicFramePr>
          <p:nvPr>
            <p:ph idx="1"/>
            <p:extLst>
              <p:ext uri="{D42A27DB-BD31-4B8C-83A1-F6EECF244321}">
                <p14:modId xmlns:p14="http://schemas.microsoft.com/office/powerpoint/2010/main" val="1972139632"/>
              </p:ext>
            </p:extLst>
          </p:nvPr>
        </p:nvGraphicFramePr>
        <p:xfrm>
          <a:off x="685800" y="2878138"/>
          <a:ext cx="10820400" cy="3340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395205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media – Physical activity adolescents</a:t>
            </a:r>
          </a:p>
        </p:txBody>
      </p:sp>
      <p:sp>
        <p:nvSpPr>
          <p:cNvPr id="3" name="Content Placeholder 2"/>
          <p:cNvSpPr>
            <a:spLocks noGrp="1"/>
          </p:cNvSpPr>
          <p:nvPr>
            <p:ph idx="1"/>
          </p:nvPr>
        </p:nvSpPr>
        <p:spPr/>
        <p:txBody>
          <a:bodyPr>
            <a:normAutofit fontScale="92500" lnSpcReduction="20000"/>
          </a:bodyPr>
          <a:lstStyle/>
          <a:p>
            <a:r>
              <a:rPr lang="en-GB" dirty="0"/>
              <a:t>Adolescents’ use of social media, which has increased considerably in the past decade, has both positive and negative influences on adolescents’ health and health behaviours. </a:t>
            </a:r>
          </a:p>
          <a:p>
            <a:r>
              <a:rPr lang="en-GB" dirty="0"/>
              <a:t>As social media is the most prominent communication tool of choice for adolescents, it is important to understand the relationship between the frequency of social media use and health behaviours among this population. </a:t>
            </a:r>
          </a:p>
          <a:p>
            <a:r>
              <a:rPr lang="en-GB" dirty="0"/>
              <a:t>Objective of study:</a:t>
            </a:r>
          </a:p>
          <a:p>
            <a:pPr lvl="1"/>
            <a:r>
              <a:rPr lang="en-GB" dirty="0"/>
              <a:t> to examine the associations between the frequency of social media use and physical activity and sleep adequacy among middle and high school students. </a:t>
            </a:r>
          </a:p>
          <a:p>
            <a:r>
              <a:rPr lang="en-GB" dirty="0"/>
              <a:t>Medium intensity of social media use was associated with the highest levels of physical activity and lowest sleep adequacy among those with moderate health behaviours. </a:t>
            </a:r>
          </a:p>
          <a:p>
            <a:r>
              <a:rPr lang="en-GB" dirty="0"/>
              <a:t>Optimal level of social media use that is beneficial to a variety of health behaviours would be most beneficial to adolescents who are in the middle of the health behaviour spectrum. </a:t>
            </a:r>
          </a:p>
        </p:txBody>
      </p:sp>
    </p:spTree>
    <p:extLst>
      <p:ext uri="{BB962C8B-B14F-4D97-AF65-F5344CB8AC3E}">
        <p14:creationId xmlns:p14="http://schemas.microsoft.com/office/powerpoint/2010/main" val="1551513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759" y="764373"/>
            <a:ext cx="6257291" cy="1293028"/>
          </a:xfrm>
        </p:spPr>
        <p:txBody>
          <a:bodyPr>
            <a:normAutofit/>
          </a:bodyPr>
          <a:lstStyle/>
          <a:p>
            <a:r>
              <a:rPr lang="en-GB" dirty="0"/>
              <a:t>Social influence in social psychology </a:t>
            </a:r>
          </a:p>
        </p:txBody>
      </p:sp>
      <p:sp>
        <p:nvSpPr>
          <p:cNvPr id="3" name="Content Placeholder 2"/>
          <p:cNvSpPr>
            <a:spLocks noGrp="1"/>
          </p:cNvSpPr>
          <p:nvPr>
            <p:ph idx="1"/>
          </p:nvPr>
        </p:nvSpPr>
        <p:spPr>
          <a:xfrm>
            <a:off x="619760" y="2194560"/>
            <a:ext cx="6257290" cy="4024125"/>
          </a:xfrm>
        </p:spPr>
        <p:txBody>
          <a:bodyPr>
            <a:normAutofit/>
          </a:bodyPr>
          <a:lstStyle/>
          <a:p>
            <a:r>
              <a:rPr lang="en-GB" sz="1900"/>
              <a:t>Human beings have a psychological need for experiencing relatedness (Deci &amp; Ryan, 2000; Ryan &amp; Deci, 2000), which refers to the needs of belonging and being connected with others. </a:t>
            </a:r>
          </a:p>
          <a:p>
            <a:r>
              <a:rPr lang="en-GB" sz="1900"/>
              <a:t>When these needs are fulfilled in a given context, the experienced relatedness may increase intrinsic motivations toward activities related to that context (Ryan &amp; </a:t>
            </a:r>
            <a:r>
              <a:rPr lang="en-GB" sz="1900" err="1"/>
              <a:t>Deci</a:t>
            </a:r>
            <a:r>
              <a:rPr lang="en-GB" sz="1900"/>
              <a:t>, 2000; Zhang, 2008). </a:t>
            </a:r>
          </a:p>
          <a:p>
            <a:r>
              <a:rPr lang="en-GB" sz="1900"/>
              <a:t>In other words, for example in the information technology context, experiencing relatedness through the use of a system potentially makes the user more willing to engage with the system and continue using it (Zhang, 2008). </a:t>
            </a:r>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F7A6C366-BED2-7AA1-65B9-2BC3B3D5998E}"/>
              </a:ext>
            </a:extLst>
          </p:cNvPr>
          <p:cNvPicPr>
            <a:picLocks noChangeAspect="1"/>
          </p:cNvPicPr>
          <p:nvPr/>
        </p:nvPicPr>
        <p:blipFill rotWithShape="1">
          <a:blip r:embed="rId2"/>
          <a:srcRect l="30909" r="17991"/>
          <a:stretch/>
        </p:blipFill>
        <p:spPr>
          <a:xfrm>
            <a:off x="7519416" y="10"/>
            <a:ext cx="4672584" cy="6857989"/>
          </a:xfrm>
          <a:prstGeom prst="rect">
            <a:avLst/>
          </a:prstGeom>
        </p:spPr>
      </p:pic>
    </p:spTree>
    <p:extLst>
      <p:ext uri="{BB962C8B-B14F-4D97-AF65-F5344CB8AC3E}">
        <p14:creationId xmlns:p14="http://schemas.microsoft.com/office/powerpoint/2010/main" val="3144410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FBD63-6563-DFFF-6238-BBD63862F822}"/>
              </a:ext>
            </a:extLst>
          </p:cNvPr>
          <p:cNvSpPr>
            <a:spLocks noGrp="1"/>
          </p:cNvSpPr>
          <p:nvPr>
            <p:ph type="title"/>
          </p:nvPr>
        </p:nvSpPr>
        <p:spPr>
          <a:xfrm>
            <a:off x="619759" y="764373"/>
            <a:ext cx="6257291" cy="1293028"/>
          </a:xfrm>
        </p:spPr>
        <p:txBody>
          <a:bodyPr>
            <a:normAutofit/>
          </a:bodyPr>
          <a:lstStyle/>
          <a:p>
            <a:r>
              <a:rPr lang="en-US" dirty="0"/>
              <a:t>Group formation</a:t>
            </a:r>
          </a:p>
        </p:txBody>
      </p:sp>
      <p:sp>
        <p:nvSpPr>
          <p:cNvPr id="3" name="Content Placeholder 2">
            <a:extLst>
              <a:ext uri="{FF2B5EF4-FFF2-40B4-BE49-F238E27FC236}">
                <a16:creationId xmlns:a16="http://schemas.microsoft.com/office/drawing/2014/main" id="{F27716D2-987E-7BB0-BF96-D211024D2060}"/>
              </a:ext>
            </a:extLst>
          </p:cNvPr>
          <p:cNvSpPr>
            <a:spLocks noGrp="1"/>
          </p:cNvSpPr>
          <p:nvPr>
            <p:ph idx="1"/>
          </p:nvPr>
        </p:nvSpPr>
        <p:spPr>
          <a:xfrm>
            <a:off x="619760" y="2194560"/>
            <a:ext cx="6257290" cy="4024125"/>
          </a:xfrm>
        </p:spPr>
        <p:txBody>
          <a:bodyPr>
            <a:normAutofit/>
          </a:bodyPr>
          <a:lstStyle/>
          <a:p>
            <a:r>
              <a:rPr lang="en-GB" sz="2000"/>
              <a:t>One method for creating such senses of relatedness is by organizing into groups. </a:t>
            </a:r>
          </a:p>
          <a:p>
            <a:r>
              <a:rPr lang="en-GB" sz="2000"/>
              <a:t>Groups form around mutual goals and through different stages of group formation usually develop to share mutual norms which are an important antecedent for group cohesion (Tuckman, 1965). </a:t>
            </a:r>
          </a:p>
          <a:p>
            <a:r>
              <a:rPr lang="en-GB" sz="2000"/>
              <a:t>The process of group cohesion is revealed in the tendency of a group of people to stay together and pursue some instrumental objectives, and thus, reciprocally benefit from the social community (Carron &amp; Brawley, 2000). </a:t>
            </a:r>
          </a:p>
          <a:p>
            <a:endParaRPr lang="en-US" sz="200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78A9B4F9-5C6A-F439-0BE9-1DF4DBF3CBD8}"/>
              </a:ext>
            </a:extLst>
          </p:cNvPr>
          <p:cNvPicPr>
            <a:picLocks noChangeAspect="1"/>
          </p:cNvPicPr>
          <p:nvPr/>
        </p:nvPicPr>
        <p:blipFill rotWithShape="1">
          <a:blip r:embed="rId2"/>
          <a:srcRect l="28545" r="20355"/>
          <a:stretch/>
        </p:blipFill>
        <p:spPr>
          <a:xfrm>
            <a:off x="7519416" y="10"/>
            <a:ext cx="4672584" cy="6857989"/>
          </a:xfrm>
          <a:prstGeom prst="rect">
            <a:avLst/>
          </a:prstGeom>
        </p:spPr>
      </p:pic>
    </p:spTree>
    <p:extLst>
      <p:ext uri="{BB962C8B-B14F-4D97-AF65-F5344CB8AC3E}">
        <p14:creationId xmlns:p14="http://schemas.microsoft.com/office/powerpoint/2010/main" val="2032397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A00EF-28C5-4826-B3BB-00732A58D967}"/>
              </a:ext>
            </a:extLst>
          </p:cNvPr>
          <p:cNvSpPr>
            <a:spLocks noGrp="1"/>
          </p:cNvSpPr>
          <p:nvPr>
            <p:ph type="title"/>
          </p:nvPr>
        </p:nvSpPr>
        <p:spPr>
          <a:xfrm>
            <a:off x="619759" y="764373"/>
            <a:ext cx="6257291" cy="1293028"/>
          </a:xfrm>
        </p:spPr>
        <p:txBody>
          <a:bodyPr>
            <a:normAutofit/>
          </a:bodyPr>
          <a:lstStyle/>
          <a:p>
            <a:endParaRPr lang="en-GB" dirty="0"/>
          </a:p>
        </p:txBody>
      </p:sp>
      <p:sp>
        <p:nvSpPr>
          <p:cNvPr id="3" name="Content Placeholder 2">
            <a:extLst>
              <a:ext uri="{FF2B5EF4-FFF2-40B4-BE49-F238E27FC236}">
                <a16:creationId xmlns:a16="http://schemas.microsoft.com/office/drawing/2014/main" id="{9FB96DB2-03EB-484C-9AA6-59799D82C957}"/>
              </a:ext>
            </a:extLst>
          </p:cNvPr>
          <p:cNvSpPr>
            <a:spLocks noGrp="1"/>
          </p:cNvSpPr>
          <p:nvPr>
            <p:ph idx="1"/>
          </p:nvPr>
        </p:nvSpPr>
        <p:spPr>
          <a:xfrm>
            <a:off x="619760" y="2194560"/>
            <a:ext cx="6257290" cy="4024125"/>
          </a:xfrm>
        </p:spPr>
        <p:txBody>
          <a:bodyPr>
            <a:normAutofit/>
          </a:bodyPr>
          <a:lstStyle/>
          <a:p>
            <a:r>
              <a:rPr lang="en-GB" sz="1700"/>
              <a:t>Becoming a member of a social community may thus lead to individuals being affected by the social influence from others. </a:t>
            </a:r>
          </a:p>
          <a:p>
            <a:r>
              <a:rPr lang="en-GB" sz="1700"/>
              <a:t>Depending on whether the individual wishes to become part of the social community, he or she may accept the social influence, for example, the diffusion of the behavioural norms of the community that are communicated through the process of signalling the norms (</a:t>
            </a:r>
            <a:r>
              <a:rPr lang="en-GB" sz="1700" err="1"/>
              <a:t>Ajzen</a:t>
            </a:r>
            <a:r>
              <a:rPr lang="en-GB" sz="1700"/>
              <a:t>, 1988, 1991; Fishbein, 1979). </a:t>
            </a:r>
          </a:p>
          <a:p>
            <a:r>
              <a:rPr lang="en-GB" sz="1700"/>
              <a:t>Depending on whether the individual accepts the norms, the social community provides feedback to the individual on his or her behaviour (Hernandez, Montaner, </a:t>
            </a:r>
            <a:r>
              <a:rPr lang="en-GB" sz="1700" err="1"/>
              <a:t>Sese</a:t>
            </a:r>
            <a:r>
              <a:rPr lang="en-GB" sz="1700"/>
              <a:t>, &amp; </a:t>
            </a:r>
            <a:r>
              <a:rPr lang="en-GB" sz="1700" err="1"/>
              <a:t>Urquizu</a:t>
            </a:r>
            <a:r>
              <a:rPr lang="en-GB" sz="1700"/>
              <a:t>, 2011; Lin, 2008). </a:t>
            </a:r>
          </a:p>
          <a:p>
            <a:endParaRPr lang="en-GB" sz="1700"/>
          </a:p>
          <a:p>
            <a:endParaRPr lang="en-GB" sz="170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753AAD7D-89DB-5C70-4E3D-40761D967C07}"/>
              </a:ext>
            </a:extLst>
          </p:cNvPr>
          <p:cNvPicPr>
            <a:picLocks noChangeAspect="1"/>
          </p:cNvPicPr>
          <p:nvPr/>
        </p:nvPicPr>
        <p:blipFill rotWithShape="1">
          <a:blip r:embed="rId2"/>
          <a:srcRect l="28545" r="20355"/>
          <a:stretch/>
        </p:blipFill>
        <p:spPr>
          <a:xfrm>
            <a:off x="7519416" y="10"/>
            <a:ext cx="4672584" cy="6857989"/>
          </a:xfrm>
          <a:prstGeom prst="rect">
            <a:avLst/>
          </a:prstGeom>
        </p:spPr>
      </p:pic>
    </p:spTree>
    <p:extLst>
      <p:ext uri="{BB962C8B-B14F-4D97-AF65-F5344CB8AC3E}">
        <p14:creationId xmlns:p14="http://schemas.microsoft.com/office/powerpoint/2010/main" val="645626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olourful carved figures of humans">
            <a:extLst>
              <a:ext uri="{FF2B5EF4-FFF2-40B4-BE49-F238E27FC236}">
                <a16:creationId xmlns:a16="http://schemas.microsoft.com/office/drawing/2014/main" id="{B1E2E1AF-D005-6443-E646-DB4EC9A0ACB0}"/>
              </a:ext>
            </a:extLst>
          </p:cNvPr>
          <p:cNvPicPr>
            <a:picLocks noChangeAspect="1"/>
          </p:cNvPicPr>
          <p:nvPr/>
        </p:nvPicPr>
        <p:blipFill rotWithShape="1">
          <a:blip r:embed="rId2">
            <a:duotone>
              <a:prstClr val="black"/>
              <a:schemeClr val="tx2">
                <a:tint val="45000"/>
                <a:satMod val="400000"/>
              </a:schemeClr>
            </a:duotone>
            <a:alphaModFix amt="30000"/>
          </a:blip>
          <a:srcRect t="21053"/>
          <a:stretch/>
        </p:blipFill>
        <p:spPr>
          <a:xfrm>
            <a:off x="20" y="10"/>
            <a:ext cx="12191980" cy="6857990"/>
          </a:xfrm>
          <a:prstGeom prst="rect">
            <a:avLst/>
          </a:prstGeom>
        </p:spPr>
      </p:pic>
      <p:pic>
        <p:nvPicPr>
          <p:cNvPr id="11" name="Picture 10">
            <a:extLst>
              <a:ext uri="{FF2B5EF4-FFF2-40B4-BE49-F238E27FC236}">
                <a16:creationId xmlns:a16="http://schemas.microsoft.com/office/drawing/2014/main" id="{6319FFD2-07B5-4029-BFB3-26FCFCC2F1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2895600" y="764373"/>
            <a:ext cx="8610600" cy="1293028"/>
          </a:xfrm>
        </p:spPr>
        <p:txBody>
          <a:bodyPr>
            <a:normAutofit/>
          </a:bodyPr>
          <a:lstStyle/>
          <a:p>
            <a:endParaRPr lang="en-GB"/>
          </a:p>
        </p:txBody>
      </p:sp>
      <p:sp>
        <p:nvSpPr>
          <p:cNvPr id="3" name="Content Placeholder 2"/>
          <p:cNvSpPr>
            <a:spLocks noGrp="1"/>
          </p:cNvSpPr>
          <p:nvPr>
            <p:ph idx="1"/>
          </p:nvPr>
        </p:nvSpPr>
        <p:spPr>
          <a:xfrm>
            <a:off x="685800" y="2194560"/>
            <a:ext cx="10820400" cy="4024125"/>
          </a:xfrm>
        </p:spPr>
        <p:txBody>
          <a:bodyPr>
            <a:normAutofit/>
          </a:bodyPr>
          <a:lstStyle/>
          <a:p>
            <a:r>
              <a:rPr lang="en-GB" dirty="0"/>
              <a:t>In case the individual has accepted the social influence and has received positive feedback from the relevant community, this may further lead to satisfaction for the individual who is conforming and complying with the norms (</a:t>
            </a:r>
            <a:r>
              <a:rPr lang="en-GB" dirty="0" err="1"/>
              <a:t>Kelman</a:t>
            </a:r>
            <a:r>
              <a:rPr lang="en-GB" dirty="0"/>
              <a:t>, 1958; Lin, 2008; </a:t>
            </a:r>
            <a:r>
              <a:rPr lang="en-GB" dirty="0" err="1"/>
              <a:t>Lindenberg</a:t>
            </a:r>
            <a:r>
              <a:rPr lang="en-GB" dirty="0"/>
              <a:t>, 2001). </a:t>
            </a:r>
          </a:p>
          <a:p>
            <a:r>
              <a:rPr lang="en-GB" dirty="0"/>
              <a:t>Theories on group formation (Tuckman, 1965), relatedness regarding emergence of intrinsic motivations (Ryan &amp; </a:t>
            </a:r>
            <a:r>
              <a:rPr lang="en-GB" dirty="0" err="1"/>
              <a:t>Deci</a:t>
            </a:r>
            <a:r>
              <a:rPr lang="en-GB" dirty="0"/>
              <a:t>, 2000) and social influence (</a:t>
            </a:r>
            <a:r>
              <a:rPr lang="en-GB" dirty="0" err="1"/>
              <a:t>Cialdini</a:t>
            </a:r>
            <a:r>
              <a:rPr lang="en-GB" dirty="0"/>
              <a:t>, Green, &amp; </a:t>
            </a:r>
            <a:r>
              <a:rPr lang="en-GB" dirty="0" err="1"/>
              <a:t>Rusch</a:t>
            </a:r>
            <a:r>
              <a:rPr lang="en-GB" dirty="0"/>
              <a:t>, 1992; </a:t>
            </a:r>
            <a:r>
              <a:rPr lang="en-GB" dirty="0" err="1"/>
              <a:t>Kelman</a:t>
            </a:r>
            <a:r>
              <a:rPr lang="en-GB" dirty="0"/>
              <a:t>, 1958) suggest that social influence also includes the affective experience derived from gaining recognition from accepting and conforming with the social influence. </a:t>
            </a:r>
          </a:p>
          <a:p>
            <a:r>
              <a:rPr lang="en-GB" dirty="0"/>
              <a:t>The fulfilment of needs of relatedness essential to intrinsic motivation requires a supportive environment. </a:t>
            </a:r>
          </a:p>
          <a:p>
            <a:endParaRPr lang="en-GB" dirty="0"/>
          </a:p>
        </p:txBody>
      </p:sp>
    </p:spTree>
    <p:extLst>
      <p:ext uri="{BB962C8B-B14F-4D97-AF65-F5344CB8AC3E}">
        <p14:creationId xmlns:p14="http://schemas.microsoft.com/office/powerpoint/2010/main" val="2647555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E1287-EC86-A019-AABE-E33ECEC70317}"/>
              </a:ext>
            </a:extLst>
          </p:cNvPr>
          <p:cNvSpPr>
            <a:spLocks noGrp="1"/>
          </p:cNvSpPr>
          <p:nvPr>
            <p:ph type="title"/>
          </p:nvPr>
        </p:nvSpPr>
        <p:spPr>
          <a:xfrm>
            <a:off x="880110" y="764373"/>
            <a:ext cx="10626090" cy="1293028"/>
          </a:xfrm>
        </p:spPr>
        <p:txBody>
          <a:bodyPr>
            <a:normAutofit/>
          </a:bodyPr>
          <a:lstStyle/>
          <a:p>
            <a:r>
              <a:rPr lang="en-GB" sz="2200" dirty="0"/>
              <a:t>Combating Fear of Missing Out (</a:t>
            </a:r>
            <a:r>
              <a:rPr lang="en-GB" sz="2200" dirty="0" err="1"/>
              <a:t>FoMO</a:t>
            </a:r>
            <a:r>
              <a:rPr lang="en-GB" sz="2200" dirty="0"/>
              <a:t>) on Social Media: The </a:t>
            </a:r>
            <a:r>
              <a:rPr lang="en-GB" sz="2200" dirty="0" err="1"/>
              <a:t>FoMO</a:t>
            </a:r>
            <a:r>
              <a:rPr lang="en-GB" sz="2200" dirty="0"/>
              <a:t>-R Method (</a:t>
            </a:r>
            <a:r>
              <a:rPr lang="en-GB" sz="2200" dirty="0" err="1"/>
              <a:t>Alutaybi</a:t>
            </a:r>
            <a:r>
              <a:rPr lang="en-GB" sz="2200" dirty="0"/>
              <a:t> et al., 2020)– </a:t>
            </a:r>
            <a:r>
              <a:rPr lang="en-GB" sz="2200" b="1" dirty="0">
                <a:solidFill>
                  <a:srgbClr val="FFFF00"/>
                </a:solidFill>
              </a:rPr>
              <a:t>FOMO</a:t>
            </a:r>
            <a:br>
              <a:rPr lang="en-GB" b="1" dirty="0">
                <a:solidFill>
                  <a:srgbClr val="FFFF00"/>
                </a:solidFill>
              </a:rPr>
            </a:br>
            <a:endParaRPr lang="en-US" dirty="0"/>
          </a:p>
        </p:txBody>
      </p:sp>
      <p:sp>
        <p:nvSpPr>
          <p:cNvPr id="3" name="Content Placeholder 2">
            <a:extLst>
              <a:ext uri="{FF2B5EF4-FFF2-40B4-BE49-F238E27FC236}">
                <a16:creationId xmlns:a16="http://schemas.microsoft.com/office/drawing/2014/main" id="{D8552F54-B060-6040-B05E-798EE5FD4B22}"/>
              </a:ext>
            </a:extLst>
          </p:cNvPr>
          <p:cNvSpPr>
            <a:spLocks noGrp="1"/>
          </p:cNvSpPr>
          <p:nvPr>
            <p:ph idx="1"/>
          </p:nvPr>
        </p:nvSpPr>
        <p:spPr/>
        <p:txBody>
          <a:bodyPr/>
          <a:lstStyle/>
          <a:p>
            <a:r>
              <a:rPr lang="en-US" dirty="0"/>
              <a:t>TASK…Questions to answer / for discussion:</a:t>
            </a:r>
          </a:p>
          <a:p>
            <a:endParaRPr lang="en-US" dirty="0"/>
          </a:p>
          <a:p>
            <a:r>
              <a:rPr lang="en-US" dirty="0"/>
              <a:t>What is </a:t>
            </a:r>
            <a:r>
              <a:rPr lang="en-US" dirty="0" err="1"/>
              <a:t>FoMO</a:t>
            </a:r>
            <a:r>
              <a:rPr lang="en-US" dirty="0"/>
              <a:t> and how is this linked to social media?</a:t>
            </a:r>
          </a:p>
          <a:p>
            <a:r>
              <a:rPr lang="en-US" dirty="0"/>
              <a:t>What type of previous research has been conducted on </a:t>
            </a:r>
            <a:r>
              <a:rPr lang="en-US" dirty="0" err="1"/>
              <a:t>FoMO</a:t>
            </a:r>
            <a:r>
              <a:rPr lang="en-US" dirty="0"/>
              <a:t>?</a:t>
            </a:r>
          </a:p>
          <a:p>
            <a:r>
              <a:rPr lang="en-US" dirty="0"/>
              <a:t>Why did the researchers use the TTM as a starting point for their </a:t>
            </a:r>
            <a:r>
              <a:rPr lang="en-US" dirty="0" err="1"/>
              <a:t>FoMO</a:t>
            </a:r>
            <a:r>
              <a:rPr lang="en-US" dirty="0"/>
              <a:t>-R approach?</a:t>
            </a:r>
          </a:p>
          <a:p>
            <a:r>
              <a:rPr lang="en-US" dirty="0"/>
              <a:t>What did they propose as a method for managing </a:t>
            </a:r>
            <a:r>
              <a:rPr lang="en-US" dirty="0" err="1"/>
              <a:t>FoMO</a:t>
            </a:r>
            <a:r>
              <a:rPr lang="en-US" dirty="0"/>
              <a:t>?</a:t>
            </a:r>
          </a:p>
          <a:p>
            <a:r>
              <a:rPr lang="en-US" dirty="0"/>
              <a:t>Did this work?</a:t>
            </a:r>
          </a:p>
          <a:p>
            <a:r>
              <a:rPr lang="en-US" dirty="0"/>
              <a:t>What are the limitations that they identified with their study?</a:t>
            </a:r>
          </a:p>
          <a:p>
            <a:endParaRPr lang="en-US" dirty="0"/>
          </a:p>
          <a:p>
            <a:endParaRPr lang="en-US" dirty="0"/>
          </a:p>
        </p:txBody>
      </p:sp>
    </p:spTree>
    <p:extLst>
      <p:ext uri="{BB962C8B-B14F-4D97-AF65-F5344CB8AC3E}">
        <p14:creationId xmlns:p14="http://schemas.microsoft.com/office/powerpoint/2010/main" val="3577536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94A4C-35C6-E943-E378-1AB996B016FD}"/>
              </a:ext>
            </a:extLst>
          </p:cNvPr>
          <p:cNvSpPr>
            <a:spLocks noGrp="1"/>
          </p:cNvSpPr>
          <p:nvPr>
            <p:ph type="title"/>
          </p:nvPr>
        </p:nvSpPr>
        <p:spPr>
          <a:xfrm>
            <a:off x="468630" y="901532"/>
            <a:ext cx="10820400" cy="1293028"/>
          </a:xfrm>
        </p:spPr>
        <p:txBody>
          <a:bodyPr>
            <a:normAutofit fontScale="90000"/>
          </a:bodyPr>
          <a:lstStyle/>
          <a:p>
            <a:r>
              <a:rPr lang="en-GB" sz="2700" b="0" i="0" dirty="0">
                <a:effectLst/>
              </a:rPr>
              <a:t>Dark consequences of social media-induced fear of missing out (</a:t>
            </a:r>
            <a:r>
              <a:rPr lang="en-GB" sz="2700" b="0" i="0" dirty="0" err="1">
                <a:effectLst/>
              </a:rPr>
              <a:t>FoMO</a:t>
            </a:r>
            <a:r>
              <a:rPr lang="en-GB" sz="2700" b="0" i="0" dirty="0">
                <a:effectLst/>
              </a:rPr>
              <a:t>): Social media stalking, comparisons, and fatigue (Tandon et al., 2021)</a:t>
            </a:r>
            <a:br>
              <a:rPr lang="en-GB" sz="2700" b="0" i="0" dirty="0">
                <a:effectLst/>
              </a:rPr>
            </a:br>
            <a:r>
              <a:rPr lang="en-US" sz="2700" b="1" dirty="0">
                <a:solidFill>
                  <a:srgbClr val="FFFF00"/>
                </a:solidFill>
              </a:rPr>
              <a:t>FOMO / Comparison / SM Stalking / SM Fatigue</a:t>
            </a:r>
            <a:r>
              <a:rPr lang="en-US" b="1" dirty="0">
                <a:solidFill>
                  <a:srgbClr val="FFFF00"/>
                </a:solidFill>
              </a:rPr>
              <a:t>. </a:t>
            </a:r>
            <a:br>
              <a:rPr lang="en-US" b="1" dirty="0">
                <a:solidFill>
                  <a:srgbClr val="FFFF00"/>
                </a:solidFill>
              </a:rPr>
            </a:br>
            <a:endParaRPr lang="en-US" dirty="0"/>
          </a:p>
        </p:txBody>
      </p:sp>
      <p:sp>
        <p:nvSpPr>
          <p:cNvPr id="3" name="Content Placeholder 2">
            <a:extLst>
              <a:ext uri="{FF2B5EF4-FFF2-40B4-BE49-F238E27FC236}">
                <a16:creationId xmlns:a16="http://schemas.microsoft.com/office/drawing/2014/main" id="{93DC9843-AB37-D363-7892-1E94CD4E9224}"/>
              </a:ext>
            </a:extLst>
          </p:cNvPr>
          <p:cNvSpPr>
            <a:spLocks noGrp="1"/>
          </p:cNvSpPr>
          <p:nvPr>
            <p:ph idx="1"/>
          </p:nvPr>
        </p:nvSpPr>
        <p:spPr/>
        <p:txBody>
          <a:bodyPr>
            <a:normAutofit fontScale="70000" lnSpcReduction="20000"/>
          </a:bodyPr>
          <a:lstStyle/>
          <a:p>
            <a:r>
              <a:rPr lang="en-US" dirty="0"/>
              <a:t>TASK…Questions to answer / for discussion:</a:t>
            </a:r>
          </a:p>
          <a:p>
            <a:endParaRPr lang="en-US" dirty="0"/>
          </a:p>
          <a:p>
            <a:pPr marL="457200" indent="-457200">
              <a:buFont typeface="+mj-lt"/>
              <a:buAutoNum type="arabicPeriod"/>
            </a:pPr>
            <a:r>
              <a:rPr lang="en-US" dirty="0"/>
              <a:t>How do the researchers define the following? FOMO / Social Media Stalking / Online Social Comparison / Social Media Envy. </a:t>
            </a:r>
          </a:p>
          <a:p>
            <a:pPr marL="457200" indent="-457200">
              <a:buFont typeface="+mj-lt"/>
              <a:buAutoNum type="arabicPeriod"/>
            </a:pPr>
            <a:r>
              <a:rPr lang="en-US" dirty="0"/>
              <a:t>What is proposed (from previous research) regarding </a:t>
            </a:r>
            <a:r>
              <a:rPr lang="en-US" dirty="0" err="1"/>
              <a:t>FoMO</a:t>
            </a:r>
            <a:r>
              <a:rPr lang="en-US" dirty="0"/>
              <a:t> and Social Media Fatigue</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Online Social Comparison and Social Media Stalking?</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Social Media Stalking and Social Media Fatigue?</a:t>
            </a:r>
          </a:p>
          <a:p>
            <a:pPr lvl="1"/>
            <a:r>
              <a:rPr lang="en-US" dirty="0"/>
              <a:t>What did the researchers from the current study find?</a:t>
            </a:r>
          </a:p>
          <a:p>
            <a:pPr marL="457200" indent="-457200">
              <a:buFont typeface="+mj-lt"/>
              <a:buAutoNum type="arabicPeriod"/>
            </a:pPr>
            <a:r>
              <a:rPr lang="en-US" dirty="0"/>
              <a:t>What is proposed (from previous research) regarding the links between Online Social Comparison and Social Media Fatigue?</a:t>
            </a:r>
          </a:p>
          <a:p>
            <a:pPr lvl="1"/>
            <a:r>
              <a:rPr lang="en-US" dirty="0"/>
              <a:t>What did the researchers from the current study find?</a:t>
            </a:r>
          </a:p>
          <a:p>
            <a:pPr marL="457200" indent="-457200">
              <a:buFont typeface="+mj-lt"/>
              <a:buAutoNum type="arabicPeriod"/>
            </a:pPr>
            <a:r>
              <a:rPr lang="en-US" dirty="0"/>
              <a:t>What are the four practical implications that are suggested as a result of the studies findings?</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924955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Enhances existing behaviour?</a:t>
            </a:r>
          </a:p>
        </p:txBody>
      </p:sp>
      <p:sp>
        <p:nvSpPr>
          <p:cNvPr id="3" name="Content Placeholder 2"/>
          <p:cNvSpPr>
            <a:spLocks noGrp="1"/>
          </p:cNvSpPr>
          <p:nvPr>
            <p:ph idx="1"/>
          </p:nvPr>
        </p:nvSpPr>
        <p:spPr/>
        <p:txBody>
          <a:bodyPr/>
          <a:lstStyle/>
          <a:p>
            <a:r>
              <a:rPr lang="en-GB" dirty="0"/>
              <a:t>Does social media have any impact on exercise behaviour?</a:t>
            </a:r>
          </a:p>
          <a:p>
            <a:endParaRPr lang="en-GB" dirty="0"/>
          </a:p>
          <a:p>
            <a:endParaRPr lang="en-GB" dirty="0"/>
          </a:p>
        </p:txBody>
      </p:sp>
    </p:spTree>
    <p:extLst>
      <p:ext uri="{BB962C8B-B14F-4D97-AF65-F5344CB8AC3E}">
        <p14:creationId xmlns:p14="http://schemas.microsoft.com/office/powerpoint/2010/main" val="1254120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4" name="Picture 23">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sz="1900">
                <a:solidFill>
                  <a:schemeClr val="bg1"/>
                </a:solidFill>
              </a:rPr>
              <a:t>Social media and exercise behaviour…Exercising for likes.</a:t>
            </a:r>
          </a:p>
        </p:txBody>
      </p:sp>
      <p:graphicFrame>
        <p:nvGraphicFramePr>
          <p:cNvPr id="5" name="Content Placeholder 2">
            <a:extLst>
              <a:ext uri="{FF2B5EF4-FFF2-40B4-BE49-F238E27FC236}">
                <a16:creationId xmlns:a16="http://schemas.microsoft.com/office/drawing/2014/main" id="{37EB433D-6260-14B9-6159-2431D2CC414A}"/>
              </a:ext>
            </a:extLst>
          </p:cNvPr>
          <p:cNvGraphicFramePr>
            <a:graphicFrameLocks noGrp="1"/>
          </p:cNvGraphicFramePr>
          <p:nvPr>
            <p:ph idx="1"/>
            <p:extLst>
              <p:ext uri="{D42A27DB-BD31-4B8C-83A1-F6EECF244321}">
                <p14:modId xmlns:p14="http://schemas.microsoft.com/office/powerpoint/2010/main" val="3175249431"/>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98967412"/>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685800" y="377687"/>
            <a:ext cx="10602310" cy="6306892"/>
          </a:xfrm>
          <a:prstGeom prst="rect">
            <a:avLst/>
          </a:prstGeom>
        </p:spPr>
      </p:pic>
    </p:spTree>
    <p:extLst>
      <p:ext uri="{BB962C8B-B14F-4D97-AF65-F5344CB8AC3E}">
        <p14:creationId xmlns:p14="http://schemas.microsoft.com/office/powerpoint/2010/main" val="1488310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8486" y="148147"/>
            <a:ext cx="8610600" cy="1293028"/>
          </a:xfrm>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795129" y="299545"/>
            <a:ext cx="10783957" cy="6399430"/>
          </a:xfrm>
          <a:prstGeom prst="rect">
            <a:avLst/>
          </a:prstGeom>
        </p:spPr>
      </p:pic>
    </p:spTree>
    <p:extLst>
      <p:ext uri="{BB962C8B-B14F-4D97-AF65-F5344CB8AC3E}">
        <p14:creationId xmlns:p14="http://schemas.microsoft.com/office/powerpoint/2010/main" val="2032014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DFADFB3-3D44-49A8-AE3B-A87C61607F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6" name="Picture 15">
            <a:extLst>
              <a:ext uri="{FF2B5EF4-FFF2-40B4-BE49-F238E27FC236}">
                <a16:creationId xmlns:a16="http://schemas.microsoft.com/office/drawing/2014/main" id="{BB912AE0-CAD9-4F8F-A2A2-BDF07D4EDD2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useBgFill="1">
        <p:nvSpPr>
          <p:cNvPr id="18" name="Rectangle 17">
            <a:extLst>
              <a:ext uri="{FF2B5EF4-FFF2-40B4-BE49-F238E27FC236}">
                <a16:creationId xmlns:a16="http://schemas.microsoft.com/office/drawing/2014/main" id="{BD7C2DEF-63C5-495B-BBE5-720E5D12B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FE21E403-0B61-4473-BE57-AB0F163796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36696" y="643464"/>
            <a:ext cx="3761964" cy="3273061"/>
          </a:xfrm>
          <a:noFill/>
          <a:ln w="19050">
            <a:noFill/>
            <a:prstDash val="dash"/>
          </a:ln>
        </p:spPr>
        <p:txBody>
          <a:bodyPr vert="horz" lIns="91440" tIns="45720" rIns="91440" bIns="45720" rtlCol="0" anchor="b">
            <a:normAutofit/>
          </a:bodyPr>
          <a:lstStyle/>
          <a:p>
            <a:r>
              <a:rPr lang="en-US" sz="4100"/>
              <a:t>Social media and our relationship with food…</a:t>
            </a:r>
          </a:p>
        </p:txBody>
      </p:sp>
      <p:sp>
        <p:nvSpPr>
          <p:cNvPr id="3" name="Content Placeholder 2"/>
          <p:cNvSpPr>
            <a:spLocks noGrp="1"/>
          </p:cNvSpPr>
          <p:nvPr>
            <p:ph idx="1"/>
          </p:nvPr>
        </p:nvSpPr>
        <p:spPr>
          <a:xfrm>
            <a:off x="636695" y="3923151"/>
            <a:ext cx="3761965" cy="2293885"/>
          </a:xfrm>
          <a:noFill/>
          <a:ln w="19050">
            <a:noFill/>
            <a:prstDash val="dash"/>
          </a:ln>
        </p:spPr>
        <p:txBody>
          <a:bodyPr vert="horz" lIns="91440" tIns="45720" rIns="91440" bIns="45720" rtlCol="0">
            <a:normAutofit/>
          </a:bodyPr>
          <a:lstStyle/>
          <a:p>
            <a:pPr marL="0" indent="0" algn="r">
              <a:buNone/>
            </a:pPr>
            <a:r>
              <a:rPr lang="en-US" sz="2000"/>
              <a:t>Using social media for good?</a:t>
            </a:r>
          </a:p>
        </p:txBody>
      </p:sp>
      <p:pic>
        <p:nvPicPr>
          <p:cNvPr id="5" name="Picture 4" descr="Food on a table">
            <a:extLst>
              <a:ext uri="{FF2B5EF4-FFF2-40B4-BE49-F238E27FC236}">
                <a16:creationId xmlns:a16="http://schemas.microsoft.com/office/drawing/2014/main" id="{C02EB465-0C6E-C424-B991-736CC95EFF49}"/>
              </a:ext>
            </a:extLst>
          </p:cNvPr>
          <p:cNvPicPr>
            <a:picLocks noChangeAspect="1"/>
          </p:cNvPicPr>
          <p:nvPr/>
        </p:nvPicPr>
        <p:blipFill rotWithShape="1">
          <a:blip r:embed="rId4"/>
          <a:srcRect l="12111" r="20848" b="-1"/>
          <a:stretch/>
        </p:blipFill>
        <p:spPr>
          <a:xfrm>
            <a:off x="5566973" y="941122"/>
            <a:ext cx="5137296" cy="5115048"/>
          </a:xfrm>
          <a:prstGeom prst="rect">
            <a:avLst/>
          </a:prstGeom>
        </p:spPr>
      </p:pic>
    </p:spTree>
    <p:extLst>
      <p:ext uri="{BB962C8B-B14F-4D97-AF65-F5344CB8AC3E}">
        <p14:creationId xmlns:p14="http://schemas.microsoft.com/office/powerpoint/2010/main" val="2627711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764373"/>
            <a:ext cx="10989365" cy="1293028"/>
          </a:xfrm>
        </p:spPr>
        <p:txBody>
          <a:bodyPr>
            <a:normAutofit fontScale="90000"/>
          </a:bodyPr>
          <a:lstStyle/>
          <a:p>
            <a:r>
              <a:rPr lang="en-GB" dirty="0"/>
              <a:t>Social Media and the Dietetics Practitioner: Opportunities, Challenges, and Best Practices </a:t>
            </a:r>
          </a:p>
        </p:txBody>
      </p:sp>
      <p:sp>
        <p:nvSpPr>
          <p:cNvPr id="3" name="Content Placeholder 2"/>
          <p:cNvSpPr>
            <a:spLocks noGrp="1"/>
          </p:cNvSpPr>
          <p:nvPr>
            <p:ph idx="1"/>
          </p:nvPr>
        </p:nvSpPr>
        <p:spPr/>
        <p:txBody>
          <a:bodyPr>
            <a:normAutofit lnSpcReduction="10000"/>
          </a:bodyPr>
          <a:lstStyle/>
          <a:p>
            <a:r>
              <a:rPr lang="en-GB" dirty="0"/>
              <a:t>Social media tools, including blogs, social networks, and media-sharing sites, help nutrition and dietetics practitioners reach broader audiences and connect directly with the public. </a:t>
            </a:r>
          </a:p>
          <a:p>
            <a:r>
              <a:rPr lang="en-GB" dirty="0"/>
              <a:t>In many ways, social media has transformed the practice of dietetics and has opened up new avenues for communicating food and nutrition information. </a:t>
            </a:r>
          </a:p>
          <a:p>
            <a:r>
              <a:rPr lang="en-GB" dirty="0"/>
              <a:t>Social media has been an effective tool for virtual nutrition </a:t>
            </a:r>
            <a:r>
              <a:rPr lang="en-GB" dirty="0" err="1"/>
              <a:t>counseling</a:t>
            </a:r>
            <a:r>
              <a:rPr lang="en-GB" dirty="0"/>
              <a:t>, patient education, peer-to-peer support, and public health campaigns. </a:t>
            </a:r>
          </a:p>
          <a:p>
            <a:r>
              <a:rPr lang="en-GB" dirty="0"/>
              <a:t>Increasingly, nutrition and dietetics practitioners are using social media to network and collaborate with colleagues, conduct a job search, stay current with new research, champion a cause, promote products or services, and build a business. </a:t>
            </a:r>
          </a:p>
        </p:txBody>
      </p:sp>
    </p:spTree>
    <p:extLst>
      <p:ext uri="{BB962C8B-B14F-4D97-AF65-F5344CB8AC3E}">
        <p14:creationId xmlns:p14="http://schemas.microsoft.com/office/powerpoint/2010/main" val="2719798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1EBBA-4249-0DF5-3CB0-ED8B3856D59C}"/>
              </a:ext>
            </a:extLst>
          </p:cNvPr>
          <p:cNvSpPr>
            <a:spLocks noGrp="1"/>
          </p:cNvSpPr>
          <p:nvPr>
            <p:ph type="title"/>
          </p:nvPr>
        </p:nvSpPr>
        <p:spPr>
          <a:xfrm>
            <a:off x="619759" y="764373"/>
            <a:ext cx="6257291" cy="1293028"/>
          </a:xfrm>
        </p:spPr>
        <p:txBody>
          <a:bodyPr>
            <a:normAutofit/>
          </a:bodyPr>
          <a:lstStyle/>
          <a:p>
            <a:endParaRPr lang="en-US"/>
          </a:p>
        </p:txBody>
      </p:sp>
      <p:sp>
        <p:nvSpPr>
          <p:cNvPr id="3" name="Content Placeholder 2">
            <a:extLst>
              <a:ext uri="{FF2B5EF4-FFF2-40B4-BE49-F238E27FC236}">
                <a16:creationId xmlns:a16="http://schemas.microsoft.com/office/drawing/2014/main" id="{5E7CB3C2-585E-4C9B-B872-92B8CBB8DC7F}"/>
              </a:ext>
            </a:extLst>
          </p:cNvPr>
          <p:cNvSpPr>
            <a:spLocks noGrp="1"/>
          </p:cNvSpPr>
          <p:nvPr>
            <p:ph idx="1"/>
          </p:nvPr>
        </p:nvSpPr>
        <p:spPr>
          <a:xfrm>
            <a:off x="619760" y="2194560"/>
            <a:ext cx="6257290" cy="4024125"/>
          </a:xfrm>
        </p:spPr>
        <p:txBody>
          <a:bodyPr>
            <a:normAutofit/>
          </a:bodyPr>
          <a:lstStyle/>
          <a:p>
            <a:r>
              <a:rPr lang="en-GB" dirty="0"/>
              <a:t>When using social media, nutrition and dietetics practitioners must remember that they are governed by the same Code of Ethics that guides all other aspects of practice</a:t>
            </a:r>
          </a:p>
          <a:p>
            <a:r>
              <a:rPr lang="en-GB" dirty="0"/>
              <a:t>In today’s digital age, it is essential for nutrition and dietetics practitioners to recognize the professional opportunities and challenges of social media. </a:t>
            </a:r>
          </a:p>
          <a:p>
            <a:r>
              <a:rPr lang="en-GB" dirty="0"/>
              <a:t>Failing to effectively and ethically use social media can reflect poorly on the individual practitioner and the profession. </a:t>
            </a:r>
          </a:p>
          <a:p>
            <a:endParaRPr lang="en-US" dirty="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phere of mesh and nodes">
            <a:extLst>
              <a:ext uri="{FF2B5EF4-FFF2-40B4-BE49-F238E27FC236}">
                <a16:creationId xmlns:a16="http://schemas.microsoft.com/office/drawing/2014/main" id="{9BB95D54-0233-0F63-8BEA-78C0690A9A30}"/>
              </a:ext>
            </a:extLst>
          </p:cNvPr>
          <p:cNvPicPr>
            <a:picLocks noChangeAspect="1"/>
          </p:cNvPicPr>
          <p:nvPr/>
        </p:nvPicPr>
        <p:blipFill rotWithShape="1">
          <a:blip r:embed="rId2"/>
          <a:srcRect l="39944" r="8956"/>
          <a:stretch/>
        </p:blipFill>
        <p:spPr>
          <a:xfrm>
            <a:off x="7519416" y="10"/>
            <a:ext cx="4672584" cy="6857989"/>
          </a:xfrm>
          <a:prstGeom prst="rect">
            <a:avLst/>
          </a:prstGeom>
        </p:spPr>
      </p:pic>
    </p:spTree>
    <p:extLst>
      <p:ext uri="{BB962C8B-B14F-4D97-AF65-F5344CB8AC3E}">
        <p14:creationId xmlns:p14="http://schemas.microsoft.com/office/powerpoint/2010/main" val="1084512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23244-5886-EC17-4AE5-B5EF800165C8}"/>
              </a:ext>
            </a:extLst>
          </p:cNvPr>
          <p:cNvSpPr>
            <a:spLocks noGrp="1"/>
          </p:cNvSpPr>
          <p:nvPr>
            <p:ph type="title"/>
          </p:nvPr>
        </p:nvSpPr>
        <p:spPr>
          <a:xfrm>
            <a:off x="2895600" y="764373"/>
            <a:ext cx="8610600" cy="1293028"/>
          </a:xfrm>
        </p:spPr>
        <p:txBody>
          <a:bodyPr>
            <a:normAutofit/>
          </a:bodyPr>
          <a:lstStyle/>
          <a:p>
            <a:r>
              <a:rPr lang="en-US"/>
              <a:t>Careers</a:t>
            </a:r>
            <a:endParaRPr lang="en-US" dirty="0"/>
          </a:p>
        </p:txBody>
      </p:sp>
      <p:sp>
        <p:nvSpPr>
          <p:cNvPr id="3" name="Content Placeholder 2">
            <a:extLst>
              <a:ext uri="{FF2B5EF4-FFF2-40B4-BE49-F238E27FC236}">
                <a16:creationId xmlns:a16="http://schemas.microsoft.com/office/drawing/2014/main" id="{A25B1E45-E30C-83F5-2EA3-C8562619D858}"/>
              </a:ext>
            </a:extLst>
          </p:cNvPr>
          <p:cNvSpPr>
            <a:spLocks noGrp="1"/>
          </p:cNvSpPr>
          <p:nvPr>
            <p:ph idx="1"/>
          </p:nvPr>
        </p:nvSpPr>
        <p:spPr>
          <a:xfrm>
            <a:off x="677333" y="2194560"/>
            <a:ext cx="6748598" cy="4024125"/>
          </a:xfrm>
        </p:spPr>
        <p:txBody>
          <a:bodyPr>
            <a:normAutofit/>
          </a:bodyPr>
          <a:lstStyle/>
          <a:p>
            <a:r>
              <a:rPr lang="en-GB" sz="1700" dirty="0"/>
              <a:t>Increasingly, nutrition and dietetics practitioners are using social media to network and collaborate with colleagues, conduct job searches, staying current with new research, promote products or service. </a:t>
            </a:r>
          </a:p>
          <a:p>
            <a:r>
              <a:rPr lang="en-GB" sz="1700" dirty="0"/>
              <a:t>When using social media, nutrition and dietetics practitioners must remember that they are governed by the same Code of Ethics that guides all other aspects of practice</a:t>
            </a:r>
          </a:p>
          <a:p>
            <a:r>
              <a:rPr lang="en-GB" sz="1700" dirty="0"/>
              <a:t>In today’s digital age, it is essential for nutrition and dietetics practitioners to recognize the professional opportunities and challenges of social media. </a:t>
            </a:r>
          </a:p>
          <a:p>
            <a:r>
              <a:rPr lang="en-GB" sz="1700" dirty="0"/>
              <a:t>Failing to effectively and ethically use social media can reflect poorly on the individual practitioner and the profession. </a:t>
            </a:r>
          </a:p>
          <a:p>
            <a:endParaRPr lang="en-US" sz="1700" dirty="0"/>
          </a:p>
        </p:txBody>
      </p:sp>
      <p:pic>
        <p:nvPicPr>
          <p:cNvPr id="7" name="Graphic 6" descr="Connections">
            <a:extLst>
              <a:ext uri="{FF2B5EF4-FFF2-40B4-BE49-F238E27FC236}">
                <a16:creationId xmlns:a16="http://schemas.microsoft.com/office/drawing/2014/main" id="{B1F3C04B-7E46-9A0B-522C-91ADB86D5C1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425931" y="2272748"/>
            <a:ext cx="3639337" cy="3639337"/>
          </a:xfrm>
          <a:prstGeom prst="rect">
            <a:avLst/>
          </a:prstGeom>
        </p:spPr>
      </p:pic>
    </p:spTree>
    <p:extLst>
      <p:ext uri="{BB962C8B-B14F-4D97-AF65-F5344CB8AC3E}">
        <p14:creationId xmlns:p14="http://schemas.microsoft.com/office/powerpoint/2010/main" val="39551267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E0015-1076-D1D4-9C9B-A42E535A5CA1}"/>
              </a:ext>
            </a:extLst>
          </p:cNvPr>
          <p:cNvSpPr>
            <a:spLocks noGrp="1"/>
          </p:cNvSpPr>
          <p:nvPr>
            <p:ph type="title"/>
          </p:nvPr>
        </p:nvSpPr>
        <p:spPr/>
        <p:txBody>
          <a:bodyPr/>
          <a:lstStyle/>
          <a:p>
            <a:r>
              <a:rPr lang="en-US" dirty="0"/>
              <a:t>Readings…</a:t>
            </a:r>
          </a:p>
        </p:txBody>
      </p:sp>
      <p:sp>
        <p:nvSpPr>
          <p:cNvPr id="3" name="Content Placeholder 2">
            <a:extLst>
              <a:ext uri="{FF2B5EF4-FFF2-40B4-BE49-F238E27FC236}">
                <a16:creationId xmlns:a16="http://schemas.microsoft.com/office/drawing/2014/main" id="{403957FE-393F-0B70-F736-E30D1BBA4588}"/>
              </a:ext>
            </a:extLst>
          </p:cNvPr>
          <p:cNvSpPr>
            <a:spLocks noGrp="1"/>
          </p:cNvSpPr>
          <p:nvPr>
            <p:ph idx="1"/>
          </p:nvPr>
        </p:nvSpPr>
        <p:spPr/>
        <p:txBody>
          <a:bodyPr/>
          <a:lstStyle/>
          <a:p>
            <a:r>
              <a:rPr lang="en-US" dirty="0"/>
              <a:t>Moodle for additional readings…</a:t>
            </a:r>
          </a:p>
        </p:txBody>
      </p:sp>
    </p:spTree>
    <p:extLst>
      <p:ext uri="{BB962C8B-B14F-4D97-AF65-F5344CB8AC3E}">
        <p14:creationId xmlns:p14="http://schemas.microsoft.com/office/powerpoint/2010/main" val="181860023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483</TotalTime>
  <Words>2190</Words>
  <Application>Microsoft Macintosh PowerPoint</Application>
  <PresentationFormat>Widescreen</PresentationFormat>
  <Paragraphs>136</Paragraphs>
  <Slides>27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Century Gothic</vt:lpstr>
      <vt:lpstr>Vapor Trail</vt:lpstr>
      <vt:lpstr>Social Media – The impact…</vt:lpstr>
      <vt:lpstr>Social media and mental health</vt:lpstr>
      <vt:lpstr>Thoughts?</vt:lpstr>
      <vt:lpstr>PowerPoint Presentation</vt:lpstr>
      <vt:lpstr>The Emotional Impact of Social Media in Higher Education (Iwamoto &amp; Chun, 2020) – Comparison </vt:lpstr>
      <vt:lpstr>Combating Fear of Missing Out (FoMO) on Social Media: The FoMO-R Method (Alutaybi et al., 2020)– FOMO </vt:lpstr>
      <vt:lpstr>Dark consequences of social media-induced fear of missing out (FoMO): Social media stalking, comparisons, and fatigue (Tandon et al., 2021) FOMO / Comparison / SM Stalking / SM Fatigue.  </vt:lpstr>
      <vt:lpstr>Social media and body image - Adolescents</vt:lpstr>
      <vt:lpstr>PowerPoint Presentation</vt:lpstr>
      <vt:lpstr>sociocultural model</vt:lpstr>
      <vt:lpstr>What are the issues?</vt:lpstr>
      <vt:lpstr>Social media – Physical activity adolescents</vt:lpstr>
      <vt:lpstr>Social influence in social psychology </vt:lpstr>
      <vt:lpstr>Group formation</vt:lpstr>
      <vt:lpstr>PowerPoint Presentation</vt:lpstr>
      <vt:lpstr>PowerPoint Presentation</vt:lpstr>
      <vt:lpstr>Combating Fear of Missing Out (FoMO) on Social Media: The FoMO-R Method (Alutaybi et al., 2020)– FOMO </vt:lpstr>
      <vt:lpstr>Dark consequences of social media-induced fear of missing out (FoMO): Social media stalking, comparisons, and fatigue (Tandon et al., 2021) FOMO / Comparison / SM Stalking / SM Fatigue.  </vt:lpstr>
      <vt:lpstr>Enhances existing behaviour?</vt:lpstr>
      <vt:lpstr>Social media and exercise behaviour…Exercising for likes.</vt:lpstr>
      <vt:lpstr>PowerPoint Presentation</vt:lpstr>
      <vt:lpstr>PowerPoint Presentation</vt:lpstr>
      <vt:lpstr>Social media and our relationship with food…</vt:lpstr>
      <vt:lpstr>Social Media and the Dietetics Practitioner: Opportunities, Challenges, and Best Practices </vt:lpstr>
      <vt:lpstr>PowerPoint Presentation</vt:lpstr>
      <vt:lpstr>Careers</vt:lpstr>
      <vt:lpstr>Readings…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 – The impact…</dc:title>
  <dc:creator>Administrator</dc:creator>
  <cp:lastModifiedBy>Alison Connaughton</cp:lastModifiedBy>
  <cp:revision>21</cp:revision>
  <dcterms:created xsi:type="dcterms:W3CDTF">2020-10-28T22:49:10Z</dcterms:created>
  <dcterms:modified xsi:type="dcterms:W3CDTF">2026-09-08T16:03:09Z</dcterms:modified>
</cp:coreProperties>
</file>