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9" r:id="rId2"/>
    <p:sldId id="285" r:id="rId3"/>
    <p:sldId id="276" r:id="rId4"/>
    <p:sldId id="280" r:id="rId5"/>
    <p:sldId id="287" r:id="rId6"/>
    <p:sldId id="288" r:id="rId7"/>
    <p:sldId id="289" r:id="rId8"/>
    <p:sldId id="286" r:id="rId9"/>
    <p:sldId id="259" r:id="rId10"/>
    <p:sldId id="260" r:id="rId11"/>
    <p:sldId id="261" r:id="rId12"/>
    <p:sldId id="262" r:id="rId13"/>
    <p:sldId id="263" r:id="rId14"/>
    <p:sldId id="264" r:id="rId15"/>
    <p:sldId id="265" r:id="rId16"/>
    <p:sldId id="266" r:id="rId17"/>
    <p:sldId id="272" r:id="rId18"/>
    <p:sldId id="281" r:id="rId19"/>
    <p:sldId id="267" r:id="rId20"/>
    <p:sldId id="282" r:id="rId21"/>
    <p:sldId id="268" r:id="rId22"/>
    <p:sldId id="283" r:id="rId23"/>
    <p:sldId id="271" r:id="rId24"/>
    <p:sldId id="278" r:id="rId25"/>
    <p:sldId id="270" r:id="rId26"/>
    <p:sldId id="269" r:id="rId27"/>
    <p:sldId id="277" r:id="rId28"/>
    <p:sldId id="284" r:id="rId29"/>
    <p:sldId id="273" r:id="rId30"/>
    <p:sldId id="27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D11527D2-8281-4B60-AE82-0E113EC19613}"/>
    <pc:docChg chg="modSld sldOrd">
      <pc:chgData name="Alison Murphy" userId="9ba79fcb-d62b-4ed0-b66e-b4415e918fea" providerId="ADAL" clId="{D11527D2-8281-4B60-AE82-0E113EC19613}" dt="2023-03-20T11:56:11.813" v="1"/>
      <pc:docMkLst>
        <pc:docMk/>
      </pc:docMkLst>
      <pc:sldChg chg="ord">
        <pc:chgData name="Alison Murphy" userId="9ba79fcb-d62b-4ed0-b66e-b4415e918fea" providerId="ADAL" clId="{D11527D2-8281-4B60-AE82-0E113EC19613}" dt="2023-03-20T11:56:11.813" v="1"/>
        <pc:sldMkLst>
          <pc:docMk/>
          <pc:sldMk cId="2808045596" sldId="27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509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484377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B02958-FDDF-44BD-999E-86253F9EE7D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47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B02958-FDDF-44BD-999E-86253F9EE7D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30823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B02958-FDDF-44BD-999E-86253F9EE7D2}"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694876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B02958-FDDF-44BD-999E-86253F9EE7D2}"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609272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2B02958-FDDF-44BD-999E-86253F9EE7D2}" type="datetimeFigureOut">
              <a:rPr lang="en-GB" smtClean="0"/>
              <a:t>20/03/2023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86401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2B02958-FDDF-44BD-999E-86253F9EE7D2}" type="datetimeFigureOut">
              <a:rPr lang="en-GB" smtClean="0"/>
              <a:t>20/03/2023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F80AB84-2644-4AAB-8879-8A0800067894}" type="slidenum">
              <a:rPr lang="en-GB" smtClean="0"/>
              <a:t>‹#›</a:t>
            </a:fld>
            <a:endParaRPr lang="en-GB"/>
          </a:p>
        </p:txBody>
      </p:sp>
    </p:spTree>
    <p:extLst>
      <p:ext uri="{BB962C8B-B14F-4D97-AF65-F5344CB8AC3E}">
        <p14:creationId xmlns:p14="http://schemas.microsoft.com/office/powerpoint/2010/main" val="1202145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2B02958-FDDF-44BD-999E-86253F9EE7D2}"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109674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753815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9981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B02958-FDDF-44BD-999E-86253F9EE7D2}" type="datetimeFigureOut">
              <a:rPr lang="en-GB" smtClean="0"/>
              <a:t>20/03/2023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F80AB84-2644-4AAB-8879-8A080006789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8743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iK4O-Cd6Q8I" TargetMode="External"/><Relationship Id="rId2" Type="http://schemas.openxmlformats.org/officeDocument/2006/relationships/hyperlink" Target="https://llyw.cymru/stopio-cosbi-corfforol-yng-nghymru-trosolwg?_ga=2.232555551.1282846054.1601476149-1556767849.1548849473"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childcomwales.org.uk/wp-content/uploads/2018/11/CCFW-Children-Rights-and-Curriculum-Reform-Position-Paper-2018.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llyw.cymru/arfer-effeithiol/diwylliant-yr-ysgol-yn-canolbwyntio-ar-hawliau-plant?_ga=2.232672287.1282846054.1601476149-1556767849.1548849473" TargetMode="External"/><Relationship Id="rId2" Type="http://schemas.openxmlformats.org/officeDocument/2006/relationships/hyperlink" Target="https://www.youtube.com/watch?v=AH8LIQsiM8o" TargetMode="External"/><Relationship Id="rId1" Type="http://schemas.openxmlformats.org/officeDocument/2006/relationships/slideLayout" Target="../slideLayouts/slideLayout4.xml"/><Relationship Id="rId4" Type="http://schemas.openxmlformats.org/officeDocument/2006/relationships/hyperlink" Target="https://www.estyn.gov.wales/effective-practice/schools-culture-focused-childrens-right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unicef.org.uk/rights-respecting-schools/the-rrsa/awarded-schools/"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childcomwales.org.uk/wp-content/uploads/2018/11/CCFW-Children-Rights-and-Curriculum-Reform-Position-Paper-2018.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80/09575146.2013.771152" TargetMode="External"/><Relationship Id="rId2" Type="http://schemas.openxmlformats.org/officeDocument/2006/relationships/hyperlink" Target="https://www.childcomwales.org.uk/wp-content/uploads/2018/10/Childrens-Rights-Survey.pdf" TargetMode="External"/><Relationship Id="rId1" Type="http://schemas.openxmlformats.org/officeDocument/2006/relationships/slideLayout" Target="../slideLayouts/slideLayout2.xml"/><Relationship Id="rId4" Type="http://schemas.openxmlformats.org/officeDocument/2006/relationships/hyperlink" Target="https://www.unicef.org.uk/rights-respecting-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F46264-D170-4FD2-B442-AC5909E5860F}"/>
              </a:ext>
            </a:extLst>
          </p:cNvPr>
          <p:cNvSpPr>
            <a:spLocks noGrp="1"/>
          </p:cNvSpPr>
          <p:nvPr>
            <p:ph type="ctrTitle"/>
          </p:nvPr>
        </p:nvSpPr>
        <p:spPr/>
        <p:txBody>
          <a:bodyPr>
            <a:normAutofit/>
          </a:bodyPr>
          <a:lstStyle/>
          <a:p>
            <a:r>
              <a:rPr lang="en-GB" sz="6000" dirty="0"/>
              <a:t>ECES4011C </a:t>
            </a:r>
            <a:r>
              <a:rPr lang="en-GB" sz="6000" dirty="0" err="1"/>
              <a:t>Parchu</a:t>
            </a:r>
            <a:r>
              <a:rPr lang="en-GB" sz="6000" dirty="0"/>
              <a:t> </a:t>
            </a:r>
            <a:r>
              <a:rPr lang="en-GB" sz="6000" dirty="0" err="1"/>
              <a:t>Hawliau</a:t>
            </a:r>
            <a:r>
              <a:rPr lang="en-GB" sz="6000" dirty="0"/>
              <a:t> a </a:t>
            </a:r>
            <a:r>
              <a:rPr lang="en-GB" sz="6000" dirty="0" err="1"/>
              <a:t>Chefnogi</a:t>
            </a:r>
            <a:r>
              <a:rPr lang="en-GB" sz="6000" dirty="0"/>
              <a:t> </a:t>
            </a:r>
            <a:r>
              <a:rPr lang="en-GB" sz="6000" dirty="0" err="1"/>
              <a:t>Cynhwysiant</a:t>
            </a:r>
            <a:br>
              <a:rPr lang="en-GB" sz="6000" dirty="0"/>
            </a:br>
            <a:r>
              <a:rPr lang="en-GB" sz="6000" dirty="0"/>
              <a:t>ECES4011C Respecting Rights and Supporting Inclusion</a:t>
            </a:r>
          </a:p>
        </p:txBody>
      </p:sp>
      <p:sp>
        <p:nvSpPr>
          <p:cNvPr id="6" name="Subtitle 5">
            <a:extLst>
              <a:ext uri="{FF2B5EF4-FFF2-40B4-BE49-F238E27FC236}">
                <a16:creationId xmlns:a16="http://schemas.microsoft.com/office/drawing/2014/main" id="{AF6E35FE-26F6-49F3-A82C-4131B959661C}"/>
              </a:ext>
            </a:extLst>
          </p:cNvPr>
          <p:cNvSpPr>
            <a:spLocks noGrp="1"/>
          </p:cNvSpPr>
          <p:nvPr>
            <p:ph type="subTitle" idx="1"/>
          </p:nvPr>
        </p:nvSpPr>
        <p:spPr/>
        <p:txBody>
          <a:bodyPr/>
          <a:lstStyle/>
          <a:p>
            <a:r>
              <a:rPr lang="en-GB" dirty="0" err="1"/>
              <a:t>Sesiwn</a:t>
            </a:r>
            <a:r>
              <a:rPr lang="en-GB" dirty="0"/>
              <a:t> 2 / Session 2 </a:t>
            </a:r>
          </a:p>
        </p:txBody>
      </p:sp>
    </p:spTree>
    <p:extLst>
      <p:ext uri="{BB962C8B-B14F-4D97-AF65-F5344CB8AC3E}">
        <p14:creationId xmlns:p14="http://schemas.microsoft.com/office/powerpoint/2010/main" val="428020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531B6A-2743-859E-EDF9-641690447BA0}"/>
              </a:ext>
            </a:extLst>
          </p:cNvPr>
          <p:cNvSpPr>
            <a:spLocks noGrp="1"/>
          </p:cNvSpPr>
          <p:nvPr>
            <p:ph type="title"/>
          </p:nvPr>
        </p:nvSpPr>
        <p:spPr/>
        <p:txBody>
          <a:bodyPr/>
          <a:lstStyle/>
          <a:p>
            <a:r>
              <a:rPr lang="en-GB" dirty="0" err="1">
                <a:solidFill>
                  <a:schemeClr val="accent2"/>
                </a:solidFill>
              </a:rPr>
              <a:t>Deilliannau</a:t>
            </a:r>
            <a:r>
              <a:rPr lang="en-GB" dirty="0">
                <a:solidFill>
                  <a:schemeClr val="accent2"/>
                </a:solidFill>
              </a:rPr>
              <a:t> </a:t>
            </a:r>
            <a:r>
              <a:rPr lang="en-GB" dirty="0" err="1">
                <a:solidFill>
                  <a:schemeClr val="accent2"/>
                </a:solidFill>
              </a:rPr>
              <a:t>Dysgu</a:t>
            </a:r>
            <a:r>
              <a:rPr lang="en-GB" dirty="0">
                <a:solidFill>
                  <a:schemeClr val="accent2"/>
                </a:solidFill>
              </a:rPr>
              <a:t> </a:t>
            </a:r>
            <a:br>
              <a:rPr lang="en-GB" i="1" dirty="0">
                <a:solidFill>
                  <a:schemeClr val="accent4">
                    <a:lumMod val="75000"/>
                  </a:schemeClr>
                </a:solidFill>
              </a:rPr>
            </a:br>
            <a:r>
              <a:rPr lang="en-GB" dirty="0"/>
              <a:t>Learning Outcomes</a:t>
            </a:r>
          </a:p>
        </p:txBody>
      </p:sp>
      <p:sp>
        <p:nvSpPr>
          <p:cNvPr id="5" name="Content Placeholder 4">
            <a:extLst>
              <a:ext uri="{FF2B5EF4-FFF2-40B4-BE49-F238E27FC236}">
                <a16:creationId xmlns:a16="http://schemas.microsoft.com/office/drawing/2014/main" id="{87394F37-9C8D-6048-4E30-A63D50DA91F7}"/>
              </a:ext>
            </a:extLst>
          </p:cNvPr>
          <p:cNvSpPr>
            <a:spLocks noGrp="1"/>
          </p:cNvSpPr>
          <p:nvPr>
            <p:ph sz="half" idx="1"/>
          </p:nvPr>
        </p:nvSpPr>
        <p:spPr/>
        <p:txBody>
          <a:bodyPr/>
          <a:lstStyle/>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Dangos dealltwriaeth o'r materion a'r damcaniaethau cyfoes sy'n ymwneud â hawliau dynol ac arferion cynhwysol.</a:t>
            </a:r>
            <a:endParaRPr lang="en-GB" sz="1800" dirty="0">
              <a:effectLst/>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Archwilio deddfwriaeth, polisi ac ymchwil cyfredol sy'n ymwneud â hawliau dynol ac arferion cynhwysol yng Nghymru a'r DU. </a:t>
            </a:r>
            <a:endParaRPr lang="en-GB" sz="1800" dirty="0">
              <a:effectLst/>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cy-GB" sz="1800" dirty="0">
                <a:effectLst/>
                <a:ea typeface="Times New Roman" panose="02020603050405020304" pitchFamily="18" charset="0"/>
              </a:rPr>
              <a:t>Gwerthuso ystod o strategaethau a ddefnyddir i oresgyn rhwystrau i addysg i ddysgwyr a chefnogi arferion cynhwysol mewn lleoliadau.</a:t>
            </a:r>
            <a:endParaRPr lang="en-GB" sz="1800" dirty="0">
              <a:effectLst/>
              <a:ea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B066B01D-CB6D-8A58-E389-37BAB93CC3A3}"/>
              </a:ext>
            </a:extLst>
          </p:cNvPr>
          <p:cNvSpPr>
            <a:spLocks noGrp="1"/>
          </p:cNvSpPr>
          <p:nvPr>
            <p:ph sz="half" idx="2"/>
          </p:nvPr>
        </p:nvSpPr>
        <p:spPr/>
        <p:txBody>
          <a:bodyPr/>
          <a:lstStyle/>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Demonstrate an understanding of the contemporary issues and theories relating to human rights and inclusive practice.</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Examine current legislation, policy and research relating to human rights and inclusive practice in Wales and the UK. </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Evaluate a range of strategies used to overcome barriers to education for learners and support inclusive practice in settings.</a:t>
            </a:r>
          </a:p>
          <a:p>
            <a:endParaRPr lang="en-GB" dirty="0"/>
          </a:p>
        </p:txBody>
      </p:sp>
    </p:spTree>
    <p:extLst>
      <p:ext uri="{BB962C8B-B14F-4D97-AF65-F5344CB8AC3E}">
        <p14:creationId xmlns:p14="http://schemas.microsoft.com/office/powerpoint/2010/main" val="1175895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901A6-A427-4CCD-B915-38B77BD9D348}"/>
              </a:ext>
            </a:extLst>
          </p:cNvPr>
          <p:cNvSpPr>
            <a:spLocks noGrp="1"/>
          </p:cNvSpPr>
          <p:nvPr>
            <p:ph type="title"/>
          </p:nvPr>
        </p:nvSpPr>
        <p:spPr>
          <a:xfrm>
            <a:off x="968829" y="598715"/>
            <a:ext cx="10095411" cy="1181100"/>
          </a:xfrm>
        </p:spPr>
        <p:txBody>
          <a:bodyPr>
            <a:normAutofit fontScale="90000"/>
          </a:bodyPr>
          <a:lstStyle/>
          <a:p>
            <a:r>
              <a:rPr lang="en-GB" dirty="0" err="1">
                <a:solidFill>
                  <a:schemeClr val="tx1"/>
                </a:solidFill>
              </a:rPr>
              <a:t>Yn</a:t>
            </a:r>
            <a:r>
              <a:rPr lang="en-GB" dirty="0">
                <a:solidFill>
                  <a:schemeClr val="tx1"/>
                </a:solidFill>
              </a:rPr>
              <a:t> y </a:t>
            </a:r>
            <a:r>
              <a:rPr lang="en-GB" dirty="0" err="1">
                <a:solidFill>
                  <a:schemeClr val="tx1"/>
                </a:solidFill>
              </a:rPr>
              <a:t>ddarlith</a:t>
            </a:r>
            <a:r>
              <a:rPr lang="en-GB" dirty="0">
                <a:solidFill>
                  <a:schemeClr val="tx1"/>
                </a:solidFill>
              </a:rPr>
              <a:t> hon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a:t>
            </a:r>
            <a:br>
              <a:rPr lang="en-GB" dirty="0">
                <a:solidFill>
                  <a:schemeClr val="tx1"/>
                </a:solidFill>
              </a:rPr>
            </a:br>
            <a:r>
              <a:rPr lang="en-GB" dirty="0">
                <a:solidFill>
                  <a:schemeClr val="tx1"/>
                </a:solidFill>
              </a:rPr>
              <a:t>In this lecture we </a:t>
            </a:r>
            <a:r>
              <a:rPr lang="en-GB" dirty="0" err="1">
                <a:solidFill>
                  <a:schemeClr val="tx1"/>
                </a:solidFill>
              </a:rPr>
              <a:t>will:</a:t>
            </a:r>
            <a:r>
              <a:rPr lang="en-GB" dirty="0" err="1">
                <a:solidFill>
                  <a:srgbClr val="FFFFFF"/>
                </a:solidFill>
              </a:rPr>
              <a:t>earning</a:t>
            </a:r>
            <a:endParaRPr lang="en-GB" dirty="0">
              <a:solidFill>
                <a:schemeClr val="tx1"/>
              </a:solidFill>
            </a:endParaRPr>
          </a:p>
        </p:txBody>
      </p:sp>
      <p:sp>
        <p:nvSpPr>
          <p:cNvPr id="3" name="Content Placeholder 2">
            <a:extLst>
              <a:ext uri="{FF2B5EF4-FFF2-40B4-BE49-F238E27FC236}">
                <a16:creationId xmlns:a16="http://schemas.microsoft.com/office/drawing/2014/main" id="{AF804BA4-5C0E-47EB-9579-1A4602284361}"/>
              </a:ext>
            </a:extLst>
          </p:cNvPr>
          <p:cNvSpPr>
            <a:spLocks noGrp="1"/>
          </p:cNvSpPr>
          <p:nvPr>
            <p:ph sz="half" idx="1"/>
          </p:nvPr>
        </p:nvSpPr>
        <p:spPr>
          <a:xfrm>
            <a:off x="1097280" y="2247900"/>
            <a:ext cx="4937760" cy="3621193"/>
          </a:xfrm>
        </p:spPr>
        <p:txBody>
          <a:bodyPr anchor="ctr">
            <a:normAutofit/>
          </a:bodyPr>
          <a:lstStyle/>
          <a:p>
            <a:r>
              <a:rPr lang="en-GB" dirty="0" err="1"/>
              <a:t>Deall</a:t>
            </a:r>
            <a:r>
              <a:rPr lang="en-GB" dirty="0"/>
              <a:t> </a:t>
            </a:r>
            <a:r>
              <a:rPr lang="en-GB" dirty="0" err="1"/>
              <a:t>deddfwriaeth</a:t>
            </a:r>
            <a:r>
              <a:rPr lang="en-GB" dirty="0"/>
              <a:t>, </a:t>
            </a:r>
            <a:r>
              <a:rPr lang="en-GB" dirty="0" err="1"/>
              <a:t>polisi</a:t>
            </a:r>
            <a:r>
              <a:rPr lang="en-GB" dirty="0"/>
              <a:t> ac </a:t>
            </a:r>
            <a:r>
              <a:rPr lang="en-GB" dirty="0" err="1"/>
              <a:t>arfer</a:t>
            </a:r>
            <a:r>
              <a:rPr lang="en-GB" dirty="0"/>
              <a:t> </a:t>
            </a:r>
            <a:r>
              <a:rPr lang="en-GB" dirty="0" err="1"/>
              <a:t>yn</a:t>
            </a:r>
            <a:r>
              <a:rPr lang="en-GB" dirty="0"/>
              <a:t> </a:t>
            </a:r>
            <a:r>
              <a:rPr lang="en-GB" dirty="0" err="1"/>
              <a:t>ymwneud</a:t>
            </a:r>
            <a:r>
              <a:rPr lang="en-GB" dirty="0"/>
              <a:t> a </a:t>
            </a:r>
            <a:r>
              <a:rPr lang="en-GB" dirty="0" err="1"/>
              <a:t>hawliau</a:t>
            </a:r>
            <a:r>
              <a:rPr lang="en-GB" dirty="0"/>
              <a:t> plant a </a:t>
            </a:r>
            <a:r>
              <a:rPr lang="en-GB" dirty="0" err="1"/>
              <a:t>sut</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ar</a:t>
            </a:r>
            <a:r>
              <a:rPr lang="en-GB" dirty="0"/>
              <a:t> y </a:t>
            </a:r>
            <a:r>
              <a:rPr lang="en-GB" dirty="0" err="1"/>
              <a:t>cwricwlwm</a:t>
            </a:r>
            <a:endParaRPr lang="en-GB" dirty="0"/>
          </a:p>
          <a:p>
            <a:r>
              <a:rPr lang="en-GB" dirty="0" err="1"/>
              <a:t>Dadansoddi</a:t>
            </a:r>
            <a:r>
              <a:rPr lang="en-GB" dirty="0"/>
              <a:t> </a:t>
            </a:r>
            <a:r>
              <a:rPr lang="en-GB" dirty="0" err="1"/>
              <a:t>strategaethau</a:t>
            </a:r>
            <a:r>
              <a:rPr lang="en-GB" dirty="0"/>
              <a:t> </a:t>
            </a:r>
            <a:r>
              <a:rPr lang="en-GB" dirty="0" err="1"/>
              <a:t>presennol</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gefnogi</a:t>
            </a:r>
            <a:r>
              <a:rPr lang="en-GB" dirty="0"/>
              <a:t> </a:t>
            </a:r>
            <a:r>
              <a:rPr lang="en-GB" dirty="0" err="1"/>
              <a:t>hawliau</a:t>
            </a:r>
            <a:r>
              <a:rPr lang="en-GB" dirty="0"/>
              <a:t> plant </a:t>
            </a:r>
            <a:r>
              <a:rPr lang="en-GB" dirty="0" err="1"/>
              <a:t>yn</a:t>
            </a:r>
            <a:r>
              <a:rPr lang="en-GB" dirty="0"/>
              <a:t> y </a:t>
            </a:r>
            <a:r>
              <a:rPr lang="en-GB" dirty="0" err="1"/>
              <a:t>dosbarth</a:t>
            </a:r>
            <a:r>
              <a:rPr lang="en-GB" dirty="0"/>
              <a:t>.</a:t>
            </a:r>
          </a:p>
          <a:p>
            <a:endParaRPr lang="en-GB" dirty="0"/>
          </a:p>
        </p:txBody>
      </p:sp>
      <p:sp>
        <p:nvSpPr>
          <p:cNvPr id="4" name="Content Placeholder 3"/>
          <p:cNvSpPr>
            <a:spLocks noGrp="1"/>
          </p:cNvSpPr>
          <p:nvPr>
            <p:ph sz="half" idx="2"/>
          </p:nvPr>
        </p:nvSpPr>
        <p:spPr>
          <a:xfrm>
            <a:off x="6466114" y="2841171"/>
            <a:ext cx="4689566" cy="3027924"/>
          </a:xfrm>
        </p:spPr>
        <p:txBody>
          <a:bodyPr/>
          <a:lstStyle/>
          <a:p>
            <a:r>
              <a:rPr lang="en-GB" dirty="0"/>
              <a:t>Understand legislation, policy and practice concerned with children’s rights and how this impacts on the curriculum</a:t>
            </a:r>
          </a:p>
          <a:p>
            <a:r>
              <a:rPr lang="en-GB" dirty="0"/>
              <a:t>Analyse current strategies used in practice to support children’s rights in the classroom</a:t>
            </a:r>
          </a:p>
          <a:p>
            <a:endParaRPr lang="en-GB" dirty="0"/>
          </a:p>
        </p:txBody>
      </p:sp>
    </p:spTree>
    <p:extLst>
      <p:ext uri="{BB962C8B-B14F-4D97-AF65-F5344CB8AC3E}">
        <p14:creationId xmlns:p14="http://schemas.microsoft.com/office/powerpoint/2010/main" val="1078467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4407-24C9-4748-BEB9-5F792C2D587A}"/>
              </a:ext>
            </a:extLst>
          </p:cNvPr>
          <p:cNvSpPr>
            <a:spLocks noGrp="1"/>
          </p:cNvSpPr>
          <p:nvPr>
            <p:ph type="title"/>
          </p:nvPr>
        </p:nvSpPr>
        <p:spPr>
          <a:xfrm>
            <a:off x="147837" y="286603"/>
            <a:ext cx="11761265" cy="1450757"/>
          </a:xfrm>
        </p:spPr>
        <p:txBody>
          <a:bodyPr>
            <a:noAutofit/>
          </a:bodyPr>
          <a:lstStyle/>
          <a:p>
            <a:r>
              <a:rPr lang="en-GB" sz="3200" dirty="0"/>
              <a:t>Pa </a:t>
            </a:r>
            <a:r>
              <a:rPr lang="en-GB" sz="3200" dirty="0" err="1"/>
              <a:t>ddeddfwriaeth</a:t>
            </a:r>
            <a:r>
              <a:rPr lang="en-GB" sz="3200" dirty="0"/>
              <a:t> a </a:t>
            </a:r>
            <a:r>
              <a:rPr lang="en-GB" sz="3200" dirty="0" err="1"/>
              <a:t>pholisi</a:t>
            </a:r>
            <a:r>
              <a:rPr lang="en-GB" sz="3200" dirty="0"/>
              <a:t> a </a:t>
            </a:r>
            <a:r>
              <a:rPr lang="en-GB" sz="3200" dirty="0" err="1"/>
              <a:t>wnaethom</a:t>
            </a:r>
            <a:r>
              <a:rPr lang="en-GB" sz="3200" dirty="0"/>
              <a:t> </a:t>
            </a:r>
            <a:r>
              <a:rPr lang="en-GB" sz="3200" dirty="0" err="1"/>
              <a:t>eu</a:t>
            </a:r>
            <a:r>
              <a:rPr lang="en-GB" sz="3200" dirty="0"/>
              <a:t> </a:t>
            </a:r>
            <a:r>
              <a:rPr lang="en-GB" sz="3200" dirty="0" err="1"/>
              <a:t>trafod</a:t>
            </a:r>
            <a:r>
              <a:rPr lang="en-GB" sz="3200" dirty="0"/>
              <a:t> </a:t>
            </a:r>
            <a:r>
              <a:rPr lang="en-GB" sz="3200" dirty="0" err="1"/>
              <a:t>yn</a:t>
            </a:r>
            <a:r>
              <a:rPr lang="en-GB" sz="3200" dirty="0"/>
              <a:t> y </a:t>
            </a:r>
            <a:r>
              <a:rPr lang="en-GB" sz="3200" dirty="0" err="1"/>
              <a:t>sesiwn</a:t>
            </a:r>
            <a:r>
              <a:rPr lang="en-GB" sz="3200" dirty="0"/>
              <a:t> </a:t>
            </a:r>
            <a:r>
              <a:rPr lang="en-GB" sz="3200" dirty="0" err="1"/>
              <a:t>flaenorol</a:t>
            </a:r>
            <a:r>
              <a:rPr lang="en-GB" sz="3200" dirty="0"/>
              <a:t>?</a:t>
            </a:r>
            <a:br>
              <a:rPr lang="en-GB" sz="3200" dirty="0"/>
            </a:br>
            <a:br>
              <a:rPr lang="en-GB" sz="3200" dirty="0"/>
            </a:br>
            <a:r>
              <a:rPr lang="en-GB" sz="3200" dirty="0"/>
              <a:t>What legislation and policy did we discuss in the previous session?</a:t>
            </a:r>
          </a:p>
        </p:txBody>
      </p:sp>
      <p:sp>
        <p:nvSpPr>
          <p:cNvPr id="3" name="Content Placeholder 2">
            <a:extLst>
              <a:ext uri="{FF2B5EF4-FFF2-40B4-BE49-F238E27FC236}">
                <a16:creationId xmlns:a16="http://schemas.microsoft.com/office/drawing/2014/main" id="{22162464-9904-4518-8582-B6B5085FF3C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0EAE0F-244D-4A15-8FBA-3A7EB5A979F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21985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D339-940E-9300-EDB1-012BA00E0A91}"/>
              </a:ext>
            </a:extLst>
          </p:cNvPr>
          <p:cNvSpPr>
            <a:spLocks noGrp="1"/>
          </p:cNvSpPr>
          <p:nvPr>
            <p:ph type="title"/>
          </p:nvPr>
        </p:nvSpPr>
        <p:spPr/>
        <p:txBody>
          <a:bodyPr/>
          <a:lstStyle/>
          <a:p>
            <a:r>
              <a:rPr lang="en-GB" altLang="en-US" dirty="0"/>
              <a:t>Pam bod </a:t>
            </a:r>
            <a:r>
              <a:rPr lang="en-GB" altLang="en-US" dirty="0" err="1"/>
              <a:t>angen</a:t>
            </a:r>
            <a:r>
              <a:rPr lang="en-GB" altLang="en-US" dirty="0"/>
              <a:t> </a:t>
            </a:r>
            <a:r>
              <a:rPr lang="en-GB" altLang="en-US" dirty="0" err="1"/>
              <a:t>hawliau</a:t>
            </a:r>
            <a:r>
              <a:rPr lang="en-GB" altLang="en-US" dirty="0"/>
              <a:t> </a:t>
            </a:r>
            <a:r>
              <a:rPr lang="en-GB" altLang="en-US" dirty="0" err="1"/>
              <a:t>ar</a:t>
            </a:r>
            <a:r>
              <a:rPr lang="en-GB" altLang="en-US" dirty="0"/>
              <a:t> </a:t>
            </a:r>
            <a:r>
              <a:rPr lang="en-GB" altLang="en-US" dirty="0" err="1"/>
              <a:t>blant</a:t>
            </a:r>
            <a:r>
              <a:rPr lang="en-GB" altLang="en-US" dirty="0"/>
              <a:t>?</a:t>
            </a:r>
            <a:br>
              <a:rPr lang="en-GB" altLang="en-US" dirty="0"/>
            </a:br>
            <a:r>
              <a:rPr lang="en-GB" altLang="en-US" dirty="0"/>
              <a:t>Why do children need rights?</a:t>
            </a:r>
            <a:endParaRPr lang="en-GB" dirty="0"/>
          </a:p>
        </p:txBody>
      </p:sp>
      <p:sp>
        <p:nvSpPr>
          <p:cNvPr id="3" name="Content Placeholder 2">
            <a:extLst>
              <a:ext uri="{FF2B5EF4-FFF2-40B4-BE49-F238E27FC236}">
                <a16:creationId xmlns:a16="http://schemas.microsoft.com/office/drawing/2014/main" id="{C2456EB0-AAE0-9DF7-B522-8B2DF6424ABA}"/>
              </a:ext>
            </a:extLst>
          </p:cNvPr>
          <p:cNvSpPr>
            <a:spLocks noGrp="1"/>
          </p:cNvSpPr>
          <p:nvPr>
            <p:ph sz="half" idx="1"/>
          </p:nvPr>
        </p:nvSpPr>
        <p:spPr/>
        <p:txBody>
          <a:bodyPr/>
          <a:lstStyle/>
          <a:p>
            <a:r>
              <a:rPr lang="en-GB" dirty="0"/>
              <a:t>Sut </a:t>
            </a:r>
            <a:r>
              <a:rPr lang="en-GB" dirty="0" err="1"/>
              <a:t>ydych</a:t>
            </a:r>
            <a:r>
              <a:rPr lang="en-GB" dirty="0"/>
              <a:t> </a:t>
            </a:r>
            <a:r>
              <a:rPr lang="en-GB" dirty="0" err="1"/>
              <a:t>chi’n</a:t>
            </a:r>
            <a:r>
              <a:rPr lang="en-GB" dirty="0"/>
              <a:t> </a:t>
            </a:r>
            <a:r>
              <a:rPr lang="en-GB" dirty="0" err="1"/>
              <a:t>gweld</a:t>
            </a:r>
            <a:r>
              <a:rPr lang="en-GB" dirty="0"/>
              <a:t> </a:t>
            </a:r>
            <a:r>
              <a:rPr lang="en-GB" dirty="0" err="1"/>
              <a:t>hawliau</a:t>
            </a:r>
            <a:r>
              <a:rPr lang="en-GB" dirty="0"/>
              <a:t> plant?</a:t>
            </a:r>
          </a:p>
          <a:p>
            <a:r>
              <a:rPr lang="en-GB" dirty="0"/>
              <a:t>Pa </a:t>
            </a:r>
            <a:r>
              <a:rPr lang="en-GB" dirty="0" err="1"/>
              <a:t>hawliau</a:t>
            </a:r>
            <a:r>
              <a:rPr lang="en-GB" dirty="0"/>
              <a:t> </a:t>
            </a:r>
            <a:r>
              <a:rPr lang="en-GB" dirty="0" err="1"/>
              <a:t>ydych</a:t>
            </a:r>
            <a:r>
              <a:rPr lang="en-GB" dirty="0"/>
              <a:t> </a:t>
            </a:r>
            <a:r>
              <a:rPr lang="en-GB" dirty="0" err="1"/>
              <a:t>chi’n</a:t>
            </a:r>
            <a:r>
              <a:rPr lang="en-GB" dirty="0"/>
              <a:t> </a:t>
            </a:r>
            <a:r>
              <a:rPr lang="en-GB" dirty="0" err="1"/>
              <a:t>meddwl</a:t>
            </a:r>
            <a:r>
              <a:rPr lang="en-GB" dirty="0"/>
              <a:t> y </a:t>
            </a:r>
            <a:r>
              <a:rPr lang="en-GB" dirty="0" err="1"/>
              <a:t>gallai</a:t>
            </a:r>
            <a:r>
              <a:rPr lang="en-GB" dirty="0"/>
              <a:t> </a:t>
            </a:r>
            <a:r>
              <a:rPr lang="en-GB" dirty="0" err="1"/>
              <a:t>fod</a:t>
            </a:r>
            <a:r>
              <a:rPr lang="en-GB" dirty="0"/>
              <a:t> </a:t>
            </a:r>
            <a:r>
              <a:rPr lang="en-GB" dirty="0" err="1"/>
              <a:t>gan</a:t>
            </a:r>
            <a:r>
              <a:rPr lang="en-GB" dirty="0"/>
              <a:t> </a:t>
            </a:r>
            <a:r>
              <a:rPr lang="en-GB" dirty="0" err="1"/>
              <a:t>blant</a:t>
            </a:r>
            <a:r>
              <a:rPr lang="en-GB" dirty="0"/>
              <a:t> a </a:t>
            </a:r>
            <a:r>
              <a:rPr lang="en-GB" dirty="0" err="1"/>
              <a:t>phobl</a:t>
            </a:r>
            <a:r>
              <a:rPr lang="en-GB" dirty="0"/>
              <a:t> </a:t>
            </a:r>
            <a:r>
              <a:rPr lang="en-GB" dirty="0" err="1"/>
              <a:t>ianc</a:t>
            </a:r>
            <a:r>
              <a:rPr lang="en-GB" dirty="0"/>
              <a:t>?</a:t>
            </a:r>
          </a:p>
          <a:p>
            <a:r>
              <a:rPr lang="en-GB" dirty="0"/>
              <a:t>TASG</a:t>
            </a:r>
          </a:p>
          <a:p>
            <a:r>
              <a:rPr lang="en-GB" dirty="0" err="1"/>
              <a:t>Ysgrifennwch</a:t>
            </a:r>
            <a:r>
              <a:rPr lang="en-GB" dirty="0"/>
              <a:t> </a:t>
            </a:r>
            <a:r>
              <a:rPr lang="en-GB" dirty="0" err="1"/>
              <a:t>yr</a:t>
            </a:r>
            <a:r>
              <a:rPr lang="en-GB" dirty="0"/>
              <a:t> </a:t>
            </a:r>
            <a:r>
              <a:rPr lang="en-GB" dirty="0" err="1"/>
              <a:t>hyn</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ar</a:t>
            </a:r>
            <a:r>
              <a:rPr lang="en-GB" dirty="0"/>
              <a:t> </a:t>
            </a:r>
            <a:r>
              <a:rPr lang="en-GB" dirty="0" err="1"/>
              <a:t>blentyn</a:t>
            </a:r>
            <a:r>
              <a:rPr lang="en-GB" dirty="0"/>
              <a:t> i </a:t>
            </a:r>
            <a:r>
              <a:rPr lang="en-GB" dirty="0" err="1"/>
              <a:t>ddatblygu’n</a:t>
            </a:r>
            <a:r>
              <a:rPr lang="en-GB" dirty="0"/>
              <a:t> </a:t>
            </a:r>
            <a:r>
              <a:rPr lang="en-GB" dirty="0" err="1"/>
              <a:t>iach</a:t>
            </a:r>
            <a:endParaRPr lang="en-GB" dirty="0"/>
          </a:p>
          <a:p>
            <a:r>
              <a:rPr lang="en-GB" dirty="0" err="1"/>
              <a:t>Yna</a:t>
            </a:r>
            <a:r>
              <a:rPr lang="en-GB" dirty="0"/>
              <a:t>, </a:t>
            </a:r>
            <a:r>
              <a:rPr lang="en-GB" dirty="0" err="1"/>
              <a:t>ticiwch</a:t>
            </a:r>
            <a:r>
              <a:rPr lang="en-GB" dirty="0"/>
              <a:t> y </a:t>
            </a:r>
            <a:r>
              <a:rPr lang="en-GB" dirty="0" err="1"/>
              <a:t>pethau</a:t>
            </a:r>
            <a:r>
              <a:rPr lang="en-GB" dirty="0"/>
              <a:t> </a:t>
            </a:r>
            <a:r>
              <a:rPr lang="en-GB" dirty="0" err="1"/>
              <a:t>hynny</a:t>
            </a:r>
            <a:r>
              <a:rPr lang="en-GB" dirty="0"/>
              <a:t> </a:t>
            </a:r>
            <a:r>
              <a:rPr lang="en-GB" dirty="0" err="1"/>
              <a:t>rydych</a:t>
            </a:r>
            <a:r>
              <a:rPr lang="en-GB" dirty="0"/>
              <a:t> </a:t>
            </a:r>
            <a:r>
              <a:rPr lang="en-GB" dirty="0" err="1"/>
              <a:t>yn</a:t>
            </a:r>
            <a:r>
              <a:rPr lang="en-GB" dirty="0"/>
              <a:t> </a:t>
            </a:r>
            <a:r>
              <a:rPr lang="en-GB" dirty="0" err="1"/>
              <a:t>meddwl</a:t>
            </a:r>
            <a:r>
              <a:rPr lang="en-GB" dirty="0"/>
              <a:t> bod </a:t>
            </a:r>
            <a:r>
              <a:rPr lang="en-GB" dirty="0" err="1"/>
              <a:t>ganddynt</a:t>
            </a:r>
            <a:r>
              <a:rPr lang="en-GB" dirty="0"/>
              <a:t> </a:t>
            </a:r>
            <a:r>
              <a:rPr lang="en-GB" dirty="0" err="1"/>
              <a:t>hawl</a:t>
            </a:r>
            <a:r>
              <a:rPr lang="en-GB" dirty="0"/>
              <a:t> </a:t>
            </a:r>
            <a:r>
              <a:rPr lang="en-GB" dirty="0" err="1"/>
              <a:t>iddynt</a:t>
            </a:r>
            <a:endParaRPr lang="en-GB" dirty="0"/>
          </a:p>
        </p:txBody>
      </p:sp>
      <p:sp>
        <p:nvSpPr>
          <p:cNvPr id="4" name="Content Placeholder 3">
            <a:extLst>
              <a:ext uri="{FF2B5EF4-FFF2-40B4-BE49-F238E27FC236}">
                <a16:creationId xmlns:a16="http://schemas.microsoft.com/office/drawing/2014/main" id="{6C00D6B7-1DBF-F5A5-378C-DD347EE7B0CB}"/>
              </a:ext>
            </a:extLst>
          </p:cNvPr>
          <p:cNvSpPr>
            <a:spLocks noGrp="1"/>
          </p:cNvSpPr>
          <p:nvPr>
            <p:ph sz="half" idx="2"/>
          </p:nvPr>
        </p:nvSpPr>
        <p:spPr/>
        <p:txBody>
          <a:bodyPr/>
          <a:lstStyle/>
          <a:p>
            <a:r>
              <a:rPr lang="en-GB" altLang="en-US" dirty="0"/>
              <a:t>How do you see children’s rights?</a:t>
            </a:r>
          </a:p>
          <a:p>
            <a:r>
              <a:rPr lang="en-GB" altLang="en-US" dirty="0"/>
              <a:t>What rights do you think children and young people may have?</a:t>
            </a:r>
          </a:p>
          <a:p>
            <a:r>
              <a:rPr lang="en-GB" altLang="en-US" dirty="0"/>
              <a:t>TASK</a:t>
            </a:r>
          </a:p>
          <a:p>
            <a:r>
              <a:rPr lang="en-GB" altLang="en-US" dirty="0"/>
              <a:t>Write down what a child needs to develop healthily</a:t>
            </a:r>
          </a:p>
          <a:p>
            <a:r>
              <a:rPr lang="en-GB" altLang="en-US" dirty="0"/>
              <a:t>Then put a tick by those things you think they have a right to</a:t>
            </a:r>
          </a:p>
          <a:p>
            <a:endParaRPr lang="en-GB" dirty="0"/>
          </a:p>
        </p:txBody>
      </p:sp>
    </p:spTree>
    <p:extLst>
      <p:ext uri="{BB962C8B-B14F-4D97-AF65-F5344CB8AC3E}">
        <p14:creationId xmlns:p14="http://schemas.microsoft.com/office/powerpoint/2010/main" val="3802037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D4F61-CEAC-A4B8-A420-57224A86ABE1}"/>
              </a:ext>
            </a:extLst>
          </p:cNvPr>
          <p:cNvSpPr>
            <a:spLocks noGrp="1"/>
          </p:cNvSpPr>
          <p:nvPr>
            <p:ph type="title"/>
          </p:nvPr>
        </p:nvSpPr>
        <p:spPr/>
        <p:txBody>
          <a:bodyPr/>
          <a:lstStyle/>
          <a:p>
            <a:r>
              <a:rPr lang="en-GB" dirty="0"/>
              <a:t>Beth </a:t>
            </a:r>
            <a:r>
              <a:rPr lang="en-GB" dirty="0" err="1"/>
              <a:t>yw</a:t>
            </a:r>
            <a:r>
              <a:rPr lang="en-GB" dirty="0"/>
              <a:t> </a:t>
            </a:r>
            <a:r>
              <a:rPr lang="en-GB" dirty="0" err="1"/>
              <a:t>hawl</a:t>
            </a:r>
            <a:r>
              <a:rPr lang="en-GB" dirty="0"/>
              <a:t>?</a:t>
            </a:r>
            <a:br>
              <a:rPr lang="en-GB" dirty="0"/>
            </a:br>
            <a:r>
              <a:rPr lang="en-GB" dirty="0"/>
              <a:t>What is a right?</a:t>
            </a:r>
          </a:p>
        </p:txBody>
      </p:sp>
      <p:sp>
        <p:nvSpPr>
          <p:cNvPr id="3" name="Content Placeholder 2">
            <a:extLst>
              <a:ext uri="{FF2B5EF4-FFF2-40B4-BE49-F238E27FC236}">
                <a16:creationId xmlns:a16="http://schemas.microsoft.com/office/drawing/2014/main" id="{FCE84356-44A9-9508-D49C-B03D6AE22611}"/>
              </a:ext>
            </a:extLst>
          </p:cNvPr>
          <p:cNvSpPr>
            <a:spLocks noGrp="1"/>
          </p:cNvSpPr>
          <p:nvPr>
            <p:ph sz="half" idx="1"/>
          </p:nvPr>
        </p:nvSpPr>
        <p:spPr/>
        <p:txBody>
          <a:bodyPr/>
          <a:lstStyle/>
          <a:p>
            <a:r>
              <a:rPr lang="cy-GB" dirty="0"/>
              <a:t>Mae yna wahaniaeth rhwng hawl a moeth. Mae hawl yn anghenraid. Safonau sylfaenol yw hawliau na all bobl fyw ag urddas hebddynt.</a:t>
            </a:r>
          </a:p>
          <a:p>
            <a:r>
              <a:rPr lang="cy-GB" dirty="0"/>
              <a:t>Mae hawliau plant yn cwmpasu pedwar prif agwedd ar fywyd plentyn: yr hawl i fyw; yr hawl i ddatblygu; yr hawl i gael eu diogelu rhag niwed, a’r hawl i gymryd rhan.</a:t>
            </a:r>
          </a:p>
        </p:txBody>
      </p:sp>
      <p:sp>
        <p:nvSpPr>
          <p:cNvPr id="4" name="Content Placeholder 3">
            <a:extLst>
              <a:ext uri="{FF2B5EF4-FFF2-40B4-BE49-F238E27FC236}">
                <a16:creationId xmlns:a16="http://schemas.microsoft.com/office/drawing/2014/main" id="{E121C79B-FBB2-83D1-C4D7-1F65A6155E3D}"/>
              </a:ext>
            </a:extLst>
          </p:cNvPr>
          <p:cNvSpPr>
            <a:spLocks noGrp="1"/>
          </p:cNvSpPr>
          <p:nvPr>
            <p:ph sz="half" idx="2"/>
          </p:nvPr>
        </p:nvSpPr>
        <p:spPr/>
        <p:txBody>
          <a:bodyPr/>
          <a:lstStyle/>
          <a:p>
            <a:pPr eaLnBrk="1" hangingPunct="1">
              <a:lnSpc>
                <a:spcPct val="80000"/>
              </a:lnSpc>
            </a:pPr>
            <a:r>
              <a:rPr lang="en-GB" altLang="en-US" sz="2000" dirty="0"/>
              <a:t>There is a difference between a right and a luxury. A right is a necessity. Rights are basic standards without which people cannot live in dignity. </a:t>
            </a:r>
          </a:p>
          <a:p>
            <a:pPr eaLnBrk="1" hangingPunct="1">
              <a:lnSpc>
                <a:spcPct val="80000"/>
              </a:lnSpc>
            </a:pPr>
            <a:r>
              <a:rPr lang="en-GB" altLang="en-US" sz="2000" dirty="0"/>
              <a:t>Children's rights cover four main aspects of a child's life: the right to survive; the right to develop; the right to be protected from harm, and the right to participate.</a:t>
            </a:r>
          </a:p>
          <a:p>
            <a:endParaRPr lang="en-GB" dirty="0"/>
          </a:p>
        </p:txBody>
      </p:sp>
    </p:spTree>
    <p:extLst>
      <p:ext uri="{BB962C8B-B14F-4D97-AF65-F5344CB8AC3E}">
        <p14:creationId xmlns:p14="http://schemas.microsoft.com/office/powerpoint/2010/main" val="20103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82E32-B21A-56A2-BA02-50F9F3AF3C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CEBE87-A75C-80DF-05F9-F3E19976BD67}"/>
              </a:ext>
            </a:extLst>
          </p:cNvPr>
          <p:cNvSpPr>
            <a:spLocks noGrp="1"/>
          </p:cNvSpPr>
          <p:nvPr>
            <p:ph sz="half" idx="1"/>
          </p:nvPr>
        </p:nvSpPr>
        <p:spPr/>
        <p:txBody>
          <a:bodyPr/>
          <a:lstStyle/>
          <a:p>
            <a:r>
              <a:rPr lang="en-GB" dirty="0"/>
              <a:t>Mae </a:t>
            </a:r>
            <a:r>
              <a:rPr lang="en-GB" dirty="0" err="1"/>
              <a:t>angen</a:t>
            </a:r>
            <a:r>
              <a:rPr lang="en-GB" dirty="0"/>
              <a:t> </a:t>
            </a:r>
            <a:r>
              <a:rPr lang="en-GB" dirty="0" err="1"/>
              <a:t>hawliau</a:t>
            </a:r>
            <a:r>
              <a:rPr lang="en-GB" dirty="0"/>
              <a:t> </a:t>
            </a:r>
            <a:r>
              <a:rPr lang="en-GB" dirty="0" err="1"/>
              <a:t>ar</a:t>
            </a:r>
            <a:r>
              <a:rPr lang="en-GB" dirty="0"/>
              <a:t> </a:t>
            </a:r>
            <a:r>
              <a:rPr lang="en-GB" dirty="0" err="1"/>
              <a:t>blant</a:t>
            </a:r>
            <a:r>
              <a:rPr lang="en-GB" dirty="0"/>
              <a:t>, </a:t>
            </a:r>
            <a:r>
              <a:rPr lang="en-GB" dirty="0" err="1"/>
              <a:t>maent</a:t>
            </a:r>
            <a:r>
              <a:rPr lang="en-GB" dirty="0"/>
              <a:t> </a:t>
            </a:r>
            <a:r>
              <a:rPr lang="en-GB" dirty="0" err="1"/>
              <a:t>yn</a:t>
            </a:r>
            <a:r>
              <a:rPr lang="en-GB" dirty="0"/>
              <a:t> </a:t>
            </a:r>
            <a:r>
              <a:rPr lang="en-GB" dirty="0" err="1"/>
              <a:t>sicrhau</a:t>
            </a:r>
            <a:r>
              <a:rPr lang="en-GB" dirty="0"/>
              <a:t> y </a:t>
            </a:r>
            <a:r>
              <a:rPr lang="en-GB" dirty="0" err="1"/>
              <a:t>gallu</a:t>
            </a:r>
            <a:r>
              <a:rPr lang="en-GB" dirty="0"/>
              <a:t> i </a:t>
            </a:r>
            <a:r>
              <a:rPr lang="en-GB" dirty="0" err="1"/>
              <a:t>oroesi</a:t>
            </a:r>
            <a:r>
              <a:rPr lang="en-GB" dirty="0"/>
              <a:t>, i </a:t>
            </a:r>
            <a:r>
              <a:rPr lang="en-GB" dirty="0" err="1"/>
              <a:t>ddatblygu</a:t>
            </a:r>
            <a:r>
              <a:rPr lang="en-GB" dirty="0"/>
              <a:t> a </a:t>
            </a:r>
            <a:r>
              <a:rPr lang="en-GB" dirty="0" err="1"/>
              <a:t>chael</a:t>
            </a:r>
            <a:r>
              <a:rPr lang="en-GB" dirty="0"/>
              <a:t> </a:t>
            </a:r>
            <a:r>
              <a:rPr lang="en-GB" dirty="0" err="1"/>
              <a:t>eu</a:t>
            </a:r>
            <a:r>
              <a:rPr lang="en-GB" dirty="0"/>
              <a:t> </a:t>
            </a:r>
            <a:r>
              <a:rPr lang="en-GB" dirty="0" err="1"/>
              <a:t>diogelu</a:t>
            </a:r>
            <a:r>
              <a:rPr lang="en-GB" dirty="0"/>
              <a:t>.</a:t>
            </a:r>
          </a:p>
          <a:p>
            <a:r>
              <a:rPr lang="en-GB" dirty="0" err="1"/>
              <a:t>Hefyd</a:t>
            </a:r>
            <a:r>
              <a:rPr lang="en-GB" dirty="0"/>
              <a:t>, </a:t>
            </a:r>
            <a:r>
              <a:rPr lang="en-GB" dirty="0" err="1"/>
              <a:t>mae</a:t>
            </a:r>
            <a:r>
              <a:rPr lang="en-GB" dirty="0"/>
              <a:t> </a:t>
            </a:r>
            <a:r>
              <a:rPr lang="en-GB" dirty="0" err="1"/>
              <a:t>hawliau’n</a:t>
            </a:r>
            <a:r>
              <a:rPr lang="en-GB" dirty="0"/>
              <a:t> </a:t>
            </a:r>
            <a:r>
              <a:rPr lang="en-GB" dirty="0" err="1"/>
              <a:t>gysylltiedig</a:t>
            </a:r>
            <a:r>
              <a:rPr lang="en-GB" dirty="0"/>
              <a:t> â </a:t>
            </a:r>
            <a:r>
              <a:rPr lang="en-GB" dirty="0" err="1"/>
              <a:t>chael</a:t>
            </a:r>
            <a:r>
              <a:rPr lang="en-GB" dirty="0"/>
              <a:t> y </a:t>
            </a:r>
            <a:r>
              <a:rPr lang="en-GB" dirty="0" err="1"/>
              <a:t>cyfle</a:t>
            </a:r>
            <a:r>
              <a:rPr lang="en-GB" dirty="0"/>
              <a:t> i </a:t>
            </a:r>
            <a:r>
              <a:rPr lang="en-GB" dirty="0" err="1"/>
              <a:t>fod</a:t>
            </a:r>
            <a:r>
              <a:rPr lang="en-GB" dirty="0"/>
              <a:t> </a:t>
            </a:r>
            <a:r>
              <a:rPr lang="en-GB" dirty="0" err="1"/>
              <a:t>yn</a:t>
            </a:r>
            <a:r>
              <a:rPr lang="en-GB" dirty="0"/>
              <a:t> </a:t>
            </a:r>
            <a:r>
              <a:rPr lang="en-GB" dirty="0" err="1"/>
              <a:t>rhan</a:t>
            </a:r>
            <a:r>
              <a:rPr lang="en-GB" dirty="0"/>
              <a:t> a </a:t>
            </a:r>
            <a:r>
              <a:rPr lang="en-GB" dirty="0" err="1"/>
              <a:t>chael</a:t>
            </a:r>
            <a:r>
              <a:rPr lang="en-GB" dirty="0"/>
              <a:t> </a:t>
            </a:r>
            <a:r>
              <a:rPr lang="en-GB" dirty="0" err="1"/>
              <a:t>ein</a:t>
            </a:r>
            <a:r>
              <a:rPr lang="en-GB" dirty="0"/>
              <a:t> </a:t>
            </a:r>
            <a:r>
              <a:rPr lang="en-GB" dirty="0" err="1"/>
              <a:t>cynnwys</a:t>
            </a:r>
            <a:r>
              <a:rPr lang="en-GB" dirty="0"/>
              <a:t> </a:t>
            </a:r>
            <a:r>
              <a:rPr lang="en-GB" dirty="0" err="1"/>
              <a:t>mewn</a:t>
            </a:r>
            <a:r>
              <a:rPr lang="en-GB" dirty="0"/>
              <a:t> </a:t>
            </a:r>
            <a:r>
              <a:rPr lang="en-GB" dirty="0" err="1"/>
              <a:t>materion</a:t>
            </a:r>
            <a:r>
              <a:rPr lang="en-GB" dirty="0"/>
              <a:t> </a:t>
            </a:r>
            <a:r>
              <a:rPr lang="en-GB" dirty="0" err="1"/>
              <a:t>sy’n</a:t>
            </a:r>
            <a:r>
              <a:rPr lang="en-GB" dirty="0"/>
              <a:t> </a:t>
            </a:r>
            <a:r>
              <a:rPr lang="en-GB" dirty="0" err="1"/>
              <a:t>effeithio</a:t>
            </a:r>
            <a:r>
              <a:rPr lang="en-GB" dirty="0"/>
              <a:t> </a:t>
            </a:r>
            <a:r>
              <a:rPr lang="en-GB" dirty="0" err="1"/>
              <a:t>arnom</a:t>
            </a:r>
            <a:r>
              <a:rPr lang="en-GB" dirty="0"/>
              <a:t>.</a:t>
            </a:r>
          </a:p>
          <a:p>
            <a:r>
              <a:rPr lang="en-GB" dirty="0"/>
              <a:t>Mae </a:t>
            </a:r>
            <a:r>
              <a:rPr lang="en-GB" dirty="0" err="1"/>
              <a:t>hawliau’n</a:t>
            </a:r>
            <a:r>
              <a:rPr lang="en-GB" dirty="0"/>
              <a:t> </a:t>
            </a:r>
            <a:r>
              <a:rPr lang="en-GB" dirty="0" err="1"/>
              <a:t>sicrhau</a:t>
            </a:r>
            <a:r>
              <a:rPr lang="en-GB" dirty="0"/>
              <a:t> bod </a:t>
            </a:r>
            <a:r>
              <a:rPr lang="en-GB" dirty="0" err="1"/>
              <a:t>pawb</a:t>
            </a:r>
            <a:r>
              <a:rPr lang="en-GB" dirty="0"/>
              <a:t> </a:t>
            </a:r>
            <a:r>
              <a:rPr lang="en-GB" dirty="0" err="1"/>
              <a:t>yn</a:t>
            </a:r>
            <a:r>
              <a:rPr lang="en-GB" dirty="0"/>
              <a:t> </a:t>
            </a:r>
            <a:r>
              <a:rPr lang="en-GB" dirty="0" err="1"/>
              <a:t>cael</a:t>
            </a:r>
            <a:r>
              <a:rPr lang="en-GB" dirty="0"/>
              <a:t> </a:t>
            </a:r>
            <a:r>
              <a:rPr lang="en-GB" dirty="0" err="1"/>
              <a:t>eu</a:t>
            </a:r>
            <a:r>
              <a:rPr lang="en-GB" dirty="0"/>
              <a:t> trin </a:t>
            </a:r>
            <a:r>
              <a:rPr lang="en-GB" dirty="0" err="1"/>
              <a:t>yn</a:t>
            </a:r>
            <a:r>
              <a:rPr lang="en-GB" dirty="0"/>
              <a:t> </a:t>
            </a:r>
            <a:r>
              <a:rPr lang="en-GB" dirty="0" err="1"/>
              <a:t>gydradd</a:t>
            </a:r>
            <a:r>
              <a:rPr lang="en-GB" dirty="0"/>
              <a:t> ac </a:t>
            </a:r>
            <a:r>
              <a:rPr lang="en-GB" dirty="0" err="1"/>
              <a:t>yn</a:t>
            </a:r>
            <a:r>
              <a:rPr lang="en-GB" dirty="0"/>
              <a:t> deg.</a:t>
            </a:r>
          </a:p>
          <a:p>
            <a:r>
              <a:rPr lang="en-GB" dirty="0" err="1"/>
              <a:t>Oes</a:t>
            </a:r>
            <a:r>
              <a:rPr lang="en-GB" dirty="0"/>
              <a:t> </a:t>
            </a:r>
            <a:r>
              <a:rPr lang="en-GB" dirty="0" err="1"/>
              <a:t>yna</a:t>
            </a:r>
            <a:r>
              <a:rPr lang="en-GB" dirty="0"/>
              <a:t> </a:t>
            </a:r>
            <a:r>
              <a:rPr lang="en-GB" dirty="0" err="1"/>
              <a:t>unrhyw</a:t>
            </a:r>
            <a:r>
              <a:rPr lang="en-GB" dirty="0"/>
              <a:t> </a:t>
            </a:r>
            <a:r>
              <a:rPr lang="en-GB" dirty="0" err="1"/>
              <a:t>rwystrau</a:t>
            </a:r>
            <a:r>
              <a:rPr lang="en-GB" dirty="0"/>
              <a:t> at </a:t>
            </a:r>
            <a:r>
              <a:rPr lang="en-GB" dirty="0" err="1"/>
              <a:t>hawliau</a:t>
            </a:r>
            <a:r>
              <a:rPr lang="en-GB" dirty="0"/>
              <a:t> plant a </a:t>
            </a:r>
            <a:r>
              <a:rPr lang="en-GB" dirty="0" err="1"/>
              <a:t>chyfyngiadau</a:t>
            </a:r>
            <a:r>
              <a:rPr lang="en-GB" dirty="0"/>
              <a:t> </a:t>
            </a:r>
            <a:r>
              <a:rPr lang="en-GB" dirty="0" err="1"/>
              <a:t>arnynt</a:t>
            </a:r>
            <a:r>
              <a:rPr lang="en-GB" dirty="0"/>
              <a:t>?</a:t>
            </a:r>
          </a:p>
          <a:p>
            <a:r>
              <a:rPr lang="en-GB" dirty="0" err="1"/>
              <a:t>Trafodwch</a:t>
            </a:r>
            <a:endParaRPr lang="en-GB" dirty="0"/>
          </a:p>
        </p:txBody>
      </p:sp>
      <p:sp>
        <p:nvSpPr>
          <p:cNvPr id="4" name="Content Placeholder 3">
            <a:extLst>
              <a:ext uri="{FF2B5EF4-FFF2-40B4-BE49-F238E27FC236}">
                <a16:creationId xmlns:a16="http://schemas.microsoft.com/office/drawing/2014/main" id="{2162C79A-6BE2-20E5-7AB0-8EF9E9AF8814}"/>
              </a:ext>
            </a:extLst>
          </p:cNvPr>
          <p:cNvSpPr>
            <a:spLocks noGrp="1"/>
          </p:cNvSpPr>
          <p:nvPr>
            <p:ph sz="half" idx="2"/>
          </p:nvPr>
        </p:nvSpPr>
        <p:spPr/>
        <p:txBody>
          <a:bodyPr/>
          <a:lstStyle/>
          <a:p>
            <a:pPr eaLnBrk="1" hangingPunct="1">
              <a:lnSpc>
                <a:spcPct val="90000"/>
              </a:lnSpc>
            </a:pPr>
            <a:r>
              <a:rPr lang="en-GB" altLang="en-US" dirty="0"/>
              <a:t>Children need rights, they ensure survival, development and protection. </a:t>
            </a:r>
          </a:p>
          <a:p>
            <a:pPr eaLnBrk="1" hangingPunct="1">
              <a:lnSpc>
                <a:spcPct val="90000"/>
              </a:lnSpc>
            </a:pPr>
            <a:r>
              <a:rPr lang="en-GB" altLang="en-US" dirty="0"/>
              <a:t>Rights are also about having the opportunity to be involved and included on matters that affect us. </a:t>
            </a:r>
          </a:p>
          <a:p>
            <a:pPr eaLnBrk="1" hangingPunct="1">
              <a:lnSpc>
                <a:spcPct val="90000"/>
              </a:lnSpc>
            </a:pPr>
            <a:r>
              <a:rPr lang="en-GB" altLang="en-US" dirty="0"/>
              <a:t>Rights ensure that everybody is treated equally and fairly. </a:t>
            </a:r>
          </a:p>
          <a:p>
            <a:pPr marL="0" indent="0" eaLnBrk="1" hangingPunct="1">
              <a:lnSpc>
                <a:spcPct val="80000"/>
              </a:lnSpc>
              <a:buNone/>
            </a:pPr>
            <a:r>
              <a:rPr lang="en-GB" altLang="en-US" dirty="0"/>
              <a:t>Are t</a:t>
            </a:r>
            <a:r>
              <a:rPr lang="en-GB" altLang="en-US" sz="2000" dirty="0"/>
              <a:t>here are barriers to and limitations on children’s rights?</a:t>
            </a:r>
          </a:p>
          <a:p>
            <a:pPr marL="0" indent="0" eaLnBrk="1" hangingPunct="1">
              <a:lnSpc>
                <a:spcPct val="80000"/>
              </a:lnSpc>
              <a:buNone/>
            </a:pPr>
            <a:r>
              <a:rPr lang="en-GB" altLang="en-US" dirty="0"/>
              <a:t>Discuss</a:t>
            </a:r>
            <a:endParaRPr lang="en-GB" altLang="en-US" sz="2000" dirty="0"/>
          </a:p>
          <a:p>
            <a:endParaRPr lang="en-GB" dirty="0"/>
          </a:p>
        </p:txBody>
      </p:sp>
    </p:spTree>
    <p:extLst>
      <p:ext uri="{BB962C8B-B14F-4D97-AF65-F5344CB8AC3E}">
        <p14:creationId xmlns:p14="http://schemas.microsoft.com/office/powerpoint/2010/main" val="3611184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69177-543B-BA82-2E36-BCDED908EA7E}"/>
              </a:ext>
            </a:extLst>
          </p:cNvPr>
          <p:cNvSpPr>
            <a:spLocks noGrp="1"/>
          </p:cNvSpPr>
          <p:nvPr>
            <p:ph type="title"/>
          </p:nvPr>
        </p:nvSpPr>
        <p:spPr/>
        <p:txBody>
          <a:bodyPr/>
          <a:lstStyle/>
          <a:p>
            <a:r>
              <a:rPr lang="en-GB" dirty="0" err="1"/>
              <a:t>Hawliau</a:t>
            </a:r>
            <a:r>
              <a:rPr lang="en-GB" dirty="0"/>
              <a:t> Plant </a:t>
            </a:r>
            <a:r>
              <a:rPr lang="en-GB" dirty="0" err="1"/>
              <a:t>yng</a:t>
            </a:r>
            <a:r>
              <a:rPr lang="en-GB" dirty="0"/>
              <a:t> </a:t>
            </a:r>
            <a:r>
              <a:rPr lang="en-GB" dirty="0" err="1"/>
              <a:t>Nghymru</a:t>
            </a:r>
            <a:br>
              <a:rPr lang="en-GB" dirty="0"/>
            </a:br>
            <a:r>
              <a:rPr lang="en-GB" dirty="0"/>
              <a:t>Children’s Rights in Wales</a:t>
            </a:r>
          </a:p>
        </p:txBody>
      </p:sp>
      <p:sp>
        <p:nvSpPr>
          <p:cNvPr id="3" name="Content Placeholder 2">
            <a:extLst>
              <a:ext uri="{FF2B5EF4-FFF2-40B4-BE49-F238E27FC236}">
                <a16:creationId xmlns:a16="http://schemas.microsoft.com/office/drawing/2014/main" id="{E9185E99-9071-32FF-43F9-D0921517C6DB}"/>
              </a:ext>
            </a:extLst>
          </p:cNvPr>
          <p:cNvSpPr>
            <a:spLocks noGrp="1"/>
          </p:cNvSpPr>
          <p:nvPr>
            <p:ph sz="half" idx="1"/>
          </p:nvPr>
        </p:nvSpPr>
        <p:spPr/>
        <p:txBody>
          <a:bodyPr/>
          <a:lstStyle/>
          <a:p>
            <a:pPr algn="l" rtl="0" fontAlgn="base">
              <a:buFont typeface="Arial" panose="020B0604020202020204" pitchFamily="34" charset="0"/>
              <a:buChar char="•"/>
            </a:pPr>
            <a:r>
              <a:rPr lang="en-GB" b="0" i="0" u="none" strike="noStrike" dirty="0">
                <a:solidFill>
                  <a:schemeClr val="tx1"/>
                </a:solidFill>
                <a:effectLst/>
              </a:rPr>
              <a:t>UNCRC (1989) </a:t>
            </a:r>
            <a:r>
              <a:rPr lang="en-GB" b="0" i="0" u="none" strike="noStrike" dirty="0" err="1">
                <a:solidFill>
                  <a:schemeClr val="tx1"/>
                </a:solidFill>
                <a:effectLst/>
              </a:rPr>
              <a:t>wedi’i</a:t>
            </a:r>
            <a:r>
              <a:rPr lang="en-GB" b="0" i="0" u="none" strike="noStrike" dirty="0">
                <a:solidFill>
                  <a:schemeClr val="tx1"/>
                </a:solidFill>
                <a:effectLst/>
              </a:rPr>
              <a:t> </a:t>
            </a:r>
            <a:r>
              <a:rPr lang="en-GB" b="0" i="0" u="none" strike="noStrike" dirty="0" err="1">
                <a:solidFill>
                  <a:schemeClr val="tx1"/>
                </a:solidFill>
                <a:effectLst/>
              </a:rPr>
              <a:t>fabwysiadu’n</a:t>
            </a:r>
            <a:r>
              <a:rPr lang="en-GB" b="0" i="0" u="none" strike="noStrike" dirty="0">
                <a:solidFill>
                  <a:schemeClr val="tx1"/>
                </a:solidFill>
                <a:effectLst/>
              </a:rPr>
              <a:t> </a:t>
            </a:r>
            <a:r>
              <a:rPr lang="en-GB" b="0" i="0" u="none" strike="noStrike" dirty="0" err="1">
                <a:solidFill>
                  <a:schemeClr val="tx1"/>
                </a:solidFill>
                <a:effectLst/>
              </a:rPr>
              <a:t>frwdfrydig</a:t>
            </a:r>
            <a:r>
              <a:rPr lang="en-GB" b="0" i="0" u="none" strike="noStrike" dirty="0">
                <a:solidFill>
                  <a:schemeClr val="tx1"/>
                </a:solidFill>
                <a:effectLst/>
              </a:rPr>
              <a:t> </a:t>
            </a:r>
            <a:r>
              <a:rPr lang="en-GB" b="0" i="0" u="none" strike="noStrike" dirty="0" err="1">
                <a:solidFill>
                  <a:schemeClr val="tx1"/>
                </a:solidFill>
                <a:effectLst/>
              </a:rPr>
              <a:t>yng</a:t>
            </a:r>
            <a:r>
              <a:rPr lang="en-GB" b="0" i="0" u="none" strike="noStrike" dirty="0">
                <a:solidFill>
                  <a:schemeClr val="tx1"/>
                </a:solidFill>
                <a:effectLst/>
              </a:rPr>
              <a:t> </a:t>
            </a:r>
            <a:r>
              <a:rPr lang="en-GB" b="0" i="0" u="none" strike="noStrike" dirty="0" err="1">
                <a:solidFill>
                  <a:schemeClr val="tx1"/>
                </a:solidFill>
                <a:effectLst/>
              </a:rPr>
              <a:t>Nghymru</a:t>
            </a:r>
            <a:r>
              <a:rPr lang="en-GB" b="0" i="0" u="none" strike="noStrike" dirty="0">
                <a:solidFill>
                  <a:schemeClr val="tx1"/>
                </a:solidFill>
                <a:effectLst/>
              </a:rPr>
              <a:t> </a:t>
            </a:r>
            <a:r>
              <a:rPr lang="en-US" b="0" i="0" dirty="0">
                <a:solidFill>
                  <a:schemeClr val="tx1"/>
                </a:solidFill>
                <a:effectLst/>
              </a:rPr>
              <a:t>​</a:t>
            </a:r>
          </a:p>
          <a:p>
            <a:pPr algn="l" rtl="0" fontAlgn="base">
              <a:buFont typeface="Arial" panose="020B0604020202020204" pitchFamily="34" charset="0"/>
              <a:buChar char="•"/>
            </a:pPr>
            <a:r>
              <a:rPr lang="en-US" dirty="0">
                <a:solidFill>
                  <a:schemeClr val="tx1"/>
                </a:solidFill>
              </a:rPr>
              <a:t>Mae </a:t>
            </a:r>
            <a:r>
              <a:rPr lang="en-US" dirty="0" err="1">
                <a:solidFill>
                  <a:schemeClr val="tx1"/>
                </a:solidFill>
              </a:rPr>
              <a:t>hawliau</a:t>
            </a:r>
            <a:r>
              <a:rPr lang="en-US" dirty="0">
                <a:solidFill>
                  <a:schemeClr val="tx1"/>
                </a:solidFill>
              </a:rPr>
              <a:t> plant </a:t>
            </a:r>
            <a:r>
              <a:rPr lang="en-US" dirty="0" err="1">
                <a:solidFill>
                  <a:schemeClr val="tx1"/>
                </a:solidFill>
              </a:rPr>
              <a:t>yn</a:t>
            </a:r>
            <a:r>
              <a:rPr lang="en-US" dirty="0">
                <a:solidFill>
                  <a:schemeClr val="tx1"/>
                </a:solidFill>
              </a:rPr>
              <a:t> </a:t>
            </a:r>
            <a:r>
              <a:rPr lang="en-US" dirty="0" err="1">
                <a:solidFill>
                  <a:schemeClr val="tx1"/>
                </a:solidFill>
              </a:rPr>
              <a:t>nodwedd</a:t>
            </a:r>
            <a:r>
              <a:rPr lang="en-US" dirty="0">
                <a:solidFill>
                  <a:schemeClr val="tx1"/>
                </a:solidFill>
              </a:rPr>
              <a:t> </a:t>
            </a:r>
            <a:r>
              <a:rPr lang="en-US" dirty="0" err="1">
                <a:solidFill>
                  <a:schemeClr val="tx1"/>
                </a:solidFill>
              </a:rPr>
              <a:t>amlwg</a:t>
            </a:r>
            <a:r>
              <a:rPr lang="en-US" dirty="0">
                <a:solidFill>
                  <a:schemeClr val="tx1"/>
                </a:solidFill>
              </a:rPr>
              <a:t> o </a:t>
            </a:r>
            <a:r>
              <a:rPr lang="en-US" dirty="0" err="1">
                <a:solidFill>
                  <a:schemeClr val="tx1"/>
                </a:solidFill>
              </a:rPr>
              <a:t>bolisi</a:t>
            </a:r>
            <a:r>
              <a:rPr lang="en-US" dirty="0">
                <a:solidFill>
                  <a:schemeClr val="tx1"/>
                </a:solidFill>
              </a:rPr>
              <a:t> </a:t>
            </a:r>
            <a:r>
              <a:rPr lang="en-US" dirty="0" err="1">
                <a:solidFill>
                  <a:schemeClr val="tx1"/>
                </a:solidFill>
              </a:rPr>
              <a:t>yng</a:t>
            </a:r>
            <a:r>
              <a:rPr lang="en-US" dirty="0">
                <a:solidFill>
                  <a:schemeClr val="tx1"/>
                </a:solidFill>
              </a:rPr>
              <a:t> </a:t>
            </a:r>
            <a:r>
              <a:rPr lang="en-US" dirty="0" err="1">
                <a:solidFill>
                  <a:schemeClr val="tx1"/>
                </a:solidFill>
              </a:rPr>
              <a:t>Nghymru</a:t>
            </a:r>
            <a:r>
              <a:rPr lang="en-US" dirty="0">
                <a:solidFill>
                  <a:schemeClr val="tx1"/>
                </a:solidFill>
              </a:rPr>
              <a:t> </a:t>
            </a:r>
            <a:r>
              <a:rPr lang="en-GB" b="0" i="0" dirty="0">
                <a:solidFill>
                  <a:schemeClr val="tx1"/>
                </a:solidFill>
                <a:effectLst/>
              </a:rPr>
              <a:t>​</a:t>
            </a:r>
          </a:p>
          <a:p>
            <a:pPr algn="l" rtl="0" fontAlgn="base">
              <a:buFont typeface="Arial" panose="020B0604020202020204" pitchFamily="34" charset="0"/>
              <a:buChar char="•"/>
            </a:pPr>
            <a:r>
              <a:rPr lang="en-GB" b="0" i="0" u="none" strike="noStrike" dirty="0">
                <a:solidFill>
                  <a:schemeClr val="tx1"/>
                </a:solidFill>
                <a:effectLst/>
              </a:rPr>
              <a:t>‘</a:t>
            </a:r>
            <a:r>
              <a:rPr lang="en-GB" b="0" i="0" u="none" strike="noStrike" dirty="0" err="1">
                <a:solidFill>
                  <a:schemeClr val="tx1"/>
                </a:solidFill>
                <a:effectLst/>
              </a:rPr>
              <a:t>Ymgorfforiad</a:t>
            </a:r>
            <a:r>
              <a:rPr lang="en-GB" b="0" i="0" u="none" strike="noStrike" dirty="0">
                <a:solidFill>
                  <a:schemeClr val="tx1"/>
                </a:solidFill>
                <a:effectLst/>
              </a:rPr>
              <a:t>’ o </a:t>
            </a:r>
            <a:r>
              <a:rPr lang="en-GB" b="0" i="0" u="none" strike="noStrike" dirty="0" err="1">
                <a:solidFill>
                  <a:schemeClr val="tx1"/>
                </a:solidFill>
                <a:effectLst/>
              </a:rPr>
              <a:t>ddatganoli</a:t>
            </a:r>
            <a:r>
              <a:rPr lang="en-GB" b="0" i="0" u="none" strike="noStrike" dirty="0">
                <a:solidFill>
                  <a:schemeClr val="tx1"/>
                </a:solidFill>
                <a:effectLst/>
              </a:rPr>
              <a:t> </a:t>
            </a:r>
            <a:r>
              <a:rPr lang="en-GB" b="0" i="0" u="none" strike="noStrike" dirty="0" err="1">
                <a:solidFill>
                  <a:schemeClr val="tx1"/>
                </a:solidFill>
                <a:effectLst/>
              </a:rPr>
              <a:t>yng</a:t>
            </a:r>
            <a:r>
              <a:rPr lang="en-GB" b="0" i="0" u="none" strike="noStrike" dirty="0">
                <a:solidFill>
                  <a:schemeClr val="tx1"/>
                </a:solidFill>
                <a:effectLst/>
              </a:rPr>
              <a:t> </a:t>
            </a:r>
            <a:r>
              <a:rPr lang="en-GB" b="0" i="0" u="none" strike="noStrike" dirty="0" err="1">
                <a:solidFill>
                  <a:schemeClr val="tx1"/>
                </a:solidFill>
                <a:effectLst/>
              </a:rPr>
              <a:t>Nghymru</a:t>
            </a:r>
            <a:r>
              <a:rPr lang="en-GB" b="0" i="0" u="none" strike="noStrike" dirty="0">
                <a:solidFill>
                  <a:schemeClr val="tx1"/>
                </a:solidFill>
                <a:effectLst/>
              </a:rPr>
              <a:t> (Williams 2013, Butler a Drakeford, 2013)</a:t>
            </a:r>
            <a:r>
              <a:rPr lang="en-GB" b="0" i="0" dirty="0">
                <a:solidFill>
                  <a:schemeClr val="tx1"/>
                </a:solidFill>
                <a:effectLst/>
              </a:rPr>
              <a:t>​</a:t>
            </a:r>
          </a:p>
          <a:p>
            <a:pPr algn="l" rtl="0" fontAlgn="base">
              <a:buFont typeface="Arial" panose="020B0604020202020204" pitchFamily="34" charset="0"/>
              <a:buChar char="•"/>
            </a:pPr>
            <a:r>
              <a:rPr lang="en-GB" sz="2000" dirty="0" err="1"/>
              <a:t>Mesur</a:t>
            </a:r>
            <a:r>
              <a:rPr lang="en-GB" sz="2000" dirty="0"/>
              <a:t> Plant a </a:t>
            </a:r>
            <a:r>
              <a:rPr lang="en-GB" sz="2000" dirty="0" err="1"/>
              <a:t>Phobl</a:t>
            </a:r>
            <a:r>
              <a:rPr lang="en-GB" sz="2000" dirty="0"/>
              <a:t> </a:t>
            </a:r>
            <a:r>
              <a:rPr lang="en-GB" sz="2000" dirty="0" err="1"/>
              <a:t>Ifanc</a:t>
            </a:r>
            <a:r>
              <a:rPr lang="en-GB" sz="2000" dirty="0"/>
              <a:t> (Cymru) 2011</a:t>
            </a:r>
          </a:p>
          <a:p>
            <a:pPr algn="l" rtl="0" fontAlgn="base">
              <a:buFont typeface="Arial" panose="020B0604020202020204" pitchFamily="34" charset="0"/>
              <a:buChar char="•"/>
            </a:pPr>
            <a:r>
              <a:rPr lang="en-GB" b="0" dirty="0">
                <a:solidFill>
                  <a:schemeClr val="tx1"/>
                </a:solidFill>
                <a:effectLst/>
              </a:rPr>
              <a:t>Saith Nod </a:t>
            </a:r>
            <a:r>
              <a:rPr lang="en-GB" b="0" dirty="0" err="1">
                <a:solidFill>
                  <a:schemeClr val="tx1"/>
                </a:solidFill>
                <a:effectLst/>
              </a:rPr>
              <a:t>Craidd</a:t>
            </a:r>
            <a:endParaRPr lang="en-GB" b="0" dirty="0">
              <a:solidFill>
                <a:schemeClr val="tx1"/>
              </a:solidFill>
              <a:effectLst/>
            </a:endParaRPr>
          </a:p>
          <a:p>
            <a:endParaRPr lang="en-GB" dirty="0"/>
          </a:p>
        </p:txBody>
      </p:sp>
      <p:sp>
        <p:nvSpPr>
          <p:cNvPr id="4" name="Content Placeholder 3">
            <a:extLst>
              <a:ext uri="{FF2B5EF4-FFF2-40B4-BE49-F238E27FC236}">
                <a16:creationId xmlns:a16="http://schemas.microsoft.com/office/drawing/2014/main" id="{9BBDF17B-A9C0-AA95-DC33-0ACDC8B77BF1}"/>
              </a:ext>
            </a:extLst>
          </p:cNvPr>
          <p:cNvSpPr>
            <a:spLocks noGrp="1"/>
          </p:cNvSpPr>
          <p:nvPr>
            <p:ph sz="half" idx="2"/>
          </p:nvPr>
        </p:nvSpPr>
        <p:spPr/>
        <p:txBody>
          <a:bodyPr/>
          <a:lstStyle/>
          <a:p>
            <a:pPr algn="l" rtl="0" fontAlgn="base">
              <a:buFont typeface="Arial" panose="020B0604020202020204" pitchFamily="34" charset="0"/>
              <a:buChar char="•"/>
            </a:pPr>
            <a:r>
              <a:rPr lang="en-GB" b="0" i="0" u="none" strike="noStrike" dirty="0">
                <a:solidFill>
                  <a:schemeClr val="tx1"/>
                </a:solidFill>
                <a:effectLst/>
              </a:rPr>
              <a:t>UNCRC (1989) fervently adopted in Wales </a:t>
            </a:r>
            <a:r>
              <a:rPr lang="en-US" b="0" i="0" dirty="0">
                <a:solidFill>
                  <a:schemeClr val="tx1"/>
                </a:solidFill>
                <a:effectLst/>
              </a:rPr>
              <a:t>​</a:t>
            </a:r>
          </a:p>
          <a:p>
            <a:pPr algn="l" rtl="0" fontAlgn="base">
              <a:buFont typeface="Arial" panose="020B0604020202020204" pitchFamily="34" charset="0"/>
              <a:buChar char="•"/>
            </a:pPr>
            <a:r>
              <a:rPr lang="en-US" b="0" i="0" u="none" strike="noStrike" dirty="0">
                <a:solidFill>
                  <a:schemeClr val="tx1"/>
                </a:solidFill>
                <a:effectLst/>
              </a:rPr>
              <a:t>Children’s rights is a distinguishing feature of Welsh policy</a:t>
            </a:r>
            <a:r>
              <a:rPr lang="en-GB" b="0" i="0" dirty="0">
                <a:solidFill>
                  <a:schemeClr val="tx1"/>
                </a:solidFill>
                <a:effectLst/>
              </a:rPr>
              <a:t>​</a:t>
            </a:r>
          </a:p>
          <a:p>
            <a:pPr algn="l" rtl="0" fontAlgn="base">
              <a:buFont typeface="Arial" panose="020B0604020202020204" pitchFamily="34" charset="0"/>
              <a:buChar char="•"/>
            </a:pPr>
            <a:r>
              <a:rPr lang="en-GB" b="0" i="0" u="none" strike="noStrike" dirty="0">
                <a:solidFill>
                  <a:schemeClr val="tx1"/>
                </a:solidFill>
                <a:effectLst/>
              </a:rPr>
              <a:t>'Emblematic' of Welsh devolution (Williams 2013, Butler and Drakeford, 2013)</a:t>
            </a:r>
            <a:r>
              <a:rPr lang="en-GB" b="0" i="0" dirty="0">
                <a:solidFill>
                  <a:schemeClr val="tx1"/>
                </a:solidFill>
                <a:effectLst/>
              </a:rPr>
              <a:t>​</a:t>
            </a:r>
          </a:p>
          <a:p>
            <a:pPr algn="l" rtl="0" fontAlgn="base">
              <a:buFont typeface="Arial" panose="020B0604020202020204" pitchFamily="34" charset="0"/>
              <a:buChar char="•"/>
            </a:pPr>
            <a:r>
              <a:rPr lang="en-GB" sz="2000" dirty="0"/>
              <a:t>Children and Young Persons (Wales) Measure 2011</a:t>
            </a:r>
          </a:p>
          <a:p>
            <a:pPr algn="l" rtl="0" fontAlgn="base">
              <a:buFont typeface="Arial" panose="020B0604020202020204" pitchFamily="34" charset="0"/>
              <a:buChar char="•"/>
            </a:pPr>
            <a:r>
              <a:rPr lang="en-GB" b="0" dirty="0">
                <a:solidFill>
                  <a:schemeClr val="tx1"/>
                </a:solidFill>
                <a:effectLst/>
              </a:rPr>
              <a:t>Seven Core Aims</a:t>
            </a:r>
          </a:p>
          <a:p>
            <a:endParaRPr lang="en-GB" dirty="0"/>
          </a:p>
        </p:txBody>
      </p:sp>
    </p:spTree>
    <p:extLst>
      <p:ext uri="{BB962C8B-B14F-4D97-AF65-F5344CB8AC3E}">
        <p14:creationId xmlns:p14="http://schemas.microsoft.com/office/powerpoint/2010/main" val="1355276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DA82-9EE7-4D1E-BD5B-DB85E09A4FE7}"/>
              </a:ext>
            </a:extLst>
          </p:cNvPr>
          <p:cNvSpPr>
            <a:spLocks noGrp="1"/>
          </p:cNvSpPr>
          <p:nvPr>
            <p:ph type="title"/>
          </p:nvPr>
        </p:nvSpPr>
        <p:spPr/>
        <p:txBody>
          <a:bodyPr/>
          <a:lstStyle/>
          <a:p>
            <a:r>
              <a:rPr lang="en-GB" dirty="0" err="1"/>
              <a:t>Safonau</a:t>
            </a:r>
            <a:r>
              <a:rPr lang="en-GB" dirty="0"/>
              <a:t> </a:t>
            </a:r>
            <a:r>
              <a:rPr lang="en-GB" dirty="0" err="1"/>
              <a:t>Cyfranogiad</a:t>
            </a:r>
            <a:r>
              <a:rPr lang="en-GB" dirty="0"/>
              <a:t> (</a:t>
            </a:r>
            <a:r>
              <a:rPr lang="en-GB" dirty="0" err="1"/>
              <a:t>Cymru</a:t>
            </a:r>
            <a:r>
              <a:rPr lang="en-GB" dirty="0"/>
              <a:t>)</a:t>
            </a:r>
            <a:br>
              <a:rPr lang="en-GB" dirty="0"/>
            </a:br>
            <a:r>
              <a:rPr lang="en-GB" dirty="0"/>
              <a:t>Participation Standards (Wales)</a:t>
            </a:r>
          </a:p>
        </p:txBody>
      </p:sp>
      <p:sp>
        <p:nvSpPr>
          <p:cNvPr id="3" name="Content Placeholder 2">
            <a:extLst>
              <a:ext uri="{FF2B5EF4-FFF2-40B4-BE49-F238E27FC236}">
                <a16:creationId xmlns:a16="http://schemas.microsoft.com/office/drawing/2014/main" id="{320B277D-8402-42A1-B983-582463B36135}"/>
              </a:ext>
            </a:extLst>
          </p:cNvPr>
          <p:cNvSpPr>
            <a:spLocks noGrp="1"/>
          </p:cNvSpPr>
          <p:nvPr>
            <p:ph sz="half" idx="1"/>
          </p:nvPr>
        </p:nvSpPr>
        <p:spPr/>
        <p:txBody>
          <a:bodyPr>
            <a:normAutofit fontScale="92500" lnSpcReduction="20000"/>
          </a:bodyPr>
          <a:lstStyle/>
          <a:p>
            <a:r>
              <a:rPr lang="cy-GB" dirty="0"/>
              <a:t>Mae saith Safon Cyfranogi Genedlaethol Plant a Phobl Ifanc yng Nghymru.</a:t>
            </a:r>
            <a:endParaRPr lang="en-GB" dirty="0"/>
          </a:p>
          <a:p>
            <a:r>
              <a:rPr lang="cy-GB" dirty="0" err="1"/>
              <a:t>Fe'u</a:t>
            </a:r>
            <a:r>
              <a:rPr lang="cy-GB" dirty="0"/>
              <a:t> dyluniwyd i helpu sefydliadau ac unigolion sy'n gweithio gyda phlant a phobl ifanc i sicrhau bod cyfranogiad yn ganolog i'w gwaith.</a:t>
            </a:r>
            <a:endParaRPr lang="en-GB" dirty="0"/>
          </a:p>
          <a:p>
            <a:r>
              <a:rPr lang="cy-GB" dirty="0"/>
              <a:t>Mae'r Safonau'n nodi'r materion allweddol y dylai'r holl weithwyr fod yn ymwybodol ohonynt wrth weithio gyda phlant a phobl ifanc yng Nghymru.</a:t>
            </a:r>
            <a:endParaRPr lang="en-GB" dirty="0"/>
          </a:p>
          <a:p>
            <a:r>
              <a:rPr lang="cy-GB" dirty="0" err="1"/>
              <a:t>Fe'u</a:t>
            </a:r>
            <a:r>
              <a:rPr lang="cy-GB" dirty="0"/>
              <a:t> datblygwyd gan Cymru Ifanc yn 2016.</a:t>
            </a:r>
            <a:endParaRPr lang="en-GB" dirty="0"/>
          </a:p>
          <a:p>
            <a:r>
              <a:rPr lang="cy-GB" dirty="0"/>
              <a:t>Mae'r Safonau hefyd yn cael eu tanategu gan Gonfensiwn y Cenhedloedd Unedig ar Hawliau'r Plentyn, a Deddf Llesiant Cenedlaethau'r Dyfodol (Cymru) 2015, sy'n rhoi cyfranogiad plant wrth galon gwella lles. (Gweler childreninwales.org.uk)</a:t>
            </a:r>
            <a:endParaRPr lang="en-GB" dirty="0"/>
          </a:p>
          <a:p>
            <a:endParaRPr lang="en-GB" dirty="0"/>
          </a:p>
        </p:txBody>
      </p:sp>
      <p:sp>
        <p:nvSpPr>
          <p:cNvPr id="7" name="Content Placeholder 6"/>
          <p:cNvSpPr>
            <a:spLocks noGrp="1"/>
          </p:cNvSpPr>
          <p:nvPr>
            <p:ph sz="half" idx="2"/>
          </p:nvPr>
        </p:nvSpPr>
        <p:spPr/>
        <p:txBody>
          <a:bodyPr>
            <a:normAutofit fontScale="92500" lnSpcReduction="20000"/>
          </a:bodyPr>
          <a:lstStyle/>
          <a:p>
            <a:r>
              <a:rPr lang="en-GB" dirty="0"/>
              <a:t>There are seven Children and Young People’s National Participation Standards in Wales.</a:t>
            </a:r>
          </a:p>
          <a:p>
            <a:r>
              <a:rPr lang="en-GB" dirty="0"/>
              <a:t>They are designed to help organisations and individuals who work with children and young people to make sure that participation is central to their work. </a:t>
            </a:r>
          </a:p>
          <a:p>
            <a:r>
              <a:rPr lang="en-GB" dirty="0"/>
              <a:t>The Standards identify the key issues that all workers should be aware of when working with children and young people in Wales.</a:t>
            </a:r>
          </a:p>
          <a:p>
            <a:r>
              <a:rPr lang="en-GB" dirty="0"/>
              <a:t>They were developed by Young Wales in 2016.</a:t>
            </a:r>
          </a:p>
          <a:p>
            <a:r>
              <a:rPr lang="en-GB" dirty="0"/>
              <a:t>The Standards are also underpinned by the United Nations Convention on the Rights of the Child, and the Well-being of Future Generations (Wales) Act 2015, which puts the involvement of children at the heart of improving well-being. (See childreninwales.org.uk)</a:t>
            </a:r>
          </a:p>
          <a:p>
            <a:endParaRPr lang="en-GB" dirty="0"/>
          </a:p>
        </p:txBody>
      </p:sp>
    </p:spTree>
    <p:extLst>
      <p:ext uri="{BB962C8B-B14F-4D97-AF65-F5344CB8AC3E}">
        <p14:creationId xmlns:p14="http://schemas.microsoft.com/office/powerpoint/2010/main" val="3306904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3BFC5D0-5FF8-4B3D-9AE5-6C787FEB9A0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49238" y="141288"/>
            <a:ext cx="11942762" cy="6513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603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6B5CB-CF74-43EA-95AD-FE069818DB69}"/>
              </a:ext>
            </a:extLst>
          </p:cNvPr>
          <p:cNvSpPr>
            <a:spLocks noGrp="1"/>
          </p:cNvSpPr>
          <p:nvPr>
            <p:ph type="title"/>
          </p:nvPr>
        </p:nvSpPr>
        <p:spPr>
          <a:xfrm>
            <a:off x="838200" y="365125"/>
            <a:ext cx="5393361" cy="1325563"/>
          </a:xfrm>
        </p:spPr>
        <p:txBody>
          <a:bodyPr>
            <a:normAutofit fontScale="90000"/>
          </a:bodyPr>
          <a:lstStyle/>
          <a:p>
            <a:r>
              <a:rPr lang="en-GB" dirty="0" err="1"/>
              <a:t>Adlewyrchu</a:t>
            </a:r>
            <a:br>
              <a:rPr lang="en-GB" dirty="0"/>
            </a:br>
            <a:r>
              <a:rPr lang="en-GB" dirty="0"/>
              <a:t>Reflection</a:t>
            </a:r>
          </a:p>
        </p:txBody>
      </p:sp>
      <p:sp>
        <p:nvSpPr>
          <p:cNvPr id="3" name="Content Placeholder 2">
            <a:extLst>
              <a:ext uri="{FF2B5EF4-FFF2-40B4-BE49-F238E27FC236}">
                <a16:creationId xmlns:a16="http://schemas.microsoft.com/office/drawing/2014/main" id="{4B14EAA8-AD4C-4201-B7B1-3D8329BEB475}"/>
              </a:ext>
            </a:extLst>
          </p:cNvPr>
          <p:cNvSpPr>
            <a:spLocks noGrp="1"/>
          </p:cNvSpPr>
          <p:nvPr>
            <p:ph idx="1"/>
          </p:nvPr>
        </p:nvSpPr>
        <p:spPr>
          <a:xfrm>
            <a:off x="838200" y="1825625"/>
            <a:ext cx="5393361" cy="4351338"/>
          </a:xfrm>
        </p:spPr>
        <p:txBody>
          <a:bodyPr>
            <a:normAutofit/>
          </a:bodyPr>
          <a:lstStyle/>
          <a:p>
            <a:r>
              <a:rPr lang="en-GB" sz="2800" dirty="0" err="1">
                <a:solidFill>
                  <a:schemeClr val="accent5">
                    <a:lumMod val="60000"/>
                    <a:lumOff val="40000"/>
                  </a:schemeClr>
                </a:solidFill>
              </a:rPr>
              <a:t>Edrychwch</a:t>
            </a:r>
            <a:r>
              <a:rPr lang="en-GB" sz="2800" dirty="0">
                <a:solidFill>
                  <a:schemeClr val="accent5">
                    <a:lumMod val="60000"/>
                    <a:lumOff val="40000"/>
                  </a:schemeClr>
                </a:solidFill>
              </a:rPr>
              <a:t> </a:t>
            </a:r>
            <a:r>
              <a:rPr lang="en-GB" sz="2800" dirty="0" err="1">
                <a:solidFill>
                  <a:schemeClr val="accent5">
                    <a:lumMod val="60000"/>
                    <a:lumOff val="40000"/>
                  </a:schemeClr>
                </a:solidFill>
              </a:rPr>
              <a:t>ar</a:t>
            </a:r>
            <a:r>
              <a:rPr lang="en-GB" sz="2800" dirty="0">
                <a:solidFill>
                  <a:schemeClr val="accent5">
                    <a:lumMod val="60000"/>
                    <a:lumOff val="40000"/>
                  </a:schemeClr>
                </a:solidFill>
              </a:rPr>
              <a:t> y </a:t>
            </a:r>
            <a:r>
              <a:rPr lang="en-GB" sz="2800" dirty="0" err="1">
                <a:solidFill>
                  <a:schemeClr val="accent5">
                    <a:lumMod val="60000"/>
                    <a:lumOff val="40000"/>
                  </a:schemeClr>
                </a:solidFill>
              </a:rPr>
              <a:t>safonau</a:t>
            </a:r>
            <a:r>
              <a:rPr lang="en-GB" sz="2800" dirty="0">
                <a:solidFill>
                  <a:schemeClr val="accent5">
                    <a:lumMod val="60000"/>
                    <a:lumOff val="40000"/>
                  </a:schemeClr>
                </a:solidFill>
              </a:rPr>
              <a:t> </a:t>
            </a:r>
            <a:r>
              <a:rPr lang="en-GB" sz="2800" dirty="0" err="1">
                <a:solidFill>
                  <a:schemeClr val="accent5">
                    <a:lumMod val="60000"/>
                    <a:lumOff val="40000"/>
                  </a:schemeClr>
                </a:solidFill>
              </a:rPr>
              <a:t>cyfranogiad</a:t>
            </a:r>
            <a:r>
              <a:rPr lang="en-GB" sz="2800" dirty="0">
                <a:solidFill>
                  <a:schemeClr val="accent5">
                    <a:lumMod val="60000"/>
                    <a:lumOff val="40000"/>
                  </a:schemeClr>
                </a:solidFill>
              </a:rPr>
              <a:t> ac </a:t>
            </a:r>
            <a:r>
              <a:rPr lang="en-GB" sz="2800" dirty="0" err="1">
                <a:solidFill>
                  <a:schemeClr val="accent5">
                    <a:lumMod val="60000"/>
                    <a:lumOff val="40000"/>
                  </a:schemeClr>
                </a:solidFill>
              </a:rPr>
              <a:t>adlewyrchu</a:t>
            </a:r>
            <a:r>
              <a:rPr lang="en-GB" sz="2800" dirty="0">
                <a:solidFill>
                  <a:schemeClr val="accent5">
                    <a:lumMod val="60000"/>
                    <a:lumOff val="40000"/>
                  </a:schemeClr>
                </a:solidFill>
              </a:rPr>
              <a:t> </a:t>
            </a:r>
            <a:r>
              <a:rPr lang="en-GB" sz="2800" dirty="0" err="1">
                <a:solidFill>
                  <a:schemeClr val="accent5">
                    <a:lumMod val="60000"/>
                    <a:lumOff val="40000"/>
                  </a:schemeClr>
                </a:solidFill>
              </a:rPr>
              <a:t>ar</a:t>
            </a:r>
            <a:r>
              <a:rPr lang="en-GB" sz="2800" dirty="0">
                <a:solidFill>
                  <a:schemeClr val="accent5">
                    <a:lumMod val="60000"/>
                    <a:lumOff val="40000"/>
                  </a:schemeClr>
                </a:solidFill>
              </a:rPr>
              <a:t> </a:t>
            </a:r>
            <a:r>
              <a:rPr lang="en-GB" sz="2800" dirty="0" err="1">
                <a:solidFill>
                  <a:schemeClr val="accent5">
                    <a:lumMod val="60000"/>
                    <a:lumOff val="40000"/>
                  </a:schemeClr>
                </a:solidFill>
              </a:rPr>
              <a:t>sut</a:t>
            </a:r>
            <a:r>
              <a:rPr lang="en-GB" sz="2800" dirty="0">
                <a:solidFill>
                  <a:schemeClr val="accent5">
                    <a:lumMod val="60000"/>
                    <a:lumOff val="40000"/>
                  </a:schemeClr>
                </a:solidFill>
              </a:rPr>
              <a:t> y </a:t>
            </a:r>
            <a:r>
              <a:rPr lang="en-GB" sz="2800" dirty="0" err="1">
                <a:solidFill>
                  <a:schemeClr val="accent5">
                    <a:lumMod val="60000"/>
                    <a:lumOff val="40000"/>
                  </a:schemeClr>
                </a:solidFill>
              </a:rPr>
              <a:t>maent</a:t>
            </a:r>
            <a:r>
              <a:rPr lang="en-GB" sz="2800" dirty="0">
                <a:solidFill>
                  <a:schemeClr val="accent5">
                    <a:lumMod val="60000"/>
                    <a:lumOff val="40000"/>
                  </a:schemeClr>
                </a:solidFill>
              </a:rPr>
              <a:t> </a:t>
            </a:r>
            <a:r>
              <a:rPr lang="en-GB" sz="2800" dirty="0" err="1">
                <a:solidFill>
                  <a:schemeClr val="accent5">
                    <a:lumMod val="60000"/>
                    <a:lumOff val="40000"/>
                  </a:schemeClr>
                </a:solidFill>
              </a:rPr>
              <a:t>wedi</a:t>
            </a:r>
            <a:r>
              <a:rPr lang="en-GB" sz="2800" dirty="0">
                <a:solidFill>
                  <a:schemeClr val="accent5">
                    <a:lumMod val="60000"/>
                    <a:lumOff val="40000"/>
                  </a:schemeClr>
                </a:solidFill>
              </a:rPr>
              <a:t> bod </a:t>
            </a:r>
            <a:r>
              <a:rPr lang="en-GB" sz="2800" dirty="0" err="1">
                <a:solidFill>
                  <a:schemeClr val="accent5">
                    <a:lumMod val="60000"/>
                    <a:lumOff val="40000"/>
                  </a:schemeClr>
                </a:solidFill>
              </a:rPr>
              <a:t>yn</a:t>
            </a:r>
            <a:r>
              <a:rPr lang="en-GB" sz="2800" dirty="0">
                <a:solidFill>
                  <a:schemeClr val="accent5">
                    <a:lumMod val="60000"/>
                    <a:lumOff val="40000"/>
                  </a:schemeClr>
                </a:solidFill>
              </a:rPr>
              <a:t> </a:t>
            </a:r>
            <a:r>
              <a:rPr lang="en-GB" sz="2800" dirty="0" err="1">
                <a:solidFill>
                  <a:schemeClr val="accent5">
                    <a:lumMod val="60000"/>
                    <a:lumOff val="40000"/>
                  </a:schemeClr>
                </a:solidFill>
              </a:rPr>
              <a:t>weledol</a:t>
            </a:r>
            <a:r>
              <a:rPr lang="en-GB" sz="2800" dirty="0">
                <a:solidFill>
                  <a:schemeClr val="accent5">
                    <a:lumMod val="60000"/>
                    <a:lumOff val="40000"/>
                  </a:schemeClr>
                </a:solidFill>
              </a:rPr>
              <a:t> </a:t>
            </a:r>
            <a:r>
              <a:rPr lang="en-GB" sz="2800" dirty="0" err="1">
                <a:solidFill>
                  <a:schemeClr val="accent5">
                    <a:lumMod val="60000"/>
                    <a:lumOff val="40000"/>
                  </a:schemeClr>
                </a:solidFill>
              </a:rPr>
              <a:t>mewn</a:t>
            </a:r>
            <a:r>
              <a:rPr lang="en-GB" sz="2800" dirty="0">
                <a:solidFill>
                  <a:schemeClr val="accent5">
                    <a:lumMod val="60000"/>
                    <a:lumOff val="40000"/>
                  </a:schemeClr>
                </a:solidFill>
              </a:rPr>
              <a:t> </a:t>
            </a:r>
            <a:r>
              <a:rPr lang="en-GB" sz="2800" dirty="0" err="1">
                <a:solidFill>
                  <a:schemeClr val="accent5">
                    <a:lumMod val="60000"/>
                    <a:lumOff val="40000"/>
                  </a:schemeClr>
                </a:solidFill>
              </a:rPr>
              <a:t>lleoliadau</a:t>
            </a:r>
            <a:r>
              <a:rPr lang="en-GB" sz="2800" dirty="0">
                <a:solidFill>
                  <a:schemeClr val="accent5">
                    <a:lumMod val="60000"/>
                    <a:lumOff val="40000"/>
                  </a:schemeClr>
                </a:solidFill>
              </a:rPr>
              <a:t> </a:t>
            </a:r>
            <a:r>
              <a:rPr lang="en-GB" sz="2800" dirty="0" err="1">
                <a:solidFill>
                  <a:schemeClr val="accent5">
                    <a:lumMod val="60000"/>
                    <a:lumOff val="40000"/>
                  </a:schemeClr>
                </a:solidFill>
              </a:rPr>
              <a:t>rydych</a:t>
            </a:r>
            <a:r>
              <a:rPr lang="en-GB" sz="2800" dirty="0">
                <a:solidFill>
                  <a:schemeClr val="accent5">
                    <a:lumMod val="60000"/>
                    <a:lumOff val="40000"/>
                  </a:schemeClr>
                </a:solidFill>
              </a:rPr>
              <a:t> chi </a:t>
            </a:r>
            <a:r>
              <a:rPr lang="en-GB" sz="2800" dirty="0" err="1">
                <a:solidFill>
                  <a:schemeClr val="accent5">
                    <a:lumMod val="60000"/>
                    <a:lumOff val="40000"/>
                  </a:schemeClr>
                </a:solidFill>
              </a:rPr>
              <a:t>wedi</a:t>
            </a:r>
            <a:r>
              <a:rPr lang="en-GB" sz="2800" dirty="0">
                <a:solidFill>
                  <a:schemeClr val="accent5">
                    <a:lumMod val="60000"/>
                    <a:lumOff val="40000"/>
                  </a:schemeClr>
                </a:solidFill>
              </a:rPr>
              <a:t> </a:t>
            </a:r>
            <a:r>
              <a:rPr lang="en-GB" sz="2800" dirty="0" err="1">
                <a:solidFill>
                  <a:schemeClr val="accent5">
                    <a:lumMod val="60000"/>
                    <a:lumOff val="40000"/>
                  </a:schemeClr>
                </a:solidFill>
              </a:rPr>
              <a:t>ymweld</a:t>
            </a:r>
            <a:r>
              <a:rPr lang="en-GB" sz="2800" dirty="0">
                <a:solidFill>
                  <a:schemeClr val="accent5">
                    <a:lumMod val="60000"/>
                    <a:lumOff val="40000"/>
                  </a:schemeClr>
                </a:solidFill>
              </a:rPr>
              <a:t> â</a:t>
            </a:r>
            <a:r>
              <a:rPr lang="en-GB" dirty="0">
                <a:solidFill>
                  <a:schemeClr val="accent5">
                    <a:lumMod val="60000"/>
                    <a:lumOff val="40000"/>
                  </a:schemeClr>
                </a:solidFill>
              </a:rPr>
              <a:t>.</a:t>
            </a:r>
          </a:p>
          <a:p>
            <a:r>
              <a:rPr lang="en-GB" sz="2800" dirty="0"/>
              <a:t>Look at the participation standards and reflect on how they have been visible in settings that you have encountered.</a:t>
            </a:r>
          </a:p>
          <a:p>
            <a:endParaRPr lang="en-GB" dirty="0"/>
          </a:p>
        </p:txBody>
      </p:sp>
      <p:pic>
        <p:nvPicPr>
          <p:cNvPr id="5" name="Graphic 4" descr="Group brainstorm">
            <a:extLst>
              <a:ext uri="{FF2B5EF4-FFF2-40B4-BE49-F238E27FC236}">
                <a16:creationId xmlns:a16="http://schemas.microsoft.com/office/drawing/2014/main" id="{0A210FD4-9ABC-428F-BA4B-C91A262E0E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581710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CE889-0171-4DC4-8BBD-2A9A27122A70}"/>
              </a:ext>
            </a:extLst>
          </p:cNvPr>
          <p:cNvSpPr>
            <a:spLocks noGrp="1"/>
          </p:cNvSpPr>
          <p:nvPr>
            <p:ph type="title"/>
          </p:nvPr>
        </p:nvSpPr>
        <p:spPr>
          <a:xfrm>
            <a:off x="1097280" y="166861"/>
            <a:ext cx="10058400" cy="1450757"/>
          </a:xfrm>
        </p:spPr>
        <p:txBody>
          <a:bodyPr>
            <a:normAutofit/>
          </a:bodyPr>
          <a:lstStyle/>
          <a:p>
            <a:r>
              <a:rPr lang="en-GB" dirty="0" err="1">
                <a:solidFill>
                  <a:schemeClr val="tx2"/>
                </a:solidFill>
              </a:rPr>
              <a:t>Newid</a:t>
            </a:r>
            <a:r>
              <a:rPr lang="en-GB" dirty="0">
                <a:solidFill>
                  <a:schemeClr val="tx2"/>
                </a:solidFill>
              </a:rPr>
              <a:t> </a:t>
            </a:r>
            <a:r>
              <a:rPr lang="en-GB" dirty="0" err="1">
                <a:solidFill>
                  <a:schemeClr val="tx2"/>
                </a:solidFill>
              </a:rPr>
              <a:t>Deddfwriaeth</a:t>
            </a:r>
            <a:r>
              <a:rPr lang="en-GB" dirty="0">
                <a:solidFill>
                  <a:schemeClr val="tx2"/>
                </a:solidFill>
              </a:rPr>
              <a:t> </a:t>
            </a:r>
            <a:r>
              <a:rPr lang="en-GB" dirty="0" err="1">
                <a:solidFill>
                  <a:schemeClr val="tx2"/>
                </a:solidFill>
              </a:rPr>
              <a:t>Pellach</a:t>
            </a:r>
            <a:br>
              <a:rPr lang="en-GB" dirty="0">
                <a:solidFill>
                  <a:schemeClr val="tx2"/>
                </a:solidFill>
              </a:rPr>
            </a:br>
            <a:r>
              <a:rPr lang="en-GB" dirty="0">
                <a:solidFill>
                  <a:schemeClr val="tx2"/>
                </a:solidFill>
              </a:rPr>
              <a:t>Further legislation changes</a:t>
            </a:r>
          </a:p>
        </p:txBody>
      </p:sp>
      <p:sp>
        <p:nvSpPr>
          <p:cNvPr id="3" name="Content Placeholder 2">
            <a:extLst>
              <a:ext uri="{FF2B5EF4-FFF2-40B4-BE49-F238E27FC236}">
                <a16:creationId xmlns:a16="http://schemas.microsoft.com/office/drawing/2014/main" id="{E458869C-A8E1-4513-8AB4-A3B6CDB3C66A}"/>
              </a:ext>
            </a:extLst>
          </p:cNvPr>
          <p:cNvSpPr>
            <a:spLocks noGrp="1"/>
          </p:cNvSpPr>
          <p:nvPr>
            <p:ph sz="half" idx="1"/>
          </p:nvPr>
        </p:nvSpPr>
        <p:spPr>
          <a:xfrm>
            <a:off x="1097280" y="1768930"/>
            <a:ext cx="4937760" cy="4100164"/>
          </a:xfrm>
        </p:spPr>
        <p:txBody>
          <a:bodyPr anchor="ctr">
            <a:noAutofit/>
          </a:bodyPr>
          <a:lstStyle/>
          <a:p>
            <a:endParaRPr lang="cy-GB" sz="2000" dirty="0"/>
          </a:p>
          <a:p>
            <a:r>
              <a:rPr lang="cy-GB" sz="1800" dirty="0"/>
              <a:t>Bil y Senedd ac Etholiadau (2019) - mae hyn yn caniatáu i bobl ifanc 16 oed a hŷn bleidleisio yn etholiadau'r Cynulliad.</a:t>
            </a:r>
            <a:endParaRPr lang="en-GB" sz="1800" dirty="0"/>
          </a:p>
          <a:p>
            <a:r>
              <a:rPr lang="cy-GB" sz="1800" dirty="0"/>
              <a:t>Bydd y darpariaethau sy'n ymestyn y fasnachfraint i bobl ifanc 16 a 17 oed a </a:t>
            </a:r>
            <a:r>
              <a:rPr lang="cy-GB" sz="1800" dirty="0" err="1"/>
              <a:t>gwladolion</a:t>
            </a:r>
            <a:r>
              <a:rPr lang="cy-GB" sz="1800" dirty="0"/>
              <a:t> tramor yn dod i rym pan fydd y Bil yn derbyn Cydsyniad Brenhinol ond dim ond ar gyfer etholiadau Cynulliad a gynhelir ar neu ar ôl 5 Ebrill 2021. Y byddant yn effeithiol ar gyfer etholiadau Cynulliad a dinasyddion tramor cymwys gallu dechrau cofrestru i bleidleisio yn etholiadau'r Cynulliad a gynhelir ar neu ar ôl y dyddiad hwn o 11 Mehefin 2020.</a:t>
            </a:r>
            <a:endParaRPr lang="en-GB" sz="1800" dirty="0"/>
          </a:p>
          <a:p>
            <a:r>
              <a:rPr lang="cy-GB" sz="1800" dirty="0"/>
              <a:t>Ail-enwodd y Bil hwn y Cynulliad yn Senedd Cymru ym mis Mai 2020</a:t>
            </a:r>
            <a:endParaRPr lang="en-GB" sz="1800" dirty="0"/>
          </a:p>
          <a:p>
            <a:r>
              <a:rPr lang="en-GB" dirty="0"/>
              <a:t> </a:t>
            </a:r>
          </a:p>
        </p:txBody>
      </p:sp>
      <p:sp>
        <p:nvSpPr>
          <p:cNvPr id="4" name="Content Placeholder 3"/>
          <p:cNvSpPr>
            <a:spLocks noGrp="1"/>
          </p:cNvSpPr>
          <p:nvPr>
            <p:ph sz="half" idx="2"/>
          </p:nvPr>
        </p:nvSpPr>
        <p:spPr>
          <a:xfrm>
            <a:off x="6217919" y="1845734"/>
            <a:ext cx="5701937" cy="4413551"/>
          </a:xfrm>
        </p:spPr>
        <p:txBody>
          <a:bodyPr>
            <a:normAutofit fontScale="92500"/>
          </a:bodyPr>
          <a:lstStyle/>
          <a:p>
            <a:r>
              <a:rPr lang="en-GB" dirty="0"/>
              <a:t>Senedd and Elections Bill (2019) - this allows young people ages 16 and over to vote in Assembly elections. </a:t>
            </a:r>
          </a:p>
          <a:p>
            <a:r>
              <a:rPr lang="en-GB" dirty="0"/>
              <a:t>The provisions extending the franchise to 16 and 17 year olds and foreign nationals will come into force when the Bill receives Royal Assent but will only have effect for Assembly elections held on or after 5 April 2021. 16 and 17 year olds and qualifying foreign nationals will be able to begin registering to vote in Assembly elections held on or after this date from 11 June 2020.</a:t>
            </a:r>
          </a:p>
          <a:p>
            <a:r>
              <a:rPr lang="en-GB" dirty="0"/>
              <a:t>This Bill also renamed the Assembly to Senedd Cymru or Welsh Parliament as of May 2020</a:t>
            </a:r>
          </a:p>
          <a:p>
            <a:r>
              <a:rPr lang="fr-FR" dirty="0"/>
              <a:t> </a:t>
            </a:r>
            <a:endParaRPr lang="en-GB" dirty="0"/>
          </a:p>
          <a:p>
            <a:r>
              <a:rPr lang="fr-FR" dirty="0"/>
              <a:t> </a:t>
            </a:r>
            <a:endParaRPr lang="en-GB" dirty="0"/>
          </a:p>
        </p:txBody>
      </p:sp>
    </p:spTree>
    <p:extLst>
      <p:ext uri="{BB962C8B-B14F-4D97-AF65-F5344CB8AC3E}">
        <p14:creationId xmlns:p14="http://schemas.microsoft.com/office/powerpoint/2010/main" val="916554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C479-EFDB-453E-9836-39D90C2D6423}"/>
              </a:ext>
            </a:extLst>
          </p:cNvPr>
          <p:cNvSpPr>
            <a:spLocks noGrp="1"/>
          </p:cNvSpPr>
          <p:nvPr>
            <p:ph type="title"/>
          </p:nvPr>
        </p:nvSpPr>
        <p:spPr/>
        <p:txBody>
          <a:bodyPr>
            <a:normAutofit/>
          </a:bodyPr>
          <a:lstStyle/>
          <a:p>
            <a:r>
              <a:rPr lang="en-GB" dirty="0" err="1">
                <a:solidFill>
                  <a:schemeClr val="tx2"/>
                </a:solidFill>
              </a:rPr>
              <a:t>Newid</a:t>
            </a:r>
            <a:r>
              <a:rPr lang="en-GB" dirty="0">
                <a:solidFill>
                  <a:schemeClr val="tx2"/>
                </a:solidFill>
              </a:rPr>
              <a:t> </a:t>
            </a:r>
            <a:r>
              <a:rPr lang="en-GB" dirty="0" err="1">
                <a:solidFill>
                  <a:schemeClr val="tx2"/>
                </a:solidFill>
              </a:rPr>
              <a:t>Deddfwriaeth</a:t>
            </a:r>
            <a:r>
              <a:rPr lang="en-GB" dirty="0">
                <a:solidFill>
                  <a:schemeClr val="tx2"/>
                </a:solidFill>
              </a:rPr>
              <a:t> </a:t>
            </a:r>
            <a:r>
              <a:rPr lang="en-GB" dirty="0" err="1">
                <a:solidFill>
                  <a:schemeClr val="tx2"/>
                </a:solidFill>
              </a:rPr>
              <a:t>Pellach</a:t>
            </a:r>
            <a:br>
              <a:rPr lang="en-GB" dirty="0">
                <a:solidFill>
                  <a:schemeClr val="tx2"/>
                </a:solidFill>
              </a:rPr>
            </a:br>
            <a:r>
              <a:rPr lang="en-GB" dirty="0">
                <a:solidFill>
                  <a:schemeClr val="tx2"/>
                </a:solidFill>
              </a:rPr>
              <a:t>Further legislative changes</a:t>
            </a:r>
          </a:p>
        </p:txBody>
      </p:sp>
      <p:sp>
        <p:nvSpPr>
          <p:cNvPr id="3" name="Content Placeholder 2">
            <a:extLst>
              <a:ext uri="{FF2B5EF4-FFF2-40B4-BE49-F238E27FC236}">
                <a16:creationId xmlns:a16="http://schemas.microsoft.com/office/drawing/2014/main" id="{28EF0253-E657-47B5-8259-17EB34E4390F}"/>
              </a:ext>
            </a:extLst>
          </p:cNvPr>
          <p:cNvSpPr>
            <a:spLocks noGrp="1"/>
          </p:cNvSpPr>
          <p:nvPr>
            <p:ph sz="half" idx="1"/>
          </p:nvPr>
        </p:nvSpPr>
        <p:spPr/>
        <p:txBody>
          <a:bodyPr anchor="ctr">
            <a:normAutofit/>
          </a:bodyPr>
          <a:lstStyle/>
          <a:p>
            <a:r>
              <a:rPr lang="cy-GB" dirty="0">
                <a:hlinkClick r:id="rId2"/>
              </a:rPr>
              <a:t>Bil Plant (Diddymu Amddiffyn Cosb Rhesymol) (Cymru) 2020</a:t>
            </a:r>
            <a:endParaRPr lang="en-GB" dirty="0"/>
          </a:p>
          <a:p>
            <a:r>
              <a:rPr lang="cy-GB" dirty="0"/>
              <a:t>Mae’r gyfraith newydd yn ceisio dod â chosb gorfforol plant yng Nghymru i ben, helpu i amddiffyn eu hawliau ac adeiladu ar ymrwymiad Llywodraeth Cymru i Gonfensiwn y Genhedloedd Unedig ar Hawliau’r Plentyn.</a:t>
            </a:r>
          </a:p>
          <a:p>
            <a:r>
              <a:rPr lang="cy-GB" dirty="0"/>
              <a:t>Daeth y gyfraith i rym ar ddydd Llun 21ain Mawrth 2022.</a:t>
            </a:r>
          </a:p>
          <a:p>
            <a:r>
              <a:rPr lang="cy-GB" dirty="0"/>
              <a:t>Beth yw eich barn am hyn?</a:t>
            </a:r>
            <a:endParaRPr lang="en-GB" dirty="0"/>
          </a:p>
          <a:p>
            <a:endParaRPr lang="en-GB" dirty="0"/>
          </a:p>
        </p:txBody>
      </p:sp>
      <p:sp>
        <p:nvSpPr>
          <p:cNvPr id="4" name="Content Placeholder 3"/>
          <p:cNvSpPr>
            <a:spLocks noGrp="1"/>
          </p:cNvSpPr>
          <p:nvPr>
            <p:ph sz="half" idx="2"/>
          </p:nvPr>
        </p:nvSpPr>
        <p:spPr>
          <a:xfrm>
            <a:off x="6217920" y="1914700"/>
            <a:ext cx="4937760" cy="4023360"/>
          </a:xfrm>
        </p:spPr>
        <p:txBody>
          <a:bodyPr>
            <a:normAutofit/>
          </a:bodyPr>
          <a:lstStyle/>
          <a:p>
            <a:r>
              <a:rPr lang="en-GB" dirty="0">
                <a:hlinkClick r:id="rId3"/>
              </a:rPr>
              <a:t>Children (Abolition of Defence of Reasonable Punishment) (Wales) Bill 2020</a:t>
            </a:r>
            <a:endParaRPr lang="en-GB" dirty="0"/>
          </a:p>
          <a:p>
            <a:r>
              <a:rPr lang="en-GB" dirty="0"/>
              <a:t>The new law seeks to end the physical punishment of children in Wales, help protect their rights and build upon the Welsh Government’s commitment to the United Nation’s Convention on the Rights of the Child.</a:t>
            </a:r>
          </a:p>
          <a:p>
            <a:r>
              <a:rPr lang="en-GB" dirty="0">
                <a:solidFill>
                  <a:srgbClr val="FF0000"/>
                </a:solidFill>
              </a:rPr>
              <a:t>The law came into force on Monday 21st March 2022.</a:t>
            </a:r>
          </a:p>
          <a:p>
            <a:r>
              <a:rPr lang="en-GB" dirty="0">
                <a:solidFill>
                  <a:srgbClr val="FF0000"/>
                </a:solidFill>
              </a:rPr>
              <a:t>What are your opinions regarding this?</a:t>
            </a:r>
          </a:p>
          <a:p>
            <a:endParaRPr lang="en-GB" dirty="0"/>
          </a:p>
        </p:txBody>
      </p:sp>
    </p:spTree>
    <p:extLst>
      <p:ext uri="{BB962C8B-B14F-4D97-AF65-F5344CB8AC3E}">
        <p14:creationId xmlns:p14="http://schemas.microsoft.com/office/powerpoint/2010/main" val="3241657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F67B2-95FD-4C4B-8825-B259738C15D7}"/>
              </a:ext>
            </a:extLst>
          </p:cNvPr>
          <p:cNvSpPr>
            <a:spLocks noGrp="1"/>
          </p:cNvSpPr>
          <p:nvPr>
            <p:ph type="title"/>
          </p:nvPr>
        </p:nvSpPr>
        <p:spPr>
          <a:xfrm>
            <a:off x="1097280" y="248503"/>
            <a:ext cx="10058400" cy="1450757"/>
          </a:xfrm>
        </p:spPr>
        <p:txBody>
          <a:bodyPr>
            <a:normAutofit/>
          </a:bodyPr>
          <a:lstStyle/>
          <a:p>
            <a:r>
              <a:rPr lang="en-GB" dirty="0" err="1">
                <a:solidFill>
                  <a:schemeClr val="tx2"/>
                </a:solidFill>
              </a:rPr>
              <a:t>Cyfnod</a:t>
            </a:r>
            <a:r>
              <a:rPr lang="en-GB" dirty="0">
                <a:solidFill>
                  <a:schemeClr val="tx2"/>
                </a:solidFill>
              </a:rPr>
              <a:t> Sylfaen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Foundation Phase and children’s rights</a:t>
            </a:r>
          </a:p>
        </p:txBody>
      </p:sp>
      <p:sp>
        <p:nvSpPr>
          <p:cNvPr id="3" name="Content Placeholder 2">
            <a:extLst>
              <a:ext uri="{FF2B5EF4-FFF2-40B4-BE49-F238E27FC236}">
                <a16:creationId xmlns:a16="http://schemas.microsoft.com/office/drawing/2014/main" id="{2B4B1C28-6946-4EE3-8B2D-ADEE43336D25}"/>
              </a:ext>
            </a:extLst>
          </p:cNvPr>
          <p:cNvSpPr>
            <a:spLocks noGrp="1"/>
          </p:cNvSpPr>
          <p:nvPr>
            <p:ph sz="half" idx="1"/>
          </p:nvPr>
        </p:nvSpPr>
        <p:spPr>
          <a:xfrm>
            <a:off x="386444" y="2014463"/>
            <a:ext cx="5447211" cy="4023359"/>
          </a:xfrm>
        </p:spPr>
        <p:txBody>
          <a:bodyPr anchor="ctr">
            <a:noAutofit/>
          </a:bodyPr>
          <a:lstStyle/>
          <a:p>
            <a:r>
              <a:rPr lang="cy-GB" sz="1800" dirty="0"/>
              <a:t>Cyflwynwyd y Cyfnod Sylfaen (</a:t>
            </a:r>
            <a:r>
              <a:rPr lang="cy-GB" sz="1800" dirty="0" err="1"/>
              <a:t>LlCC</a:t>
            </a:r>
            <a:r>
              <a:rPr lang="cy-GB" sz="1800" dirty="0"/>
              <a:t>, 2008) rhwng 2008 a 2011.</a:t>
            </a:r>
            <a:endParaRPr lang="en-GB" sz="1800" dirty="0"/>
          </a:p>
          <a:p>
            <a:r>
              <a:rPr lang="cy-GB" sz="1800" dirty="0"/>
              <a:t>Diweddarwyd dogfen y cwricwlwm yn 2015. At ei gilydd, mae hyn yn adeiladu ar ymrwymiad Llywodraeth Cymru i gefnogi'r saith nod craidd a ddatblygwyd o Gonfensiwn y Cenhedloedd Unedig ar Hawliau'r Plentyn 1989</a:t>
            </a:r>
            <a:endParaRPr lang="en-GB" sz="1800" dirty="0"/>
          </a:p>
          <a:p>
            <a:r>
              <a:rPr lang="cy-GB" sz="1800" dirty="0"/>
              <a:t>Ethos y cwricwlwm yw dull arbrofol, seiliedig ar chwarae tuag at addysg plentyndod cynnar gyda chydbwysedd o weithgaredd dan gyfarwyddyd oedolion a phlant mewn amgylcheddau dan do ac awyr agored (</a:t>
            </a:r>
            <a:r>
              <a:rPr lang="cy-GB" sz="1800" dirty="0" err="1"/>
              <a:t>LlC</a:t>
            </a:r>
            <a:r>
              <a:rPr lang="cy-GB" sz="1800" dirty="0"/>
              <a:t>, 2015). Mae gweithgaredd a gychwynnir gan blant yn ganolog.</a:t>
            </a:r>
            <a:endParaRPr lang="en-GB" sz="1800" dirty="0"/>
          </a:p>
          <a:p>
            <a:r>
              <a:rPr lang="cy-GB" sz="1800" dirty="0"/>
              <a:t>Mae penodau meddwl parhaus a rhannu yn annog, lle mae oedolion yn gallu ‘adeiladu ar yr hyn y maent [plant] eisoes yn ei wybod ac yn gallu ei wneud, eu diddordebau a’r hyn y maent yn ei ddeall’ (</a:t>
            </a:r>
            <a:r>
              <a:rPr lang="cy-GB" sz="1800" dirty="0" err="1"/>
              <a:t>LlC</a:t>
            </a:r>
            <a:r>
              <a:rPr lang="cy-GB" sz="1800" dirty="0"/>
              <a:t> 2015 t.4).</a:t>
            </a:r>
          </a:p>
          <a:p>
            <a:endParaRPr lang="en-GB" sz="1800" dirty="0"/>
          </a:p>
        </p:txBody>
      </p:sp>
      <p:sp>
        <p:nvSpPr>
          <p:cNvPr id="4" name="Content Placeholder 3"/>
          <p:cNvSpPr>
            <a:spLocks noGrp="1"/>
          </p:cNvSpPr>
          <p:nvPr>
            <p:ph sz="half" idx="2"/>
          </p:nvPr>
        </p:nvSpPr>
        <p:spPr>
          <a:xfrm>
            <a:off x="6217919" y="1845735"/>
            <a:ext cx="5914209" cy="4446208"/>
          </a:xfrm>
        </p:spPr>
        <p:txBody>
          <a:bodyPr>
            <a:normAutofit fontScale="85000" lnSpcReduction="20000"/>
          </a:bodyPr>
          <a:lstStyle/>
          <a:p>
            <a:r>
              <a:rPr lang="en-GB" sz="2400" dirty="0"/>
              <a:t>The Foundation Phase(WAG, 2008) was rolled out from 2008 to 2011. </a:t>
            </a:r>
          </a:p>
          <a:p>
            <a:r>
              <a:rPr lang="en-GB" sz="2400" dirty="0"/>
              <a:t>The curriculum document was updated in 2015. Overall, this builds on the Welsh Government’s overarching commitment to supporting the seven core aims developed from the United Nations Convention on the Rights of the Child 1989 </a:t>
            </a:r>
          </a:p>
          <a:p>
            <a:r>
              <a:rPr lang="en-GB" sz="2400" dirty="0"/>
              <a:t>The ethos of the curriculum is play-based, experiential approach to early childhood education with a balance of adult-directed and child-directed activity in indoor and outdoor environments (WG, 2015). Child initiated activity is central.</a:t>
            </a:r>
          </a:p>
          <a:p>
            <a:r>
              <a:rPr lang="en-GB" sz="2400" dirty="0"/>
              <a:t>Episodes of sustained and shared thinking is encourages, where adults are able to ‘build on what they [children] already know and can do, their interests and what they understand’ (WG 2015 p.4).</a:t>
            </a:r>
          </a:p>
          <a:p>
            <a:endParaRPr lang="en-GB" sz="2100" dirty="0"/>
          </a:p>
          <a:p>
            <a:endParaRPr lang="en-GB" dirty="0"/>
          </a:p>
        </p:txBody>
      </p:sp>
    </p:spTree>
    <p:extLst>
      <p:ext uri="{BB962C8B-B14F-4D97-AF65-F5344CB8AC3E}">
        <p14:creationId xmlns:p14="http://schemas.microsoft.com/office/powerpoint/2010/main" val="1389566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4568-A82B-45F8-A835-067161FBCAB1}"/>
              </a:ext>
            </a:extLst>
          </p:cNvPr>
          <p:cNvSpPr>
            <a:spLocks noGrp="1"/>
          </p:cNvSpPr>
          <p:nvPr>
            <p:ph type="title"/>
          </p:nvPr>
        </p:nvSpPr>
        <p:spPr/>
        <p:txBody>
          <a:bodyPr>
            <a:normAutofit/>
          </a:bodyPr>
          <a:lstStyle/>
          <a:p>
            <a:r>
              <a:rPr lang="en-GB" dirty="0" err="1">
                <a:solidFill>
                  <a:schemeClr val="tx2"/>
                </a:solidFill>
              </a:rPr>
              <a:t>Cyfnod</a:t>
            </a:r>
            <a:r>
              <a:rPr lang="en-GB" dirty="0">
                <a:solidFill>
                  <a:schemeClr val="tx2"/>
                </a:solidFill>
              </a:rPr>
              <a:t> Sylfaen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Foundation Phase and children’s rights</a:t>
            </a:r>
          </a:p>
        </p:txBody>
      </p:sp>
      <p:sp>
        <p:nvSpPr>
          <p:cNvPr id="3" name="Content Placeholder 2">
            <a:extLst>
              <a:ext uri="{FF2B5EF4-FFF2-40B4-BE49-F238E27FC236}">
                <a16:creationId xmlns:a16="http://schemas.microsoft.com/office/drawing/2014/main" id="{D09231EC-B5D2-4588-AB85-C9773309E55E}"/>
              </a:ext>
            </a:extLst>
          </p:cNvPr>
          <p:cNvSpPr>
            <a:spLocks noGrp="1"/>
          </p:cNvSpPr>
          <p:nvPr>
            <p:ph sz="half" idx="1"/>
          </p:nvPr>
        </p:nvSpPr>
        <p:spPr>
          <a:xfrm>
            <a:off x="228600" y="1845734"/>
            <a:ext cx="5806440" cy="4359123"/>
          </a:xfrm>
        </p:spPr>
        <p:txBody>
          <a:bodyPr anchor="ctr">
            <a:normAutofit fontScale="92500" lnSpcReduction="10000"/>
          </a:bodyPr>
          <a:lstStyle/>
          <a:p>
            <a:pPr lvl="0"/>
            <a:r>
              <a:rPr lang="cy-GB" sz="2100" dirty="0"/>
              <a:t>Disgrifiwyd y Cyfnod Sylfaen fel un sydd ag ‘addysgeg ragweithiol a bwriadol’ (Wood, 2007: 127).</a:t>
            </a:r>
            <a:endParaRPr lang="en-GB" sz="2100" dirty="0"/>
          </a:p>
          <a:p>
            <a:pPr lvl="0"/>
            <a:r>
              <a:rPr lang="cy-GB" sz="2100" dirty="0"/>
              <a:t> Fodd bynnag, gyda chyflwyniad y profion llythrennedd a rhifedd, mae tensiynau wedi codi ynghylch agweddau plentyn-ganolog y cwricwlwm.</a:t>
            </a:r>
            <a:endParaRPr lang="en-GB" sz="2100" dirty="0"/>
          </a:p>
          <a:p>
            <a:pPr lvl="0"/>
            <a:r>
              <a:rPr lang="cy-GB" sz="2100" dirty="0"/>
              <a:t> Canfyddiadau gwerthusiadau:</a:t>
            </a:r>
            <a:endParaRPr lang="en-GB" sz="2100" dirty="0"/>
          </a:p>
          <a:p>
            <a:pPr lvl="0"/>
            <a:r>
              <a:rPr lang="cy-GB" sz="2100" dirty="0"/>
              <a:t>◦ </a:t>
            </a:r>
            <a:r>
              <a:rPr lang="cy-GB" sz="2100" dirty="0" err="1"/>
              <a:t>Siraj</a:t>
            </a:r>
            <a:r>
              <a:rPr lang="cy-GB" sz="2100" dirty="0"/>
              <a:t> a Kingston (2014) - canlyniadau'n dda lle mae CS yn gweithio'n dda, amrywiaeth rhwng y sector a gynhelir a'r sector nad yw'n cael ei gynnal.</a:t>
            </a:r>
          </a:p>
          <a:p>
            <a:pPr lvl="0"/>
            <a:r>
              <a:rPr lang="cy-GB" sz="2100" dirty="0"/>
              <a:t>◦ </a:t>
            </a:r>
            <a:r>
              <a:rPr lang="cy-GB" sz="2100" dirty="0" err="1"/>
              <a:t>Maynard</a:t>
            </a:r>
            <a:r>
              <a:rPr lang="cy-GB" sz="2100" dirty="0"/>
              <a:t> </a:t>
            </a:r>
            <a:r>
              <a:rPr lang="cy-GB" sz="2100" dirty="0" err="1"/>
              <a:t>et</a:t>
            </a:r>
            <a:r>
              <a:rPr lang="cy-GB" sz="2100" dirty="0"/>
              <a:t> </a:t>
            </a:r>
            <a:r>
              <a:rPr lang="cy-GB" sz="2100" dirty="0" err="1"/>
              <a:t>al</a:t>
            </a:r>
            <a:r>
              <a:rPr lang="cy-GB" sz="2100" dirty="0"/>
              <a:t>. (2013) amlygodd tensiynau posibl o fewn fframwaith y Cyfnod Sylfaen, e.e. tensiwn rhwng yr addysgeg seiliedig ar chwarae, wedi'i ategu gan ddull datblygiadol, a disgwyliadau cwricwlwm statudol manwl, yn enwedig ar gyfer Blynyddoedd 1 a 2.</a:t>
            </a:r>
            <a:endParaRPr lang="en-GB" sz="2100" dirty="0"/>
          </a:p>
          <a:p>
            <a:pPr lvl="1"/>
            <a:endParaRPr lang="en-GB" dirty="0"/>
          </a:p>
        </p:txBody>
      </p:sp>
      <p:sp>
        <p:nvSpPr>
          <p:cNvPr id="4" name="Content Placeholder 3"/>
          <p:cNvSpPr>
            <a:spLocks noGrp="1"/>
          </p:cNvSpPr>
          <p:nvPr>
            <p:ph sz="half" idx="2"/>
          </p:nvPr>
        </p:nvSpPr>
        <p:spPr>
          <a:xfrm>
            <a:off x="6217920" y="1845735"/>
            <a:ext cx="5832566" cy="4359122"/>
          </a:xfrm>
        </p:spPr>
        <p:txBody>
          <a:bodyPr>
            <a:noAutofit/>
          </a:bodyPr>
          <a:lstStyle/>
          <a:p>
            <a:r>
              <a:rPr lang="en-GB" sz="1800" dirty="0"/>
              <a:t>The Foundation Phase has been described as having ‘proactive and intentional pedagogy’ (Wood, 2007: 127).</a:t>
            </a:r>
          </a:p>
          <a:p>
            <a:r>
              <a:rPr lang="en-GB" sz="1800" dirty="0"/>
              <a:t>However with the introduction of the literacy and numeracy tests, tensions have arose around play-based child-initiated aspects of the curriculum.</a:t>
            </a:r>
          </a:p>
          <a:p>
            <a:r>
              <a:rPr lang="en-GB" sz="1800" dirty="0"/>
              <a:t>Findings from evaluations:</a:t>
            </a:r>
          </a:p>
          <a:p>
            <a:pPr lvl="1"/>
            <a:r>
              <a:rPr lang="en-GB" dirty="0"/>
              <a:t>Siraj and Kingston (2014) – outcomes good where FP working well, variation between maintained and non-maintained sector.</a:t>
            </a:r>
          </a:p>
          <a:p>
            <a:pPr lvl="1"/>
            <a:r>
              <a:rPr lang="en-GB" dirty="0"/>
              <a:t>Maynard et al. (2013) highlighted possible tensions within the Foundation Phase framework, e.g. tension between the play-based pedagogy, underpinned by a developmental approach, and detailed statutory curriculum expectations, especially for Years 1 and 2. </a:t>
            </a:r>
          </a:p>
          <a:p>
            <a:pPr lvl="0"/>
            <a:endParaRPr lang="en-GB" sz="1800" dirty="0"/>
          </a:p>
        </p:txBody>
      </p:sp>
    </p:spTree>
    <p:extLst>
      <p:ext uri="{BB962C8B-B14F-4D97-AF65-F5344CB8AC3E}">
        <p14:creationId xmlns:p14="http://schemas.microsoft.com/office/powerpoint/2010/main" val="261435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4E71-8127-4870-9F1A-BE4BDB8ABF81}"/>
              </a:ext>
            </a:extLst>
          </p:cNvPr>
          <p:cNvSpPr>
            <a:spLocks noGrp="1"/>
          </p:cNvSpPr>
          <p:nvPr>
            <p:ph type="title"/>
          </p:nvPr>
        </p:nvSpPr>
        <p:spPr/>
        <p:txBody>
          <a:bodyPr>
            <a:normAutofit/>
          </a:bodyPr>
          <a:lstStyle/>
          <a:p>
            <a:r>
              <a:rPr lang="en-GB" dirty="0" err="1">
                <a:solidFill>
                  <a:schemeClr val="tx2"/>
                </a:solidFill>
              </a:rPr>
              <a:t>Cyfnod</a:t>
            </a:r>
            <a:r>
              <a:rPr lang="en-GB" dirty="0">
                <a:solidFill>
                  <a:schemeClr val="tx2"/>
                </a:solidFill>
              </a:rPr>
              <a:t> </a:t>
            </a:r>
            <a:r>
              <a:rPr lang="en-GB" dirty="0" err="1">
                <a:solidFill>
                  <a:schemeClr val="tx2"/>
                </a:solidFill>
              </a:rPr>
              <a:t>Allweddol</a:t>
            </a:r>
            <a:r>
              <a:rPr lang="en-GB" dirty="0">
                <a:solidFill>
                  <a:schemeClr val="tx2"/>
                </a:solidFill>
              </a:rPr>
              <a:t> 2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Key Stage 2 and children’s rights</a:t>
            </a:r>
          </a:p>
        </p:txBody>
      </p:sp>
      <p:sp>
        <p:nvSpPr>
          <p:cNvPr id="3" name="Content Placeholder 2">
            <a:extLst>
              <a:ext uri="{FF2B5EF4-FFF2-40B4-BE49-F238E27FC236}">
                <a16:creationId xmlns:a16="http://schemas.microsoft.com/office/drawing/2014/main" id="{D6F2C752-E886-4221-BB39-9FFC5C99654A}"/>
              </a:ext>
            </a:extLst>
          </p:cNvPr>
          <p:cNvSpPr>
            <a:spLocks noGrp="1"/>
          </p:cNvSpPr>
          <p:nvPr>
            <p:ph sz="half" idx="1"/>
          </p:nvPr>
        </p:nvSpPr>
        <p:spPr>
          <a:xfrm>
            <a:off x="255814" y="1845734"/>
            <a:ext cx="5779226" cy="4266595"/>
          </a:xfrm>
        </p:spPr>
        <p:txBody>
          <a:bodyPr anchor="ctr">
            <a:normAutofit lnSpcReduction="10000"/>
          </a:bodyPr>
          <a:lstStyle/>
          <a:p>
            <a:pPr lvl="0"/>
            <a:endParaRPr lang="cy-GB" sz="2000" dirty="0"/>
          </a:p>
          <a:p>
            <a:pPr lvl="0"/>
            <a:endParaRPr lang="cy-GB" dirty="0"/>
          </a:p>
          <a:p>
            <a:pPr lvl="0"/>
            <a:r>
              <a:rPr lang="cy-GB" sz="2000" dirty="0"/>
              <a:t>O dan fframweithiau cwricwlwm statudol, cydnabyddir hawl plentyn i fod yn rhan o'i addysg (Taylor </a:t>
            </a:r>
            <a:r>
              <a:rPr lang="cy-GB" sz="2000" dirty="0" err="1"/>
              <a:t>et</a:t>
            </a:r>
            <a:r>
              <a:rPr lang="cy-GB" sz="2000" dirty="0"/>
              <a:t> </a:t>
            </a:r>
            <a:r>
              <a:rPr lang="cy-GB" sz="2000" dirty="0" err="1"/>
              <a:t>al</a:t>
            </a:r>
            <a:r>
              <a:rPr lang="cy-GB" sz="2000" dirty="0"/>
              <a:t>., 2015)</a:t>
            </a:r>
            <a:endParaRPr lang="en-GB" sz="2000" dirty="0"/>
          </a:p>
          <a:p>
            <a:pPr lvl="0"/>
            <a:r>
              <a:rPr lang="cy-GB" sz="2000" dirty="0"/>
              <a:t>Fodd bynnag, nid yw hawliau plant yn cael eu cyfeirio'n benodol yng nghwricwlwm Cyfnod Allweddol 2</a:t>
            </a:r>
            <a:endParaRPr lang="en-GB" sz="2000" dirty="0"/>
          </a:p>
          <a:p>
            <a:r>
              <a:rPr lang="cy-GB" sz="2000" dirty="0"/>
              <a:t>Mae tystiolaeth bod rhai ysgolion yn cymryd agwedd weithredol tuag at ddysgu plant am eu hawliau (Estyn, 2014) e.e. cymryd rhan mewn datganiadau cenhadaeth ysgol, plant yn dod yn llysgenhadon dros gydraddoldeb, a barn plant yn cael eu hystyried yn ystod prosesau cynllunio</a:t>
            </a:r>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6217920" y="1845735"/>
            <a:ext cx="5810794" cy="4023360"/>
          </a:xfrm>
        </p:spPr>
        <p:txBody>
          <a:bodyPr>
            <a:noAutofit/>
          </a:bodyPr>
          <a:lstStyle/>
          <a:p>
            <a:r>
              <a:rPr lang="en-GB" sz="2000" dirty="0"/>
              <a:t>Under statutory curriculum frameworks, a child’s right to be involved in their education is acknowledged (Taylor et al., 2015)</a:t>
            </a:r>
          </a:p>
          <a:p>
            <a:r>
              <a:rPr lang="en-GB" sz="2000" dirty="0"/>
              <a:t>However children’s rights is not explicitly signposted in the Key Stage 2 curriculum</a:t>
            </a:r>
          </a:p>
          <a:p>
            <a:r>
              <a:rPr lang="en-GB" sz="2000" dirty="0"/>
              <a:t>There is evidence that some schools take an active approach to teaching children about their rights (Estyn, 2014) e.g. involvement in school mission statements, children becoming ambassadors for equality, and views of children being taken into account during planning processes.</a:t>
            </a:r>
          </a:p>
          <a:p>
            <a:endParaRPr lang="en-GB" sz="2200" dirty="0"/>
          </a:p>
        </p:txBody>
      </p:sp>
    </p:spTree>
    <p:extLst>
      <p:ext uri="{BB962C8B-B14F-4D97-AF65-F5344CB8AC3E}">
        <p14:creationId xmlns:p14="http://schemas.microsoft.com/office/powerpoint/2010/main" val="2296462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95E0-7351-4A7D-877D-DDEB55020319}"/>
              </a:ext>
            </a:extLst>
          </p:cNvPr>
          <p:cNvSpPr>
            <a:spLocks noGrp="1"/>
          </p:cNvSpPr>
          <p:nvPr>
            <p:ph type="title"/>
          </p:nvPr>
        </p:nvSpPr>
        <p:spPr/>
        <p:txBody>
          <a:bodyPr>
            <a:normAutofit fontScale="90000"/>
          </a:bodyPr>
          <a:lstStyle/>
          <a:p>
            <a:r>
              <a:rPr lang="en-GB" dirty="0" err="1">
                <a:solidFill>
                  <a:schemeClr val="tx2"/>
                </a:solidFill>
              </a:rPr>
              <a:t>Cwricwlwm</a:t>
            </a:r>
            <a:r>
              <a:rPr lang="en-GB" dirty="0">
                <a:solidFill>
                  <a:schemeClr val="tx2"/>
                </a:solidFill>
              </a:rPr>
              <a:t> i </a:t>
            </a:r>
            <a:r>
              <a:rPr lang="en-GB" dirty="0" err="1">
                <a:solidFill>
                  <a:schemeClr val="tx2"/>
                </a:solidFill>
              </a:rPr>
              <a:t>Gymru</a:t>
            </a:r>
            <a:r>
              <a:rPr lang="en-GB" dirty="0">
                <a:solidFill>
                  <a:schemeClr val="tx2"/>
                </a:solidFill>
              </a:rPr>
              <a:t>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Curriculum for Wales and children’s rights</a:t>
            </a:r>
          </a:p>
        </p:txBody>
      </p:sp>
      <p:sp>
        <p:nvSpPr>
          <p:cNvPr id="3" name="Content Placeholder 2">
            <a:extLst>
              <a:ext uri="{FF2B5EF4-FFF2-40B4-BE49-F238E27FC236}">
                <a16:creationId xmlns:a16="http://schemas.microsoft.com/office/drawing/2014/main" id="{D0823766-AD15-41C6-8C2C-2501AA6F598A}"/>
              </a:ext>
            </a:extLst>
          </p:cNvPr>
          <p:cNvSpPr>
            <a:spLocks noGrp="1"/>
          </p:cNvSpPr>
          <p:nvPr>
            <p:ph sz="half" idx="1"/>
          </p:nvPr>
        </p:nvSpPr>
        <p:spPr>
          <a:xfrm>
            <a:off x="266700" y="1845734"/>
            <a:ext cx="5768340" cy="5300737"/>
          </a:xfrm>
        </p:spPr>
        <p:txBody>
          <a:bodyPr anchor="ctr">
            <a:normAutofit/>
          </a:bodyPr>
          <a:lstStyle/>
          <a:p>
            <a:pPr marL="0" indent="0">
              <a:buNone/>
            </a:pPr>
            <a:r>
              <a:rPr lang="cy-GB" sz="2800" dirty="0"/>
              <a:t>Mae Comisiynydd Plant Cymru (CPC) wedi cynnal ymarfer mapio ar draws dibenion arfaethedig Cwricwlwm Cymru 2022 (CPC 2019). Mae hyn yn dangos y gellir cynrychioli erthyglau UNCRC yn dda at ddibenion y cwricwlwm newydd ynghyd â thair prif elfen addysg hawliau dynol.</a:t>
            </a:r>
            <a:endParaRPr lang="en-GB" sz="2800" dirty="0"/>
          </a:p>
          <a:p>
            <a:endParaRPr lang="en-GB" sz="1500" dirty="0">
              <a:hlinkClick r:id="rId2"/>
            </a:endParaRPr>
          </a:p>
          <a:p>
            <a:endParaRPr lang="en-GB" sz="1500" dirty="0">
              <a:hlinkClick r:id="rId2"/>
            </a:endParaRPr>
          </a:p>
          <a:p>
            <a:endParaRPr lang="en-GB" sz="1500" dirty="0">
              <a:hlinkClick r:id="rId2"/>
            </a:endParaRPr>
          </a:p>
          <a:p>
            <a:endParaRPr lang="en-GB" dirty="0"/>
          </a:p>
        </p:txBody>
      </p:sp>
      <p:sp>
        <p:nvSpPr>
          <p:cNvPr id="4" name="Content Placeholder 3"/>
          <p:cNvSpPr>
            <a:spLocks noGrp="1"/>
          </p:cNvSpPr>
          <p:nvPr>
            <p:ph sz="half" idx="2"/>
          </p:nvPr>
        </p:nvSpPr>
        <p:spPr>
          <a:xfrm>
            <a:off x="6201592" y="1954592"/>
            <a:ext cx="5832566" cy="4516965"/>
          </a:xfrm>
        </p:spPr>
        <p:txBody>
          <a:bodyPr>
            <a:normAutofit/>
          </a:bodyPr>
          <a:lstStyle/>
          <a:p>
            <a:r>
              <a:rPr lang="en-GB" sz="2800" dirty="0"/>
              <a:t>The Children’s Commissioner for Wales (CCW) has undertaken a mapping exercise across the proposed purposes of the Curriculum for Wales 2022 (CCW 2019). This demonstrates that the articles of the UNCRC can be well represented within the new curriculum purposes as can the three main elements of human rights education.</a:t>
            </a:r>
          </a:p>
          <a:p>
            <a:pPr lvl="0"/>
            <a:endParaRPr lang="en-GB" sz="3100" dirty="0"/>
          </a:p>
        </p:txBody>
      </p:sp>
      <p:sp>
        <p:nvSpPr>
          <p:cNvPr id="5" name="TextBox 4"/>
          <p:cNvSpPr txBox="1"/>
          <p:nvPr/>
        </p:nvSpPr>
        <p:spPr>
          <a:xfrm>
            <a:off x="538843" y="5725886"/>
            <a:ext cx="10352315" cy="923330"/>
          </a:xfrm>
          <a:prstGeom prst="rect">
            <a:avLst/>
          </a:prstGeom>
          <a:noFill/>
        </p:spPr>
        <p:txBody>
          <a:bodyPr wrap="square" rtlCol="0">
            <a:spAutoFit/>
          </a:bodyPr>
          <a:lstStyle/>
          <a:p>
            <a:r>
              <a:rPr lang="en-GB" dirty="0">
                <a:hlinkClick r:id="rId2"/>
              </a:rPr>
              <a:t>https://www.childcomwales.org.uk/wp-content/uploads/2018/11/CCFW-Children-Rights-and-Curriculum-Reform-Position-Paper-2018.pdf</a:t>
            </a:r>
            <a:endParaRPr lang="en-GB" dirty="0"/>
          </a:p>
          <a:p>
            <a:endParaRPr lang="en-GB" dirty="0"/>
          </a:p>
        </p:txBody>
      </p:sp>
    </p:spTree>
    <p:extLst>
      <p:ext uri="{BB962C8B-B14F-4D97-AF65-F5344CB8AC3E}">
        <p14:creationId xmlns:p14="http://schemas.microsoft.com/office/powerpoint/2010/main" val="96016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29A5F-6A4A-D49C-D6CC-2C4A3E5ED17C}"/>
              </a:ext>
            </a:extLst>
          </p:cNvPr>
          <p:cNvSpPr>
            <a:spLocks noGrp="1"/>
          </p:cNvSpPr>
          <p:nvPr>
            <p:ph type="title"/>
          </p:nvPr>
        </p:nvSpPr>
        <p:spPr/>
        <p:txBody>
          <a:bodyPr>
            <a:normAutofit fontScale="90000"/>
          </a:bodyPr>
          <a:lstStyle/>
          <a:p>
            <a:r>
              <a:rPr lang="en-GB" dirty="0" err="1">
                <a:solidFill>
                  <a:schemeClr val="tx2"/>
                </a:solidFill>
              </a:rPr>
              <a:t>Cwricwlwm</a:t>
            </a:r>
            <a:r>
              <a:rPr lang="en-GB" dirty="0">
                <a:solidFill>
                  <a:schemeClr val="tx2"/>
                </a:solidFill>
              </a:rPr>
              <a:t> </a:t>
            </a:r>
            <a:r>
              <a:rPr lang="en-GB" dirty="0" err="1">
                <a:solidFill>
                  <a:schemeClr val="tx2"/>
                </a:solidFill>
              </a:rPr>
              <a:t>i</a:t>
            </a:r>
            <a:r>
              <a:rPr lang="en-GB" dirty="0">
                <a:solidFill>
                  <a:schemeClr val="tx2"/>
                </a:solidFill>
              </a:rPr>
              <a:t> </a:t>
            </a:r>
            <a:r>
              <a:rPr lang="en-GB" dirty="0" err="1">
                <a:solidFill>
                  <a:schemeClr val="tx2"/>
                </a:solidFill>
              </a:rPr>
              <a:t>Gymru</a:t>
            </a:r>
            <a:r>
              <a:rPr lang="en-GB" dirty="0">
                <a:solidFill>
                  <a:schemeClr val="tx2"/>
                </a:solidFill>
              </a:rPr>
              <a:t>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Curriculum for Wales and children’s rights</a:t>
            </a:r>
            <a:endParaRPr lang="en-GB" dirty="0"/>
          </a:p>
        </p:txBody>
      </p:sp>
      <p:sp>
        <p:nvSpPr>
          <p:cNvPr id="3" name="Content Placeholder 2">
            <a:extLst>
              <a:ext uri="{FF2B5EF4-FFF2-40B4-BE49-F238E27FC236}">
                <a16:creationId xmlns:a16="http://schemas.microsoft.com/office/drawing/2014/main" id="{711A93EC-1439-7676-3A10-97E860E6A52E}"/>
              </a:ext>
            </a:extLst>
          </p:cNvPr>
          <p:cNvSpPr>
            <a:spLocks noGrp="1"/>
          </p:cNvSpPr>
          <p:nvPr>
            <p:ph sz="half" idx="1"/>
          </p:nvPr>
        </p:nvSpPr>
        <p:spPr/>
        <p:txBody>
          <a:bodyPr/>
          <a:lstStyle/>
          <a:p>
            <a:pPr lvl="1"/>
            <a:r>
              <a:rPr lang="cy-GB" sz="2000" dirty="0"/>
              <a:t>Dysgu am hawliau dynol: Caffael gwybodaeth a sgiliau am hawliau dynol;</a:t>
            </a:r>
            <a:endParaRPr lang="en-GB" sz="2000" dirty="0"/>
          </a:p>
          <a:p>
            <a:pPr lvl="1"/>
            <a:r>
              <a:rPr lang="cy-GB" sz="2000" dirty="0"/>
              <a:t>Dysgu trwy hawliau dynol: Datblygu gwerthoedd ac agweddau parchus ac ymddygiad sy'n adlewyrchu gwerthoedd hawliau dynol; ac,</a:t>
            </a:r>
            <a:endParaRPr lang="en-GB" sz="2000" dirty="0"/>
          </a:p>
          <a:p>
            <a:pPr lvl="1"/>
            <a:r>
              <a:rPr lang="cy-GB" sz="2000" dirty="0"/>
              <a:t>Dysgu dros hawliau dynol: Cymhelliant gweithredu cymdeithasol a grymuso dinasyddiaeth weithredol i hyrwyddo parch at hawliau pawb</a:t>
            </a:r>
            <a:endParaRPr lang="en-GB" sz="2000" dirty="0"/>
          </a:p>
          <a:p>
            <a:endParaRPr lang="en-GB" dirty="0"/>
          </a:p>
        </p:txBody>
      </p:sp>
      <p:sp>
        <p:nvSpPr>
          <p:cNvPr id="4" name="Content Placeholder 3">
            <a:extLst>
              <a:ext uri="{FF2B5EF4-FFF2-40B4-BE49-F238E27FC236}">
                <a16:creationId xmlns:a16="http://schemas.microsoft.com/office/drawing/2014/main" id="{54D1B426-1C07-6F95-50D8-EB3134F86C3B}"/>
              </a:ext>
            </a:extLst>
          </p:cNvPr>
          <p:cNvSpPr>
            <a:spLocks noGrp="1"/>
          </p:cNvSpPr>
          <p:nvPr>
            <p:ph sz="half" idx="2"/>
          </p:nvPr>
        </p:nvSpPr>
        <p:spPr/>
        <p:txBody>
          <a:bodyPr/>
          <a:lstStyle/>
          <a:p>
            <a:pPr lvl="1"/>
            <a:r>
              <a:rPr lang="en-GB" sz="2000" dirty="0"/>
              <a:t>Learning about human rights: The acquisition of knowledge and skills about human rights;</a:t>
            </a:r>
          </a:p>
          <a:p>
            <a:pPr lvl="1"/>
            <a:r>
              <a:rPr lang="en-GB" sz="2000" dirty="0"/>
              <a:t>Learning through human rights: The development of respectful values and attitudes and changed behaviour that reflects human rights values; and,</a:t>
            </a:r>
          </a:p>
          <a:p>
            <a:pPr lvl="1"/>
            <a:r>
              <a:rPr lang="en-GB" sz="2000" dirty="0"/>
              <a:t>Learning for human rights: The motivation of social action and empowerment of active citizenship to advance respect for the rights of all</a:t>
            </a:r>
          </a:p>
          <a:p>
            <a:endParaRPr lang="en-GB" dirty="0"/>
          </a:p>
        </p:txBody>
      </p:sp>
    </p:spTree>
    <p:extLst>
      <p:ext uri="{BB962C8B-B14F-4D97-AF65-F5344CB8AC3E}">
        <p14:creationId xmlns:p14="http://schemas.microsoft.com/office/powerpoint/2010/main" val="1653449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0061-191B-494F-A6BD-C657CA8E37C5}"/>
              </a:ext>
            </a:extLst>
          </p:cNvPr>
          <p:cNvSpPr>
            <a:spLocks noGrp="1"/>
          </p:cNvSpPr>
          <p:nvPr>
            <p:ph type="title"/>
          </p:nvPr>
        </p:nvSpPr>
        <p:spPr>
          <a:xfrm>
            <a:off x="615043" y="527957"/>
            <a:ext cx="10575472" cy="930729"/>
          </a:xfrm>
        </p:spPr>
        <p:txBody>
          <a:bodyPr>
            <a:noAutofit/>
          </a:bodyPr>
          <a:lstStyle/>
          <a:p>
            <a:pPr algn="ctr"/>
            <a:r>
              <a:rPr lang="en-GB" sz="2800" b="1" dirty="0"/>
              <a:t>Y </a:t>
            </a:r>
            <a:r>
              <a:rPr lang="en-GB" sz="2800" b="1" dirty="0" err="1"/>
              <a:t>Ffordd</a:t>
            </a:r>
            <a:r>
              <a:rPr lang="en-GB" sz="2800" b="1" dirty="0"/>
              <a:t> </a:t>
            </a:r>
            <a:r>
              <a:rPr lang="en-GB" sz="2800" b="1" dirty="0" err="1"/>
              <a:t>Gywir</a:t>
            </a:r>
            <a:r>
              <a:rPr lang="en-GB" sz="2800" b="1" dirty="0"/>
              <a:t>: Dull </a:t>
            </a:r>
            <a:r>
              <a:rPr lang="en-GB" sz="2800" b="1" dirty="0" err="1"/>
              <a:t>Gweithredu</a:t>
            </a:r>
            <a:r>
              <a:rPr lang="en-GB" sz="2800" b="1" dirty="0"/>
              <a:t> </a:t>
            </a:r>
            <a:r>
              <a:rPr lang="en-GB" sz="2800" b="1" dirty="0" err="1"/>
              <a:t>Seiliedig</a:t>
            </a:r>
            <a:r>
              <a:rPr lang="en-GB" sz="2800" b="1" dirty="0"/>
              <a:t> </a:t>
            </a:r>
            <a:r>
              <a:rPr lang="en-GB" sz="2800" b="1" dirty="0" err="1"/>
              <a:t>ar</a:t>
            </a:r>
            <a:r>
              <a:rPr lang="en-GB" sz="2800" b="1" dirty="0"/>
              <a:t> </a:t>
            </a:r>
            <a:r>
              <a:rPr lang="en-GB" sz="2800" b="1" dirty="0" err="1"/>
              <a:t>Hawliau</a:t>
            </a:r>
            <a:r>
              <a:rPr lang="en-GB" sz="2800" b="1" dirty="0"/>
              <a:t> Plant </a:t>
            </a:r>
            <a:r>
              <a:rPr lang="en-GB" sz="2800" b="1" dirty="0" err="1"/>
              <a:t>yng</a:t>
            </a:r>
            <a:r>
              <a:rPr lang="en-GB" sz="2800" b="1" dirty="0"/>
              <a:t> </a:t>
            </a:r>
            <a:r>
              <a:rPr lang="en-GB" sz="2800" b="1" dirty="0" err="1"/>
              <a:t>Nghymru</a:t>
            </a:r>
            <a:r>
              <a:rPr lang="en-GB" sz="2800" b="1" dirty="0"/>
              <a:t> </a:t>
            </a:r>
            <a:r>
              <a:rPr lang="en-GB" sz="2800" dirty="0">
                <a:solidFill>
                  <a:schemeClr val="tx2"/>
                </a:solidFill>
              </a:rPr>
              <a:t>(2017)</a:t>
            </a:r>
            <a:br>
              <a:rPr lang="en-GB" sz="2800" b="1" dirty="0"/>
            </a:br>
            <a:r>
              <a:rPr lang="en-GB" sz="2800" dirty="0">
                <a:solidFill>
                  <a:schemeClr val="tx2"/>
                </a:solidFill>
              </a:rPr>
              <a:t>The Right Way: A Children’s Rights Approach for Education in Wales (2017)</a:t>
            </a:r>
          </a:p>
        </p:txBody>
      </p:sp>
      <p:sp>
        <p:nvSpPr>
          <p:cNvPr id="3" name="Content Placeholder 2">
            <a:extLst>
              <a:ext uri="{FF2B5EF4-FFF2-40B4-BE49-F238E27FC236}">
                <a16:creationId xmlns:a16="http://schemas.microsoft.com/office/drawing/2014/main" id="{20E36AA8-FCA5-4004-A46C-C6C86BF0A1A1}"/>
              </a:ext>
            </a:extLst>
          </p:cNvPr>
          <p:cNvSpPr>
            <a:spLocks noGrp="1"/>
          </p:cNvSpPr>
          <p:nvPr>
            <p:ph sz="half" idx="1"/>
          </p:nvPr>
        </p:nvSpPr>
        <p:spPr>
          <a:xfrm>
            <a:off x="217714" y="1747156"/>
            <a:ext cx="5817326" cy="4523015"/>
          </a:xfrm>
        </p:spPr>
        <p:txBody>
          <a:bodyPr anchor="ctr">
            <a:normAutofit fontScale="77500" lnSpcReduction="20000"/>
          </a:bodyPr>
          <a:lstStyle/>
          <a:p>
            <a:endParaRPr lang="en-GB" dirty="0"/>
          </a:p>
          <a:p>
            <a:pPr lvl="0"/>
            <a:r>
              <a:rPr lang="cy-GB" sz="2900" dirty="0"/>
              <a:t>Dyma ganllaw a ddatblygwyd ar gyfer lleoliadau addysg yng Nghymru, darpariaeth statudol ac anstatudol. Egwyddorion Dull Hawliau Plant yw:</a:t>
            </a:r>
            <a:endParaRPr lang="en-GB" sz="2900" dirty="0"/>
          </a:p>
          <a:p>
            <a:pPr lvl="0"/>
            <a:r>
              <a:rPr lang="cy-GB" sz="2900" dirty="0"/>
              <a:t>Gwreiddio hawliau plant</a:t>
            </a:r>
            <a:endParaRPr lang="en-GB" sz="2900" dirty="0"/>
          </a:p>
          <a:p>
            <a:pPr lvl="0"/>
            <a:r>
              <a:rPr lang="cy-GB" sz="2900" dirty="0"/>
              <a:t>Cydraddoldeb a Pheidio â gwahaniaethu</a:t>
            </a:r>
            <a:endParaRPr lang="en-GB" sz="2900" dirty="0"/>
          </a:p>
          <a:p>
            <a:pPr lvl="0"/>
            <a:r>
              <a:rPr lang="cy-GB" sz="2900" dirty="0"/>
              <a:t>Grymuso plant</a:t>
            </a:r>
            <a:endParaRPr lang="en-GB" sz="2900" dirty="0"/>
          </a:p>
          <a:p>
            <a:pPr lvl="0"/>
            <a:r>
              <a:rPr lang="cy-GB" sz="2900" dirty="0"/>
              <a:t>Cyfranogi</a:t>
            </a:r>
            <a:endParaRPr lang="en-GB" sz="2900" dirty="0"/>
          </a:p>
          <a:p>
            <a:pPr lvl="0"/>
            <a:r>
              <a:rPr lang="cy-GB" sz="2900" dirty="0"/>
              <a:t>Atebolrwydd</a:t>
            </a:r>
            <a:endParaRPr lang="en-GB" sz="2900" dirty="0"/>
          </a:p>
          <a:p>
            <a:pPr lvl="0"/>
            <a:r>
              <a:rPr lang="cy-GB" sz="2900" dirty="0"/>
              <a:t>(Comisiynydd Plant Cymru, 2017: 7) *</a:t>
            </a:r>
            <a:endParaRPr lang="en-GB" sz="2900" dirty="0"/>
          </a:p>
          <a:p>
            <a:pPr marL="0" indent="0">
              <a:buNone/>
            </a:pPr>
            <a:r>
              <a:rPr lang="en-GB" sz="2900" dirty="0"/>
              <a:t>*</a:t>
            </a:r>
            <a:r>
              <a:rPr lang="en-GB" sz="2500" dirty="0"/>
              <a:t>See reading slide for reference</a:t>
            </a:r>
          </a:p>
          <a:p>
            <a:endParaRPr lang="en-GB" dirty="0"/>
          </a:p>
          <a:p>
            <a:endParaRPr lang="en-GB" dirty="0"/>
          </a:p>
        </p:txBody>
      </p:sp>
      <p:sp>
        <p:nvSpPr>
          <p:cNvPr id="4" name="Content Placeholder 3"/>
          <p:cNvSpPr>
            <a:spLocks noGrp="1"/>
          </p:cNvSpPr>
          <p:nvPr>
            <p:ph sz="half" idx="2"/>
          </p:nvPr>
        </p:nvSpPr>
        <p:spPr>
          <a:xfrm>
            <a:off x="6217920" y="1866897"/>
            <a:ext cx="5658394" cy="4523015"/>
          </a:xfrm>
        </p:spPr>
        <p:txBody>
          <a:bodyPr>
            <a:normAutofit fontScale="77500" lnSpcReduction="20000"/>
          </a:bodyPr>
          <a:lstStyle/>
          <a:p>
            <a:r>
              <a:rPr lang="en-GB" dirty="0"/>
              <a:t> </a:t>
            </a:r>
            <a:r>
              <a:rPr lang="en-GB" sz="2900" dirty="0"/>
              <a:t>This is a guide that was developed for education settings in Wales, both statutory and non-statutory provision. The principles of a Children’s Rights Approach are:</a:t>
            </a:r>
          </a:p>
          <a:p>
            <a:pPr lvl="1"/>
            <a:r>
              <a:rPr lang="en-GB" sz="2500" dirty="0"/>
              <a:t>Embedding children’s rights</a:t>
            </a:r>
          </a:p>
          <a:p>
            <a:pPr lvl="1"/>
            <a:r>
              <a:rPr lang="en-GB" sz="2500" dirty="0"/>
              <a:t>Equality and Non-discrimination </a:t>
            </a:r>
          </a:p>
          <a:p>
            <a:pPr lvl="1"/>
            <a:r>
              <a:rPr lang="en-GB" sz="2500" dirty="0"/>
              <a:t>Empowering children</a:t>
            </a:r>
          </a:p>
          <a:p>
            <a:pPr lvl="1"/>
            <a:r>
              <a:rPr lang="en-GB" sz="2500" dirty="0"/>
              <a:t>Participation</a:t>
            </a:r>
          </a:p>
          <a:p>
            <a:pPr lvl="1"/>
            <a:r>
              <a:rPr lang="en-GB" sz="2500" dirty="0"/>
              <a:t>Accountability </a:t>
            </a:r>
          </a:p>
          <a:p>
            <a:pPr marL="0" indent="0">
              <a:buNone/>
            </a:pPr>
            <a:r>
              <a:rPr lang="en-GB" sz="2900" dirty="0"/>
              <a:t>(Children’s Commissioner for Wales, 2017:7)*</a:t>
            </a:r>
          </a:p>
          <a:p>
            <a:endParaRPr lang="en-GB" dirty="0"/>
          </a:p>
        </p:txBody>
      </p:sp>
    </p:spTree>
    <p:extLst>
      <p:ext uri="{BB962C8B-B14F-4D97-AF65-F5344CB8AC3E}">
        <p14:creationId xmlns:p14="http://schemas.microsoft.com/office/powerpoint/2010/main" val="2638685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F9153-6F7A-AF10-0FA6-0FC34227EB22}"/>
              </a:ext>
            </a:extLst>
          </p:cNvPr>
          <p:cNvSpPr>
            <a:spLocks noGrp="1"/>
          </p:cNvSpPr>
          <p:nvPr>
            <p:ph type="title"/>
          </p:nvPr>
        </p:nvSpPr>
        <p:spPr/>
        <p:txBody>
          <a:bodyPr>
            <a:normAutofit fontScale="90000"/>
          </a:bodyPr>
          <a:lstStyle/>
          <a:p>
            <a:br>
              <a:rPr lang="en-GB" sz="4800" b="1" dirty="0"/>
            </a:br>
            <a:r>
              <a:rPr lang="en-GB" sz="3100" b="1" dirty="0"/>
              <a:t>Y </a:t>
            </a:r>
            <a:r>
              <a:rPr lang="en-GB" sz="3100" b="1" dirty="0" err="1"/>
              <a:t>Ffordd</a:t>
            </a:r>
            <a:r>
              <a:rPr lang="en-GB" sz="3100" b="1" dirty="0"/>
              <a:t> </a:t>
            </a:r>
            <a:r>
              <a:rPr lang="en-GB" sz="3100" b="1" dirty="0" err="1"/>
              <a:t>Gywir</a:t>
            </a:r>
            <a:r>
              <a:rPr lang="en-GB" sz="3100" b="1" dirty="0"/>
              <a:t>: Dull </a:t>
            </a:r>
            <a:r>
              <a:rPr lang="en-GB" sz="3100" b="1" dirty="0" err="1"/>
              <a:t>Gweithredu</a:t>
            </a:r>
            <a:r>
              <a:rPr lang="en-GB" sz="3100" b="1" dirty="0"/>
              <a:t> </a:t>
            </a:r>
            <a:r>
              <a:rPr lang="en-GB" sz="3100" b="1" dirty="0" err="1"/>
              <a:t>Seiliedig</a:t>
            </a:r>
            <a:r>
              <a:rPr lang="en-GB" sz="3100" b="1" dirty="0"/>
              <a:t> </a:t>
            </a:r>
            <a:r>
              <a:rPr lang="en-GB" sz="3100" b="1" dirty="0" err="1"/>
              <a:t>ar</a:t>
            </a:r>
            <a:r>
              <a:rPr lang="en-GB" sz="3100" b="1" dirty="0"/>
              <a:t> </a:t>
            </a:r>
            <a:r>
              <a:rPr lang="en-GB" sz="3100" b="1" dirty="0" err="1"/>
              <a:t>Hawliau</a:t>
            </a:r>
            <a:r>
              <a:rPr lang="en-GB" sz="3100" b="1" dirty="0"/>
              <a:t> Plant </a:t>
            </a:r>
            <a:r>
              <a:rPr lang="en-GB" sz="3100" b="1" dirty="0" err="1"/>
              <a:t>yng</a:t>
            </a:r>
            <a:r>
              <a:rPr lang="en-GB" sz="3100" b="1" dirty="0"/>
              <a:t> </a:t>
            </a:r>
            <a:r>
              <a:rPr lang="en-GB" sz="3100" b="1" dirty="0" err="1"/>
              <a:t>Nghymru</a:t>
            </a:r>
            <a:r>
              <a:rPr lang="en-GB" sz="3100" b="1" dirty="0"/>
              <a:t> </a:t>
            </a:r>
            <a:r>
              <a:rPr lang="en-GB" sz="3100" dirty="0">
                <a:solidFill>
                  <a:schemeClr val="tx2"/>
                </a:solidFill>
              </a:rPr>
              <a:t>(2017)</a:t>
            </a:r>
            <a:br>
              <a:rPr lang="en-GB" sz="3100" b="1" dirty="0"/>
            </a:br>
            <a:r>
              <a:rPr lang="en-GB" sz="3100" dirty="0">
                <a:solidFill>
                  <a:schemeClr val="tx2"/>
                </a:solidFill>
              </a:rPr>
              <a:t>The Right Way: A Children’s Rights Approach for Education in Wales (2017)</a:t>
            </a:r>
            <a:endParaRPr lang="en-GB" sz="3100" dirty="0"/>
          </a:p>
        </p:txBody>
      </p:sp>
      <p:sp>
        <p:nvSpPr>
          <p:cNvPr id="3" name="Content Placeholder 2">
            <a:extLst>
              <a:ext uri="{FF2B5EF4-FFF2-40B4-BE49-F238E27FC236}">
                <a16:creationId xmlns:a16="http://schemas.microsoft.com/office/drawing/2014/main" id="{F4429C1E-9AA4-318C-616E-72975B2FB205}"/>
              </a:ext>
            </a:extLst>
          </p:cNvPr>
          <p:cNvSpPr>
            <a:spLocks noGrp="1"/>
          </p:cNvSpPr>
          <p:nvPr>
            <p:ph sz="half" idx="1"/>
          </p:nvPr>
        </p:nvSpPr>
        <p:spPr/>
        <p:txBody>
          <a:bodyPr/>
          <a:lstStyle/>
          <a:p>
            <a:r>
              <a:rPr lang="cy-GB" sz="2000" dirty="0"/>
              <a:t>Yn 2018, canfu’r Arolwg Addysg Ffordd Iawn dystiolaeth bod plant yn profi rhai elfennau o ddull hawliau plant yn eu hysgolion. </a:t>
            </a:r>
          </a:p>
          <a:p>
            <a:r>
              <a:rPr lang="cy-GB" sz="2000" dirty="0"/>
              <a:t>Fodd bynnag, ymddengys bod y dull hwn yn fwy cyffredin mewn ysgolion cynradd. </a:t>
            </a:r>
          </a:p>
          <a:p>
            <a:r>
              <a:rPr lang="cy-GB" sz="2000" dirty="0"/>
              <a:t>Casglwyd data yn bennaf yn Ysgolion Llysgenhadon y Comisiynydd Plant, felly gellir dadlau efallai nad oedd eraill yn profi eu hawliau yn yr un ffordd neu i'r un graddau.</a:t>
            </a:r>
            <a:endParaRPr lang="en-GB" sz="2000" dirty="0"/>
          </a:p>
          <a:p>
            <a:endParaRPr lang="en-GB" dirty="0"/>
          </a:p>
        </p:txBody>
      </p:sp>
      <p:sp>
        <p:nvSpPr>
          <p:cNvPr id="4" name="Content Placeholder 3">
            <a:extLst>
              <a:ext uri="{FF2B5EF4-FFF2-40B4-BE49-F238E27FC236}">
                <a16:creationId xmlns:a16="http://schemas.microsoft.com/office/drawing/2014/main" id="{490B2931-C451-1A83-D4D6-E4E24FEF5690}"/>
              </a:ext>
            </a:extLst>
          </p:cNvPr>
          <p:cNvSpPr>
            <a:spLocks noGrp="1"/>
          </p:cNvSpPr>
          <p:nvPr>
            <p:ph sz="half" idx="2"/>
          </p:nvPr>
        </p:nvSpPr>
        <p:spPr/>
        <p:txBody>
          <a:bodyPr/>
          <a:lstStyle/>
          <a:p>
            <a:r>
              <a:rPr lang="en-GB" sz="2000" dirty="0"/>
              <a:t>In 2018, the Right Way Education Survey found evidence that children are experiencing some elements of a children’s rights approach in their schools. </a:t>
            </a:r>
          </a:p>
          <a:p>
            <a:r>
              <a:rPr lang="en-GB" sz="2000" dirty="0"/>
              <a:t>However, this approach seems to be more prevalent in primary schools. </a:t>
            </a:r>
          </a:p>
          <a:p>
            <a:r>
              <a:rPr lang="en-GB" sz="2000" dirty="0"/>
              <a:t>Data was gathered predominantly in Children’s Commissioner Ambassador Schools, therefore it could be argued that others might not be experiencing their rights in the same way or to the same extent.</a:t>
            </a:r>
          </a:p>
          <a:p>
            <a:endParaRPr lang="en-GB" dirty="0"/>
          </a:p>
        </p:txBody>
      </p:sp>
    </p:spTree>
    <p:extLst>
      <p:ext uri="{BB962C8B-B14F-4D97-AF65-F5344CB8AC3E}">
        <p14:creationId xmlns:p14="http://schemas.microsoft.com/office/powerpoint/2010/main" val="341452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p:txBody>
          <a:bodyPr>
            <a:normAutofit/>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br>
              <a:rPr lang="en-GB" dirty="0">
                <a:solidFill>
                  <a:schemeClr val="tx2"/>
                </a:solidFill>
              </a:rPr>
            </a:br>
            <a:r>
              <a:rPr lang="en-GB" dirty="0">
                <a:solidFill>
                  <a:schemeClr val="tx2"/>
                </a:solidFill>
              </a:rPr>
              <a:t>Rights Respecting 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408214" y="1845735"/>
            <a:ext cx="5649686" cy="4190394"/>
          </a:xfrm>
        </p:spPr>
        <p:txBody>
          <a:bodyPr anchor="ctr">
            <a:normAutofit/>
          </a:bodyPr>
          <a:lstStyle/>
          <a:p>
            <a:pPr lvl="0"/>
            <a:endParaRPr lang="cy-GB" dirty="0"/>
          </a:p>
          <a:p>
            <a:pPr lvl="0"/>
            <a:r>
              <a:rPr lang="cy-GB" dirty="0"/>
              <a:t>Dechreuodd UNICEF DU y Wobr Ysgolion sy'n Parchu Hawliau (RRSA) ledled Lloegr, Cymru a Gogledd Iwerddon yn 2004 (UNICEF, 2019).</a:t>
            </a:r>
            <a:endParaRPr lang="en-GB" dirty="0"/>
          </a:p>
          <a:p>
            <a:pPr lvl="0"/>
            <a:r>
              <a:rPr lang="cy-GB" dirty="0"/>
              <a:t>Mae'r Wobr yn canolbwyntio ar ymrwymiad ysgolion i ymgorffori cynllunio, polisïau, ymarfer ac ethos Confensiwn y Cenhedloedd Unedig ar Hawliau'r Plentyn (CRC). Er mwyn i ysgol gyflawni achrediad, rhaid i'r lleoliad ddangos sut mae wedi gosod y llinynnau Gwobr sy'n parchu Hawliau Ysgolion wrth galon yr holl bolisïau a phrosesau, a thrwy hynny hyrwyddo hawliau plant a phobl ifanc.</a:t>
            </a:r>
          </a:p>
          <a:p>
            <a:endParaRPr lang="en-GB" dirty="0"/>
          </a:p>
        </p:txBody>
      </p:sp>
      <p:sp>
        <p:nvSpPr>
          <p:cNvPr id="4" name="Content Placeholder 3"/>
          <p:cNvSpPr>
            <a:spLocks noGrp="1"/>
          </p:cNvSpPr>
          <p:nvPr>
            <p:ph sz="half" idx="2"/>
          </p:nvPr>
        </p:nvSpPr>
        <p:spPr>
          <a:xfrm>
            <a:off x="6217920" y="1737360"/>
            <a:ext cx="5974080" cy="4653036"/>
          </a:xfrm>
        </p:spPr>
        <p:txBody>
          <a:bodyPr>
            <a:normAutofit/>
          </a:bodyPr>
          <a:lstStyle/>
          <a:p>
            <a:pPr lvl="0"/>
            <a:endParaRPr lang="cy-GB" dirty="0"/>
          </a:p>
          <a:p>
            <a:pPr marL="0" indent="0">
              <a:buNone/>
            </a:pPr>
            <a:r>
              <a:rPr lang="en-GB" dirty="0"/>
              <a:t>UNICEF UK started the Rights Respecting Schools Award (RRSA) throughout England, Wales and Northern Ireland in 2004 (UNICEF, 2019). </a:t>
            </a:r>
          </a:p>
          <a:p>
            <a:r>
              <a:rPr lang="en-GB" dirty="0"/>
              <a:t>The Award is centred around schools commitment to embedding the United Nations Convention on the Rights of the Child (CRC) planning, policies, practice and ethos. In order for a school to achieve accreditation, the setting must evidence how it has placed the Rights Respecting Schools Award strands at the heart of all policies and processes, thus promoting children and young people’s rights.</a:t>
            </a:r>
          </a:p>
          <a:p>
            <a:pPr lvl="0"/>
            <a:endParaRPr lang="en-GB" dirty="0"/>
          </a:p>
        </p:txBody>
      </p:sp>
    </p:spTree>
    <p:extLst>
      <p:ext uri="{BB962C8B-B14F-4D97-AF65-F5344CB8AC3E}">
        <p14:creationId xmlns:p14="http://schemas.microsoft.com/office/powerpoint/2010/main" val="2752579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D6D83-3AB0-FACD-FEAF-D2FA9F009F85}"/>
              </a:ext>
            </a:extLst>
          </p:cNvPr>
          <p:cNvSpPr>
            <a:spLocks noGrp="1"/>
          </p:cNvSpPr>
          <p:nvPr>
            <p:ph type="title"/>
          </p:nvPr>
        </p:nvSpPr>
        <p:spPr/>
        <p:txBody>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br>
              <a:rPr lang="en-GB" dirty="0">
                <a:solidFill>
                  <a:schemeClr val="tx2"/>
                </a:solidFill>
              </a:rPr>
            </a:br>
            <a:r>
              <a:rPr lang="en-GB" dirty="0">
                <a:solidFill>
                  <a:schemeClr val="tx2"/>
                </a:solidFill>
              </a:rPr>
              <a:t>Rights Respecting Schools</a:t>
            </a:r>
            <a:endParaRPr lang="en-GB" dirty="0"/>
          </a:p>
        </p:txBody>
      </p:sp>
      <p:sp>
        <p:nvSpPr>
          <p:cNvPr id="3" name="Content Placeholder 2">
            <a:extLst>
              <a:ext uri="{FF2B5EF4-FFF2-40B4-BE49-F238E27FC236}">
                <a16:creationId xmlns:a16="http://schemas.microsoft.com/office/drawing/2014/main" id="{432C1DAF-00ED-7586-0C0C-B0D8F52C2BD9}"/>
              </a:ext>
            </a:extLst>
          </p:cNvPr>
          <p:cNvSpPr>
            <a:spLocks noGrp="1"/>
          </p:cNvSpPr>
          <p:nvPr>
            <p:ph sz="half" idx="1"/>
          </p:nvPr>
        </p:nvSpPr>
        <p:spPr/>
        <p:txBody>
          <a:bodyPr/>
          <a:lstStyle/>
          <a:p>
            <a:pPr lvl="0"/>
            <a:r>
              <a:rPr lang="cy-GB" dirty="0"/>
              <a:t>Dyfernir lefel benodol i ysgolion yn dibynnu ar y dystiolaeth a ddarperir. Y lefelau yw:</a:t>
            </a:r>
            <a:endParaRPr lang="en-GB" dirty="0"/>
          </a:p>
          <a:p>
            <a:pPr lvl="0"/>
            <a:r>
              <a:rPr lang="cy-GB" dirty="0"/>
              <a:t>Efydd - Hawliau Wedi Ymrwymo</a:t>
            </a:r>
            <a:endParaRPr lang="en-GB" dirty="0"/>
          </a:p>
          <a:p>
            <a:pPr lvl="0"/>
            <a:r>
              <a:rPr lang="cy-GB" dirty="0"/>
              <a:t>Arian - Ymwybodol o Hawliau</a:t>
            </a:r>
            <a:endParaRPr lang="en-GB" dirty="0"/>
          </a:p>
          <a:p>
            <a:pPr lvl="0"/>
            <a:r>
              <a:rPr lang="cy-GB" dirty="0"/>
              <a:t>Aur - Parch Hawliau</a:t>
            </a:r>
            <a:endParaRPr lang="en-GB" dirty="0"/>
          </a:p>
          <a:p>
            <a:pPr lvl="0"/>
            <a:r>
              <a:rPr lang="cy-GB" dirty="0"/>
              <a:t>Mae achrediadau Arian ac Aur yn ddilys am dair blynedd ac yna mae'n rhaid ail-achredu'r ysgol.</a:t>
            </a:r>
            <a:endParaRPr lang="en-GB" dirty="0"/>
          </a:p>
          <a:p>
            <a:endParaRPr lang="en-GB" dirty="0"/>
          </a:p>
        </p:txBody>
      </p:sp>
      <p:sp>
        <p:nvSpPr>
          <p:cNvPr id="4" name="Content Placeholder 3">
            <a:extLst>
              <a:ext uri="{FF2B5EF4-FFF2-40B4-BE49-F238E27FC236}">
                <a16:creationId xmlns:a16="http://schemas.microsoft.com/office/drawing/2014/main" id="{13582491-3F28-F404-9A28-AF1108A1E10D}"/>
              </a:ext>
            </a:extLst>
          </p:cNvPr>
          <p:cNvSpPr>
            <a:spLocks noGrp="1"/>
          </p:cNvSpPr>
          <p:nvPr>
            <p:ph sz="half" idx="2"/>
          </p:nvPr>
        </p:nvSpPr>
        <p:spPr/>
        <p:txBody>
          <a:bodyPr/>
          <a:lstStyle/>
          <a:p>
            <a:r>
              <a:rPr lang="en-GB" dirty="0"/>
              <a:t>Schools are awarded a particular level dependant on the evidence provided. The levels are:</a:t>
            </a:r>
          </a:p>
          <a:p>
            <a:pPr lvl="1"/>
            <a:r>
              <a:rPr lang="en-GB" dirty="0"/>
              <a:t>Bronze – Rights Committed</a:t>
            </a:r>
          </a:p>
          <a:p>
            <a:pPr lvl="1"/>
            <a:r>
              <a:rPr lang="en-GB" dirty="0"/>
              <a:t>Silver – Rights Aware</a:t>
            </a:r>
          </a:p>
          <a:p>
            <a:pPr lvl="1"/>
            <a:r>
              <a:rPr lang="en-GB" dirty="0"/>
              <a:t>Gold – Rights Respecting</a:t>
            </a:r>
          </a:p>
          <a:p>
            <a:r>
              <a:rPr lang="en-GB" dirty="0"/>
              <a:t>Silver and Gold accreditations are valid for three years and then school must be re-accredited.</a:t>
            </a:r>
          </a:p>
          <a:p>
            <a:endParaRPr lang="en-GB" dirty="0"/>
          </a:p>
        </p:txBody>
      </p:sp>
    </p:spTree>
    <p:extLst>
      <p:ext uri="{BB962C8B-B14F-4D97-AF65-F5344CB8AC3E}">
        <p14:creationId xmlns:p14="http://schemas.microsoft.com/office/powerpoint/2010/main" val="658249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a:xfrm>
            <a:off x="2360023" y="-159712"/>
            <a:ext cx="10058400" cy="1450757"/>
          </a:xfrm>
        </p:spPr>
        <p:txBody>
          <a:bodyPr>
            <a:normAutofit/>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r>
              <a:rPr lang="en-GB" dirty="0">
                <a:solidFill>
                  <a:schemeClr val="tx2"/>
                </a:solidFill>
              </a:rPr>
              <a:t> </a:t>
            </a:r>
            <a:br>
              <a:rPr lang="en-GB" dirty="0">
                <a:solidFill>
                  <a:schemeClr val="tx2"/>
                </a:solidFill>
              </a:rPr>
            </a:br>
            <a:r>
              <a:rPr lang="en-GB" dirty="0">
                <a:solidFill>
                  <a:schemeClr val="tx2"/>
                </a:solidFill>
              </a:rPr>
              <a:t>Rights Respecting 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473529" y="1432076"/>
            <a:ext cx="5566954" cy="4435323"/>
          </a:xfrm>
        </p:spPr>
        <p:txBody>
          <a:bodyPr anchor="t">
            <a:normAutofit fontScale="55000" lnSpcReduction="20000"/>
          </a:bodyPr>
          <a:lstStyle/>
          <a:p>
            <a:r>
              <a:rPr lang="cy-GB" sz="2800" b="1" dirty="0"/>
              <a:t>Llinyn A: Addysgu a dysgu am hawliau</a:t>
            </a:r>
            <a:endParaRPr lang="en-GB" sz="2800" b="1" dirty="0"/>
          </a:p>
          <a:p>
            <a:pPr lvl="0"/>
            <a:r>
              <a:rPr lang="cy-GB" sz="2800" dirty="0"/>
              <a:t>Mae Confensiwn y Cenhedloedd Unedig ar Hawliau'r Plentyn (CCUHP) yn hysbys i blant, pobl ifanc ac oedolion, sy'n defnyddio'r gyd-ddealltwriaeth hon i weithio er lles plant, gwella ysgolion, cyfiawnder byd-eang a byw'n gynaliadwy.</a:t>
            </a:r>
            <a:endParaRPr lang="en-GB" sz="2800" dirty="0"/>
          </a:p>
          <a:p>
            <a:pPr lvl="0"/>
            <a:r>
              <a:rPr lang="cy-GB" sz="2800" b="1" dirty="0"/>
              <a:t>Llinyn B: Addysgu a dysgu trwy hawliau - ethos a pherthnasoedd</a:t>
            </a:r>
            <a:endParaRPr lang="en-GB" sz="2800" b="1" dirty="0"/>
          </a:p>
          <a:p>
            <a:pPr lvl="0"/>
            <a:r>
              <a:rPr lang="cy-GB" sz="2800" dirty="0"/>
              <a:t>Mae gweithredoedd a phenderfyniadau sy'n effeithio ar blant wedi'u gwreiddio mewn hawliau, eu hadolygu a'u datrys. Mae plant, pobl ifanc ac oedolion yn cydweithredu i ddatblygu a chynnal cymuned ysgol yn seiliedig ar gydraddoldeb, urddas, parch, peidio â gwahaniaethu a chyfranogi; mae hyn yn cynnwys dysgu ac addysgu mewn ffordd sy'n parchu hawliau addysgwyr a dysgwyr ac yn hyrwyddo lles.</a:t>
            </a:r>
            <a:endParaRPr lang="en-GB" sz="2800" dirty="0"/>
          </a:p>
          <a:p>
            <a:pPr lvl="0"/>
            <a:r>
              <a:rPr lang="cy-GB" sz="2800" b="1" dirty="0"/>
              <a:t>Llinyn C: Addysgu a dysgu dros hawliau - cyfranogi, grymuso a gweithredu</a:t>
            </a:r>
            <a:endParaRPr lang="en-GB" sz="2800" b="1" dirty="0"/>
          </a:p>
          <a:p>
            <a:r>
              <a:rPr lang="cy-GB" sz="2800" dirty="0"/>
              <a:t>Mae gan blant y pŵer i fwynhau ac arfer eu hawliau ac i hyrwyddo hawliau eraill yn lleol ac yn fyd-eang. Mae’r sawl sydd a ddyletswydd yn atebol am sicrhau bod plant yn profi eu hawliau.</a:t>
            </a:r>
            <a:endParaRPr lang="en-GB" sz="2600" dirty="0"/>
          </a:p>
        </p:txBody>
      </p:sp>
      <p:sp>
        <p:nvSpPr>
          <p:cNvPr id="4" name="Content Placeholder 3"/>
          <p:cNvSpPr>
            <a:spLocks noGrp="1"/>
          </p:cNvSpPr>
          <p:nvPr>
            <p:ph sz="half" idx="2"/>
          </p:nvPr>
        </p:nvSpPr>
        <p:spPr>
          <a:xfrm>
            <a:off x="6294119" y="1432077"/>
            <a:ext cx="5897881" cy="4023360"/>
          </a:xfrm>
        </p:spPr>
        <p:txBody>
          <a:bodyPr>
            <a:noAutofit/>
          </a:bodyPr>
          <a:lstStyle/>
          <a:p>
            <a:r>
              <a:rPr lang="en-GB" sz="1600" dirty="0"/>
              <a:t> </a:t>
            </a:r>
            <a:r>
              <a:rPr lang="en-GB" sz="1500" b="1" dirty="0"/>
              <a:t>Strand A: Teaching and learning about rights</a:t>
            </a:r>
            <a:endParaRPr lang="en-GB" sz="1500" dirty="0"/>
          </a:p>
          <a:p>
            <a:r>
              <a:rPr lang="en-GB" sz="1500" dirty="0"/>
              <a:t>The United Nations Convention on the Rights of the Child (CRC) is made known to children, young people and adults, who use this shared understanding to work for improved child wellbeing, school improvement, global justice and sustainable living.</a:t>
            </a:r>
          </a:p>
          <a:p>
            <a:r>
              <a:rPr lang="en-GB" sz="1500" b="1" dirty="0"/>
              <a:t>Strand B: Teaching and learning through rights – ethos and relationships</a:t>
            </a:r>
            <a:endParaRPr lang="en-GB" sz="1500" dirty="0"/>
          </a:p>
          <a:p>
            <a:r>
              <a:rPr lang="en-GB" sz="1500" dirty="0"/>
              <a:t>Actions and decisions affecting children are rooted in, reviewed and resolved through rights. Children, young people and adults collaborate to develop and maintain a school community based on equality, dignity, respect, non-discrimination and participation; this includes learning and teaching in a way that respects the rights of both educators and learners and promotes wellbeing.</a:t>
            </a:r>
          </a:p>
          <a:p>
            <a:r>
              <a:rPr lang="en-GB" sz="1500" b="1" dirty="0"/>
              <a:t>Strand C: Teaching and learning for rights – participation, empowerment and action</a:t>
            </a:r>
            <a:endParaRPr lang="en-GB" sz="1500" dirty="0"/>
          </a:p>
          <a:p>
            <a:r>
              <a:rPr lang="en-GB" sz="1500" dirty="0"/>
              <a:t>Children are empowered to enjoy and exercise their rights and to promote the rights of others locally and globally. Duty bearers are accountable for ensuring that children experience their rights.</a:t>
            </a:r>
          </a:p>
          <a:p>
            <a:pPr lvl="0"/>
            <a:endParaRPr lang="en-GB" sz="1600" dirty="0"/>
          </a:p>
        </p:txBody>
      </p:sp>
    </p:spTree>
    <p:extLst>
      <p:ext uri="{BB962C8B-B14F-4D97-AF65-F5344CB8AC3E}">
        <p14:creationId xmlns:p14="http://schemas.microsoft.com/office/powerpoint/2010/main" val="375406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r>
              <a:rPr lang="en-GB" dirty="0">
                <a:solidFill>
                  <a:schemeClr val="tx2"/>
                </a:solidFill>
              </a:rPr>
              <a:t> </a:t>
            </a:r>
            <a:br>
              <a:rPr lang="en-GB" dirty="0">
                <a:solidFill>
                  <a:schemeClr val="tx2"/>
                </a:solidFill>
              </a:rPr>
            </a:br>
            <a:r>
              <a:rPr lang="en-GB" dirty="0">
                <a:solidFill>
                  <a:schemeClr val="tx2"/>
                </a:solidFill>
              </a:rPr>
              <a:t>Rights Respecting Schools</a:t>
            </a:r>
            <a:endParaRPr lang="en-GB" dirty="0"/>
          </a:p>
        </p:txBody>
      </p:sp>
      <p:sp>
        <p:nvSpPr>
          <p:cNvPr id="3" name="Content Placeholder 2"/>
          <p:cNvSpPr>
            <a:spLocks noGrp="1"/>
          </p:cNvSpPr>
          <p:nvPr>
            <p:ph sz="half" idx="1"/>
          </p:nvPr>
        </p:nvSpPr>
        <p:spPr/>
        <p:txBody>
          <a:bodyPr>
            <a:normAutofit fontScale="70000" lnSpcReduction="20000"/>
          </a:bodyPr>
          <a:lstStyle/>
          <a:p>
            <a:r>
              <a:rPr lang="en-GB" sz="2800" dirty="0" err="1"/>
              <a:t>Gwyliwch</a:t>
            </a:r>
            <a:r>
              <a:rPr lang="en-GB" sz="2800" dirty="0"/>
              <a:t> y </a:t>
            </a:r>
            <a:r>
              <a:rPr lang="en-GB" sz="2800" dirty="0" err="1"/>
              <a:t>fideo</a:t>
            </a:r>
            <a:r>
              <a:rPr lang="en-GB" sz="2800" dirty="0"/>
              <a:t> </a:t>
            </a:r>
            <a:r>
              <a:rPr lang="en-GB" sz="2800" dirty="0" err="1"/>
              <a:t>canlynol</a:t>
            </a:r>
            <a:r>
              <a:rPr lang="en-GB" sz="2800" dirty="0"/>
              <a:t> a </a:t>
            </a:r>
            <a:r>
              <a:rPr lang="en-GB" sz="2800" dirty="0" err="1"/>
              <a:t>darllen</a:t>
            </a:r>
            <a:r>
              <a:rPr lang="en-GB" sz="2800" dirty="0"/>
              <a:t> </a:t>
            </a:r>
            <a:r>
              <a:rPr lang="en-GB" sz="2800" dirty="0" err="1"/>
              <a:t>yr</a:t>
            </a:r>
            <a:r>
              <a:rPr lang="en-GB" sz="2800" dirty="0"/>
              <a:t> </a:t>
            </a:r>
            <a:r>
              <a:rPr lang="en-GB" sz="2800" dirty="0" err="1"/>
              <a:t>erthygl</a:t>
            </a:r>
            <a:r>
              <a:rPr lang="en-GB" sz="2800" dirty="0"/>
              <a:t> </a:t>
            </a:r>
            <a:r>
              <a:rPr lang="en-GB" sz="2800" dirty="0" err="1"/>
              <a:t>cyn</a:t>
            </a:r>
            <a:r>
              <a:rPr lang="en-GB" sz="2800" dirty="0"/>
              <a:t>  </a:t>
            </a:r>
            <a:r>
              <a:rPr lang="en-GB" sz="2800" dirty="0" err="1"/>
              <a:t>ateb</a:t>
            </a:r>
            <a:r>
              <a:rPr lang="en-GB" sz="2800" dirty="0"/>
              <a:t> y </a:t>
            </a:r>
            <a:r>
              <a:rPr lang="en-GB" sz="2800" dirty="0" err="1"/>
              <a:t>cwestiwn</a:t>
            </a:r>
            <a:r>
              <a:rPr lang="en-GB" sz="2800" dirty="0"/>
              <a:t>:</a:t>
            </a:r>
          </a:p>
          <a:p>
            <a:r>
              <a:rPr lang="en-GB" sz="2800" dirty="0"/>
              <a:t>‘Sut </a:t>
            </a:r>
            <a:r>
              <a:rPr lang="en-GB" sz="2800" dirty="0" err="1"/>
              <a:t>mae’r</a:t>
            </a:r>
            <a:r>
              <a:rPr lang="en-GB" sz="2800" dirty="0"/>
              <a:t> </a:t>
            </a:r>
            <a:r>
              <a:rPr lang="en-GB" sz="2800" dirty="0" err="1"/>
              <a:t>cynllun</a:t>
            </a:r>
            <a:r>
              <a:rPr lang="en-GB" sz="2800" dirty="0"/>
              <a:t> Ysgol </a:t>
            </a:r>
            <a:r>
              <a:rPr lang="en-GB" sz="2800" dirty="0" err="1"/>
              <a:t>Parchu</a:t>
            </a:r>
            <a:r>
              <a:rPr lang="en-GB" sz="2800" dirty="0"/>
              <a:t> </a:t>
            </a:r>
            <a:r>
              <a:rPr lang="en-GB" sz="2800" dirty="0" err="1"/>
              <a:t>Hawliau</a:t>
            </a:r>
            <a:r>
              <a:rPr lang="en-GB" sz="2800" dirty="0"/>
              <a:t> </a:t>
            </a:r>
            <a:r>
              <a:rPr lang="en-GB" sz="2800" dirty="0" err="1"/>
              <a:t>yn</a:t>
            </a:r>
            <a:r>
              <a:rPr lang="en-GB" sz="2800" dirty="0"/>
              <a:t> </a:t>
            </a:r>
            <a:r>
              <a:rPr lang="en-GB" sz="2800" dirty="0" err="1"/>
              <a:t>hyrwyddo</a:t>
            </a:r>
            <a:r>
              <a:rPr lang="en-GB" sz="2800" dirty="0"/>
              <a:t> </a:t>
            </a:r>
            <a:r>
              <a:rPr lang="en-GB" sz="2800" dirty="0" err="1"/>
              <a:t>cynhwysiant</a:t>
            </a:r>
            <a:r>
              <a:rPr lang="en-GB" sz="2800" dirty="0"/>
              <a:t> </a:t>
            </a:r>
            <a:r>
              <a:rPr lang="en-GB" sz="2800" dirty="0" err="1"/>
              <a:t>yn</a:t>
            </a:r>
            <a:r>
              <a:rPr lang="en-GB" sz="2800" dirty="0"/>
              <a:t> </a:t>
            </a:r>
            <a:r>
              <a:rPr lang="en-GB" sz="2800" dirty="0" err="1"/>
              <a:t>Cwricwlwm</a:t>
            </a:r>
            <a:r>
              <a:rPr lang="en-GB" sz="2800" dirty="0"/>
              <a:t> Cymru / DU?’</a:t>
            </a:r>
          </a:p>
          <a:p>
            <a:r>
              <a:rPr lang="en-GB" sz="2800" dirty="0">
                <a:hlinkClick r:id="rId2"/>
              </a:rPr>
              <a:t>https://www.youtube.com/watch?v=AH8LIQsiM8o</a:t>
            </a:r>
            <a:endParaRPr lang="en-GB" sz="2800" dirty="0"/>
          </a:p>
          <a:p>
            <a:r>
              <a:rPr lang="en-GB" sz="2800" dirty="0"/>
              <a:t>Estyn (2019) </a:t>
            </a:r>
            <a:r>
              <a:rPr lang="en-GB" sz="2800" dirty="0" err="1"/>
              <a:t>Diwylliant</a:t>
            </a:r>
            <a:r>
              <a:rPr lang="en-GB" sz="2800" dirty="0"/>
              <a:t> </a:t>
            </a:r>
            <a:r>
              <a:rPr lang="en-GB" sz="2800" dirty="0" err="1"/>
              <a:t>yr</a:t>
            </a:r>
            <a:r>
              <a:rPr lang="en-GB" sz="2800" dirty="0"/>
              <a:t> </a:t>
            </a:r>
            <a:r>
              <a:rPr lang="en-GB" sz="2800" dirty="0" err="1"/>
              <a:t>ysgol</a:t>
            </a:r>
            <a:r>
              <a:rPr lang="en-GB" sz="2800" dirty="0"/>
              <a:t> </a:t>
            </a:r>
            <a:r>
              <a:rPr lang="en-GB" sz="2800" dirty="0" err="1"/>
              <a:t>yn</a:t>
            </a:r>
            <a:r>
              <a:rPr lang="en-GB" sz="2800" dirty="0"/>
              <a:t> </a:t>
            </a:r>
            <a:r>
              <a:rPr lang="en-GB" sz="2800" dirty="0" err="1"/>
              <a:t>ffocysu</a:t>
            </a:r>
            <a:r>
              <a:rPr lang="en-GB" sz="2800" dirty="0"/>
              <a:t> </a:t>
            </a:r>
            <a:r>
              <a:rPr lang="en-GB" sz="2800" dirty="0" err="1"/>
              <a:t>ar</a:t>
            </a:r>
            <a:r>
              <a:rPr lang="en-GB" sz="2800" dirty="0"/>
              <a:t> </a:t>
            </a:r>
            <a:r>
              <a:rPr lang="en-GB" sz="2800" dirty="0" err="1"/>
              <a:t>Hawliau</a:t>
            </a:r>
            <a:r>
              <a:rPr lang="en-GB" sz="2800" dirty="0"/>
              <a:t> Plant</a:t>
            </a:r>
          </a:p>
          <a:p>
            <a:r>
              <a:rPr lang="en-GB" sz="2800" dirty="0">
                <a:hlinkClick r:id="rId3"/>
              </a:rPr>
              <a:t>https://www.estyn.llyw.cymru/arfer-effeithiol/diwylliant-yr-ysgol-yn-canolbwyntio-ar-hawliau-plant?_ga=2.232672287.1282846054.1601476149-1556767849.1548849473</a:t>
            </a:r>
            <a:endParaRPr lang="en-GB" sz="2800" dirty="0"/>
          </a:p>
          <a:p>
            <a:endParaRPr lang="en-GB" dirty="0"/>
          </a:p>
          <a:p>
            <a:endParaRPr lang="en-GB" dirty="0"/>
          </a:p>
        </p:txBody>
      </p:sp>
      <p:sp>
        <p:nvSpPr>
          <p:cNvPr id="4" name="Content Placeholder 3"/>
          <p:cNvSpPr>
            <a:spLocks noGrp="1"/>
          </p:cNvSpPr>
          <p:nvPr>
            <p:ph sz="half" idx="2"/>
          </p:nvPr>
        </p:nvSpPr>
        <p:spPr>
          <a:xfrm>
            <a:off x="6217919" y="1845735"/>
            <a:ext cx="5838009" cy="4023360"/>
          </a:xfrm>
        </p:spPr>
        <p:txBody>
          <a:bodyPr>
            <a:normAutofit fontScale="70000" lnSpcReduction="20000"/>
          </a:bodyPr>
          <a:lstStyle/>
          <a:p>
            <a:r>
              <a:rPr lang="en-GB" sz="2900" dirty="0"/>
              <a:t>Watch the following video and read the article before answering the question:</a:t>
            </a:r>
          </a:p>
          <a:p>
            <a:r>
              <a:rPr lang="en-GB" sz="2900" dirty="0"/>
              <a:t>‘How does a Rights Respecting School promote inclusivity in the Welsh/ UK curriculum?’</a:t>
            </a:r>
          </a:p>
          <a:p>
            <a:r>
              <a:rPr lang="en-GB" sz="2900" dirty="0">
                <a:hlinkClick r:id="rId2"/>
              </a:rPr>
              <a:t>https://www.youtube.com/watch?v=AH8LIQsiM8o</a:t>
            </a:r>
            <a:endParaRPr lang="en-GB" sz="2900" dirty="0"/>
          </a:p>
          <a:p>
            <a:r>
              <a:rPr lang="en-GB" sz="2900" dirty="0"/>
              <a:t>Estyn (2019) School Culture is focussed on Children’s Rights</a:t>
            </a:r>
          </a:p>
          <a:p>
            <a:r>
              <a:rPr lang="en-GB" sz="2900" dirty="0">
                <a:hlinkClick r:id="rId4"/>
              </a:rPr>
              <a:t>https://www.estyn.gov.wales/effective-practice/schools-culture-focused-childrens-rights</a:t>
            </a:r>
            <a:endParaRPr lang="en-GB" sz="2900" dirty="0"/>
          </a:p>
          <a:p>
            <a:endParaRPr lang="en-GB" dirty="0"/>
          </a:p>
        </p:txBody>
      </p:sp>
    </p:spTree>
    <p:extLst>
      <p:ext uri="{BB962C8B-B14F-4D97-AF65-F5344CB8AC3E}">
        <p14:creationId xmlns:p14="http://schemas.microsoft.com/office/powerpoint/2010/main" val="40499053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p:txBody>
          <a:bodyPr>
            <a:normAutofit/>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br>
              <a:rPr lang="en-GB" dirty="0">
                <a:solidFill>
                  <a:schemeClr val="tx2"/>
                </a:solidFill>
              </a:rPr>
            </a:br>
            <a:r>
              <a:rPr lang="en-GB" dirty="0">
                <a:solidFill>
                  <a:schemeClr val="tx2"/>
                </a:solidFill>
              </a:rPr>
              <a:t>Rights</a:t>
            </a:r>
            <a:r>
              <a:rPr lang="en-GB" dirty="0">
                <a:solidFill>
                  <a:srgbClr val="FFFFFF"/>
                </a:solidFill>
              </a:rPr>
              <a:t> </a:t>
            </a:r>
            <a:r>
              <a:rPr lang="en-GB" dirty="0">
                <a:solidFill>
                  <a:schemeClr val="tx2"/>
                </a:solidFill>
              </a:rPr>
              <a:t>Respecting</a:t>
            </a:r>
            <a:r>
              <a:rPr lang="en-GB" dirty="0">
                <a:solidFill>
                  <a:srgbClr val="FFFFFF"/>
                </a:solidFill>
              </a:rPr>
              <a:t> </a:t>
            </a:r>
            <a:r>
              <a:rPr lang="en-GB" dirty="0">
                <a:solidFill>
                  <a:schemeClr val="tx2"/>
                </a:solidFill>
              </a:rPr>
              <a:t>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533400" y="1845734"/>
            <a:ext cx="5501640" cy="3771295"/>
          </a:xfrm>
        </p:spPr>
        <p:txBody>
          <a:bodyPr anchor="t">
            <a:normAutofit fontScale="77500" lnSpcReduction="20000"/>
          </a:bodyPr>
          <a:lstStyle/>
          <a:p>
            <a:r>
              <a:rPr lang="cy-GB" sz="2800" dirty="0"/>
              <a:t>Cynhaliodd </a:t>
            </a:r>
            <a:r>
              <a:rPr lang="cy-GB" sz="2800" dirty="0" err="1"/>
              <a:t>Sebba</a:t>
            </a:r>
            <a:r>
              <a:rPr lang="cy-GB" sz="2800" dirty="0"/>
              <a:t> a Robinson werthusiad o'r cynllun yn 2010.</a:t>
            </a:r>
            <a:endParaRPr lang="en-GB" sz="2800" dirty="0"/>
          </a:p>
          <a:p>
            <a:pPr lvl="0"/>
            <a:r>
              <a:rPr lang="cy-GB" sz="2800" dirty="0"/>
              <a:t>Nod y gwerthusiad oedd asesu effaith y cynllun ar les a chyflawniad plant a phobl ifanc (PPI) yn yr ysgolion a gymerodd ran (12 ysgol lle casglwyd data hydredol dros dair blynedd ac 19 ysgol a dderbyniodd unwaith ac am byth ymweliadau).</a:t>
            </a:r>
            <a:endParaRPr lang="en-GB" sz="2800" dirty="0"/>
          </a:p>
          <a:p>
            <a:pPr lvl="0"/>
            <a:r>
              <a:rPr lang="cy-GB" sz="2800" dirty="0"/>
              <a:t>Roedd y casgliadau’n gadarnhaol ac adroddodd yr awduron fod y cynllun wedi cael ‘effaith ddwys’ ar fwyafrif yr ysgolion sy’n rhan o’r rhaglen. I rai cymunedau ysgol, mae tystiolaeth gref ei fod wedi bod yn brofiad a newidiodd fywyd. ’(</a:t>
            </a:r>
            <a:r>
              <a:rPr lang="cy-GB" sz="2800" dirty="0" err="1"/>
              <a:t>Sebba</a:t>
            </a:r>
            <a:r>
              <a:rPr lang="cy-GB" sz="2800" dirty="0"/>
              <a:t> a Robinson, 2010).</a:t>
            </a:r>
            <a:endParaRPr lang="en-GB" sz="2800" dirty="0"/>
          </a:p>
          <a:p>
            <a:endParaRPr lang="en-GB" sz="2600" dirty="0"/>
          </a:p>
        </p:txBody>
      </p:sp>
      <p:sp>
        <p:nvSpPr>
          <p:cNvPr id="4" name="Content Placeholder 3"/>
          <p:cNvSpPr>
            <a:spLocks noGrp="1"/>
          </p:cNvSpPr>
          <p:nvPr>
            <p:ph sz="half" idx="2"/>
          </p:nvPr>
        </p:nvSpPr>
        <p:spPr>
          <a:xfrm>
            <a:off x="6217920" y="1845735"/>
            <a:ext cx="5337266" cy="4255708"/>
          </a:xfrm>
        </p:spPr>
        <p:txBody>
          <a:bodyPr>
            <a:noAutofit/>
          </a:bodyPr>
          <a:lstStyle/>
          <a:p>
            <a:r>
              <a:rPr lang="en-GB" dirty="0" err="1"/>
              <a:t>Sebba</a:t>
            </a:r>
            <a:r>
              <a:rPr lang="en-GB" dirty="0"/>
              <a:t> and Robinson carried out an evaluation of the scheme in 2010. </a:t>
            </a:r>
          </a:p>
          <a:p>
            <a:r>
              <a:rPr lang="en-GB" dirty="0"/>
              <a:t>The aim of the evaluation was to assess the impact of the RRSA on the well-being and achievement of children and young people (CYP) in the participating schools (12 schools where  longitudinal data was gathered over three years and 19 schools which received one off visits). </a:t>
            </a:r>
          </a:p>
          <a:p>
            <a:pPr lvl="0"/>
            <a:r>
              <a:rPr lang="en-GB" dirty="0"/>
              <a:t>Conclusions were positive and the authors reported that the scheme had a ‘profound effect on the majority of the schools involved in the programme. For some school communities, there is strong evidence that it has been a life-changing experience.’ (</a:t>
            </a:r>
            <a:r>
              <a:rPr lang="en-GB" dirty="0" err="1"/>
              <a:t>Sebba</a:t>
            </a:r>
            <a:r>
              <a:rPr lang="en-GB" dirty="0"/>
              <a:t> and Robinson, 2010).</a:t>
            </a:r>
          </a:p>
        </p:txBody>
      </p:sp>
    </p:spTree>
    <p:extLst>
      <p:ext uri="{BB962C8B-B14F-4D97-AF65-F5344CB8AC3E}">
        <p14:creationId xmlns:p14="http://schemas.microsoft.com/office/powerpoint/2010/main" val="1241964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3CC76-9BD1-49D3-80EA-7EA4C2C14B68}"/>
              </a:ext>
            </a:extLst>
          </p:cNvPr>
          <p:cNvSpPr>
            <a:spLocks noGrp="1"/>
          </p:cNvSpPr>
          <p:nvPr>
            <p:ph type="title"/>
          </p:nvPr>
        </p:nvSpPr>
        <p:spPr>
          <a:xfrm>
            <a:off x="1017814" y="402771"/>
            <a:ext cx="7549243" cy="915489"/>
          </a:xfrm>
        </p:spPr>
        <p:txBody>
          <a:bodyPr>
            <a:normAutofit fontScale="90000"/>
          </a:bodyPr>
          <a:lstStyle/>
          <a:p>
            <a:br>
              <a:rPr lang="en-GB" dirty="0">
                <a:solidFill>
                  <a:schemeClr val="tx2"/>
                </a:solidFill>
              </a:rPr>
            </a:br>
            <a:br>
              <a:rPr lang="en-GB" dirty="0">
                <a:solidFill>
                  <a:schemeClr val="tx2"/>
                </a:solidFill>
              </a:rPr>
            </a:br>
            <a:r>
              <a:rPr lang="en-GB" sz="4400" dirty="0" err="1">
                <a:solidFill>
                  <a:schemeClr val="tx2"/>
                </a:solidFill>
              </a:rPr>
              <a:t>Ysgolion</a:t>
            </a:r>
            <a:r>
              <a:rPr lang="en-GB" sz="4400" dirty="0">
                <a:solidFill>
                  <a:schemeClr val="tx2"/>
                </a:solidFill>
              </a:rPr>
              <a:t> </a:t>
            </a:r>
            <a:r>
              <a:rPr lang="en-GB" sz="4400" dirty="0" err="1">
                <a:solidFill>
                  <a:schemeClr val="tx2"/>
                </a:solidFill>
              </a:rPr>
              <a:t>Parchu</a:t>
            </a:r>
            <a:r>
              <a:rPr lang="en-GB" sz="4400" dirty="0">
                <a:solidFill>
                  <a:schemeClr val="tx2"/>
                </a:solidFill>
              </a:rPr>
              <a:t> </a:t>
            </a:r>
            <a:r>
              <a:rPr lang="en-GB" sz="4400" dirty="0" err="1">
                <a:solidFill>
                  <a:schemeClr val="tx2"/>
                </a:solidFill>
              </a:rPr>
              <a:t>Hawliau</a:t>
            </a:r>
            <a:br>
              <a:rPr lang="en-GB" sz="4400" dirty="0">
                <a:solidFill>
                  <a:schemeClr val="tx2"/>
                </a:solidFill>
              </a:rPr>
            </a:br>
            <a:r>
              <a:rPr lang="en-GB" sz="4400" dirty="0">
                <a:solidFill>
                  <a:schemeClr val="tx2"/>
                </a:solidFill>
              </a:rPr>
              <a:t>Rights Respecting </a:t>
            </a:r>
            <a:r>
              <a:rPr lang="en-GB" sz="4400" dirty="0" err="1">
                <a:solidFill>
                  <a:schemeClr val="tx2"/>
                </a:solidFill>
              </a:rPr>
              <a:t>Schools</a:t>
            </a:r>
            <a:r>
              <a:rPr lang="en-GB" sz="4400" dirty="0" err="1">
                <a:solidFill>
                  <a:srgbClr val="FFFFFF"/>
                </a:solidFill>
              </a:rPr>
              <a:t>in</a:t>
            </a:r>
            <a:r>
              <a:rPr lang="en-GB" sz="4400" dirty="0">
                <a:solidFill>
                  <a:srgbClr val="FFFFFF"/>
                </a:solidFill>
              </a:rPr>
              <a:t> </a:t>
            </a:r>
            <a:r>
              <a:rPr lang="en-GB" dirty="0">
                <a:solidFill>
                  <a:srgbClr val="FFFFFF"/>
                </a:solidFill>
              </a:rPr>
              <a:t>Wales</a:t>
            </a:r>
          </a:p>
        </p:txBody>
      </p:sp>
      <p:sp>
        <p:nvSpPr>
          <p:cNvPr id="5" name="Content Placeholder 4">
            <a:extLst>
              <a:ext uri="{FF2B5EF4-FFF2-40B4-BE49-F238E27FC236}">
                <a16:creationId xmlns:a16="http://schemas.microsoft.com/office/drawing/2014/main" id="{0A62FD21-1B3D-4960-BC87-37A03D40781B}"/>
              </a:ext>
            </a:extLst>
          </p:cNvPr>
          <p:cNvSpPr>
            <a:spLocks noGrp="1"/>
          </p:cNvSpPr>
          <p:nvPr>
            <p:ph sz="half" idx="1"/>
          </p:nvPr>
        </p:nvSpPr>
        <p:spPr>
          <a:xfrm>
            <a:off x="484414" y="1839686"/>
            <a:ext cx="5116286" cy="5018314"/>
          </a:xfrm>
        </p:spPr>
        <p:txBody>
          <a:bodyPr anchor="t">
            <a:noAutofit/>
          </a:bodyPr>
          <a:lstStyle/>
          <a:p>
            <a:pPr lvl="0"/>
            <a:r>
              <a:rPr lang="cy-GB" sz="2400" dirty="0"/>
              <a:t>Yng Nghymru ym mis Gorffennaf 2019, roedd 67 o ysgolion â'r wobr arian (4% o ysgolion yng Nghymru) ac roedd 51 o'r ysgolion hyn yn ysgolion cynradd.</a:t>
            </a:r>
            <a:endParaRPr lang="en-GB" sz="2400" dirty="0"/>
          </a:p>
          <a:p>
            <a:pPr lvl="0"/>
            <a:r>
              <a:rPr lang="cy-GB" sz="2400" dirty="0"/>
              <a:t>Roedd 36 o ysgolion â'r wobr aur (2% o ysgolion yng Nghymru,), ac mae 30 ohonynt yn ysgolion cynradd.</a:t>
            </a:r>
            <a:endParaRPr lang="en-GB" sz="2400" dirty="0"/>
          </a:p>
          <a:p>
            <a:pPr lvl="0"/>
            <a:r>
              <a:rPr lang="cy-GB" sz="2400" dirty="0"/>
              <a:t>Ardal awdurdod lleol Abertawe sydd â'r nifer uchaf o ysgolion gyda Gwobrau Arian ac Aur, 41 i gyd (23 Arian a 18 Aur, 40%) ac yna Caerdydd gyda 13 gwobr (10 Arian a 3 Aur, 13%).</a:t>
            </a:r>
            <a:endParaRPr lang="en-GB" sz="2400" dirty="0"/>
          </a:p>
          <a:p>
            <a:endParaRPr lang="en-GB" sz="2400" dirty="0"/>
          </a:p>
        </p:txBody>
      </p:sp>
      <p:sp>
        <p:nvSpPr>
          <p:cNvPr id="2" name="Content Placeholder 1"/>
          <p:cNvSpPr>
            <a:spLocks noGrp="1"/>
          </p:cNvSpPr>
          <p:nvPr>
            <p:ph sz="half" idx="2"/>
          </p:nvPr>
        </p:nvSpPr>
        <p:spPr>
          <a:xfrm>
            <a:off x="6052457" y="1764091"/>
            <a:ext cx="5886994" cy="4023361"/>
          </a:xfrm>
        </p:spPr>
        <p:txBody>
          <a:bodyPr>
            <a:noAutofit/>
          </a:bodyPr>
          <a:lstStyle/>
          <a:p>
            <a:r>
              <a:rPr lang="en-GB" sz="2400" dirty="0"/>
              <a:t>In Wales as of July 2019, there were currently 67 schools with the silver award (4% of schools in Wales) and 51 of these schools were primary schools. </a:t>
            </a:r>
          </a:p>
          <a:p>
            <a:r>
              <a:rPr lang="en-GB" sz="2400" dirty="0"/>
              <a:t>There were 36 schools with the gold award (2% of schools in Wales,), 30 of which are primary schools. </a:t>
            </a:r>
          </a:p>
          <a:p>
            <a:r>
              <a:rPr lang="en-GB" sz="2400" dirty="0"/>
              <a:t>Swansea local authority area has the highest number of schools with Silver and Gold Awards, 41 in total (23 Silver and 18 Gold, 40%) followed by Cardiff with 13 awards (10 Silver and 3 Gold, 13%). </a:t>
            </a:r>
          </a:p>
          <a:p>
            <a:pPr lvl="0"/>
            <a:endParaRPr lang="en-GB" sz="2400" dirty="0"/>
          </a:p>
        </p:txBody>
      </p:sp>
    </p:spTree>
    <p:extLst>
      <p:ext uri="{BB962C8B-B14F-4D97-AF65-F5344CB8AC3E}">
        <p14:creationId xmlns:p14="http://schemas.microsoft.com/office/powerpoint/2010/main" val="2659866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3CC76-9BD1-49D3-80EA-7EA4C2C14B68}"/>
              </a:ext>
            </a:extLst>
          </p:cNvPr>
          <p:cNvSpPr>
            <a:spLocks noGrp="1"/>
          </p:cNvSpPr>
          <p:nvPr>
            <p:ph type="title"/>
          </p:nvPr>
        </p:nvSpPr>
        <p:spPr>
          <a:xfrm>
            <a:off x="2332809" y="-132497"/>
            <a:ext cx="10058400" cy="1450757"/>
          </a:xfrm>
        </p:spPr>
        <p:txBody>
          <a:bodyPr>
            <a:normAutofit/>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br>
              <a:rPr lang="en-GB" dirty="0">
                <a:solidFill>
                  <a:schemeClr val="tx2"/>
                </a:solidFill>
              </a:rPr>
            </a:br>
            <a:r>
              <a:rPr lang="en-GB" dirty="0">
                <a:solidFill>
                  <a:schemeClr val="tx2"/>
                </a:solidFill>
              </a:rPr>
              <a:t>Rights Respecting Schools </a:t>
            </a:r>
            <a:r>
              <a:rPr lang="en-GB" dirty="0">
                <a:solidFill>
                  <a:srgbClr val="FFFFFF"/>
                </a:solidFill>
              </a:rPr>
              <a:t>in Wales</a:t>
            </a:r>
          </a:p>
        </p:txBody>
      </p:sp>
      <p:sp>
        <p:nvSpPr>
          <p:cNvPr id="5" name="Content Placeholder 4">
            <a:extLst>
              <a:ext uri="{FF2B5EF4-FFF2-40B4-BE49-F238E27FC236}">
                <a16:creationId xmlns:a16="http://schemas.microsoft.com/office/drawing/2014/main" id="{0A62FD21-1B3D-4960-BC87-37A03D40781B}"/>
              </a:ext>
            </a:extLst>
          </p:cNvPr>
          <p:cNvSpPr>
            <a:spLocks noGrp="1"/>
          </p:cNvSpPr>
          <p:nvPr>
            <p:ph sz="half" idx="1"/>
          </p:nvPr>
        </p:nvSpPr>
        <p:spPr>
          <a:xfrm>
            <a:off x="342900" y="2079171"/>
            <a:ext cx="5459186" cy="4953000"/>
          </a:xfrm>
        </p:spPr>
        <p:txBody>
          <a:bodyPr anchor="t">
            <a:noAutofit/>
          </a:bodyPr>
          <a:lstStyle/>
          <a:p>
            <a:pPr lvl="0"/>
            <a:r>
              <a:rPr lang="cy-GB" dirty="0"/>
              <a:t>Mae'r defnydd o'r YPH wedi'i bwysoli'n fawr i'r sector ysgolion cynradd (O'r 103 o wobrwyon aur / arian, roedd 79% yn ysgolion cynradd).</a:t>
            </a:r>
            <a:endParaRPr lang="en-GB" dirty="0"/>
          </a:p>
          <a:p>
            <a:pPr lvl="0"/>
            <a:r>
              <a:rPr lang="cy-GB" dirty="0"/>
              <a:t>Felly, mae deddfiad hawliau plant a chyfranogiad plant yn hyn yn gwyro'n drwm i'r sector cynradd yng Nghymru. Adlewyrchir hyn hefyd yng nghanlyniadau'r Arolwg Addysg Ffordd Iawn (Comisiynydd Plant Cymru, 2018) fel y trafodwyd yn gynharach, lle'r oedd ymatebion y plant yn adlewyrchu barn fwy cadarnhaol am ddulliau hawliau plant sy'n cael eu deddfu mewn ysgolion cynradd o gymharu ag ysgolion uwchradd.</a:t>
            </a:r>
          </a:p>
          <a:p>
            <a:endParaRPr lang="en-GB" dirty="0"/>
          </a:p>
        </p:txBody>
      </p:sp>
      <p:sp>
        <p:nvSpPr>
          <p:cNvPr id="2" name="Content Placeholder 1"/>
          <p:cNvSpPr>
            <a:spLocks noGrp="1"/>
          </p:cNvSpPr>
          <p:nvPr>
            <p:ph sz="half" idx="2"/>
          </p:nvPr>
        </p:nvSpPr>
        <p:spPr>
          <a:xfrm>
            <a:off x="5994763" y="2024743"/>
            <a:ext cx="5886994" cy="4162153"/>
          </a:xfrm>
        </p:spPr>
        <p:txBody>
          <a:bodyPr>
            <a:noAutofit/>
          </a:bodyPr>
          <a:lstStyle/>
          <a:p>
            <a:pPr lvl="0"/>
            <a:r>
              <a:rPr lang="en-GB" dirty="0"/>
              <a:t>The uptake of the RRSA is heavily weighted to the primary school sector (Out of the 103 gold/silver wards, 79% were primary schools). </a:t>
            </a:r>
          </a:p>
          <a:p>
            <a:r>
              <a:rPr lang="en-GB" dirty="0"/>
              <a:t>Therefore, the enactment of children’s rights and children’s participation in this is heavily skewed to the primary sector in Wales. This is also reflected in the outcomes of the Right Way Education Survey (Children’s Commissioner for Wales, 2018) as discussed earlier, where the children’s responses reflected a more positive view of children’s rights approaches being enacted in primary schools compared to secondary schools.</a:t>
            </a:r>
          </a:p>
          <a:p>
            <a:pPr lvl="0"/>
            <a:endParaRPr lang="en-GB" dirty="0"/>
          </a:p>
        </p:txBody>
      </p:sp>
    </p:spTree>
    <p:extLst>
      <p:ext uri="{BB962C8B-B14F-4D97-AF65-F5344CB8AC3E}">
        <p14:creationId xmlns:p14="http://schemas.microsoft.com/office/powerpoint/2010/main" val="2808045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53F7E-B157-EDFA-A0C5-A0AD506CDD90}"/>
              </a:ext>
            </a:extLst>
          </p:cNvPr>
          <p:cNvSpPr>
            <a:spLocks noGrp="1"/>
          </p:cNvSpPr>
          <p:nvPr>
            <p:ph type="title"/>
          </p:nvPr>
        </p:nvSpPr>
        <p:spPr/>
        <p:txBody>
          <a:bodyPr/>
          <a:lstStyle/>
          <a:p>
            <a:r>
              <a:rPr lang="en-GB" dirty="0"/>
              <a:t>TASG/TASG</a:t>
            </a:r>
          </a:p>
        </p:txBody>
      </p:sp>
      <p:sp>
        <p:nvSpPr>
          <p:cNvPr id="3" name="Content Placeholder 2">
            <a:extLst>
              <a:ext uri="{FF2B5EF4-FFF2-40B4-BE49-F238E27FC236}">
                <a16:creationId xmlns:a16="http://schemas.microsoft.com/office/drawing/2014/main" id="{B9F1DE46-A3D8-181E-4DBE-6EFC0F5B5EC0}"/>
              </a:ext>
            </a:extLst>
          </p:cNvPr>
          <p:cNvSpPr>
            <a:spLocks noGrp="1"/>
          </p:cNvSpPr>
          <p:nvPr>
            <p:ph sz="half" idx="1"/>
          </p:nvPr>
        </p:nvSpPr>
        <p:spPr/>
        <p:txBody>
          <a:bodyPr/>
          <a:lstStyle/>
          <a:p>
            <a:r>
              <a:rPr lang="en-GB" dirty="0" err="1"/>
              <a:t>Mewn</a:t>
            </a:r>
            <a:r>
              <a:rPr lang="en-GB" dirty="0"/>
              <a:t> </a:t>
            </a:r>
            <a:r>
              <a:rPr lang="en-GB" dirty="0" err="1"/>
              <a:t>grwpiau</a:t>
            </a:r>
            <a:r>
              <a:rPr lang="en-GB" dirty="0"/>
              <a:t>, </a:t>
            </a:r>
            <a:r>
              <a:rPr lang="en-GB" dirty="0" err="1"/>
              <a:t>dewch</a:t>
            </a:r>
            <a:r>
              <a:rPr lang="en-GB" dirty="0"/>
              <a:t> o </a:t>
            </a:r>
            <a:r>
              <a:rPr lang="en-GB" dirty="0" err="1"/>
              <a:t>hyd</a:t>
            </a:r>
            <a:r>
              <a:rPr lang="en-GB" dirty="0"/>
              <a:t> </a:t>
            </a:r>
            <a:r>
              <a:rPr lang="en-GB" dirty="0" err="1"/>
              <a:t>i’r</a:t>
            </a:r>
            <a:r>
              <a:rPr lang="en-GB" dirty="0"/>
              <a:t> </a:t>
            </a:r>
            <a:r>
              <a:rPr lang="en-GB" dirty="0" err="1"/>
              <a:t>ystadegau</a:t>
            </a:r>
            <a:r>
              <a:rPr lang="en-GB" dirty="0"/>
              <a:t> </a:t>
            </a:r>
            <a:r>
              <a:rPr lang="en-GB" dirty="0" err="1"/>
              <a:t>ar</a:t>
            </a:r>
            <a:r>
              <a:rPr lang="en-GB" dirty="0"/>
              <a:t> </a:t>
            </a:r>
            <a:r>
              <a:rPr lang="en-GB" dirty="0" err="1"/>
              <a:t>gyfer</a:t>
            </a:r>
            <a:r>
              <a:rPr lang="en-GB" dirty="0"/>
              <a:t> RRS </a:t>
            </a:r>
            <a:r>
              <a:rPr lang="en-GB" dirty="0" err="1"/>
              <a:t>yng</a:t>
            </a:r>
            <a:r>
              <a:rPr lang="en-GB" dirty="0"/>
              <a:t> </a:t>
            </a:r>
            <a:r>
              <a:rPr lang="en-GB" dirty="0" err="1"/>
              <a:t>Nghymru</a:t>
            </a:r>
            <a:r>
              <a:rPr lang="en-GB" dirty="0"/>
              <a:t> </a:t>
            </a:r>
            <a:r>
              <a:rPr lang="en-GB" dirty="0" err="1"/>
              <a:t>ar</a:t>
            </a:r>
            <a:r>
              <a:rPr lang="en-GB" dirty="0"/>
              <a:t> </a:t>
            </a:r>
            <a:r>
              <a:rPr lang="en-GB" dirty="0" err="1"/>
              <a:t>hyn</a:t>
            </a:r>
            <a:r>
              <a:rPr lang="en-GB" dirty="0"/>
              <a:t> o </a:t>
            </a:r>
            <a:r>
              <a:rPr lang="en-GB" dirty="0" err="1"/>
              <a:t>bryd</a:t>
            </a:r>
            <a:r>
              <a:rPr lang="en-GB" dirty="0"/>
              <a:t>?</a:t>
            </a:r>
          </a:p>
          <a:p>
            <a:r>
              <a:rPr lang="en-GB" dirty="0" err="1"/>
              <a:t>Ydy</a:t>
            </a:r>
            <a:r>
              <a:rPr lang="en-GB" dirty="0"/>
              <a:t> </a:t>
            </a:r>
            <a:r>
              <a:rPr lang="en-GB" dirty="0" err="1"/>
              <a:t>hyn</a:t>
            </a:r>
            <a:r>
              <a:rPr lang="en-GB" dirty="0"/>
              <a:t> </a:t>
            </a:r>
            <a:r>
              <a:rPr lang="en-GB" dirty="0" err="1"/>
              <a:t>wedi</a:t>
            </a:r>
            <a:r>
              <a:rPr lang="en-GB" dirty="0"/>
              <a:t> </a:t>
            </a:r>
            <a:r>
              <a:rPr lang="en-GB" dirty="0" err="1"/>
              <a:t>newid</a:t>
            </a:r>
            <a:r>
              <a:rPr lang="en-GB" dirty="0"/>
              <a:t> </a:t>
            </a:r>
            <a:r>
              <a:rPr lang="en-GB" dirty="0" err="1"/>
              <a:t>ers</a:t>
            </a:r>
            <a:r>
              <a:rPr lang="en-GB" dirty="0"/>
              <a:t> 2019?</a:t>
            </a:r>
          </a:p>
          <a:p>
            <a:r>
              <a:rPr lang="en-GB" dirty="0" err="1"/>
              <a:t>Os</a:t>
            </a:r>
            <a:r>
              <a:rPr lang="en-GB" dirty="0"/>
              <a:t> </a:t>
            </a:r>
            <a:r>
              <a:rPr lang="en-GB" dirty="0" err="1"/>
              <a:t>ydy</a:t>
            </a:r>
            <a:r>
              <a:rPr lang="en-GB" dirty="0"/>
              <a:t>, </a:t>
            </a:r>
            <a:r>
              <a:rPr lang="en-GB" dirty="0" err="1"/>
              <a:t>ym</a:t>
            </a:r>
            <a:r>
              <a:rPr lang="en-GB" dirty="0"/>
              <a:t> </a:t>
            </a:r>
            <a:r>
              <a:rPr lang="en-GB" dirty="0" err="1"/>
              <a:t>mha</a:t>
            </a:r>
            <a:r>
              <a:rPr lang="en-GB" dirty="0"/>
              <a:t> </a:t>
            </a:r>
            <a:r>
              <a:rPr lang="en-GB" dirty="0" err="1"/>
              <a:t>ffordd</a:t>
            </a:r>
            <a:r>
              <a:rPr lang="en-GB" dirty="0"/>
              <a:t>?</a:t>
            </a:r>
          </a:p>
          <a:p>
            <a:r>
              <a:rPr lang="en-GB" dirty="0" err="1"/>
              <a:t>Dechreuwch</a:t>
            </a:r>
            <a:r>
              <a:rPr lang="en-GB" dirty="0"/>
              <a:t> </a:t>
            </a:r>
            <a:r>
              <a:rPr lang="en-GB" dirty="0" err="1"/>
              <a:t>chwilio</a:t>
            </a:r>
            <a:r>
              <a:rPr lang="en-GB" dirty="0"/>
              <a:t> </a:t>
            </a:r>
            <a:r>
              <a:rPr lang="en-GB" dirty="0" err="1"/>
              <a:t>yn</a:t>
            </a:r>
            <a:endParaRPr lang="en-GB" dirty="0"/>
          </a:p>
          <a:p>
            <a:r>
              <a:rPr lang="en-GB" dirty="0">
                <a:hlinkClick r:id="rId2"/>
              </a:rPr>
              <a:t>Accredited Rights Respecting Schools in the UK - UNICEF UK</a:t>
            </a:r>
            <a:endParaRPr lang="en-GB" dirty="0"/>
          </a:p>
          <a:p>
            <a:endParaRPr lang="en-GB" dirty="0"/>
          </a:p>
        </p:txBody>
      </p:sp>
      <p:sp>
        <p:nvSpPr>
          <p:cNvPr id="4" name="Content Placeholder 3">
            <a:extLst>
              <a:ext uri="{FF2B5EF4-FFF2-40B4-BE49-F238E27FC236}">
                <a16:creationId xmlns:a16="http://schemas.microsoft.com/office/drawing/2014/main" id="{78FD0969-48E7-A6EB-0468-4ADE31B9D927}"/>
              </a:ext>
            </a:extLst>
          </p:cNvPr>
          <p:cNvSpPr>
            <a:spLocks noGrp="1"/>
          </p:cNvSpPr>
          <p:nvPr>
            <p:ph sz="half" idx="2"/>
          </p:nvPr>
        </p:nvSpPr>
        <p:spPr/>
        <p:txBody>
          <a:bodyPr/>
          <a:lstStyle/>
          <a:p>
            <a:r>
              <a:rPr lang="en-GB" dirty="0"/>
              <a:t>In groups find out the statistics for RRS in Wales currently?</a:t>
            </a:r>
          </a:p>
          <a:p>
            <a:r>
              <a:rPr lang="en-GB" dirty="0"/>
              <a:t>Has this changed since 2019?</a:t>
            </a:r>
          </a:p>
          <a:p>
            <a:r>
              <a:rPr lang="en-GB" dirty="0"/>
              <a:t>If so in what way?</a:t>
            </a:r>
          </a:p>
          <a:p>
            <a:r>
              <a:rPr lang="en-GB" dirty="0"/>
              <a:t>Start your search at </a:t>
            </a:r>
          </a:p>
          <a:p>
            <a:r>
              <a:rPr lang="en-GB" dirty="0">
                <a:hlinkClick r:id="rId2"/>
              </a:rPr>
              <a:t>Accredited Rights Respecting Schools in the UK - UNICEF UK</a:t>
            </a:r>
            <a:endParaRPr lang="en-GB" dirty="0"/>
          </a:p>
        </p:txBody>
      </p:sp>
    </p:spTree>
    <p:extLst>
      <p:ext uri="{BB962C8B-B14F-4D97-AF65-F5344CB8AC3E}">
        <p14:creationId xmlns:p14="http://schemas.microsoft.com/office/powerpoint/2010/main" val="121616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902D-8734-4FCE-9BD9-45532F4DDBF2}"/>
              </a:ext>
            </a:extLst>
          </p:cNvPr>
          <p:cNvSpPr>
            <a:spLocks noGrp="1"/>
          </p:cNvSpPr>
          <p:nvPr>
            <p:ph type="title"/>
          </p:nvPr>
        </p:nvSpPr>
        <p:spPr/>
        <p:txBody>
          <a:bodyPr>
            <a:normAutofit/>
          </a:bodyPr>
          <a:lstStyle/>
          <a:p>
            <a:r>
              <a:rPr lang="en-GB" dirty="0" err="1">
                <a:solidFill>
                  <a:schemeClr val="tx2"/>
                </a:solidFill>
              </a:rPr>
              <a:t>Darllen</a:t>
            </a:r>
            <a:br>
              <a:rPr lang="en-GB" dirty="0">
                <a:solidFill>
                  <a:schemeClr val="tx2"/>
                </a:solidFill>
              </a:rPr>
            </a:br>
            <a:r>
              <a:rPr lang="en-GB" dirty="0">
                <a:solidFill>
                  <a:schemeClr val="tx2"/>
                </a:solidFill>
              </a:rPr>
              <a:t>Reading</a:t>
            </a:r>
          </a:p>
        </p:txBody>
      </p:sp>
      <p:sp>
        <p:nvSpPr>
          <p:cNvPr id="3" name="Content Placeholder 2">
            <a:extLst>
              <a:ext uri="{FF2B5EF4-FFF2-40B4-BE49-F238E27FC236}">
                <a16:creationId xmlns:a16="http://schemas.microsoft.com/office/drawing/2014/main" id="{C09D9DD2-BC17-466E-B007-7D79B98AD7A0}"/>
              </a:ext>
            </a:extLst>
          </p:cNvPr>
          <p:cNvSpPr>
            <a:spLocks noGrp="1"/>
          </p:cNvSpPr>
          <p:nvPr>
            <p:ph idx="1"/>
          </p:nvPr>
        </p:nvSpPr>
        <p:spPr/>
        <p:txBody>
          <a:bodyPr anchor="ctr">
            <a:normAutofit/>
          </a:bodyPr>
          <a:lstStyle/>
          <a:p>
            <a:r>
              <a:rPr lang="en-GB" dirty="0"/>
              <a:t>Lyle, S. (2014) Embracing the UNCRC in Wales (UK): policy, pedagogy and prejudices, </a:t>
            </a:r>
            <a:r>
              <a:rPr lang="en-GB" i="1" dirty="0"/>
              <a:t>Educational Studies</a:t>
            </a:r>
            <a:r>
              <a:rPr lang="en-GB" dirty="0"/>
              <a:t>, 40:2, 215-232, DOI: 10.1080/03055698.2013.870880</a:t>
            </a:r>
          </a:p>
          <a:p>
            <a:r>
              <a:rPr lang="en-GB" dirty="0"/>
              <a:t>Holland, S. (2019) </a:t>
            </a:r>
            <a:r>
              <a:rPr lang="en-GB" i="1" dirty="0"/>
              <a:t>Human Rights Education In The New Curriculum: Position Paper Of The Children’s Commissioner For Wa</a:t>
            </a:r>
            <a:r>
              <a:rPr lang="en-GB" dirty="0"/>
              <a:t>les. Available at: </a:t>
            </a:r>
            <a:r>
              <a:rPr lang="en-GB" dirty="0">
                <a:hlinkClick r:id="rId2"/>
              </a:rPr>
              <a:t>https://www.childcomwales.org.uk/wp-content/uploads/2018/11/CCFW-Children-Rights-and-Curriculum-Reform-Position-Paper-2018.pdf</a:t>
            </a:r>
            <a:r>
              <a:rPr lang="en-GB" dirty="0"/>
              <a:t> Accessed 2nd September 2020</a:t>
            </a:r>
          </a:p>
        </p:txBody>
      </p:sp>
    </p:spTree>
    <p:extLst>
      <p:ext uri="{BB962C8B-B14F-4D97-AF65-F5344CB8AC3E}">
        <p14:creationId xmlns:p14="http://schemas.microsoft.com/office/powerpoint/2010/main" val="35365684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6EFAA-E99F-40DC-81A1-9331EA4D4CE1}"/>
              </a:ext>
            </a:extLst>
          </p:cNvPr>
          <p:cNvSpPr>
            <a:spLocks noGrp="1"/>
          </p:cNvSpPr>
          <p:nvPr>
            <p:ph type="title"/>
          </p:nvPr>
        </p:nvSpPr>
        <p:spPr/>
        <p:txBody>
          <a:bodyPr>
            <a:normAutofit/>
          </a:bodyPr>
          <a:lstStyle/>
          <a:p>
            <a:r>
              <a:rPr lang="en-GB" dirty="0" err="1">
                <a:solidFill>
                  <a:schemeClr val="tx2"/>
                </a:solidFill>
              </a:rPr>
              <a:t>Rhestr</a:t>
            </a:r>
            <a:r>
              <a:rPr lang="en-GB" dirty="0">
                <a:solidFill>
                  <a:schemeClr val="tx2"/>
                </a:solidFill>
              </a:rPr>
              <a:t> </a:t>
            </a:r>
            <a:r>
              <a:rPr lang="en-GB" dirty="0" err="1">
                <a:solidFill>
                  <a:schemeClr val="tx2"/>
                </a:solidFill>
              </a:rPr>
              <a:t>gyfeirnodi</a:t>
            </a:r>
            <a:br>
              <a:rPr lang="en-GB" dirty="0">
                <a:solidFill>
                  <a:schemeClr val="tx2"/>
                </a:solidFill>
              </a:rPr>
            </a:br>
            <a:r>
              <a:rPr lang="en-GB" dirty="0">
                <a:solidFill>
                  <a:schemeClr val="tx2"/>
                </a:solidFill>
              </a:rPr>
              <a:t>References</a:t>
            </a:r>
          </a:p>
        </p:txBody>
      </p:sp>
      <p:sp>
        <p:nvSpPr>
          <p:cNvPr id="3" name="Content Placeholder 2">
            <a:extLst>
              <a:ext uri="{FF2B5EF4-FFF2-40B4-BE49-F238E27FC236}">
                <a16:creationId xmlns:a16="http://schemas.microsoft.com/office/drawing/2014/main" id="{16A56E17-F853-4326-B950-43F1C4C68A2E}"/>
              </a:ext>
            </a:extLst>
          </p:cNvPr>
          <p:cNvSpPr>
            <a:spLocks noGrp="1"/>
          </p:cNvSpPr>
          <p:nvPr>
            <p:ph idx="1"/>
          </p:nvPr>
        </p:nvSpPr>
        <p:spPr/>
        <p:txBody>
          <a:bodyPr anchor="t">
            <a:normAutofit fontScale="55000" lnSpcReduction="20000"/>
          </a:bodyPr>
          <a:lstStyle/>
          <a:p>
            <a:r>
              <a:rPr lang="en-GB" b="0" i="0" u="none" strike="noStrike" dirty="0">
                <a:solidFill>
                  <a:srgbClr val="000000"/>
                </a:solidFill>
                <a:effectLst/>
              </a:rPr>
              <a:t>Butler, I., &amp; Drakeford, M. (2013). Children's Rights as a policy framework in Wales. In J. Williams (Ed.), The Rights of Children in Wales. Cardiff: University of Wales Press.</a:t>
            </a:r>
            <a:r>
              <a:rPr lang="en-US" b="0" i="0" dirty="0">
                <a:solidFill>
                  <a:srgbClr val="000000"/>
                </a:solidFill>
                <a:effectLst/>
              </a:rPr>
              <a:t>​</a:t>
            </a:r>
          </a:p>
          <a:p>
            <a:r>
              <a:rPr lang="en-GB" dirty="0"/>
              <a:t>Estyn (2014). Action on bullying. A review of the effectiveness of action taken by schools to address bullying on the grounds of pupils’ protected characteristics. Cardiff: Estyn.</a:t>
            </a:r>
          </a:p>
          <a:p>
            <a:r>
              <a:rPr lang="en-GB" dirty="0"/>
              <a:t>Children’s Commissioner for Wales (2018) Right Way Education Survey Available at: </a:t>
            </a:r>
            <a:r>
              <a:rPr lang="en-GB" dirty="0">
                <a:hlinkClick r:id="rId2"/>
              </a:rPr>
              <a:t>https://www.childcomwales.org.uk/wp-content/uploads/2018/10/Childrens-Rights-Survey.pdf</a:t>
            </a:r>
            <a:r>
              <a:rPr lang="en-GB" dirty="0"/>
              <a:t> Accessed 3rd September 2020</a:t>
            </a:r>
          </a:p>
          <a:p>
            <a:pPr algn="just"/>
            <a:r>
              <a:rPr lang="en-GB" dirty="0"/>
              <a:t>Maynard, T., Waters, J. &amp; Clement, J. (2013) Child-initiated learning, the outdoor environment and the ‘underachieving’ child, Early Years, 33:3, 212-225, DOI: </a:t>
            </a:r>
            <a:r>
              <a:rPr lang="en-GB" u="sng" dirty="0">
                <a:hlinkClick r:id="rId3"/>
              </a:rPr>
              <a:t>10.1080/09575146.2013.771152</a:t>
            </a:r>
            <a:endParaRPr lang="en-GB" dirty="0"/>
          </a:p>
          <a:p>
            <a:r>
              <a:rPr lang="en-GB" dirty="0" err="1"/>
              <a:t>Sebba</a:t>
            </a:r>
            <a:r>
              <a:rPr lang="en-GB" dirty="0"/>
              <a:t>, J. and Robinson, C. (2010) Evaluation of UNICEF UK’s Rights Respecting Schools’ Award, Final report, London: UNICEF UK.</a:t>
            </a:r>
          </a:p>
          <a:p>
            <a:r>
              <a:rPr lang="en-GB" dirty="0"/>
              <a:t>Siraj, I., Kingston, D. (2014) An Independent Stocktake of the Foundation Phase in Wales Final Report. http://dera.ioe.ac. </a:t>
            </a:r>
            <a:r>
              <a:rPr lang="en-GB" dirty="0" err="1"/>
              <a:t>uk</a:t>
            </a:r>
            <a:r>
              <a:rPr lang="en-GB" dirty="0"/>
              <a:t>/20340/1/140519-independentstocktake-of-the-foundation-phase-inwales-en.pdf</a:t>
            </a:r>
          </a:p>
          <a:p>
            <a:r>
              <a:rPr lang="en-GB" dirty="0"/>
              <a:t>Taylor, C., Rhys, M., Waldron, S., Davies, R., Power, S., Maynard, T., Moore, L., Blackaby, D. and </a:t>
            </a:r>
            <a:r>
              <a:rPr lang="en-GB" dirty="0" err="1"/>
              <a:t>Plewis</a:t>
            </a:r>
            <a:r>
              <a:rPr lang="en-GB" dirty="0"/>
              <a:t>, I. (2015). Evaluating the Foundation Phase: Final Report. Cardiff: Welsh Government.</a:t>
            </a:r>
          </a:p>
          <a:p>
            <a:r>
              <a:rPr lang="en-GB" dirty="0"/>
              <a:t>UNICEF (2020) Rights Respecting Schools. Available at </a:t>
            </a:r>
            <a:r>
              <a:rPr lang="en-GB" dirty="0">
                <a:hlinkClick r:id="rId4"/>
              </a:rPr>
              <a:t>https://www.unicef.org.uk/rights-respecting-schools/</a:t>
            </a:r>
            <a:r>
              <a:rPr lang="en-GB" dirty="0"/>
              <a:t> Accessed 3rd September 2020</a:t>
            </a:r>
          </a:p>
          <a:p>
            <a:r>
              <a:rPr lang="en-GB" dirty="0"/>
              <a:t>Welsh Assembly Government (2008). Foundation Phase Framework for children aged 3–7 years old in Wales. Cardiff: Welsh Assembly Government.</a:t>
            </a:r>
          </a:p>
          <a:p>
            <a:r>
              <a:rPr lang="en-GB" dirty="0"/>
              <a:t>Welsh Government (2015). Foundation Phase Framework. Cardiff: Welsh Government</a:t>
            </a:r>
          </a:p>
          <a:p>
            <a:r>
              <a:rPr lang="en-GB" dirty="0"/>
              <a:t>W</a:t>
            </a:r>
            <a:r>
              <a:rPr lang="en-GB" b="0" i="0" u="none" strike="noStrike" dirty="0">
                <a:solidFill>
                  <a:srgbClr val="000000"/>
                </a:solidFill>
                <a:effectLst/>
              </a:rPr>
              <a:t>illiams, J. (2013) (Ed.), The Rights of Children in Wales. Cardiff: University of Wales Press.</a:t>
            </a:r>
            <a:r>
              <a:rPr lang="en-GB" b="0" i="0" dirty="0">
                <a:solidFill>
                  <a:srgbClr val="000000"/>
                </a:solidFill>
                <a:effectLst/>
              </a:rPr>
              <a:t>​</a:t>
            </a:r>
            <a:endParaRPr lang="en-GB" dirty="0"/>
          </a:p>
          <a:p>
            <a:r>
              <a:rPr lang="en-GB" dirty="0"/>
              <a:t>Wood, E. (2007a). Reconceptualising child-</a:t>
            </a:r>
            <a:r>
              <a:rPr lang="en-GB" dirty="0" err="1"/>
              <a:t>centered</a:t>
            </a:r>
            <a:r>
              <a:rPr lang="en-GB" dirty="0"/>
              <a:t> education: Contemporary directions in policy, theory and practice in early childhood. Forum, 49,1, 119-133.</a:t>
            </a:r>
          </a:p>
        </p:txBody>
      </p:sp>
    </p:spTree>
    <p:extLst>
      <p:ext uri="{BB962C8B-B14F-4D97-AF65-F5344CB8AC3E}">
        <p14:creationId xmlns:p14="http://schemas.microsoft.com/office/powerpoint/2010/main" val="135713783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819</TotalTime>
  <Words>4667</Words>
  <Application>Microsoft Office PowerPoint</Application>
  <PresentationFormat>Widescreen</PresentationFormat>
  <Paragraphs>242</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Symbol</vt:lpstr>
      <vt:lpstr>Retrospect</vt:lpstr>
      <vt:lpstr>ECES4011C Parchu Hawliau a Chefnogi Cynhwysiant ECES4011C Respecting Rights and Supporting Inclusion</vt:lpstr>
      <vt:lpstr>Deilliannau Dysgu  Learning Outcomes</vt:lpstr>
      <vt:lpstr>Yn y ddarlith hon byddwn yn: In this lecture we will:earning</vt:lpstr>
      <vt:lpstr>Pa ddeddfwriaeth a pholisi a wnaethom eu trafod yn y sesiwn flaenorol?  What legislation and policy did we discuss in the previous session?</vt:lpstr>
      <vt:lpstr>Pam bod angen hawliau ar blant? Why do children need rights?</vt:lpstr>
      <vt:lpstr>Beth yw hawl? What is a right?</vt:lpstr>
      <vt:lpstr>PowerPoint Presentation</vt:lpstr>
      <vt:lpstr>Hawliau Plant yng Nghymru Children’s Rights in Wales</vt:lpstr>
      <vt:lpstr>Safonau Cyfranogiad (Cymru) Participation Standards (Wales)</vt:lpstr>
      <vt:lpstr>PowerPoint Presentation</vt:lpstr>
      <vt:lpstr>Adlewyrchu Reflection</vt:lpstr>
      <vt:lpstr>Newid Deddfwriaeth Pellach Further legislation changes</vt:lpstr>
      <vt:lpstr>Newid Deddfwriaeth Pellach Further legislative changes</vt:lpstr>
      <vt:lpstr>Cyfnod Sylfaen a hawliau plant Foundation Phase and children’s rights</vt:lpstr>
      <vt:lpstr>Cyfnod Sylfaen a hawliau plant Foundation Phase and children’s rights</vt:lpstr>
      <vt:lpstr>Cyfnod Allweddol 2 a hawliau plant Key Stage 2 and children’s rights</vt:lpstr>
      <vt:lpstr>Cwricwlwm i Gymru a hawliau plant Curriculum for Wales and children’s rights</vt:lpstr>
      <vt:lpstr>Cwricwlwm i Gymru a hawliau plant Curriculum for Wales and children’s rights</vt:lpstr>
      <vt:lpstr>Y Ffordd Gywir: Dull Gweithredu Seiliedig ar Hawliau Plant yng Nghymru (2017) The Right Way: A Children’s Rights Approach for Education in Wales (2017)</vt:lpstr>
      <vt:lpstr> Y Ffordd Gywir: Dull Gweithredu Seiliedig ar Hawliau Plant yng Nghymru (2017) The Right Way: A Children’s Rights Approach for Education in Wales (2017)</vt:lpstr>
      <vt:lpstr>Ysgolion Parchu Hawliau Rights Respecting Schools</vt:lpstr>
      <vt:lpstr>Ysgolion Parchu Hawliau Rights Respecting Schools</vt:lpstr>
      <vt:lpstr>Ysgolion Parchu Hawliau  Rights Respecting Schools</vt:lpstr>
      <vt:lpstr>Ysgolion Parchu Hawliau  Rights Respecting Schools</vt:lpstr>
      <vt:lpstr>Ysgolion Parchu Hawliau Rights Respecting Schools</vt:lpstr>
      <vt:lpstr>  Ysgolion Parchu Hawliau Rights Respecting Schoolsin Wales</vt:lpstr>
      <vt:lpstr>Ysgolion Parchu Hawliau Rights Respecting Schools in Wales</vt:lpstr>
      <vt:lpstr>TASG/TASG</vt:lpstr>
      <vt:lpstr>Darllen Reading</vt:lpstr>
      <vt:lpstr>Rhestr gyfeirnodi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Alison Murphy</dc:creator>
  <cp:lastModifiedBy>Alison Murphy</cp:lastModifiedBy>
  <cp:revision>35</cp:revision>
  <dcterms:created xsi:type="dcterms:W3CDTF">2020-09-03T08:34:39Z</dcterms:created>
  <dcterms:modified xsi:type="dcterms:W3CDTF">2023-03-20T11:56:22Z</dcterms:modified>
</cp:coreProperties>
</file>