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notesMasterIdLst>
    <p:notesMasterId r:id="rId33"/>
  </p:notesMasterIdLst>
  <p:sldIdLst>
    <p:sldId id="286"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434" autoAdjust="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6713C2-D576-489D-825C-3EBE909EB601}" type="datetimeFigureOut">
              <a:rPr lang="en-US" smtClean="0"/>
              <a:t>4/4/2026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1CA055-7875-4426-B480-8C8FC36130C4}" type="slidenum">
              <a:rPr lang="en-US" smtClean="0"/>
              <a:t>‹#›</a:t>
            </a:fld>
            <a:endParaRPr lang="en-US"/>
          </a:p>
        </p:txBody>
      </p:sp>
    </p:spTree>
    <p:extLst>
      <p:ext uri="{BB962C8B-B14F-4D97-AF65-F5344CB8AC3E}">
        <p14:creationId xmlns:p14="http://schemas.microsoft.com/office/powerpoint/2010/main" val="2884052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Welcome everyone. The urgent HCM issue in the NHS that we are discussing today is the problem of recruitment. The NHS is the biggest employer in the UK, and it has a workforce crisis, which cannot be solved only by filling vacancies; it needs a re-thinking. We are going to examine the existing obstacles, their deep-rooted nature, and suggest evidence-based solutions based on the theory.</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3</a:t>
            </a:fld>
            <a:endParaRPr lang="en-US"/>
          </a:p>
        </p:txBody>
      </p:sp>
    </p:spTree>
    <p:extLst>
      <p:ext uri="{BB962C8B-B14F-4D97-AF65-F5344CB8AC3E}">
        <p14:creationId xmlns:p14="http://schemas.microsoft.com/office/powerpoint/2010/main" val="2392885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figures are chilling. By 2026, the patient safety risk is still high because of the mismatch between the needed and available personnel. It is not mere statistics but these vacancies directly translate to longer waiting times and a dangerous strain on our existing healthcare professionals who are already operating in the deficit.</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4</a:t>
            </a:fld>
            <a:endParaRPr lang="en-US"/>
          </a:p>
        </p:txBody>
      </p:sp>
    </p:spTree>
    <p:extLst>
      <p:ext uri="{BB962C8B-B14F-4D97-AF65-F5344CB8AC3E}">
        <p14:creationId xmlns:p14="http://schemas.microsoft.com/office/powerpoint/2010/main" val="3169141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Recruitment is not a one-dimensional entity. Whereas there are some stable administrative positions, we observe critical black holes in Mental Health and General Practice. These particular shortages have a domino effect, such as deficit of GPs putting strain on A&amp;E departments to demonstrate how particular recruitment failures affect the entire ecosystem.</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5</a:t>
            </a:fld>
            <a:endParaRPr lang="en-US"/>
          </a:p>
        </p:txBody>
      </p:sp>
    </p:spTree>
    <p:extLst>
      <p:ext uri="{BB962C8B-B14F-4D97-AF65-F5344CB8AC3E}">
        <p14:creationId xmlns:p14="http://schemas.microsoft.com/office/powerpoint/2010/main" val="4155982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economic price of a vacancy is astounding. We are now over dependent on locum or agency personnel. It is a drain on the budget; the salary paid to agencies can be invested in retention and training of permanent employees. We should abandon this reactive expenditure that is costly and adopt a proactive investment model.</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6</a:t>
            </a:fld>
            <a:endParaRPr lang="en-US"/>
          </a:p>
        </p:txBody>
      </p:sp>
    </p:spTree>
    <p:extLst>
      <p:ext uri="{BB962C8B-B14F-4D97-AF65-F5344CB8AC3E}">
        <p14:creationId xmlns:p14="http://schemas.microsoft.com/office/powerpoint/2010/main" val="2922190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talent is not being served by our technology. Fine candidates are also lost in the process of onboarding that takes many months. We lose when a private clinic can hire within 2 weeks and NHS takes 4 months. Our compliance and screening systems have to be updated to prevent this candidate leakage to the private sector.</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7</a:t>
            </a:fld>
            <a:endParaRPr lang="en-US"/>
          </a:p>
        </p:txBody>
      </p:sp>
    </p:spTree>
    <p:extLst>
      <p:ext uri="{BB962C8B-B14F-4D97-AF65-F5344CB8AC3E}">
        <p14:creationId xmlns:p14="http://schemas.microsoft.com/office/powerpoint/2010/main" val="1409388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health outcomes are determined by geography. In rural or poor coastal areas, the trusts in cold spots find it particularly difficult when compared to London. This poses a structural imbalance of the people who require care most frequently to reside in the places where there is the most vacancy. There is a need to find methods of motivating regional placement.</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8</a:t>
            </a:fld>
            <a:endParaRPr lang="en-US"/>
          </a:p>
        </p:txBody>
      </p:sp>
    </p:spTree>
    <p:extLst>
      <p:ext uri="{BB962C8B-B14F-4D97-AF65-F5344CB8AC3E}">
        <p14:creationId xmlns:p14="http://schemas.microsoft.com/office/powerpoint/2010/main" val="78594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And why is that happening? To begin with, there is national pay structures such as Agenda for Change that offer equity but are not flexible. Salaries in NHS do not necessarily compete with the private sector or even retail in high cost areas. This rigidity created by policy makes the local HR leaders hard to respond to the local market pressures.</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9</a:t>
            </a:fld>
            <a:endParaRPr lang="en-US"/>
          </a:p>
        </p:txBody>
      </p:sp>
    </p:spTree>
    <p:extLst>
      <p:ext uri="{BB962C8B-B14F-4D97-AF65-F5344CB8AC3E}">
        <p14:creationId xmlns:p14="http://schemas.microsoft.com/office/powerpoint/2010/main" val="239840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has turned out to be a firefighting organization culturally. The leadership is usually compelled to look at the next 24 hours as opposed to the next five years. Such a short-termism does not allow building a powerful employer brand. Our workforce must transition to a sustainable workforce and is no longer about gap filling.</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10</a:t>
            </a:fld>
            <a:endParaRPr lang="en-US"/>
          </a:p>
        </p:txBody>
      </p:sp>
    </p:spTree>
    <p:extLst>
      <p:ext uri="{BB962C8B-B14F-4D97-AF65-F5344CB8AC3E}">
        <p14:creationId xmlns:p14="http://schemas.microsoft.com/office/powerpoint/2010/main" val="3987110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also structural in root. The pipeline to training has been limited over the years. We are just not churning out doctors and nurses in the country. This is a long term breakdown of workforce planning in which the historical budget constraints have limited the supply of new graduates (increasing population health demands).</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11</a:t>
            </a:fld>
            <a:endParaRPr lang="en-US"/>
          </a:p>
        </p:txBody>
      </p:sp>
    </p:spTree>
    <p:extLst>
      <p:ext uri="{BB962C8B-B14F-4D97-AF65-F5344CB8AC3E}">
        <p14:creationId xmlns:p14="http://schemas.microsoft.com/office/powerpoint/2010/main" val="19027686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is a kind of maze within an organization. The process of recruitment is commonly isolated and various trusts located in the same region are fighting over the same applicants. Such fragmentation results in redundant documents and absence of data-sharing, making the process more difficult on the part of the applicant and burdening the HR professional.</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12</a:t>
            </a:fld>
            <a:endParaRPr lang="en-US"/>
          </a:p>
        </p:txBody>
      </p:sp>
    </p:spTree>
    <p:extLst>
      <p:ext uri="{BB962C8B-B14F-4D97-AF65-F5344CB8AC3E}">
        <p14:creationId xmlns:p14="http://schemas.microsoft.com/office/powerpoint/2010/main" val="341384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work in an international market. The new post-</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developments and global workforce shortages in the healthcare sector do not predetermine the NHS as the default choice of talent source. We are competing with Australia, Canada, and Middle East all of whom are also providing more competitive packages to the same small pool of professionals.</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13</a:t>
            </a:fld>
            <a:endParaRPr lang="en-US"/>
          </a:p>
        </p:txBody>
      </p:sp>
    </p:spTree>
    <p:extLst>
      <p:ext uri="{BB962C8B-B14F-4D97-AF65-F5344CB8AC3E}">
        <p14:creationId xmlns:p14="http://schemas.microsoft.com/office/powerpoint/2010/main" val="1265118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Lastly, we are having a reputation problem. The NHS brand is damaged when the potential recruits witness current staff members striking or reporting high burnout rates. This is a deterring view of the culture; when the current employees are clearly not coping, then no new employees will be willing to enter the workforce.</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14</a:t>
            </a:fld>
            <a:endParaRPr lang="en-US"/>
          </a:p>
        </p:txBody>
      </p:sp>
    </p:spTree>
    <p:extLst>
      <p:ext uri="{BB962C8B-B14F-4D97-AF65-F5344CB8AC3E}">
        <p14:creationId xmlns:p14="http://schemas.microsoft.com/office/powerpoint/2010/main" val="547594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correct this, we suggest AI integration. With intelligent automation of the credentialing and initial screening, we will be able to cut the time-to-hires by 40%. This is not a replacement of the human touch but it liberates the HR leaders to concentrate on the engagement of the candidates and cultural fit than making them hunt paper references.</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15</a:t>
            </a:fld>
            <a:endParaRPr lang="en-US"/>
          </a:p>
        </p:txBody>
      </p:sp>
    </p:spTree>
    <p:extLst>
      <p:ext uri="{BB962C8B-B14F-4D97-AF65-F5344CB8AC3E}">
        <p14:creationId xmlns:p14="http://schemas.microsoft.com/office/powerpoint/2010/main" val="32280848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definition of working in the NHS needs to be redefined. Our EVP needs to focus on "The Whole Person." This will involve radical flexibility, wellbeing packages, and career progression. We should be selling the NHS more as a place to work, rather than as a place to support a career.</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16</a:t>
            </a:fld>
            <a:endParaRPr lang="en-US"/>
          </a:p>
        </p:txBody>
      </p:sp>
    </p:spTree>
    <p:extLst>
      <p:ext uri="{BB962C8B-B14F-4D97-AF65-F5344CB8AC3E}">
        <p14:creationId xmlns:p14="http://schemas.microsoft.com/office/powerpoint/2010/main" val="11986650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Recruitment in international context should be made more ethical and sustainable. We should have Learning Hubs in partner countries instead of ad-hoc hiring. This guarantees a constant, pre-vetted flow of personnel who is conversant with the UK clinical standards prior to arriving, which decreases the culture shock and enhances retention at an early stage.</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17</a:t>
            </a:fld>
            <a:endParaRPr lang="en-US"/>
          </a:p>
        </p:txBody>
      </p:sp>
    </p:spTree>
    <p:extLst>
      <p:ext uri="{BB962C8B-B14F-4D97-AF65-F5344CB8AC3E}">
        <p14:creationId xmlns:p14="http://schemas.microsoft.com/office/powerpoint/2010/main" val="1496096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the need to </a:t>
            </a:r>
            <a:r>
              <a:rPr lang="en-US" sz="1200" kern="1200" dirty="0" err="1">
                <a:solidFill>
                  <a:schemeClr val="tx1"/>
                </a:solidFill>
                <a:effectLst/>
                <a:latin typeface="+mn-lt"/>
                <a:ea typeface="+mn-ea"/>
                <a:cs typeface="+mn-cs"/>
              </a:rPr>
              <a:t>democratise</a:t>
            </a:r>
            <a:r>
              <a:rPr lang="en-US" sz="1200" kern="1200" dirty="0">
                <a:solidFill>
                  <a:schemeClr val="tx1"/>
                </a:solidFill>
                <a:effectLst/>
                <a:latin typeface="+mn-lt"/>
                <a:ea typeface="+mn-ea"/>
                <a:cs typeface="+mn-cs"/>
              </a:rPr>
              <a:t> entry. With apprenticeship degrees, individuals in lower-socioeconomic groups can become nurses without having to deal with student debt. The expansion of these routes will allow us to access a local, loyal workforce that is more likely to remain with their local Trust throughout the length of their career.</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18</a:t>
            </a:fld>
            <a:endParaRPr lang="en-US"/>
          </a:p>
        </p:txBody>
      </p:sp>
    </p:spTree>
    <p:extLst>
      <p:ext uri="{BB962C8B-B14F-4D97-AF65-F5344CB8AC3E}">
        <p14:creationId xmlns:p14="http://schemas.microsoft.com/office/powerpoint/2010/main" val="17662138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best asset is social capital. Studies indicate that referred applicants remain longer. A well designed referral program will motivate our existing employees to attract reliable employees. This creates more solid and unified teams and makes our 1.4 million employees the largest and most genuine recruitment agency in the world.</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19</a:t>
            </a:fld>
            <a:endParaRPr lang="en-US"/>
          </a:p>
        </p:txBody>
      </p:sp>
    </p:spTree>
    <p:extLst>
      <p:ext uri="{BB962C8B-B14F-4D97-AF65-F5344CB8AC3E}">
        <p14:creationId xmlns:p14="http://schemas.microsoft.com/office/powerpoint/2010/main" val="27980789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need to reorganize, structurally, to Integrated Care System hubs. We eliminate the competition between Trusts by centralizing the recruitment at the regional level. This enables common pools of talent and uniform onboarding, which will be quicker to the candidate and cheaper to the taxpayer.</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20</a:t>
            </a:fld>
            <a:endParaRPr lang="en-US"/>
          </a:p>
        </p:txBody>
      </p:sp>
    </p:spTree>
    <p:extLst>
      <p:ext uri="{BB962C8B-B14F-4D97-AF65-F5344CB8AC3E}">
        <p14:creationId xmlns:p14="http://schemas.microsoft.com/office/powerpoint/2010/main" val="12552795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Theoretically, we apply the AMO framework. In order to recruit successfully, we have to make sure that the candidates possess the Ability (through training), the Motivation (through our EVP) and the Opportunity (through flexible roles) to succeed. Unless our recruitment strategy puts into consideration any of these three pillars, then the performance and retention will invariably be impaired.</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21</a:t>
            </a:fld>
            <a:endParaRPr lang="en-US"/>
          </a:p>
        </p:txBody>
      </p:sp>
    </p:spTree>
    <p:extLst>
      <p:ext uri="{BB962C8B-B14F-4D97-AF65-F5344CB8AC3E}">
        <p14:creationId xmlns:p14="http://schemas.microsoft.com/office/powerpoint/2010/main" val="30567018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Capital Theory makes us remember that personnel is an asset, not a cost. By using money on recruitment and initial training, we are adding to the stock of knowledge in the NHS. This change of mindset is critical to obtaining the long-term budgets to shift off of the temporary and costly agency solutions.</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22</a:t>
            </a:fld>
            <a:endParaRPr lang="en-US"/>
          </a:p>
        </p:txBody>
      </p:sp>
    </p:spTree>
    <p:extLst>
      <p:ext uri="{BB962C8B-B14F-4D97-AF65-F5344CB8AC3E}">
        <p14:creationId xmlns:p14="http://schemas.microsoft.com/office/powerpoint/2010/main" val="25219011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during the recruitment period that the Psychological Contract is drafted. When we say that we will provide an enabling environment and provide a disorganized onboard, the contract is violated before day one. Our recruitment marketing needs to be sensible and aspirational to establish trust and commitment in the long term since the first contact.</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23</a:t>
            </a:fld>
            <a:endParaRPr lang="en-US"/>
          </a:p>
        </p:txBody>
      </p:sp>
    </p:spTree>
    <p:extLst>
      <p:ext uri="{BB962C8B-B14F-4D97-AF65-F5344CB8AC3E}">
        <p14:creationId xmlns:p14="http://schemas.microsoft.com/office/powerpoint/2010/main" val="8236736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need to embrace High-Performance Work Practices. This is the combination of recruitment with other HR roles such as vigorous selecting and decentralized decision-making. When recruitment is included in a 'bundle' of other supportive HR practices it results in increased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commitment and, eventually, improved clinical results in our patients.</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24</a:t>
            </a:fld>
            <a:endParaRPr lang="en-US"/>
          </a:p>
        </p:txBody>
      </p:sp>
    </p:spTree>
    <p:extLst>
      <p:ext uri="{BB962C8B-B14F-4D97-AF65-F5344CB8AC3E}">
        <p14:creationId xmlns:p14="http://schemas.microsoft.com/office/powerpoint/2010/main" val="22012370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We are not seeking competencies, we are seeking Fit. Value-Based Recruitment (VBR) makes sure that individual morals of a candidate are in line with the NHS Constitution. Studies indicate that a high P-O fit results in increased job satisfaction and reduced turnover, a prerequisite of a viable healthcare workforce.</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25</a:t>
            </a:fld>
            <a:endParaRPr lang="en-US"/>
          </a:p>
        </p:txBody>
      </p:sp>
    </p:spTree>
    <p:extLst>
      <p:ext uri="{BB962C8B-B14F-4D97-AF65-F5344CB8AC3E}">
        <p14:creationId xmlns:p14="http://schemas.microsoft.com/office/powerpoint/2010/main" val="18784451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the Resource-Based View, the NHS people are the main competitive advantage. We cannot be imitated Our mission is to be inimitable that social purpose of NHS cannot be reproduced by the private firms. The recruitment approach should take advantage of this distinctiveness and attract the best brains who are driven by serving the people and making a difference.</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26</a:t>
            </a:fld>
            <a:endParaRPr lang="en-US"/>
          </a:p>
        </p:txBody>
      </p:sp>
    </p:spTree>
    <p:extLst>
      <p:ext uri="{BB962C8B-B14F-4D97-AF65-F5344CB8AC3E}">
        <p14:creationId xmlns:p14="http://schemas.microsoft.com/office/powerpoint/2010/main" val="19316942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NHS recruitment crisis is a policy, culture, and structure puzzle. Nevertheless, we will be able to make the NHS a people management powerhouse across the globe with the help of digital innovation, regional cooperation, and sound theories of HRM. Reactive hiring has passed; strategic HCM is the way to go.</a:t>
            </a:r>
          </a:p>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27</a:t>
            </a:fld>
            <a:endParaRPr lang="en-US"/>
          </a:p>
        </p:txBody>
      </p:sp>
    </p:spTree>
    <p:extLst>
      <p:ext uri="{BB962C8B-B14F-4D97-AF65-F5344CB8AC3E}">
        <p14:creationId xmlns:p14="http://schemas.microsoft.com/office/powerpoint/2010/main" val="17987786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B1CA055-7875-4426-B480-8C8FC36130C4}" type="slidenum">
              <a:rPr lang="en-US" smtClean="0"/>
              <a:t>28</a:t>
            </a:fld>
            <a:endParaRPr lang="en-US"/>
          </a:p>
        </p:txBody>
      </p:sp>
    </p:spTree>
    <p:extLst>
      <p:ext uri="{BB962C8B-B14F-4D97-AF65-F5344CB8AC3E}">
        <p14:creationId xmlns:p14="http://schemas.microsoft.com/office/powerpoint/2010/main" val="12610292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767784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89868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47139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4/4/2026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70766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4/4/2026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71369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0948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36061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6143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683822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08027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62593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2693903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1919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268564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58045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24693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29235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smtClean="0"/>
              <a:t>4/4/2026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000158230"/>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www.jsetms.com/admin/uploads/OEUJXV.pdf" TargetMode="External"/><Relationship Id="rId3" Type="http://schemas.openxmlformats.org/officeDocument/2006/relationships/hyperlink" Target="https://www.accesspaysuite.com/blog/ai-adoption-in-the-uk-public-sector-readiness-barriers-and-opportunities/" TargetMode="External"/><Relationship Id="rId7" Type="http://schemas.openxmlformats.org/officeDocument/2006/relationships/hyperlink" Target="https://www.researchgate.net/profile/Zaker-Ul-Oman-2/publication/385381927_Artificial_Intelligence_and_its_ability_to_reduce_recruitment_bias/links/672724b82326b47637c22c9b/Artificial-Intelligence-and-its-ability-to-reduce-recruitment-bias.pdf"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hyperlink" Target="https://www.bbc.com/news/health-35667939" TargetMode="External"/><Relationship Id="rId5" Type="http://schemas.openxmlformats.org/officeDocument/2006/relationships/hyperlink" Target="https://www.nurses.co.uk/blog/opinion/can-more-investment-help-nhs-break-its-dependence-agencies-and-international-staff" TargetMode="External"/><Relationship Id="rId4" Type="http://schemas.openxmlformats.org/officeDocument/2006/relationships/hyperlink" Target="https://www.nurses.co.uk/blog/opinion/95-nurses-say-patient-health-risk-and-its-due-nhs-staff-shortages" TargetMode="External"/><Relationship Id="rId9" Type="http://schemas.openxmlformats.org/officeDocument/2006/relationships/hyperlink" Target="https://oercollective.caul.edu.au/qualitative-research/chapter/29/"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remoterecruit.com/remote-jobs/global-recruitment/global-talent-hiring-how-companies-build-international-teams/" TargetMode="External"/><Relationship Id="rId3" Type="http://schemas.openxmlformats.org/officeDocument/2006/relationships/hyperlink" Target="https://ifs.org.uk/publications/regional-variation-earnings-and-retention-nhs-staff-agenda-change-bands-1-4" TargetMode="External"/><Relationship Id="rId7" Type="http://schemas.openxmlformats.org/officeDocument/2006/relationships/hyperlink" Target="https://www.linkedin.com/posts/pushplata-rai_leadership-workplaceculture-employeewellbeing-activity-7420543292515332096-o2m2" TargetMode="External"/><Relationship Id="rId2" Type="http://schemas.openxmlformats.org/officeDocument/2006/relationships/hyperlink" Target="https://www.instagram.com/p/DOqcmEtjY8S/?hl=af&amp;img_index=6" TargetMode="External"/><Relationship Id="rId1" Type="http://schemas.openxmlformats.org/officeDocument/2006/relationships/slideLayout" Target="../slideLayouts/slideLayout2.xml"/><Relationship Id="rId6" Type="http://schemas.openxmlformats.org/officeDocument/2006/relationships/hyperlink" Target="https://glandore.com/wp-content/uploads/2025/10/NHS___Interview_synthesis_v1.1.pdf" TargetMode="External"/><Relationship Id="rId5" Type="http://schemas.openxmlformats.org/officeDocument/2006/relationships/hyperlink" Target="https://kapable.club/blog/leadership/cross-cultural-leadership-navigating-global-teams-and-markets/" TargetMode="External"/><Relationship Id="rId10" Type="http://schemas.openxmlformats.org/officeDocument/2006/relationships/hyperlink" Target="https://www.kula.ai/blog/understanding-time-to-fill-in-recruitment" TargetMode="External"/><Relationship Id="rId4" Type="http://schemas.openxmlformats.org/officeDocument/2006/relationships/hyperlink" Target="https://www.health.org.uk/sites/default/files/pdf/2022-02/Strengthening%20NHS%20management%20and%20leadership.pdf" TargetMode="External"/><Relationship Id="rId9" Type="http://schemas.openxmlformats.org/officeDocument/2006/relationships/hyperlink" Target="https://eprints.bbk.ac.uk/id/eprint/53151/1/Organisational_Interventions_to_Support_Staff_Wellbeing_in_the_NHS%202023.pdf"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sciencedirect.com/science/article/pii/S251466452400122X" TargetMode="External"/><Relationship Id="rId3" Type="http://schemas.openxmlformats.org/officeDocument/2006/relationships/hyperlink" Target="https://www.linkedin.com/pulse/building-talent-pipelines-apprenticeship-vs-hiring-atharv-choudhari-vilec" TargetMode="External"/><Relationship Id="rId7" Type="http://schemas.openxmlformats.org/officeDocument/2006/relationships/hyperlink" Target="https://assets.kingsfund.org.uk/f/256914/x/151509726c/nhs_staffing_shortages_engage_britain_2022.pdf" TargetMode="External"/><Relationship Id="rId2" Type="http://schemas.openxmlformats.org/officeDocument/2006/relationships/hyperlink" Target="https://skillarbitra.ge/blog/create-referral-campaigns-that-bring-sales/" TargetMode="External"/><Relationship Id="rId1" Type="http://schemas.openxmlformats.org/officeDocument/2006/relationships/slideLayout" Target="../slideLayouts/slideLayout2.xml"/><Relationship Id="rId6" Type="http://schemas.openxmlformats.org/officeDocument/2006/relationships/hyperlink" Target="https://www.cureus.com/articles/153209-the-emerging-challenges-and-strengths-of-the-national-health-services-a-physician-perspective.pdf" TargetMode="External"/><Relationship Id="rId5" Type="http://schemas.openxmlformats.org/officeDocument/2006/relationships/hyperlink" Target="https://interwiz.ai/blog/automated-candidate-screening/" TargetMode="External"/><Relationship Id="rId4" Type="http://schemas.openxmlformats.org/officeDocument/2006/relationships/hyperlink" Target="https://www.gartner.com/en/human-resources/topics/employee-value-proposition-evp" TargetMode="External"/><Relationship Id="rId9" Type="http://schemas.openxmlformats.org/officeDocument/2006/relationships/hyperlink" Target="https://www.serviapgroup.com/blog/international-recruitment-and-staff-selection/"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ecampusontario.pressbooks.pub/leadershipandmanagement/chapter/2-6-the-interactionist-perspective-the-role-of-fit/" TargetMode="External"/><Relationship Id="rId3" Type="http://schemas.openxmlformats.org/officeDocument/2006/relationships/hyperlink" Target="https://www.researchgate.net/profile/Murillo-Dias/publication/379874616_Psychological_Contract_Symbolic_Interactionism_Social_Exchange_and_Expectation_Violation_Theories_A_Literature_Review/links/661fbb1039e7641c0bd3cb7e/Psychological-Contract-Symbolic-Interactionism-Social-Exchange-and-Expectation-Violation-Theories-A-Literature-Review.pdf" TargetMode="External"/><Relationship Id="rId7" Type="http://schemas.openxmlformats.org/officeDocument/2006/relationships/hyperlink" Target="https://gitmind.com/resource-based-view.html" TargetMode="External"/><Relationship Id="rId12" Type="http://schemas.openxmlformats.org/officeDocument/2006/relationships/hyperlink" Target="https://www.linkedin.com/pulse/amo-intern-rahul-choudhury-1f" TargetMode="External"/><Relationship Id="rId2" Type="http://schemas.openxmlformats.org/officeDocument/2006/relationships/hyperlink" Target="https://www.semanticscholar.org/paper/Human-capital-theory%3A-assessing-the-evidence-for-of/25dfff34d21f34ad77e341f5eaf977650c70784d" TargetMode="External"/><Relationship Id="rId1" Type="http://schemas.openxmlformats.org/officeDocument/2006/relationships/slideLayout" Target="../slideLayouts/slideLayout2.xml"/><Relationship Id="rId6" Type="http://schemas.openxmlformats.org/officeDocument/2006/relationships/hyperlink" Target="https://pdfs.semanticscholar.org/15f5/5e19da0f1520e737f7bc3b672c6aa347cd10.pdf" TargetMode="External"/><Relationship Id="rId11" Type="http://schemas.openxmlformats.org/officeDocument/2006/relationships/hyperlink" Target="https://www.researchgate.net/profile/Hemaloshinee-Vasudevan/publication/357364666_RESOURCE-BASED_VIEW_THEORY_APPLICATION_ON_THE_EDUCATIONAL_SERVICE_QUALITY/links/61ca7e0cda5d105e5500e591/RESOURCE-BASED-VIEW-THEORY-APPLICATION-ON-THE-EDUCATIONAL-SERVICE-QUALITY.pdf" TargetMode="External"/><Relationship Id="rId5" Type="http://schemas.openxmlformats.org/officeDocument/2006/relationships/hyperlink" Target="https://www.linkedin.com/pulse/psychological-contract-unseen-pact-driving-employee-adebayo-1hp7f" TargetMode="External"/><Relationship Id="rId10" Type="http://schemas.openxmlformats.org/officeDocument/2006/relationships/hyperlink" Target="https://www.aihr.com/blog/high-performance-work-systems/" TargetMode="External"/><Relationship Id="rId4" Type="http://schemas.openxmlformats.org/officeDocument/2006/relationships/hyperlink" Target="https://www.sciencedirect.com/science/article/pii/S1053482221000036" TargetMode="External"/><Relationship Id="rId9" Type="http://schemas.openxmlformats.org/officeDocument/2006/relationships/hyperlink" Target="https://www.buscompress.com/uploads/3/4/9/8/34980536/riber_11-1_01_t20-022_1-2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29C1A9-A78F-E022-2DAE-03E5E35E9699}"/>
              </a:ext>
            </a:extLst>
          </p:cNvPr>
          <p:cNvSpPr txBox="1"/>
          <p:nvPr/>
        </p:nvSpPr>
        <p:spPr>
          <a:xfrm>
            <a:off x="1297857" y="1897627"/>
            <a:ext cx="10078065" cy="4401205"/>
          </a:xfrm>
          <a:prstGeom prst="rect">
            <a:avLst/>
          </a:prstGeom>
          <a:noFill/>
        </p:spPr>
        <p:txBody>
          <a:bodyPr wrap="square" rtlCol="0">
            <a:spAutoFit/>
          </a:bodyPr>
          <a:lstStyle/>
          <a:p>
            <a:r>
              <a:rPr lang="en-US" sz="2800" b="1" dirty="0" err="1"/>
              <a:t>Programme</a:t>
            </a:r>
            <a:r>
              <a:rPr lang="en-US" sz="2800" b="1" dirty="0"/>
              <a:t>: </a:t>
            </a:r>
            <a:r>
              <a:rPr lang="en-US" sz="2800" dirty="0"/>
              <a:t>Master of Business Administration </a:t>
            </a:r>
          </a:p>
          <a:p>
            <a:r>
              <a:rPr lang="en-US" sz="2800" b="1" dirty="0"/>
              <a:t>Module: </a:t>
            </a:r>
            <a:r>
              <a:rPr lang="en-US" sz="2800" dirty="0"/>
              <a:t>Human Capital Management </a:t>
            </a:r>
          </a:p>
          <a:p>
            <a:r>
              <a:rPr lang="en-US" sz="2800" b="1" dirty="0"/>
              <a:t>Module code: </a:t>
            </a:r>
            <a:r>
              <a:rPr lang="en-US" sz="2800" dirty="0"/>
              <a:t>LCMB7023</a:t>
            </a:r>
          </a:p>
          <a:p>
            <a:endParaRPr lang="en-US" sz="2800" b="1" dirty="0"/>
          </a:p>
          <a:p>
            <a:r>
              <a:rPr lang="en-US" sz="2800" b="1" dirty="0"/>
              <a:t>Lecturer: </a:t>
            </a:r>
            <a:r>
              <a:rPr lang="en-US" sz="2800" dirty="0"/>
              <a:t>Dr Nerys </a:t>
            </a:r>
            <a:r>
              <a:rPr lang="en-US" sz="2800" dirty="0" err="1"/>
              <a:t>Dosseh</a:t>
            </a:r>
            <a:endParaRPr lang="en-US" sz="2800" dirty="0"/>
          </a:p>
          <a:p>
            <a:endParaRPr lang="en-US" sz="2800" b="1" dirty="0"/>
          </a:p>
          <a:p>
            <a:r>
              <a:rPr lang="en-US" sz="2800" b="1" dirty="0"/>
              <a:t>Student Name</a:t>
            </a:r>
            <a:r>
              <a:rPr lang="en-US" sz="2800" dirty="0"/>
              <a:t>: Ishika Christian (Group Leader)</a:t>
            </a:r>
          </a:p>
          <a:p>
            <a:r>
              <a:rPr lang="en-US" sz="2800" dirty="0"/>
              <a:t>			            Jainil Patel </a:t>
            </a:r>
          </a:p>
          <a:p>
            <a:r>
              <a:rPr lang="en-US" sz="2800" dirty="0"/>
              <a:t>			            </a:t>
            </a:r>
            <a:r>
              <a:rPr lang="en-US" sz="2800" dirty="0" err="1"/>
              <a:t>Hinaben</a:t>
            </a:r>
            <a:r>
              <a:rPr lang="en-US" sz="2800" dirty="0"/>
              <a:t> </a:t>
            </a:r>
            <a:r>
              <a:rPr lang="en-US" sz="2800" dirty="0" err="1"/>
              <a:t>Sundavadra</a:t>
            </a:r>
            <a:endParaRPr lang="en-US" sz="2800" dirty="0"/>
          </a:p>
          <a:p>
            <a:r>
              <a:rPr lang="en-US" sz="2800" dirty="0"/>
              <a:t>					   Jubel Ahmed </a:t>
            </a:r>
          </a:p>
        </p:txBody>
      </p:sp>
      <p:pic>
        <p:nvPicPr>
          <p:cNvPr id="2050" name="Picture 2" descr="Logo for University of Wales Trinity Saint David featuring a yellow and black shield">
            <a:extLst>
              <a:ext uri="{FF2B5EF4-FFF2-40B4-BE49-F238E27FC236}">
                <a16:creationId xmlns:a16="http://schemas.microsoft.com/office/drawing/2014/main" id="{267869A8-137E-6019-82FC-11E1A190DD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9599" y="395339"/>
            <a:ext cx="3172801" cy="1325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297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The UK National Health Service: Recruitment</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0063615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Introduction</a:t>
            </a:r>
            <a:endParaRPr lang="en-US" b="1" dirty="0"/>
          </a:p>
        </p:txBody>
      </p:sp>
      <p:sp>
        <p:nvSpPr>
          <p:cNvPr id="3" name="Content Placeholder 2"/>
          <p:cNvSpPr>
            <a:spLocks noGrp="1"/>
          </p:cNvSpPr>
          <p:nvPr>
            <p:ph idx="1"/>
          </p:nvPr>
        </p:nvSpPr>
        <p:spPr/>
        <p:txBody>
          <a:bodyPr/>
          <a:lstStyle/>
          <a:p>
            <a:pPr lvl="0">
              <a:lnSpc>
                <a:spcPct val="150000"/>
              </a:lnSpc>
            </a:pPr>
            <a:r>
              <a:rPr lang="en-US" dirty="0">
                <a:latin typeface="Times New Roman" panose="02020603050405020304" pitchFamily="18" charset="0"/>
                <a:cs typeface="Times New Roman" panose="02020603050405020304" pitchFamily="18" charset="0"/>
              </a:rPr>
              <a:t>UK National Health Service (NHS) is an institution and a pillar of the British society, and one of the largest employers in the world. </a:t>
            </a:r>
          </a:p>
          <a:p>
            <a:pPr lvl="0">
              <a:lnSpc>
                <a:spcPct val="150000"/>
              </a:lnSpc>
            </a:pPr>
            <a:r>
              <a:rPr lang="en-US" dirty="0">
                <a:latin typeface="Times New Roman" panose="02020603050405020304" pitchFamily="18" charset="0"/>
                <a:cs typeface="Times New Roman" panose="02020603050405020304" pitchFamily="18" charset="0"/>
              </a:rPr>
              <a:t>Nevertheless, it is struggling with a significant recruitment crisis </a:t>
            </a:r>
            <a:r>
              <a:rPr lang="en-IN" dirty="0">
                <a:latin typeface="Times New Roman" panose="02020603050405020304" pitchFamily="18" charset="0"/>
                <a:cs typeface="Times New Roman" panose="02020603050405020304" pitchFamily="18" charset="0"/>
              </a:rPr>
              <a:t>(Rani, et al., 2025)</a:t>
            </a:r>
            <a:r>
              <a:rPr lang="en-US" dirty="0">
                <a:latin typeface="Times New Roman" panose="02020603050405020304" pitchFamily="18" charset="0"/>
                <a:cs typeface="Times New Roman" panose="02020603050405020304" pitchFamily="18" charset="0"/>
              </a:rPr>
              <a:t>. </a:t>
            </a:r>
          </a:p>
          <a:p>
            <a:pPr>
              <a:lnSpc>
                <a:spcPct val="150000"/>
              </a:lnSpc>
            </a:pPr>
            <a:r>
              <a:rPr lang="en-US" dirty="0">
                <a:latin typeface="Times New Roman" panose="02020603050405020304" pitchFamily="18" charset="0"/>
                <a:cs typeface="Times New Roman" panose="02020603050405020304" pitchFamily="18" charset="0"/>
              </a:rPr>
              <a:t>This presentation examines the existing Human Capital Management (HCM) issues in NHS recruitment, investigates their underlying causes, and suggests evidence-based, theoretically substantiated solutions.</a:t>
            </a:r>
          </a:p>
        </p:txBody>
      </p:sp>
    </p:spTree>
    <p:extLst>
      <p:ext uri="{BB962C8B-B14F-4D97-AF65-F5344CB8AC3E}">
        <p14:creationId xmlns:p14="http://schemas.microsoft.com/office/powerpoint/2010/main" val="4240481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Challenges: The Scale of the Vacancy Crisis</a:t>
            </a:r>
            <a:endParaRPr lang="en-US" b="1" dirty="0"/>
          </a:p>
        </p:txBody>
      </p:sp>
      <p:sp>
        <p:nvSpPr>
          <p:cNvPr id="3" name="Content Placeholder 2"/>
          <p:cNvSpPr>
            <a:spLocks noGrp="1"/>
          </p:cNvSpPr>
          <p:nvPr>
            <p:ph idx="1"/>
          </p:nvPr>
        </p:nvSpPr>
        <p:spPr>
          <a:xfrm>
            <a:off x="1103313" y="2052918"/>
            <a:ext cx="5324784" cy="4195481"/>
          </a:xfrm>
        </p:spPr>
        <p:txBody>
          <a:bodyPr>
            <a:normAutofit fontScale="85000" lnSpcReduction="10000"/>
          </a:bodyPr>
          <a:lstStyle/>
          <a:p>
            <a:pPr lvl="0" algn="just">
              <a:lnSpc>
                <a:spcPct val="150000"/>
              </a:lnSpc>
            </a:pPr>
            <a:r>
              <a:rPr lang="en-US" dirty="0">
                <a:latin typeface="Times New Roman" panose="02020603050405020304" pitchFamily="18" charset="0"/>
                <a:cs typeface="Times New Roman" panose="02020603050405020304" pitchFamily="18" charset="0"/>
              </a:rPr>
              <a:t>The NHS is currently experiencing a continuing imbalance between the supply and demand of the workforce and their patients. </a:t>
            </a:r>
          </a:p>
          <a:p>
            <a:pPr lvl="0" algn="just">
              <a:lnSpc>
                <a:spcPct val="150000"/>
              </a:lnSpc>
            </a:pPr>
            <a:r>
              <a:rPr lang="en-US" dirty="0">
                <a:latin typeface="Times New Roman" panose="02020603050405020304" pitchFamily="18" charset="0"/>
                <a:cs typeface="Times New Roman" panose="02020603050405020304" pitchFamily="18" charset="0"/>
              </a:rPr>
              <a:t>By early 2026, the number of full-time equivalent vacancies in nursing and midwifery and the allied health professions is continuing to be high </a:t>
            </a:r>
            <a:r>
              <a:rPr lang="en-IN" dirty="0">
                <a:latin typeface="Times New Roman" panose="02020603050405020304" pitchFamily="18" charset="0"/>
                <a:cs typeface="Times New Roman" panose="02020603050405020304" pitchFamily="18" charset="0"/>
              </a:rPr>
              <a:t>(Oman, et al., 2024)</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lack of this reduces the quality of service delivery, lengthens wait periods, and puts a lot of strain on the remaining workforce to ensure safety.</a:t>
            </a:r>
          </a:p>
        </p:txBody>
      </p:sp>
      <p:pic>
        <p:nvPicPr>
          <p:cNvPr id="4" name="Picture 3" descr="Thousands of NHS nursing and doctor posts lie vacant - BBC News"/>
          <p:cNvPicPr/>
          <p:nvPr/>
        </p:nvPicPr>
        <p:blipFill>
          <a:blip r:embed="rId3">
            <a:extLst>
              <a:ext uri="{28A0092B-C50C-407E-A947-70E740481C1C}">
                <a14:useLocalDpi xmlns:a14="http://schemas.microsoft.com/office/drawing/2010/main" val="0"/>
              </a:ext>
            </a:extLst>
          </a:blip>
          <a:srcRect/>
          <a:stretch>
            <a:fillRect/>
          </a:stretch>
        </p:blipFill>
        <p:spPr bwMode="auto">
          <a:xfrm>
            <a:off x="6878472" y="2283859"/>
            <a:ext cx="4926841" cy="3407258"/>
          </a:xfrm>
          <a:prstGeom prst="rect">
            <a:avLst/>
          </a:prstGeom>
          <a:noFill/>
          <a:ln>
            <a:noFill/>
          </a:ln>
        </p:spPr>
      </p:pic>
      <p:sp>
        <p:nvSpPr>
          <p:cNvPr id="5" name="Rectangle 4"/>
          <p:cNvSpPr/>
          <p:nvPr/>
        </p:nvSpPr>
        <p:spPr>
          <a:xfrm>
            <a:off x="8531413" y="5879067"/>
            <a:ext cx="1620957" cy="369332"/>
          </a:xfrm>
          <a:prstGeom prst="rect">
            <a:avLst/>
          </a:prstGeom>
        </p:spPr>
        <p:txBody>
          <a:bodyPr wrap="none">
            <a:spAutoFit/>
          </a:bodyPr>
          <a:lstStyle/>
          <a:p>
            <a:r>
              <a:rPr lang="en-IN" dirty="0">
                <a:latin typeface="Times New Roman" panose="02020603050405020304" pitchFamily="18" charset="0"/>
                <a:ea typeface="Calibri" panose="020F0502020204030204" pitchFamily="34" charset="0"/>
              </a:rPr>
              <a:t>(Hughes, 2016)</a:t>
            </a:r>
            <a:endParaRPr lang="en-US" dirty="0"/>
          </a:p>
        </p:txBody>
      </p:sp>
    </p:spTree>
    <p:extLst>
      <p:ext uri="{BB962C8B-B14F-4D97-AF65-F5344CB8AC3E}">
        <p14:creationId xmlns:p14="http://schemas.microsoft.com/office/powerpoint/2010/main" val="1049228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Challenges: Specialism-Specific Shortages</a:t>
            </a:r>
            <a:endParaRPr lang="en-US" b="1" dirty="0"/>
          </a:p>
        </p:txBody>
      </p:sp>
      <p:sp>
        <p:nvSpPr>
          <p:cNvPr id="3" name="Content Placeholder 2"/>
          <p:cNvSpPr>
            <a:spLocks noGrp="1"/>
          </p:cNvSpPr>
          <p:nvPr>
            <p:ph idx="1"/>
          </p:nvPr>
        </p:nvSpPr>
        <p:spPr>
          <a:xfrm>
            <a:off x="1103313" y="2052918"/>
            <a:ext cx="5065476"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There are no homogeneous recruitment issues. </a:t>
            </a:r>
          </a:p>
          <a:p>
            <a:pPr lvl="0" algn="just">
              <a:lnSpc>
                <a:spcPct val="150000"/>
              </a:lnSpc>
            </a:pPr>
            <a:r>
              <a:rPr lang="en-US" dirty="0">
                <a:latin typeface="Times New Roman" panose="02020603050405020304" pitchFamily="18" charset="0"/>
                <a:cs typeface="Times New Roman" panose="02020603050405020304" pitchFamily="18" charset="0"/>
              </a:rPr>
              <a:t>Hard-to-fill employment opportunities are mental health practitioners, general practitioners (GPs), and emergency medicine specialists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Tsindos</a:t>
            </a:r>
            <a:r>
              <a:rPr lang="en-IN" dirty="0">
                <a:latin typeface="Times New Roman" panose="02020603050405020304" pitchFamily="18" charset="0"/>
                <a:cs typeface="Times New Roman" panose="02020603050405020304" pitchFamily="18" charset="0"/>
              </a:rPr>
              <a:t>, 2023)</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shortage of these workers results in bottlenecks within the healthcare system, which necessitates the use of costly temporary workers and the quality of specialized patient care.</a:t>
            </a:r>
          </a:p>
        </p:txBody>
      </p:sp>
      <p:pic>
        <p:nvPicPr>
          <p:cNvPr id="4" name="Picture 3" descr="95% of Nurses say patient health is at risk (and it's due to NHS staff  shortages)"/>
          <p:cNvPicPr/>
          <p:nvPr/>
        </p:nvPicPr>
        <p:blipFill>
          <a:blip r:embed="rId3">
            <a:extLst>
              <a:ext uri="{28A0092B-C50C-407E-A947-70E740481C1C}">
                <a14:useLocalDpi xmlns:a14="http://schemas.microsoft.com/office/drawing/2010/main" val="0"/>
              </a:ext>
            </a:extLst>
          </a:blip>
          <a:srcRect/>
          <a:stretch>
            <a:fillRect/>
          </a:stretch>
        </p:blipFill>
        <p:spPr bwMode="auto">
          <a:xfrm>
            <a:off x="7406611" y="2316920"/>
            <a:ext cx="4303167" cy="2978411"/>
          </a:xfrm>
          <a:prstGeom prst="rect">
            <a:avLst/>
          </a:prstGeom>
          <a:noFill/>
          <a:ln>
            <a:noFill/>
          </a:ln>
        </p:spPr>
      </p:pic>
      <p:sp>
        <p:nvSpPr>
          <p:cNvPr id="5" name="Rectangle 4"/>
          <p:cNvSpPr/>
          <p:nvPr/>
        </p:nvSpPr>
        <p:spPr>
          <a:xfrm>
            <a:off x="8910973" y="5505087"/>
            <a:ext cx="1576072"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(Farrah, 2019)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41604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Challenges: Rising Recruitment and Agency Costs</a:t>
            </a:r>
            <a:endParaRPr lang="en-US" b="1" dirty="0"/>
          </a:p>
        </p:txBody>
      </p:sp>
      <p:sp>
        <p:nvSpPr>
          <p:cNvPr id="3" name="Content Placeholder 2"/>
          <p:cNvSpPr>
            <a:spLocks noGrp="1"/>
          </p:cNvSpPr>
          <p:nvPr>
            <p:ph idx="1"/>
          </p:nvPr>
        </p:nvSpPr>
        <p:spPr>
          <a:xfrm>
            <a:off x="1103312" y="2052918"/>
            <a:ext cx="4997237"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The NHS is a massive user of agency and bank staff to absorb shortages in the short run. This has a guarantee of short term coverage but is not financially viable </a:t>
            </a:r>
            <a:r>
              <a:rPr lang="en-IN" dirty="0">
                <a:latin typeface="Times New Roman" panose="02020603050405020304" pitchFamily="18" charset="0"/>
                <a:cs typeface="Times New Roman" panose="02020603050405020304" pitchFamily="18" charset="0"/>
              </a:rPr>
              <a:t>(Rani, et al., 2025)</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high agency fees are a drain on budgets that might otherwise be spent on long-term recruitment strategies, which become a vicious cycle of reactive hiring as opposed to long-term investments in human capital.</a:t>
            </a:r>
          </a:p>
        </p:txBody>
      </p:sp>
      <p:pic>
        <p:nvPicPr>
          <p:cNvPr id="4" name="Picture 3" descr="More Investment To Help NHS Break Its Dependence On Agencies"/>
          <p:cNvPicPr/>
          <p:nvPr/>
        </p:nvPicPr>
        <p:blipFill>
          <a:blip r:embed="rId3">
            <a:extLst>
              <a:ext uri="{28A0092B-C50C-407E-A947-70E740481C1C}">
                <a14:useLocalDpi xmlns:a14="http://schemas.microsoft.com/office/drawing/2010/main" val="0"/>
              </a:ext>
            </a:extLst>
          </a:blip>
          <a:srcRect/>
          <a:stretch>
            <a:fillRect/>
          </a:stretch>
        </p:blipFill>
        <p:spPr bwMode="auto">
          <a:xfrm>
            <a:off x="6770284" y="2177884"/>
            <a:ext cx="5212450" cy="3390403"/>
          </a:xfrm>
          <a:prstGeom prst="rect">
            <a:avLst/>
          </a:prstGeom>
          <a:noFill/>
          <a:ln>
            <a:noFill/>
          </a:ln>
        </p:spPr>
      </p:pic>
      <p:sp>
        <p:nvSpPr>
          <p:cNvPr id="5" name="Rectangle 4"/>
          <p:cNvSpPr/>
          <p:nvPr/>
        </p:nvSpPr>
        <p:spPr>
          <a:xfrm>
            <a:off x="8883677" y="5639007"/>
            <a:ext cx="1576072"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(Farrah, 2022)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83278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Challenges: Digital and Compliance Barriers</a:t>
            </a:r>
            <a:endParaRPr lang="en-US" b="1" dirty="0"/>
          </a:p>
        </p:txBody>
      </p:sp>
      <p:sp>
        <p:nvSpPr>
          <p:cNvPr id="3" name="Content Placeholder 2"/>
          <p:cNvSpPr>
            <a:spLocks noGrp="1"/>
          </p:cNvSpPr>
          <p:nvPr>
            <p:ph idx="1"/>
          </p:nvPr>
        </p:nvSpPr>
        <p:spPr>
          <a:xfrm>
            <a:off x="1103313" y="2052918"/>
            <a:ext cx="4410384" cy="4195481"/>
          </a:xfrm>
        </p:spPr>
        <p:txBody>
          <a:bodyPr>
            <a:normAutofit fontScale="85000" lnSpcReduction="10000"/>
          </a:bodyPr>
          <a:lstStyle/>
          <a:p>
            <a:pPr lvl="0" algn="just">
              <a:lnSpc>
                <a:spcPct val="150000"/>
              </a:lnSpc>
            </a:pPr>
            <a:r>
              <a:rPr lang="en-US" dirty="0">
                <a:latin typeface="Times New Roman" panose="02020603050405020304" pitchFamily="18" charset="0"/>
                <a:cs typeface="Times New Roman" panose="02020603050405020304" pitchFamily="18" charset="0"/>
              </a:rPr>
              <a:t>The legacy systems and a large administrative burden tend to frustrate modern recruitment in the NHS </a:t>
            </a:r>
            <a:r>
              <a:rPr lang="en-IN" dirty="0">
                <a:latin typeface="Times New Roman" panose="02020603050405020304" pitchFamily="18" charset="0"/>
                <a:cs typeface="Times New Roman" panose="02020603050405020304" pitchFamily="18" charset="0"/>
              </a:rPr>
              <a:t>(Oman, et al., 2024)</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Long time-to-hire times due to complicated DBS checks, occupational health clearances, and disjointed HR software frequently result in candidate leakage, with good candidates taking jobs with other faster competitor firms in the marketplace instead.</a:t>
            </a:r>
          </a:p>
        </p:txBody>
      </p:sp>
      <p:pic>
        <p:nvPicPr>
          <p:cNvPr id="4" name="Picture 3" descr="AI Adoption in UK Public Sector: Trends, Barriers &amp; Opportunities"/>
          <p:cNvPicPr/>
          <p:nvPr/>
        </p:nvPicPr>
        <p:blipFill>
          <a:blip r:embed="rId3">
            <a:extLst>
              <a:ext uri="{28A0092B-C50C-407E-A947-70E740481C1C}">
                <a14:useLocalDpi xmlns:a14="http://schemas.microsoft.com/office/drawing/2010/main" val="0"/>
              </a:ext>
            </a:extLst>
          </a:blip>
          <a:srcRect/>
          <a:stretch>
            <a:fillRect/>
          </a:stretch>
        </p:blipFill>
        <p:spPr bwMode="auto">
          <a:xfrm>
            <a:off x="6096275" y="2291890"/>
            <a:ext cx="5731510" cy="3093085"/>
          </a:xfrm>
          <a:prstGeom prst="rect">
            <a:avLst/>
          </a:prstGeom>
          <a:noFill/>
          <a:ln>
            <a:noFill/>
          </a:ln>
        </p:spPr>
      </p:pic>
      <p:sp>
        <p:nvSpPr>
          <p:cNvPr id="5" name="Rectangle 4"/>
          <p:cNvSpPr/>
          <p:nvPr/>
        </p:nvSpPr>
        <p:spPr>
          <a:xfrm>
            <a:off x="7968342" y="5569701"/>
            <a:ext cx="2396810"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Accesspaysuite</a:t>
            </a:r>
            <a:r>
              <a:rPr lang="en-IN" dirty="0">
                <a:latin typeface="Times New Roman" panose="02020603050405020304" pitchFamily="18" charset="0"/>
                <a:ea typeface="Calibri" panose="020F0502020204030204" pitchFamily="34" charset="0"/>
                <a:cs typeface="Times New Roman" panose="02020603050405020304" pitchFamily="18" charset="0"/>
              </a:rPr>
              <a:t>, 2025)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4997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Challenges: Geographical Recruitment Disparities</a:t>
            </a:r>
            <a:endParaRPr lang="en-US" b="1" dirty="0"/>
          </a:p>
        </p:txBody>
      </p:sp>
      <p:sp>
        <p:nvSpPr>
          <p:cNvPr id="3" name="Content Placeholder 2"/>
          <p:cNvSpPr>
            <a:spLocks noGrp="1"/>
          </p:cNvSpPr>
          <p:nvPr>
            <p:ph idx="1"/>
          </p:nvPr>
        </p:nvSpPr>
        <p:spPr>
          <a:xfrm>
            <a:off x="1376268" y="2662519"/>
            <a:ext cx="8946541" cy="4195481"/>
          </a:xfrm>
        </p:spPr>
        <p:txBody>
          <a:bodyPr/>
          <a:lstStyle/>
          <a:p>
            <a:pPr lvl="0" algn="just">
              <a:lnSpc>
                <a:spcPct val="150000"/>
              </a:lnSpc>
            </a:pPr>
            <a:r>
              <a:rPr lang="en-US" dirty="0">
                <a:latin typeface="Times New Roman" panose="02020603050405020304" pitchFamily="18" charset="0"/>
                <a:cs typeface="Times New Roman" panose="02020603050405020304" pitchFamily="18" charset="0"/>
              </a:rPr>
              <a:t>NHS recruitment is highly unequal with a postcode lottery. Cities and country trusts find it much harder to find talent than the capital or the city </a:t>
            </a:r>
            <a:r>
              <a:rPr lang="en-US" dirty="0" err="1">
                <a:latin typeface="Times New Roman" panose="02020603050405020304" pitchFamily="18" charset="0"/>
                <a:cs typeface="Times New Roman" panose="02020603050405020304" pitchFamily="18" charset="0"/>
              </a:rPr>
              <a:t>centres</a:t>
            </a:r>
            <a:r>
              <a:rPr lang="en-US" dirty="0">
                <a:latin typeface="Times New Roman" panose="02020603050405020304" pitchFamily="18" charset="0"/>
                <a:cs typeface="Times New Roman" panose="02020603050405020304" pitchFamily="18" charset="0"/>
              </a:rPr>
              <a:t>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Tsindos</a:t>
            </a:r>
            <a:r>
              <a:rPr lang="en-IN" dirty="0">
                <a:latin typeface="Times New Roman" panose="02020603050405020304" pitchFamily="18" charset="0"/>
                <a:cs typeface="Times New Roman" panose="02020603050405020304" pitchFamily="18" charset="0"/>
              </a:rPr>
              <a:t>, 2023)</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resulting structural imbalance results in health discrepancies in the region because understaffed trusts in rural locations are not able to provide the same career advancement or benefits of lifestyle as urban centers.</a:t>
            </a:r>
          </a:p>
        </p:txBody>
      </p:sp>
    </p:spTree>
    <p:extLst>
      <p:ext uri="{BB962C8B-B14F-4D97-AF65-F5344CB8AC3E}">
        <p14:creationId xmlns:p14="http://schemas.microsoft.com/office/powerpoint/2010/main" val="2772665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Root Causes: Rigid Policy Frameworks</a:t>
            </a:r>
            <a:endParaRPr lang="en-US" b="1" dirty="0"/>
          </a:p>
        </p:txBody>
      </p:sp>
      <p:sp>
        <p:nvSpPr>
          <p:cNvPr id="3" name="Content Placeholder 2"/>
          <p:cNvSpPr>
            <a:spLocks noGrp="1"/>
          </p:cNvSpPr>
          <p:nvPr>
            <p:ph idx="1"/>
          </p:nvPr>
        </p:nvSpPr>
        <p:spPr>
          <a:xfrm>
            <a:off x="1103312" y="2052918"/>
            <a:ext cx="5024533"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One of the major causes is the inflexibility of national pay scales (Agenda for Change)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Macnamara</a:t>
            </a:r>
            <a:r>
              <a:rPr lang="en-IN" dirty="0">
                <a:latin typeface="Times New Roman" panose="02020603050405020304" pitchFamily="18" charset="0"/>
                <a:cs typeface="Times New Roman" panose="02020603050405020304" pitchFamily="18" charset="0"/>
              </a:rPr>
              <a:t>, 2025)</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These fixed structures tend to be less competitive with the private healthcare providers or even the international counterparts, although they would ensure equity, they do not take into consideration the local cost-of-living variations or even the market worth of highly specialized positions.</a:t>
            </a:r>
          </a:p>
        </p:txBody>
      </p:sp>
      <p:pic>
        <p:nvPicPr>
          <p:cNvPr id="4" name="Picture 3" descr="Regional variation in earnings and the retention of NHS staff in Agenda for  Change bands 1 to 4 | Institute for Fiscal Studies"/>
          <p:cNvPicPr/>
          <p:nvPr/>
        </p:nvPicPr>
        <p:blipFill>
          <a:blip r:embed="rId3">
            <a:extLst>
              <a:ext uri="{28A0092B-C50C-407E-A947-70E740481C1C}">
                <a14:useLocalDpi xmlns:a14="http://schemas.microsoft.com/office/drawing/2010/main" val="0"/>
              </a:ext>
            </a:extLst>
          </a:blip>
          <a:srcRect/>
          <a:stretch>
            <a:fillRect/>
          </a:stretch>
        </p:blipFill>
        <p:spPr bwMode="auto">
          <a:xfrm>
            <a:off x="6328286" y="2282620"/>
            <a:ext cx="5731510" cy="3466465"/>
          </a:xfrm>
          <a:prstGeom prst="rect">
            <a:avLst/>
          </a:prstGeom>
          <a:noFill/>
          <a:ln>
            <a:noFill/>
          </a:ln>
        </p:spPr>
      </p:pic>
      <p:sp>
        <p:nvSpPr>
          <p:cNvPr id="5" name="Rectangle 4"/>
          <p:cNvSpPr/>
          <p:nvPr/>
        </p:nvSpPr>
        <p:spPr>
          <a:xfrm>
            <a:off x="7860783" y="5994483"/>
            <a:ext cx="3403496"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(Institute for Fiscal Studies, 2024)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12692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Root Causes: Leadership and Culture</a:t>
            </a:r>
            <a:endParaRPr lang="en-US" b="1" dirty="0"/>
          </a:p>
        </p:txBody>
      </p:sp>
      <p:sp>
        <p:nvSpPr>
          <p:cNvPr id="3" name="Content Placeholder 2"/>
          <p:cNvSpPr>
            <a:spLocks noGrp="1"/>
          </p:cNvSpPr>
          <p:nvPr>
            <p:ph idx="1"/>
          </p:nvPr>
        </p:nvSpPr>
        <p:spPr>
          <a:xfrm>
            <a:off x="1103312" y="2052918"/>
            <a:ext cx="5133715"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The NHS leadership culture of firefighting can be characterized to focus more on the short term operational goals at the expense of long term workforce planning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Teoh</a:t>
            </a:r>
            <a:r>
              <a:rPr lang="en-IN" dirty="0">
                <a:latin typeface="Times New Roman" panose="02020603050405020304" pitchFamily="18" charset="0"/>
                <a:cs typeface="Times New Roman" panose="02020603050405020304" pitchFamily="18" charset="0"/>
              </a:rPr>
              <a:t>, et al., 2023)</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This defensive attitude, in some cases combined with a top-down management approach, may suffocating the innovativeness of recruitment practices, and cannot create an attractive employer brand that will appeal to the values of Gen Z and </a:t>
            </a:r>
            <a:r>
              <a:rPr lang="en-US" dirty="0" err="1">
                <a:latin typeface="Times New Roman" panose="02020603050405020304" pitchFamily="18" charset="0"/>
                <a:cs typeface="Times New Roman" panose="02020603050405020304" pitchFamily="18" charset="0"/>
              </a:rPr>
              <a:t>Millennials</a:t>
            </a:r>
            <a:r>
              <a:rPr lang="en-US" dirty="0">
                <a:latin typeface="Times New Roman" panose="02020603050405020304" pitchFamily="18" charset="0"/>
                <a:cs typeface="Times New Roman" panose="02020603050405020304" pitchFamily="18" charset="0"/>
              </a:rPr>
              <a:t>.</a:t>
            </a:r>
          </a:p>
        </p:txBody>
      </p:sp>
      <p:pic>
        <p:nvPicPr>
          <p:cNvPr id="4" name="Picture 3" descr="Cross-Cultural Leadership: Navigating Global Teams And Markets | Kapable  Blog"/>
          <p:cNvPicPr/>
          <p:nvPr/>
        </p:nvPicPr>
        <p:blipFill>
          <a:blip r:embed="rId3">
            <a:extLst>
              <a:ext uri="{28A0092B-C50C-407E-A947-70E740481C1C}">
                <a14:useLocalDpi xmlns:a14="http://schemas.microsoft.com/office/drawing/2010/main" val="0"/>
              </a:ext>
            </a:extLst>
          </a:blip>
          <a:srcRect/>
          <a:stretch>
            <a:fillRect/>
          </a:stretch>
        </p:blipFill>
        <p:spPr bwMode="auto">
          <a:xfrm>
            <a:off x="6341934" y="2267428"/>
            <a:ext cx="5731510" cy="3223895"/>
          </a:xfrm>
          <a:prstGeom prst="rect">
            <a:avLst/>
          </a:prstGeom>
          <a:noFill/>
          <a:ln>
            <a:noFill/>
          </a:ln>
        </p:spPr>
      </p:pic>
      <p:sp>
        <p:nvSpPr>
          <p:cNvPr id="5" name="Rectangle 4"/>
          <p:cNvSpPr/>
          <p:nvPr/>
        </p:nvSpPr>
        <p:spPr>
          <a:xfrm>
            <a:off x="8163172" y="5491323"/>
            <a:ext cx="2089033"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Khandelwal</a:t>
            </a:r>
            <a:r>
              <a:rPr lang="en-IN" dirty="0">
                <a:latin typeface="Times New Roman" panose="02020603050405020304" pitchFamily="18" charset="0"/>
                <a:ea typeface="Calibri" panose="020F0502020204030204" pitchFamily="34" charset="0"/>
                <a:cs typeface="Times New Roman" panose="02020603050405020304" pitchFamily="18" charset="0"/>
              </a:rPr>
              <a:t>, 2024)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73887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Root Causes: Structural Underfunding</a:t>
            </a:r>
            <a:endParaRPr lang="en-US" b="1" dirty="0"/>
          </a:p>
        </p:txBody>
      </p:sp>
      <p:sp>
        <p:nvSpPr>
          <p:cNvPr id="3" name="Content Placeholder 2"/>
          <p:cNvSpPr>
            <a:spLocks noGrp="1"/>
          </p:cNvSpPr>
          <p:nvPr>
            <p:ph idx="1"/>
          </p:nvPr>
        </p:nvSpPr>
        <p:spPr>
          <a:xfrm>
            <a:off x="1103313" y="2052918"/>
            <a:ext cx="5174658" cy="4195481"/>
          </a:xfrm>
        </p:spPr>
        <p:txBody>
          <a:bodyPr>
            <a:normAutofit lnSpcReduction="10000"/>
          </a:bodyPr>
          <a:lstStyle/>
          <a:p>
            <a:pPr lvl="0" algn="just">
              <a:lnSpc>
                <a:spcPct val="150000"/>
              </a:lnSpc>
            </a:pPr>
            <a:r>
              <a:rPr lang="en-US" dirty="0">
                <a:latin typeface="Times New Roman" panose="02020603050405020304" pitchFamily="18" charset="0"/>
                <a:cs typeface="Times New Roman" panose="02020603050405020304" pitchFamily="18" charset="0"/>
              </a:rPr>
              <a:t>The historical underinvestment in training pipelines has led to a supply within the country that is unable to satisfy the existing demand </a:t>
            </a:r>
            <a:r>
              <a:rPr lang="en-IN" dirty="0">
                <a:latin typeface="Times New Roman" panose="02020603050405020304" pitchFamily="18" charset="0"/>
                <a:cs typeface="Times New Roman" panose="02020603050405020304" pitchFamily="18" charset="0"/>
              </a:rPr>
              <a:t>(Jones, et al., 2022)</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leaky bucket syndrome in which the staff turnover is higher than the number of recruits is a structural failure associated with the lack of investments in the medical and nursing school placements.</a:t>
            </a:r>
          </a:p>
        </p:txBody>
      </p:sp>
      <p:pic>
        <p:nvPicPr>
          <p:cNvPr id="4" name="Picture 3"/>
          <p:cNvPicPr/>
          <p:nvPr/>
        </p:nvPicPr>
        <p:blipFill>
          <a:blip r:embed="rId3"/>
          <a:stretch>
            <a:fillRect/>
          </a:stretch>
        </p:blipFill>
        <p:spPr>
          <a:xfrm>
            <a:off x="7124130" y="2261690"/>
            <a:ext cx="4517409" cy="3265653"/>
          </a:xfrm>
          <a:prstGeom prst="rect">
            <a:avLst/>
          </a:prstGeom>
        </p:spPr>
      </p:pic>
      <p:sp>
        <p:nvSpPr>
          <p:cNvPr id="5" name="Rectangle 4"/>
          <p:cNvSpPr/>
          <p:nvPr/>
        </p:nvSpPr>
        <p:spPr>
          <a:xfrm>
            <a:off x="8434497" y="5527343"/>
            <a:ext cx="1896673"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Instagram</a:t>
            </a:r>
            <a:r>
              <a:rPr lang="en-IN" dirty="0">
                <a:latin typeface="Times New Roman" panose="02020603050405020304" pitchFamily="18" charset="0"/>
                <a:ea typeface="Calibri" panose="020F0502020204030204" pitchFamily="34" charset="0"/>
                <a:cs typeface="Times New Roman" panose="02020603050405020304" pitchFamily="18" charset="0"/>
              </a:rPr>
              <a:t>, 2017)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7407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Root Causes: Bureaucratic Complexity</a:t>
            </a:r>
            <a:endParaRPr lang="en-US" b="1" dirty="0"/>
          </a:p>
        </p:txBody>
      </p:sp>
      <p:sp>
        <p:nvSpPr>
          <p:cNvPr id="3" name="Content Placeholder 2"/>
          <p:cNvSpPr>
            <a:spLocks noGrp="1"/>
          </p:cNvSpPr>
          <p:nvPr>
            <p:ph idx="1"/>
          </p:nvPr>
        </p:nvSpPr>
        <p:spPr>
          <a:xfrm>
            <a:off x="1103313" y="2052918"/>
            <a:ext cx="5420318"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The massiveness of the NHS creates </a:t>
            </a:r>
            <a:r>
              <a:rPr lang="en-US" dirty="0" err="1">
                <a:latin typeface="Times New Roman" panose="02020603050405020304" pitchFamily="18" charset="0"/>
                <a:cs typeface="Times New Roman" panose="02020603050405020304" pitchFamily="18" charset="0"/>
              </a:rPr>
              <a:t>siloed</a:t>
            </a:r>
            <a:r>
              <a:rPr lang="en-US" dirty="0">
                <a:latin typeface="Times New Roman" panose="02020603050405020304" pitchFamily="18" charset="0"/>
                <a:cs typeface="Times New Roman" panose="02020603050405020304" pitchFamily="18" charset="0"/>
              </a:rPr>
              <a:t> HR departments. </a:t>
            </a:r>
          </a:p>
          <a:p>
            <a:pPr lvl="0" algn="just">
              <a:lnSpc>
                <a:spcPct val="150000"/>
              </a:lnSpc>
            </a:pPr>
            <a:r>
              <a:rPr lang="en-US" dirty="0">
                <a:latin typeface="Times New Roman" panose="02020603050405020304" pitchFamily="18" charset="0"/>
                <a:cs typeface="Times New Roman" panose="02020603050405020304" pitchFamily="18" charset="0"/>
              </a:rPr>
              <a:t>The recruitment is usually disjointed among various trusts, which creates a shortage of shared information and ineffective and redundant processes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Macnamara</a:t>
            </a:r>
            <a:r>
              <a:rPr lang="en-IN" dirty="0">
                <a:latin typeface="Times New Roman" panose="02020603050405020304" pitchFamily="18" charset="0"/>
                <a:cs typeface="Times New Roman" panose="02020603050405020304" pitchFamily="18" charset="0"/>
              </a:rPr>
              <a:t>, 2025)</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This organizational sophistication makes the onboarding process slow down, frustrating the hiring managers as well as the prospective new employees.</a:t>
            </a:r>
          </a:p>
        </p:txBody>
      </p:sp>
      <p:pic>
        <p:nvPicPr>
          <p:cNvPr id="4" name="Picture 3" descr="Understanding Time to Fill in Recruitment: A Comprehensive Guide"/>
          <p:cNvPicPr/>
          <p:nvPr/>
        </p:nvPicPr>
        <p:blipFill>
          <a:blip r:embed="rId3">
            <a:extLst>
              <a:ext uri="{28A0092B-C50C-407E-A947-70E740481C1C}">
                <a14:useLocalDpi xmlns:a14="http://schemas.microsoft.com/office/drawing/2010/main" val="0"/>
              </a:ext>
            </a:extLst>
          </a:blip>
          <a:srcRect/>
          <a:stretch>
            <a:fillRect/>
          </a:stretch>
        </p:blipFill>
        <p:spPr bwMode="auto">
          <a:xfrm>
            <a:off x="7560859" y="2238422"/>
            <a:ext cx="3871140" cy="3821184"/>
          </a:xfrm>
          <a:prstGeom prst="rect">
            <a:avLst/>
          </a:prstGeom>
          <a:noFill/>
          <a:ln>
            <a:noFill/>
          </a:ln>
        </p:spPr>
      </p:pic>
      <p:sp>
        <p:nvSpPr>
          <p:cNvPr id="5" name="Rectangle 4"/>
          <p:cNvSpPr/>
          <p:nvPr/>
        </p:nvSpPr>
        <p:spPr>
          <a:xfrm>
            <a:off x="8945326" y="6059606"/>
            <a:ext cx="1370888"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kula</a:t>
            </a:r>
            <a:r>
              <a:rPr lang="en-IN" dirty="0">
                <a:latin typeface="Times New Roman" panose="02020603050405020304" pitchFamily="18" charset="0"/>
                <a:ea typeface="Calibri" panose="020F0502020204030204" pitchFamily="34" charset="0"/>
                <a:cs typeface="Times New Roman" panose="02020603050405020304" pitchFamily="18" charset="0"/>
              </a:rPr>
              <a:t>, 2022)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51484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Root Causes: Global Talent Competition</a:t>
            </a:r>
            <a:endParaRPr lang="en-US" b="1" dirty="0"/>
          </a:p>
        </p:txBody>
      </p:sp>
      <p:sp>
        <p:nvSpPr>
          <p:cNvPr id="3" name="Content Placeholder 2"/>
          <p:cNvSpPr>
            <a:spLocks noGrp="1"/>
          </p:cNvSpPr>
          <p:nvPr>
            <p:ph idx="1"/>
          </p:nvPr>
        </p:nvSpPr>
        <p:spPr>
          <a:xfrm>
            <a:off x="1103312" y="2052918"/>
            <a:ext cx="5161009"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The internationalization of healthcare workers through post-</a:t>
            </a:r>
            <a:r>
              <a:rPr lang="en-US" dirty="0" err="1">
                <a:latin typeface="Times New Roman" panose="02020603050405020304" pitchFamily="18" charset="0"/>
                <a:cs typeface="Times New Roman" panose="02020603050405020304" pitchFamily="18" charset="0"/>
              </a:rPr>
              <a:t>Brexit</a:t>
            </a:r>
            <a:r>
              <a:rPr lang="en-US" dirty="0">
                <a:latin typeface="Times New Roman" panose="02020603050405020304" pitchFamily="18" charset="0"/>
                <a:cs typeface="Times New Roman" panose="02020603050405020304" pitchFamily="18" charset="0"/>
              </a:rPr>
              <a:t> policies on immigration and global competition has complicated and become more expensive than ever to recruit healthcare workers internationally. </a:t>
            </a:r>
          </a:p>
          <a:p>
            <a:pPr algn="just">
              <a:lnSpc>
                <a:spcPct val="150000"/>
              </a:lnSpc>
            </a:pPr>
            <a:r>
              <a:rPr lang="en-US" dirty="0">
                <a:latin typeface="Times New Roman" panose="02020603050405020304" pitchFamily="18" charset="0"/>
                <a:cs typeface="Times New Roman" panose="02020603050405020304" pitchFamily="18" charset="0"/>
              </a:rPr>
              <a:t>NHS depends greatly on foreign talent, but the changing visa policies and a global shortage of healthcare workers imply that the NHS is in a more competitive global labor market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Teoh</a:t>
            </a:r>
            <a:r>
              <a:rPr lang="en-IN" dirty="0">
                <a:latin typeface="Times New Roman" panose="02020603050405020304" pitchFamily="18" charset="0"/>
                <a:cs typeface="Times New Roman" panose="02020603050405020304" pitchFamily="18" charset="0"/>
              </a:rPr>
              <a:t>, et al., 2023)</a:t>
            </a:r>
            <a:r>
              <a:rPr lang="en-US" dirty="0">
                <a:latin typeface="Times New Roman" panose="02020603050405020304" pitchFamily="18" charset="0"/>
                <a:cs typeface="Times New Roman" panose="02020603050405020304" pitchFamily="18" charset="0"/>
              </a:rPr>
              <a:t>.</a:t>
            </a:r>
          </a:p>
        </p:txBody>
      </p:sp>
      <p:pic>
        <p:nvPicPr>
          <p:cNvPr id="4" name="Picture 3" descr="Global Talent Hiring: How Companies Build International Teams"/>
          <p:cNvPicPr/>
          <p:nvPr/>
        </p:nvPicPr>
        <p:blipFill>
          <a:blip r:embed="rId3">
            <a:extLst>
              <a:ext uri="{28A0092B-C50C-407E-A947-70E740481C1C}">
                <a14:useLocalDpi xmlns:a14="http://schemas.microsoft.com/office/drawing/2010/main" val="0"/>
              </a:ext>
            </a:extLst>
          </a:blip>
          <a:srcRect/>
          <a:stretch>
            <a:fillRect/>
          </a:stretch>
        </p:blipFill>
        <p:spPr bwMode="auto">
          <a:xfrm>
            <a:off x="6501434" y="2243029"/>
            <a:ext cx="5440358" cy="2999740"/>
          </a:xfrm>
          <a:prstGeom prst="rect">
            <a:avLst/>
          </a:prstGeom>
          <a:noFill/>
          <a:ln>
            <a:noFill/>
          </a:ln>
        </p:spPr>
      </p:pic>
      <p:sp>
        <p:nvSpPr>
          <p:cNvPr id="5" name="Rectangle 4"/>
          <p:cNvSpPr/>
          <p:nvPr/>
        </p:nvSpPr>
        <p:spPr>
          <a:xfrm>
            <a:off x="8157027" y="5378634"/>
            <a:ext cx="2428870"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(Remote Recruit, 2025)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43202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Root Causes: Staff Burnout and "Exit Culture"</a:t>
            </a:r>
            <a:endParaRPr lang="en-US" b="1" dirty="0"/>
          </a:p>
        </p:txBody>
      </p:sp>
      <p:sp>
        <p:nvSpPr>
          <p:cNvPr id="3" name="Content Placeholder 2"/>
          <p:cNvSpPr>
            <a:spLocks noGrp="1"/>
          </p:cNvSpPr>
          <p:nvPr>
            <p:ph idx="1"/>
          </p:nvPr>
        </p:nvSpPr>
        <p:spPr>
          <a:xfrm>
            <a:off x="1103312" y="2052918"/>
            <a:ext cx="5147363"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The stress levels and moral injury at the workplace are high, which results in an exit culture. </a:t>
            </a:r>
          </a:p>
          <a:p>
            <a:pPr lvl="0" algn="just">
              <a:lnSpc>
                <a:spcPct val="150000"/>
              </a:lnSpc>
            </a:pPr>
            <a:r>
              <a:rPr lang="en-US" dirty="0">
                <a:latin typeface="Times New Roman" panose="02020603050405020304" pitchFamily="18" charset="0"/>
                <a:cs typeface="Times New Roman" panose="02020603050405020304" pitchFamily="18" charset="0"/>
              </a:rPr>
              <a:t>The image of the NHS as an employer of choice goes away when the potential recruits observe high turnover and burnout among the existing employees </a:t>
            </a:r>
            <a:r>
              <a:rPr lang="en-IN" dirty="0">
                <a:latin typeface="Times New Roman" panose="02020603050405020304" pitchFamily="18" charset="0"/>
                <a:cs typeface="Times New Roman" panose="02020603050405020304" pitchFamily="18" charset="0"/>
              </a:rPr>
              <a:t>(Jones, et al., 2022)</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This image of the culture is a major discouragement to newcomers into the healthcare profession.</a:t>
            </a:r>
          </a:p>
        </p:txBody>
      </p:sp>
      <p:pic>
        <p:nvPicPr>
          <p:cNvPr id="4" name="Picture 3" descr="Warning Signs of a Toxic Workplace: Firing vs Culture | Pushplata Rai  posted on the topic | LinkedIn"/>
          <p:cNvPicPr/>
          <p:nvPr/>
        </p:nvPicPr>
        <p:blipFill>
          <a:blip r:embed="rId3">
            <a:extLst>
              <a:ext uri="{28A0092B-C50C-407E-A947-70E740481C1C}">
                <a14:useLocalDpi xmlns:a14="http://schemas.microsoft.com/office/drawing/2010/main" val="0"/>
              </a:ext>
            </a:extLst>
          </a:blip>
          <a:srcRect/>
          <a:stretch>
            <a:fillRect/>
          </a:stretch>
        </p:blipFill>
        <p:spPr bwMode="auto">
          <a:xfrm>
            <a:off x="6701051" y="2234991"/>
            <a:ext cx="5254388" cy="3442478"/>
          </a:xfrm>
          <a:prstGeom prst="rect">
            <a:avLst/>
          </a:prstGeom>
          <a:noFill/>
          <a:ln>
            <a:noFill/>
          </a:ln>
        </p:spPr>
      </p:pic>
      <p:sp>
        <p:nvSpPr>
          <p:cNvPr id="5" name="Rectangle 4"/>
          <p:cNvSpPr/>
          <p:nvPr/>
        </p:nvSpPr>
        <p:spPr>
          <a:xfrm>
            <a:off x="8756890" y="5740568"/>
            <a:ext cx="1293944"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Rai</a:t>
            </a:r>
            <a:r>
              <a:rPr lang="en-IN" dirty="0">
                <a:latin typeface="Times New Roman" panose="02020603050405020304" pitchFamily="18" charset="0"/>
                <a:ea typeface="Calibri" panose="020F0502020204030204" pitchFamily="34" charset="0"/>
                <a:cs typeface="Times New Roman" panose="02020603050405020304" pitchFamily="18" charset="0"/>
              </a:rPr>
              <a:t>, 2026)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0072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Solutions: AI and Automated Screening</a:t>
            </a:r>
            <a:endParaRPr lang="en-US" b="1" dirty="0"/>
          </a:p>
        </p:txBody>
      </p:sp>
      <p:sp>
        <p:nvSpPr>
          <p:cNvPr id="3" name="Content Placeholder 2"/>
          <p:cNvSpPr>
            <a:spLocks noGrp="1"/>
          </p:cNvSpPr>
          <p:nvPr>
            <p:ph idx="1"/>
          </p:nvPr>
        </p:nvSpPr>
        <p:spPr>
          <a:xfrm>
            <a:off x="1103313" y="2052918"/>
            <a:ext cx="5174658"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To automate the selection of preliminary CV screening and credential verification, the NHS should deploy AI-based recruitment systems. </a:t>
            </a:r>
          </a:p>
          <a:p>
            <a:pPr lvl="0" algn="just">
              <a:lnSpc>
                <a:spcPct val="150000"/>
              </a:lnSpc>
            </a:pPr>
            <a:r>
              <a:rPr lang="en-US" dirty="0">
                <a:latin typeface="Times New Roman" panose="02020603050405020304" pitchFamily="18" charset="0"/>
                <a:cs typeface="Times New Roman" panose="02020603050405020304" pitchFamily="18" charset="0"/>
              </a:rPr>
              <a:t>Time-to-hire can be cut by a significant margin by taking the administrative workload off the HR teams </a:t>
            </a:r>
            <a:r>
              <a:rPr lang="en-IN" dirty="0">
                <a:latin typeface="Times New Roman" panose="02020603050405020304" pitchFamily="18" charset="0"/>
                <a:cs typeface="Times New Roman" panose="02020603050405020304" pitchFamily="18" charset="0"/>
              </a:rPr>
              <a:t>(Morgan, 2022)</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automated systems may also include 24/7 interaction with the candidates so that they have a feeling of being supported during the application process.</a:t>
            </a:r>
          </a:p>
        </p:txBody>
      </p:sp>
      <p:pic>
        <p:nvPicPr>
          <p:cNvPr id="4" name="Picture 3"/>
          <p:cNvPicPr/>
          <p:nvPr/>
        </p:nvPicPr>
        <p:blipFill>
          <a:blip r:embed="rId3"/>
          <a:stretch>
            <a:fillRect/>
          </a:stretch>
        </p:blipFill>
        <p:spPr>
          <a:xfrm>
            <a:off x="6460490" y="2201710"/>
            <a:ext cx="5731510" cy="3328035"/>
          </a:xfrm>
          <a:prstGeom prst="rect">
            <a:avLst/>
          </a:prstGeom>
        </p:spPr>
      </p:pic>
      <p:sp>
        <p:nvSpPr>
          <p:cNvPr id="5" name="Rectangle 4"/>
          <p:cNvSpPr/>
          <p:nvPr/>
        </p:nvSpPr>
        <p:spPr>
          <a:xfrm>
            <a:off x="8308049" y="5624291"/>
            <a:ext cx="1742785"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Interwiz</a:t>
            </a:r>
            <a:r>
              <a:rPr lang="en-IN" dirty="0">
                <a:latin typeface="Times New Roman" panose="02020603050405020304" pitchFamily="18" charset="0"/>
                <a:ea typeface="Calibri" panose="020F0502020204030204" pitchFamily="34" charset="0"/>
                <a:cs typeface="Times New Roman" panose="02020603050405020304" pitchFamily="18" charset="0"/>
              </a:rPr>
              <a:t>, 2025)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70790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Solutions: Enhancing the Employee Value Proposition</a:t>
            </a:r>
            <a:endParaRPr lang="en-US" b="1" dirty="0"/>
          </a:p>
        </p:txBody>
      </p:sp>
      <p:sp>
        <p:nvSpPr>
          <p:cNvPr id="3" name="Content Placeholder 2"/>
          <p:cNvSpPr>
            <a:spLocks noGrp="1"/>
          </p:cNvSpPr>
          <p:nvPr>
            <p:ph idx="1"/>
          </p:nvPr>
        </p:nvSpPr>
        <p:spPr>
          <a:xfrm>
            <a:off x="1103312" y="2052918"/>
            <a:ext cx="5556795"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In addition to salary, the NHS will have to sell a modernized Employee Value Proposition (EVP) </a:t>
            </a:r>
            <a:r>
              <a:rPr lang="en-IN" dirty="0">
                <a:latin typeface="Times New Roman" panose="02020603050405020304" pitchFamily="18" charset="0"/>
                <a:cs typeface="Times New Roman" panose="02020603050405020304" pitchFamily="18" charset="0"/>
              </a:rPr>
              <a:t>(Morrison, 2021)</a:t>
            </a:r>
            <a:r>
              <a:rPr lang="en-US" dirty="0">
                <a:latin typeface="Times New Roman" panose="02020603050405020304" pitchFamily="18" charset="0"/>
                <a:cs typeface="Times New Roman" panose="02020603050405020304" pitchFamily="18" charset="0"/>
              </a:rPr>
              <a:t>. </a:t>
            </a:r>
          </a:p>
          <a:p>
            <a:pPr lvl="0" algn="just">
              <a:lnSpc>
                <a:spcPct val="150000"/>
              </a:lnSpc>
            </a:pPr>
            <a:r>
              <a:rPr lang="en-US" dirty="0">
                <a:latin typeface="Times New Roman" panose="02020603050405020304" pitchFamily="18" charset="0"/>
                <a:cs typeface="Times New Roman" panose="02020603050405020304" pitchFamily="18" charset="0"/>
              </a:rPr>
              <a:t>This covers the encouragement of flexible working arrangements, a strong mental health provision, and well-defined accelerated career ladders. </a:t>
            </a:r>
          </a:p>
          <a:p>
            <a:pPr algn="just">
              <a:lnSpc>
                <a:spcPct val="150000"/>
              </a:lnSpc>
            </a:pPr>
            <a:r>
              <a:rPr lang="en-US" dirty="0">
                <a:latin typeface="Times New Roman" panose="02020603050405020304" pitchFamily="18" charset="0"/>
                <a:cs typeface="Times New Roman" panose="02020603050405020304" pitchFamily="18" charset="0"/>
              </a:rPr>
              <a:t>Diversified and dedicated workforce can be attracted through recruitment marketing tailored to focus on social purpose, as well as personal well-being.</a:t>
            </a:r>
          </a:p>
        </p:txBody>
      </p:sp>
      <p:pic>
        <p:nvPicPr>
          <p:cNvPr id="4" name="Picture 3" descr="Employee Value Proposition (EVP): Insights and Guide"/>
          <p:cNvPicPr/>
          <p:nvPr/>
        </p:nvPicPr>
        <p:blipFill>
          <a:blip r:embed="rId3">
            <a:extLst>
              <a:ext uri="{28A0092B-C50C-407E-A947-70E740481C1C}">
                <a14:useLocalDpi xmlns:a14="http://schemas.microsoft.com/office/drawing/2010/main" val="0"/>
              </a:ext>
            </a:extLst>
          </a:blip>
          <a:srcRect/>
          <a:stretch>
            <a:fillRect/>
          </a:stretch>
        </p:blipFill>
        <p:spPr bwMode="auto">
          <a:xfrm>
            <a:off x="6819606" y="2196650"/>
            <a:ext cx="5163128" cy="3228975"/>
          </a:xfrm>
          <a:prstGeom prst="rect">
            <a:avLst/>
          </a:prstGeom>
          <a:noFill/>
          <a:ln>
            <a:noFill/>
          </a:ln>
        </p:spPr>
      </p:pic>
      <p:sp>
        <p:nvSpPr>
          <p:cNvPr id="5" name="Rectangle 4"/>
          <p:cNvSpPr/>
          <p:nvPr/>
        </p:nvSpPr>
        <p:spPr>
          <a:xfrm>
            <a:off x="8700519" y="5515111"/>
            <a:ext cx="1669431"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(Gartner, 2024)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019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Solutions: Strategic International Partnerships</a:t>
            </a:r>
            <a:endParaRPr lang="en-US" b="1" dirty="0"/>
          </a:p>
        </p:txBody>
      </p:sp>
      <p:sp>
        <p:nvSpPr>
          <p:cNvPr id="3" name="Content Placeholder 2"/>
          <p:cNvSpPr>
            <a:spLocks noGrp="1"/>
          </p:cNvSpPr>
          <p:nvPr>
            <p:ph idx="1"/>
          </p:nvPr>
        </p:nvSpPr>
        <p:spPr>
          <a:xfrm>
            <a:off x="1103313" y="2052918"/>
            <a:ext cx="5311136"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NHS needs to abandon the practice of ad hoc international recruitment and seek long term ethical engagement with international institutions in terms of recruitment. </a:t>
            </a:r>
          </a:p>
          <a:p>
            <a:pPr algn="just">
              <a:lnSpc>
                <a:spcPct val="150000"/>
              </a:lnSpc>
            </a:pPr>
            <a:r>
              <a:rPr lang="en-US" dirty="0">
                <a:latin typeface="Times New Roman" panose="02020603050405020304" pitchFamily="18" charset="0"/>
                <a:cs typeface="Times New Roman" panose="02020603050405020304" pitchFamily="18" charset="0"/>
              </a:rPr>
              <a:t>This will mean making investments in training centers in other countries to have a long-term supply of already pre-qualified candidates who are aware of UK clinical standards and cultural subtleties even before coming to the country </a:t>
            </a:r>
            <a:r>
              <a:rPr lang="en-IN" dirty="0">
                <a:latin typeface="Times New Roman" panose="02020603050405020304" pitchFamily="18" charset="0"/>
                <a:cs typeface="Times New Roman" panose="02020603050405020304" pitchFamily="18" charset="0"/>
              </a:rPr>
              <a:t>(Khan, 2023)</a:t>
            </a:r>
            <a:r>
              <a:rPr lang="en-US" dirty="0">
                <a:latin typeface="Times New Roman" panose="02020603050405020304" pitchFamily="18" charset="0"/>
                <a:cs typeface="Times New Roman" panose="02020603050405020304" pitchFamily="18" charset="0"/>
              </a:rPr>
              <a:t>.</a:t>
            </a:r>
          </a:p>
        </p:txBody>
      </p:sp>
      <p:pic>
        <p:nvPicPr>
          <p:cNvPr id="4" name="Picture 3" descr="International Recruitment And Staff Selection: A Guide"/>
          <p:cNvPicPr/>
          <p:nvPr/>
        </p:nvPicPr>
        <p:blipFill>
          <a:blip r:embed="rId3">
            <a:extLst>
              <a:ext uri="{28A0092B-C50C-407E-A947-70E740481C1C}">
                <a14:useLocalDpi xmlns:a14="http://schemas.microsoft.com/office/drawing/2010/main" val="0"/>
              </a:ext>
            </a:extLst>
          </a:blip>
          <a:srcRect/>
          <a:stretch>
            <a:fillRect/>
          </a:stretch>
        </p:blipFill>
        <p:spPr bwMode="auto">
          <a:xfrm>
            <a:off x="6778663" y="2299227"/>
            <a:ext cx="5163128" cy="3391890"/>
          </a:xfrm>
          <a:prstGeom prst="rect">
            <a:avLst/>
          </a:prstGeom>
          <a:noFill/>
          <a:ln>
            <a:noFill/>
          </a:ln>
        </p:spPr>
      </p:pic>
      <p:sp>
        <p:nvSpPr>
          <p:cNvPr id="5" name="Rectangle 4"/>
          <p:cNvSpPr/>
          <p:nvPr/>
        </p:nvSpPr>
        <p:spPr>
          <a:xfrm>
            <a:off x="8270826" y="5883180"/>
            <a:ext cx="2178802"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serviapgroup</a:t>
            </a:r>
            <a:r>
              <a:rPr lang="en-IN" dirty="0">
                <a:latin typeface="Times New Roman" panose="02020603050405020304" pitchFamily="18" charset="0"/>
                <a:ea typeface="Calibri" panose="020F0502020204030204" pitchFamily="34" charset="0"/>
                <a:cs typeface="Times New Roman" panose="02020603050405020304" pitchFamily="18" charset="0"/>
              </a:rPr>
              <a:t>, 2023)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29989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Solutions: Expanding Apprenticeship Routes</a:t>
            </a:r>
            <a:endParaRPr lang="en-US" b="1" dirty="0"/>
          </a:p>
        </p:txBody>
      </p:sp>
      <p:sp>
        <p:nvSpPr>
          <p:cNvPr id="3" name="Content Placeholder 2"/>
          <p:cNvSpPr>
            <a:spLocks noGrp="1"/>
          </p:cNvSpPr>
          <p:nvPr>
            <p:ph idx="1"/>
          </p:nvPr>
        </p:nvSpPr>
        <p:spPr>
          <a:xfrm>
            <a:off x="1103312" y="2052918"/>
            <a:ext cx="5311136" cy="4195481"/>
          </a:xfrm>
        </p:spPr>
        <p:txBody>
          <a:bodyPr>
            <a:normAutofit fontScale="92500"/>
          </a:bodyPr>
          <a:lstStyle/>
          <a:p>
            <a:pPr lvl="0" algn="just">
              <a:lnSpc>
                <a:spcPct val="150000"/>
              </a:lnSpc>
            </a:pPr>
            <a:r>
              <a:rPr lang="en-US" dirty="0">
                <a:latin typeface="Times New Roman" panose="02020603050405020304" pitchFamily="18" charset="0"/>
                <a:cs typeface="Times New Roman" panose="02020603050405020304" pitchFamily="18" charset="0"/>
              </a:rPr>
              <a:t>The NHS needs to expand earn-while-you-learn degree apprenticeship programs to overcome the domestic supply shortage </a:t>
            </a:r>
            <a:r>
              <a:rPr lang="en-IN" dirty="0">
                <a:latin typeface="Times New Roman" panose="02020603050405020304" pitchFamily="18" charset="0"/>
                <a:cs typeface="Times New Roman" panose="02020603050405020304" pitchFamily="18" charset="0"/>
              </a:rPr>
              <a:t>(Morgan, 2022)</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Such pathways reduce the financial barrier to entering nursing and other allied health professions, bringing local talent into the profession who might not have taken a traditional university pathway, enhancing retention and community representation in the long term.</a:t>
            </a:r>
          </a:p>
        </p:txBody>
      </p:sp>
      <p:pic>
        <p:nvPicPr>
          <p:cNvPr id="4" name="Picture 3" descr="Building Talent Pipelines: Apprenticeship vs. Conventional Hiring"/>
          <p:cNvPicPr/>
          <p:nvPr/>
        </p:nvPicPr>
        <p:blipFill>
          <a:blip r:embed="rId3">
            <a:extLst>
              <a:ext uri="{28A0092B-C50C-407E-A947-70E740481C1C}">
                <a14:useLocalDpi xmlns:a14="http://schemas.microsoft.com/office/drawing/2010/main" val="0"/>
              </a:ext>
            </a:extLst>
          </a:blip>
          <a:srcRect/>
          <a:stretch>
            <a:fillRect/>
          </a:stretch>
        </p:blipFill>
        <p:spPr bwMode="auto">
          <a:xfrm>
            <a:off x="6610615" y="2320749"/>
            <a:ext cx="5399414" cy="3226435"/>
          </a:xfrm>
          <a:prstGeom prst="rect">
            <a:avLst/>
          </a:prstGeom>
          <a:noFill/>
          <a:ln>
            <a:noFill/>
          </a:ln>
        </p:spPr>
      </p:pic>
      <p:sp>
        <p:nvSpPr>
          <p:cNvPr id="5" name="Rectangle 4"/>
          <p:cNvSpPr/>
          <p:nvPr/>
        </p:nvSpPr>
        <p:spPr>
          <a:xfrm>
            <a:off x="8116262" y="5547184"/>
            <a:ext cx="2646878"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Atharv</a:t>
            </a:r>
            <a:r>
              <a:rPr lang="en-IN" dirty="0">
                <a:latin typeface="Times New Roman" panose="02020603050405020304" pitchFamily="18" charset="0"/>
                <a:ea typeface="Calibri" panose="020F0502020204030204" pitchFamily="34" charset="0"/>
                <a:cs typeface="Times New Roman" panose="02020603050405020304" pitchFamily="18" charset="0"/>
              </a:rPr>
              <a:t> </a:t>
            </a:r>
            <a:r>
              <a:rPr lang="en-IN" dirty="0" err="1">
                <a:latin typeface="Times New Roman" panose="02020603050405020304" pitchFamily="18" charset="0"/>
                <a:ea typeface="Calibri" panose="020F0502020204030204" pitchFamily="34" charset="0"/>
                <a:cs typeface="Times New Roman" panose="02020603050405020304" pitchFamily="18" charset="0"/>
              </a:rPr>
              <a:t>Choudhari</a:t>
            </a:r>
            <a:r>
              <a:rPr lang="en-IN" dirty="0">
                <a:latin typeface="Times New Roman" panose="02020603050405020304" pitchFamily="18" charset="0"/>
                <a:ea typeface="Calibri" panose="020F0502020204030204" pitchFamily="34" charset="0"/>
                <a:cs typeface="Times New Roman" panose="02020603050405020304" pitchFamily="18" charset="0"/>
              </a:rPr>
              <a:t>, 2025)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54628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Solutions: "Refer-a-Friend" Incentives</a:t>
            </a:r>
            <a:endParaRPr lang="en-US" b="1" dirty="0"/>
          </a:p>
        </p:txBody>
      </p:sp>
      <p:sp>
        <p:nvSpPr>
          <p:cNvPr id="3" name="Content Placeholder 2"/>
          <p:cNvSpPr>
            <a:spLocks noGrp="1"/>
          </p:cNvSpPr>
          <p:nvPr>
            <p:ph idx="1"/>
          </p:nvPr>
        </p:nvSpPr>
        <p:spPr>
          <a:xfrm>
            <a:off x="1103312" y="2052918"/>
            <a:ext cx="5352079" cy="4195481"/>
          </a:xfrm>
        </p:spPr>
        <p:txBody>
          <a:bodyPr>
            <a:normAutofit lnSpcReduction="10000"/>
          </a:bodyPr>
          <a:lstStyle/>
          <a:p>
            <a:pPr lvl="0" algn="just">
              <a:lnSpc>
                <a:spcPct val="150000"/>
              </a:lnSpc>
            </a:pPr>
            <a:r>
              <a:rPr lang="en-US" dirty="0">
                <a:latin typeface="Times New Roman" panose="02020603050405020304" pitchFamily="18" charset="0"/>
                <a:cs typeface="Times New Roman" panose="02020603050405020304" pitchFamily="18" charset="0"/>
              </a:rPr>
              <a:t>There is some evidence that employee referrals will result in higher quality hires and retention. </a:t>
            </a:r>
          </a:p>
          <a:p>
            <a:pPr lvl="0" algn="just">
              <a:lnSpc>
                <a:spcPct val="150000"/>
              </a:lnSpc>
            </a:pPr>
            <a:r>
              <a:rPr lang="en-US" dirty="0">
                <a:latin typeface="Times New Roman" panose="02020603050405020304" pitchFamily="18" charset="0"/>
                <a:cs typeface="Times New Roman" panose="02020603050405020304" pitchFamily="18" charset="0"/>
              </a:rPr>
              <a:t>A formal and rewarded refer-a-friend program throughout the NHS would motivate existing employees to become brand ambassadors </a:t>
            </a:r>
            <a:r>
              <a:rPr lang="en-IN" dirty="0">
                <a:latin typeface="Times New Roman" panose="02020603050405020304" pitchFamily="18" charset="0"/>
                <a:cs typeface="Times New Roman" panose="02020603050405020304" pitchFamily="18" charset="0"/>
              </a:rPr>
              <a:t>(Morrison, 2021)</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This takes advantage of the networks that are already in place and gives the new employees a realistic preview of the organizational culture.</a:t>
            </a:r>
          </a:p>
        </p:txBody>
      </p:sp>
      <p:pic>
        <p:nvPicPr>
          <p:cNvPr id="4" name="Picture 3" descr="How to create referral campaigns that bring real sales"/>
          <p:cNvPicPr/>
          <p:nvPr/>
        </p:nvPicPr>
        <p:blipFill>
          <a:blip r:embed="rId3">
            <a:extLst>
              <a:ext uri="{28A0092B-C50C-407E-A947-70E740481C1C}">
                <a14:useLocalDpi xmlns:a14="http://schemas.microsoft.com/office/drawing/2010/main" val="0"/>
              </a:ext>
            </a:extLst>
          </a:blip>
          <a:srcRect/>
          <a:stretch>
            <a:fillRect/>
          </a:stretch>
        </p:blipFill>
        <p:spPr bwMode="auto">
          <a:xfrm>
            <a:off x="6678853" y="2193943"/>
            <a:ext cx="5413063" cy="3913429"/>
          </a:xfrm>
          <a:prstGeom prst="rect">
            <a:avLst/>
          </a:prstGeom>
          <a:noFill/>
          <a:ln>
            <a:noFill/>
          </a:ln>
        </p:spPr>
      </p:pic>
      <p:sp>
        <p:nvSpPr>
          <p:cNvPr id="5" name="Rectangle 4"/>
          <p:cNvSpPr/>
          <p:nvPr/>
        </p:nvSpPr>
        <p:spPr>
          <a:xfrm>
            <a:off x="8536484" y="6107372"/>
            <a:ext cx="2133981"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Ankit</a:t>
            </a:r>
            <a:r>
              <a:rPr lang="en-IN" dirty="0">
                <a:latin typeface="Times New Roman" panose="02020603050405020304" pitchFamily="18" charset="0"/>
                <a:ea typeface="Calibri" panose="020F0502020204030204" pitchFamily="34" charset="0"/>
                <a:cs typeface="Times New Roman" panose="02020603050405020304" pitchFamily="18" charset="0"/>
              </a:rPr>
              <a:t> </a:t>
            </a:r>
            <a:r>
              <a:rPr lang="en-IN" dirty="0" err="1">
                <a:latin typeface="Times New Roman" panose="02020603050405020304" pitchFamily="18" charset="0"/>
                <a:ea typeface="Calibri" panose="020F0502020204030204" pitchFamily="34" charset="0"/>
                <a:cs typeface="Times New Roman" panose="02020603050405020304" pitchFamily="18" charset="0"/>
              </a:rPr>
              <a:t>Akash</a:t>
            </a:r>
            <a:r>
              <a:rPr lang="en-IN" dirty="0">
                <a:latin typeface="Times New Roman" panose="02020603050405020304" pitchFamily="18" charset="0"/>
                <a:ea typeface="Calibri" panose="020F0502020204030204" pitchFamily="34" charset="0"/>
                <a:cs typeface="Times New Roman" panose="02020603050405020304" pitchFamily="18" charset="0"/>
              </a:rPr>
              <a:t>, 2025)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867938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Solutions: Regional Recruitment Hubs</a:t>
            </a:r>
            <a:endParaRPr lang="en-US" b="1" dirty="0"/>
          </a:p>
        </p:txBody>
      </p:sp>
      <p:sp>
        <p:nvSpPr>
          <p:cNvPr id="3" name="Content Placeholder 2"/>
          <p:cNvSpPr>
            <a:spLocks noGrp="1"/>
          </p:cNvSpPr>
          <p:nvPr>
            <p:ph idx="1"/>
          </p:nvPr>
        </p:nvSpPr>
        <p:spPr>
          <a:xfrm>
            <a:off x="1389915" y="2325873"/>
            <a:ext cx="8946541" cy="4195481"/>
          </a:xfrm>
        </p:spPr>
        <p:txBody>
          <a:bodyPr/>
          <a:lstStyle/>
          <a:p>
            <a:pPr lvl="0" algn="just">
              <a:lnSpc>
                <a:spcPct val="150000"/>
              </a:lnSpc>
            </a:pPr>
            <a:r>
              <a:rPr lang="en-US" dirty="0">
                <a:latin typeface="Times New Roman" panose="02020603050405020304" pitchFamily="18" charset="0"/>
                <a:cs typeface="Times New Roman" panose="02020603050405020304" pitchFamily="18" charset="0"/>
              </a:rPr>
              <a:t>The administrative tasks can be centralized by changing trust-level recruitment to what is known as Integrated Care System (ICS) regional hubs. </a:t>
            </a:r>
          </a:p>
          <a:p>
            <a:pPr lvl="0" algn="just">
              <a:lnSpc>
                <a:spcPct val="150000"/>
              </a:lnSpc>
            </a:pPr>
            <a:r>
              <a:rPr lang="en-US" dirty="0">
                <a:latin typeface="Times New Roman" panose="02020603050405020304" pitchFamily="18" charset="0"/>
                <a:cs typeface="Times New Roman" panose="02020603050405020304" pitchFamily="18" charset="0"/>
              </a:rPr>
              <a:t>These hubs are able to share talent pools, standardize compliance checks and conduct regional marketing campaigns </a:t>
            </a:r>
            <a:r>
              <a:rPr lang="en-IN" dirty="0">
                <a:latin typeface="Times New Roman" panose="02020603050405020304" pitchFamily="18" charset="0"/>
                <a:cs typeface="Times New Roman" panose="02020603050405020304" pitchFamily="18" charset="0"/>
              </a:rPr>
              <a:t>(Khan, 2023)</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This organizational change will minimize redundancy and enable a more strategic distribution of employees with a broader geography.</a:t>
            </a:r>
          </a:p>
        </p:txBody>
      </p:sp>
    </p:spTree>
    <p:extLst>
      <p:ext uri="{BB962C8B-B14F-4D97-AF65-F5344CB8AC3E}">
        <p14:creationId xmlns:p14="http://schemas.microsoft.com/office/powerpoint/2010/main" val="2345105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HRM Theory: The AMO Model</a:t>
            </a:r>
            <a:endParaRPr lang="en-US" b="1" dirty="0"/>
          </a:p>
        </p:txBody>
      </p:sp>
      <p:sp>
        <p:nvSpPr>
          <p:cNvPr id="3" name="Content Placeholder 2"/>
          <p:cNvSpPr>
            <a:spLocks noGrp="1"/>
          </p:cNvSpPr>
          <p:nvPr>
            <p:ph idx="1"/>
          </p:nvPr>
        </p:nvSpPr>
        <p:spPr>
          <a:xfrm>
            <a:off x="1103312" y="2052918"/>
            <a:ext cx="5570443" cy="4195481"/>
          </a:xfrm>
        </p:spPr>
        <p:txBody>
          <a:bodyPr>
            <a:normAutofit lnSpcReduction="10000"/>
          </a:bodyPr>
          <a:lstStyle/>
          <a:p>
            <a:pPr lvl="0" algn="just">
              <a:lnSpc>
                <a:spcPct val="150000"/>
              </a:lnSpc>
            </a:pPr>
            <a:r>
              <a:rPr lang="en-US" dirty="0">
                <a:latin typeface="Times New Roman" panose="02020603050405020304" pitchFamily="18" charset="0"/>
                <a:cs typeface="Times New Roman" panose="02020603050405020304" pitchFamily="18" charset="0"/>
              </a:rPr>
              <a:t>The NHS recruitment revolves around the AMO Theory (Ability, Motivation, Opportunity)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Mahdy</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Alhadi</a:t>
            </a:r>
            <a:r>
              <a:rPr lang="en-IN" dirty="0">
                <a:latin typeface="Times New Roman" panose="02020603050405020304" pitchFamily="18" charset="0"/>
                <a:cs typeface="Times New Roman" panose="02020603050405020304" pitchFamily="18" charset="0"/>
              </a:rPr>
              <a:t>, 2021)</a:t>
            </a:r>
            <a:r>
              <a:rPr lang="en-US" dirty="0">
                <a:latin typeface="Times New Roman" panose="02020603050405020304" pitchFamily="18" charset="0"/>
                <a:cs typeface="Times New Roman" panose="02020603050405020304" pitchFamily="18" charset="0"/>
              </a:rPr>
              <a:t>. </a:t>
            </a:r>
          </a:p>
          <a:p>
            <a:pPr lvl="0" algn="just">
              <a:lnSpc>
                <a:spcPct val="150000"/>
              </a:lnSpc>
            </a:pPr>
            <a:r>
              <a:rPr lang="en-US" dirty="0">
                <a:latin typeface="Times New Roman" panose="02020603050405020304" pitchFamily="18" charset="0"/>
                <a:cs typeface="Times New Roman" panose="02020603050405020304" pitchFamily="18" charset="0"/>
              </a:rPr>
              <a:t>The recruitment should not only be based on Ability (clinical skills), but also on Motivation (incentives and values) and the Opportunity to allow the staff to make use of his or her skills. </a:t>
            </a:r>
          </a:p>
          <a:p>
            <a:pPr algn="just">
              <a:lnSpc>
                <a:spcPct val="150000"/>
              </a:lnSpc>
            </a:pPr>
            <a:r>
              <a:rPr lang="en-US" dirty="0">
                <a:latin typeface="Times New Roman" panose="02020603050405020304" pitchFamily="18" charset="0"/>
                <a:cs typeface="Times New Roman" panose="02020603050405020304" pitchFamily="18" charset="0"/>
              </a:rPr>
              <a:t>Recruitment is inefficient in case of failure of any of the pillars.</a:t>
            </a:r>
          </a:p>
        </p:txBody>
      </p:sp>
      <p:pic>
        <p:nvPicPr>
          <p:cNvPr id="4" name="Picture 3" descr="AMO and The Intern**"/>
          <p:cNvPicPr/>
          <p:nvPr/>
        </p:nvPicPr>
        <p:blipFill>
          <a:blip r:embed="rId3">
            <a:extLst>
              <a:ext uri="{28A0092B-C50C-407E-A947-70E740481C1C}">
                <a14:useLocalDpi xmlns:a14="http://schemas.microsoft.com/office/drawing/2010/main" val="0"/>
              </a:ext>
            </a:extLst>
          </a:blip>
          <a:srcRect/>
          <a:stretch>
            <a:fillRect/>
          </a:stretch>
        </p:blipFill>
        <p:spPr bwMode="auto">
          <a:xfrm>
            <a:off x="7037970" y="2207876"/>
            <a:ext cx="4985708" cy="3578776"/>
          </a:xfrm>
          <a:prstGeom prst="rect">
            <a:avLst/>
          </a:prstGeom>
          <a:noFill/>
          <a:ln>
            <a:noFill/>
          </a:ln>
        </p:spPr>
      </p:pic>
      <p:sp>
        <p:nvSpPr>
          <p:cNvPr id="5" name="Rectangle 4"/>
          <p:cNvSpPr/>
          <p:nvPr/>
        </p:nvSpPr>
        <p:spPr>
          <a:xfrm>
            <a:off x="8665843" y="5887364"/>
            <a:ext cx="1729961"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linkedin</a:t>
            </a:r>
            <a:r>
              <a:rPr lang="en-IN" dirty="0">
                <a:latin typeface="Times New Roman" panose="02020603050405020304" pitchFamily="18" charset="0"/>
                <a:ea typeface="Calibri" panose="020F0502020204030204" pitchFamily="34" charset="0"/>
                <a:cs typeface="Times New Roman" panose="02020603050405020304" pitchFamily="18" charset="0"/>
              </a:rPr>
              <a:t>, 2023)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39082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HRM Theory: Human Capital Theory</a:t>
            </a:r>
            <a:endParaRPr lang="en-US" b="1" dirty="0"/>
          </a:p>
        </p:txBody>
      </p:sp>
      <p:sp>
        <p:nvSpPr>
          <p:cNvPr id="3" name="Content Placeholder 2"/>
          <p:cNvSpPr>
            <a:spLocks noGrp="1"/>
          </p:cNvSpPr>
          <p:nvPr>
            <p:ph idx="1"/>
          </p:nvPr>
        </p:nvSpPr>
        <p:spPr>
          <a:xfrm>
            <a:off x="1103312" y="2052918"/>
            <a:ext cx="4983589" cy="4195481"/>
          </a:xfrm>
        </p:spPr>
        <p:txBody>
          <a:bodyPr>
            <a:normAutofit fontScale="92500"/>
          </a:bodyPr>
          <a:lstStyle/>
          <a:p>
            <a:pPr lvl="0" algn="just">
              <a:lnSpc>
                <a:spcPct val="150000"/>
              </a:lnSpc>
            </a:pPr>
            <a:r>
              <a:rPr lang="en-US" dirty="0">
                <a:latin typeface="Times New Roman" panose="02020603050405020304" pitchFamily="18" charset="0"/>
                <a:cs typeface="Times New Roman" panose="02020603050405020304" pitchFamily="18" charset="0"/>
              </a:rPr>
              <a:t>The Human Capital Theory considers the employees as assets whose value can grow with investment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Harney</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Collings</a:t>
            </a:r>
            <a:r>
              <a:rPr lang="en-IN" dirty="0">
                <a:latin typeface="Times New Roman" panose="02020603050405020304" pitchFamily="18" charset="0"/>
                <a:cs typeface="Times New Roman" panose="02020603050405020304" pitchFamily="18" charset="0"/>
              </a:rPr>
              <a:t>, 2021)</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The NHS can rationalize increased expenditure on training and development as an investment in the long term in the form of human capital instead of a short-term cost of operation, as a way of ensuring the future performance and stability of the organization.</a:t>
            </a:r>
          </a:p>
        </p:txBody>
      </p:sp>
      <p:pic>
        <p:nvPicPr>
          <p:cNvPr id="4" name="Picture 3" descr="Human capital theory: assessing the evidence for the value and importance  of people to organisational success | Semantic Scholar"/>
          <p:cNvPicPr/>
          <p:nvPr/>
        </p:nvPicPr>
        <p:blipFill>
          <a:blip r:embed="rId3">
            <a:extLst>
              <a:ext uri="{28A0092B-C50C-407E-A947-70E740481C1C}">
                <a14:useLocalDpi xmlns:a14="http://schemas.microsoft.com/office/drawing/2010/main" val="0"/>
              </a:ext>
            </a:extLst>
          </a:blip>
          <a:srcRect/>
          <a:stretch>
            <a:fillRect/>
          </a:stretch>
        </p:blipFill>
        <p:spPr bwMode="auto">
          <a:xfrm>
            <a:off x="6287343" y="2280437"/>
            <a:ext cx="5731510" cy="3252470"/>
          </a:xfrm>
          <a:prstGeom prst="rect">
            <a:avLst/>
          </a:prstGeom>
          <a:noFill/>
          <a:ln>
            <a:noFill/>
          </a:ln>
        </p:spPr>
      </p:pic>
      <p:sp>
        <p:nvSpPr>
          <p:cNvPr id="5" name="Rectangle 4"/>
          <p:cNvSpPr/>
          <p:nvPr/>
        </p:nvSpPr>
        <p:spPr>
          <a:xfrm>
            <a:off x="8564530" y="5532907"/>
            <a:ext cx="1486304"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(Anon, 2017)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99915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HRM Theory: Psychological Contract</a:t>
            </a:r>
            <a:endParaRPr lang="en-US" b="1" dirty="0"/>
          </a:p>
        </p:txBody>
      </p:sp>
      <p:sp>
        <p:nvSpPr>
          <p:cNvPr id="3" name="Content Placeholder 2"/>
          <p:cNvSpPr>
            <a:spLocks noGrp="1"/>
          </p:cNvSpPr>
          <p:nvPr>
            <p:ph idx="1"/>
          </p:nvPr>
        </p:nvSpPr>
        <p:spPr>
          <a:xfrm>
            <a:off x="1103312" y="2052918"/>
            <a:ext cx="4888055" cy="4195481"/>
          </a:xfrm>
        </p:spPr>
        <p:txBody>
          <a:bodyPr>
            <a:normAutofit fontScale="85000" lnSpcReduction="10000"/>
          </a:bodyPr>
          <a:lstStyle/>
          <a:p>
            <a:pPr lvl="0" algn="just">
              <a:lnSpc>
                <a:spcPct val="150000"/>
              </a:lnSpc>
            </a:pPr>
            <a:r>
              <a:rPr lang="en-US" dirty="0">
                <a:latin typeface="Times New Roman" panose="02020603050405020304" pitchFamily="18" charset="0"/>
                <a:cs typeface="Times New Roman" panose="02020603050405020304" pitchFamily="18" charset="0"/>
              </a:rPr>
              <a:t>The Psychological Contract is the unwritten understanding between the employer and the employee </a:t>
            </a:r>
            <a:r>
              <a:rPr lang="en-IN" dirty="0">
                <a:latin typeface="Times New Roman" panose="02020603050405020304" pitchFamily="18" charset="0"/>
                <a:cs typeface="Times New Roman" panose="02020603050405020304" pitchFamily="18" charset="0"/>
              </a:rPr>
              <a:t>(Aylmer, et al., 2024)</a:t>
            </a:r>
            <a:r>
              <a:rPr lang="en-US" dirty="0">
                <a:latin typeface="Times New Roman" panose="02020603050405020304" pitchFamily="18" charset="0"/>
                <a:cs typeface="Times New Roman" panose="02020603050405020304" pitchFamily="18" charset="0"/>
              </a:rPr>
              <a:t>. </a:t>
            </a:r>
          </a:p>
          <a:p>
            <a:pPr lvl="0" algn="just">
              <a:lnSpc>
                <a:spcPct val="150000"/>
              </a:lnSpc>
            </a:pPr>
            <a:r>
              <a:rPr lang="en-US" dirty="0">
                <a:latin typeface="Times New Roman" panose="02020603050405020304" pitchFamily="18" charset="0"/>
                <a:cs typeface="Times New Roman" panose="02020603050405020304" pitchFamily="18" charset="0"/>
              </a:rPr>
              <a:t>These expectations have to be handled in the modern NHS recruitment. </a:t>
            </a:r>
          </a:p>
          <a:p>
            <a:pPr algn="just">
              <a:lnSpc>
                <a:spcPct val="150000"/>
              </a:lnSpc>
            </a:pPr>
            <a:r>
              <a:rPr lang="en-US" dirty="0">
                <a:latin typeface="Times New Roman" panose="02020603050405020304" pitchFamily="18" charset="0"/>
                <a:cs typeface="Times New Roman" panose="02020603050405020304" pitchFamily="18" charset="0"/>
              </a:rPr>
              <a:t>When the perceived deal workload to the perceived support is perceived as unfair within the recruitment process, the rate of early-stage attrition rises since the psychological contract is perceived as violated.</a:t>
            </a:r>
          </a:p>
        </p:txBody>
      </p:sp>
      <p:pic>
        <p:nvPicPr>
          <p:cNvPr id="4" name="Picture 3" descr="The Psychological Contract: The Unseen Pact Driving Employee Motivation and  Engagement"/>
          <p:cNvPicPr/>
          <p:nvPr/>
        </p:nvPicPr>
        <p:blipFill>
          <a:blip r:embed="rId3">
            <a:extLst>
              <a:ext uri="{28A0092B-C50C-407E-A947-70E740481C1C}">
                <a14:useLocalDpi xmlns:a14="http://schemas.microsoft.com/office/drawing/2010/main" val="0"/>
              </a:ext>
            </a:extLst>
          </a:blip>
          <a:srcRect/>
          <a:stretch>
            <a:fillRect/>
          </a:stretch>
        </p:blipFill>
        <p:spPr bwMode="auto">
          <a:xfrm>
            <a:off x="6507708" y="2161961"/>
            <a:ext cx="5181600" cy="3762375"/>
          </a:xfrm>
          <a:prstGeom prst="rect">
            <a:avLst/>
          </a:prstGeom>
          <a:noFill/>
          <a:ln>
            <a:noFill/>
          </a:ln>
        </p:spPr>
      </p:pic>
      <p:sp>
        <p:nvSpPr>
          <p:cNvPr id="5" name="Rectangle 4"/>
          <p:cNvSpPr/>
          <p:nvPr/>
        </p:nvSpPr>
        <p:spPr>
          <a:xfrm>
            <a:off x="8243929" y="5924336"/>
            <a:ext cx="1806905"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Linkedin</a:t>
            </a:r>
            <a:r>
              <a:rPr lang="en-IN" dirty="0">
                <a:latin typeface="Times New Roman" panose="02020603050405020304" pitchFamily="18" charset="0"/>
                <a:ea typeface="Calibri" panose="020F0502020204030204" pitchFamily="34" charset="0"/>
                <a:cs typeface="Times New Roman" panose="02020603050405020304" pitchFamily="18" charset="0"/>
              </a:rPr>
              <a:t>, 2024)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38072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HRM Theory: High-Performance Work Practices</a:t>
            </a:r>
            <a:endParaRPr lang="en-US" b="1" dirty="0"/>
          </a:p>
        </p:txBody>
      </p:sp>
      <p:sp>
        <p:nvSpPr>
          <p:cNvPr id="3" name="Content Placeholder 2"/>
          <p:cNvSpPr>
            <a:spLocks noGrp="1"/>
          </p:cNvSpPr>
          <p:nvPr>
            <p:ph idx="1"/>
          </p:nvPr>
        </p:nvSpPr>
        <p:spPr>
          <a:xfrm>
            <a:off x="1103313" y="2052918"/>
            <a:ext cx="5311136"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The introduction of High-performance Work Practices (HPWPs) entails packages of HR initiatives such as rigorous selection, extensive training and decentralized decision-making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Mahdy</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Alhadi</a:t>
            </a:r>
            <a:r>
              <a:rPr lang="en-IN" dirty="0">
                <a:latin typeface="Times New Roman" panose="02020603050405020304" pitchFamily="18" charset="0"/>
                <a:cs typeface="Times New Roman" panose="02020603050405020304" pitchFamily="18" charset="0"/>
              </a:rPr>
              <a:t>, 2021)</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It has been demonstrated that recruitment, when combined with these practices, results in an increased employee engagement, as well as, improved patient outcomes, which set the stage of an excellent organizational climate.</a:t>
            </a:r>
          </a:p>
        </p:txBody>
      </p:sp>
      <p:pic>
        <p:nvPicPr>
          <p:cNvPr id="4" name="Picture 3" descr="Creating High Performance Work Systems: Your 101 Guide - AIHR"/>
          <p:cNvPicPr/>
          <p:nvPr/>
        </p:nvPicPr>
        <p:blipFill>
          <a:blip r:embed="rId3">
            <a:extLst>
              <a:ext uri="{28A0092B-C50C-407E-A947-70E740481C1C}">
                <a14:useLocalDpi xmlns:a14="http://schemas.microsoft.com/office/drawing/2010/main" val="0"/>
              </a:ext>
            </a:extLst>
          </a:blip>
          <a:srcRect/>
          <a:stretch>
            <a:fillRect/>
          </a:stretch>
        </p:blipFill>
        <p:spPr bwMode="auto">
          <a:xfrm>
            <a:off x="6696776" y="2258582"/>
            <a:ext cx="5258663" cy="2818385"/>
          </a:xfrm>
          <a:prstGeom prst="rect">
            <a:avLst/>
          </a:prstGeom>
          <a:noFill/>
          <a:ln>
            <a:noFill/>
          </a:ln>
        </p:spPr>
      </p:pic>
      <p:sp>
        <p:nvSpPr>
          <p:cNvPr id="5" name="Rectangle 4"/>
          <p:cNvSpPr/>
          <p:nvPr/>
        </p:nvSpPr>
        <p:spPr>
          <a:xfrm>
            <a:off x="8584590" y="5228385"/>
            <a:ext cx="1483034"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Towe</a:t>
            </a:r>
            <a:r>
              <a:rPr lang="en-IN" dirty="0">
                <a:latin typeface="Times New Roman" panose="02020603050405020304" pitchFamily="18" charset="0"/>
                <a:ea typeface="Calibri" panose="020F0502020204030204" pitchFamily="34" charset="0"/>
                <a:cs typeface="Times New Roman" panose="02020603050405020304" pitchFamily="18" charset="0"/>
              </a:rPr>
              <a:t>, 2025)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407533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HRM Theory: Person-Organization Fit</a:t>
            </a:r>
            <a:endParaRPr lang="en-US" b="1" dirty="0"/>
          </a:p>
        </p:txBody>
      </p:sp>
      <p:sp>
        <p:nvSpPr>
          <p:cNvPr id="3" name="Content Placeholder 2"/>
          <p:cNvSpPr>
            <a:spLocks noGrp="1"/>
          </p:cNvSpPr>
          <p:nvPr>
            <p:ph idx="1"/>
          </p:nvPr>
        </p:nvSpPr>
        <p:spPr>
          <a:xfrm>
            <a:off x="1103313" y="2052918"/>
            <a:ext cx="5297487" cy="4195481"/>
          </a:xfrm>
        </p:spPr>
        <p:txBody>
          <a:bodyPr>
            <a:normAutofit fontScale="85000" lnSpcReduction="10000"/>
          </a:bodyPr>
          <a:lstStyle/>
          <a:p>
            <a:pPr lvl="0" algn="just">
              <a:lnSpc>
                <a:spcPct val="150000"/>
              </a:lnSpc>
            </a:pPr>
            <a:r>
              <a:rPr lang="en-US" dirty="0">
                <a:latin typeface="Times New Roman" panose="02020603050405020304" pitchFamily="18" charset="0"/>
                <a:cs typeface="Times New Roman" panose="02020603050405020304" pitchFamily="18" charset="0"/>
              </a:rPr>
              <a:t>The approach to recruitment should focus on Person-Organization (P-O) Fit. </a:t>
            </a:r>
          </a:p>
          <a:p>
            <a:pPr lvl="0" algn="just">
              <a:lnSpc>
                <a:spcPct val="150000"/>
              </a:lnSpc>
            </a:pPr>
            <a:r>
              <a:rPr lang="en-US" dirty="0">
                <a:latin typeface="Times New Roman" panose="02020603050405020304" pitchFamily="18" charset="0"/>
                <a:cs typeface="Times New Roman" panose="02020603050405020304" pitchFamily="18" charset="0"/>
              </a:rPr>
              <a:t>This will make sure that new recruits are aware of the core values of the NHS (e.g., compassion, respect)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Suryanarayana</a:t>
            </a:r>
            <a:r>
              <a:rPr lang="en-IN" dirty="0">
                <a:latin typeface="Times New Roman" panose="02020603050405020304" pitchFamily="18" charset="0"/>
                <a:cs typeface="Times New Roman" panose="02020603050405020304" pitchFamily="18" charset="0"/>
              </a:rPr>
              <a:t>, 2022)</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Applying value-based recruitment (VBR) methods at the interviews will enable the determination of applicants who have greater chances of remaining in the long-term period since the personal values of these individuals are compatible with the NHS Constitution.</a:t>
            </a:r>
          </a:p>
        </p:txBody>
      </p:sp>
      <p:pic>
        <p:nvPicPr>
          <p:cNvPr id="4" name="Picture 3" descr="2.6 The Interactionist Perspective: The Role of Fit – Principles of  Leadership &amp; Management"/>
          <p:cNvPicPr/>
          <p:nvPr/>
        </p:nvPicPr>
        <p:blipFill>
          <a:blip r:embed="rId3">
            <a:extLst>
              <a:ext uri="{28A0092B-C50C-407E-A947-70E740481C1C}">
                <a14:useLocalDpi xmlns:a14="http://schemas.microsoft.com/office/drawing/2010/main" val="0"/>
              </a:ext>
            </a:extLst>
          </a:blip>
          <a:srcRect/>
          <a:stretch>
            <a:fillRect/>
          </a:stretch>
        </p:blipFill>
        <p:spPr bwMode="auto">
          <a:xfrm>
            <a:off x="6587595" y="2253780"/>
            <a:ext cx="5408787" cy="3068847"/>
          </a:xfrm>
          <a:prstGeom prst="rect">
            <a:avLst/>
          </a:prstGeom>
          <a:noFill/>
          <a:ln>
            <a:noFill/>
          </a:ln>
        </p:spPr>
      </p:pic>
      <p:sp>
        <p:nvSpPr>
          <p:cNvPr id="5" name="Rectangle 4"/>
          <p:cNvSpPr/>
          <p:nvPr/>
        </p:nvSpPr>
        <p:spPr>
          <a:xfrm>
            <a:off x="8478303" y="5322627"/>
            <a:ext cx="1627369"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Radtke</a:t>
            </a:r>
            <a:r>
              <a:rPr lang="en-IN" dirty="0">
                <a:latin typeface="Times New Roman" panose="02020603050405020304" pitchFamily="18" charset="0"/>
                <a:ea typeface="Calibri" panose="020F0502020204030204" pitchFamily="34" charset="0"/>
                <a:cs typeface="Times New Roman" panose="02020603050405020304" pitchFamily="18" charset="0"/>
              </a:rPr>
              <a:t>, 2022)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3827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HRM Theory: Resource-Based View</a:t>
            </a:r>
            <a:endParaRPr lang="en-US" b="1" dirty="0"/>
          </a:p>
        </p:txBody>
      </p:sp>
      <p:sp>
        <p:nvSpPr>
          <p:cNvPr id="3" name="Content Placeholder 2"/>
          <p:cNvSpPr>
            <a:spLocks noGrp="1"/>
          </p:cNvSpPr>
          <p:nvPr>
            <p:ph idx="1"/>
          </p:nvPr>
        </p:nvSpPr>
        <p:spPr>
          <a:xfrm>
            <a:off x="1103313" y="2052918"/>
            <a:ext cx="5051828" cy="4195481"/>
          </a:xfrm>
        </p:spPr>
        <p:txBody>
          <a:bodyPr>
            <a:normAutofit fontScale="92500" lnSpcReduction="20000"/>
          </a:bodyPr>
          <a:lstStyle/>
          <a:p>
            <a:pPr lvl="0" algn="just">
              <a:lnSpc>
                <a:spcPct val="150000"/>
              </a:lnSpc>
            </a:pPr>
            <a:r>
              <a:rPr lang="en-US" dirty="0">
                <a:latin typeface="Times New Roman" panose="02020603050405020304" pitchFamily="18" charset="0"/>
                <a:cs typeface="Times New Roman" panose="02020603050405020304" pitchFamily="18" charset="0"/>
              </a:rPr>
              <a:t>According to Resource-Based View (RBV), the competitive advantage of an organization is based on its rare, inimitable, and unique human resources. </a:t>
            </a:r>
          </a:p>
          <a:p>
            <a:pPr lvl="0" algn="just">
              <a:lnSpc>
                <a:spcPct val="150000"/>
              </a:lnSpc>
            </a:pPr>
            <a:r>
              <a:rPr lang="en-US" dirty="0">
                <a:latin typeface="Times New Roman" panose="02020603050405020304" pitchFamily="18" charset="0"/>
                <a:cs typeface="Times New Roman" panose="02020603050405020304" pitchFamily="18" charset="0"/>
              </a:rPr>
              <a:t>In the case of NHS, the mission-driven workforce is the unique resource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Vasudevan</a:t>
            </a:r>
            <a:r>
              <a:rPr lang="en-IN" dirty="0">
                <a:latin typeface="Times New Roman" panose="02020603050405020304" pitchFamily="18" charset="0"/>
                <a:cs typeface="Times New Roman" panose="02020603050405020304" pitchFamily="18" charset="0"/>
              </a:rPr>
              <a:t>, 2021)</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This resource has to be recruited and developed in order to make the NHS a sustainable and high-performing organization.</a:t>
            </a:r>
          </a:p>
        </p:txBody>
      </p:sp>
      <p:pic>
        <p:nvPicPr>
          <p:cNvPr id="4" name="Picture 3" descr="An Introduction to Resource-Based View Method with Templates"/>
          <p:cNvPicPr/>
          <p:nvPr/>
        </p:nvPicPr>
        <p:blipFill>
          <a:blip r:embed="rId3">
            <a:extLst>
              <a:ext uri="{28A0092B-C50C-407E-A947-70E740481C1C}">
                <a14:useLocalDpi xmlns:a14="http://schemas.microsoft.com/office/drawing/2010/main" val="0"/>
              </a:ext>
            </a:extLst>
          </a:blip>
          <a:srcRect/>
          <a:stretch>
            <a:fillRect/>
          </a:stretch>
        </p:blipFill>
        <p:spPr bwMode="auto">
          <a:xfrm>
            <a:off x="6355582" y="2052918"/>
            <a:ext cx="5731510" cy="3792855"/>
          </a:xfrm>
          <a:prstGeom prst="rect">
            <a:avLst/>
          </a:prstGeom>
          <a:noFill/>
          <a:ln>
            <a:noFill/>
          </a:ln>
        </p:spPr>
      </p:pic>
      <p:sp>
        <p:nvSpPr>
          <p:cNvPr id="5" name="Rectangle 4"/>
          <p:cNvSpPr/>
          <p:nvPr/>
        </p:nvSpPr>
        <p:spPr>
          <a:xfrm>
            <a:off x="8218281" y="5791527"/>
            <a:ext cx="1832553" cy="507831"/>
          </a:xfrm>
          <a:prstGeom prst="rect">
            <a:avLst/>
          </a:prstGeom>
        </p:spPr>
        <p:txBody>
          <a:bodyPr wrap="none">
            <a:spAutoFit/>
          </a:bodyPr>
          <a:lstStyle/>
          <a:p>
            <a:pPr algn="ctr">
              <a:lnSpc>
                <a:spcPct val="150000"/>
              </a:lnSpc>
              <a:spcAft>
                <a:spcPts val="800"/>
              </a:spcAft>
            </a:pPr>
            <a:r>
              <a:rPr lang="en-IN" dirty="0">
                <a:latin typeface="Times New Roman" panose="02020603050405020304" pitchFamily="18" charset="0"/>
                <a:ea typeface="Calibri" panose="020F0502020204030204" pitchFamily="34" charset="0"/>
                <a:cs typeface="Times New Roman" panose="02020603050405020304" pitchFamily="18" charset="0"/>
              </a:rPr>
              <a:t>(</a:t>
            </a:r>
            <a:r>
              <a:rPr lang="en-IN" dirty="0" err="1">
                <a:latin typeface="Times New Roman" panose="02020603050405020304" pitchFamily="18" charset="0"/>
                <a:ea typeface="Calibri" panose="020F0502020204030204" pitchFamily="34" charset="0"/>
                <a:cs typeface="Times New Roman" panose="02020603050405020304" pitchFamily="18" charset="0"/>
              </a:rPr>
              <a:t>Opinaldo</a:t>
            </a:r>
            <a:r>
              <a:rPr lang="en-IN" dirty="0">
                <a:latin typeface="Times New Roman" panose="02020603050405020304" pitchFamily="18" charset="0"/>
                <a:ea typeface="Calibri" panose="020F0502020204030204" pitchFamily="34" charset="0"/>
                <a:cs typeface="Times New Roman" panose="02020603050405020304" pitchFamily="18" charset="0"/>
              </a:rPr>
              <a:t>, 2022) </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51709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Conclusion</a:t>
            </a:r>
            <a:endParaRPr lang="en-US" b="1" dirty="0"/>
          </a:p>
        </p:txBody>
      </p:sp>
      <p:sp>
        <p:nvSpPr>
          <p:cNvPr id="3" name="Content Placeholder 2"/>
          <p:cNvSpPr>
            <a:spLocks noGrp="1"/>
          </p:cNvSpPr>
          <p:nvPr>
            <p:ph idx="1"/>
          </p:nvPr>
        </p:nvSpPr>
        <p:spPr>
          <a:xfrm>
            <a:off x="1772052" y="2298578"/>
            <a:ext cx="8946541" cy="4195481"/>
          </a:xfrm>
        </p:spPr>
        <p:txBody>
          <a:bodyPr/>
          <a:lstStyle/>
          <a:p>
            <a:pPr lvl="0" algn="just">
              <a:lnSpc>
                <a:spcPct val="150000"/>
              </a:lnSpc>
            </a:pPr>
            <a:r>
              <a:rPr lang="en-US" dirty="0">
                <a:latin typeface="Times New Roman" panose="02020603050405020304" pitchFamily="18" charset="0"/>
                <a:cs typeface="Times New Roman" panose="02020603050405020304" pitchFamily="18" charset="0"/>
              </a:rPr>
              <a:t>The problems of NHS recruitment are multidimensional, and they are based on the structural, cultural, and policy-related factors. </a:t>
            </a:r>
          </a:p>
          <a:p>
            <a:pPr algn="just">
              <a:lnSpc>
                <a:spcPct val="150000"/>
              </a:lnSpc>
            </a:pPr>
            <a:r>
              <a:rPr lang="en-US" dirty="0">
                <a:latin typeface="Times New Roman" panose="02020603050405020304" pitchFamily="18" charset="0"/>
                <a:cs typeface="Times New Roman" panose="02020603050405020304" pitchFamily="18" charset="0"/>
              </a:rPr>
              <a:t>The NHS can develop a strong workforce that can address the healthcare needs of the future through centralizing regional initiatives, embracing innovative technologies, and basing the strategies on the HRM theories such as the AMO model and P-O fit.</a:t>
            </a:r>
          </a:p>
        </p:txBody>
      </p:sp>
    </p:spTree>
    <p:extLst>
      <p:ext uri="{BB962C8B-B14F-4D97-AF65-F5344CB8AC3E}">
        <p14:creationId xmlns:p14="http://schemas.microsoft.com/office/powerpoint/2010/main" val="8016780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References for Introduction and challenges</a:t>
            </a:r>
            <a:endParaRPr lang="en-US" b="1" dirty="0"/>
          </a:p>
        </p:txBody>
      </p:sp>
      <p:sp>
        <p:nvSpPr>
          <p:cNvPr id="3" name="Content Placeholder 2"/>
          <p:cNvSpPr>
            <a:spLocks noGrp="1"/>
          </p:cNvSpPr>
          <p:nvPr>
            <p:ph idx="1"/>
          </p:nvPr>
        </p:nvSpPr>
        <p:spPr>
          <a:xfrm>
            <a:off x="0" y="2052918"/>
            <a:ext cx="12192000" cy="4805082"/>
          </a:xfrm>
        </p:spPr>
        <p:txBody>
          <a:bodyPr>
            <a:noAutofit/>
          </a:bodyPr>
          <a:lstStyle/>
          <a:p>
            <a:pPr algn="just">
              <a:lnSpc>
                <a:spcPct val="170000"/>
              </a:lnSpc>
            </a:pPr>
            <a:r>
              <a:rPr lang="en-IN" sz="1100" dirty="0">
                <a:latin typeface="Times New Roman" panose="02020603050405020304" pitchFamily="18" charset="0"/>
                <a:cs typeface="Times New Roman" panose="02020603050405020304" pitchFamily="18" charset="0"/>
              </a:rPr>
              <a:t>Accesspaysuite.com. (2025). </a:t>
            </a:r>
            <a:r>
              <a:rPr lang="en-IN" sz="1100" i="1" dirty="0">
                <a:latin typeface="Times New Roman" panose="02020603050405020304" pitchFamily="18" charset="0"/>
                <a:cs typeface="Times New Roman" panose="02020603050405020304" pitchFamily="18" charset="0"/>
              </a:rPr>
              <a:t>AI adoption in the UK Public Sector: readiness, barriers and opportunities</a:t>
            </a:r>
            <a:r>
              <a:rPr lang="en-IN" sz="1100" dirty="0">
                <a:latin typeface="Times New Roman" panose="02020603050405020304" pitchFamily="18" charset="0"/>
                <a:cs typeface="Times New Roman" panose="02020603050405020304" pitchFamily="18" charset="0"/>
              </a:rPr>
              <a:t>. [online] Available at: </a:t>
            </a:r>
            <a:r>
              <a:rPr lang="en-IN" sz="1100" u="sng" dirty="0">
                <a:latin typeface="Times New Roman" panose="02020603050405020304" pitchFamily="18" charset="0"/>
                <a:cs typeface="Times New Roman" panose="02020603050405020304" pitchFamily="18" charset="0"/>
                <a:hlinkClick r:id="rId3"/>
              </a:rPr>
              <a:t>https://www.accesspaysuite.com/blog/ai-adoption-in-the-uk-public-sector-readiness-barriers-and-opportunities/</a:t>
            </a:r>
            <a:r>
              <a:rPr lang="en-IN" sz="1100" dirty="0">
                <a:latin typeface="Times New Roman" panose="02020603050405020304" pitchFamily="18" charset="0"/>
                <a:cs typeface="Times New Roman" panose="02020603050405020304" pitchFamily="18" charset="0"/>
              </a:rPr>
              <a:t>. </a:t>
            </a:r>
            <a:endParaRPr lang="en-US" sz="1100" dirty="0">
              <a:latin typeface="Times New Roman" panose="02020603050405020304" pitchFamily="18" charset="0"/>
              <a:cs typeface="Times New Roman" panose="02020603050405020304" pitchFamily="18" charset="0"/>
            </a:endParaRPr>
          </a:p>
          <a:p>
            <a:pPr algn="just">
              <a:lnSpc>
                <a:spcPct val="170000"/>
              </a:lnSpc>
            </a:pPr>
            <a:r>
              <a:rPr lang="en-IN" sz="1100" dirty="0">
                <a:latin typeface="Times New Roman" panose="02020603050405020304" pitchFamily="18" charset="0"/>
                <a:cs typeface="Times New Roman" panose="02020603050405020304" pitchFamily="18" charset="0"/>
              </a:rPr>
              <a:t>Farrah, M. (2019). </a:t>
            </a:r>
            <a:r>
              <a:rPr lang="en-IN" sz="1100" i="1" dirty="0">
                <a:latin typeface="Times New Roman" panose="02020603050405020304" pitchFamily="18" charset="0"/>
                <a:cs typeface="Times New Roman" panose="02020603050405020304" pitchFamily="18" charset="0"/>
              </a:rPr>
              <a:t>95% of Nurses say patient health is at risk (and it’s due to NHS staff shortages)</a:t>
            </a:r>
            <a:r>
              <a:rPr lang="en-IN" sz="1100" dirty="0">
                <a:latin typeface="Times New Roman" panose="02020603050405020304" pitchFamily="18" charset="0"/>
                <a:cs typeface="Times New Roman" panose="02020603050405020304" pitchFamily="18" charset="0"/>
              </a:rPr>
              <a:t>. [online] Nurses.co.uk. Available at: </a:t>
            </a:r>
            <a:r>
              <a:rPr lang="en-IN" sz="1100" u="sng" dirty="0">
                <a:latin typeface="Times New Roman" panose="02020603050405020304" pitchFamily="18" charset="0"/>
                <a:cs typeface="Times New Roman" panose="02020603050405020304" pitchFamily="18" charset="0"/>
                <a:hlinkClick r:id="rId4"/>
              </a:rPr>
              <a:t>https://www.nurses.co.uk/blog/opinion/95-nurses-say-patient-health-risk-and-its-due-nhs-staff-shortages</a:t>
            </a:r>
            <a:r>
              <a:rPr lang="en-IN" sz="1100" dirty="0">
                <a:latin typeface="Times New Roman" panose="02020603050405020304" pitchFamily="18" charset="0"/>
                <a:cs typeface="Times New Roman" panose="02020603050405020304" pitchFamily="18" charset="0"/>
              </a:rPr>
              <a:t>. </a:t>
            </a:r>
            <a:endParaRPr lang="en-US" sz="1100" dirty="0">
              <a:latin typeface="Times New Roman" panose="02020603050405020304" pitchFamily="18" charset="0"/>
              <a:cs typeface="Times New Roman" panose="02020603050405020304" pitchFamily="18" charset="0"/>
            </a:endParaRPr>
          </a:p>
          <a:p>
            <a:pPr algn="just">
              <a:lnSpc>
                <a:spcPct val="170000"/>
              </a:lnSpc>
            </a:pPr>
            <a:r>
              <a:rPr lang="en-IN" sz="1100" dirty="0">
                <a:latin typeface="Times New Roman" panose="02020603050405020304" pitchFamily="18" charset="0"/>
                <a:cs typeface="Times New Roman" panose="02020603050405020304" pitchFamily="18" charset="0"/>
              </a:rPr>
              <a:t>Farrah, M. (2022). </a:t>
            </a:r>
            <a:r>
              <a:rPr lang="en-IN" sz="1100" i="1" dirty="0">
                <a:latin typeface="Times New Roman" panose="02020603050405020304" pitchFamily="18" charset="0"/>
                <a:cs typeface="Times New Roman" panose="02020603050405020304" pitchFamily="18" charset="0"/>
              </a:rPr>
              <a:t>Can More Investment Help The NHS Break Its Dependence On Agencies and International Staff?</a:t>
            </a:r>
            <a:r>
              <a:rPr lang="en-IN" sz="1100" dirty="0">
                <a:latin typeface="Times New Roman" panose="02020603050405020304" pitchFamily="18" charset="0"/>
                <a:cs typeface="Times New Roman" panose="02020603050405020304" pitchFamily="18" charset="0"/>
              </a:rPr>
              <a:t> [online] Nurses.co.uk. Available at: </a:t>
            </a:r>
            <a:r>
              <a:rPr lang="en-IN" sz="1100" u="sng" dirty="0">
                <a:latin typeface="Times New Roman" panose="02020603050405020304" pitchFamily="18" charset="0"/>
                <a:cs typeface="Times New Roman" panose="02020603050405020304" pitchFamily="18" charset="0"/>
                <a:hlinkClick r:id="rId5"/>
              </a:rPr>
              <a:t>https://www.nurses.co.uk/blog/opinion/can-more-investment-help-nhs-break-its-dependence-agencies-and-international-staff</a:t>
            </a:r>
            <a:r>
              <a:rPr lang="en-IN" sz="1100" dirty="0">
                <a:latin typeface="Times New Roman" panose="02020603050405020304" pitchFamily="18" charset="0"/>
                <a:cs typeface="Times New Roman" panose="02020603050405020304" pitchFamily="18" charset="0"/>
              </a:rPr>
              <a:t> </a:t>
            </a:r>
            <a:endParaRPr lang="en-US" sz="1100" dirty="0">
              <a:latin typeface="Times New Roman" panose="02020603050405020304" pitchFamily="18" charset="0"/>
              <a:cs typeface="Times New Roman" panose="02020603050405020304" pitchFamily="18" charset="0"/>
            </a:endParaRPr>
          </a:p>
          <a:p>
            <a:pPr algn="just">
              <a:lnSpc>
                <a:spcPct val="170000"/>
              </a:lnSpc>
            </a:pPr>
            <a:r>
              <a:rPr lang="en-IN" sz="1100" dirty="0">
                <a:latin typeface="Times New Roman" panose="02020603050405020304" pitchFamily="18" charset="0"/>
                <a:cs typeface="Times New Roman" panose="02020603050405020304" pitchFamily="18" charset="0"/>
              </a:rPr>
              <a:t>Hughes, D. (2016). Thousands of NHS nursing and doctor posts lie vacant. </a:t>
            </a:r>
            <a:r>
              <a:rPr lang="en-IN" sz="1100" i="1" dirty="0">
                <a:latin typeface="Times New Roman" panose="02020603050405020304" pitchFamily="18" charset="0"/>
                <a:cs typeface="Times New Roman" panose="02020603050405020304" pitchFamily="18" charset="0"/>
              </a:rPr>
              <a:t>BBC News</a:t>
            </a:r>
            <a:r>
              <a:rPr lang="en-IN" sz="1100" dirty="0">
                <a:latin typeface="Times New Roman" panose="02020603050405020304" pitchFamily="18" charset="0"/>
                <a:cs typeface="Times New Roman" panose="02020603050405020304" pitchFamily="18" charset="0"/>
              </a:rPr>
              <a:t>. [online] 29 Feb. Available at: </a:t>
            </a:r>
            <a:r>
              <a:rPr lang="en-IN" sz="1100" u="sng" dirty="0">
                <a:latin typeface="Times New Roman" panose="02020603050405020304" pitchFamily="18" charset="0"/>
                <a:cs typeface="Times New Roman" panose="02020603050405020304" pitchFamily="18" charset="0"/>
                <a:hlinkClick r:id="rId6"/>
              </a:rPr>
              <a:t>https://www.bbc.com/news/health-35667939</a:t>
            </a:r>
            <a:r>
              <a:rPr lang="en-IN" sz="1100" dirty="0">
                <a:latin typeface="Times New Roman" panose="02020603050405020304" pitchFamily="18" charset="0"/>
                <a:cs typeface="Times New Roman" panose="02020603050405020304" pitchFamily="18" charset="0"/>
              </a:rPr>
              <a:t>. </a:t>
            </a:r>
            <a:endParaRPr lang="en-US" sz="1100" dirty="0">
              <a:latin typeface="Times New Roman" panose="02020603050405020304" pitchFamily="18" charset="0"/>
              <a:cs typeface="Times New Roman" panose="02020603050405020304" pitchFamily="18" charset="0"/>
            </a:endParaRPr>
          </a:p>
          <a:p>
            <a:pPr algn="just">
              <a:lnSpc>
                <a:spcPct val="170000"/>
              </a:lnSpc>
            </a:pPr>
            <a:r>
              <a:rPr lang="en-IN" sz="1100" dirty="0">
                <a:latin typeface="Times New Roman" panose="02020603050405020304" pitchFamily="18" charset="0"/>
                <a:cs typeface="Times New Roman" panose="02020603050405020304" pitchFamily="18" charset="0"/>
              </a:rPr>
              <a:t>Oman, Z.U., </a:t>
            </a:r>
            <a:r>
              <a:rPr lang="en-IN" sz="1100" dirty="0" err="1">
                <a:latin typeface="Times New Roman" panose="02020603050405020304" pitchFamily="18" charset="0"/>
                <a:cs typeface="Times New Roman" panose="02020603050405020304" pitchFamily="18" charset="0"/>
              </a:rPr>
              <a:t>Siddiqua</a:t>
            </a:r>
            <a:r>
              <a:rPr lang="en-IN" sz="1100" dirty="0">
                <a:latin typeface="Times New Roman" panose="02020603050405020304" pitchFamily="18" charset="0"/>
                <a:cs typeface="Times New Roman" panose="02020603050405020304" pitchFamily="18" charset="0"/>
              </a:rPr>
              <a:t>, A. and </a:t>
            </a:r>
            <a:r>
              <a:rPr lang="en-IN" sz="1100" dirty="0" err="1">
                <a:latin typeface="Times New Roman" panose="02020603050405020304" pitchFamily="18" charset="0"/>
                <a:cs typeface="Times New Roman" panose="02020603050405020304" pitchFamily="18" charset="0"/>
              </a:rPr>
              <a:t>Noorain</a:t>
            </a:r>
            <a:r>
              <a:rPr lang="en-IN" sz="1100" dirty="0">
                <a:latin typeface="Times New Roman" panose="02020603050405020304" pitchFamily="18" charset="0"/>
                <a:cs typeface="Times New Roman" panose="02020603050405020304" pitchFamily="18" charset="0"/>
              </a:rPr>
              <a:t>, R., 2024. Artificial Intelligence and its ability to reduce recruitment bias. </a:t>
            </a:r>
            <a:r>
              <a:rPr lang="en-IN" sz="1100" i="1" dirty="0">
                <a:latin typeface="Times New Roman" panose="02020603050405020304" pitchFamily="18" charset="0"/>
                <a:cs typeface="Times New Roman" panose="02020603050405020304" pitchFamily="18" charset="0"/>
              </a:rPr>
              <a:t>World Journal of Advanced Research and Reviews</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24</a:t>
            </a:r>
            <a:r>
              <a:rPr lang="en-IN" sz="1100" dirty="0">
                <a:latin typeface="Times New Roman" panose="02020603050405020304" pitchFamily="18" charset="0"/>
                <a:cs typeface="Times New Roman" panose="02020603050405020304" pitchFamily="18" charset="0"/>
              </a:rPr>
              <a:t>(1), pp.551-564. </a:t>
            </a:r>
            <a:r>
              <a:rPr lang="en-IN" sz="1100" u="sng" dirty="0">
                <a:latin typeface="Times New Roman" panose="02020603050405020304" pitchFamily="18" charset="0"/>
                <a:cs typeface="Times New Roman" panose="02020603050405020304" pitchFamily="18" charset="0"/>
                <a:hlinkClick r:id="rId7"/>
              </a:rPr>
              <a:t>https://www.researchgate.net/profile/Zaker-Ul-Oman-2/publication/385381927_Artificial_Intelligence_and_its_ability_to_reduce_recruitment_bias/links/672724b82326b47637c22c9b/Artificial-Intelligence-and-its-ability-to-reduce-recruitment-bias.pdf</a:t>
            </a:r>
            <a:endParaRPr lang="en-US" sz="1100" dirty="0">
              <a:latin typeface="Times New Roman" panose="02020603050405020304" pitchFamily="18" charset="0"/>
              <a:cs typeface="Times New Roman" panose="02020603050405020304" pitchFamily="18" charset="0"/>
            </a:endParaRPr>
          </a:p>
          <a:p>
            <a:pPr algn="just">
              <a:lnSpc>
                <a:spcPct val="170000"/>
              </a:lnSpc>
            </a:pPr>
            <a:r>
              <a:rPr lang="en-IN" sz="1100" dirty="0">
                <a:latin typeface="Times New Roman" panose="02020603050405020304" pitchFamily="18" charset="0"/>
                <a:cs typeface="Times New Roman" panose="02020603050405020304" pitchFamily="18" charset="0"/>
              </a:rPr>
              <a:t>Rani, V.S., </a:t>
            </a:r>
            <a:r>
              <a:rPr lang="en-IN" sz="1100" dirty="0" err="1">
                <a:latin typeface="Times New Roman" panose="02020603050405020304" pitchFamily="18" charset="0"/>
                <a:cs typeface="Times New Roman" panose="02020603050405020304" pitchFamily="18" charset="0"/>
              </a:rPr>
              <a:t>Srilekha</a:t>
            </a:r>
            <a:r>
              <a:rPr lang="en-IN" sz="1100" dirty="0">
                <a:latin typeface="Times New Roman" panose="02020603050405020304" pitchFamily="18" charset="0"/>
                <a:cs typeface="Times New Roman" panose="02020603050405020304" pitchFamily="18" charset="0"/>
              </a:rPr>
              <a:t>, R. and </a:t>
            </a:r>
            <a:r>
              <a:rPr lang="en-IN" sz="1100" dirty="0" err="1">
                <a:latin typeface="Times New Roman" panose="02020603050405020304" pitchFamily="18" charset="0"/>
                <a:cs typeface="Times New Roman" panose="02020603050405020304" pitchFamily="18" charset="0"/>
              </a:rPr>
              <a:t>Pavani</a:t>
            </a:r>
            <a:r>
              <a:rPr lang="en-IN" sz="1100" dirty="0">
                <a:latin typeface="Times New Roman" panose="02020603050405020304" pitchFamily="18" charset="0"/>
                <a:cs typeface="Times New Roman" panose="02020603050405020304" pitchFamily="18" charset="0"/>
              </a:rPr>
              <a:t>, M., 2025. CHALLENGES FACED IN RECRUITMENT. </a:t>
            </a:r>
            <a:r>
              <a:rPr lang="en-IN" sz="1100" i="1" dirty="0">
                <a:latin typeface="Times New Roman" panose="02020603050405020304" pitchFamily="18" charset="0"/>
                <a:cs typeface="Times New Roman" panose="02020603050405020304" pitchFamily="18" charset="0"/>
              </a:rPr>
              <a:t>Journal of Science Engineering Technology and Management Science</a:t>
            </a:r>
            <a:r>
              <a:rPr lang="en-IN" sz="1100" dirty="0">
                <a:latin typeface="Times New Roman" panose="02020603050405020304" pitchFamily="18" charset="0"/>
                <a:cs typeface="Times New Roman" panose="02020603050405020304" pitchFamily="18" charset="0"/>
              </a:rPr>
              <a:t>, </a:t>
            </a:r>
            <a:r>
              <a:rPr lang="en-IN" sz="1100" i="1" dirty="0">
                <a:latin typeface="Times New Roman" panose="02020603050405020304" pitchFamily="18" charset="0"/>
                <a:cs typeface="Times New Roman" panose="02020603050405020304" pitchFamily="18" charset="0"/>
              </a:rPr>
              <a:t>2</a:t>
            </a:r>
            <a:r>
              <a:rPr lang="en-IN" sz="1100" dirty="0">
                <a:latin typeface="Times New Roman" panose="02020603050405020304" pitchFamily="18" charset="0"/>
                <a:cs typeface="Times New Roman" panose="02020603050405020304" pitchFamily="18" charset="0"/>
              </a:rPr>
              <a:t>(08). </a:t>
            </a:r>
            <a:r>
              <a:rPr lang="en-IN" sz="1100" u="sng" dirty="0">
                <a:latin typeface="Times New Roman" panose="02020603050405020304" pitchFamily="18" charset="0"/>
                <a:cs typeface="Times New Roman" panose="02020603050405020304" pitchFamily="18" charset="0"/>
                <a:hlinkClick r:id="rId8"/>
              </a:rPr>
              <a:t>https://www.jsetms.com/admin/uploads/OEUJXV.pdf</a:t>
            </a:r>
            <a:endParaRPr lang="en-US" sz="1100" dirty="0">
              <a:latin typeface="Times New Roman" panose="02020603050405020304" pitchFamily="18" charset="0"/>
              <a:cs typeface="Times New Roman" panose="02020603050405020304" pitchFamily="18" charset="0"/>
            </a:endParaRPr>
          </a:p>
          <a:p>
            <a:pPr algn="just">
              <a:lnSpc>
                <a:spcPct val="170000"/>
              </a:lnSpc>
            </a:pPr>
            <a:r>
              <a:rPr lang="en-IN" sz="1100" dirty="0" err="1">
                <a:latin typeface="Times New Roman" panose="02020603050405020304" pitchFamily="18" charset="0"/>
                <a:cs typeface="Times New Roman" panose="02020603050405020304" pitchFamily="18" charset="0"/>
              </a:rPr>
              <a:t>Tsindos</a:t>
            </a:r>
            <a:r>
              <a:rPr lang="en-IN" sz="1100" dirty="0">
                <a:latin typeface="Times New Roman" panose="02020603050405020304" pitchFamily="18" charset="0"/>
                <a:cs typeface="Times New Roman" panose="02020603050405020304" pitchFamily="18" charset="0"/>
              </a:rPr>
              <a:t>, T., 2023. Recruitment and sampling. </a:t>
            </a:r>
            <a:r>
              <a:rPr lang="en-IN" sz="1100" i="1" dirty="0">
                <a:latin typeface="Times New Roman" panose="02020603050405020304" pitchFamily="18" charset="0"/>
                <a:cs typeface="Times New Roman" panose="02020603050405020304" pitchFamily="18" charset="0"/>
              </a:rPr>
              <a:t>Qualitative Research–a practical guide for health and social care researchers and practitioners</a:t>
            </a:r>
            <a:r>
              <a:rPr lang="en-IN" sz="1100" dirty="0">
                <a:latin typeface="Times New Roman" panose="02020603050405020304" pitchFamily="18" charset="0"/>
                <a:cs typeface="Times New Roman" panose="02020603050405020304" pitchFamily="18" charset="0"/>
              </a:rPr>
              <a:t>. </a:t>
            </a:r>
            <a:r>
              <a:rPr lang="en-IN" sz="1100" u="sng" dirty="0">
                <a:latin typeface="Times New Roman" panose="02020603050405020304" pitchFamily="18" charset="0"/>
                <a:cs typeface="Times New Roman" panose="02020603050405020304" pitchFamily="18" charset="0"/>
                <a:hlinkClick r:id="rId9"/>
              </a:rPr>
              <a:t>https://oercollective.caul.edu.au/qualitative-research/chapter/29/</a:t>
            </a:r>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32812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References for Root causes</a:t>
            </a:r>
            <a:endParaRPr lang="en-US" b="1" dirty="0"/>
          </a:p>
        </p:txBody>
      </p:sp>
      <p:sp>
        <p:nvSpPr>
          <p:cNvPr id="3" name="Content Placeholder 2"/>
          <p:cNvSpPr>
            <a:spLocks noGrp="1"/>
          </p:cNvSpPr>
          <p:nvPr>
            <p:ph idx="1"/>
          </p:nvPr>
        </p:nvSpPr>
        <p:spPr>
          <a:xfrm>
            <a:off x="0" y="2052918"/>
            <a:ext cx="12192000" cy="4805082"/>
          </a:xfrm>
        </p:spPr>
        <p:txBody>
          <a:bodyPr>
            <a:noAutofit/>
          </a:bodyPr>
          <a:lstStyle/>
          <a:p>
            <a:pPr algn="just">
              <a:lnSpc>
                <a:spcPct val="170000"/>
              </a:lnSpc>
            </a:pPr>
            <a:r>
              <a:rPr lang="en-IN" sz="900" dirty="0" err="1">
                <a:latin typeface="Times New Roman" panose="02020603050405020304" pitchFamily="18" charset="0"/>
                <a:cs typeface="Times New Roman" panose="02020603050405020304" pitchFamily="18" charset="0"/>
              </a:rPr>
              <a:t>Instagram</a:t>
            </a:r>
            <a:r>
              <a:rPr lang="en-IN" sz="900" dirty="0">
                <a:latin typeface="Times New Roman" panose="02020603050405020304" pitchFamily="18" charset="0"/>
                <a:cs typeface="Times New Roman" panose="02020603050405020304" pitchFamily="18" charset="0"/>
              </a:rPr>
              <a:t>. (2017). Public Practice op </a:t>
            </a:r>
            <a:r>
              <a:rPr lang="en-IN" sz="900" dirty="0" err="1">
                <a:latin typeface="Times New Roman" panose="02020603050405020304" pitchFamily="18" charset="0"/>
                <a:cs typeface="Times New Roman" panose="02020603050405020304" pitchFamily="18" charset="0"/>
              </a:rPr>
              <a:t>Instagram</a:t>
            </a:r>
            <a:r>
              <a:rPr lang="en-IN" sz="900" dirty="0">
                <a:latin typeface="Times New Roman" panose="02020603050405020304" pitchFamily="18" charset="0"/>
                <a:cs typeface="Times New Roman" panose="02020603050405020304" pitchFamily="18" charset="0"/>
              </a:rPr>
              <a:t> : ‘Job satisfaction is rising, yet skills gaps, underfunded recruitment and under-resourced teams remain. Our Recruitment &amp; Skills Report: Public Sector </a:t>
            </a:r>
            <a:r>
              <a:rPr lang="en-IN" sz="900" dirty="0" err="1">
                <a:latin typeface="Times New Roman" panose="02020603050405020304" pitchFamily="18" charset="0"/>
                <a:cs typeface="Times New Roman" panose="02020603050405020304" pitchFamily="18" charset="0"/>
              </a:rPr>
              <a:t>Placemakers</a:t>
            </a:r>
            <a:r>
              <a:rPr lang="en-IN" sz="900" dirty="0">
                <a:latin typeface="Times New Roman" panose="02020603050405020304" pitchFamily="18" charset="0"/>
                <a:cs typeface="Times New Roman" panose="02020603050405020304" pitchFamily="18" charset="0"/>
              </a:rPr>
              <a:t> 2025 shares four years of survey data and, for the first time, UK-wide results, highlighting both pressures and progress in the sector. Join us on Tuesday, 23 September at 1 pm to hear the findings and discuss what they mean for the future capacity of built environment professionals in local government. Sign up now through the link in our bio. #</a:t>
            </a:r>
            <a:r>
              <a:rPr lang="en-IN" sz="900" dirty="0" err="1">
                <a:latin typeface="Times New Roman" panose="02020603050405020304" pitchFamily="18" charset="0"/>
                <a:cs typeface="Times New Roman" panose="02020603050405020304" pitchFamily="18" charset="0"/>
              </a:rPr>
              <a:t>LocalGovernment</a:t>
            </a:r>
            <a:r>
              <a:rPr lang="en-IN" sz="900" dirty="0">
                <a:latin typeface="Times New Roman" panose="02020603050405020304" pitchFamily="18" charset="0"/>
                <a:cs typeface="Times New Roman" panose="02020603050405020304" pitchFamily="18" charset="0"/>
              </a:rPr>
              <a:t> #</a:t>
            </a:r>
            <a:r>
              <a:rPr lang="en-IN" sz="900" dirty="0" err="1">
                <a:latin typeface="Times New Roman" panose="02020603050405020304" pitchFamily="18" charset="0"/>
                <a:cs typeface="Times New Roman" panose="02020603050405020304" pitchFamily="18" charset="0"/>
              </a:rPr>
              <a:t>Placemaking</a:t>
            </a:r>
            <a:r>
              <a:rPr lang="en-IN" sz="900" dirty="0">
                <a:latin typeface="Times New Roman" panose="02020603050405020304" pitchFamily="18" charset="0"/>
                <a:cs typeface="Times New Roman" panose="02020603050405020304" pitchFamily="18" charset="0"/>
              </a:rPr>
              <a:t> #Recruitment #</a:t>
            </a:r>
            <a:r>
              <a:rPr lang="en-IN" sz="900" dirty="0" err="1">
                <a:latin typeface="Times New Roman" panose="02020603050405020304" pitchFamily="18" charset="0"/>
                <a:cs typeface="Times New Roman" panose="02020603050405020304" pitchFamily="18" charset="0"/>
              </a:rPr>
              <a:t>PublicSector</a:t>
            </a:r>
            <a:r>
              <a:rPr lang="en-IN" sz="900" dirty="0">
                <a:latin typeface="Times New Roman" panose="02020603050405020304" pitchFamily="18" charset="0"/>
                <a:cs typeface="Times New Roman" panose="02020603050405020304" pitchFamily="18" charset="0"/>
              </a:rPr>
              <a:t>’. [online] Available at: </a:t>
            </a:r>
            <a:r>
              <a:rPr lang="en-IN" sz="900" u="sng" dirty="0">
                <a:latin typeface="Times New Roman" panose="02020603050405020304" pitchFamily="18" charset="0"/>
                <a:cs typeface="Times New Roman" panose="02020603050405020304" pitchFamily="18" charset="0"/>
                <a:hlinkClick r:id="rId2"/>
              </a:rPr>
              <a:t>https://www.instagram.com/p/DOqcmEtjY8S/?hl=af&amp;img_index=6</a:t>
            </a:r>
            <a:r>
              <a:rPr lang="en-IN"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a:latin typeface="Times New Roman" panose="02020603050405020304" pitchFamily="18" charset="0"/>
                <a:cs typeface="Times New Roman" panose="02020603050405020304" pitchFamily="18" charset="0"/>
              </a:rPr>
              <a:t>Institute for Fiscal Studies. (2024). </a:t>
            </a:r>
            <a:r>
              <a:rPr lang="en-IN" sz="900" i="1" dirty="0">
                <a:latin typeface="Times New Roman" panose="02020603050405020304" pitchFamily="18" charset="0"/>
                <a:cs typeface="Times New Roman" panose="02020603050405020304" pitchFamily="18" charset="0"/>
              </a:rPr>
              <a:t>Regional variation in earnings and the retention of NHS staff in Agenda for Change bands 1 to 4 | Institute for Fiscal Studies</a:t>
            </a:r>
            <a:r>
              <a:rPr lang="en-IN" sz="900" dirty="0">
                <a:latin typeface="Times New Roman" panose="02020603050405020304" pitchFamily="18" charset="0"/>
                <a:cs typeface="Times New Roman" panose="02020603050405020304" pitchFamily="18" charset="0"/>
              </a:rPr>
              <a:t>. [online] Available at: </a:t>
            </a:r>
            <a:r>
              <a:rPr lang="en-IN" sz="900" u="sng" dirty="0">
                <a:latin typeface="Times New Roman" panose="02020603050405020304" pitchFamily="18" charset="0"/>
                <a:cs typeface="Times New Roman" panose="02020603050405020304" pitchFamily="18" charset="0"/>
                <a:hlinkClick r:id="rId3"/>
              </a:rPr>
              <a:t>https://ifs.org.uk/publications/regional-variation-earnings-and-retention-nhs-staff-agenda-change-bands-1-4</a:t>
            </a:r>
            <a:r>
              <a:rPr lang="en-IN"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a:latin typeface="Times New Roman" panose="02020603050405020304" pitchFamily="18" charset="0"/>
                <a:cs typeface="Times New Roman" panose="02020603050405020304" pitchFamily="18" charset="0"/>
              </a:rPr>
              <a:t>Jones, B., Horton, T. and Home, J., 2022. Strengthening NHS management and leadership. </a:t>
            </a:r>
            <a:r>
              <a:rPr lang="en-IN" sz="900" i="1" dirty="0">
                <a:latin typeface="Times New Roman" panose="02020603050405020304" pitchFamily="18" charset="0"/>
                <a:cs typeface="Times New Roman" panose="02020603050405020304" pitchFamily="18" charset="0"/>
              </a:rPr>
              <a:t>The Health Foundation. Retrieved February</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24</a:t>
            </a:r>
            <a:r>
              <a:rPr lang="en-IN" sz="900" dirty="0">
                <a:latin typeface="Times New Roman" panose="02020603050405020304" pitchFamily="18" charset="0"/>
                <a:cs typeface="Times New Roman" panose="02020603050405020304" pitchFamily="18" charset="0"/>
              </a:rPr>
              <a:t>, p.2023. </a:t>
            </a:r>
            <a:r>
              <a:rPr lang="en-IN" sz="900" u="sng" dirty="0">
                <a:latin typeface="Times New Roman" panose="02020603050405020304" pitchFamily="18" charset="0"/>
                <a:cs typeface="Times New Roman" panose="02020603050405020304" pitchFamily="18" charset="0"/>
                <a:hlinkClick r:id="rId4"/>
              </a:rPr>
              <a:t>https://www.health.org.uk/sites/default/files/pdf/2022-02/Strengthening%20NHS%20management%20and%20leadership.pdf</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err="1">
                <a:latin typeface="Times New Roman" panose="02020603050405020304" pitchFamily="18" charset="0"/>
                <a:cs typeface="Times New Roman" panose="02020603050405020304" pitchFamily="18" charset="0"/>
              </a:rPr>
              <a:t>Khandelwal</a:t>
            </a:r>
            <a:r>
              <a:rPr lang="en-IN" sz="900" dirty="0">
                <a:latin typeface="Times New Roman" panose="02020603050405020304" pitchFamily="18" charset="0"/>
                <a:cs typeface="Times New Roman" panose="02020603050405020304" pitchFamily="18" charset="0"/>
              </a:rPr>
              <a:t>, S. (2024). </a:t>
            </a:r>
            <a:r>
              <a:rPr lang="en-IN" sz="900" i="1" dirty="0">
                <a:latin typeface="Times New Roman" panose="02020603050405020304" pitchFamily="18" charset="0"/>
                <a:cs typeface="Times New Roman" panose="02020603050405020304" pitchFamily="18" charset="0"/>
              </a:rPr>
              <a:t>Cross-Cultural Leadership: Navigating Global Teams And Markets | </a:t>
            </a:r>
            <a:r>
              <a:rPr lang="en-IN" sz="900" i="1" dirty="0" err="1">
                <a:latin typeface="Times New Roman" panose="02020603050405020304" pitchFamily="18" charset="0"/>
                <a:cs typeface="Times New Roman" panose="02020603050405020304" pitchFamily="18" charset="0"/>
              </a:rPr>
              <a:t>Kapable</a:t>
            </a:r>
            <a:r>
              <a:rPr lang="en-IN" sz="900" i="1" dirty="0">
                <a:latin typeface="Times New Roman" panose="02020603050405020304" pitchFamily="18" charset="0"/>
                <a:cs typeface="Times New Roman" panose="02020603050405020304" pitchFamily="18" charset="0"/>
              </a:rPr>
              <a:t> Blog</a:t>
            </a:r>
            <a:r>
              <a:rPr lang="en-IN" sz="900" dirty="0">
                <a:latin typeface="Times New Roman" panose="02020603050405020304" pitchFamily="18" charset="0"/>
                <a:cs typeface="Times New Roman" panose="02020603050405020304" pitchFamily="18" charset="0"/>
              </a:rPr>
              <a:t>. [online] </a:t>
            </a:r>
            <a:r>
              <a:rPr lang="en-IN" sz="900" dirty="0" err="1">
                <a:latin typeface="Times New Roman" panose="02020603050405020304" pitchFamily="18" charset="0"/>
                <a:cs typeface="Times New Roman" panose="02020603050405020304" pitchFamily="18" charset="0"/>
              </a:rPr>
              <a:t>Kapable</a:t>
            </a:r>
            <a:r>
              <a:rPr lang="en-IN" sz="900" dirty="0">
                <a:latin typeface="Times New Roman" panose="02020603050405020304" pitchFamily="18" charset="0"/>
                <a:cs typeface="Times New Roman" panose="02020603050405020304" pitchFamily="18" charset="0"/>
              </a:rPr>
              <a:t> Blog. Available at: </a:t>
            </a:r>
            <a:r>
              <a:rPr lang="en-IN" sz="900" u="sng" dirty="0">
                <a:latin typeface="Times New Roman" panose="02020603050405020304" pitchFamily="18" charset="0"/>
                <a:cs typeface="Times New Roman" panose="02020603050405020304" pitchFamily="18" charset="0"/>
                <a:hlinkClick r:id="rId5"/>
              </a:rPr>
              <a:t>https://kapable.club/blog/leadership/cross-cultural-leadership-navigating-global-teams-and-markets/</a:t>
            </a:r>
            <a:r>
              <a:rPr lang="en-IN"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err="1">
                <a:latin typeface="Times New Roman" panose="02020603050405020304" pitchFamily="18" charset="0"/>
                <a:cs typeface="Times New Roman" panose="02020603050405020304" pitchFamily="18" charset="0"/>
              </a:rPr>
              <a:t>Macnamara</a:t>
            </a:r>
            <a:r>
              <a:rPr lang="en-IN" sz="900" dirty="0">
                <a:latin typeface="Times New Roman" panose="02020603050405020304" pitchFamily="18" charset="0"/>
                <a:cs typeface="Times New Roman" panose="02020603050405020304" pitchFamily="18" charset="0"/>
              </a:rPr>
              <a:t>, J., 2025. Creating “Our” NHS. </a:t>
            </a:r>
            <a:r>
              <a:rPr lang="en-IN" sz="900" u="sng" dirty="0">
                <a:latin typeface="Times New Roman" panose="02020603050405020304" pitchFamily="18" charset="0"/>
                <a:cs typeface="Times New Roman" panose="02020603050405020304" pitchFamily="18" charset="0"/>
                <a:hlinkClick r:id="rId6"/>
              </a:rPr>
              <a:t>https://glandore.com/wp-content/uploads/2025/10/NHS___Interview_synthesis_v1.1.pdf</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err="1">
                <a:latin typeface="Times New Roman" panose="02020603050405020304" pitchFamily="18" charset="0"/>
                <a:cs typeface="Times New Roman" panose="02020603050405020304" pitchFamily="18" charset="0"/>
              </a:rPr>
              <a:t>Rai</a:t>
            </a:r>
            <a:r>
              <a:rPr lang="en-IN" sz="900" dirty="0">
                <a:latin typeface="Times New Roman" panose="02020603050405020304" pitchFamily="18" charset="0"/>
                <a:cs typeface="Times New Roman" panose="02020603050405020304" pitchFamily="18" charset="0"/>
              </a:rPr>
              <a:t>, P. (2026). </a:t>
            </a:r>
            <a:r>
              <a:rPr lang="en-IN" sz="900" i="1" dirty="0">
                <a:latin typeface="Times New Roman" panose="02020603050405020304" pitchFamily="18" charset="0"/>
                <a:cs typeface="Times New Roman" panose="02020603050405020304" pitchFamily="18" charset="0"/>
              </a:rPr>
              <a:t>If a company is constantly firing people while continuously hiring, it’s not growth.</a:t>
            </a:r>
            <a:r>
              <a:rPr lang="en-IN" sz="900" dirty="0">
                <a:latin typeface="Times New Roman" panose="02020603050405020304" pitchFamily="18" charset="0"/>
                <a:cs typeface="Times New Roman" panose="02020603050405020304" pitchFamily="18" charset="0"/>
              </a:rPr>
              <a:t> [online] LinkedIn. Available at: </a:t>
            </a:r>
            <a:r>
              <a:rPr lang="en-IN" sz="900" u="sng" dirty="0">
                <a:latin typeface="Times New Roman" panose="02020603050405020304" pitchFamily="18" charset="0"/>
                <a:cs typeface="Times New Roman" panose="02020603050405020304" pitchFamily="18" charset="0"/>
                <a:hlinkClick r:id="rId7"/>
              </a:rPr>
              <a:t>https://www.linkedin.com/posts/pushplata-rai_leadership-workplaceculture-employeewellbeing-activity-7420543292515332096-o2m2</a:t>
            </a:r>
            <a:r>
              <a:rPr lang="en-IN"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a:latin typeface="Times New Roman" panose="02020603050405020304" pitchFamily="18" charset="0"/>
                <a:cs typeface="Times New Roman" panose="02020603050405020304" pitchFamily="18" charset="0"/>
              </a:rPr>
              <a:t>Remote Recruit (2025). </a:t>
            </a:r>
            <a:r>
              <a:rPr lang="en-IN" sz="900" i="1" dirty="0">
                <a:latin typeface="Times New Roman" panose="02020603050405020304" pitchFamily="18" charset="0"/>
                <a:cs typeface="Times New Roman" panose="02020603050405020304" pitchFamily="18" charset="0"/>
              </a:rPr>
              <a:t>Global Talent Hiring: How Companies Build International Teams</a:t>
            </a:r>
            <a:r>
              <a:rPr lang="en-IN" sz="900" dirty="0">
                <a:latin typeface="Times New Roman" panose="02020603050405020304" pitchFamily="18" charset="0"/>
                <a:cs typeface="Times New Roman" panose="02020603050405020304" pitchFamily="18" charset="0"/>
              </a:rPr>
              <a:t>. [online] Remote Recruit. Available at: </a:t>
            </a:r>
            <a:r>
              <a:rPr lang="en-IN" sz="900" u="sng" dirty="0">
                <a:latin typeface="Times New Roman" panose="02020603050405020304" pitchFamily="18" charset="0"/>
                <a:cs typeface="Times New Roman" panose="02020603050405020304" pitchFamily="18" charset="0"/>
                <a:hlinkClick r:id="rId8"/>
              </a:rPr>
              <a:t>https://remoterecruit.com/remote-jobs/global-recruitment/global-talent-hiring-how-companies-build-international-teams/</a:t>
            </a:r>
            <a:r>
              <a:rPr lang="en-IN" sz="900" dirty="0">
                <a:latin typeface="Times New Roman" panose="02020603050405020304" pitchFamily="18" charset="0"/>
                <a:cs typeface="Times New Roman" panose="02020603050405020304" pitchFamily="18" charset="0"/>
              </a:rPr>
              <a:t> </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err="1">
                <a:latin typeface="Times New Roman" panose="02020603050405020304" pitchFamily="18" charset="0"/>
                <a:cs typeface="Times New Roman" panose="02020603050405020304" pitchFamily="18" charset="0"/>
              </a:rPr>
              <a:t>Teoh</a:t>
            </a:r>
            <a:r>
              <a:rPr lang="en-IN" sz="900" dirty="0">
                <a:latin typeface="Times New Roman" panose="02020603050405020304" pitchFamily="18" charset="0"/>
                <a:cs typeface="Times New Roman" panose="02020603050405020304" pitchFamily="18" charset="0"/>
              </a:rPr>
              <a:t>, K., </a:t>
            </a:r>
            <a:r>
              <a:rPr lang="en-IN" sz="900" dirty="0" err="1">
                <a:latin typeface="Times New Roman" panose="02020603050405020304" pitchFamily="18" charset="0"/>
                <a:cs typeface="Times New Roman" panose="02020603050405020304" pitchFamily="18" charset="0"/>
              </a:rPr>
              <a:t>Dhensa-Kahlon</a:t>
            </a:r>
            <a:r>
              <a:rPr lang="en-IN" sz="900" dirty="0">
                <a:latin typeface="Times New Roman" panose="02020603050405020304" pitchFamily="18" charset="0"/>
                <a:cs typeface="Times New Roman" panose="02020603050405020304" pitchFamily="18" charset="0"/>
              </a:rPr>
              <a:t>, R., </a:t>
            </a:r>
            <a:r>
              <a:rPr lang="en-IN" sz="900" dirty="0" err="1">
                <a:latin typeface="Times New Roman" panose="02020603050405020304" pitchFamily="18" charset="0"/>
                <a:cs typeface="Times New Roman" panose="02020603050405020304" pitchFamily="18" charset="0"/>
              </a:rPr>
              <a:t>Christense</a:t>
            </a:r>
            <a:r>
              <a:rPr lang="en-IN" sz="900" dirty="0">
                <a:latin typeface="Times New Roman" panose="02020603050405020304" pitchFamily="18" charset="0"/>
                <a:cs typeface="Times New Roman" panose="02020603050405020304" pitchFamily="18" charset="0"/>
              </a:rPr>
              <a:t>, M., Frost, F., Hatton, E. and Nielsen, K., 2023. Organisational wellbeing interventions: case studies from the NHS. </a:t>
            </a:r>
            <a:r>
              <a:rPr lang="en-IN" sz="900" u="sng" dirty="0">
                <a:latin typeface="Times New Roman" panose="02020603050405020304" pitchFamily="18" charset="0"/>
                <a:cs typeface="Times New Roman" panose="02020603050405020304" pitchFamily="18" charset="0"/>
                <a:hlinkClick r:id="rId9"/>
              </a:rPr>
              <a:t>https://eprints.bbk.ac.uk/id/eprint/53151/1/Organisational_Interventions_to_Support_Staff_Wellbeing_in_the_NHS%202023.pdf</a:t>
            </a:r>
            <a:endParaRPr lang="en-US" sz="900" dirty="0">
              <a:latin typeface="Times New Roman" panose="02020603050405020304" pitchFamily="18" charset="0"/>
              <a:cs typeface="Times New Roman" panose="02020603050405020304" pitchFamily="18" charset="0"/>
            </a:endParaRPr>
          </a:p>
          <a:p>
            <a:pPr algn="just">
              <a:lnSpc>
                <a:spcPct val="170000"/>
              </a:lnSpc>
            </a:pPr>
            <a:r>
              <a:rPr lang="en-IN" sz="900" dirty="0">
                <a:latin typeface="Times New Roman" panose="02020603050405020304" pitchFamily="18" charset="0"/>
                <a:cs typeface="Times New Roman" panose="02020603050405020304" pitchFamily="18" charset="0"/>
              </a:rPr>
              <a:t>www.kula.ai. (</a:t>
            </a:r>
            <a:r>
              <a:rPr lang="en-IN" sz="900" dirty="0" err="1">
                <a:latin typeface="Times New Roman" panose="02020603050405020304" pitchFamily="18" charset="0"/>
                <a:cs typeface="Times New Roman" panose="02020603050405020304" pitchFamily="18" charset="0"/>
              </a:rPr>
              <a:t>n.d.</a:t>
            </a:r>
            <a:r>
              <a:rPr lang="en-IN" sz="900" dirty="0">
                <a:latin typeface="Times New Roman" panose="02020603050405020304" pitchFamily="18" charset="0"/>
                <a:cs typeface="Times New Roman" panose="02020603050405020304" pitchFamily="18" charset="0"/>
              </a:rPr>
              <a:t>). </a:t>
            </a:r>
            <a:r>
              <a:rPr lang="en-IN" sz="900" i="1" dirty="0">
                <a:latin typeface="Times New Roman" panose="02020603050405020304" pitchFamily="18" charset="0"/>
                <a:cs typeface="Times New Roman" panose="02020603050405020304" pitchFamily="18" charset="0"/>
              </a:rPr>
              <a:t>Understanding Time to Fill in Recruitment: A Comprehensive Guide</a:t>
            </a:r>
            <a:r>
              <a:rPr lang="en-IN" sz="900" dirty="0">
                <a:latin typeface="Times New Roman" panose="02020603050405020304" pitchFamily="18" charset="0"/>
                <a:cs typeface="Times New Roman" panose="02020603050405020304" pitchFamily="18" charset="0"/>
              </a:rPr>
              <a:t>. [online] Available at: </a:t>
            </a:r>
            <a:r>
              <a:rPr lang="en-IN" sz="900" u="sng" dirty="0">
                <a:latin typeface="Times New Roman" panose="02020603050405020304" pitchFamily="18" charset="0"/>
                <a:cs typeface="Times New Roman" panose="02020603050405020304" pitchFamily="18" charset="0"/>
                <a:hlinkClick r:id="rId10"/>
              </a:rPr>
              <a:t>https://www.kula.ai/blog/understanding-time-to-fill-in-recruitment</a:t>
            </a:r>
            <a:r>
              <a:rPr lang="en-IN" sz="900" dirty="0">
                <a:latin typeface="Times New Roman" panose="02020603050405020304" pitchFamily="18" charset="0"/>
                <a:cs typeface="Times New Roman" panose="02020603050405020304" pitchFamily="18" charset="0"/>
              </a:rPr>
              <a:t>.</a:t>
            </a:r>
            <a:endParaRPr lang="en-US"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434754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References for Solutions</a:t>
            </a:r>
            <a:endParaRPr lang="en-US" b="1" dirty="0"/>
          </a:p>
        </p:txBody>
      </p:sp>
      <p:sp>
        <p:nvSpPr>
          <p:cNvPr id="3" name="Content Placeholder 2"/>
          <p:cNvSpPr>
            <a:spLocks noGrp="1"/>
          </p:cNvSpPr>
          <p:nvPr>
            <p:ph idx="1"/>
          </p:nvPr>
        </p:nvSpPr>
        <p:spPr>
          <a:xfrm>
            <a:off x="0" y="1853248"/>
            <a:ext cx="12192000" cy="4805082"/>
          </a:xfrm>
        </p:spPr>
        <p:txBody>
          <a:bodyPr>
            <a:noAutofit/>
          </a:bodyPr>
          <a:lstStyle/>
          <a:p>
            <a:pPr algn="just">
              <a:lnSpc>
                <a:spcPct val="170000"/>
              </a:lnSpc>
            </a:pPr>
            <a:r>
              <a:rPr lang="en-IN" sz="1200" dirty="0" err="1">
                <a:latin typeface="Times New Roman" panose="02020603050405020304" pitchFamily="18" charset="0"/>
                <a:cs typeface="Times New Roman" panose="02020603050405020304" pitchFamily="18" charset="0"/>
              </a:rPr>
              <a:t>Ankit</a:t>
            </a:r>
            <a:r>
              <a:rPr lang="en-IN" sz="1200" dirty="0">
                <a:latin typeface="Times New Roman" panose="02020603050405020304" pitchFamily="18" charset="0"/>
                <a:cs typeface="Times New Roman" panose="02020603050405020304" pitchFamily="18" charset="0"/>
              </a:rPr>
              <a:t> </a:t>
            </a:r>
            <a:r>
              <a:rPr lang="en-IN" sz="1200" dirty="0" err="1">
                <a:latin typeface="Times New Roman" panose="02020603050405020304" pitchFamily="18" charset="0"/>
                <a:cs typeface="Times New Roman" panose="02020603050405020304" pitchFamily="18" charset="0"/>
              </a:rPr>
              <a:t>Akash</a:t>
            </a:r>
            <a:r>
              <a:rPr lang="en-IN" sz="1200" dirty="0">
                <a:latin typeface="Times New Roman" panose="02020603050405020304" pitchFamily="18" charset="0"/>
                <a:cs typeface="Times New Roman" panose="02020603050405020304" pitchFamily="18" charset="0"/>
              </a:rPr>
              <a:t> (2025). </a:t>
            </a:r>
            <a:r>
              <a:rPr lang="en-IN" sz="1200" i="1" dirty="0">
                <a:latin typeface="Times New Roman" panose="02020603050405020304" pitchFamily="18" charset="0"/>
                <a:cs typeface="Times New Roman" panose="02020603050405020304" pitchFamily="18" charset="0"/>
              </a:rPr>
              <a:t>How to create referral campaigns that bring real sales</a:t>
            </a:r>
            <a:r>
              <a:rPr lang="en-IN" sz="1200" dirty="0">
                <a:latin typeface="Times New Roman" panose="02020603050405020304" pitchFamily="18" charset="0"/>
                <a:cs typeface="Times New Roman" panose="02020603050405020304" pitchFamily="18" charset="0"/>
              </a:rPr>
              <a:t>. [online] Skill Arbitrage Blog. Available at: </a:t>
            </a:r>
            <a:r>
              <a:rPr lang="en-IN" sz="1200" u="sng" dirty="0">
                <a:latin typeface="Times New Roman" panose="02020603050405020304" pitchFamily="18" charset="0"/>
                <a:cs typeface="Times New Roman" panose="02020603050405020304" pitchFamily="18" charset="0"/>
                <a:hlinkClick r:id="rId2"/>
              </a:rPr>
              <a:t>https://skillarbitra.ge/blog/create-referral-campaigns-that-bring-sales/</a:t>
            </a:r>
            <a:r>
              <a:rPr lang="en-IN" sz="1200" dirty="0">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a:p>
            <a:pPr algn="just">
              <a:lnSpc>
                <a:spcPct val="170000"/>
              </a:lnSpc>
            </a:pPr>
            <a:r>
              <a:rPr lang="en-IN" sz="1200" dirty="0" err="1">
                <a:latin typeface="Times New Roman" panose="02020603050405020304" pitchFamily="18" charset="0"/>
                <a:cs typeface="Times New Roman" panose="02020603050405020304" pitchFamily="18" charset="0"/>
              </a:rPr>
              <a:t>Atharv</a:t>
            </a:r>
            <a:r>
              <a:rPr lang="en-IN" sz="1200" dirty="0">
                <a:latin typeface="Times New Roman" panose="02020603050405020304" pitchFamily="18" charset="0"/>
                <a:cs typeface="Times New Roman" panose="02020603050405020304" pitchFamily="18" charset="0"/>
              </a:rPr>
              <a:t> </a:t>
            </a:r>
            <a:r>
              <a:rPr lang="en-IN" sz="1200" dirty="0" err="1">
                <a:latin typeface="Times New Roman" panose="02020603050405020304" pitchFamily="18" charset="0"/>
                <a:cs typeface="Times New Roman" panose="02020603050405020304" pitchFamily="18" charset="0"/>
              </a:rPr>
              <a:t>Choudhari</a:t>
            </a:r>
            <a:r>
              <a:rPr lang="en-IN" sz="1200" dirty="0">
                <a:latin typeface="Times New Roman" panose="02020603050405020304" pitchFamily="18" charset="0"/>
                <a:cs typeface="Times New Roman" panose="02020603050405020304" pitchFamily="18" charset="0"/>
              </a:rPr>
              <a:t> (2025). Talent acquisition is more strategic than ever. The choice between apprenticeships and conventional hiring hinges on your business needs. [online] Linkedin.com. Available at: </a:t>
            </a:r>
            <a:r>
              <a:rPr lang="en-IN" sz="1200" u="sng" dirty="0">
                <a:latin typeface="Times New Roman" panose="02020603050405020304" pitchFamily="18" charset="0"/>
                <a:cs typeface="Times New Roman" panose="02020603050405020304" pitchFamily="18" charset="0"/>
                <a:hlinkClick r:id="rId3"/>
              </a:rPr>
              <a:t>https://www.linkedin.com/pulse/building-talent-pipelines-apprenticeship-vs-hiring-atharv-choudhari-vilec</a:t>
            </a:r>
            <a:r>
              <a:rPr lang="en-IN" sz="1200" dirty="0">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a:p>
            <a:pPr algn="just">
              <a:lnSpc>
                <a:spcPct val="170000"/>
              </a:lnSpc>
            </a:pPr>
            <a:r>
              <a:rPr lang="en-IN" sz="1200" dirty="0">
                <a:latin typeface="Times New Roman" panose="02020603050405020304" pitchFamily="18" charset="0"/>
                <a:cs typeface="Times New Roman" panose="02020603050405020304" pitchFamily="18" charset="0"/>
              </a:rPr>
              <a:t>Gartner (2024). </a:t>
            </a:r>
            <a:r>
              <a:rPr lang="en-IN" sz="1200" i="1" dirty="0">
                <a:latin typeface="Times New Roman" panose="02020603050405020304" pitchFamily="18" charset="0"/>
                <a:cs typeface="Times New Roman" panose="02020603050405020304" pitchFamily="18" charset="0"/>
              </a:rPr>
              <a:t>Employee Value Proposition (EVP) HR Strategic Guide</a:t>
            </a:r>
            <a:r>
              <a:rPr lang="en-IN" sz="1200" dirty="0">
                <a:latin typeface="Times New Roman" panose="02020603050405020304" pitchFamily="18" charset="0"/>
                <a:cs typeface="Times New Roman" panose="02020603050405020304" pitchFamily="18" charset="0"/>
              </a:rPr>
              <a:t>. [online] Gartner. Available at: </a:t>
            </a:r>
            <a:r>
              <a:rPr lang="en-IN" sz="1200" u="sng" dirty="0">
                <a:latin typeface="Times New Roman" panose="02020603050405020304" pitchFamily="18" charset="0"/>
                <a:cs typeface="Times New Roman" panose="02020603050405020304" pitchFamily="18" charset="0"/>
                <a:hlinkClick r:id="rId4"/>
              </a:rPr>
              <a:t>https://www.gartner.com/en/human-resources/topics/employee-value-proposition-evp</a:t>
            </a:r>
            <a:r>
              <a:rPr lang="en-IN" sz="1200" dirty="0">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a:p>
            <a:pPr algn="just">
              <a:lnSpc>
                <a:spcPct val="170000"/>
              </a:lnSpc>
            </a:pPr>
            <a:r>
              <a:rPr lang="en-IN" sz="1200" dirty="0">
                <a:latin typeface="Times New Roman" panose="02020603050405020304" pitchFamily="18" charset="0"/>
                <a:cs typeface="Times New Roman" panose="02020603050405020304" pitchFamily="18" charset="0"/>
              </a:rPr>
              <a:t>Interwiz.ai. (2025). </a:t>
            </a:r>
            <a:r>
              <a:rPr lang="en-IN" sz="1200" i="1" dirty="0">
                <a:latin typeface="Times New Roman" panose="02020603050405020304" pitchFamily="18" charset="0"/>
                <a:cs typeface="Times New Roman" panose="02020603050405020304" pitchFamily="18" charset="0"/>
              </a:rPr>
              <a:t>Automated Candidate Screening: How AI Speeds Up Hiring</a:t>
            </a:r>
            <a:r>
              <a:rPr lang="en-IN" sz="1200" dirty="0">
                <a:latin typeface="Times New Roman" panose="02020603050405020304" pitchFamily="18" charset="0"/>
                <a:cs typeface="Times New Roman" panose="02020603050405020304" pitchFamily="18" charset="0"/>
              </a:rPr>
              <a:t>. [online] Available at: </a:t>
            </a:r>
            <a:r>
              <a:rPr lang="en-IN" sz="1200" u="sng" dirty="0">
                <a:latin typeface="Times New Roman" panose="02020603050405020304" pitchFamily="18" charset="0"/>
                <a:cs typeface="Times New Roman" panose="02020603050405020304" pitchFamily="18" charset="0"/>
                <a:hlinkClick r:id="rId5"/>
              </a:rPr>
              <a:t>https://interwiz.ai/blog/automated-candidate-screening/</a:t>
            </a:r>
            <a:r>
              <a:rPr lang="en-IN" sz="1200" dirty="0">
                <a:latin typeface="Times New Roman" panose="02020603050405020304" pitchFamily="18" charset="0"/>
                <a:cs typeface="Times New Roman" panose="02020603050405020304" pitchFamily="18" charset="0"/>
              </a:rPr>
              <a:t>. </a:t>
            </a:r>
            <a:endParaRPr lang="en-US" sz="1200" dirty="0">
              <a:latin typeface="Times New Roman" panose="02020603050405020304" pitchFamily="18" charset="0"/>
              <a:cs typeface="Times New Roman" panose="02020603050405020304" pitchFamily="18" charset="0"/>
            </a:endParaRPr>
          </a:p>
          <a:p>
            <a:pPr algn="just">
              <a:lnSpc>
                <a:spcPct val="170000"/>
              </a:lnSpc>
            </a:pPr>
            <a:r>
              <a:rPr lang="en-IN" sz="1200" dirty="0">
                <a:latin typeface="Times New Roman" panose="02020603050405020304" pitchFamily="18" charset="0"/>
                <a:cs typeface="Times New Roman" panose="02020603050405020304" pitchFamily="18" charset="0"/>
              </a:rPr>
              <a:t>Khan, Z., 2023. The emerging challenges and strengths of the National Health Services: a physician perspective. </a:t>
            </a:r>
            <a:r>
              <a:rPr lang="en-IN" sz="1200" i="1" dirty="0" err="1">
                <a:latin typeface="Times New Roman" panose="02020603050405020304" pitchFamily="18" charset="0"/>
                <a:cs typeface="Times New Roman" panose="02020603050405020304" pitchFamily="18" charset="0"/>
              </a:rPr>
              <a:t>Cureus</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15</a:t>
            </a:r>
            <a:r>
              <a:rPr lang="en-IN" sz="1200" dirty="0">
                <a:latin typeface="Times New Roman" panose="02020603050405020304" pitchFamily="18" charset="0"/>
                <a:cs typeface="Times New Roman" panose="02020603050405020304" pitchFamily="18" charset="0"/>
              </a:rPr>
              <a:t>(5). </a:t>
            </a:r>
            <a:r>
              <a:rPr lang="en-IN" sz="1200" u="sng" dirty="0">
                <a:latin typeface="Times New Roman" panose="02020603050405020304" pitchFamily="18" charset="0"/>
                <a:cs typeface="Times New Roman" panose="02020603050405020304" pitchFamily="18" charset="0"/>
                <a:hlinkClick r:id="rId6"/>
              </a:rPr>
              <a:t>https://www.cureus.com/articles/153209-the-emerging-challenges-and-strengths-of-the-national-health-services-a-physician-perspective.pdf</a:t>
            </a:r>
            <a:endParaRPr lang="en-US" sz="1200" dirty="0">
              <a:latin typeface="Times New Roman" panose="02020603050405020304" pitchFamily="18" charset="0"/>
              <a:cs typeface="Times New Roman" panose="02020603050405020304" pitchFamily="18" charset="0"/>
            </a:endParaRPr>
          </a:p>
          <a:p>
            <a:pPr algn="just">
              <a:lnSpc>
                <a:spcPct val="170000"/>
              </a:lnSpc>
            </a:pPr>
            <a:r>
              <a:rPr lang="en-IN" sz="1200" dirty="0">
                <a:latin typeface="Times New Roman" panose="02020603050405020304" pitchFamily="18" charset="0"/>
                <a:cs typeface="Times New Roman" panose="02020603050405020304" pitchFamily="18" charset="0"/>
              </a:rPr>
              <a:t>Morgan, B., 2022. NHS staffing shortages. </a:t>
            </a:r>
            <a:r>
              <a:rPr lang="en-IN" sz="1200" i="1" dirty="0">
                <a:latin typeface="Times New Roman" panose="02020603050405020304" pitchFamily="18" charset="0"/>
                <a:cs typeface="Times New Roman" panose="02020603050405020304" pitchFamily="18" charset="0"/>
              </a:rPr>
              <a:t>Why do politicians struggle to give the NHS the staff it needs</a:t>
            </a:r>
            <a:r>
              <a:rPr lang="en-IN" sz="1200" dirty="0">
                <a:latin typeface="Times New Roman" panose="02020603050405020304" pitchFamily="18" charset="0"/>
                <a:cs typeface="Times New Roman" panose="02020603050405020304" pitchFamily="18" charset="0"/>
              </a:rPr>
              <a:t>. </a:t>
            </a:r>
            <a:r>
              <a:rPr lang="en-IN" sz="1200" u="sng" dirty="0">
                <a:latin typeface="Times New Roman" panose="02020603050405020304" pitchFamily="18" charset="0"/>
                <a:cs typeface="Times New Roman" panose="02020603050405020304" pitchFamily="18" charset="0"/>
                <a:hlinkClick r:id="rId7"/>
              </a:rPr>
              <a:t>https://assets.kingsfund.org.uk/f/256914/x/151509726c/nhs_staffing_shortages_engage_britain_2022.pdf</a:t>
            </a:r>
            <a:endParaRPr lang="en-US" sz="1200" dirty="0">
              <a:latin typeface="Times New Roman" panose="02020603050405020304" pitchFamily="18" charset="0"/>
              <a:cs typeface="Times New Roman" panose="02020603050405020304" pitchFamily="18" charset="0"/>
            </a:endParaRPr>
          </a:p>
          <a:p>
            <a:pPr algn="just">
              <a:lnSpc>
                <a:spcPct val="170000"/>
              </a:lnSpc>
            </a:pPr>
            <a:r>
              <a:rPr lang="en-IN" sz="1200" dirty="0">
                <a:latin typeface="Times New Roman" panose="02020603050405020304" pitchFamily="18" charset="0"/>
                <a:cs typeface="Times New Roman" panose="02020603050405020304" pitchFamily="18" charset="0"/>
              </a:rPr>
              <a:t>Morrison, K., 2021. Artificial intelligence and the NHS: a qualitative exploration of the factors influencing adoption. </a:t>
            </a:r>
            <a:r>
              <a:rPr lang="en-IN" sz="1200" i="1" dirty="0">
                <a:latin typeface="Times New Roman" panose="02020603050405020304" pitchFamily="18" charset="0"/>
                <a:cs typeface="Times New Roman" panose="02020603050405020304" pitchFamily="18" charset="0"/>
              </a:rPr>
              <a:t>Future Healthcare Journal</a:t>
            </a:r>
            <a:r>
              <a:rPr lang="en-IN" sz="1200" dirty="0">
                <a:latin typeface="Times New Roman" panose="02020603050405020304" pitchFamily="18" charset="0"/>
                <a:cs typeface="Times New Roman" panose="02020603050405020304" pitchFamily="18" charset="0"/>
              </a:rPr>
              <a:t>, </a:t>
            </a:r>
            <a:r>
              <a:rPr lang="en-IN" sz="1200" i="1" dirty="0">
                <a:latin typeface="Times New Roman" panose="02020603050405020304" pitchFamily="18" charset="0"/>
                <a:cs typeface="Times New Roman" panose="02020603050405020304" pitchFamily="18" charset="0"/>
              </a:rPr>
              <a:t>8</a:t>
            </a:r>
            <a:r>
              <a:rPr lang="en-IN" sz="1200" dirty="0">
                <a:latin typeface="Times New Roman" panose="02020603050405020304" pitchFamily="18" charset="0"/>
                <a:cs typeface="Times New Roman" panose="02020603050405020304" pitchFamily="18" charset="0"/>
              </a:rPr>
              <a:t>(3), pp.e648-e654. </a:t>
            </a:r>
            <a:r>
              <a:rPr lang="en-IN" sz="1200" u="sng" dirty="0">
                <a:latin typeface="Times New Roman" panose="02020603050405020304" pitchFamily="18" charset="0"/>
                <a:cs typeface="Times New Roman" panose="02020603050405020304" pitchFamily="18" charset="0"/>
                <a:hlinkClick r:id="rId8"/>
              </a:rPr>
              <a:t>https://www.sciencedirect.com/science/article/pii/S251466452400122X</a:t>
            </a:r>
            <a:endParaRPr lang="en-US" sz="1200" dirty="0">
              <a:latin typeface="Times New Roman" panose="02020603050405020304" pitchFamily="18" charset="0"/>
              <a:cs typeface="Times New Roman" panose="02020603050405020304" pitchFamily="18" charset="0"/>
            </a:endParaRPr>
          </a:p>
          <a:p>
            <a:pPr algn="just">
              <a:lnSpc>
                <a:spcPct val="170000"/>
              </a:lnSpc>
            </a:pPr>
            <a:r>
              <a:rPr lang="en-IN" sz="1200" dirty="0">
                <a:latin typeface="Times New Roman" panose="02020603050405020304" pitchFamily="18" charset="0"/>
                <a:cs typeface="Times New Roman" panose="02020603050405020304" pitchFamily="18" charset="0"/>
              </a:rPr>
              <a:t>www.serviapgroup.com. (2023). </a:t>
            </a:r>
            <a:r>
              <a:rPr lang="en-IN" sz="1200" i="1" dirty="0">
                <a:latin typeface="Times New Roman" panose="02020603050405020304" pitchFamily="18" charset="0"/>
                <a:cs typeface="Times New Roman" panose="02020603050405020304" pitchFamily="18" charset="0"/>
              </a:rPr>
              <a:t>International Recruitment And Staff Selection: A Guide</a:t>
            </a:r>
            <a:r>
              <a:rPr lang="en-IN" sz="1200" dirty="0">
                <a:latin typeface="Times New Roman" panose="02020603050405020304" pitchFamily="18" charset="0"/>
                <a:cs typeface="Times New Roman" panose="02020603050405020304" pitchFamily="18" charset="0"/>
              </a:rPr>
              <a:t>. [online] Available at: </a:t>
            </a:r>
            <a:r>
              <a:rPr lang="en-IN" sz="1200" u="sng" dirty="0">
                <a:latin typeface="Times New Roman" panose="02020603050405020304" pitchFamily="18" charset="0"/>
                <a:cs typeface="Times New Roman" panose="02020603050405020304" pitchFamily="18" charset="0"/>
                <a:hlinkClick r:id="rId9"/>
              </a:rPr>
              <a:t>https://www.serviapgroup.com/blog/international-recruitment-and-staff-selection/</a:t>
            </a:r>
            <a:r>
              <a:rPr lang="en-IN" sz="1200" dirty="0">
                <a:latin typeface="Times New Roman" panose="02020603050405020304" pitchFamily="18" charset="0"/>
                <a:cs typeface="Times New Roman" panose="02020603050405020304" pitchFamily="18" charset="0"/>
              </a:rPr>
              <a:t>.</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659296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References for HRM Theory</a:t>
            </a:r>
            <a:endParaRPr lang="en-US" b="1" dirty="0"/>
          </a:p>
        </p:txBody>
      </p:sp>
      <p:sp>
        <p:nvSpPr>
          <p:cNvPr id="3" name="Content Placeholder 2"/>
          <p:cNvSpPr>
            <a:spLocks noGrp="1"/>
          </p:cNvSpPr>
          <p:nvPr>
            <p:ph idx="1"/>
          </p:nvPr>
        </p:nvSpPr>
        <p:spPr>
          <a:xfrm>
            <a:off x="1" y="2052918"/>
            <a:ext cx="12192000" cy="4805082"/>
          </a:xfrm>
        </p:spPr>
        <p:txBody>
          <a:bodyPr>
            <a:normAutofit fontScale="40000" lnSpcReduction="20000"/>
          </a:bodyPr>
          <a:lstStyle/>
          <a:p>
            <a:pPr algn="just">
              <a:lnSpc>
                <a:spcPct val="170000"/>
              </a:lnSpc>
            </a:pPr>
            <a:r>
              <a:rPr lang="en-IN" dirty="0">
                <a:latin typeface="Times New Roman" panose="02020603050405020304" pitchFamily="18" charset="0"/>
                <a:cs typeface="Times New Roman" panose="02020603050405020304" pitchFamily="18" charset="0"/>
              </a:rPr>
              <a:t>Anon, (2017). </a:t>
            </a:r>
            <a:r>
              <a:rPr lang="en-IN" i="1" dirty="0">
                <a:latin typeface="Times New Roman" panose="02020603050405020304" pitchFamily="18" charset="0"/>
                <a:cs typeface="Times New Roman" panose="02020603050405020304" pitchFamily="18" charset="0"/>
              </a:rPr>
              <a:t>Human capital theory: assessing the evidence for the value and importance of people to organisational success</a:t>
            </a:r>
            <a:r>
              <a:rPr lang="en-IN" dirty="0">
                <a:latin typeface="Times New Roman" panose="02020603050405020304" pitchFamily="18" charset="0"/>
                <a:cs typeface="Times New Roman" panose="02020603050405020304" pitchFamily="18" charset="0"/>
              </a:rPr>
              <a:t>. [online] Available at: </a:t>
            </a:r>
            <a:r>
              <a:rPr lang="en-IN" u="sng" dirty="0">
                <a:latin typeface="Times New Roman" panose="02020603050405020304" pitchFamily="18" charset="0"/>
                <a:cs typeface="Times New Roman" panose="02020603050405020304" pitchFamily="18" charset="0"/>
                <a:hlinkClick r:id="rId2"/>
              </a:rPr>
              <a:t>https://www.semanticscholar.org/paper/Human-capital-theory%3A-assessing-the-evidence-for-of/25dfff34d21f34ad77e341f5eaf977650c70784d</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a:latin typeface="Times New Roman" panose="02020603050405020304" pitchFamily="18" charset="0"/>
                <a:cs typeface="Times New Roman" panose="02020603050405020304" pitchFamily="18" charset="0"/>
              </a:rPr>
              <a:t>Aylmer, R., Aylmer, M. and Dias, M., 2024. Psychological contract, symbolic interactionism, social exchange, and expectation violation theories: A literature review. </a:t>
            </a:r>
            <a:r>
              <a:rPr lang="en-IN" i="1" dirty="0">
                <a:latin typeface="Times New Roman" panose="02020603050405020304" pitchFamily="18" charset="0"/>
                <a:cs typeface="Times New Roman" panose="02020603050405020304" pitchFamily="18" charset="0"/>
              </a:rPr>
              <a:t>European Journal of Theoretical and Applied Sciences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2</a:t>
            </a:r>
            <a:r>
              <a:rPr lang="en-IN" dirty="0">
                <a:latin typeface="Times New Roman" panose="02020603050405020304" pitchFamily="18" charset="0"/>
                <a:cs typeface="Times New Roman" panose="02020603050405020304" pitchFamily="18" charset="0"/>
              </a:rPr>
              <a:t>(2), pp.605-623. </a:t>
            </a:r>
            <a:r>
              <a:rPr lang="en-IN" u="sng" dirty="0">
                <a:latin typeface="Times New Roman" panose="02020603050405020304" pitchFamily="18" charset="0"/>
                <a:cs typeface="Times New Roman" panose="02020603050405020304" pitchFamily="18" charset="0"/>
                <a:hlinkClick r:id="rId3"/>
              </a:rPr>
              <a:t>https://www.researchgate.net/profile/Murillo-Dias/publication/379874616_Psychological_Contract_Symbolic_Interactionism_Social_Exchange_and_Expectation_Violation_Theories_A_Literature_Review/links/661fbb1039e7641c0bd3cb7e/Psychological-Contract-Symbolic-Interactionism-Social-Exchange-and-Expectation-Violation-Theories-A-Literature-Review.pdf</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err="1">
                <a:latin typeface="Times New Roman" panose="02020603050405020304" pitchFamily="18" charset="0"/>
                <a:cs typeface="Times New Roman" panose="02020603050405020304" pitchFamily="18" charset="0"/>
              </a:rPr>
              <a:t>Harney</a:t>
            </a:r>
            <a:r>
              <a:rPr lang="en-IN" dirty="0">
                <a:latin typeface="Times New Roman" panose="02020603050405020304" pitchFamily="18" charset="0"/>
                <a:cs typeface="Times New Roman" panose="02020603050405020304" pitchFamily="18" charset="0"/>
              </a:rPr>
              <a:t>, B. and </a:t>
            </a:r>
            <a:r>
              <a:rPr lang="en-IN" dirty="0" err="1">
                <a:latin typeface="Times New Roman" panose="02020603050405020304" pitchFamily="18" charset="0"/>
                <a:cs typeface="Times New Roman" panose="02020603050405020304" pitchFamily="18" charset="0"/>
              </a:rPr>
              <a:t>Collings</a:t>
            </a:r>
            <a:r>
              <a:rPr lang="en-IN" dirty="0">
                <a:latin typeface="Times New Roman" panose="02020603050405020304" pitchFamily="18" charset="0"/>
                <a:cs typeface="Times New Roman" panose="02020603050405020304" pitchFamily="18" charset="0"/>
              </a:rPr>
              <a:t>, D.G., 2021. Navigating the shifting landscapes of HRM. </a:t>
            </a:r>
            <a:r>
              <a:rPr lang="en-IN" i="1" dirty="0">
                <a:latin typeface="Times New Roman" panose="02020603050405020304" pitchFamily="18" charset="0"/>
                <a:cs typeface="Times New Roman" panose="02020603050405020304" pitchFamily="18" charset="0"/>
              </a:rPr>
              <a:t>Human Resource Management Review</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31</a:t>
            </a:r>
            <a:r>
              <a:rPr lang="en-IN" dirty="0">
                <a:latin typeface="Times New Roman" panose="02020603050405020304" pitchFamily="18" charset="0"/>
                <a:cs typeface="Times New Roman" panose="02020603050405020304" pitchFamily="18" charset="0"/>
              </a:rPr>
              <a:t>(4), p.100824. </a:t>
            </a:r>
            <a:r>
              <a:rPr lang="en-IN" u="sng" dirty="0">
                <a:latin typeface="Times New Roman" panose="02020603050405020304" pitchFamily="18" charset="0"/>
                <a:cs typeface="Times New Roman" panose="02020603050405020304" pitchFamily="18" charset="0"/>
                <a:hlinkClick r:id="rId4"/>
              </a:rPr>
              <a:t>https://www.sciencedirect.com/science/article/pii/S1053482221000036</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a:latin typeface="Times New Roman" panose="02020603050405020304" pitchFamily="18" charset="0"/>
                <a:cs typeface="Times New Roman" panose="02020603050405020304" pitchFamily="18" charset="0"/>
              </a:rPr>
              <a:t>Linkedin.com. (2024). </a:t>
            </a:r>
            <a:r>
              <a:rPr lang="en-IN" i="1" dirty="0">
                <a:latin typeface="Times New Roman" panose="02020603050405020304" pitchFamily="18" charset="0"/>
                <a:cs typeface="Times New Roman" panose="02020603050405020304" pitchFamily="18" charset="0"/>
              </a:rPr>
              <a:t>LinkedIn</a:t>
            </a:r>
            <a:r>
              <a:rPr lang="en-IN" dirty="0">
                <a:latin typeface="Times New Roman" panose="02020603050405020304" pitchFamily="18" charset="0"/>
                <a:cs typeface="Times New Roman" panose="02020603050405020304" pitchFamily="18" charset="0"/>
              </a:rPr>
              <a:t>. [online] Available at: </a:t>
            </a:r>
            <a:r>
              <a:rPr lang="en-IN" u="sng" dirty="0">
                <a:latin typeface="Times New Roman" panose="02020603050405020304" pitchFamily="18" charset="0"/>
                <a:cs typeface="Times New Roman" panose="02020603050405020304" pitchFamily="18" charset="0"/>
                <a:hlinkClick r:id="rId5"/>
              </a:rPr>
              <a:t>https://www.linkedin.com/pulse/psychological-contract-unseen-pact-driving-employee-adebayo-1hp7f</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err="1">
                <a:latin typeface="Times New Roman" panose="02020603050405020304" pitchFamily="18" charset="0"/>
                <a:cs typeface="Times New Roman" panose="02020603050405020304" pitchFamily="18" charset="0"/>
              </a:rPr>
              <a:t>Mahdy</a:t>
            </a:r>
            <a:r>
              <a:rPr lang="en-IN" dirty="0">
                <a:latin typeface="Times New Roman" panose="02020603050405020304" pitchFamily="18" charset="0"/>
                <a:cs typeface="Times New Roman" panose="02020603050405020304" pitchFamily="18" charset="0"/>
              </a:rPr>
              <a:t>, F.M. and </a:t>
            </a:r>
            <a:r>
              <a:rPr lang="en-IN" dirty="0" err="1">
                <a:latin typeface="Times New Roman" panose="02020603050405020304" pitchFamily="18" charset="0"/>
                <a:cs typeface="Times New Roman" panose="02020603050405020304" pitchFamily="18" charset="0"/>
              </a:rPr>
              <a:t>Alhadi</a:t>
            </a:r>
            <a:r>
              <a:rPr lang="en-IN" dirty="0">
                <a:latin typeface="Times New Roman" panose="02020603050405020304" pitchFamily="18" charset="0"/>
                <a:cs typeface="Times New Roman" panose="02020603050405020304" pitchFamily="18" charset="0"/>
              </a:rPr>
              <a:t>, A.Y., 2021. The effect of high-performance work systems according to AMO model on HRM performance outcomes: An analytical study on the banking sector. </a:t>
            </a:r>
            <a:r>
              <a:rPr lang="en-IN" i="1" dirty="0">
                <a:latin typeface="Times New Roman" panose="02020603050405020304" pitchFamily="18" charset="0"/>
                <a:cs typeface="Times New Roman" panose="02020603050405020304" pitchFamily="18" charset="0"/>
              </a:rPr>
              <a:t>Management Science Letters</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11</a:t>
            </a:r>
            <a:r>
              <a:rPr lang="en-IN" dirty="0">
                <a:latin typeface="Times New Roman" panose="02020603050405020304" pitchFamily="18" charset="0"/>
                <a:cs typeface="Times New Roman" panose="02020603050405020304" pitchFamily="18" charset="0"/>
              </a:rPr>
              <a:t>(6), pp.1755-1764. </a:t>
            </a:r>
            <a:r>
              <a:rPr lang="en-IN" u="sng" dirty="0">
                <a:latin typeface="Times New Roman" panose="02020603050405020304" pitchFamily="18" charset="0"/>
                <a:cs typeface="Times New Roman" panose="02020603050405020304" pitchFamily="18" charset="0"/>
                <a:hlinkClick r:id="rId6"/>
              </a:rPr>
              <a:t>https://pdfs.semanticscholar.org/15f5/5e19da0f1520e737f7bc3b672c6aa347cd10.pdf</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err="1">
                <a:latin typeface="Times New Roman" panose="02020603050405020304" pitchFamily="18" charset="0"/>
                <a:cs typeface="Times New Roman" panose="02020603050405020304" pitchFamily="18" charset="0"/>
              </a:rPr>
              <a:t>Opinaldo</a:t>
            </a:r>
            <a:r>
              <a:rPr lang="en-IN" dirty="0">
                <a:latin typeface="Times New Roman" panose="02020603050405020304" pitchFamily="18" charset="0"/>
                <a:cs typeface="Times New Roman" panose="02020603050405020304" pitchFamily="18" charset="0"/>
              </a:rPr>
              <a:t>, N. (2022). </a:t>
            </a:r>
            <a:r>
              <a:rPr lang="en-IN" i="1" dirty="0">
                <a:latin typeface="Times New Roman" panose="02020603050405020304" pitchFamily="18" charset="0"/>
                <a:cs typeface="Times New Roman" panose="02020603050405020304" pitchFamily="18" charset="0"/>
              </a:rPr>
              <a:t>An Introduction to Resource-Based View Method with Templates</a:t>
            </a:r>
            <a:r>
              <a:rPr lang="en-IN" dirty="0">
                <a:latin typeface="Times New Roman" panose="02020603050405020304" pitchFamily="18" charset="0"/>
                <a:cs typeface="Times New Roman" panose="02020603050405020304" pitchFamily="18" charset="0"/>
              </a:rPr>
              <a:t>. [online] Available at: </a:t>
            </a:r>
            <a:r>
              <a:rPr lang="en-IN" u="sng" dirty="0">
                <a:latin typeface="Times New Roman" panose="02020603050405020304" pitchFamily="18" charset="0"/>
                <a:cs typeface="Times New Roman" panose="02020603050405020304" pitchFamily="18" charset="0"/>
                <a:hlinkClick r:id="rId7"/>
              </a:rPr>
              <a:t>https://gitmind.com/resource-based-view.html</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err="1">
                <a:latin typeface="Times New Roman" panose="02020603050405020304" pitchFamily="18" charset="0"/>
                <a:cs typeface="Times New Roman" panose="02020603050405020304" pitchFamily="18" charset="0"/>
              </a:rPr>
              <a:t>Radtke</a:t>
            </a:r>
            <a:r>
              <a:rPr lang="en-IN" dirty="0">
                <a:latin typeface="Times New Roman" panose="02020603050405020304" pitchFamily="18" charset="0"/>
                <a:cs typeface="Times New Roman" panose="02020603050405020304" pitchFamily="18" charset="0"/>
              </a:rPr>
              <a:t>, L. (2022). 2.6 The Interactionist Perspective: The Role of Fit. </a:t>
            </a:r>
            <a:r>
              <a:rPr lang="en-IN" i="1" dirty="0">
                <a:latin typeface="Times New Roman" panose="02020603050405020304" pitchFamily="18" charset="0"/>
                <a:cs typeface="Times New Roman" panose="02020603050405020304" pitchFamily="18" charset="0"/>
              </a:rPr>
              <a:t>ecampusontario.pressbooks.pub</a:t>
            </a:r>
            <a:r>
              <a:rPr lang="en-IN" dirty="0">
                <a:latin typeface="Times New Roman" panose="02020603050405020304" pitchFamily="18" charset="0"/>
                <a:cs typeface="Times New Roman" panose="02020603050405020304" pitchFamily="18" charset="0"/>
              </a:rPr>
              <a:t>. [online] Available at: </a:t>
            </a:r>
            <a:r>
              <a:rPr lang="en-IN" u="sng" dirty="0">
                <a:latin typeface="Times New Roman" panose="02020603050405020304" pitchFamily="18" charset="0"/>
                <a:cs typeface="Times New Roman" panose="02020603050405020304" pitchFamily="18" charset="0"/>
                <a:hlinkClick r:id="rId8"/>
              </a:rPr>
              <a:t>https://ecampusontario.pressbooks.pub/leadershipandmanagement/chapter/2-6-the-interactionist-perspective-the-role-of-fit/</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err="1">
                <a:latin typeface="Times New Roman" panose="02020603050405020304" pitchFamily="18" charset="0"/>
                <a:cs typeface="Times New Roman" panose="02020603050405020304" pitchFamily="18" charset="0"/>
              </a:rPr>
              <a:t>Suryanarayana</a:t>
            </a:r>
            <a:r>
              <a:rPr lang="en-IN" dirty="0">
                <a:latin typeface="Times New Roman" panose="02020603050405020304" pitchFamily="18" charset="0"/>
                <a:cs typeface="Times New Roman" panose="02020603050405020304" pitchFamily="18" charset="0"/>
              </a:rPr>
              <a:t>, A., 2022. Perceived HRM practices and organizational commitment in Nepali banking sector: mediating role of person-organization fit. </a:t>
            </a:r>
            <a:r>
              <a:rPr lang="en-IN" i="1" dirty="0">
                <a:latin typeface="Times New Roman" panose="02020603050405020304" pitchFamily="18" charset="0"/>
                <a:cs typeface="Times New Roman" panose="02020603050405020304" pitchFamily="18" charset="0"/>
              </a:rPr>
              <a:t>Review of Integrative Business and Economics Research</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11</a:t>
            </a:r>
            <a:r>
              <a:rPr lang="en-IN" dirty="0">
                <a:latin typeface="Times New Roman" panose="02020603050405020304" pitchFamily="18" charset="0"/>
                <a:cs typeface="Times New Roman" panose="02020603050405020304" pitchFamily="18" charset="0"/>
              </a:rPr>
              <a:t>(1), pp.1-29. </a:t>
            </a:r>
            <a:r>
              <a:rPr lang="en-IN" u="sng" dirty="0">
                <a:latin typeface="Times New Roman" panose="02020603050405020304" pitchFamily="18" charset="0"/>
                <a:cs typeface="Times New Roman" panose="02020603050405020304" pitchFamily="18" charset="0"/>
                <a:hlinkClick r:id="rId9"/>
              </a:rPr>
              <a:t>https://www.buscompress.com/uploads/3/4/9/8/34980536/riber_11-1_01_t20-022_1-29.pdf</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err="1">
                <a:latin typeface="Times New Roman" panose="02020603050405020304" pitchFamily="18" charset="0"/>
                <a:cs typeface="Times New Roman" panose="02020603050405020304" pitchFamily="18" charset="0"/>
              </a:rPr>
              <a:t>Towe</a:t>
            </a:r>
            <a:r>
              <a:rPr lang="en-IN" dirty="0">
                <a:latin typeface="Times New Roman" panose="02020603050405020304" pitchFamily="18" charset="0"/>
                <a:cs typeface="Times New Roman" panose="02020603050405020304" pitchFamily="18" charset="0"/>
              </a:rPr>
              <a:t>, A. (2025). </a:t>
            </a:r>
            <a:r>
              <a:rPr lang="en-IN" i="1" dirty="0">
                <a:latin typeface="Times New Roman" panose="02020603050405020304" pitchFamily="18" charset="0"/>
                <a:cs typeface="Times New Roman" panose="02020603050405020304" pitchFamily="18" charset="0"/>
              </a:rPr>
              <a:t>Creating High Performance Work Systems: Your 101 Guide [2025 Edition]</a:t>
            </a:r>
            <a:r>
              <a:rPr lang="en-IN" dirty="0">
                <a:latin typeface="Times New Roman" panose="02020603050405020304" pitchFamily="18" charset="0"/>
                <a:cs typeface="Times New Roman" panose="02020603050405020304" pitchFamily="18" charset="0"/>
              </a:rPr>
              <a:t>. [online] AIHR. Available at: </a:t>
            </a:r>
            <a:r>
              <a:rPr lang="en-IN" u="sng" dirty="0">
                <a:latin typeface="Times New Roman" panose="02020603050405020304" pitchFamily="18" charset="0"/>
                <a:cs typeface="Times New Roman" panose="02020603050405020304" pitchFamily="18" charset="0"/>
                <a:hlinkClick r:id="rId10"/>
              </a:rPr>
              <a:t>https://www.aihr.com/blog/high-performance-work-systems/</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err="1">
                <a:latin typeface="Times New Roman" panose="02020603050405020304" pitchFamily="18" charset="0"/>
                <a:cs typeface="Times New Roman" panose="02020603050405020304" pitchFamily="18" charset="0"/>
              </a:rPr>
              <a:t>Vasudevan</a:t>
            </a:r>
            <a:r>
              <a:rPr lang="en-IN" dirty="0">
                <a:latin typeface="Times New Roman" panose="02020603050405020304" pitchFamily="18" charset="0"/>
                <a:cs typeface="Times New Roman" panose="02020603050405020304" pitchFamily="18" charset="0"/>
              </a:rPr>
              <a:t>, H., 2021. Resource-based view theory application on the educational service quality. </a:t>
            </a:r>
            <a:r>
              <a:rPr lang="en-IN" i="1" dirty="0">
                <a:latin typeface="Times New Roman" panose="02020603050405020304" pitchFamily="18" charset="0"/>
                <a:cs typeface="Times New Roman" panose="02020603050405020304" pitchFamily="18" charset="0"/>
              </a:rPr>
              <a:t>International Journal of Engineering Applied Sciences and Technology</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6</a:t>
            </a:r>
            <a:r>
              <a:rPr lang="en-IN" dirty="0">
                <a:latin typeface="Times New Roman" panose="02020603050405020304" pitchFamily="18" charset="0"/>
                <a:cs typeface="Times New Roman" panose="02020603050405020304" pitchFamily="18" charset="0"/>
              </a:rPr>
              <a:t>(6), pp.174-186. </a:t>
            </a:r>
            <a:r>
              <a:rPr lang="en-IN" u="sng" dirty="0">
                <a:latin typeface="Times New Roman" panose="02020603050405020304" pitchFamily="18" charset="0"/>
                <a:cs typeface="Times New Roman" panose="02020603050405020304" pitchFamily="18" charset="0"/>
                <a:hlinkClick r:id="rId11"/>
              </a:rPr>
              <a:t>https://www.researchgate.net/profile/Hemaloshinee-Vasudevan/publication/357364666_RESOURCE-BASED_VIEW_THEORY_APPLICATION_ON_THE_EDUCATIONAL_SERVICE_QUALITY/links/61ca7e0cda5d105e5500e591/RESOURCE-BASED-VIEW-THEORY-APPLICATION-ON-THE-EDUCATIONAL-SERVICE-QUALITY.pdf</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gn="just">
              <a:lnSpc>
                <a:spcPct val="170000"/>
              </a:lnSpc>
            </a:pPr>
            <a:r>
              <a:rPr lang="en-IN" dirty="0">
                <a:latin typeface="Times New Roman" panose="02020603050405020304" pitchFamily="18" charset="0"/>
                <a:cs typeface="Times New Roman" panose="02020603050405020304" pitchFamily="18" charset="0"/>
              </a:rPr>
              <a:t>www.linkedin.com. (</a:t>
            </a:r>
            <a:r>
              <a:rPr lang="en-IN" dirty="0" err="1">
                <a:latin typeface="Times New Roman" panose="02020603050405020304" pitchFamily="18" charset="0"/>
                <a:cs typeface="Times New Roman" panose="02020603050405020304" pitchFamily="18" charset="0"/>
              </a:rPr>
              <a:t>n.d.</a:t>
            </a:r>
            <a:r>
              <a:rPr lang="en-IN" dirty="0">
                <a:latin typeface="Times New Roman" panose="02020603050405020304" pitchFamily="18" charset="0"/>
                <a:cs typeface="Times New Roman" panose="02020603050405020304" pitchFamily="18" charset="0"/>
              </a:rPr>
              <a:t>). </a:t>
            </a:r>
            <a:r>
              <a:rPr lang="en-IN" i="1" dirty="0">
                <a:latin typeface="Times New Roman" panose="02020603050405020304" pitchFamily="18" charset="0"/>
                <a:cs typeface="Times New Roman" panose="02020603050405020304" pitchFamily="18" charset="0"/>
              </a:rPr>
              <a:t>AMO and The Intern**</a:t>
            </a:r>
            <a:r>
              <a:rPr lang="en-IN" dirty="0">
                <a:latin typeface="Times New Roman" panose="02020603050405020304" pitchFamily="18" charset="0"/>
                <a:cs typeface="Times New Roman" panose="02020603050405020304" pitchFamily="18" charset="0"/>
              </a:rPr>
              <a:t>. [online] Available at: </a:t>
            </a:r>
            <a:r>
              <a:rPr lang="en-IN" u="sng" dirty="0">
                <a:latin typeface="Times New Roman" panose="02020603050405020304" pitchFamily="18" charset="0"/>
                <a:cs typeface="Times New Roman" panose="02020603050405020304" pitchFamily="18" charset="0"/>
                <a:hlinkClick r:id="rId12"/>
              </a:rPr>
              <a:t>https://www.linkedin.com/pulse/amo-intern-rahul-choudhury-1f</a:t>
            </a:r>
            <a:r>
              <a:rPr lang="en-IN"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57212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161</TotalTime>
  <Words>5328</Words>
  <Application>Microsoft Office PowerPoint</Application>
  <PresentationFormat>Widescreen</PresentationFormat>
  <Paragraphs>210</Paragraphs>
  <Slides>31</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Century Gothic</vt:lpstr>
      <vt:lpstr>Times New Roman</vt:lpstr>
      <vt:lpstr>Wingdings 3</vt:lpstr>
      <vt:lpstr>Ion</vt:lpstr>
      <vt:lpstr>PowerPoint Presentation</vt:lpstr>
      <vt:lpstr>The UK National Health Service: Recruitment</vt:lpstr>
      <vt:lpstr>Introduction</vt:lpstr>
      <vt:lpstr>Challenges: The Scale of the Vacancy Crisis</vt:lpstr>
      <vt:lpstr>Challenges: Specialism-Specific Shortages</vt:lpstr>
      <vt:lpstr>Challenges: Rising Recruitment and Agency Costs</vt:lpstr>
      <vt:lpstr>Challenges: Digital and Compliance Barriers</vt:lpstr>
      <vt:lpstr>Challenges: Geographical Recruitment Disparities</vt:lpstr>
      <vt:lpstr>Root Causes: Rigid Policy Frameworks</vt:lpstr>
      <vt:lpstr>Root Causes: Leadership and Culture</vt:lpstr>
      <vt:lpstr>Root Causes: Structural Underfunding</vt:lpstr>
      <vt:lpstr>Root Causes: Bureaucratic Complexity</vt:lpstr>
      <vt:lpstr>Root Causes: Global Talent Competition</vt:lpstr>
      <vt:lpstr>Root Causes: Staff Burnout and "Exit Culture"</vt:lpstr>
      <vt:lpstr>Solutions: AI and Automated Screening</vt:lpstr>
      <vt:lpstr>Solutions: Enhancing the Employee Value Proposition</vt:lpstr>
      <vt:lpstr>Solutions: Strategic International Partnerships</vt:lpstr>
      <vt:lpstr>Solutions: Expanding Apprenticeship Routes</vt:lpstr>
      <vt:lpstr>Solutions: "Refer-a-Friend" Incentives</vt:lpstr>
      <vt:lpstr>Solutions: Regional Recruitment Hubs</vt:lpstr>
      <vt:lpstr>HRM Theory: The AMO Model</vt:lpstr>
      <vt:lpstr>HRM Theory: Human Capital Theory</vt:lpstr>
      <vt:lpstr>HRM Theory: Psychological Contract</vt:lpstr>
      <vt:lpstr>HRM Theory: High-Performance Work Practices</vt:lpstr>
      <vt:lpstr>HRM Theory: Person-Organization Fit</vt:lpstr>
      <vt:lpstr>HRM Theory: Resource-Based View</vt:lpstr>
      <vt:lpstr>Conclusion</vt:lpstr>
      <vt:lpstr>References for Introduction and challenges</vt:lpstr>
      <vt:lpstr>References for Root causes</vt:lpstr>
      <vt:lpstr>References for Solutions</vt:lpstr>
      <vt:lpstr>References for HRM Theory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Jainil Patel</cp:lastModifiedBy>
  <cp:revision>20</cp:revision>
  <dcterms:created xsi:type="dcterms:W3CDTF">2026-04-02T12:04:00Z</dcterms:created>
  <dcterms:modified xsi:type="dcterms:W3CDTF">2026-04-04T23:28:14Z</dcterms:modified>
</cp:coreProperties>
</file>