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fntdata" ContentType="application/x-fontdata"/>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6"/>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8288000" cy="10287000"/>
  <p:notesSz cx="6858000" cy="9144000"/>
  <p:embeddedFontLst>
    <p:embeddedFont>
      <p:font typeface="Montserrat Bold" panose="020B0604020202020204" charset="0"/>
      <p:regular r:id="rId17"/>
    </p:embeddedFont>
    <p:embeddedFont>
      <p:font typeface="Montserrat" panose="020B0604020202020204" charset="0"/>
      <p:regular r:id="rId18"/>
    </p:embeddedFont>
    <p:embeddedFont>
      <p:font typeface="DM Sans Bold" panose="020B0604020202020204" charset="0"/>
      <p:regular r:id="rId19"/>
    </p:embeddedFont>
    <p:embeddedFont>
      <p:font typeface="Canva Sans" panose="020B0604020202020204" charset="0"/>
      <p:regular r:id="rId20"/>
    </p:embeddedFont>
    <p:embeddedFont>
      <p:font typeface="Intro Rust" panose="020B0604020202020204" charset="0"/>
      <p:regular r:id="rId21"/>
    </p:embeddedFont>
    <p:embeddedFont>
      <p:font typeface="Montserrat Semi-Bold" panose="020B0604020202020204" charset="0"/>
      <p:regular r:id="rId22"/>
    </p:embeddedFont>
    <p:embeddedFont>
      <p:font typeface="Calibri" panose="020F0502020204030204" pitchFamily="34" charset="0"/>
      <p:regular r:id="rId23"/>
      <p:bold r:id="rId24"/>
      <p:italic r:id="rId25"/>
      <p:boldItalic r:id="rId26"/>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autoAdjust="0"/>
    <p:restoredTop sz="87684" autoAdjust="0"/>
  </p:normalViewPr>
  <p:slideViewPr>
    <p:cSldViewPr>
      <p:cViewPr varScale="1">
        <p:scale>
          <a:sx n="54" d="100"/>
          <a:sy n="54" d="100"/>
        </p:scale>
        <p:origin x="924" y="7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font" Target="fonts/font10.fntdata"/><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font" Target="fonts/font9.fntdata"/><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font" Target="fonts/font4.fntdata"/><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font" Target="fonts/font8.fntdata"/><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font" Target="fonts/font7.fntdata"/><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openxmlformats.org/officeDocument/2006/relationships/presProps" Target="presProps.xml"/><Relationship Id="rId30"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lang="cs-CZ"/>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fld id="{B7268E1E-0E44-426D-905E-8AD9B19D2182}" type="datetimeFigureOut">
              <a:rPr lang="cs-CZ" smtClean="0"/>
              <a:t>12.10.2025</a:t>
            </a:fld>
            <a:endParaRPr lang="cs-CZ"/>
          </a:p>
        </p:txBody>
      </p:sp>
      <p:sp>
        <p:nvSpPr>
          <p:cNvPr id="4" name="Slide Image Placeholder 3"/>
          <p:cNvSpPr>
            <a:spLocks noGrp="1" noRot="1" noChangeAspect="1"/>
          </p:cNvSpPr>
          <p:nvPr>
            <p:ph type="sldImg" idx="2"/>
          </p:nvPr>
        </p:nvSpPr>
        <p:spPr>
          <a:xfrm>
            <a:off x="2857500" y="512763"/>
            <a:ext cx="3429000" cy="2566987"/>
          </a:xfrm>
          <a:prstGeom prst="rect">
            <a:avLst/>
          </a:prstGeom>
          <a:noFill/>
          <a:ln w="12700">
            <a:solidFill>
              <a:prstClr val="black"/>
            </a:solidFill>
          </a:ln>
        </p:spPr>
        <p:txBody>
          <a:bodyPr vert="horz" lIns="91440" tIns="45720" rIns="91440" bIns="45720" rtlCol="0" anchor="ctr"/>
          <a:lstStyle/>
          <a:p>
            <a:endParaRPr lang="cs-CZ"/>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cs-CZ"/>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lang="cs-CZ"/>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fld id="{871B2431-D351-4C6E-A3CF-9DFAC0E3E050}" type="slidenum">
              <a:rPr lang="cs-CZ" smtClean="0"/>
              <a:t>‹#›</a:t>
            </a:fld>
            <a:endParaRPr lang="cs-CZ"/>
          </a:p>
        </p:txBody>
      </p:sp>
    </p:spTree>
    <p:extLst>
      <p:ext uri="{BB962C8B-B14F-4D97-AF65-F5344CB8AC3E}">
        <p14:creationId xmlns:p14="http://schemas.microsoft.com/office/powerpoint/2010/main" val="17988891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dirty="0"/>
              <a:t>Greetings! I am Katerina Hristova, and I am here to convey the findings of my research on how to strike a balance between artificial intelligence and human touch, which is one of the most significant difficulties facing our industry.</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kern="1200" dirty="0">
                <a:solidFill>
                  <a:schemeClr val="tx1"/>
                </a:solidFill>
                <a:effectLst/>
                <a:latin typeface="+mn-lt"/>
                <a:ea typeface="+mn-ea"/>
                <a:cs typeface="+mn-cs"/>
              </a:rPr>
              <a:t>These and other businesses are being disrupted by the rapid development of artificial intelligence. Guests' relations with hotels are being transformed by the introduction of intelligent chatbots, voice assistants, and robotics. According to Ivanov and Webster (2019), these strategies improve both the efficiency of the company and the satisfaction of its guests. As a result of the need for human interaction and emotion, services in the hospitality industry are difficult to automate using AI. According to Ford and Sturman (2020), human touch is essential for providing exceptional customer experiences that result in the development of loyalty. What are some ways that hospitality can integrate human interaction with robots? Rather than relying on technology to replace humans, synergy should be encouraged. Finding this equilibrium is necessary in order to use AI to improve the experiences of visitors.</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kern="1200" dirty="0">
                <a:solidFill>
                  <a:schemeClr val="tx1"/>
                </a:solidFill>
                <a:effectLst/>
                <a:latin typeface="+mn-lt"/>
                <a:ea typeface="+mn-ea"/>
                <a:cs typeface="+mn-cs"/>
              </a:rPr>
              <a:t>AI has altered both the pre-arrival and post-arrival accommodations. Pre-arrival booking and customer enquiries are two areas in which AI shines. Guests are able to reserve accommodations, enquire about services, and obtain information via chatbots powered by artificial intelligence. Because of this accessibility and quickness, modern </a:t>
            </a:r>
            <a:r>
              <a:rPr lang="en-US" sz="1200" kern="1200" dirty="0" err="1">
                <a:solidFill>
                  <a:schemeClr val="tx1"/>
                </a:solidFill>
                <a:effectLst/>
                <a:latin typeface="+mn-lt"/>
                <a:ea typeface="+mn-ea"/>
                <a:cs typeface="+mn-cs"/>
              </a:rPr>
              <a:t>travellers</a:t>
            </a:r>
            <a:r>
              <a:rPr lang="en-US" sz="1200" kern="1200" dirty="0">
                <a:solidFill>
                  <a:schemeClr val="tx1"/>
                </a:solidFill>
                <a:effectLst/>
                <a:latin typeface="+mn-lt"/>
                <a:ea typeface="+mn-ea"/>
                <a:cs typeface="+mn-cs"/>
              </a:rPr>
              <a:t> who seek information quickly are significantly aided. According to the findings of Li et al. (2021), artificial intelligence systems have difficulty responding to complex and emotive questions regarding sensitive visitor issues or specific accommodations. It is possible for guests to become infuriated when a chatbot fails to fulfil their requirements. </a:t>
            </a:r>
          </a:p>
          <a:p>
            <a:r>
              <a:rPr lang="en-US" sz="1200" kern="1200" dirty="0">
                <a:solidFill>
                  <a:schemeClr val="tx1"/>
                </a:solidFill>
                <a:effectLst/>
                <a:latin typeface="+mn-lt"/>
                <a:ea typeface="+mn-ea"/>
                <a:cs typeface="+mn-cs"/>
              </a:rPr>
              <a:t>With the use of AI, core stay efficiency is improved. Life is made easier by touchless check-in and check-out as well as robotic delivery. These modifications improve both the back-of-house operations and the satisfaction of the guests. There are a number of downsides associated with this strategy. It is not possible for robots to conduct "emotional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in the same way that humans do, as stated by Bowen and Morosan (2018). Bags can be carried by robots, but they cannot engage with customers or provide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service like concierges do. The level of </a:t>
            </a:r>
            <a:r>
              <a:rPr lang="en-US" sz="1200" kern="1200" dirty="0" err="1">
                <a:solidFill>
                  <a:schemeClr val="tx1"/>
                </a:solidFill>
                <a:effectLst/>
                <a:latin typeface="+mn-lt"/>
                <a:ea typeface="+mn-ea"/>
                <a:cs typeface="+mn-cs"/>
              </a:rPr>
              <a:t>customisation</a:t>
            </a:r>
            <a:r>
              <a:rPr lang="en-US" sz="1200" kern="1200" dirty="0">
                <a:solidFill>
                  <a:schemeClr val="tx1"/>
                </a:solidFill>
                <a:effectLst/>
                <a:latin typeface="+mn-lt"/>
                <a:ea typeface="+mn-ea"/>
                <a:cs typeface="+mn-cs"/>
              </a:rPr>
              <a:t> available to AI-driven food and activity recommendations is lower than that of human concierges. AI has the potential to enhance operational efficiency, but it cannot take the place of human relationships, which are what give visitors their one-of-a-kind experiences.</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kern="1200" dirty="0">
                <a:solidFill>
                  <a:schemeClr val="tx1"/>
                </a:solidFill>
                <a:effectLst/>
                <a:latin typeface="+mn-lt"/>
                <a:ea typeface="+mn-ea"/>
                <a:cs typeface="+mn-cs"/>
              </a:rPr>
              <a:t>Even while AI makes processes more efficient, certain visitor experiences still require human participation. It is essential to recover services that are powered by humans. In addition to hotels, other businesses are also affected by service issues. It is possible to turn a dreadful situation into a loyal customer by providing creative and sympathetic remedies to the problems that visitors are experiencing (</a:t>
            </a:r>
            <a:r>
              <a:rPr lang="en-US" sz="1200" kern="1200" dirty="0" err="1">
                <a:solidFill>
                  <a:schemeClr val="tx1"/>
                </a:solidFill>
                <a:effectLst/>
                <a:latin typeface="+mn-lt"/>
                <a:ea typeface="+mn-ea"/>
                <a:cs typeface="+mn-cs"/>
              </a:rPr>
              <a:t>Kandampully</a:t>
            </a:r>
            <a:r>
              <a:rPr lang="en-US" sz="1200" kern="1200" dirty="0">
                <a:solidFill>
                  <a:schemeClr val="tx1"/>
                </a:solidFill>
                <a:effectLst/>
                <a:latin typeface="+mn-lt"/>
                <a:ea typeface="+mn-ea"/>
                <a:cs typeface="+mn-cs"/>
              </a:rPr>
              <a:t> et al., 2018). Artificial intelligence is only capable of handling refunds and reimbursements; it cannot handle complex and discretionary service concerns. An artificial intelligence may be able to make amends to a visitor who is unhappy, but it does not possess the emotional intelligence necessary to establish confidence. </a:t>
            </a:r>
          </a:p>
          <a:p>
            <a:r>
              <a:rPr lang="en-US" sz="1200" kern="1200" dirty="0" err="1">
                <a:solidFill>
                  <a:schemeClr val="tx1"/>
                </a:solidFill>
                <a:effectLst/>
                <a:latin typeface="+mn-lt"/>
                <a:ea typeface="+mn-ea"/>
                <a:cs typeface="+mn-cs"/>
              </a:rPr>
              <a:t>Personalisation</a:t>
            </a:r>
            <a:r>
              <a:rPr lang="en-US" sz="1200" kern="1200" dirty="0">
                <a:solidFill>
                  <a:schemeClr val="tx1"/>
                </a:solidFill>
                <a:effectLst/>
                <a:latin typeface="+mn-lt"/>
                <a:ea typeface="+mn-ea"/>
                <a:cs typeface="+mn-cs"/>
              </a:rPr>
              <a:t> and automation of hotel services are therefore in conflict with one another (Huang &amp; Rust, 2021). Using mechanical intelligence, artificial intelligence systems are able to interpret data, </a:t>
            </a:r>
            <a:r>
              <a:rPr lang="en-US" sz="1200" kern="1200" dirty="0" err="1">
                <a:solidFill>
                  <a:schemeClr val="tx1"/>
                </a:solidFill>
                <a:effectLst/>
                <a:latin typeface="+mn-lt"/>
                <a:ea typeface="+mn-ea"/>
                <a:cs typeface="+mn-cs"/>
              </a:rPr>
              <a:t>maximise</a:t>
            </a:r>
            <a:r>
              <a:rPr lang="en-US" sz="1200" kern="1200" dirty="0">
                <a:solidFill>
                  <a:schemeClr val="tx1"/>
                </a:solidFill>
                <a:effectLst/>
                <a:latin typeface="+mn-lt"/>
                <a:ea typeface="+mn-ea"/>
                <a:cs typeface="+mn-cs"/>
              </a:rPr>
              <a:t> efficiency, and </a:t>
            </a:r>
            <a:r>
              <a:rPr lang="en-US" sz="1200" kern="1200" dirty="0" err="1">
                <a:solidFill>
                  <a:schemeClr val="tx1"/>
                </a:solidFill>
                <a:effectLst/>
                <a:latin typeface="+mn-lt"/>
                <a:ea typeface="+mn-ea"/>
                <a:cs typeface="+mn-cs"/>
              </a:rPr>
              <a:t>optimise</a:t>
            </a:r>
            <a:r>
              <a:rPr lang="en-US" sz="1200" kern="1200" dirty="0">
                <a:solidFill>
                  <a:schemeClr val="tx1"/>
                </a:solidFill>
                <a:effectLst/>
                <a:latin typeface="+mn-lt"/>
                <a:ea typeface="+mn-ea"/>
                <a:cs typeface="+mn-cs"/>
              </a:rPr>
              <a:t> costs. The ability to engage guests, </a:t>
            </a:r>
            <a:r>
              <a:rPr lang="en-US" sz="1200" kern="1200" dirty="0" err="1">
                <a:solidFill>
                  <a:schemeClr val="tx1"/>
                </a:solidFill>
                <a:effectLst/>
                <a:latin typeface="+mn-lt"/>
                <a:ea typeface="+mn-ea"/>
                <a:cs typeface="+mn-cs"/>
              </a:rPr>
              <a:t>recognise</a:t>
            </a:r>
            <a:r>
              <a:rPr lang="en-US" sz="1200" kern="1200" dirty="0">
                <a:solidFill>
                  <a:schemeClr val="tx1"/>
                </a:solidFill>
                <a:effectLst/>
                <a:latin typeface="+mn-lt"/>
                <a:ea typeface="+mn-ea"/>
                <a:cs typeface="+mn-cs"/>
              </a:rPr>
              <a:t> their requirements, and provide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service are all examples of intuitive and empathetic talents that people excel at. In the future, human and machine capabilities will work together to provide tourists with the most memorable experiences possible in the hospitality industry.</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kern="1200" dirty="0">
                <a:solidFill>
                  <a:schemeClr val="tx1"/>
                </a:solidFill>
                <a:effectLst/>
                <a:latin typeface="+mn-lt"/>
                <a:ea typeface="+mn-ea"/>
                <a:cs typeface="+mn-cs"/>
              </a:rPr>
              <a:t>The balance between artificial intelligence and human touch in hospitality was investigated using a desk-based qualitative study. Academic journals, papers from Deloitte and PwC, and case studies from companies were all examined by our team. The theoretical and practical effects of artificial intelligence on hospitality operations were investigated in this literature review. PESTEL was used to </a:t>
            </a:r>
            <a:r>
              <a:rPr lang="en-US" sz="1200" kern="1200" dirty="0" err="1">
                <a:solidFill>
                  <a:schemeClr val="tx1"/>
                </a:solidFill>
                <a:effectLst/>
                <a:latin typeface="+mn-lt"/>
                <a:ea typeface="+mn-ea"/>
                <a:cs typeface="+mn-cs"/>
              </a:rPr>
              <a:t>analyse</a:t>
            </a:r>
            <a:r>
              <a:rPr lang="en-US" sz="1200" kern="1200" dirty="0">
                <a:solidFill>
                  <a:schemeClr val="tx1"/>
                </a:solidFill>
                <a:effectLst/>
                <a:latin typeface="+mn-lt"/>
                <a:ea typeface="+mn-ea"/>
                <a:cs typeface="+mn-cs"/>
              </a:rPr>
              <a:t> the ways in which political, economic, social, technological, environmental, and legal factors influence the adoption of artificial intelligence in the hospitality industry. This all-encompassing approach demonstrated the benefits and drawbacks of artificial intelligence, as well as trends and responses from the industry.</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kern="1200" dirty="0">
                <a:solidFill>
                  <a:schemeClr val="tx1"/>
                </a:solidFill>
                <a:effectLst/>
                <a:latin typeface="+mn-lt"/>
                <a:ea typeface="+mn-ea"/>
                <a:cs typeface="+mn-cs"/>
              </a:rPr>
              <a:t>As a result of PESTEL, hotel owners gained insights about AI-related business. Using AI raises dangers to the privacy and security of political data. The General Data Protection Regulation has resulted in an increase in the costs associated with compliance for businesses that deal with customer information (Kim et al., 2024). Despite the large initial investment required, artificial intelligence is profitable because to the long-term </a:t>
            </a:r>
            <a:r>
              <a:rPr lang="en-US" sz="1200" kern="1200" dirty="0" err="1">
                <a:solidFill>
                  <a:schemeClr val="tx1"/>
                </a:solidFill>
                <a:effectLst/>
                <a:latin typeface="+mn-lt"/>
                <a:ea typeface="+mn-ea"/>
                <a:cs typeface="+mn-cs"/>
              </a:rPr>
              <a:t>labour</a:t>
            </a:r>
            <a:r>
              <a:rPr lang="en-US" sz="1200" kern="1200" dirty="0">
                <a:solidFill>
                  <a:schemeClr val="tx1"/>
                </a:solidFill>
                <a:effectLst/>
                <a:latin typeface="+mn-lt"/>
                <a:ea typeface="+mn-ea"/>
                <a:cs typeface="+mn-cs"/>
              </a:rPr>
              <a:t> savings and income </a:t>
            </a:r>
            <a:r>
              <a:rPr lang="en-US" sz="1200" kern="1200" dirty="0" err="1">
                <a:solidFill>
                  <a:schemeClr val="tx1"/>
                </a:solidFill>
                <a:effectLst/>
                <a:latin typeface="+mn-lt"/>
                <a:ea typeface="+mn-ea"/>
                <a:cs typeface="+mn-cs"/>
              </a:rPr>
              <a:t>optimisation</a:t>
            </a:r>
            <a:r>
              <a:rPr lang="en-US" sz="1200" kern="1200" dirty="0">
                <a:solidFill>
                  <a:schemeClr val="tx1"/>
                </a:solidFill>
                <a:effectLst/>
                <a:latin typeface="+mn-lt"/>
                <a:ea typeface="+mn-ea"/>
                <a:cs typeface="+mn-cs"/>
              </a:rPr>
              <a:t> it provides (Anwar et al., 2024). According to Venugopal et al. (2024), "digital </a:t>
            </a:r>
            <a:r>
              <a:rPr lang="en-US" sz="1200" kern="1200" dirty="0" err="1">
                <a:solidFill>
                  <a:schemeClr val="tx1"/>
                </a:solidFill>
                <a:effectLst/>
                <a:latin typeface="+mn-lt"/>
                <a:ea typeface="+mn-ea"/>
                <a:cs typeface="+mn-cs"/>
              </a:rPr>
              <a:t>dehumanisation</a:t>
            </a:r>
            <a:r>
              <a:rPr lang="en-US" sz="1200" kern="1200" dirty="0">
                <a:solidFill>
                  <a:schemeClr val="tx1"/>
                </a:solidFill>
                <a:effectLst/>
                <a:latin typeface="+mn-lt"/>
                <a:ea typeface="+mn-ea"/>
                <a:cs typeface="+mn-cs"/>
              </a:rPr>
              <a:t>" is a societal risk that occurs when visitors have a sense of disconnection from your service. There are various roles that are altered by AI, which need human training. Hotels that are still using outdated systems have a difficult time adopting AI due to the rapid progress of technology. Artificial intelligence helps cut down on waste and energy consumption (Lee &amp; Lee, 2023). In conclusion, Yadav et al. (2024) contend that the implementation of dynamic pricing decision-making may be hampered by AI error liability and algorithmic biases.</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kern="1200" dirty="0">
                <a:solidFill>
                  <a:schemeClr val="tx1"/>
                </a:solidFill>
                <a:effectLst/>
                <a:latin typeface="+mn-lt"/>
                <a:ea typeface="+mn-ea"/>
                <a:cs typeface="+mn-cs"/>
              </a:rPr>
              <a:t>The use of AI varies from hotel to hotel. Chatbots are used to conduct basic reservations and provide answers to questions. As stated by Anwar et al. (2024), these mechanisms are strained when emotional or complex events occur. Hotels are equipped with robotic assistants that clean and transfer luggage. The researchers Dhiman et al. (2024) feel that people view these robots to be impersonal and stiff, despite the fact that they are consistent and creative. Artificial intelligence-based dynamic pricing adjusts hotel rates based on demand. However, this may give the impression of "price gouging," which discourages potential purchasers from making a purchase. For the most part, artificial intelligence is effective at repetitive tasks, but it is not capable of creative or emotional problem-solving.</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kern="1200" dirty="0">
                <a:solidFill>
                  <a:schemeClr val="tx1"/>
                </a:solidFill>
                <a:effectLst/>
                <a:latin typeface="+mn-lt"/>
                <a:ea typeface="+mn-ea"/>
                <a:cs typeface="+mn-cs"/>
              </a:rPr>
              <a:t>To merge artificial intelligence with human interaction, begin with a "phygital" guest journey. It would be possible to apply artificial intelligence for pre-arrival information, bookings, and contactless check-in and check-out with this technique. Automation streamlines and enhances the efficiency of activities. A human workforce would bring with it empathy, creativity, and the ability to </a:t>
            </a:r>
            <a:r>
              <a:rPr lang="en-US" sz="1200" kern="1200" dirty="0" err="1">
                <a:solidFill>
                  <a:schemeClr val="tx1"/>
                </a:solidFill>
                <a:effectLst/>
                <a:latin typeface="+mn-lt"/>
                <a:ea typeface="+mn-ea"/>
                <a:cs typeface="+mn-cs"/>
              </a:rPr>
              <a:t>personalise</a:t>
            </a:r>
            <a:r>
              <a:rPr lang="en-US" sz="1200" kern="1200" dirty="0">
                <a:solidFill>
                  <a:schemeClr val="tx1"/>
                </a:solidFill>
                <a:effectLst/>
                <a:latin typeface="+mn-lt"/>
                <a:ea typeface="+mn-ea"/>
                <a:cs typeface="+mn-cs"/>
              </a:rPr>
              <a:t>. An artificial intelligence system would not be able to greet guests, speak with them, or answer sophisticated enquiries. By providing employees with AI-collected information about customer preferences and previous visits, hotels may be able to enhance customer experiences without compromising their productivity.</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kern="1200" dirty="0">
                <a:solidFill>
                  <a:schemeClr val="tx1"/>
                </a:solidFill>
                <a:effectLst/>
                <a:latin typeface="+mn-lt"/>
                <a:ea typeface="+mn-ea"/>
                <a:cs typeface="+mn-cs"/>
              </a:rPr>
              <a:t>Providing continuing training to employees in order to develop their abilities for different shifts. Instead of using artificial intelligence, it would be preferable to redesign professions so that workers can provide tourists with experiences that are creative, emotional, and intelligent. Create one-of-a-kind events in your role as a "guest experience curator," which is a front desk agent. The role of the guest concierge might be described as "local experience designers," guiding guests through the culture of the area. In their study, Kassa and Worku (2025) propose that hotels should foster creative problem-solving and emotional connection in order to enhance the technological and interpersonal experiences of its customers.</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kern="1200" dirty="0">
                <a:solidFill>
                  <a:schemeClr val="tx1"/>
                </a:solidFill>
                <a:effectLst/>
                <a:latin typeface="+mn-lt"/>
                <a:ea typeface="+mn-ea"/>
                <a:cs typeface="+mn-cs"/>
              </a:rPr>
              <a:t>Last but not least, the implementation of ethical AI and AI practices. It is important for ethical AI to disclose how it uses guest data. A "exit to human" option ought to be available to hotel guests who would rather interact with a human than with an artificial intelligence system. It is important to conduct regular audits of AI algorithms to ensure that they are not biassed, particularly in dynamic pricing, which has the potential to undermine the trust of guests (McCormack et al., 2025). Tests of artificial intelligence should start in hotels and expand as technology progresses. Year 2023 The names Saha et al. Using this strategy, hotels are able to evaluate their return on investment (ROI) and reduce risk, which makes the installation of AI more affordable and simpler for smaller facilities.</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sz="1200" kern="1200" dirty="0">
                <a:solidFill>
                  <a:schemeClr val="tx1"/>
                </a:solidFill>
                <a:effectLst/>
                <a:latin typeface="+mn-lt"/>
                <a:ea typeface="+mn-ea"/>
                <a:cs typeface="+mn-cs"/>
              </a:rPr>
              <a:t>In the future of hospitality, the incorporation of AI and human interaction will result in an enhanced customer experience. By automating the interactions that visitors have with a website, chatbots, voice assistants, and robots save both time and money. Artificial intelligence has the potential to provide modern customers with services that are both more seamless and faster because to its expertise in repetitive activities, data processing, and resource </a:t>
            </a:r>
            <a:r>
              <a:rPr lang="en-US" sz="1200" kern="1200" dirty="0" err="1">
                <a:solidFill>
                  <a:schemeClr val="tx1"/>
                </a:solidFill>
                <a:effectLst/>
                <a:latin typeface="+mn-lt"/>
                <a:ea typeface="+mn-ea"/>
                <a:cs typeface="+mn-cs"/>
              </a:rPr>
              <a:t>optimisation</a:t>
            </a:r>
            <a:r>
              <a:rPr lang="en-US" sz="1200" kern="1200" dirty="0">
                <a:solidFill>
                  <a:schemeClr val="tx1"/>
                </a:solidFill>
                <a:effectLst/>
                <a:latin typeface="+mn-lt"/>
                <a:ea typeface="+mn-ea"/>
                <a:cs typeface="+mn-cs"/>
              </a:rPr>
              <a:t>. AI is capable of automating a variety of hospitality tasks; but, it is not capable of imitating empathy, emotional intelligence, or creative problem-solving, all of which are essential in creating one-of-a-kind occasions for guests. </a:t>
            </a:r>
          </a:p>
          <a:p>
            <a:r>
              <a:rPr lang="en-US" sz="1200" kern="1200" dirty="0">
                <a:solidFill>
                  <a:schemeClr val="tx1"/>
                </a:solidFill>
                <a:effectLst/>
                <a:latin typeface="+mn-lt"/>
                <a:ea typeface="+mn-ea"/>
                <a:cs typeface="+mn-cs"/>
              </a:rPr>
              <a:t>Without personnel, it is hard to provide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care, establish emotional connections, and make intelligent decisions. Not artificial intelligence, but empathy and understanding are necessary for the recovery of service. An unpleasant interaction can be transformed into brand loyalty through the cultivation of trust and emotion through the use of human touch. </a:t>
            </a:r>
          </a:p>
          <a:p>
            <a:r>
              <a:rPr lang="en-US" sz="1200" kern="1200" dirty="0">
                <a:solidFill>
                  <a:schemeClr val="tx1"/>
                </a:solidFill>
                <a:effectLst/>
                <a:latin typeface="+mn-lt"/>
                <a:ea typeface="+mn-ea"/>
                <a:cs typeface="+mn-cs"/>
              </a:rPr>
              <a:t>In order to streamline operations and free up staff members to concentrate on emotional relationships, </a:t>
            </a:r>
            <a:r>
              <a:rPr lang="en-US" sz="1200" kern="1200" dirty="0" err="1">
                <a:solidFill>
                  <a:schemeClr val="tx1"/>
                </a:solidFill>
                <a:effectLst/>
                <a:latin typeface="+mn-lt"/>
                <a:ea typeface="+mn-ea"/>
                <a:cs typeface="+mn-cs"/>
              </a:rPr>
              <a:t>individualised</a:t>
            </a:r>
            <a:r>
              <a:rPr lang="en-US" sz="1200" kern="1200" dirty="0">
                <a:solidFill>
                  <a:schemeClr val="tx1"/>
                </a:solidFill>
                <a:effectLst/>
                <a:latin typeface="+mn-lt"/>
                <a:ea typeface="+mn-ea"/>
                <a:cs typeface="+mn-cs"/>
              </a:rPr>
              <a:t> care, and great client experiences, hoteliers require artificial intelligence (AI). Together, people and artificial intelligence can create processes that are enjoyable, efficient, and seamless. </a:t>
            </a:r>
          </a:p>
          <a:p>
            <a:r>
              <a:rPr lang="en-US" sz="1200" kern="1200" dirty="0">
                <a:solidFill>
                  <a:schemeClr val="tx1"/>
                </a:solidFill>
                <a:effectLst/>
                <a:latin typeface="+mn-lt"/>
                <a:ea typeface="+mn-ea"/>
                <a:cs typeface="+mn-cs"/>
              </a:rPr>
              <a:t>By </a:t>
            </a:r>
            <a:r>
              <a:rPr lang="en-US" sz="1200" kern="1200" dirty="0" err="1">
                <a:solidFill>
                  <a:schemeClr val="tx1"/>
                </a:solidFill>
                <a:effectLst/>
                <a:latin typeface="+mn-lt"/>
                <a:ea typeface="+mn-ea"/>
                <a:cs typeface="+mn-cs"/>
              </a:rPr>
              <a:t>utilising</a:t>
            </a:r>
            <a:r>
              <a:rPr lang="en-US" sz="1200" kern="1200">
                <a:solidFill>
                  <a:schemeClr val="tx1"/>
                </a:solidFill>
                <a:effectLst/>
                <a:latin typeface="+mn-lt"/>
                <a:ea typeface="+mn-ea"/>
                <a:cs typeface="+mn-cs"/>
              </a:rPr>
              <a:t> technology, employees in the hospitality industry are able to concentrate on customer engagement, service, loyalty, and satisfaction.</a:t>
            </a:r>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r>
              <a:rPr lang="cs-CZ"/>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endParaRPr lang="en-US" dirty="0"/>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r>
              <a:rPr lang="cs-CZ"/>
              <a:t>‹#›</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10/12/2025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10/12/2025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5.png"/><Relationship Id="rId5" Type="http://schemas.openxmlformats.org/officeDocument/2006/relationships/image" Target="../media/image4.sv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7.xml"/><Relationship Id="rId6" Type="http://schemas.openxmlformats.org/officeDocument/2006/relationships/image" Target="../media/image7.png"/><Relationship Id="rId5" Type="http://schemas.openxmlformats.org/officeDocument/2006/relationships/image" Target="../media/image4.svg"/><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 Id="rId6" Type="http://schemas.openxmlformats.org/officeDocument/2006/relationships/image" Target="../media/image9.png"/><Relationship Id="rId5" Type="http://schemas.openxmlformats.org/officeDocument/2006/relationships/image" Target="../media/image4.sv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4.svg"/><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7.xml"/><Relationship Id="rId6" Type="http://schemas.openxmlformats.org/officeDocument/2006/relationships/image" Target="../media/image13.png"/><Relationship Id="rId5" Type="http://schemas.openxmlformats.org/officeDocument/2006/relationships/image" Target="../media/image4.sv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4.png"/><Relationship Id="rId7"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4.svg"/><Relationship Id="rId5" Type="http://schemas.openxmlformats.org/officeDocument/2006/relationships/image" Target="../media/image3.png"/><Relationship Id="rId4" Type="http://schemas.openxmlformats.org/officeDocument/2006/relationships/image" Target="../media/image15.png"/></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9.xml"/><Relationship Id="rId1" Type="http://schemas.openxmlformats.org/officeDocument/2006/relationships/slideLayout" Target="../slideLayouts/slideLayout7.xml"/><Relationship Id="rId6" Type="http://schemas.openxmlformats.org/officeDocument/2006/relationships/image" Target="../media/image19.png"/><Relationship Id="rId5" Type="http://schemas.openxmlformats.org/officeDocument/2006/relationships/image" Target="../media/image4.sv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1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1.xml"/><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1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4.svg"/><Relationship Id="rId4" Type="http://schemas.openxmlformats.org/officeDocument/2006/relationships/image" Target="../media/image3.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3.png"/><Relationship Id="rId1" Type="http://schemas.openxmlformats.org/officeDocument/2006/relationships/slideLayout" Target="../slideLayouts/slideLayout7.xml"/><Relationship Id="rId4" Type="http://schemas.openxmlformats.org/officeDocument/2006/relationships/image" Target="../media/image4.sv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4.png"/><Relationship Id="rId1" Type="http://schemas.openxmlformats.org/officeDocument/2006/relationships/slideLayout" Target="../slideLayouts/slideLayout7.xml"/><Relationship Id="rId4" Type="http://schemas.openxmlformats.org/officeDocument/2006/relationships/image" Target="../media/image4.sv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1000" r="-1000"/>
          </a:stretch>
        </a:blipFill>
        <a:effectLst/>
      </p:bgPr>
    </p:bg>
    <p:spTree>
      <p:nvGrpSpPr>
        <p:cNvPr id="1" name=""/>
        <p:cNvGrpSpPr/>
        <p:nvPr/>
      </p:nvGrpSpPr>
      <p:grpSpPr>
        <a:xfrm>
          <a:off x="0" y="0"/>
          <a:ext cx="0" cy="0"/>
          <a:chOff x="0" y="0"/>
          <a:chExt cx="0" cy="0"/>
        </a:xfrm>
      </p:grpSpPr>
      <p:grpSp>
        <p:nvGrpSpPr>
          <p:cNvPr id="3" name="Group 3"/>
          <p:cNvGrpSpPr/>
          <p:nvPr/>
        </p:nvGrpSpPr>
        <p:grpSpPr>
          <a:xfrm>
            <a:off x="0" y="9349072"/>
            <a:ext cx="18568724" cy="937928"/>
            <a:chOff x="0" y="0"/>
            <a:chExt cx="4890528" cy="247026"/>
          </a:xfrm>
        </p:grpSpPr>
        <p:sp>
          <p:nvSpPr>
            <p:cNvPr id="4" name="Freeform 4"/>
            <p:cNvSpPr/>
            <p:nvPr/>
          </p:nvSpPr>
          <p:spPr>
            <a:xfrm>
              <a:off x="0" y="0"/>
              <a:ext cx="4890528" cy="247026"/>
            </a:xfrm>
            <a:custGeom>
              <a:avLst/>
              <a:gdLst/>
              <a:ahLst/>
              <a:cxnLst/>
              <a:rect l="l" t="t" r="r" b="b"/>
              <a:pathLst>
                <a:path w="4890528" h="247026">
                  <a:moveTo>
                    <a:pt x="0" y="0"/>
                  </a:moveTo>
                  <a:lnTo>
                    <a:pt x="4890528" y="0"/>
                  </a:lnTo>
                  <a:lnTo>
                    <a:pt x="4890528" y="247026"/>
                  </a:lnTo>
                  <a:lnTo>
                    <a:pt x="0" y="247026"/>
                  </a:lnTo>
                  <a:close/>
                </a:path>
              </a:pathLst>
            </a:custGeom>
            <a:solidFill>
              <a:srgbClr val="FFFFFF">
                <a:alpha val="80000"/>
              </a:srgbClr>
            </a:solidFill>
          </p:spPr>
        </p:sp>
        <p:sp>
          <p:nvSpPr>
            <p:cNvPr id="5" name="TextBox 5"/>
            <p:cNvSpPr txBox="1"/>
            <p:nvPr/>
          </p:nvSpPr>
          <p:spPr>
            <a:xfrm>
              <a:off x="0" y="-38100"/>
              <a:ext cx="4890528" cy="285126"/>
            </a:xfrm>
            <a:prstGeom prst="rect">
              <a:avLst/>
            </a:prstGeom>
          </p:spPr>
          <p:txBody>
            <a:bodyPr lIns="50800" tIns="50800" rIns="50800" bIns="50800" rtlCol="0" anchor="ctr"/>
            <a:lstStyle/>
            <a:p>
              <a:pPr algn="ctr">
                <a:lnSpc>
                  <a:spcPts val="2659"/>
                </a:lnSpc>
                <a:spcBef>
                  <a:spcPct val="0"/>
                </a:spcBef>
              </a:pPr>
              <a:endParaRPr/>
            </a:p>
          </p:txBody>
        </p:sp>
      </p:grpSp>
      <p:grpSp>
        <p:nvGrpSpPr>
          <p:cNvPr id="6" name="Group 6"/>
          <p:cNvGrpSpPr/>
          <p:nvPr/>
        </p:nvGrpSpPr>
        <p:grpSpPr>
          <a:xfrm>
            <a:off x="11115807" y="1421544"/>
            <a:ext cx="6684221" cy="6684221"/>
            <a:chOff x="0" y="0"/>
            <a:chExt cx="6350000" cy="6350000"/>
          </a:xfrm>
        </p:grpSpPr>
        <p:sp>
          <p:nvSpPr>
            <p:cNvPr id="7" name="Freeform 7"/>
            <p:cNvSpPr/>
            <p:nvPr/>
          </p:nvSpPr>
          <p:spPr>
            <a:xfrm>
              <a:off x="11684" y="11684"/>
              <a:ext cx="6326632" cy="6326632"/>
            </a:xfrm>
            <a:custGeom>
              <a:avLst/>
              <a:gdLst/>
              <a:ahLst/>
              <a:cxnLst/>
              <a:rect l="l" t="t" r="r" b="b"/>
              <a:pathLst>
                <a:path w="6326632" h="6326632">
                  <a:moveTo>
                    <a:pt x="3163316" y="0"/>
                  </a:moveTo>
                  <a:cubicBezTo>
                    <a:pt x="1416304" y="0"/>
                    <a:pt x="0" y="1416304"/>
                    <a:pt x="0" y="3163316"/>
                  </a:cubicBezTo>
                  <a:cubicBezTo>
                    <a:pt x="0" y="4910328"/>
                    <a:pt x="1416304" y="6326632"/>
                    <a:pt x="3163316" y="6326632"/>
                  </a:cubicBezTo>
                  <a:cubicBezTo>
                    <a:pt x="4910328" y="6326632"/>
                    <a:pt x="6326632" y="4910328"/>
                    <a:pt x="6326632" y="3163316"/>
                  </a:cubicBezTo>
                  <a:cubicBezTo>
                    <a:pt x="6326632" y="1416304"/>
                    <a:pt x="4910328" y="0"/>
                    <a:pt x="3163316" y="0"/>
                  </a:cubicBezTo>
                  <a:close/>
                  <a:moveTo>
                    <a:pt x="3163316" y="4190746"/>
                  </a:moveTo>
                  <a:cubicBezTo>
                    <a:pt x="2595880" y="4190746"/>
                    <a:pt x="2135886" y="3730752"/>
                    <a:pt x="2135886" y="3163316"/>
                  </a:cubicBezTo>
                  <a:cubicBezTo>
                    <a:pt x="2135886" y="2595880"/>
                    <a:pt x="2595880" y="2135886"/>
                    <a:pt x="3163316" y="2135886"/>
                  </a:cubicBezTo>
                  <a:cubicBezTo>
                    <a:pt x="3730752" y="2135886"/>
                    <a:pt x="4190746" y="2595880"/>
                    <a:pt x="4190746" y="3163316"/>
                  </a:cubicBezTo>
                  <a:cubicBezTo>
                    <a:pt x="4190746" y="3730752"/>
                    <a:pt x="3730752" y="4190746"/>
                    <a:pt x="3163316" y="4190746"/>
                  </a:cubicBezTo>
                  <a:close/>
                </a:path>
              </a:pathLst>
            </a:custGeom>
            <a:blipFill>
              <a:blip r:embed="rId4"/>
              <a:stretch>
                <a:fillRect l="-25136" r="-25136"/>
              </a:stretch>
            </a:blipFill>
            <a:ln w="28575" cap="sq">
              <a:solidFill>
                <a:srgbClr val="FFFFFF"/>
              </a:solidFill>
              <a:prstDash val="solid"/>
              <a:miter/>
            </a:ln>
          </p:spPr>
        </p:sp>
      </p:grpSp>
      <p:grpSp>
        <p:nvGrpSpPr>
          <p:cNvPr id="8" name="Group 8"/>
          <p:cNvGrpSpPr/>
          <p:nvPr/>
        </p:nvGrpSpPr>
        <p:grpSpPr>
          <a:xfrm>
            <a:off x="10747564" y="1050237"/>
            <a:ext cx="2617137" cy="2617137"/>
            <a:chOff x="0" y="0"/>
            <a:chExt cx="812800" cy="812800"/>
          </a:xfrm>
        </p:grpSpPr>
        <p:sp>
          <p:nvSpPr>
            <p:cNvPr id="9" name="Freeform 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0C3F7">
                    <a:alpha val="100000"/>
                  </a:srgbClr>
                </a:gs>
                <a:gs pos="100000">
                  <a:srgbClr val="717670">
                    <a:alpha val="0"/>
                  </a:srgbClr>
                </a:gs>
              </a:gsLst>
              <a:lin ang="0"/>
            </a:gradFill>
          </p:spPr>
        </p:sp>
        <p:sp>
          <p:nvSpPr>
            <p:cNvPr id="10" name="TextBox 1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1" name="Group 11"/>
          <p:cNvGrpSpPr/>
          <p:nvPr/>
        </p:nvGrpSpPr>
        <p:grpSpPr>
          <a:xfrm>
            <a:off x="17208327" y="6285635"/>
            <a:ext cx="2617137" cy="2617137"/>
            <a:chOff x="0" y="0"/>
            <a:chExt cx="812800" cy="812800"/>
          </a:xfrm>
        </p:grpSpPr>
        <p:sp>
          <p:nvSpPr>
            <p:cNvPr id="12" name="Freeform 1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0C3F7">
                    <a:alpha val="100000"/>
                  </a:srgbClr>
                </a:gs>
                <a:gs pos="100000">
                  <a:srgbClr val="717670">
                    <a:alpha val="0"/>
                  </a:srgbClr>
                </a:gs>
              </a:gsLst>
              <a:lin ang="0"/>
            </a:gradFill>
          </p:spPr>
        </p:sp>
        <p:sp>
          <p:nvSpPr>
            <p:cNvPr id="13" name="TextBox 1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7" name="Freeform 17"/>
          <p:cNvSpPr/>
          <p:nvPr/>
        </p:nvSpPr>
        <p:spPr>
          <a:xfrm>
            <a:off x="347949" y="9545736"/>
            <a:ext cx="544599" cy="544599"/>
          </a:xfrm>
          <a:custGeom>
            <a:avLst/>
            <a:gdLst/>
            <a:ahLst/>
            <a:cxnLst/>
            <a:rect l="l" t="t" r="r" b="b"/>
            <a:pathLst>
              <a:path w="544599" h="544599">
                <a:moveTo>
                  <a:pt x="0" y="0"/>
                </a:moveTo>
                <a:lnTo>
                  <a:pt x="544599" y="0"/>
                </a:lnTo>
                <a:lnTo>
                  <a:pt x="544599" y="544599"/>
                </a:lnTo>
                <a:lnTo>
                  <a:pt x="0" y="544599"/>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grpSp>
        <p:nvGrpSpPr>
          <p:cNvPr id="18" name="Group 18"/>
          <p:cNvGrpSpPr/>
          <p:nvPr/>
        </p:nvGrpSpPr>
        <p:grpSpPr>
          <a:xfrm>
            <a:off x="14650126" y="9322685"/>
            <a:ext cx="3856527" cy="937928"/>
            <a:chOff x="0" y="0"/>
            <a:chExt cx="1015711" cy="247026"/>
          </a:xfrm>
        </p:grpSpPr>
        <p:sp>
          <p:nvSpPr>
            <p:cNvPr id="19" name="Freeform 19"/>
            <p:cNvSpPr/>
            <p:nvPr/>
          </p:nvSpPr>
          <p:spPr>
            <a:xfrm>
              <a:off x="0" y="0"/>
              <a:ext cx="1015711" cy="247026"/>
            </a:xfrm>
            <a:custGeom>
              <a:avLst/>
              <a:gdLst/>
              <a:ahLst/>
              <a:cxnLst/>
              <a:rect l="l" t="t" r="r" b="b"/>
              <a:pathLst>
                <a:path w="1015711" h="247026">
                  <a:moveTo>
                    <a:pt x="0" y="0"/>
                  </a:moveTo>
                  <a:lnTo>
                    <a:pt x="1015711" y="0"/>
                  </a:lnTo>
                  <a:lnTo>
                    <a:pt x="1015711" y="247026"/>
                  </a:lnTo>
                  <a:lnTo>
                    <a:pt x="0" y="247026"/>
                  </a:lnTo>
                  <a:close/>
                </a:path>
              </a:pathLst>
            </a:custGeom>
            <a:solidFill>
              <a:srgbClr val="000000"/>
            </a:solidFill>
          </p:spPr>
        </p:sp>
        <p:sp>
          <p:nvSpPr>
            <p:cNvPr id="20" name="TextBox 20"/>
            <p:cNvSpPr txBox="1"/>
            <p:nvPr/>
          </p:nvSpPr>
          <p:spPr>
            <a:xfrm>
              <a:off x="0" y="-38100"/>
              <a:ext cx="1015711" cy="285126"/>
            </a:xfrm>
            <a:prstGeom prst="rect">
              <a:avLst/>
            </a:prstGeom>
          </p:spPr>
          <p:txBody>
            <a:bodyPr lIns="50800" tIns="50800" rIns="50800" bIns="50800" rtlCol="0" anchor="ctr"/>
            <a:lstStyle/>
            <a:p>
              <a:pPr algn="ctr">
                <a:lnSpc>
                  <a:spcPts val="2659"/>
                </a:lnSpc>
                <a:spcBef>
                  <a:spcPct val="0"/>
                </a:spcBef>
              </a:pPr>
              <a:endParaRPr/>
            </a:p>
          </p:txBody>
        </p:sp>
      </p:grpSp>
      <p:sp>
        <p:nvSpPr>
          <p:cNvPr id="21" name="TextBox 21"/>
          <p:cNvSpPr txBox="1"/>
          <p:nvPr/>
        </p:nvSpPr>
        <p:spPr>
          <a:xfrm>
            <a:off x="1339089" y="2444531"/>
            <a:ext cx="9191492" cy="2429012"/>
          </a:xfrm>
          <a:prstGeom prst="rect">
            <a:avLst/>
          </a:prstGeom>
        </p:spPr>
        <p:txBody>
          <a:bodyPr lIns="0" tIns="0" rIns="0" bIns="0" rtlCol="0" anchor="t">
            <a:spAutoFit/>
          </a:bodyPr>
          <a:lstStyle/>
          <a:p>
            <a:pPr algn="ctr">
              <a:lnSpc>
                <a:spcPts val="4789"/>
              </a:lnSpc>
            </a:pPr>
            <a:r>
              <a:rPr lang="en-US" sz="4742" spc="-256" dirty="0">
                <a:solidFill>
                  <a:srgbClr val="FFFFFF"/>
                </a:solidFill>
                <a:latin typeface="Intro Rust"/>
                <a:ea typeface="Intro Rust"/>
                <a:cs typeface="Intro Rust"/>
                <a:sym typeface="Intro Rust"/>
              </a:rPr>
              <a:t>THE OPTIMAL BALANCE BETWEEN AI AND HUMAN TOUCH IN THE HOTEL AND HOSPITALITY SECTOR</a:t>
            </a:r>
          </a:p>
        </p:txBody>
      </p:sp>
      <p:sp>
        <p:nvSpPr>
          <p:cNvPr id="22" name="TextBox 22"/>
          <p:cNvSpPr txBox="1"/>
          <p:nvPr/>
        </p:nvSpPr>
        <p:spPr>
          <a:xfrm>
            <a:off x="15988988" y="9672637"/>
            <a:ext cx="1270312" cy="232777"/>
          </a:xfrm>
          <a:prstGeom prst="rect">
            <a:avLst/>
          </a:prstGeom>
        </p:spPr>
        <p:txBody>
          <a:bodyPr lIns="0" tIns="0" rIns="0" bIns="0" rtlCol="0" anchor="t">
            <a:spAutoFit/>
          </a:bodyPr>
          <a:lstStyle/>
          <a:p>
            <a:pPr algn="l">
              <a:lnSpc>
                <a:spcPts val="1770"/>
              </a:lnSpc>
            </a:pPr>
            <a:r>
              <a:rPr lang="en-US" sz="1752">
                <a:solidFill>
                  <a:srgbClr val="FFFFFF"/>
                </a:solidFill>
                <a:latin typeface="Montserrat"/>
                <a:ea typeface="Montserrat"/>
                <a:cs typeface="Montserrat"/>
                <a:sym typeface="Montserrat"/>
              </a:rPr>
              <a:t>PAGE 01</a:t>
            </a:r>
          </a:p>
        </p:txBody>
      </p:sp>
      <p:sp>
        <p:nvSpPr>
          <p:cNvPr id="23" name="TextBox 23"/>
          <p:cNvSpPr txBox="1"/>
          <p:nvPr/>
        </p:nvSpPr>
        <p:spPr>
          <a:xfrm>
            <a:off x="1890441" y="4947977"/>
            <a:ext cx="9077634" cy="1407796"/>
          </a:xfrm>
          <a:prstGeom prst="rect">
            <a:avLst/>
          </a:prstGeom>
        </p:spPr>
        <p:txBody>
          <a:bodyPr lIns="0" tIns="0" rIns="0" bIns="0" rtlCol="0" anchor="t">
            <a:spAutoFit/>
          </a:bodyPr>
          <a:lstStyle/>
          <a:p>
            <a:pPr algn="ctr">
              <a:lnSpc>
                <a:spcPts val="3779"/>
              </a:lnSpc>
              <a:spcBef>
                <a:spcPct val="0"/>
              </a:spcBef>
            </a:pPr>
            <a:r>
              <a:rPr lang="en-US" sz="2699" b="1" dirty="0">
                <a:solidFill>
                  <a:srgbClr val="FFFFFF"/>
                </a:solidFill>
                <a:latin typeface="DM Sans Bold"/>
                <a:ea typeface="DM Sans Bold"/>
                <a:cs typeface="DM Sans Bold"/>
                <a:sym typeface="DM Sans Bold"/>
              </a:rPr>
              <a:t>Conference Research Paper Presentation</a:t>
            </a:r>
          </a:p>
          <a:p>
            <a:pPr algn="ctr">
              <a:lnSpc>
                <a:spcPts val="3779"/>
              </a:lnSpc>
              <a:spcBef>
                <a:spcPct val="0"/>
              </a:spcBef>
            </a:pPr>
            <a:r>
              <a:rPr lang="en-US" sz="2699" b="1" dirty="0">
                <a:solidFill>
                  <a:srgbClr val="FFFFFF"/>
                </a:solidFill>
                <a:latin typeface="DM Sans Bold"/>
                <a:ea typeface="DM Sans Bold"/>
                <a:cs typeface="DM Sans Bold"/>
                <a:sym typeface="DM Sans Bold"/>
              </a:rPr>
              <a:t>Presenter: Katerina Hristova</a:t>
            </a:r>
          </a:p>
          <a:p>
            <a:pPr algn="ctr">
              <a:lnSpc>
                <a:spcPts val="3779"/>
              </a:lnSpc>
              <a:spcBef>
                <a:spcPct val="0"/>
              </a:spcBef>
            </a:pPr>
            <a:r>
              <a:rPr lang="en-US" sz="2699" b="1" dirty="0">
                <a:solidFill>
                  <a:srgbClr val="FFFFFF"/>
                </a:solidFill>
                <a:latin typeface="DM Sans Bold"/>
                <a:ea typeface="DM Sans Bold"/>
                <a:cs typeface="DM Sans Bold"/>
                <a:sym typeface="DM Sans Bold"/>
              </a:rPr>
              <a:t>Conference: Contemporary Themes in Hospitality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sp>
      <p:grpSp>
        <p:nvGrpSpPr>
          <p:cNvPr id="3" name="Group 3"/>
          <p:cNvGrpSpPr/>
          <p:nvPr/>
        </p:nvGrpSpPr>
        <p:grpSpPr>
          <a:xfrm>
            <a:off x="0" y="9349072"/>
            <a:ext cx="18568724" cy="937928"/>
            <a:chOff x="0" y="0"/>
            <a:chExt cx="4890528" cy="247026"/>
          </a:xfrm>
        </p:grpSpPr>
        <p:sp>
          <p:nvSpPr>
            <p:cNvPr id="4" name="Freeform 4"/>
            <p:cNvSpPr/>
            <p:nvPr/>
          </p:nvSpPr>
          <p:spPr>
            <a:xfrm>
              <a:off x="0" y="0"/>
              <a:ext cx="4890528" cy="247026"/>
            </a:xfrm>
            <a:custGeom>
              <a:avLst/>
              <a:gdLst/>
              <a:ahLst/>
              <a:cxnLst/>
              <a:rect l="l" t="t" r="r" b="b"/>
              <a:pathLst>
                <a:path w="4890528" h="247026">
                  <a:moveTo>
                    <a:pt x="0" y="0"/>
                  </a:moveTo>
                  <a:lnTo>
                    <a:pt x="4890528" y="0"/>
                  </a:lnTo>
                  <a:lnTo>
                    <a:pt x="4890528" y="247026"/>
                  </a:lnTo>
                  <a:lnTo>
                    <a:pt x="0" y="247026"/>
                  </a:lnTo>
                  <a:close/>
                </a:path>
              </a:pathLst>
            </a:custGeom>
            <a:solidFill>
              <a:srgbClr val="004AAD">
                <a:alpha val="80000"/>
              </a:srgbClr>
            </a:solidFill>
          </p:spPr>
        </p:sp>
        <p:sp>
          <p:nvSpPr>
            <p:cNvPr id="5" name="TextBox 5"/>
            <p:cNvSpPr txBox="1"/>
            <p:nvPr/>
          </p:nvSpPr>
          <p:spPr>
            <a:xfrm>
              <a:off x="0" y="-38100"/>
              <a:ext cx="4890528" cy="285126"/>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a:off x="347949" y="9545736"/>
            <a:ext cx="544599" cy="544599"/>
          </a:xfrm>
          <a:custGeom>
            <a:avLst/>
            <a:gdLst/>
            <a:ahLst/>
            <a:cxnLst/>
            <a:rect l="l" t="t" r="r" b="b"/>
            <a:pathLst>
              <a:path w="544599" h="544599">
                <a:moveTo>
                  <a:pt x="0" y="0"/>
                </a:moveTo>
                <a:lnTo>
                  <a:pt x="544599" y="0"/>
                </a:lnTo>
                <a:lnTo>
                  <a:pt x="544599" y="544599"/>
                </a:lnTo>
                <a:lnTo>
                  <a:pt x="0" y="544599"/>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grpSp>
        <p:nvGrpSpPr>
          <p:cNvPr id="10" name="Group 10"/>
          <p:cNvGrpSpPr/>
          <p:nvPr/>
        </p:nvGrpSpPr>
        <p:grpSpPr>
          <a:xfrm>
            <a:off x="14650126" y="9322685"/>
            <a:ext cx="3856527" cy="937928"/>
            <a:chOff x="0" y="0"/>
            <a:chExt cx="1015711" cy="247026"/>
          </a:xfrm>
        </p:grpSpPr>
        <p:sp>
          <p:nvSpPr>
            <p:cNvPr id="11" name="Freeform 11"/>
            <p:cNvSpPr/>
            <p:nvPr/>
          </p:nvSpPr>
          <p:spPr>
            <a:xfrm>
              <a:off x="0" y="0"/>
              <a:ext cx="1015711" cy="247026"/>
            </a:xfrm>
            <a:custGeom>
              <a:avLst/>
              <a:gdLst/>
              <a:ahLst/>
              <a:cxnLst/>
              <a:rect l="l" t="t" r="r" b="b"/>
              <a:pathLst>
                <a:path w="1015711" h="247026">
                  <a:moveTo>
                    <a:pt x="0" y="0"/>
                  </a:moveTo>
                  <a:lnTo>
                    <a:pt x="1015711" y="0"/>
                  </a:lnTo>
                  <a:lnTo>
                    <a:pt x="1015711" y="247026"/>
                  </a:lnTo>
                  <a:lnTo>
                    <a:pt x="0" y="247026"/>
                  </a:lnTo>
                  <a:close/>
                </a:path>
              </a:pathLst>
            </a:custGeom>
            <a:solidFill>
              <a:srgbClr val="000000"/>
            </a:solidFill>
          </p:spPr>
        </p:sp>
        <p:sp>
          <p:nvSpPr>
            <p:cNvPr id="12" name="TextBox 12"/>
            <p:cNvSpPr txBox="1"/>
            <p:nvPr/>
          </p:nvSpPr>
          <p:spPr>
            <a:xfrm>
              <a:off x="0" y="-38100"/>
              <a:ext cx="1015711" cy="285126"/>
            </a:xfrm>
            <a:prstGeom prst="rect">
              <a:avLst/>
            </a:prstGeom>
          </p:spPr>
          <p:txBody>
            <a:bodyPr lIns="50800" tIns="50800" rIns="50800" bIns="50800" rtlCol="0" anchor="ctr"/>
            <a:lstStyle/>
            <a:p>
              <a:pPr algn="ctr">
                <a:lnSpc>
                  <a:spcPts val="2659"/>
                </a:lnSpc>
                <a:spcBef>
                  <a:spcPct val="0"/>
                </a:spcBef>
              </a:pPr>
              <a:endParaRPr/>
            </a:p>
          </p:txBody>
        </p:sp>
      </p:grpSp>
      <p:grpSp>
        <p:nvGrpSpPr>
          <p:cNvPr id="13" name="Group 13"/>
          <p:cNvGrpSpPr/>
          <p:nvPr/>
        </p:nvGrpSpPr>
        <p:grpSpPr>
          <a:xfrm>
            <a:off x="10754961" y="2426041"/>
            <a:ext cx="5361022" cy="5353876"/>
            <a:chOff x="0" y="0"/>
            <a:chExt cx="962195" cy="960912"/>
          </a:xfrm>
        </p:grpSpPr>
        <p:sp>
          <p:nvSpPr>
            <p:cNvPr id="14" name="Freeform 14"/>
            <p:cNvSpPr/>
            <p:nvPr/>
          </p:nvSpPr>
          <p:spPr>
            <a:xfrm>
              <a:off x="0" y="0"/>
              <a:ext cx="962194" cy="960912"/>
            </a:xfrm>
            <a:custGeom>
              <a:avLst/>
              <a:gdLst/>
              <a:ahLst/>
              <a:cxnLst/>
              <a:rect l="l" t="t" r="r" b="b"/>
              <a:pathLst>
                <a:path w="962194" h="960912">
                  <a:moveTo>
                    <a:pt x="33215" y="0"/>
                  </a:moveTo>
                  <a:lnTo>
                    <a:pt x="928980" y="0"/>
                  </a:lnTo>
                  <a:cubicBezTo>
                    <a:pt x="937789" y="0"/>
                    <a:pt x="946237" y="3499"/>
                    <a:pt x="952466" y="9728"/>
                  </a:cubicBezTo>
                  <a:cubicBezTo>
                    <a:pt x="958695" y="15957"/>
                    <a:pt x="962194" y="24406"/>
                    <a:pt x="962194" y="33215"/>
                  </a:cubicBezTo>
                  <a:lnTo>
                    <a:pt x="962194" y="927697"/>
                  </a:lnTo>
                  <a:cubicBezTo>
                    <a:pt x="962194" y="936506"/>
                    <a:pt x="958695" y="944955"/>
                    <a:pt x="952466" y="951184"/>
                  </a:cubicBezTo>
                  <a:cubicBezTo>
                    <a:pt x="946237" y="957412"/>
                    <a:pt x="937789" y="960912"/>
                    <a:pt x="928980" y="960912"/>
                  </a:cubicBezTo>
                  <a:lnTo>
                    <a:pt x="33215" y="960912"/>
                  </a:lnTo>
                  <a:cubicBezTo>
                    <a:pt x="24406" y="960912"/>
                    <a:pt x="15957" y="957412"/>
                    <a:pt x="9728" y="951184"/>
                  </a:cubicBezTo>
                  <a:cubicBezTo>
                    <a:pt x="3499" y="944955"/>
                    <a:pt x="0" y="936506"/>
                    <a:pt x="0" y="927697"/>
                  </a:cubicBezTo>
                  <a:lnTo>
                    <a:pt x="0" y="33215"/>
                  </a:lnTo>
                  <a:cubicBezTo>
                    <a:pt x="0" y="24406"/>
                    <a:pt x="3499" y="15957"/>
                    <a:pt x="9728" y="9728"/>
                  </a:cubicBezTo>
                  <a:cubicBezTo>
                    <a:pt x="15957" y="3499"/>
                    <a:pt x="24406" y="0"/>
                    <a:pt x="33215" y="0"/>
                  </a:cubicBezTo>
                  <a:close/>
                </a:path>
              </a:pathLst>
            </a:custGeom>
            <a:blipFill>
              <a:blip r:embed="rId6"/>
              <a:stretch>
                <a:fillRect l="-25036" r="-25036"/>
              </a:stretch>
            </a:blipFill>
          </p:spPr>
        </p:sp>
      </p:grpSp>
      <p:grpSp>
        <p:nvGrpSpPr>
          <p:cNvPr id="15" name="Group 15"/>
          <p:cNvGrpSpPr/>
          <p:nvPr/>
        </p:nvGrpSpPr>
        <p:grpSpPr>
          <a:xfrm>
            <a:off x="10754961" y="7640478"/>
            <a:ext cx="5361022" cy="958426"/>
            <a:chOff x="0" y="0"/>
            <a:chExt cx="1381760" cy="247026"/>
          </a:xfrm>
        </p:grpSpPr>
        <p:sp>
          <p:nvSpPr>
            <p:cNvPr id="16" name="Freeform 16"/>
            <p:cNvSpPr/>
            <p:nvPr/>
          </p:nvSpPr>
          <p:spPr>
            <a:xfrm>
              <a:off x="0" y="0"/>
              <a:ext cx="1381760" cy="247026"/>
            </a:xfrm>
            <a:custGeom>
              <a:avLst/>
              <a:gdLst/>
              <a:ahLst/>
              <a:cxnLst/>
              <a:rect l="l" t="t" r="r" b="b"/>
              <a:pathLst>
                <a:path w="1381760" h="247026">
                  <a:moveTo>
                    <a:pt x="0" y="0"/>
                  </a:moveTo>
                  <a:lnTo>
                    <a:pt x="1381760" y="0"/>
                  </a:lnTo>
                  <a:lnTo>
                    <a:pt x="1381760" y="247026"/>
                  </a:lnTo>
                  <a:lnTo>
                    <a:pt x="0" y="247026"/>
                  </a:lnTo>
                  <a:close/>
                </a:path>
              </a:pathLst>
            </a:custGeom>
            <a:solidFill>
              <a:srgbClr val="004AAD"/>
            </a:solidFill>
          </p:spPr>
        </p:sp>
        <p:sp>
          <p:nvSpPr>
            <p:cNvPr id="17" name="TextBox 17"/>
            <p:cNvSpPr txBox="1"/>
            <p:nvPr/>
          </p:nvSpPr>
          <p:spPr>
            <a:xfrm>
              <a:off x="0" y="-38100"/>
              <a:ext cx="1381760" cy="285126"/>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10177817" y="1772467"/>
            <a:ext cx="1914309" cy="1914309"/>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0C3F7">
                    <a:alpha val="100000"/>
                  </a:srgbClr>
                </a:gs>
                <a:gs pos="100000">
                  <a:srgbClr val="717670">
                    <a:alpha val="0"/>
                  </a:srgbClr>
                </a:gs>
              </a:gsLst>
              <a:lin ang="0"/>
            </a:gradFill>
          </p:spPr>
        </p:sp>
        <p:sp>
          <p:nvSpPr>
            <p:cNvPr id="20" name="TextBox 2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15988988" y="9672637"/>
            <a:ext cx="1270312" cy="232777"/>
          </a:xfrm>
          <a:prstGeom prst="rect">
            <a:avLst/>
          </a:prstGeom>
        </p:spPr>
        <p:txBody>
          <a:bodyPr lIns="0" tIns="0" rIns="0" bIns="0" rtlCol="0" anchor="t">
            <a:spAutoFit/>
          </a:bodyPr>
          <a:lstStyle/>
          <a:p>
            <a:pPr algn="l">
              <a:lnSpc>
                <a:spcPts val="1770"/>
              </a:lnSpc>
            </a:pPr>
            <a:r>
              <a:rPr lang="en-US" sz="1752">
                <a:solidFill>
                  <a:srgbClr val="FFFFFF"/>
                </a:solidFill>
                <a:latin typeface="Montserrat"/>
                <a:ea typeface="Montserrat"/>
                <a:cs typeface="Montserrat"/>
                <a:sym typeface="Montserrat"/>
              </a:rPr>
              <a:t>PAGE 02</a:t>
            </a:r>
          </a:p>
        </p:txBody>
      </p:sp>
      <p:sp>
        <p:nvSpPr>
          <p:cNvPr id="22" name="TextBox 22"/>
          <p:cNvSpPr txBox="1"/>
          <p:nvPr/>
        </p:nvSpPr>
        <p:spPr>
          <a:xfrm>
            <a:off x="1048660" y="723900"/>
            <a:ext cx="10228940" cy="679673"/>
          </a:xfrm>
          <a:prstGeom prst="rect">
            <a:avLst/>
          </a:prstGeom>
        </p:spPr>
        <p:txBody>
          <a:bodyPr wrap="square" lIns="0" tIns="0" rIns="0" bIns="0" rtlCol="0" anchor="t">
            <a:spAutoFit/>
          </a:bodyPr>
          <a:lstStyle/>
          <a:p>
            <a:pPr algn="l">
              <a:lnSpc>
                <a:spcPts val="5295"/>
              </a:lnSpc>
            </a:pPr>
            <a:r>
              <a:rPr lang="en-US" sz="4800" b="1" spc="-283" dirty="0">
                <a:solidFill>
                  <a:srgbClr val="004AAD"/>
                </a:solidFill>
                <a:latin typeface="Montserrat Bold"/>
                <a:ea typeface="Montserrat Bold"/>
                <a:cs typeface="Montserrat Bold"/>
                <a:sym typeface="Montserrat Bold"/>
              </a:rPr>
              <a:t>Introduction to the Theme</a:t>
            </a:r>
          </a:p>
        </p:txBody>
      </p:sp>
      <p:sp>
        <p:nvSpPr>
          <p:cNvPr id="23" name="TextBox 23"/>
          <p:cNvSpPr txBox="1"/>
          <p:nvPr/>
        </p:nvSpPr>
        <p:spPr>
          <a:xfrm>
            <a:off x="1048660" y="1810567"/>
            <a:ext cx="9526834" cy="5157502"/>
          </a:xfrm>
          <a:prstGeom prst="rect">
            <a:avLst/>
          </a:prstGeom>
        </p:spPr>
        <p:txBody>
          <a:bodyPr wrap="square" lIns="0" tIns="0" rIns="0" bIns="0" rtlCol="0" anchor="t">
            <a:spAutoFit/>
          </a:bodyPr>
          <a:lstStyle/>
          <a:p>
            <a:pPr algn="just">
              <a:lnSpc>
                <a:spcPct val="150000"/>
              </a:lnSpc>
            </a:pPr>
            <a:r>
              <a:rPr lang="en-US" sz="2052" dirty="0">
                <a:solidFill>
                  <a:srgbClr val="004AAD"/>
                </a:solidFill>
                <a:latin typeface="Montserrat"/>
                <a:ea typeface="Montserrat"/>
                <a:cs typeface="Montserrat"/>
                <a:sym typeface="Montserrat"/>
              </a:rPr>
              <a:t>The AI Revolution in Hospitality:</a:t>
            </a:r>
          </a:p>
          <a:p>
            <a:pPr marL="1329615" lvl="3" indent="-332404" algn="just">
              <a:lnSpc>
                <a:spcPct val="150000"/>
              </a:lnSpc>
              <a:buFont typeface="Arial"/>
              <a:buChar char="￭"/>
            </a:pPr>
            <a:r>
              <a:rPr lang="en-US" sz="2052" dirty="0">
                <a:solidFill>
                  <a:srgbClr val="004AAD"/>
                </a:solidFill>
                <a:latin typeface="Montserrat"/>
                <a:ea typeface="Montserrat"/>
                <a:cs typeface="Montserrat"/>
                <a:sym typeface="Montserrat"/>
              </a:rPr>
              <a:t>Chatbots, voice assistants, and robotics are enhancing efficiency and </a:t>
            </a:r>
            <a:r>
              <a:rPr lang="en-US" sz="2052" dirty="0" err="1">
                <a:solidFill>
                  <a:srgbClr val="004AAD"/>
                </a:solidFill>
                <a:latin typeface="Montserrat"/>
                <a:ea typeface="Montserrat"/>
                <a:cs typeface="Montserrat"/>
                <a:sym typeface="Montserrat"/>
              </a:rPr>
              <a:t>personalisation</a:t>
            </a:r>
            <a:r>
              <a:rPr lang="en-US" sz="2052" dirty="0">
                <a:solidFill>
                  <a:srgbClr val="004AAD"/>
                </a:solidFill>
                <a:latin typeface="Montserrat"/>
                <a:ea typeface="Montserrat"/>
                <a:cs typeface="Montserrat"/>
                <a:sym typeface="Montserrat"/>
              </a:rPr>
              <a:t> (Ivanov &amp; Webster, 2019).</a:t>
            </a:r>
          </a:p>
          <a:p>
            <a:pPr algn="just">
              <a:lnSpc>
                <a:spcPct val="150000"/>
              </a:lnSpc>
            </a:pPr>
            <a:r>
              <a:rPr lang="en-US" sz="2052" dirty="0">
                <a:solidFill>
                  <a:srgbClr val="004AAD"/>
                </a:solidFill>
                <a:latin typeface="Montserrat"/>
                <a:ea typeface="Montserrat"/>
                <a:cs typeface="Montserrat"/>
                <a:sym typeface="Montserrat"/>
              </a:rPr>
              <a:t>The Core Challenge:</a:t>
            </a:r>
          </a:p>
          <a:p>
            <a:pPr marL="1329615" lvl="3" indent="-332404" algn="just">
              <a:lnSpc>
                <a:spcPct val="150000"/>
              </a:lnSpc>
              <a:buFont typeface="Arial"/>
              <a:buChar char="￭"/>
            </a:pPr>
            <a:r>
              <a:rPr lang="en-US" sz="2052" dirty="0">
                <a:solidFill>
                  <a:srgbClr val="004AAD"/>
                </a:solidFill>
                <a:latin typeface="Montserrat"/>
                <a:ea typeface="Montserrat"/>
                <a:cs typeface="Montserrat"/>
                <a:sym typeface="Montserrat"/>
              </a:rPr>
              <a:t>The industry's foundation is human connection and emotional </a:t>
            </a:r>
            <a:r>
              <a:rPr lang="en-US" sz="2052" dirty="0" err="1">
                <a:solidFill>
                  <a:srgbClr val="004AAD"/>
                </a:solidFill>
                <a:latin typeface="Montserrat"/>
                <a:ea typeface="Montserrat"/>
                <a:cs typeface="Montserrat"/>
                <a:sym typeface="Montserrat"/>
              </a:rPr>
              <a:t>labour</a:t>
            </a:r>
            <a:r>
              <a:rPr lang="en-US" sz="2052" dirty="0">
                <a:solidFill>
                  <a:srgbClr val="004AAD"/>
                </a:solidFill>
                <a:latin typeface="Montserrat"/>
                <a:ea typeface="Montserrat"/>
                <a:cs typeface="Montserrat"/>
                <a:sym typeface="Montserrat"/>
              </a:rPr>
              <a:t> (Ford &amp; Sturman, 2020).</a:t>
            </a:r>
          </a:p>
          <a:p>
            <a:pPr algn="just">
              <a:lnSpc>
                <a:spcPct val="150000"/>
              </a:lnSpc>
            </a:pPr>
            <a:r>
              <a:rPr lang="en-US" sz="2052" dirty="0">
                <a:solidFill>
                  <a:srgbClr val="004AAD"/>
                </a:solidFill>
                <a:latin typeface="Montserrat"/>
                <a:ea typeface="Montserrat"/>
                <a:cs typeface="Montserrat"/>
                <a:sym typeface="Montserrat"/>
              </a:rPr>
              <a:t>Central Research Question:</a:t>
            </a:r>
          </a:p>
          <a:p>
            <a:pPr algn="just">
              <a:lnSpc>
                <a:spcPct val="150000"/>
              </a:lnSpc>
            </a:pPr>
            <a:r>
              <a:rPr lang="en-US" sz="2052" b="1" dirty="0">
                <a:solidFill>
                  <a:srgbClr val="004AAD"/>
                </a:solidFill>
                <a:latin typeface="Montserrat Bold"/>
                <a:ea typeface="Montserrat Bold"/>
                <a:cs typeface="Montserrat Bold"/>
                <a:sym typeface="Montserrat Bold"/>
              </a:rPr>
              <a:t>Where is the optimal balance between technological automation and the irreplaceable human touch to meet modern customer expectations?</a:t>
            </a:r>
          </a:p>
          <a:p>
            <a:pPr algn="just">
              <a:lnSpc>
                <a:spcPct val="150000"/>
              </a:lnSpc>
            </a:pPr>
            <a:r>
              <a:rPr lang="en-US" sz="2052" dirty="0">
                <a:solidFill>
                  <a:srgbClr val="004AAD"/>
                </a:solidFill>
                <a:latin typeface="Montserrat"/>
                <a:ea typeface="Montserrat"/>
                <a:cs typeface="Montserrat"/>
                <a:sym typeface="Montserrat"/>
              </a:rPr>
              <a:t>Aim: To argue for a synergistic partnership, not a replacement.</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sp>
      <p:grpSp>
        <p:nvGrpSpPr>
          <p:cNvPr id="3" name="Group 3"/>
          <p:cNvGrpSpPr/>
          <p:nvPr/>
        </p:nvGrpSpPr>
        <p:grpSpPr>
          <a:xfrm>
            <a:off x="0" y="9349072"/>
            <a:ext cx="18568724" cy="937928"/>
            <a:chOff x="0" y="0"/>
            <a:chExt cx="4890528" cy="247026"/>
          </a:xfrm>
        </p:grpSpPr>
        <p:sp>
          <p:nvSpPr>
            <p:cNvPr id="4" name="Freeform 4"/>
            <p:cNvSpPr/>
            <p:nvPr/>
          </p:nvSpPr>
          <p:spPr>
            <a:xfrm>
              <a:off x="0" y="0"/>
              <a:ext cx="4890528" cy="247026"/>
            </a:xfrm>
            <a:custGeom>
              <a:avLst/>
              <a:gdLst/>
              <a:ahLst/>
              <a:cxnLst/>
              <a:rect l="l" t="t" r="r" b="b"/>
              <a:pathLst>
                <a:path w="4890528" h="247026">
                  <a:moveTo>
                    <a:pt x="0" y="0"/>
                  </a:moveTo>
                  <a:lnTo>
                    <a:pt x="4890528" y="0"/>
                  </a:lnTo>
                  <a:lnTo>
                    <a:pt x="4890528" y="247026"/>
                  </a:lnTo>
                  <a:lnTo>
                    <a:pt x="0" y="247026"/>
                  </a:lnTo>
                  <a:close/>
                </a:path>
              </a:pathLst>
            </a:custGeom>
            <a:solidFill>
              <a:srgbClr val="004AAD">
                <a:alpha val="80000"/>
              </a:srgbClr>
            </a:solidFill>
          </p:spPr>
        </p:sp>
        <p:sp>
          <p:nvSpPr>
            <p:cNvPr id="5" name="TextBox 5"/>
            <p:cNvSpPr txBox="1"/>
            <p:nvPr/>
          </p:nvSpPr>
          <p:spPr>
            <a:xfrm>
              <a:off x="0" y="-38100"/>
              <a:ext cx="4890528" cy="285126"/>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a:off x="347949" y="9545736"/>
            <a:ext cx="544599" cy="544599"/>
          </a:xfrm>
          <a:custGeom>
            <a:avLst/>
            <a:gdLst/>
            <a:ahLst/>
            <a:cxnLst/>
            <a:rect l="l" t="t" r="r" b="b"/>
            <a:pathLst>
              <a:path w="544599" h="544599">
                <a:moveTo>
                  <a:pt x="0" y="0"/>
                </a:moveTo>
                <a:lnTo>
                  <a:pt x="544599" y="0"/>
                </a:lnTo>
                <a:lnTo>
                  <a:pt x="544599" y="544599"/>
                </a:lnTo>
                <a:lnTo>
                  <a:pt x="0" y="544599"/>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grpSp>
        <p:nvGrpSpPr>
          <p:cNvPr id="10" name="Group 10"/>
          <p:cNvGrpSpPr/>
          <p:nvPr/>
        </p:nvGrpSpPr>
        <p:grpSpPr>
          <a:xfrm>
            <a:off x="14650126" y="9322685"/>
            <a:ext cx="3856527" cy="937928"/>
            <a:chOff x="0" y="0"/>
            <a:chExt cx="1015711" cy="247026"/>
          </a:xfrm>
        </p:grpSpPr>
        <p:sp>
          <p:nvSpPr>
            <p:cNvPr id="11" name="Freeform 11"/>
            <p:cNvSpPr/>
            <p:nvPr/>
          </p:nvSpPr>
          <p:spPr>
            <a:xfrm>
              <a:off x="0" y="0"/>
              <a:ext cx="1015711" cy="247026"/>
            </a:xfrm>
            <a:custGeom>
              <a:avLst/>
              <a:gdLst/>
              <a:ahLst/>
              <a:cxnLst/>
              <a:rect l="l" t="t" r="r" b="b"/>
              <a:pathLst>
                <a:path w="1015711" h="247026">
                  <a:moveTo>
                    <a:pt x="0" y="0"/>
                  </a:moveTo>
                  <a:lnTo>
                    <a:pt x="1015711" y="0"/>
                  </a:lnTo>
                  <a:lnTo>
                    <a:pt x="1015711" y="247026"/>
                  </a:lnTo>
                  <a:lnTo>
                    <a:pt x="0" y="247026"/>
                  </a:lnTo>
                  <a:close/>
                </a:path>
              </a:pathLst>
            </a:custGeom>
            <a:solidFill>
              <a:srgbClr val="000000"/>
            </a:solidFill>
          </p:spPr>
        </p:sp>
        <p:sp>
          <p:nvSpPr>
            <p:cNvPr id="12" name="TextBox 12"/>
            <p:cNvSpPr txBox="1"/>
            <p:nvPr/>
          </p:nvSpPr>
          <p:spPr>
            <a:xfrm>
              <a:off x="0" y="-38100"/>
              <a:ext cx="1015711" cy="285126"/>
            </a:xfrm>
            <a:prstGeom prst="rect">
              <a:avLst/>
            </a:prstGeom>
          </p:spPr>
          <p:txBody>
            <a:bodyPr lIns="50800" tIns="50800" rIns="50800" bIns="50800" rtlCol="0" anchor="ctr"/>
            <a:lstStyle/>
            <a:p>
              <a:pPr algn="ctr">
                <a:lnSpc>
                  <a:spcPts val="2659"/>
                </a:lnSpc>
                <a:spcBef>
                  <a:spcPct val="0"/>
                </a:spcBef>
              </a:pPr>
              <a:endParaRPr/>
            </a:p>
          </p:txBody>
        </p:sp>
      </p:grpSp>
      <p:sp>
        <p:nvSpPr>
          <p:cNvPr id="13" name="Freeform 13"/>
          <p:cNvSpPr/>
          <p:nvPr/>
        </p:nvSpPr>
        <p:spPr>
          <a:xfrm>
            <a:off x="1028700" y="2737984"/>
            <a:ext cx="6663535" cy="4919563"/>
          </a:xfrm>
          <a:custGeom>
            <a:avLst/>
            <a:gdLst/>
            <a:ahLst/>
            <a:cxnLst/>
            <a:rect l="l" t="t" r="r" b="b"/>
            <a:pathLst>
              <a:path w="6663535" h="4919563">
                <a:moveTo>
                  <a:pt x="0" y="0"/>
                </a:moveTo>
                <a:lnTo>
                  <a:pt x="6663535" y="0"/>
                </a:lnTo>
                <a:lnTo>
                  <a:pt x="6663535" y="4919563"/>
                </a:lnTo>
                <a:lnTo>
                  <a:pt x="0" y="4919563"/>
                </a:lnTo>
                <a:lnTo>
                  <a:pt x="0" y="0"/>
                </a:lnTo>
                <a:close/>
              </a:path>
            </a:pathLst>
          </a:custGeom>
          <a:blipFill>
            <a:blip r:embed="rId6"/>
            <a:stretch>
              <a:fillRect/>
            </a:stretch>
          </a:blipFill>
        </p:spPr>
      </p:sp>
      <p:sp>
        <p:nvSpPr>
          <p:cNvPr id="14" name="TextBox 14"/>
          <p:cNvSpPr txBox="1"/>
          <p:nvPr/>
        </p:nvSpPr>
        <p:spPr>
          <a:xfrm>
            <a:off x="15988988" y="9672637"/>
            <a:ext cx="1270312" cy="232777"/>
          </a:xfrm>
          <a:prstGeom prst="rect">
            <a:avLst/>
          </a:prstGeom>
        </p:spPr>
        <p:txBody>
          <a:bodyPr lIns="0" tIns="0" rIns="0" bIns="0" rtlCol="0" anchor="t">
            <a:spAutoFit/>
          </a:bodyPr>
          <a:lstStyle/>
          <a:p>
            <a:pPr algn="l">
              <a:lnSpc>
                <a:spcPts val="1770"/>
              </a:lnSpc>
            </a:pPr>
            <a:r>
              <a:rPr lang="en-US" sz="1752">
                <a:solidFill>
                  <a:srgbClr val="FFFFFF"/>
                </a:solidFill>
                <a:latin typeface="Montserrat"/>
                <a:ea typeface="Montserrat"/>
                <a:cs typeface="Montserrat"/>
                <a:sym typeface="Montserrat"/>
              </a:rPr>
              <a:t>PAGE 03</a:t>
            </a:r>
          </a:p>
        </p:txBody>
      </p:sp>
      <p:sp>
        <p:nvSpPr>
          <p:cNvPr id="15" name="TextBox 15"/>
          <p:cNvSpPr txBox="1"/>
          <p:nvPr/>
        </p:nvSpPr>
        <p:spPr>
          <a:xfrm>
            <a:off x="8077200" y="1287943"/>
            <a:ext cx="7058310" cy="690116"/>
          </a:xfrm>
          <a:prstGeom prst="rect">
            <a:avLst/>
          </a:prstGeom>
        </p:spPr>
        <p:txBody>
          <a:bodyPr lIns="0" tIns="0" rIns="0" bIns="0" rtlCol="0" anchor="t">
            <a:spAutoFit/>
          </a:bodyPr>
          <a:lstStyle/>
          <a:p>
            <a:pPr algn="l">
              <a:lnSpc>
                <a:spcPts val="5295"/>
              </a:lnSpc>
            </a:pPr>
            <a:r>
              <a:rPr lang="en-US" sz="4800" spc="-283" dirty="0">
                <a:solidFill>
                  <a:srgbClr val="004AAD"/>
                </a:solidFill>
                <a:latin typeface="Montserrat"/>
                <a:ea typeface="Montserrat"/>
                <a:cs typeface="Montserrat"/>
                <a:sym typeface="Montserrat"/>
              </a:rPr>
              <a:t>Literature Review</a:t>
            </a:r>
          </a:p>
        </p:txBody>
      </p:sp>
      <p:sp>
        <p:nvSpPr>
          <p:cNvPr id="16" name="TextBox 16"/>
          <p:cNvSpPr txBox="1"/>
          <p:nvPr/>
        </p:nvSpPr>
        <p:spPr>
          <a:xfrm>
            <a:off x="8077200" y="2149406"/>
            <a:ext cx="8826609" cy="690116"/>
          </a:xfrm>
          <a:prstGeom prst="rect">
            <a:avLst/>
          </a:prstGeom>
        </p:spPr>
        <p:txBody>
          <a:bodyPr lIns="0" tIns="0" rIns="0" bIns="0" rtlCol="0" anchor="t">
            <a:spAutoFit/>
          </a:bodyPr>
          <a:lstStyle/>
          <a:p>
            <a:pPr algn="l">
              <a:lnSpc>
                <a:spcPts val="5295"/>
              </a:lnSpc>
            </a:pPr>
            <a:r>
              <a:rPr lang="en-US" sz="4800" b="1" spc="-283" dirty="0">
                <a:solidFill>
                  <a:srgbClr val="004AAD"/>
                </a:solidFill>
                <a:latin typeface="Montserrat Bold"/>
                <a:ea typeface="Montserrat Bold"/>
                <a:cs typeface="Montserrat Bold"/>
                <a:sym typeface="Montserrat Bold"/>
              </a:rPr>
              <a:t>The AI-Facilitated Journey</a:t>
            </a:r>
          </a:p>
        </p:txBody>
      </p:sp>
      <p:sp>
        <p:nvSpPr>
          <p:cNvPr id="17" name="TextBox 17"/>
          <p:cNvSpPr txBox="1"/>
          <p:nvPr/>
        </p:nvSpPr>
        <p:spPr>
          <a:xfrm>
            <a:off x="8183594" y="3266002"/>
            <a:ext cx="9799606" cy="5419112"/>
          </a:xfrm>
          <a:prstGeom prst="rect">
            <a:avLst/>
          </a:prstGeom>
        </p:spPr>
        <p:txBody>
          <a:bodyPr wrap="square" lIns="0" tIns="0" rIns="0" bIns="0" rtlCol="0" anchor="t">
            <a:spAutoFit/>
          </a:bodyPr>
          <a:lstStyle/>
          <a:p>
            <a:pPr algn="l">
              <a:lnSpc>
                <a:spcPct val="150000"/>
              </a:lnSpc>
            </a:pPr>
            <a:r>
              <a:rPr lang="en-US" sz="2000" dirty="0">
                <a:solidFill>
                  <a:srgbClr val="004AAD"/>
                </a:solidFill>
                <a:latin typeface="Montserrat"/>
                <a:ea typeface="Montserrat"/>
                <a:cs typeface="Montserrat"/>
                <a:sym typeface="Montserrat"/>
              </a:rPr>
              <a:t>Pre-Arrival &amp; Booking:</a:t>
            </a:r>
          </a:p>
          <a:p>
            <a:pPr marL="843231" lvl="2" indent="-281077" algn="l">
              <a:lnSpc>
                <a:spcPct val="150000"/>
              </a:lnSpc>
              <a:buFont typeface="Arial"/>
              <a:buChar char="⚬"/>
            </a:pPr>
            <a:r>
              <a:rPr lang="en-US" sz="2000" dirty="0">
                <a:solidFill>
                  <a:srgbClr val="004AAD"/>
                </a:solidFill>
                <a:latin typeface="Montserrat"/>
                <a:ea typeface="Montserrat"/>
                <a:cs typeface="Montserrat"/>
                <a:sym typeface="Montserrat"/>
              </a:rPr>
              <a:t>Strength: AI chatbots provide 24/7 instant responses and handle bookings (Ivanov &amp; Webster, 2019).</a:t>
            </a:r>
          </a:p>
          <a:p>
            <a:pPr marL="843231" lvl="2" indent="-281077" algn="l">
              <a:lnSpc>
                <a:spcPct val="150000"/>
              </a:lnSpc>
              <a:buFont typeface="Arial"/>
              <a:buChar char="⚬"/>
            </a:pPr>
            <a:r>
              <a:rPr lang="en-US" sz="2000" dirty="0">
                <a:solidFill>
                  <a:srgbClr val="004AAD"/>
                </a:solidFill>
                <a:latin typeface="Montserrat"/>
                <a:ea typeface="Montserrat"/>
                <a:cs typeface="Montserrat"/>
                <a:sym typeface="Montserrat"/>
              </a:rPr>
              <a:t>Limitation: Struggles with complex, empathetic queries, risking guest frustration (Li et al., 2021).</a:t>
            </a:r>
          </a:p>
          <a:p>
            <a:pPr algn="l">
              <a:lnSpc>
                <a:spcPct val="150000"/>
              </a:lnSpc>
            </a:pPr>
            <a:r>
              <a:rPr lang="en-US" sz="2000" dirty="0">
                <a:solidFill>
                  <a:srgbClr val="004AAD"/>
                </a:solidFill>
                <a:latin typeface="Montserrat"/>
                <a:ea typeface="Montserrat"/>
                <a:cs typeface="Montserrat"/>
                <a:sym typeface="Montserrat"/>
              </a:rPr>
              <a:t>The Core Stay:</a:t>
            </a:r>
          </a:p>
          <a:p>
            <a:pPr marL="843231" lvl="2" indent="-281077" algn="l">
              <a:lnSpc>
                <a:spcPct val="150000"/>
              </a:lnSpc>
              <a:buFont typeface="Arial"/>
              <a:buChar char="⚬"/>
            </a:pPr>
            <a:r>
              <a:rPr lang="en-US" sz="2000" dirty="0">
                <a:solidFill>
                  <a:srgbClr val="004AAD"/>
                </a:solidFill>
                <a:latin typeface="Montserrat"/>
                <a:ea typeface="Montserrat"/>
                <a:cs typeface="Montserrat"/>
                <a:sym typeface="Montserrat"/>
              </a:rPr>
              <a:t>Strength: Contactless check-in, robotic delivery, and back-of-house </a:t>
            </a:r>
            <a:r>
              <a:rPr lang="en-US" sz="2000" dirty="0" err="1">
                <a:solidFill>
                  <a:srgbClr val="004AAD"/>
                </a:solidFill>
                <a:latin typeface="Montserrat"/>
                <a:ea typeface="Montserrat"/>
                <a:cs typeface="Montserrat"/>
                <a:sym typeface="Montserrat"/>
              </a:rPr>
              <a:t>optimisation</a:t>
            </a:r>
            <a:r>
              <a:rPr lang="en-US" sz="2000" dirty="0">
                <a:solidFill>
                  <a:srgbClr val="004AAD"/>
                </a:solidFill>
                <a:latin typeface="Montserrat"/>
                <a:ea typeface="Montserrat"/>
                <a:cs typeface="Montserrat"/>
                <a:sym typeface="Montserrat"/>
              </a:rPr>
              <a:t> improve efficiency (Costa &amp; Costa, 2022). </a:t>
            </a:r>
          </a:p>
          <a:p>
            <a:pPr marL="843231" lvl="2" indent="-281077" algn="l">
              <a:lnSpc>
                <a:spcPct val="150000"/>
              </a:lnSpc>
              <a:buFont typeface="Arial"/>
              <a:buChar char="⚬"/>
            </a:pPr>
            <a:r>
              <a:rPr lang="en-US" sz="2000" dirty="0">
                <a:solidFill>
                  <a:srgbClr val="004AAD"/>
                </a:solidFill>
                <a:latin typeface="Montserrat"/>
                <a:ea typeface="Montserrat"/>
                <a:cs typeface="Montserrat"/>
                <a:sym typeface="Montserrat"/>
              </a:rPr>
              <a:t>Limitation: Robots cannot do "emotional </a:t>
            </a:r>
            <a:r>
              <a:rPr lang="en-US" sz="2000" dirty="0" err="1">
                <a:solidFill>
                  <a:srgbClr val="004AAD"/>
                </a:solidFill>
                <a:latin typeface="Montserrat"/>
                <a:ea typeface="Montserrat"/>
                <a:cs typeface="Montserrat"/>
                <a:sym typeface="Montserrat"/>
              </a:rPr>
              <a:t>labour</a:t>
            </a:r>
            <a:r>
              <a:rPr lang="en-US" sz="2000" dirty="0">
                <a:solidFill>
                  <a:srgbClr val="004AAD"/>
                </a:solidFill>
                <a:latin typeface="Montserrat"/>
                <a:ea typeface="Montserrat"/>
                <a:cs typeface="Montserrat"/>
                <a:sym typeface="Montserrat"/>
              </a:rPr>
              <a:t>" (Bowen &amp; Morosan, 2018). Algorithmic recommendations are less valuable than concierge recommendations (Li et al., 2021). </a:t>
            </a:r>
          </a:p>
          <a:p>
            <a:pPr algn="l">
              <a:lnSpc>
                <a:spcPts val="2929"/>
              </a:lnSpc>
            </a:pPr>
            <a:endParaRPr lang="en-US" sz="1952" dirty="0">
              <a:solidFill>
                <a:srgbClr val="004AAD"/>
              </a:solidFill>
              <a:latin typeface="Montserrat"/>
              <a:ea typeface="Montserrat"/>
              <a:cs typeface="Montserrat"/>
              <a:sym typeface="Montserrat"/>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sp>
      <p:grpSp>
        <p:nvGrpSpPr>
          <p:cNvPr id="3" name="Group 3"/>
          <p:cNvGrpSpPr/>
          <p:nvPr/>
        </p:nvGrpSpPr>
        <p:grpSpPr>
          <a:xfrm>
            <a:off x="0" y="9349072"/>
            <a:ext cx="18568724" cy="937928"/>
            <a:chOff x="0" y="0"/>
            <a:chExt cx="4890528" cy="247026"/>
          </a:xfrm>
        </p:grpSpPr>
        <p:sp>
          <p:nvSpPr>
            <p:cNvPr id="4" name="Freeform 4"/>
            <p:cNvSpPr/>
            <p:nvPr/>
          </p:nvSpPr>
          <p:spPr>
            <a:xfrm>
              <a:off x="0" y="0"/>
              <a:ext cx="4890528" cy="247026"/>
            </a:xfrm>
            <a:custGeom>
              <a:avLst/>
              <a:gdLst/>
              <a:ahLst/>
              <a:cxnLst/>
              <a:rect l="l" t="t" r="r" b="b"/>
              <a:pathLst>
                <a:path w="4890528" h="247026">
                  <a:moveTo>
                    <a:pt x="0" y="0"/>
                  </a:moveTo>
                  <a:lnTo>
                    <a:pt x="4890528" y="0"/>
                  </a:lnTo>
                  <a:lnTo>
                    <a:pt x="4890528" y="247026"/>
                  </a:lnTo>
                  <a:lnTo>
                    <a:pt x="0" y="247026"/>
                  </a:lnTo>
                  <a:close/>
                </a:path>
              </a:pathLst>
            </a:custGeom>
            <a:solidFill>
              <a:srgbClr val="004AAD">
                <a:alpha val="80000"/>
              </a:srgbClr>
            </a:solidFill>
          </p:spPr>
        </p:sp>
        <p:sp>
          <p:nvSpPr>
            <p:cNvPr id="5" name="TextBox 5"/>
            <p:cNvSpPr txBox="1"/>
            <p:nvPr/>
          </p:nvSpPr>
          <p:spPr>
            <a:xfrm>
              <a:off x="0" y="-38100"/>
              <a:ext cx="4890528" cy="285126"/>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a:off x="347949" y="9545736"/>
            <a:ext cx="544599" cy="544599"/>
          </a:xfrm>
          <a:custGeom>
            <a:avLst/>
            <a:gdLst/>
            <a:ahLst/>
            <a:cxnLst/>
            <a:rect l="l" t="t" r="r" b="b"/>
            <a:pathLst>
              <a:path w="544599" h="544599">
                <a:moveTo>
                  <a:pt x="0" y="0"/>
                </a:moveTo>
                <a:lnTo>
                  <a:pt x="544599" y="0"/>
                </a:lnTo>
                <a:lnTo>
                  <a:pt x="544599" y="544599"/>
                </a:lnTo>
                <a:lnTo>
                  <a:pt x="0" y="544599"/>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grpSp>
        <p:nvGrpSpPr>
          <p:cNvPr id="10" name="Group 10"/>
          <p:cNvGrpSpPr/>
          <p:nvPr/>
        </p:nvGrpSpPr>
        <p:grpSpPr>
          <a:xfrm>
            <a:off x="14650126" y="9322685"/>
            <a:ext cx="3856527" cy="937928"/>
            <a:chOff x="0" y="0"/>
            <a:chExt cx="1015711" cy="247026"/>
          </a:xfrm>
        </p:grpSpPr>
        <p:sp>
          <p:nvSpPr>
            <p:cNvPr id="11" name="Freeform 11"/>
            <p:cNvSpPr/>
            <p:nvPr/>
          </p:nvSpPr>
          <p:spPr>
            <a:xfrm>
              <a:off x="0" y="0"/>
              <a:ext cx="1015711" cy="247026"/>
            </a:xfrm>
            <a:custGeom>
              <a:avLst/>
              <a:gdLst/>
              <a:ahLst/>
              <a:cxnLst/>
              <a:rect l="l" t="t" r="r" b="b"/>
              <a:pathLst>
                <a:path w="1015711" h="247026">
                  <a:moveTo>
                    <a:pt x="0" y="0"/>
                  </a:moveTo>
                  <a:lnTo>
                    <a:pt x="1015711" y="0"/>
                  </a:lnTo>
                  <a:lnTo>
                    <a:pt x="1015711" y="247026"/>
                  </a:lnTo>
                  <a:lnTo>
                    <a:pt x="0" y="247026"/>
                  </a:lnTo>
                  <a:close/>
                </a:path>
              </a:pathLst>
            </a:custGeom>
            <a:solidFill>
              <a:srgbClr val="000000"/>
            </a:solidFill>
          </p:spPr>
        </p:sp>
        <p:sp>
          <p:nvSpPr>
            <p:cNvPr id="12" name="TextBox 12"/>
            <p:cNvSpPr txBox="1"/>
            <p:nvPr/>
          </p:nvSpPr>
          <p:spPr>
            <a:xfrm>
              <a:off x="0" y="-38100"/>
              <a:ext cx="1015711" cy="285126"/>
            </a:xfrm>
            <a:prstGeom prst="rect">
              <a:avLst/>
            </a:prstGeom>
          </p:spPr>
          <p:txBody>
            <a:bodyPr lIns="50800" tIns="50800" rIns="50800" bIns="50800" rtlCol="0" anchor="ctr"/>
            <a:lstStyle/>
            <a:p>
              <a:pPr algn="ctr">
                <a:lnSpc>
                  <a:spcPts val="2659"/>
                </a:lnSpc>
                <a:spcBef>
                  <a:spcPct val="0"/>
                </a:spcBef>
              </a:pPr>
              <a:endParaRPr/>
            </a:p>
          </p:txBody>
        </p:sp>
      </p:grpSp>
      <p:sp>
        <p:nvSpPr>
          <p:cNvPr id="13" name="Freeform 13"/>
          <p:cNvSpPr/>
          <p:nvPr/>
        </p:nvSpPr>
        <p:spPr>
          <a:xfrm>
            <a:off x="1559551" y="2316109"/>
            <a:ext cx="6308465" cy="6288874"/>
          </a:xfrm>
          <a:custGeom>
            <a:avLst/>
            <a:gdLst/>
            <a:ahLst/>
            <a:cxnLst/>
            <a:rect l="l" t="t" r="r" b="b"/>
            <a:pathLst>
              <a:path w="6308465" h="6288874">
                <a:moveTo>
                  <a:pt x="0" y="0"/>
                </a:moveTo>
                <a:lnTo>
                  <a:pt x="6308465" y="0"/>
                </a:lnTo>
                <a:lnTo>
                  <a:pt x="6308465" y="6288873"/>
                </a:lnTo>
                <a:lnTo>
                  <a:pt x="0" y="6288873"/>
                </a:lnTo>
                <a:lnTo>
                  <a:pt x="0" y="0"/>
                </a:lnTo>
                <a:close/>
              </a:path>
            </a:pathLst>
          </a:custGeom>
          <a:blipFill>
            <a:blip r:embed="rId6"/>
            <a:stretch>
              <a:fillRect/>
            </a:stretch>
          </a:blipFill>
        </p:spPr>
      </p:sp>
      <p:sp>
        <p:nvSpPr>
          <p:cNvPr id="14" name="TextBox 14"/>
          <p:cNvSpPr txBox="1"/>
          <p:nvPr/>
        </p:nvSpPr>
        <p:spPr>
          <a:xfrm>
            <a:off x="15988988" y="9672637"/>
            <a:ext cx="1270312" cy="232796"/>
          </a:xfrm>
          <a:prstGeom prst="rect">
            <a:avLst/>
          </a:prstGeom>
        </p:spPr>
        <p:txBody>
          <a:bodyPr lIns="0" tIns="0" rIns="0" bIns="0" rtlCol="0" anchor="t">
            <a:spAutoFit/>
          </a:bodyPr>
          <a:lstStyle/>
          <a:p>
            <a:pPr algn="l">
              <a:lnSpc>
                <a:spcPts val="1770"/>
              </a:lnSpc>
            </a:pPr>
            <a:r>
              <a:rPr lang="en-US" sz="1752">
                <a:solidFill>
                  <a:srgbClr val="FFFFFF"/>
                </a:solidFill>
                <a:latin typeface="Montserrat"/>
                <a:ea typeface="Montserrat"/>
                <a:cs typeface="Montserrat"/>
                <a:sym typeface="Montserrat"/>
              </a:rPr>
              <a:t>PAGE 04</a:t>
            </a:r>
          </a:p>
        </p:txBody>
      </p:sp>
      <p:sp>
        <p:nvSpPr>
          <p:cNvPr id="15" name="TextBox 15"/>
          <p:cNvSpPr txBox="1"/>
          <p:nvPr/>
        </p:nvSpPr>
        <p:spPr>
          <a:xfrm>
            <a:off x="8305800" y="1760616"/>
            <a:ext cx="7058310" cy="690116"/>
          </a:xfrm>
          <a:prstGeom prst="rect">
            <a:avLst/>
          </a:prstGeom>
        </p:spPr>
        <p:txBody>
          <a:bodyPr lIns="0" tIns="0" rIns="0" bIns="0" rtlCol="0" anchor="t">
            <a:spAutoFit/>
          </a:bodyPr>
          <a:lstStyle/>
          <a:p>
            <a:pPr algn="l">
              <a:lnSpc>
                <a:spcPts val="5295"/>
              </a:lnSpc>
            </a:pPr>
            <a:r>
              <a:rPr lang="en-US" sz="4800" spc="-283" dirty="0">
                <a:solidFill>
                  <a:srgbClr val="004AAD"/>
                </a:solidFill>
                <a:latin typeface="Montserrat"/>
                <a:ea typeface="Montserrat"/>
                <a:cs typeface="Montserrat"/>
                <a:sym typeface="Montserrat"/>
              </a:rPr>
              <a:t>Literature Review</a:t>
            </a:r>
          </a:p>
        </p:txBody>
      </p:sp>
      <p:sp>
        <p:nvSpPr>
          <p:cNvPr id="16" name="TextBox 16"/>
          <p:cNvSpPr txBox="1"/>
          <p:nvPr/>
        </p:nvSpPr>
        <p:spPr>
          <a:xfrm>
            <a:off x="8305800" y="2360044"/>
            <a:ext cx="8826609" cy="690116"/>
          </a:xfrm>
          <a:prstGeom prst="rect">
            <a:avLst/>
          </a:prstGeom>
        </p:spPr>
        <p:txBody>
          <a:bodyPr lIns="0" tIns="0" rIns="0" bIns="0" rtlCol="0" anchor="t">
            <a:spAutoFit/>
          </a:bodyPr>
          <a:lstStyle/>
          <a:p>
            <a:pPr algn="l">
              <a:lnSpc>
                <a:spcPts val="5295"/>
              </a:lnSpc>
            </a:pPr>
            <a:r>
              <a:rPr lang="en-US" sz="4800" b="1" spc="-283" dirty="0">
                <a:solidFill>
                  <a:srgbClr val="004AAD"/>
                </a:solidFill>
                <a:latin typeface="Montserrat Bold"/>
                <a:ea typeface="Montserrat Bold"/>
                <a:cs typeface="Montserrat Bold"/>
                <a:sym typeface="Montserrat Bold"/>
              </a:rPr>
              <a:t>The Irreplaceable Human</a:t>
            </a:r>
          </a:p>
        </p:txBody>
      </p:sp>
      <p:sp>
        <p:nvSpPr>
          <p:cNvPr id="17" name="TextBox 17"/>
          <p:cNvSpPr txBox="1"/>
          <p:nvPr/>
        </p:nvSpPr>
        <p:spPr>
          <a:xfrm>
            <a:off x="8336280" y="3154907"/>
            <a:ext cx="9093312" cy="5288179"/>
          </a:xfrm>
          <a:prstGeom prst="rect">
            <a:avLst/>
          </a:prstGeom>
        </p:spPr>
        <p:txBody>
          <a:bodyPr lIns="0" tIns="0" rIns="0" bIns="0" rtlCol="0" anchor="t">
            <a:spAutoFit/>
          </a:bodyPr>
          <a:lstStyle/>
          <a:p>
            <a:pPr algn="just">
              <a:lnSpc>
                <a:spcPct val="150000"/>
              </a:lnSpc>
            </a:pPr>
            <a:r>
              <a:rPr lang="en-US" sz="1952" dirty="0">
                <a:solidFill>
                  <a:srgbClr val="004AAD"/>
                </a:solidFill>
                <a:latin typeface="Montserrat"/>
                <a:ea typeface="Montserrat"/>
                <a:cs typeface="Montserrat"/>
                <a:sym typeface="Montserrat"/>
              </a:rPr>
              <a:t>Service Recovery &amp; Loyalty:</a:t>
            </a:r>
          </a:p>
          <a:p>
            <a:pPr marL="843231" lvl="2" indent="-281077" algn="just">
              <a:lnSpc>
                <a:spcPct val="150000"/>
              </a:lnSpc>
              <a:buFont typeface="Arial"/>
              <a:buChar char="⚬"/>
            </a:pPr>
            <a:r>
              <a:rPr lang="en-US" sz="1952" dirty="0">
                <a:solidFill>
                  <a:srgbClr val="004AAD"/>
                </a:solidFill>
                <a:latin typeface="Montserrat"/>
                <a:ea typeface="Montserrat"/>
                <a:cs typeface="Montserrat"/>
                <a:sym typeface="Montserrat"/>
              </a:rPr>
              <a:t>Service failures are inevitable. Effective recovery requires empathy and discretionary problem-solving uniquely human skills.</a:t>
            </a:r>
          </a:p>
          <a:p>
            <a:pPr marL="843231" lvl="2" indent="-281077" algn="just">
              <a:lnSpc>
                <a:spcPct val="150000"/>
              </a:lnSpc>
              <a:buFont typeface="Arial"/>
              <a:buChar char="⚬"/>
            </a:pPr>
            <a:r>
              <a:rPr lang="en-US" sz="1952" dirty="0">
                <a:solidFill>
                  <a:srgbClr val="004AAD"/>
                </a:solidFill>
                <a:latin typeface="Montserrat"/>
                <a:ea typeface="Montserrat"/>
                <a:cs typeface="Montserrat"/>
                <a:sym typeface="Montserrat"/>
              </a:rPr>
              <a:t>While AI can process a refund, a human can turn a negative experience into lasting loyalty (</a:t>
            </a:r>
            <a:r>
              <a:rPr lang="en-US" sz="1952" dirty="0" err="1">
                <a:solidFill>
                  <a:srgbClr val="004AAD"/>
                </a:solidFill>
                <a:latin typeface="Montserrat"/>
                <a:ea typeface="Montserrat"/>
                <a:cs typeface="Montserrat"/>
                <a:sym typeface="Montserrat"/>
              </a:rPr>
              <a:t>Kandampully</a:t>
            </a:r>
            <a:r>
              <a:rPr lang="en-US" sz="1952" dirty="0">
                <a:solidFill>
                  <a:srgbClr val="004AAD"/>
                </a:solidFill>
                <a:latin typeface="Montserrat"/>
                <a:ea typeface="Montserrat"/>
                <a:cs typeface="Montserrat"/>
                <a:sym typeface="Montserrat"/>
              </a:rPr>
              <a:t> et al., 2018).</a:t>
            </a:r>
          </a:p>
          <a:p>
            <a:pPr algn="just">
              <a:lnSpc>
                <a:spcPct val="150000"/>
              </a:lnSpc>
            </a:pPr>
            <a:r>
              <a:rPr lang="en-US" sz="1952" dirty="0">
                <a:solidFill>
                  <a:srgbClr val="004AAD"/>
                </a:solidFill>
                <a:latin typeface="Montserrat"/>
                <a:ea typeface="Montserrat"/>
                <a:cs typeface="Montserrat"/>
                <a:sym typeface="Montserrat"/>
              </a:rPr>
              <a:t>Theoretical Framework: The Service Automation-</a:t>
            </a:r>
            <a:r>
              <a:rPr lang="en-US" sz="1952" dirty="0" err="1">
                <a:solidFill>
                  <a:srgbClr val="004AAD"/>
                </a:solidFill>
                <a:latin typeface="Montserrat"/>
                <a:ea typeface="Montserrat"/>
                <a:cs typeface="Montserrat"/>
                <a:sym typeface="Montserrat"/>
              </a:rPr>
              <a:t>Personalisation</a:t>
            </a:r>
            <a:r>
              <a:rPr lang="en-US" sz="1952" dirty="0">
                <a:solidFill>
                  <a:srgbClr val="004AAD"/>
                </a:solidFill>
                <a:latin typeface="Montserrat"/>
                <a:ea typeface="Montserrat"/>
                <a:cs typeface="Montserrat"/>
                <a:sym typeface="Montserrat"/>
              </a:rPr>
              <a:t> Paradox (Huang &amp; Rust, 2021)</a:t>
            </a:r>
          </a:p>
          <a:p>
            <a:pPr marL="843231" lvl="2" indent="-281077" algn="just">
              <a:lnSpc>
                <a:spcPct val="150000"/>
              </a:lnSpc>
              <a:buFont typeface="Arial"/>
              <a:buChar char="⚬"/>
            </a:pPr>
            <a:r>
              <a:rPr lang="en-US" sz="1952" dirty="0">
                <a:solidFill>
                  <a:srgbClr val="004AAD"/>
                </a:solidFill>
                <a:latin typeface="Montserrat"/>
                <a:ea typeface="Montserrat"/>
                <a:cs typeface="Montserrat"/>
                <a:sym typeface="Montserrat"/>
              </a:rPr>
              <a:t>AI excels at Mechanical &amp; Analytical Intelligence (efficiency, data).</a:t>
            </a:r>
          </a:p>
          <a:p>
            <a:pPr marL="843231" lvl="2" indent="-281077" algn="just">
              <a:lnSpc>
                <a:spcPct val="150000"/>
              </a:lnSpc>
              <a:buFont typeface="Arial"/>
              <a:buChar char="⚬"/>
            </a:pPr>
            <a:r>
              <a:rPr lang="en-US" sz="1952" dirty="0">
                <a:solidFill>
                  <a:srgbClr val="004AAD"/>
                </a:solidFill>
                <a:latin typeface="Montserrat"/>
                <a:ea typeface="Montserrat"/>
                <a:cs typeface="Montserrat"/>
                <a:sym typeface="Montserrat"/>
              </a:rPr>
              <a:t>Humans excel at Intuitive &amp; Empathic Intelligence (connection, understanding).</a:t>
            </a:r>
          </a:p>
          <a:p>
            <a:pPr marL="843231" lvl="2" indent="-281077" algn="just">
              <a:lnSpc>
                <a:spcPct val="150000"/>
              </a:lnSpc>
              <a:buFont typeface="Arial"/>
              <a:buChar char="⚬"/>
            </a:pPr>
            <a:r>
              <a:rPr lang="en-US" sz="1952" dirty="0">
                <a:solidFill>
                  <a:srgbClr val="004AAD"/>
                </a:solidFill>
                <a:latin typeface="Montserrat"/>
                <a:ea typeface="Montserrat"/>
                <a:cs typeface="Montserrat"/>
                <a:sym typeface="Montserrat"/>
              </a:rPr>
              <a:t>The future lies in a collaborative ecosystem.</a:t>
            </a:r>
          </a:p>
          <a:p>
            <a:pPr algn="l">
              <a:lnSpc>
                <a:spcPts val="2792"/>
              </a:lnSpc>
            </a:pPr>
            <a:endParaRPr lang="en-US" sz="1952" dirty="0">
              <a:solidFill>
                <a:srgbClr val="004AAD"/>
              </a:solidFill>
              <a:latin typeface="Montserrat"/>
              <a:ea typeface="Montserrat"/>
              <a:cs typeface="Montserrat"/>
              <a:sym typeface="Montserrat"/>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sp>
      <p:grpSp>
        <p:nvGrpSpPr>
          <p:cNvPr id="3" name="Group 3"/>
          <p:cNvGrpSpPr/>
          <p:nvPr/>
        </p:nvGrpSpPr>
        <p:grpSpPr>
          <a:xfrm>
            <a:off x="0" y="9349072"/>
            <a:ext cx="18568724" cy="937928"/>
            <a:chOff x="0" y="0"/>
            <a:chExt cx="4890528" cy="247026"/>
          </a:xfrm>
        </p:grpSpPr>
        <p:sp>
          <p:nvSpPr>
            <p:cNvPr id="4" name="Freeform 4"/>
            <p:cNvSpPr/>
            <p:nvPr/>
          </p:nvSpPr>
          <p:spPr>
            <a:xfrm>
              <a:off x="0" y="0"/>
              <a:ext cx="4890528" cy="247026"/>
            </a:xfrm>
            <a:custGeom>
              <a:avLst/>
              <a:gdLst/>
              <a:ahLst/>
              <a:cxnLst/>
              <a:rect l="l" t="t" r="r" b="b"/>
              <a:pathLst>
                <a:path w="4890528" h="247026">
                  <a:moveTo>
                    <a:pt x="0" y="0"/>
                  </a:moveTo>
                  <a:lnTo>
                    <a:pt x="4890528" y="0"/>
                  </a:lnTo>
                  <a:lnTo>
                    <a:pt x="4890528" y="247026"/>
                  </a:lnTo>
                  <a:lnTo>
                    <a:pt x="0" y="247026"/>
                  </a:lnTo>
                  <a:close/>
                </a:path>
              </a:pathLst>
            </a:custGeom>
            <a:solidFill>
              <a:srgbClr val="004AAD">
                <a:alpha val="80000"/>
              </a:srgbClr>
            </a:solidFill>
          </p:spPr>
        </p:sp>
        <p:sp>
          <p:nvSpPr>
            <p:cNvPr id="5" name="TextBox 5"/>
            <p:cNvSpPr txBox="1"/>
            <p:nvPr/>
          </p:nvSpPr>
          <p:spPr>
            <a:xfrm>
              <a:off x="0" y="-38100"/>
              <a:ext cx="4890528" cy="285126"/>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a:off x="347949" y="9545736"/>
            <a:ext cx="544599" cy="544599"/>
          </a:xfrm>
          <a:custGeom>
            <a:avLst/>
            <a:gdLst/>
            <a:ahLst/>
            <a:cxnLst/>
            <a:rect l="l" t="t" r="r" b="b"/>
            <a:pathLst>
              <a:path w="544599" h="544599">
                <a:moveTo>
                  <a:pt x="0" y="0"/>
                </a:moveTo>
                <a:lnTo>
                  <a:pt x="544599" y="0"/>
                </a:lnTo>
                <a:lnTo>
                  <a:pt x="544599" y="544599"/>
                </a:lnTo>
                <a:lnTo>
                  <a:pt x="0" y="544599"/>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grpSp>
        <p:nvGrpSpPr>
          <p:cNvPr id="10" name="Group 10"/>
          <p:cNvGrpSpPr/>
          <p:nvPr/>
        </p:nvGrpSpPr>
        <p:grpSpPr>
          <a:xfrm>
            <a:off x="14650126" y="9322685"/>
            <a:ext cx="3856527" cy="937928"/>
            <a:chOff x="0" y="0"/>
            <a:chExt cx="1015711" cy="247026"/>
          </a:xfrm>
        </p:grpSpPr>
        <p:sp>
          <p:nvSpPr>
            <p:cNvPr id="11" name="Freeform 11"/>
            <p:cNvSpPr/>
            <p:nvPr/>
          </p:nvSpPr>
          <p:spPr>
            <a:xfrm>
              <a:off x="0" y="0"/>
              <a:ext cx="1015711" cy="247026"/>
            </a:xfrm>
            <a:custGeom>
              <a:avLst/>
              <a:gdLst/>
              <a:ahLst/>
              <a:cxnLst/>
              <a:rect l="l" t="t" r="r" b="b"/>
              <a:pathLst>
                <a:path w="1015711" h="247026">
                  <a:moveTo>
                    <a:pt x="0" y="0"/>
                  </a:moveTo>
                  <a:lnTo>
                    <a:pt x="1015711" y="0"/>
                  </a:lnTo>
                  <a:lnTo>
                    <a:pt x="1015711" y="247026"/>
                  </a:lnTo>
                  <a:lnTo>
                    <a:pt x="0" y="247026"/>
                  </a:lnTo>
                  <a:close/>
                </a:path>
              </a:pathLst>
            </a:custGeom>
            <a:solidFill>
              <a:srgbClr val="000000"/>
            </a:solidFill>
          </p:spPr>
        </p:sp>
        <p:sp>
          <p:nvSpPr>
            <p:cNvPr id="12" name="TextBox 12"/>
            <p:cNvSpPr txBox="1"/>
            <p:nvPr/>
          </p:nvSpPr>
          <p:spPr>
            <a:xfrm>
              <a:off x="0" y="-38100"/>
              <a:ext cx="1015711" cy="285126"/>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30480" y="1689827"/>
            <a:ext cx="18288000" cy="688500"/>
          </a:xfrm>
          <a:prstGeom prst="rect">
            <a:avLst/>
          </a:prstGeom>
        </p:spPr>
        <p:txBody>
          <a:bodyPr lIns="0" tIns="0" rIns="0" bIns="0" rtlCol="0" anchor="t">
            <a:spAutoFit/>
          </a:bodyPr>
          <a:lstStyle/>
          <a:p>
            <a:pPr algn="ctr">
              <a:lnSpc>
                <a:spcPts val="5295"/>
              </a:lnSpc>
            </a:pPr>
            <a:r>
              <a:rPr lang="en-US" sz="4800" b="1" spc="-283" dirty="0">
                <a:solidFill>
                  <a:srgbClr val="004AAD"/>
                </a:solidFill>
                <a:latin typeface="Montserrat"/>
                <a:ea typeface="Montserrat"/>
                <a:cs typeface="Montserrat"/>
                <a:sym typeface="Montserrat"/>
              </a:rPr>
              <a:t>Methodology - How We Conducted the Research</a:t>
            </a:r>
          </a:p>
        </p:txBody>
      </p:sp>
      <p:sp>
        <p:nvSpPr>
          <p:cNvPr id="14" name="TextBox 14"/>
          <p:cNvSpPr txBox="1"/>
          <p:nvPr/>
        </p:nvSpPr>
        <p:spPr>
          <a:xfrm>
            <a:off x="2469599" y="2573372"/>
            <a:ext cx="8950135" cy="5140253"/>
          </a:xfrm>
          <a:prstGeom prst="rect">
            <a:avLst/>
          </a:prstGeom>
        </p:spPr>
        <p:txBody>
          <a:bodyPr wrap="square" lIns="0" tIns="0" rIns="0" bIns="0" rtlCol="0" anchor="t">
            <a:spAutoFit/>
          </a:bodyPr>
          <a:lstStyle/>
          <a:p>
            <a:pPr algn="just">
              <a:lnSpc>
                <a:spcPct val="150000"/>
              </a:lnSpc>
            </a:pPr>
            <a:r>
              <a:rPr lang="en-US" sz="2252" b="1" dirty="0">
                <a:solidFill>
                  <a:srgbClr val="004AAD"/>
                </a:solidFill>
                <a:latin typeface="Montserrat Semi-Bold"/>
                <a:ea typeface="Montserrat Semi-Bold"/>
                <a:cs typeface="Montserrat Semi-Bold"/>
                <a:sym typeface="Montserrat Semi-Bold"/>
              </a:rPr>
              <a:t>Approach:</a:t>
            </a:r>
            <a:r>
              <a:rPr lang="en-US" sz="2252" dirty="0">
                <a:solidFill>
                  <a:srgbClr val="004AAD"/>
                </a:solidFill>
                <a:latin typeface="Montserrat"/>
                <a:ea typeface="Montserrat"/>
                <a:cs typeface="Montserrat"/>
                <a:sym typeface="Montserrat"/>
              </a:rPr>
              <a:t> Qualitative, Desk-Based Research.</a:t>
            </a:r>
          </a:p>
          <a:p>
            <a:pPr algn="just">
              <a:lnSpc>
                <a:spcPct val="150000"/>
              </a:lnSpc>
            </a:pPr>
            <a:r>
              <a:rPr lang="en-US" sz="2252" b="1" dirty="0">
                <a:solidFill>
                  <a:srgbClr val="004AAD"/>
                </a:solidFill>
                <a:latin typeface="Montserrat Semi-Bold"/>
                <a:ea typeface="Montserrat Semi-Bold"/>
                <a:cs typeface="Montserrat Semi-Bold"/>
                <a:sym typeface="Montserrat Semi-Bold"/>
              </a:rPr>
              <a:t>Data Collection:</a:t>
            </a:r>
            <a:r>
              <a:rPr lang="en-US" sz="2252" dirty="0">
                <a:solidFill>
                  <a:srgbClr val="004AAD"/>
                </a:solidFill>
                <a:latin typeface="Montserrat"/>
                <a:ea typeface="Montserrat"/>
                <a:cs typeface="Montserrat"/>
                <a:sym typeface="Montserrat"/>
              </a:rPr>
              <a:t> Systematic review of:</a:t>
            </a:r>
          </a:p>
          <a:p>
            <a:pPr marL="972768" lvl="2" indent="-324256" algn="just">
              <a:lnSpc>
                <a:spcPct val="150000"/>
              </a:lnSpc>
              <a:buFont typeface="Arial"/>
              <a:buChar char="⚬"/>
            </a:pPr>
            <a:r>
              <a:rPr lang="en-US" sz="2252" dirty="0">
                <a:solidFill>
                  <a:srgbClr val="004AAD"/>
                </a:solidFill>
                <a:latin typeface="Montserrat"/>
                <a:ea typeface="Montserrat"/>
                <a:cs typeface="Montserrat"/>
                <a:sym typeface="Montserrat"/>
              </a:rPr>
              <a:t>Academic Journals</a:t>
            </a:r>
          </a:p>
          <a:p>
            <a:pPr marL="972768" lvl="2" indent="-324256" algn="just">
              <a:lnSpc>
                <a:spcPct val="150000"/>
              </a:lnSpc>
              <a:buFont typeface="Arial"/>
              <a:buChar char="⚬"/>
            </a:pPr>
            <a:r>
              <a:rPr lang="en-US" sz="2252" dirty="0">
                <a:solidFill>
                  <a:srgbClr val="004AAD"/>
                </a:solidFill>
                <a:latin typeface="Montserrat"/>
                <a:ea typeface="Montserrat"/>
                <a:cs typeface="Montserrat"/>
                <a:sym typeface="Montserrat"/>
              </a:rPr>
              <a:t>Industry Reports (e.g., Deloitte, PwC)</a:t>
            </a:r>
          </a:p>
          <a:p>
            <a:pPr marL="972768" lvl="2" indent="-324256" algn="just">
              <a:lnSpc>
                <a:spcPct val="150000"/>
              </a:lnSpc>
              <a:buFont typeface="Arial"/>
              <a:buChar char="⚬"/>
            </a:pPr>
            <a:r>
              <a:rPr lang="en-US" sz="2252" dirty="0">
                <a:solidFill>
                  <a:srgbClr val="004AAD"/>
                </a:solidFill>
                <a:latin typeface="Montserrat"/>
                <a:ea typeface="Montserrat"/>
                <a:cs typeface="Montserrat"/>
                <a:sym typeface="Montserrat"/>
              </a:rPr>
              <a:t>Corporate Case Studies</a:t>
            </a:r>
          </a:p>
          <a:p>
            <a:pPr algn="just">
              <a:lnSpc>
                <a:spcPct val="150000"/>
              </a:lnSpc>
            </a:pPr>
            <a:r>
              <a:rPr lang="en-US" sz="2252" b="1" dirty="0">
                <a:solidFill>
                  <a:srgbClr val="004AAD"/>
                </a:solidFill>
                <a:latin typeface="Montserrat Semi-Bold"/>
                <a:ea typeface="Montserrat Semi-Bold"/>
                <a:cs typeface="Montserrat Semi-Bold"/>
                <a:sym typeface="Montserrat Semi-Bold"/>
              </a:rPr>
              <a:t>Analytical Framework:</a:t>
            </a:r>
            <a:r>
              <a:rPr lang="en-US" sz="2252" dirty="0">
                <a:solidFill>
                  <a:srgbClr val="004AAD"/>
                </a:solidFill>
                <a:latin typeface="Montserrat"/>
                <a:ea typeface="Montserrat"/>
                <a:cs typeface="Montserrat"/>
                <a:sym typeface="Montserrat"/>
              </a:rPr>
              <a:t> </a:t>
            </a:r>
            <a:r>
              <a:rPr lang="en-US" sz="2252" b="1" dirty="0">
                <a:solidFill>
                  <a:srgbClr val="004AAD"/>
                </a:solidFill>
                <a:latin typeface="Montserrat Semi-Bold"/>
                <a:ea typeface="Montserrat Semi-Bold"/>
                <a:cs typeface="Montserrat Semi-Bold"/>
                <a:sym typeface="Montserrat Semi-Bold"/>
              </a:rPr>
              <a:t>PESTEL Analysis</a:t>
            </a:r>
          </a:p>
          <a:p>
            <a:pPr marL="972768" lvl="2" indent="-324256" algn="just">
              <a:lnSpc>
                <a:spcPct val="150000"/>
              </a:lnSpc>
              <a:buFont typeface="Arial"/>
              <a:buChar char="⚬"/>
            </a:pPr>
            <a:r>
              <a:rPr lang="en-US" sz="2252" dirty="0">
                <a:solidFill>
                  <a:srgbClr val="004AAD"/>
                </a:solidFill>
                <a:latin typeface="Montserrat"/>
                <a:ea typeface="Montserrat"/>
                <a:cs typeface="Montserrat"/>
                <a:sym typeface="Montserrat"/>
              </a:rPr>
              <a:t>Provided a structured way to examine the </a:t>
            </a:r>
            <a:r>
              <a:rPr lang="en-US" sz="2252" b="1" dirty="0">
                <a:solidFill>
                  <a:srgbClr val="004AAD"/>
                </a:solidFill>
                <a:latin typeface="Montserrat Semi-Bold"/>
                <a:ea typeface="Montserrat Semi-Bold"/>
                <a:cs typeface="Montserrat Semi-Bold"/>
                <a:sym typeface="Montserrat Semi-Bold"/>
              </a:rPr>
              <a:t>Political, Economic, Social, Technological, Environmental, and Legal</a:t>
            </a:r>
            <a:r>
              <a:rPr lang="en-US" sz="2252" dirty="0">
                <a:solidFill>
                  <a:srgbClr val="004AAD"/>
                </a:solidFill>
                <a:latin typeface="Montserrat"/>
                <a:ea typeface="Montserrat"/>
                <a:cs typeface="Montserrat"/>
                <a:sym typeface="Montserrat"/>
              </a:rPr>
              <a:t> impacts of AI integration.</a:t>
            </a:r>
          </a:p>
          <a:p>
            <a:pPr algn="just">
              <a:lnSpc>
                <a:spcPct val="150000"/>
              </a:lnSpc>
            </a:pPr>
            <a:endParaRPr lang="en-US" sz="2252" dirty="0">
              <a:solidFill>
                <a:srgbClr val="004AAD"/>
              </a:solidFill>
              <a:latin typeface="Montserrat"/>
              <a:ea typeface="Montserrat"/>
              <a:cs typeface="Montserrat"/>
              <a:sym typeface="Montserrat"/>
            </a:endParaRPr>
          </a:p>
        </p:txBody>
      </p:sp>
      <p:grpSp>
        <p:nvGrpSpPr>
          <p:cNvPr id="15" name="Group 15"/>
          <p:cNvGrpSpPr/>
          <p:nvPr/>
        </p:nvGrpSpPr>
        <p:grpSpPr>
          <a:xfrm>
            <a:off x="-64606" y="4604702"/>
            <a:ext cx="1914309" cy="1914309"/>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0C3F7">
                    <a:alpha val="100000"/>
                  </a:srgbClr>
                </a:gs>
                <a:gs pos="100000">
                  <a:srgbClr val="717670">
                    <a:alpha val="0"/>
                  </a:srgbClr>
                </a:gs>
              </a:gsLst>
              <a:lin ang="0"/>
            </a:gradFill>
          </p:spPr>
        </p:sp>
        <p:sp>
          <p:nvSpPr>
            <p:cNvPr id="17" name="TextBox 1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11520992" y="2970325"/>
            <a:ext cx="1914309" cy="1914309"/>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0C3F7">
                    <a:alpha val="100000"/>
                  </a:srgbClr>
                </a:gs>
                <a:gs pos="100000">
                  <a:srgbClr val="717670">
                    <a:alpha val="0"/>
                  </a:srgbClr>
                </a:gs>
              </a:gsLst>
              <a:lin ang="0"/>
            </a:gradFill>
          </p:spPr>
        </p:sp>
        <p:sp>
          <p:nvSpPr>
            <p:cNvPr id="20" name="TextBox 2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1" name="Freeform 21"/>
          <p:cNvSpPr/>
          <p:nvPr/>
        </p:nvSpPr>
        <p:spPr>
          <a:xfrm>
            <a:off x="13003946" y="2970325"/>
            <a:ext cx="3292359" cy="4346349"/>
          </a:xfrm>
          <a:custGeom>
            <a:avLst/>
            <a:gdLst/>
            <a:ahLst/>
            <a:cxnLst/>
            <a:rect l="l" t="t" r="r" b="b"/>
            <a:pathLst>
              <a:path w="3292359" h="4346349">
                <a:moveTo>
                  <a:pt x="0" y="0"/>
                </a:moveTo>
                <a:lnTo>
                  <a:pt x="3292359" y="0"/>
                </a:lnTo>
                <a:lnTo>
                  <a:pt x="3292359" y="4346350"/>
                </a:lnTo>
                <a:lnTo>
                  <a:pt x="0" y="4346350"/>
                </a:lnTo>
                <a:lnTo>
                  <a:pt x="0" y="0"/>
                </a:lnTo>
                <a:close/>
              </a:path>
            </a:pathLst>
          </a:custGeom>
          <a:blipFill>
            <a:blip r:embed="rId6"/>
            <a:stretch>
              <a:fillRect/>
            </a:stretch>
          </a:blipFill>
        </p:spPr>
      </p:sp>
      <p:sp>
        <p:nvSpPr>
          <p:cNvPr id="22" name="TextBox 22"/>
          <p:cNvSpPr txBox="1"/>
          <p:nvPr/>
        </p:nvSpPr>
        <p:spPr>
          <a:xfrm>
            <a:off x="15988988" y="9672637"/>
            <a:ext cx="1270312" cy="232796"/>
          </a:xfrm>
          <a:prstGeom prst="rect">
            <a:avLst/>
          </a:prstGeom>
        </p:spPr>
        <p:txBody>
          <a:bodyPr lIns="0" tIns="0" rIns="0" bIns="0" rtlCol="0" anchor="t">
            <a:spAutoFit/>
          </a:bodyPr>
          <a:lstStyle/>
          <a:p>
            <a:pPr algn="l">
              <a:lnSpc>
                <a:spcPts val="1770"/>
              </a:lnSpc>
            </a:pPr>
            <a:r>
              <a:rPr lang="en-US" sz="1752">
                <a:solidFill>
                  <a:srgbClr val="FFFFFF"/>
                </a:solidFill>
                <a:latin typeface="Montserrat"/>
                <a:ea typeface="Montserrat"/>
                <a:cs typeface="Montserrat"/>
                <a:sym typeface="Montserrat"/>
              </a:rPr>
              <a:t>PAGE 05</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sp>
      <p:grpSp>
        <p:nvGrpSpPr>
          <p:cNvPr id="3" name="Group 3"/>
          <p:cNvGrpSpPr/>
          <p:nvPr/>
        </p:nvGrpSpPr>
        <p:grpSpPr>
          <a:xfrm>
            <a:off x="0" y="9349072"/>
            <a:ext cx="18568724" cy="937928"/>
            <a:chOff x="0" y="0"/>
            <a:chExt cx="4890528" cy="247026"/>
          </a:xfrm>
        </p:grpSpPr>
        <p:sp>
          <p:nvSpPr>
            <p:cNvPr id="4" name="Freeform 4"/>
            <p:cNvSpPr/>
            <p:nvPr/>
          </p:nvSpPr>
          <p:spPr>
            <a:xfrm>
              <a:off x="0" y="0"/>
              <a:ext cx="4890528" cy="247026"/>
            </a:xfrm>
            <a:custGeom>
              <a:avLst/>
              <a:gdLst/>
              <a:ahLst/>
              <a:cxnLst/>
              <a:rect l="l" t="t" r="r" b="b"/>
              <a:pathLst>
                <a:path w="4890528" h="247026">
                  <a:moveTo>
                    <a:pt x="0" y="0"/>
                  </a:moveTo>
                  <a:lnTo>
                    <a:pt x="4890528" y="0"/>
                  </a:lnTo>
                  <a:lnTo>
                    <a:pt x="4890528" y="247026"/>
                  </a:lnTo>
                  <a:lnTo>
                    <a:pt x="0" y="247026"/>
                  </a:lnTo>
                  <a:close/>
                </a:path>
              </a:pathLst>
            </a:custGeom>
            <a:solidFill>
              <a:srgbClr val="004AAD">
                <a:alpha val="80000"/>
              </a:srgbClr>
            </a:solidFill>
          </p:spPr>
        </p:sp>
        <p:sp>
          <p:nvSpPr>
            <p:cNvPr id="5" name="TextBox 5"/>
            <p:cNvSpPr txBox="1"/>
            <p:nvPr/>
          </p:nvSpPr>
          <p:spPr>
            <a:xfrm>
              <a:off x="0" y="-38100"/>
              <a:ext cx="4890528" cy="285126"/>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a:off x="347949" y="9545736"/>
            <a:ext cx="544599" cy="544599"/>
          </a:xfrm>
          <a:custGeom>
            <a:avLst/>
            <a:gdLst/>
            <a:ahLst/>
            <a:cxnLst/>
            <a:rect l="l" t="t" r="r" b="b"/>
            <a:pathLst>
              <a:path w="544599" h="544599">
                <a:moveTo>
                  <a:pt x="0" y="0"/>
                </a:moveTo>
                <a:lnTo>
                  <a:pt x="544599" y="0"/>
                </a:lnTo>
                <a:lnTo>
                  <a:pt x="544599" y="544599"/>
                </a:lnTo>
                <a:lnTo>
                  <a:pt x="0" y="544599"/>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grpSp>
        <p:nvGrpSpPr>
          <p:cNvPr id="10" name="Group 10"/>
          <p:cNvGrpSpPr/>
          <p:nvPr/>
        </p:nvGrpSpPr>
        <p:grpSpPr>
          <a:xfrm>
            <a:off x="14650126" y="9322685"/>
            <a:ext cx="3856527" cy="937928"/>
            <a:chOff x="0" y="0"/>
            <a:chExt cx="1015711" cy="247026"/>
          </a:xfrm>
        </p:grpSpPr>
        <p:sp>
          <p:nvSpPr>
            <p:cNvPr id="11" name="Freeform 11"/>
            <p:cNvSpPr/>
            <p:nvPr/>
          </p:nvSpPr>
          <p:spPr>
            <a:xfrm>
              <a:off x="0" y="0"/>
              <a:ext cx="1015711" cy="247026"/>
            </a:xfrm>
            <a:custGeom>
              <a:avLst/>
              <a:gdLst/>
              <a:ahLst/>
              <a:cxnLst/>
              <a:rect l="l" t="t" r="r" b="b"/>
              <a:pathLst>
                <a:path w="1015711" h="247026">
                  <a:moveTo>
                    <a:pt x="0" y="0"/>
                  </a:moveTo>
                  <a:lnTo>
                    <a:pt x="1015711" y="0"/>
                  </a:lnTo>
                  <a:lnTo>
                    <a:pt x="1015711" y="247026"/>
                  </a:lnTo>
                  <a:lnTo>
                    <a:pt x="0" y="247026"/>
                  </a:lnTo>
                  <a:close/>
                </a:path>
              </a:pathLst>
            </a:custGeom>
            <a:solidFill>
              <a:srgbClr val="000000"/>
            </a:solidFill>
          </p:spPr>
        </p:sp>
        <p:sp>
          <p:nvSpPr>
            <p:cNvPr id="12" name="TextBox 12"/>
            <p:cNvSpPr txBox="1"/>
            <p:nvPr/>
          </p:nvSpPr>
          <p:spPr>
            <a:xfrm>
              <a:off x="0" y="-38100"/>
              <a:ext cx="1015711" cy="285126"/>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7086600" y="215466"/>
            <a:ext cx="6473613" cy="1358483"/>
          </a:xfrm>
          <a:prstGeom prst="rect">
            <a:avLst/>
          </a:prstGeom>
        </p:spPr>
        <p:txBody>
          <a:bodyPr lIns="0" tIns="0" rIns="0" bIns="0" rtlCol="0" anchor="t">
            <a:spAutoFit/>
          </a:bodyPr>
          <a:lstStyle/>
          <a:p>
            <a:pPr algn="l">
              <a:lnSpc>
                <a:spcPts val="5295"/>
              </a:lnSpc>
            </a:pPr>
            <a:r>
              <a:rPr lang="en-US" sz="4800" spc="-283" dirty="0">
                <a:solidFill>
                  <a:srgbClr val="004AAD"/>
                </a:solidFill>
                <a:latin typeface="Montserrat"/>
                <a:ea typeface="Montserrat"/>
                <a:cs typeface="Montserrat"/>
                <a:sym typeface="Montserrat"/>
              </a:rPr>
              <a:t> Impact Analysis - Key PESTEL Insights</a:t>
            </a:r>
          </a:p>
        </p:txBody>
      </p:sp>
      <p:sp>
        <p:nvSpPr>
          <p:cNvPr id="14" name="Freeform 14"/>
          <p:cNvSpPr/>
          <p:nvPr/>
        </p:nvSpPr>
        <p:spPr>
          <a:xfrm>
            <a:off x="620249" y="3375986"/>
            <a:ext cx="6284493" cy="3535027"/>
          </a:xfrm>
          <a:custGeom>
            <a:avLst/>
            <a:gdLst/>
            <a:ahLst/>
            <a:cxnLst/>
            <a:rect l="l" t="t" r="r" b="b"/>
            <a:pathLst>
              <a:path w="6284493" h="3535027">
                <a:moveTo>
                  <a:pt x="0" y="0"/>
                </a:moveTo>
                <a:lnTo>
                  <a:pt x="6284493" y="0"/>
                </a:lnTo>
                <a:lnTo>
                  <a:pt x="6284493" y="3535028"/>
                </a:lnTo>
                <a:lnTo>
                  <a:pt x="0" y="3535028"/>
                </a:lnTo>
                <a:lnTo>
                  <a:pt x="0" y="0"/>
                </a:lnTo>
                <a:close/>
              </a:path>
            </a:pathLst>
          </a:custGeom>
          <a:blipFill>
            <a:blip r:embed="rId6"/>
            <a:stretch>
              <a:fillRect/>
            </a:stretch>
          </a:blipFill>
        </p:spPr>
      </p:sp>
      <p:grpSp>
        <p:nvGrpSpPr>
          <p:cNvPr id="15" name="Group 15"/>
          <p:cNvGrpSpPr/>
          <p:nvPr/>
        </p:nvGrpSpPr>
        <p:grpSpPr>
          <a:xfrm>
            <a:off x="4990433" y="2154343"/>
            <a:ext cx="1914309" cy="1914309"/>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0C3F7">
                    <a:alpha val="100000"/>
                  </a:srgbClr>
                </a:gs>
                <a:gs pos="100000">
                  <a:srgbClr val="717670">
                    <a:alpha val="0"/>
                  </a:srgbClr>
                </a:gs>
              </a:gsLst>
              <a:lin ang="0"/>
            </a:gradFill>
          </p:spPr>
        </p:sp>
        <p:sp>
          <p:nvSpPr>
            <p:cNvPr id="17" name="TextBox 1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620249" y="6175855"/>
            <a:ext cx="1914309" cy="1914309"/>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0C3F7">
                    <a:alpha val="100000"/>
                  </a:srgbClr>
                </a:gs>
                <a:gs pos="100000">
                  <a:srgbClr val="717670">
                    <a:alpha val="0"/>
                  </a:srgbClr>
                </a:gs>
              </a:gsLst>
              <a:lin ang="0"/>
            </a:gradFill>
          </p:spPr>
        </p:sp>
        <p:sp>
          <p:nvSpPr>
            <p:cNvPr id="20" name="TextBox 2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1" name="TextBox 21"/>
          <p:cNvSpPr txBox="1"/>
          <p:nvPr/>
        </p:nvSpPr>
        <p:spPr>
          <a:xfrm>
            <a:off x="15988988" y="9672637"/>
            <a:ext cx="1270312" cy="232796"/>
          </a:xfrm>
          <a:prstGeom prst="rect">
            <a:avLst/>
          </a:prstGeom>
        </p:spPr>
        <p:txBody>
          <a:bodyPr lIns="0" tIns="0" rIns="0" bIns="0" rtlCol="0" anchor="t">
            <a:spAutoFit/>
          </a:bodyPr>
          <a:lstStyle/>
          <a:p>
            <a:pPr algn="l">
              <a:lnSpc>
                <a:spcPts val="1770"/>
              </a:lnSpc>
            </a:pPr>
            <a:r>
              <a:rPr lang="en-US" sz="1752">
                <a:solidFill>
                  <a:srgbClr val="FFFFFF"/>
                </a:solidFill>
                <a:latin typeface="Montserrat"/>
                <a:ea typeface="Montserrat"/>
                <a:cs typeface="Montserrat"/>
                <a:sym typeface="Montserrat"/>
              </a:rPr>
              <a:t>PAGE 06</a:t>
            </a:r>
          </a:p>
        </p:txBody>
      </p:sp>
      <p:sp>
        <p:nvSpPr>
          <p:cNvPr id="22" name="TextBox 22"/>
          <p:cNvSpPr txBox="1"/>
          <p:nvPr/>
        </p:nvSpPr>
        <p:spPr>
          <a:xfrm>
            <a:off x="7185786" y="1718610"/>
            <a:ext cx="10079440" cy="7122206"/>
          </a:xfrm>
          <a:prstGeom prst="rect">
            <a:avLst/>
          </a:prstGeom>
        </p:spPr>
        <p:txBody>
          <a:bodyPr lIns="0" tIns="0" rIns="0" bIns="0" rtlCol="0" anchor="t">
            <a:spAutoFit/>
          </a:bodyPr>
          <a:lstStyle/>
          <a:p>
            <a:pPr algn="l">
              <a:lnSpc>
                <a:spcPct val="150000"/>
              </a:lnSpc>
            </a:pPr>
            <a:r>
              <a:rPr lang="en-US" sz="2394" b="1" dirty="0">
                <a:solidFill>
                  <a:srgbClr val="004AAD"/>
                </a:solidFill>
                <a:latin typeface="Montserrat Bold"/>
                <a:ea typeface="Montserrat Bold"/>
                <a:cs typeface="Montserrat Bold"/>
                <a:sym typeface="Montserrat Bold"/>
              </a:rPr>
              <a:t>Political: </a:t>
            </a:r>
            <a:r>
              <a:rPr lang="en-US" sz="2394" dirty="0">
                <a:solidFill>
                  <a:srgbClr val="004AAD"/>
                </a:solidFill>
                <a:latin typeface="Montserrat"/>
                <a:ea typeface="Montserrat"/>
                <a:cs typeface="Montserrat"/>
                <a:sym typeface="Montserrat"/>
              </a:rPr>
              <a:t>Data privacy laws (GDPR) increase compliance costs (Kim et al., 2024).</a:t>
            </a:r>
          </a:p>
          <a:p>
            <a:pPr algn="l">
              <a:lnSpc>
                <a:spcPct val="150000"/>
              </a:lnSpc>
            </a:pPr>
            <a:r>
              <a:rPr lang="en-US" sz="2394" b="1" dirty="0">
                <a:solidFill>
                  <a:srgbClr val="004AAD"/>
                </a:solidFill>
                <a:latin typeface="Montserrat Bold"/>
                <a:ea typeface="Montserrat Bold"/>
                <a:cs typeface="Montserrat Bold"/>
                <a:sym typeface="Montserrat Bold"/>
              </a:rPr>
              <a:t>Economic: </a:t>
            </a:r>
            <a:r>
              <a:rPr lang="en-US" sz="2394" dirty="0">
                <a:solidFill>
                  <a:srgbClr val="004AAD"/>
                </a:solidFill>
                <a:latin typeface="Montserrat"/>
                <a:ea typeface="Montserrat"/>
                <a:cs typeface="Montserrat"/>
                <a:sym typeface="Montserrat"/>
              </a:rPr>
              <a:t>High initial investment but long-term </a:t>
            </a:r>
            <a:r>
              <a:rPr lang="en-US" sz="2394" dirty="0" err="1">
                <a:solidFill>
                  <a:srgbClr val="004AAD"/>
                </a:solidFill>
                <a:latin typeface="Montserrat"/>
                <a:ea typeface="Montserrat"/>
                <a:cs typeface="Montserrat"/>
                <a:sym typeface="Montserrat"/>
              </a:rPr>
              <a:t>labour</a:t>
            </a:r>
            <a:r>
              <a:rPr lang="en-US" sz="2394" dirty="0">
                <a:solidFill>
                  <a:srgbClr val="004AAD"/>
                </a:solidFill>
                <a:latin typeface="Montserrat"/>
                <a:ea typeface="Montserrat"/>
                <a:cs typeface="Montserrat"/>
                <a:sym typeface="Montserrat"/>
              </a:rPr>
              <a:t> savings and revenue </a:t>
            </a:r>
            <a:r>
              <a:rPr lang="en-US" sz="2394" dirty="0" err="1">
                <a:solidFill>
                  <a:srgbClr val="004AAD"/>
                </a:solidFill>
                <a:latin typeface="Montserrat"/>
                <a:ea typeface="Montserrat"/>
                <a:cs typeface="Montserrat"/>
                <a:sym typeface="Montserrat"/>
              </a:rPr>
              <a:t>optimisation</a:t>
            </a:r>
            <a:r>
              <a:rPr lang="en-US" sz="2394" dirty="0">
                <a:solidFill>
                  <a:srgbClr val="004AAD"/>
                </a:solidFill>
                <a:latin typeface="Montserrat"/>
                <a:ea typeface="Montserrat"/>
                <a:cs typeface="Montserrat"/>
                <a:sym typeface="Montserrat"/>
              </a:rPr>
              <a:t> (Anwar et al., 2024).</a:t>
            </a:r>
          </a:p>
          <a:p>
            <a:pPr algn="l">
              <a:lnSpc>
                <a:spcPct val="150000"/>
              </a:lnSpc>
            </a:pPr>
            <a:r>
              <a:rPr lang="en-US" sz="2394" b="1" dirty="0">
                <a:solidFill>
                  <a:srgbClr val="004AAD"/>
                </a:solidFill>
                <a:latin typeface="Montserrat Bold"/>
                <a:ea typeface="Montserrat Bold"/>
                <a:cs typeface="Montserrat Bold"/>
                <a:sym typeface="Montserrat Bold"/>
              </a:rPr>
              <a:t>Social: </a:t>
            </a:r>
            <a:r>
              <a:rPr lang="en-US" sz="2394" dirty="0">
                <a:solidFill>
                  <a:srgbClr val="004AAD"/>
                </a:solidFill>
                <a:latin typeface="Montserrat"/>
                <a:ea typeface="Montserrat"/>
                <a:cs typeface="Montserrat"/>
                <a:sym typeface="Montserrat"/>
              </a:rPr>
              <a:t>Risk of "digital </a:t>
            </a:r>
            <a:r>
              <a:rPr lang="en-US" sz="2394" dirty="0" err="1">
                <a:solidFill>
                  <a:srgbClr val="004AAD"/>
                </a:solidFill>
                <a:latin typeface="Montserrat"/>
                <a:ea typeface="Montserrat"/>
                <a:cs typeface="Montserrat"/>
                <a:sym typeface="Montserrat"/>
              </a:rPr>
              <a:t>dehumanisation</a:t>
            </a:r>
            <a:r>
              <a:rPr lang="en-US" sz="2394" dirty="0">
                <a:solidFill>
                  <a:srgbClr val="004AAD"/>
                </a:solidFill>
                <a:latin typeface="Montserrat"/>
                <a:ea typeface="Montserrat"/>
                <a:cs typeface="Montserrat"/>
                <a:sym typeface="Montserrat"/>
              </a:rPr>
              <a:t>" for some guests; workforce requires upskilling (Venugopal et al., 2024).</a:t>
            </a:r>
          </a:p>
          <a:p>
            <a:pPr algn="l">
              <a:lnSpc>
                <a:spcPct val="150000"/>
              </a:lnSpc>
            </a:pPr>
            <a:r>
              <a:rPr lang="en-US" sz="2394" b="1" dirty="0">
                <a:solidFill>
                  <a:srgbClr val="004AAD"/>
                </a:solidFill>
                <a:latin typeface="Montserrat Bold"/>
                <a:ea typeface="Montserrat Bold"/>
                <a:cs typeface="Montserrat Bold"/>
                <a:sym typeface="Montserrat Bold"/>
              </a:rPr>
              <a:t>Technological: </a:t>
            </a:r>
            <a:r>
              <a:rPr lang="en-US" sz="2394" dirty="0">
                <a:solidFill>
                  <a:srgbClr val="004AAD"/>
                </a:solidFill>
                <a:latin typeface="Montserrat"/>
                <a:ea typeface="Montserrat"/>
                <a:cs typeface="Montserrat"/>
                <a:sym typeface="Montserrat"/>
              </a:rPr>
              <a:t>Rapid innovation vs. challenges of integrating with legacy systems (Haleem et al., 2022).</a:t>
            </a:r>
          </a:p>
          <a:p>
            <a:pPr algn="l">
              <a:lnSpc>
                <a:spcPct val="150000"/>
              </a:lnSpc>
            </a:pPr>
            <a:r>
              <a:rPr lang="en-US" sz="2394" b="1" dirty="0">
                <a:solidFill>
                  <a:srgbClr val="004AAD"/>
                </a:solidFill>
                <a:latin typeface="Montserrat Bold"/>
                <a:ea typeface="Montserrat Bold"/>
                <a:cs typeface="Montserrat Bold"/>
                <a:sym typeface="Montserrat Bold"/>
              </a:rPr>
              <a:t>Environmental: </a:t>
            </a:r>
            <a:r>
              <a:rPr lang="en-US" sz="2394" dirty="0">
                <a:solidFill>
                  <a:srgbClr val="004AAD"/>
                </a:solidFill>
                <a:latin typeface="Montserrat"/>
                <a:ea typeface="Montserrat"/>
                <a:cs typeface="Montserrat"/>
                <a:sym typeface="Montserrat"/>
              </a:rPr>
              <a:t>AI enables significant energy and waste reduction (Lee &amp; Lee, 2023).</a:t>
            </a:r>
          </a:p>
          <a:p>
            <a:pPr algn="l">
              <a:lnSpc>
                <a:spcPct val="150000"/>
              </a:lnSpc>
            </a:pPr>
            <a:r>
              <a:rPr lang="en-US" sz="2394" b="1" dirty="0">
                <a:solidFill>
                  <a:srgbClr val="004AAD"/>
                </a:solidFill>
                <a:latin typeface="Montserrat Bold"/>
                <a:ea typeface="Montserrat Bold"/>
                <a:cs typeface="Montserrat Bold"/>
                <a:sym typeface="Montserrat Bold"/>
              </a:rPr>
              <a:t>Legal: </a:t>
            </a:r>
            <a:r>
              <a:rPr lang="en-US" sz="2394" dirty="0">
                <a:solidFill>
                  <a:srgbClr val="004AAD"/>
                </a:solidFill>
                <a:latin typeface="Montserrat"/>
                <a:ea typeface="Montserrat"/>
                <a:cs typeface="Montserrat"/>
                <a:sym typeface="Montserrat"/>
              </a:rPr>
              <a:t>Unclear liability for AI errors and risks of algorithmic bias (Yadav et al., 2024).</a:t>
            </a:r>
          </a:p>
          <a:p>
            <a:pPr algn="l">
              <a:lnSpc>
                <a:spcPct val="150000"/>
              </a:lnSpc>
            </a:pPr>
            <a:endParaRPr lang="en-US" sz="2394" dirty="0">
              <a:solidFill>
                <a:srgbClr val="004AAD"/>
              </a:solidFill>
              <a:latin typeface="Montserrat"/>
              <a:ea typeface="Montserrat"/>
              <a:cs typeface="Montserrat"/>
              <a:sym typeface="Montserrat"/>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sp>
      <p:grpSp>
        <p:nvGrpSpPr>
          <p:cNvPr id="3" name="Group 3"/>
          <p:cNvGrpSpPr/>
          <p:nvPr/>
        </p:nvGrpSpPr>
        <p:grpSpPr>
          <a:xfrm>
            <a:off x="-1106097" y="0"/>
            <a:ext cx="20435818" cy="4069457"/>
            <a:chOff x="0" y="0"/>
            <a:chExt cx="3098333" cy="616982"/>
          </a:xfrm>
        </p:grpSpPr>
        <p:sp>
          <p:nvSpPr>
            <p:cNvPr id="4" name="Freeform 4"/>
            <p:cNvSpPr/>
            <p:nvPr/>
          </p:nvSpPr>
          <p:spPr>
            <a:xfrm>
              <a:off x="0" y="0"/>
              <a:ext cx="3098333" cy="616982"/>
            </a:xfrm>
            <a:custGeom>
              <a:avLst/>
              <a:gdLst/>
              <a:ahLst/>
              <a:cxnLst/>
              <a:rect l="l" t="t" r="r" b="b"/>
              <a:pathLst>
                <a:path w="3098333" h="616982">
                  <a:moveTo>
                    <a:pt x="8713" y="0"/>
                  </a:moveTo>
                  <a:lnTo>
                    <a:pt x="3089620" y="0"/>
                  </a:lnTo>
                  <a:cubicBezTo>
                    <a:pt x="3091931" y="0"/>
                    <a:pt x="3094147" y="918"/>
                    <a:pt x="3095781" y="2552"/>
                  </a:cubicBezTo>
                  <a:cubicBezTo>
                    <a:pt x="3097415" y="4186"/>
                    <a:pt x="3098333" y="6402"/>
                    <a:pt x="3098333" y="8713"/>
                  </a:cubicBezTo>
                  <a:lnTo>
                    <a:pt x="3098333" y="608269"/>
                  </a:lnTo>
                  <a:cubicBezTo>
                    <a:pt x="3098333" y="610580"/>
                    <a:pt x="3097415" y="612796"/>
                    <a:pt x="3095781" y="614430"/>
                  </a:cubicBezTo>
                  <a:cubicBezTo>
                    <a:pt x="3094147" y="616064"/>
                    <a:pt x="3091931" y="616982"/>
                    <a:pt x="3089620" y="616982"/>
                  </a:cubicBezTo>
                  <a:lnTo>
                    <a:pt x="8713" y="616982"/>
                  </a:lnTo>
                  <a:cubicBezTo>
                    <a:pt x="6402" y="616982"/>
                    <a:pt x="4186" y="616064"/>
                    <a:pt x="2552" y="614430"/>
                  </a:cubicBezTo>
                  <a:cubicBezTo>
                    <a:pt x="918" y="612796"/>
                    <a:pt x="0" y="610580"/>
                    <a:pt x="0" y="608269"/>
                  </a:cubicBezTo>
                  <a:lnTo>
                    <a:pt x="0" y="8713"/>
                  </a:lnTo>
                  <a:cubicBezTo>
                    <a:pt x="0" y="6402"/>
                    <a:pt x="918" y="4186"/>
                    <a:pt x="2552" y="2552"/>
                  </a:cubicBezTo>
                  <a:cubicBezTo>
                    <a:pt x="4186" y="918"/>
                    <a:pt x="6402" y="0"/>
                    <a:pt x="8713" y="0"/>
                  </a:cubicBezTo>
                  <a:close/>
                </a:path>
              </a:pathLst>
            </a:custGeom>
            <a:blipFill>
              <a:blip r:embed="rId4"/>
              <a:stretch>
                <a:fillRect t="-81193" b="-81193"/>
              </a:stretch>
            </a:blipFill>
          </p:spPr>
        </p:sp>
      </p:grpSp>
      <p:grpSp>
        <p:nvGrpSpPr>
          <p:cNvPr id="5" name="Group 5"/>
          <p:cNvGrpSpPr/>
          <p:nvPr/>
        </p:nvGrpSpPr>
        <p:grpSpPr>
          <a:xfrm>
            <a:off x="-251102" y="-221063"/>
            <a:ext cx="14521745" cy="4281795"/>
            <a:chOff x="0" y="0"/>
            <a:chExt cx="3824657" cy="1127715"/>
          </a:xfrm>
        </p:grpSpPr>
        <p:sp>
          <p:nvSpPr>
            <p:cNvPr id="6" name="Freeform 6"/>
            <p:cNvSpPr/>
            <p:nvPr/>
          </p:nvSpPr>
          <p:spPr>
            <a:xfrm>
              <a:off x="0" y="0"/>
              <a:ext cx="3824657" cy="1127715"/>
            </a:xfrm>
            <a:custGeom>
              <a:avLst/>
              <a:gdLst/>
              <a:ahLst/>
              <a:cxnLst/>
              <a:rect l="l" t="t" r="r" b="b"/>
              <a:pathLst>
                <a:path w="3824657" h="1127715">
                  <a:moveTo>
                    <a:pt x="0" y="0"/>
                  </a:moveTo>
                  <a:lnTo>
                    <a:pt x="3824657" y="0"/>
                  </a:lnTo>
                  <a:lnTo>
                    <a:pt x="3824657" y="1127715"/>
                  </a:lnTo>
                  <a:lnTo>
                    <a:pt x="0" y="1127715"/>
                  </a:lnTo>
                  <a:close/>
                </a:path>
              </a:pathLst>
            </a:custGeom>
            <a:gradFill rotWithShape="1">
              <a:gsLst>
                <a:gs pos="0">
                  <a:srgbClr val="FFFFFF">
                    <a:alpha val="100000"/>
                  </a:srgbClr>
                </a:gs>
                <a:gs pos="100000">
                  <a:srgbClr val="004AAD">
                    <a:alpha val="0"/>
                  </a:srgbClr>
                </a:gs>
              </a:gsLst>
              <a:lin ang="0"/>
            </a:gradFill>
          </p:spPr>
        </p:sp>
        <p:sp>
          <p:nvSpPr>
            <p:cNvPr id="7" name="TextBox 7"/>
            <p:cNvSpPr txBox="1"/>
            <p:nvPr/>
          </p:nvSpPr>
          <p:spPr>
            <a:xfrm>
              <a:off x="0" y="-38100"/>
              <a:ext cx="3824657" cy="1165815"/>
            </a:xfrm>
            <a:prstGeom prst="rect">
              <a:avLst/>
            </a:prstGeom>
          </p:spPr>
          <p:txBody>
            <a:bodyPr lIns="50800" tIns="50800" rIns="50800" bIns="50800" rtlCol="0" anchor="ctr"/>
            <a:lstStyle/>
            <a:p>
              <a:pPr algn="ctr">
                <a:lnSpc>
                  <a:spcPts val="2659"/>
                </a:lnSpc>
                <a:spcBef>
                  <a:spcPct val="0"/>
                </a:spcBef>
              </a:pPr>
              <a:endParaRPr/>
            </a:p>
          </p:txBody>
        </p:sp>
      </p:grpSp>
      <p:grpSp>
        <p:nvGrpSpPr>
          <p:cNvPr id="8" name="Group 8"/>
          <p:cNvGrpSpPr/>
          <p:nvPr/>
        </p:nvGrpSpPr>
        <p:grpSpPr>
          <a:xfrm>
            <a:off x="0" y="9349072"/>
            <a:ext cx="18568724" cy="937928"/>
            <a:chOff x="0" y="0"/>
            <a:chExt cx="4890528" cy="247026"/>
          </a:xfrm>
        </p:grpSpPr>
        <p:sp>
          <p:nvSpPr>
            <p:cNvPr id="9" name="Freeform 9"/>
            <p:cNvSpPr/>
            <p:nvPr/>
          </p:nvSpPr>
          <p:spPr>
            <a:xfrm>
              <a:off x="0" y="0"/>
              <a:ext cx="4890528" cy="247026"/>
            </a:xfrm>
            <a:custGeom>
              <a:avLst/>
              <a:gdLst/>
              <a:ahLst/>
              <a:cxnLst/>
              <a:rect l="l" t="t" r="r" b="b"/>
              <a:pathLst>
                <a:path w="4890528" h="247026">
                  <a:moveTo>
                    <a:pt x="0" y="0"/>
                  </a:moveTo>
                  <a:lnTo>
                    <a:pt x="4890528" y="0"/>
                  </a:lnTo>
                  <a:lnTo>
                    <a:pt x="4890528" y="247026"/>
                  </a:lnTo>
                  <a:lnTo>
                    <a:pt x="0" y="247026"/>
                  </a:lnTo>
                  <a:close/>
                </a:path>
              </a:pathLst>
            </a:custGeom>
            <a:solidFill>
              <a:srgbClr val="004AAD">
                <a:alpha val="80000"/>
              </a:srgbClr>
            </a:solidFill>
          </p:spPr>
        </p:sp>
        <p:sp>
          <p:nvSpPr>
            <p:cNvPr id="10" name="TextBox 10"/>
            <p:cNvSpPr txBox="1"/>
            <p:nvPr/>
          </p:nvSpPr>
          <p:spPr>
            <a:xfrm>
              <a:off x="0" y="-38100"/>
              <a:ext cx="4890528" cy="285126"/>
            </a:xfrm>
            <a:prstGeom prst="rect">
              <a:avLst/>
            </a:prstGeom>
          </p:spPr>
          <p:txBody>
            <a:bodyPr lIns="50800" tIns="50800" rIns="50800" bIns="50800" rtlCol="0" anchor="ctr"/>
            <a:lstStyle/>
            <a:p>
              <a:pPr algn="ctr">
                <a:lnSpc>
                  <a:spcPts val="2659"/>
                </a:lnSpc>
                <a:spcBef>
                  <a:spcPct val="0"/>
                </a:spcBef>
              </a:pPr>
              <a:endParaRPr/>
            </a:p>
          </p:txBody>
        </p:sp>
      </p:grpSp>
      <p:sp>
        <p:nvSpPr>
          <p:cNvPr id="14" name="Freeform 14"/>
          <p:cNvSpPr/>
          <p:nvPr/>
        </p:nvSpPr>
        <p:spPr>
          <a:xfrm>
            <a:off x="347949" y="9545736"/>
            <a:ext cx="544599" cy="544599"/>
          </a:xfrm>
          <a:custGeom>
            <a:avLst/>
            <a:gdLst/>
            <a:ahLst/>
            <a:cxnLst/>
            <a:rect l="l" t="t" r="r" b="b"/>
            <a:pathLst>
              <a:path w="544599" h="544599">
                <a:moveTo>
                  <a:pt x="0" y="0"/>
                </a:moveTo>
                <a:lnTo>
                  <a:pt x="544599" y="0"/>
                </a:lnTo>
                <a:lnTo>
                  <a:pt x="544599" y="544599"/>
                </a:lnTo>
                <a:lnTo>
                  <a:pt x="0" y="544599"/>
                </a:lnTo>
                <a:lnTo>
                  <a:pt x="0" y="0"/>
                </a:lnTo>
                <a:close/>
              </a:path>
            </a:pathLst>
          </a:custGeom>
          <a:blipFill>
            <a:blip r:embed="rId5">
              <a:extLst>
                <a:ext uri="{96DAC541-7B7A-43D3-8B79-37D633B846F1}">
                  <asvg:svgBlip xmlns:asvg="http://schemas.microsoft.com/office/drawing/2016/SVG/main" xmlns="" r:embed="rId6"/>
                </a:ext>
              </a:extLst>
            </a:blip>
            <a:stretch>
              <a:fillRect/>
            </a:stretch>
          </a:blipFill>
        </p:spPr>
      </p:sp>
      <p:grpSp>
        <p:nvGrpSpPr>
          <p:cNvPr id="15" name="Group 15"/>
          <p:cNvGrpSpPr/>
          <p:nvPr/>
        </p:nvGrpSpPr>
        <p:grpSpPr>
          <a:xfrm>
            <a:off x="14650126" y="9322685"/>
            <a:ext cx="3856527" cy="937928"/>
            <a:chOff x="0" y="0"/>
            <a:chExt cx="1015711" cy="247026"/>
          </a:xfrm>
        </p:grpSpPr>
        <p:sp>
          <p:nvSpPr>
            <p:cNvPr id="16" name="Freeform 16"/>
            <p:cNvSpPr/>
            <p:nvPr/>
          </p:nvSpPr>
          <p:spPr>
            <a:xfrm>
              <a:off x="0" y="0"/>
              <a:ext cx="1015711" cy="247026"/>
            </a:xfrm>
            <a:custGeom>
              <a:avLst/>
              <a:gdLst/>
              <a:ahLst/>
              <a:cxnLst/>
              <a:rect l="l" t="t" r="r" b="b"/>
              <a:pathLst>
                <a:path w="1015711" h="247026">
                  <a:moveTo>
                    <a:pt x="0" y="0"/>
                  </a:moveTo>
                  <a:lnTo>
                    <a:pt x="1015711" y="0"/>
                  </a:lnTo>
                  <a:lnTo>
                    <a:pt x="1015711" y="247026"/>
                  </a:lnTo>
                  <a:lnTo>
                    <a:pt x="0" y="247026"/>
                  </a:lnTo>
                  <a:close/>
                </a:path>
              </a:pathLst>
            </a:custGeom>
            <a:solidFill>
              <a:srgbClr val="000000"/>
            </a:solidFill>
          </p:spPr>
        </p:sp>
        <p:sp>
          <p:nvSpPr>
            <p:cNvPr id="17" name="TextBox 17"/>
            <p:cNvSpPr txBox="1"/>
            <p:nvPr/>
          </p:nvSpPr>
          <p:spPr>
            <a:xfrm>
              <a:off x="0" y="-38100"/>
              <a:ext cx="1015711" cy="285126"/>
            </a:xfrm>
            <a:prstGeom prst="rect">
              <a:avLst/>
            </a:prstGeom>
          </p:spPr>
          <p:txBody>
            <a:bodyPr lIns="50800" tIns="50800" rIns="50800" bIns="50800" rtlCol="0" anchor="ctr"/>
            <a:lstStyle/>
            <a:p>
              <a:pPr algn="ctr">
                <a:lnSpc>
                  <a:spcPts val="2659"/>
                </a:lnSpc>
                <a:spcBef>
                  <a:spcPct val="0"/>
                </a:spcBef>
              </a:pPr>
              <a:endParaRPr/>
            </a:p>
          </p:txBody>
        </p:sp>
      </p:grpSp>
      <p:grpSp>
        <p:nvGrpSpPr>
          <p:cNvPr id="18" name="Group 18"/>
          <p:cNvGrpSpPr/>
          <p:nvPr/>
        </p:nvGrpSpPr>
        <p:grpSpPr>
          <a:xfrm>
            <a:off x="1028700" y="3229191"/>
            <a:ext cx="1914309" cy="1914309"/>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0C3F7">
                    <a:alpha val="100000"/>
                  </a:srgbClr>
                </a:gs>
                <a:gs pos="100000">
                  <a:srgbClr val="717670">
                    <a:alpha val="0"/>
                  </a:srgbClr>
                </a:gs>
              </a:gsLst>
              <a:lin ang="0"/>
            </a:gradFill>
          </p:spPr>
        </p:sp>
        <p:sp>
          <p:nvSpPr>
            <p:cNvPr id="20" name="TextBox 2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1" name="Freeform 21"/>
          <p:cNvSpPr/>
          <p:nvPr/>
        </p:nvSpPr>
        <p:spPr>
          <a:xfrm>
            <a:off x="1177686" y="1561111"/>
            <a:ext cx="4442102" cy="2328437"/>
          </a:xfrm>
          <a:custGeom>
            <a:avLst/>
            <a:gdLst/>
            <a:ahLst/>
            <a:cxnLst/>
            <a:rect l="l" t="t" r="r" b="b"/>
            <a:pathLst>
              <a:path w="6117222" h="2003390">
                <a:moveTo>
                  <a:pt x="0" y="0"/>
                </a:moveTo>
                <a:lnTo>
                  <a:pt x="6117221" y="0"/>
                </a:lnTo>
                <a:lnTo>
                  <a:pt x="6117221" y="2003390"/>
                </a:lnTo>
                <a:lnTo>
                  <a:pt x="0" y="2003390"/>
                </a:lnTo>
                <a:lnTo>
                  <a:pt x="0" y="0"/>
                </a:lnTo>
                <a:close/>
              </a:path>
            </a:pathLst>
          </a:custGeom>
          <a:blipFill>
            <a:blip r:embed="rId7"/>
            <a:stretch>
              <a:fillRect/>
            </a:stretch>
          </a:blipFill>
        </p:spPr>
      </p:sp>
      <p:sp>
        <p:nvSpPr>
          <p:cNvPr id="22" name="TextBox 22"/>
          <p:cNvSpPr txBox="1"/>
          <p:nvPr/>
        </p:nvSpPr>
        <p:spPr>
          <a:xfrm>
            <a:off x="15988988" y="9672637"/>
            <a:ext cx="1270312" cy="232796"/>
          </a:xfrm>
          <a:prstGeom prst="rect">
            <a:avLst/>
          </a:prstGeom>
        </p:spPr>
        <p:txBody>
          <a:bodyPr lIns="0" tIns="0" rIns="0" bIns="0" rtlCol="0" anchor="t">
            <a:spAutoFit/>
          </a:bodyPr>
          <a:lstStyle/>
          <a:p>
            <a:pPr algn="l">
              <a:lnSpc>
                <a:spcPts val="1770"/>
              </a:lnSpc>
            </a:pPr>
            <a:r>
              <a:rPr lang="en-US" sz="1752">
                <a:solidFill>
                  <a:srgbClr val="FFFFFF"/>
                </a:solidFill>
                <a:latin typeface="Montserrat"/>
                <a:ea typeface="Montserrat"/>
                <a:cs typeface="Montserrat"/>
                <a:sym typeface="Montserrat"/>
              </a:rPr>
              <a:t>PAGE 07</a:t>
            </a:r>
          </a:p>
        </p:txBody>
      </p:sp>
      <p:sp>
        <p:nvSpPr>
          <p:cNvPr id="23" name="TextBox 23"/>
          <p:cNvSpPr txBox="1"/>
          <p:nvPr/>
        </p:nvSpPr>
        <p:spPr>
          <a:xfrm>
            <a:off x="842078" y="5814253"/>
            <a:ext cx="5887598" cy="1355250"/>
          </a:xfrm>
          <a:prstGeom prst="rect">
            <a:avLst/>
          </a:prstGeom>
        </p:spPr>
        <p:txBody>
          <a:bodyPr wrap="square" lIns="0" tIns="0" rIns="0" bIns="0" rtlCol="0" anchor="t">
            <a:spAutoFit/>
          </a:bodyPr>
          <a:lstStyle/>
          <a:p>
            <a:pPr algn="ctr">
              <a:lnSpc>
                <a:spcPts val="5295"/>
              </a:lnSpc>
            </a:pPr>
            <a:r>
              <a:rPr lang="en-US" sz="4800" b="1" spc="-283" dirty="0">
                <a:latin typeface="Montserrat"/>
                <a:ea typeface="Montserrat"/>
                <a:cs typeface="Montserrat"/>
                <a:sym typeface="Montserrat"/>
              </a:rPr>
              <a:t>Industry Response</a:t>
            </a:r>
          </a:p>
          <a:p>
            <a:pPr algn="ctr">
              <a:lnSpc>
                <a:spcPts val="5295"/>
              </a:lnSpc>
            </a:pPr>
            <a:r>
              <a:rPr lang="en-US" sz="4800" b="1" spc="-283" dirty="0">
                <a:latin typeface="Montserrat"/>
                <a:ea typeface="Montserrat"/>
                <a:cs typeface="Montserrat"/>
                <a:sym typeface="Montserrat"/>
              </a:rPr>
              <a:t>A Critical Look</a:t>
            </a:r>
          </a:p>
        </p:txBody>
      </p:sp>
      <p:sp>
        <p:nvSpPr>
          <p:cNvPr id="24" name="TextBox 24"/>
          <p:cNvSpPr txBox="1"/>
          <p:nvPr/>
        </p:nvSpPr>
        <p:spPr>
          <a:xfrm>
            <a:off x="7041210" y="4179006"/>
            <a:ext cx="10704566" cy="5487913"/>
          </a:xfrm>
          <a:prstGeom prst="rect">
            <a:avLst/>
          </a:prstGeom>
        </p:spPr>
        <p:txBody>
          <a:bodyPr wrap="square" lIns="0" tIns="0" rIns="0" bIns="0" rtlCol="0" anchor="t">
            <a:spAutoFit/>
          </a:bodyPr>
          <a:lstStyle/>
          <a:p>
            <a:pPr marL="421615" lvl="1" indent="-210808" algn="l">
              <a:lnSpc>
                <a:spcPct val="150000"/>
              </a:lnSpc>
              <a:buFont typeface="Arial"/>
              <a:buChar char="•"/>
            </a:pPr>
            <a:r>
              <a:rPr lang="en-US" sz="2000" b="1" dirty="0">
                <a:latin typeface="Montserrat"/>
                <a:ea typeface="Montserrat"/>
                <a:cs typeface="Montserrat"/>
                <a:sym typeface="Montserrat"/>
              </a:rPr>
              <a:t>Chatbots:</a:t>
            </a:r>
          </a:p>
          <a:p>
            <a:pPr marL="843231" lvl="2" indent="-281077" algn="l">
              <a:lnSpc>
                <a:spcPct val="150000"/>
              </a:lnSpc>
              <a:buFont typeface="Arial"/>
              <a:buChar char="⚬"/>
            </a:pPr>
            <a:r>
              <a:rPr lang="en-US" sz="2000" b="1" dirty="0">
                <a:latin typeface="Montserrat"/>
                <a:ea typeface="Montserrat"/>
                <a:cs typeface="Montserrat"/>
                <a:sym typeface="Montserrat"/>
              </a:rPr>
              <a:t>Strength: 24/7 efficiency.</a:t>
            </a:r>
          </a:p>
          <a:p>
            <a:pPr marL="843231" lvl="2" indent="-281077" algn="l">
              <a:lnSpc>
                <a:spcPct val="150000"/>
              </a:lnSpc>
              <a:buFont typeface="Arial"/>
              <a:buChar char="⚬"/>
            </a:pPr>
            <a:r>
              <a:rPr lang="en-US" sz="2000" b="1" dirty="0">
                <a:latin typeface="Montserrat"/>
                <a:ea typeface="Montserrat"/>
                <a:cs typeface="Montserrat"/>
                <a:sym typeface="Montserrat"/>
              </a:rPr>
              <a:t>Limitation: Lacks empathy in complex situations (Anwar et al., 2024).</a:t>
            </a:r>
          </a:p>
          <a:p>
            <a:pPr marL="421615" lvl="1" indent="-210808" algn="l">
              <a:lnSpc>
                <a:spcPct val="150000"/>
              </a:lnSpc>
              <a:buFont typeface="Arial"/>
              <a:buChar char="•"/>
            </a:pPr>
            <a:r>
              <a:rPr lang="en-US" sz="2000" b="1" dirty="0">
                <a:latin typeface="Montserrat"/>
                <a:ea typeface="Montserrat"/>
                <a:cs typeface="Montserrat"/>
                <a:sym typeface="Montserrat"/>
              </a:rPr>
              <a:t>Robotic Staff:</a:t>
            </a:r>
          </a:p>
          <a:p>
            <a:pPr marL="843231" lvl="2" indent="-281077" algn="l">
              <a:lnSpc>
                <a:spcPct val="150000"/>
              </a:lnSpc>
              <a:buFont typeface="Arial"/>
              <a:buChar char="⚬"/>
            </a:pPr>
            <a:r>
              <a:rPr lang="en-US" sz="2000" b="1" dirty="0">
                <a:latin typeface="Montserrat"/>
                <a:ea typeface="Montserrat"/>
                <a:cs typeface="Montserrat"/>
                <a:sym typeface="Montserrat"/>
              </a:rPr>
              <a:t>Strength: Novelty, operational consistency.</a:t>
            </a:r>
          </a:p>
          <a:p>
            <a:pPr marL="843231" lvl="2" indent="-281077" algn="l">
              <a:lnSpc>
                <a:spcPct val="150000"/>
              </a:lnSpc>
              <a:buFont typeface="Arial"/>
              <a:buChar char="⚬"/>
            </a:pPr>
            <a:r>
              <a:rPr lang="en-US" sz="2000" b="1" dirty="0">
                <a:latin typeface="Montserrat"/>
                <a:ea typeface="Montserrat"/>
                <a:cs typeface="Montserrat"/>
                <a:sym typeface="Montserrat"/>
              </a:rPr>
              <a:t>Limitation: Inflexible; perceived as a gimmick (Dhiman et al., 2024).</a:t>
            </a:r>
          </a:p>
          <a:p>
            <a:pPr marL="421615" lvl="1" indent="-210808" algn="l">
              <a:lnSpc>
                <a:spcPct val="150000"/>
              </a:lnSpc>
              <a:buFont typeface="Arial"/>
              <a:buChar char="•"/>
            </a:pPr>
            <a:r>
              <a:rPr lang="en-US" sz="2000" b="1" dirty="0">
                <a:latin typeface="Montserrat"/>
                <a:ea typeface="Montserrat"/>
                <a:cs typeface="Montserrat"/>
                <a:sym typeface="Montserrat"/>
              </a:rPr>
              <a:t>AI Dynamic Pricing:</a:t>
            </a:r>
          </a:p>
          <a:p>
            <a:pPr marL="843231" lvl="2" indent="-281077" algn="l">
              <a:lnSpc>
                <a:spcPct val="150000"/>
              </a:lnSpc>
              <a:buFont typeface="Arial"/>
              <a:buChar char="⚬"/>
            </a:pPr>
            <a:r>
              <a:rPr lang="en-US" sz="2000" b="1" dirty="0">
                <a:latin typeface="Montserrat"/>
                <a:ea typeface="Montserrat"/>
                <a:cs typeface="Montserrat"/>
                <a:sym typeface="Montserrat"/>
              </a:rPr>
              <a:t>Strength: </a:t>
            </a:r>
            <a:r>
              <a:rPr lang="en-US" sz="2000" b="1" dirty="0" err="1">
                <a:latin typeface="Montserrat"/>
                <a:ea typeface="Montserrat"/>
                <a:cs typeface="Montserrat"/>
                <a:sym typeface="Montserrat"/>
              </a:rPr>
              <a:t>Maximises</a:t>
            </a:r>
            <a:r>
              <a:rPr lang="en-US" sz="2000" b="1" dirty="0">
                <a:latin typeface="Montserrat"/>
                <a:ea typeface="Montserrat"/>
                <a:cs typeface="Montserrat"/>
                <a:sym typeface="Montserrat"/>
              </a:rPr>
              <a:t> revenue.</a:t>
            </a:r>
          </a:p>
          <a:p>
            <a:pPr marL="843231" lvl="2" indent="-281077" algn="l">
              <a:lnSpc>
                <a:spcPct val="150000"/>
              </a:lnSpc>
              <a:buFont typeface="Arial"/>
              <a:buChar char="⚬"/>
            </a:pPr>
            <a:r>
              <a:rPr lang="en-US" sz="2000" b="1" dirty="0">
                <a:latin typeface="Montserrat"/>
                <a:ea typeface="Montserrat"/>
                <a:cs typeface="Montserrat"/>
                <a:sym typeface="Montserrat"/>
              </a:rPr>
              <a:t>Limitation: Can be seen as exploitative "price gouging," damaging trust.</a:t>
            </a:r>
          </a:p>
          <a:p>
            <a:pPr algn="l">
              <a:lnSpc>
                <a:spcPct val="150000"/>
              </a:lnSpc>
            </a:pPr>
            <a:r>
              <a:rPr lang="en-US" sz="2000" b="1" dirty="0">
                <a:latin typeface="Montserrat"/>
                <a:ea typeface="Montserrat"/>
                <a:cs typeface="Montserrat"/>
                <a:sym typeface="Montserrat"/>
              </a:rPr>
              <a:t>Conclusion: AI is powerful for </a:t>
            </a:r>
            <a:r>
              <a:rPr lang="en-US" sz="2000" b="1" dirty="0" err="1">
                <a:latin typeface="Montserrat"/>
                <a:ea typeface="Montserrat"/>
                <a:cs typeface="Montserrat"/>
                <a:sym typeface="Montserrat"/>
              </a:rPr>
              <a:t>standardised</a:t>
            </a:r>
            <a:r>
              <a:rPr lang="en-US" sz="2000" b="1" dirty="0">
                <a:latin typeface="Montserrat"/>
                <a:ea typeface="Montserrat"/>
                <a:cs typeface="Montserrat"/>
                <a:sym typeface="Montserrat"/>
              </a:rPr>
              <a:t> tasks but fails in areas requiring emotional intelligence.</a:t>
            </a:r>
          </a:p>
          <a:p>
            <a:pPr algn="l">
              <a:lnSpc>
                <a:spcPct val="150000"/>
              </a:lnSpc>
            </a:pPr>
            <a:endParaRPr lang="en-US" sz="2000" dirty="0">
              <a:solidFill>
                <a:schemeClr val="accent6">
                  <a:lumMod val="75000"/>
                </a:schemeClr>
              </a:solidFill>
              <a:latin typeface="Montserrat"/>
              <a:ea typeface="Montserrat"/>
              <a:cs typeface="Montserrat"/>
              <a:sym typeface="Montserrat"/>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sp>
      <p:grpSp>
        <p:nvGrpSpPr>
          <p:cNvPr id="3" name="Group 3"/>
          <p:cNvGrpSpPr/>
          <p:nvPr/>
        </p:nvGrpSpPr>
        <p:grpSpPr>
          <a:xfrm>
            <a:off x="0" y="9349072"/>
            <a:ext cx="18568724" cy="937928"/>
            <a:chOff x="0" y="0"/>
            <a:chExt cx="4890528" cy="247026"/>
          </a:xfrm>
        </p:grpSpPr>
        <p:sp>
          <p:nvSpPr>
            <p:cNvPr id="4" name="Freeform 4"/>
            <p:cNvSpPr/>
            <p:nvPr/>
          </p:nvSpPr>
          <p:spPr>
            <a:xfrm>
              <a:off x="0" y="0"/>
              <a:ext cx="4890528" cy="247026"/>
            </a:xfrm>
            <a:custGeom>
              <a:avLst/>
              <a:gdLst/>
              <a:ahLst/>
              <a:cxnLst/>
              <a:rect l="l" t="t" r="r" b="b"/>
              <a:pathLst>
                <a:path w="4890528" h="247026">
                  <a:moveTo>
                    <a:pt x="0" y="0"/>
                  </a:moveTo>
                  <a:lnTo>
                    <a:pt x="4890528" y="0"/>
                  </a:lnTo>
                  <a:lnTo>
                    <a:pt x="4890528" y="247026"/>
                  </a:lnTo>
                  <a:lnTo>
                    <a:pt x="0" y="247026"/>
                  </a:lnTo>
                  <a:close/>
                </a:path>
              </a:pathLst>
            </a:custGeom>
            <a:solidFill>
              <a:srgbClr val="004AAD">
                <a:alpha val="80000"/>
              </a:srgbClr>
            </a:solidFill>
          </p:spPr>
        </p:sp>
        <p:sp>
          <p:nvSpPr>
            <p:cNvPr id="5" name="TextBox 5"/>
            <p:cNvSpPr txBox="1"/>
            <p:nvPr/>
          </p:nvSpPr>
          <p:spPr>
            <a:xfrm>
              <a:off x="0" y="-38100"/>
              <a:ext cx="4890528" cy="285126"/>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a:off x="347949" y="9545736"/>
            <a:ext cx="544599" cy="544599"/>
          </a:xfrm>
          <a:custGeom>
            <a:avLst/>
            <a:gdLst/>
            <a:ahLst/>
            <a:cxnLst/>
            <a:rect l="l" t="t" r="r" b="b"/>
            <a:pathLst>
              <a:path w="544599" h="544599">
                <a:moveTo>
                  <a:pt x="0" y="0"/>
                </a:moveTo>
                <a:lnTo>
                  <a:pt x="544599" y="0"/>
                </a:lnTo>
                <a:lnTo>
                  <a:pt x="544599" y="544599"/>
                </a:lnTo>
                <a:lnTo>
                  <a:pt x="0" y="544599"/>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grpSp>
        <p:nvGrpSpPr>
          <p:cNvPr id="10" name="Group 10"/>
          <p:cNvGrpSpPr/>
          <p:nvPr/>
        </p:nvGrpSpPr>
        <p:grpSpPr>
          <a:xfrm>
            <a:off x="14650126" y="9322685"/>
            <a:ext cx="3856527" cy="937928"/>
            <a:chOff x="0" y="0"/>
            <a:chExt cx="1015711" cy="247026"/>
          </a:xfrm>
        </p:grpSpPr>
        <p:sp>
          <p:nvSpPr>
            <p:cNvPr id="11" name="Freeform 11"/>
            <p:cNvSpPr/>
            <p:nvPr/>
          </p:nvSpPr>
          <p:spPr>
            <a:xfrm>
              <a:off x="0" y="0"/>
              <a:ext cx="1015711" cy="247026"/>
            </a:xfrm>
            <a:custGeom>
              <a:avLst/>
              <a:gdLst/>
              <a:ahLst/>
              <a:cxnLst/>
              <a:rect l="l" t="t" r="r" b="b"/>
              <a:pathLst>
                <a:path w="1015711" h="247026">
                  <a:moveTo>
                    <a:pt x="0" y="0"/>
                  </a:moveTo>
                  <a:lnTo>
                    <a:pt x="1015711" y="0"/>
                  </a:lnTo>
                  <a:lnTo>
                    <a:pt x="1015711" y="247026"/>
                  </a:lnTo>
                  <a:lnTo>
                    <a:pt x="0" y="247026"/>
                  </a:lnTo>
                  <a:close/>
                </a:path>
              </a:pathLst>
            </a:custGeom>
            <a:solidFill>
              <a:srgbClr val="000000"/>
            </a:solidFill>
          </p:spPr>
        </p:sp>
        <p:sp>
          <p:nvSpPr>
            <p:cNvPr id="12" name="TextBox 12"/>
            <p:cNvSpPr txBox="1"/>
            <p:nvPr/>
          </p:nvSpPr>
          <p:spPr>
            <a:xfrm>
              <a:off x="0" y="-38100"/>
              <a:ext cx="1015711" cy="285126"/>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15988988" y="9672637"/>
            <a:ext cx="1270312" cy="232777"/>
          </a:xfrm>
          <a:prstGeom prst="rect">
            <a:avLst/>
          </a:prstGeom>
        </p:spPr>
        <p:txBody>
          <a:bodyPr lIns="0" tIns="0" rIns="0" bIns="0" rtlCol="0" anchor="t">
            <a:spAutoFit/>
          </a:bodyPr>
          <a:lstStyle/>
          <a:p>
            <a:pPr algn="l">
              <a:lnSpc>
                <a:spcPts val="1770"/>
              </a:lnSpc>
            </a:pPr>
            <a:r>
              <a:rPr lang="en-US" sz="1752">
                <a:solidFill>
                  <a:srgbClr val="FFFFFF"/>
                </a:solidFill>
                <a:latin typeface="Montserrat"/>
                <a:ea typeface="Montserrat"/>
                <a:cs typeface="Montserrat"/>
                <a:sym typeface="Montserrat"/>
              </a:rPr>
              <a:t>PAGE 08</a:t>
            </a:r>
          </a:p>
        </p:txBody>
      </p:sp>
      <p:sp>
        <p:nvSpPr>
          <p:cNvPr id="14" name="TextBox 14"/>
          <p:cNvSpPr txBox="1"/>
          <p:nvPr/>
        </p:nvSpPr>
        <p:spPr>
          <a:xfrm>
            <a:off x="855259" y="3098390"/>
            <a:ext cx="10200881" cy="4463273"/>
          </a:xfrm>
          <a:prstGeom prst="rect">
            <a:avLst/>
          </a:prstGeom>
        </p:spPr>
        <p:txBody>
          <a:bodyPr lIns="0" tIns="0" rIns="0" bIns="0" rtlCol="0" anchor="t">
            <a:spAutoFit/>
          </a:bodyPr>
          <a:lstStyle/>
          <a:p>
            <a:pPr marL="529563" lvl="1" indent="-264781" algn="l">
              <a:lnSpc>
                <a:spcPct val="150000"/>
              </a:lnSpc>
              <a:buFont typeface="Arial"/>
              <a:buChar char="•"/>
            </a:pPr>
            <a:r>
              <a:rPr lang="en-US" sz="2400" dirty="0">
                <a:solidFill>
                  <a:srgbClr val="004AAD"/>
                </a:solidFill>
                <a:latin typeface="Montserrat"/>
                <a:ea typeface="Montserrat"/>
                <a:cs typeface="Montserrat"/>
                <a:sym typeface="Montserrat"/>
              </a:rPr>
              <a:t>Use AI for transactions: Pre-arrival info, booking, contactless check-in/out.</a:t>
            </a:r>
          </a:p>
          <a:p>
            <a:pPr marL="529563" lvl="1" indent="-264781" algn="l">
              <a:lnSpc>
                <a:spcPct val="150000"/>
              </a:lnSpc>
              <a:buFont typeface="Arial"/>
              <a:buChar char="•"/>
            </a:pPr>
            <a:r>
              <a:rPr lang="en-US" sz="2400" dirty="0">
                <a:solidFill>
                  <a:srgbClr val="004AAD"/>
                </a:solidFill>
                <a:latin typeface="Montserrat"/>
                <a:ea typeface="Montserrat"/>
                <a:cs typeface="Montserrat"/>
                <a:sym typeface="Montserrat"/>
              </a:rPr>
              <a:t>Use Humans for interactions: </a:t>
            </a:r>
            <a:r>
              <a:rPr lang="en-US" sz="2400" dirty="0" err="1">
                <a:solidFill>
                  <a:srgbClr val="004AAD"/>
                </a:solidFill>
                <a:latin typeface="Montserrat"/>
                <a:ea typeface="Montserrat"/>
                <a:cs typeface="Montserrat"/>
                <a:sym typeface="Montserrat"/>
              </a:rPr>
              <a:t>Personalised</a:t>
            </a:r>
            <a:r>
              <a:rPr lang="en-US" sz="2400" dirty="0">
                <a:solidFill>
                  <a:srgbClr val="004AAD"/>
                </a:solidFill>
                <a:latin typeface="Montserrat"/>
                <a:ea typeface="Montserrat"/>
                <a:cs typeface="Montserrat"/>
                <a:sym typeface="Montserrat"/>
              </a:rPr>
              <a:t> welcome, complex queries, service recovery.</a:t>
            </a:r>
          </a:p>
          <a:p>
            <a:pPr marL="529563" lvl="1" indent="-264781" algn="l">
              <a:lnSpc>
                <a:spcPct val="150000"/>
              </a:lnSpc>
              <a:buFont typeface="Arial"/>
              <a:buChar char="•"/>
            </a:pPr>
            <a:r>
              <a:rPr lang="en-US" sz="2400" dirty="0">
                <a:solidFill>
                  <a:srgbClr val="004AAD"/>
                </a:solidFill>
                <a:latin typeface="Montserrat"/>
                <a:ea typeface="Montserrat"/>
                <a:cs typeface="Montserrat"/>
                <a:sym typeface="Montserrat"/>
              </a:rPr>
              <a:t>Empower staff with AI data: E.g., "I see you prefer a high-floor room, it's ready for you." (AL-</a:t>
            </a:r>
            <a:r>
              <a:rPr lang="en-US" sz="2400" dirty="0" err="1">
                <a:solidFill>
                  <a:srgbClr val="004AAD"/>
                </a:solidFill>
                <a:latin typeface="Montserrat"/>
                <a:ea typeface="Montserrat"/>
                <a:cs typeface="Montserrat"/>
                <a:sym typeface="Montserrat"/>
              </a:rPr>
              <a:t>hyari</a:t>
            </a:r>
            <a:r>
              <a:rPr lang="en-US" sz="2400" dirty="0">
                <a:solidFill>
                  <a:srgbClr val="004AAD"/>
                </a:solidFill>
                <a:latin typeface="Montserrat"/>
                <a:ea typeface="Montserrat"/>
                <a:cs typeface="Montserrat"/>
                <a:sym typeface="Montserrat"/>
              </a:rPr>
              <a:t> et al., 2023)</a:t>
            </a:r>
          </a:p>
          <a:p>
            <a:pPr marL="529563" lvl="1" indent="-264781" algn="l">
              <a:lnSpc>
                <a:spcPct val="150000"/>
              </a:lnSpc>
              <a:buFont typeface="Arial"/>
              <a:buChar char="•"/>
            </a:pPr>
            <a:r>
              <a:rPr lang="en-US" sz="2400" dirty="0">
                <a:solidFill>
                  <a:srgbClr val="004AAD"/>
                </a:solidFill>
                <a:latin typeface="Montserrat"/>
                <a:ea typeface="Montserrat"/>
                <a:cs typeface="Montserrat"/>
                <a:sym typeface="Montserrat"/>
              </a:rPr>
              <a:t>Goal: Seamless efficiency and memorable human moments.</a:t>
            </a:r>
          </a:p>
          <a:p>
            <a:pPr algn="l">
              <a:lnSpc>
                <a:spcPts val="4366"/>
              </a:lnSpc>
            </a:pPr>
            <a:endParaRPr lang="en-US" sz="2452" dirty="0">
              <a:solidFill>
                <a:srgbClr val="004AAD"/>
              </a:solidFill>
              <a:latin typeface="Montserrat"/>
              <a:ea typeface="Montserrat"/>
              <a:cs typeface="Montserrat"/>
              <a:sym typeface="Montserrat"/>
            </a:endParaRPr>
          </a:p>
        </p:txBody>
      </p:sp>
      <p:sp>
        <p:nvSpPr>
          <p:cNvPr id="15" name="TextBox 15"/>
          <p:cNvSpPr txBox="1"/>
          <p:nvPr/>
        </p:nvSpPr>
        <p:spPr>
          <a:xfrm>
            <a:off x="1209650" y="1422785"/>
            <a:ext cx="15368739" cy="690116"/>
          </a:xfrm>
          <a:prstGeom prst="rect">
            <a:avLst/>
          </a:prstGeom>
        </p:spPr>
        <p:txBody>
          <a:bodyPr lIns="0" tIns="0" rIns="0" bIns="0" rtlCol="0" anchor="t">
            <a:spAutoFit/>
          </a:bodyPr>
          <a:lstStyle/>
          <a:p>
            <a:pPr algn="l">
              <a:lnSpc>
                <a:spcPts val="5295"/>
              </a:lnSpc>
            </a:pPr>
            <a:r>
              <a:rPr lang="en-US" sz="4800" spc="-283" dirty="0">
                <a:solidFill>
                  <a:srgbClr val="004AAD"/>
                </a:solidFill>
                <a:latin typeface="Montserrat"/>
                <a:ea typeface="Montserrat"/>
                <a:cs typeface="Montserrat"/>
                <a:sym typeface="Montserrat"/>
              </a:rPr>
              <a:t>Recommendation 1</a:t>
            </a:r>
          </a:p>
        </p:txBody>
      </p:sp>
      <p:sp>
        <p:nvSpPr>
          <p:cNvPr id="16" name="TextBox 16"/>
          <p:cNvSpPr txBox="1"/>
          <p:nvPr/>
        </p:nvSpPr>
        <p:spPr>
          <a:xfrm>
            <a:off x="1209650" y="2198626"/>
            <a:ext cx="8579589" cy="571533"/>
          </a:xfrm>
          <a:prstGeom prst="rect">
            <a:avLst/>
          </a:prstGeom>
        </p:spPr>
        <p:txBody>
          <a:bodyPr lIns="0" tIns="0" rIns="0" bIns="0" rtlCol="0" anchor="t">
            <a:spAutoFit/>
          </a:bodyPr>
          <a:lstStyle/>
          <a:p>
            <a:pPr algn="l">
              <a:lnSpc>
                <a:spcPts val="4386"/>
              </a:lnSpc>
            </a:pPr>
            <a:r>
              <a:rPr lang="en-US" sz="4400" b="1" spc="-234" dirty="0">
                <a:solidFill>
                  <a:srgbClr val="004AAD"/>
                </a:solidFill>
                <a:latin typeface="Montserrat Bold"/>
                <a:ea typeface="Montserrat Bold"/>
                <a:cs typeface="Montserrat Bold"/>
                <a:sym typeface="Montserrat Bold"/>
              </a:rPr>
              <a:t>Design a "Phygital" Journey</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2594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sp>
      <p:grpSp>
        <p:nvGrpSpPr>
          <p:cNvPr id="3" name="Group 3"/>
          <p:cNvGrpSpPr/>
          <p:nvPr/>
        </p:nvGrpSpPr>
        <p:grpSpPr>
          <a:xfrm>
            <a:off x="0" y="9349072"/>
            <a:ext cx="18568724" cy="937928"/>
            <a:chOff x="0" y="0"/>
            <a:chExt cx="4890528" cy="247026"/>
          </a:xfrm>
        </p:grpSpPr>
        <p:sp>
          <p:nvSpPr>
            <p:cNvPr id="4" name="Freeform 4"/>
            <p:cNvSpPr/>
            <p:nvPr/>
          </p:nvSpPr>
          <p:spPr>
            <a:xfrm>
              <a:off x="0" y="0"/>
              <a:ext cx="4890528" cy="247026"/>
            </a:xfrm>
            <a:custGeom>
              <a:avLst/>
              <a:gdLst/>
              <a:ahLst/>
              <a:cxnLst/>
              <a:rect l="l" t="t" r="r" b="b"/>
              <a:pathLst>
                <a:path w="4890528" h="247026">
                  <a:moveTo>
                    <a:pt x="0" y="0"/>
                  </a:moveTo>
                  <a:lnTo>
                    <a:pt x="4890528" y="0"/>
                  </a:lnTo>
                  <a:lnTo>
                    <a:pt x="4890528" y="247026"/>
                  </a:lnTo>
                  <a:lnTo>
                    <a:pt x="0" y="247026"/>
                  </a:lnTo>
                  <a:close/>
                </a:path>
              </a:pathLst>
            </a:custGeom>
            <a:solidFill>
              <a:srgbClr val="004AAD">
                <a:alpha val="80000"/>
              </a:srgbClr>
            </a:solidFill>
          </p:spPr>
        </p:sp>
        <p:sp>
          <p:nvSpPr>
            <p:cNvPr id="5" name="TextBox 5"/>
            <p:cNvSpPr txBox="1"/>
            <p:nvPr/>
          </p:nvSpPr>
          <p:spPr>
            <a:xfrm>
              <a:off x="0" y="-38100"/>
              <a:ext cx="4890528" cy="285126"/>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a:off x="347949" y="9545736"/>
            <a:ext cx="544599" cy="544599"/>
          </a:xfrm>
          <a:custGeom>
            <a:avLst/>
            <a:gdLst/>
            <a:ahLst/>
            <a:cxnLst/>
            <a:rect l="l" t="t" r="r" b="b"/>
            <a:pathLst>
              <a:path w="544599" h="544599">
                <a:moveTo>
                  <a:pt x="0" y="0"/>
                </a:moveTo>
                <a:lnTo>
                  <a:pt x="544599" y="0"/>
                </a:lnTo>
                <a:lnTo>
                  <a:pt x="544599" y="544599"/>
                </a:lnTo>
                <a:lnTo>
                  <a:pt x="0" y="544599"/>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grpSp>
        <p:nvGrpSpPr>
          <p:cNvPr id="10" name="Group 10"/>
          <p:cNvGrpSpPr/>
          <p:nvPr/>
        </p:nvGrpSpPr>
        <p:grpSpPr>
          <a:xfrm>
            <a:off x="14650126" y="9322685"/>
            <a:ext cx="3856527" cy="937928"/>
            <a:chOff x="0" y="0"/>
            <a:chExt cx="1015711" cy="247026"/>
          </a:xfrm>
        </p:grpSpPr>
        <p:sp>
          <p:nvSpPr>
            <p:cNvPr id="11" name="Freeform 11"/>
            <p:cNvSpPr/>
            <p:nvPr/>
          </p:nvSpPr>
          <p:spPr>
            <a:xfrm>
              <a:off x="0" y="0"/>
              <a:ext cx="1015711" cy="247026"/>
            </a:xfrm>
            <a:custGeom>
              <a:avLst/>
              <a:gdLst/>
              <a:ahLst/>
              <a:cxnLst/>
              <a:rect l="l" t="t" r="r" b="b"/>
              <a:pathLst>
                <a:path w="1015711" h="247026">
                  <a:moveTo>
                    <a:pt x="0" y="0"/>
                  </a:moveTo>
                  <a:lnTo>
                    <a:pt x="1015711" y="0"/>
                  </a:lnTo>
                  <a:lnTo>
                    <a:pt x="1015711" y="247026"/>
                  </a:lnTo>
                  <a:lnTo>
                    <a:pt x="0" y="247026"/>
                  </a:lnTo>
                  <a:close/>
                </a:path>
              </a:pathLst>
            </a:custGeom>
            <a:solidFill>
              <a:srgbClr val="000000"/>
            </a:solidFill>
          </p:spPr>
        </p:sp>
        <p:sp>
          <p:nvSpPr>
            <p:cNvPr id="12" name="TextBox 12"/>
            <p:cNvSpPr txBox="1"/>
            <p:nvPr/>
          </p:nvSpPr>
          <p:spPr>
            <a:xfrm>
              <a:off x="0" y="-38100"/>
              <a:ext cx="1015711" cy="285126"/>
            </a:xfrm>
            <a:prstGeom prst="rect">
              <a:avLst/>
            </a:prstGeom>
          </p:spPr>
          <p:txBody>
            <a:bodyPr lIns="50800" tIns="50800" rIns="50800" bIns="50800" rtlCol="0" anchor="ctr"/>
            <a:lstStyle/>
            <a:p>
              <a:pPr algn="ctr">
                <a:lnSpc>
                  <a:spcPts val="2659"/>
                </a:lnSpc>
                <a:spcBef>
                  <a:spcPct val="0"/>
                </a:spcBef>
              </a:pPr>
              <a:endParaRPr/>
            </a:p>
          </p:txBody>
        </p:sp>
      </p:grpSp>
      <p:sp>
        <p:nvSpPr>
          <p:cNvPr id="13" name="Freeform 13"/>
          <p:cNvSpPr/>
          <p:nvPr/>
        </p:nvSpPr>
        <p:spPr>
          <a:xfrm>
            <a:off x="10919581" y="2271289"/>
            <a:ext cx="7168556" cy="4032313"/>
          </a:xfrm>
          <a:custGeom>
            <a:avLst/>
            <a:gdLst/>
            <a:ahLst/>
            <a:cxnLst/>
            <a:rect l="l" t="t" r="r" b="b"/>
            <a:pathLst>
              <a:path w="7168556" h="4032313">
                <a:moveTo>
                  <a:pt x="0" y="0"/>
                </a:moveTo>
                <a:lnTo>
                  <a:pt x="7168556" y="0"/>
                </a:lnTo>
                <a:lnTo>
                  <a:pt x="7168556" y="4032312"/>
                </a:lnTo>
                <a:lnTo>
                  <a:pt x="0" y="4032312"/>
                </a:lnTo>
                <a:lnTo>
                  <a:pt x="0" y="0"/>
                </a:lnTo>
                <a:close/>
              </a:path>
            </a:pathLst>
          </a:custGeom>
          <a:blipFill>
            <a:blip r:embed="rId6"/>
            <a:stretch>
              <a:fillRect/>
            </a:stretch>
          </a:blipFill>
        </p:spPr>
      </p:sp>
      <p:sp>
        <p:nvSpPr>
          <p:cNvPr id="14" name="TextBox 14"/>
          <p:cNvSpPr txBox="1"/>
          <p:nvPr/>
        </p:nvSpPr>
        <p:spPr>
          <a:xfrm>
            <a:off x="15988988" y="9672637"/>
            <a:ext cx="1270312" cy="232796"/>
          </a:xfrm>
          <a:prstGeom prst="rect">
            <a:avLst/>
          </a:prstGeom>
        </p:spPr>
        <p:txBody>
          <a:bodyPr lIns="0" tIns="0" rIns="0" bIns="0" rtlCol="0" anchor="t">
            <a:spAutoFit/>
          </a:bodyPr>
          <a:lstStyle/>
          <a:p>
            <a:pPr algn="l">
              <a:lnSpc>
                <a:spcPts val="1770"/>
              </a:lnSpc>
            </a:pPr>
            <a:r>
              <a:rPr lang="en-US" sz="1752">
                <a:solidFill>
                  <a:srgbClr val="FFFFFF"/>
                </a:solidFill>
                <a:latin typeface="Montserrat"/>
                <a:ea typeface="Montserrat"/>
                <a:cs typeface="Montserrat"/>
                <a:sym typeface="Montserrat"/>
              </a:rPr>
              <a:t>PAGE 09</a:t>
            </a:r>
          </a:p>
        </p:txBody>
      </p:sp>
      <p:sp>
        <p:nvSpPr>
          <p:cNvPr id="15" name="TextBox 15"/>
          <p:cNvSpPr txBox="1"/>
          <p:nvPr/>
        </p:nvSpPr>
        <p:spPr>
          <a:xfrm>
            <a:off x="1616013" y="427918"/>
            <a:ext cx="8115173" cy="690116"/>
          </a:xfrm>
          <a:prstGeom prst="rect">
            <a:avLst/>
          </a:prstGeom>
        </p:spPr>
        <p:txBody>
          <a:bodyPr lIns="0" tIns="0" rIns="0" bIns="0" rtlCol="0" anchor="t">
            <a:spAutoFit/>
          </a:bodyPr>
          <a:lstStyle/>
          <a:p>
            <a:pPr algn="l">
              <a:lnSpc>
                <a:spcPts val="5295"/>
              </a:lnSpc>
            </a:pPr>
            <a:r>
              <a:rPr lang="en-US" sz="4800" spc="-283" dirty="0">
                <a:solidFill>
                  <a:srgbClr val="004AAD"/>
                </a:solidFill>
                <a:latin typeface="Montserrat"/>
                <a:ea typeface="Montserrat"/>
                <a:cs typeface="Montserrat"/>
                <a:sym typeface="Montserrat"/>
              </a:rPr>
              <a:t>Recommendation 2</a:t>
            </a:r>
          </a:p>
        </p:txBody>
      </p:sp>
      <p:sp>
        <p:nvSpPr>
          <p:cNvPr id="16" name="TextBox 16"/>
          <p:cNvSpPr txBox="1"/>
          <p:nvPr/>
        </p:nvSpPr>
        <p:spPr>
          <a:xfrm>
            <a:off x="1616013" y="1362820"/>
            <a:ext cx="9890187" cy="584904"/>
          </a:xfrm>
          <a:prstGeom prst="rect">
            <a:avLst/>
          </a:prstGeom>
        </p:spPr>
        <p:txBody>
          <a:bodyPr wrap="square" lIns="0" tIns="0" rIns="0" bIns="0" rtlCol="0" anchor="t">
            <a:spAutoFit/>
          </a:bodyPr>
          <a:lstStyle/>
          <a:p>
            <a:pPr algn="l">
              <a:lnSpc>
                <a:spcPts val="4487"/>
              </a:lnSpc>
            </a:pPr>
            <a:r>
              <a:rPr lang="en-US" sz="4800" b="1" spc="-239" dirty="0">
                <a:solidFill>
                  <a:srgbClr val="004AAD"/>
                </a:solidFill>
                <a:latin typeface="Montserrat Bold"/>
                <a:ea typeface="Montserrat Bold"/>
                <a:cs typeface="Montserrat Bold"/>
                <a:sym typeface="Montserrat Bold"/>
              </a:rPr>
              <a:t>Upskill for Role Transformation</a:t>
            </a:r>
          </a:p>
        </p:txBody>
      </p:sp>
      <p:sp>
        <p:nvSpPr>
          <p:cNvPr id="17" name="TextBox 17"/>
          <p:cNvSpPr txBox="1"/>
          <p:nvPr/>
        </p:nvSpPr>
        <p:spPr>
          <a:xfrm>
            <a:off x="1471384" y="2002483"/>
            <a:ext cx="9209423" cy="5096588"/>
          </a:xfrm>
          <a:prstGeom prst="rect">
            <a:avLst/>
          </a:prstGeom>
        </p:spPr>
        <p:txBody>
          <a:bodyPr wrap="square" lIns="0" tIns="0" rIns="0" bIns="0" rtlCol="0" anchor="t">
            <a:spAutoFit/>
          </a:bodyPr>
          <a:lstStyle/>
          <a:p>
            <a:pPr marL="486384" lvl="1" indent="-243192" algn="l">
              <a:lnSpc>
                <a:spcPct val="150000"/>
              </a:lnSpc>
              <a:buFont typeface="Arial"/>
              <a:buChar char="•"/>
            </a:pPr>
            <a:r>
              <a:rPr lang="en-US" sz="2252" dirty="0">
                <a:solidFill>
                  <a:srgbClr val="004AAD"/>
                </a:solidFill>
                <a:latin typeface="Montserrat"/>
                <a:ea typeface="Montserrat"/>
                <a:cs typeface="Montserrat"/>
                <a:sym typeface="Montserrat"/>
              </a:rPr>
              <a:t>Invest in continuous training.</a:t>
            </a:r>
          </a:p>
          <a:p>
            <a:pPr marL="486384" lvl="1" indent="-243192" algn="l">
              <a:lnSpc>
                <a:spcPct val="150000"/>
              </a:lnSpc>
              <a:buFont typeface="Arial"/>
              <a:buChar char="•"/>
            </a:pPr>
            <a:r>
              <a:rPr lang="en-US" sz="2252" dirty="0">
                <a:solidFill>
                  <a:srgbClr val="004AAD"/>
                </a:solidFill>
                <a:latin typeface="Montserrat"/>
                <a:ea typeface="Montserrat"/>
                <a:cs typeface="Montserrat"/>
                <a:sym typeface="Montserrat"/>
              </a:rPr>
              <a:t>Transform roles, don't eliminate them:</a:t>
            </a:r>
          </a:p>
          <a:p>
            <a:pPr marL="972768" lvl="2" indent="-324256" algn="l">
              <a:lnSpc>
                <a:spcPct val="150000"/>
              </a:lnSpc>
              <a:buFont typeface="Arial"/>
              <a:buChar char="⚬"/>
            </a:pPr>
            <a:r>
              <a:rPr lang="en-US" sz="2252" dirty="0">
                <a:solidFill>
                  <a:srgbClr val="004AAD"/>
                </a:solidFill>
                <a:latin typeface="Montserrat"/>
                <a:ea typeface="Montserrat"/>
                <a:cs typeface="Montserrat"/>
                <a:sym typeface="Montserrat"/>
              </a:rPr>
              <a:t>Front Desk Agent → Guest Experience Curator</a:t>
            </a:r>
          </a:p>
          <a:p>
            <a:pPr marL="972768" lvl="2" indent="-324256" algn="l">
              <a:lnSpc>
                <a:spcPct val="150000"/>
              </a:lnSpc>
              <a:buFont typeface="Arial"/>
              <a:buChar char="⚬"/>
            </a:pPr>
            <a:r>
              <a:rPr lang="en-US" sz="2252" dirty="0">
                <a:solidFill>
                  <a:srgbClr val="004AAD"/>
                </a:solidFill>
                <a:latin typeface="Montserrat"/>
                <a:ea typeface="Montserrat"/>
                <a:cs typeface="Montserrat"/>
                <a:sym typeface="Montserrat"/>
              </a:rPr>
              <a:t>Concierge → Local Experience Designer (Kassa &amp; Worku, 2025)</a:t>
            </a:r>
          </a:p>
          <a:p>
            <a:pPr marL="486384" lvl="1" indent="-243192" algn="l">
              <a:lnSpc>
                <a:spcPct val="150000"/>
              </a:lnSpc>
              <a:buFont typeface="Arial"/>
              <a:buChar char="•"/>
            </a:pPr>
            <a:r>
              <a:rPr lang="en-US" sz="2252" dirty="0">
                <a:solidFill>
                  <a:srgbClr val="004AAD"/>
                </a:solidFill>
                <a:latin typeface="Montserrat"/>
                <a:ea typeface="Montserrat"/>
                <a:cs typeface="Montserrat"/>
                <a:sym typeface="Montserrat"/>
              </a:rPr>
              <a:t>Focus human effort on creative problem-solving, emotional engagement, and managing the AI tools.</a:t>
            </a:r>
          </a:p>
          <a:p>
            <a:pPr marL="486384" lvl="1" indent="-243192" algn="l">
              <a:lnSpc>
                <a:spcPct val="150000"/>
              </a:lnSpc>
              <a:buFont typeface="Arial"/>
              <a:buChar char="•"/>
            </a:pPr>
            <a:r>
              <a:rPr lang="en-US" sz="2252" dirty="0">
                <a:solidFill>
                  <a:srgbClr val="004AAD"/>
                </a:solidFill>
                <a:latin typeface="Montserrat"/>
                <a:ea typeface="Montserrat"/>
                <a:cs typeface="Montserrat"/>
                <a:sym typeface="Montserrat"/>
              </a:rPr>
              <a:t>Benefit: Future-proofs the workforce and enhances guest experience.</a:t>
            </a:r>
          </a:p>
          <a:p>
            <a:pPr algn="l">
              <a:lnSpc>
                <a:spcPts val="3627"/>
              </a:lnSpc>
            </a:pPr>
            <a:endParaRPr lang="en-US" sz="2252" dirty="0">
              <a:solidFill>
                <a:srgbClr val="004AAD"/>
              </a:solidFill>
              <a:latin typeface="Montserrat"/>
              <a:ea typeface="Montserrat"/>
              <a:cs typeface="Montserrat"/>
              <a:sym typeface="Montserra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sp>
      <p:grpSp>
        <p:nvGrpSpPr>
          <p:cNvPr id="3" name="Group 3"/>
          <p:cNvGrpSpPr/>
          <p:nvPr/>
        </p:nvGrpSpPr>
        <p:grpSpPr>
          <a:xfrm>
            <a:off x="0" y="9349072"/>
            <a:ext cx="18568724" cy="937928"/>
            <a:chOff x="0" y="0"/>
            <a:chExt cx="4890528" cy="247026"/>
          </a:xfrm>
        </p:grpSpPr>
        <p:sp>
          <p:nvSpPr>
            <p:cNvPr id="4" name="Freeform 4"/>
            <p:cNvSpPr/>
            <p:nvPr/>
          </p:nvSpPr>
          <p:spPr>
            <a:xfrm>
              <a:off x="0" y="0"/>
              <a:ext cx="4890528" cy="247026"/>
            </a:xfrm>
            <a:custGeom>
              <a:avLst/>
              <a:gdLst/>
              <a:ahLst/>
              <a:cxnLst/>
              <a:rect l="l" t="t" r="r" b="b"/>
              <a:pathLst>
                <a:path w="4890528" h="247026">
                  <a:moveTo>
                    <a:pt x="0" y="0"/>
                  </a:moveTo>
                  <a:lnTo>
                    <a:pt x="4890528" y="0"/>
                  </a:lnTo>
                  <a:lnTo>
                    <a:pt x="4890528" y="247026"/>
                  </a:lnTo>
                  <a:lnTo>
                    <a:pt x="0" y="247026"/>
                  </a:lnTo>
                  <a:close/>
                </a:path>
              </a:pathLst>
            </a:custGeom>
            <a:solidFill>
              <a:srgbClr val="004AAD">
                <a:alpha val="80000"/>
              </a:srgbClr>
            </a:solidFill>
          </p:spPr>
        </p:sp>
        <p:sp>
          <p:nvSpPr>
            <p:cNvPr id="5" name="TextBox 5"/>
            <p:cNvSpPr txBox="1"/>
            <p:nvPr/>
          </p:nvSpPr>
          <p:spPr>
            <a:xfrm>
              <a:off x="0" y="-38100"/>
              <a:ext cx="4890528" cy="285126"/>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a:off x="347949" y="9545736"/>
            <a:ext cx="544599" cy="544599"/>
          </a:xfrm>
          <a:custGeom>
            <a:avLst/>
            <a:gdLst/>
            <a:ahLst/>
            <a:cxnLst/>
            <a:rect l="l" t="t" r="r" b="b"/>
            <a:pathLst>
              <a:path w="544599" h="544599">
                <a:moveTo>
                  <a:pt x="0" y="0"/>
                </a:moveTo>
                <a:lnTo>
                  <a:pt x="544599" y="0"/>
                </a:lnTo>
                <a:lnTo>
                  <a:pt x="544599" y="544599"/>
                </a:lnTo>
                <a:lnTo>
                  <a:pt x="0" y="544599"/>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grpSp>
        <p:nvGrpSpPr>
          <p:cNvPr id="10" name="Group 10"/>
          <p:cNvGrpSpPr/>
          <p:nvPr/>
        </p:nvGrpSpPr>
        <p:grpSpPr>
          <a:xfrm>
            <a:off x="14650126" y="9341735"/>
            <a:ext cx="3856527" cy="937928"/>
            <a:chOff x="0" y="0"/>
            <a:chExt cx="1015711" cy="247026"/>
          </a:xfrm>
        </p:grpSpPr>
        <p:sp>
          <p:nvSpPr>
            <p:cNvPr id="11" name="Freeform 11"/>
            <p:cNvSpPr/>
            <p:nvPr/>
          </p:nvSpPr>
          <p:spPr>
            <a:xfrm>
              <a:off x="0" y="0"/>
              <a:ext cx="1015711" cy="247026"/>
            </a:xfrm>
            <a:custGeom>
              <a:avLst/>
              <a:gdLst/>
              <a:ahLst/>
              <a:cxnLst/>
              <a:rect l="l" t="t" r="r" b="b"/>
              <a:pathLst>
                <a:path w="1015711" h="247026">
                  <a:moveTo>
                    <a:pt x="0" y="0"/>
                  </a:moveTo>
                  <a:lnTo>
                    <a:pt x="1015711" y="0"/>
                  </a:lnTo>
                  <a:lnTo>
                    <a:pt x="1015711" y="247026"/>
                  </a:lnTo>
                  <a:lnTo>
                    <a:pt x="0" y="247026"/>
                  </a:lnTo>
                  <a:close/>
                </a:path>
              </a:pathLst>
            </a:custGeom>
            <a:solidFill>
              <a:srgbClr val="000000"/>
            </a:solidFill>
          </p:spPr>
        </p:sp>
        <p:sp>
          <p:nvSpPr>
            <p:cNvPr id="12" name="TextBox 12"/>
            <p:cNvSpPr txBox="1"/>
            <p:nvPr/>
          </p:nvSpPr>
          <p:spPr>
            <a:xfrm>
              <a:off x="0" y="-38100"/>
              <a:ext cx="1015711" cy="285126"/>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15988988" y="9672637"/>
            <a:ext cx="1270312" cy="232796"/>
          </a:xfrm>
          <a:prstGeom prst="rect">
            <a:avLst/>
          </a:prstGeom>
        </p:spPr>
        <p:txBody>
          <a:bodyPr lIns="0" tIns="0" rIns="0" bIns="0" rtlCol="0" anchor="t">
            <a:spAutoFit/>
          </a:bodyPr>
          <a:lstStyle/>
          <a:p>
            <a:pPr algn="l">
              <a:lnSpc>
                <a:spcPts val="1770"/>
              </a:lnSpc>
            </a:pPr>
            <a:r>
              <a:rPr lang="en-US" sz="1752">
                <a:solidFill>
                  <a:srgbClr val="FFFFFF"/>
                </a:solidFill>
                <a:latin typeface="Montserrat"/>
                <a:ea typeface="Montserrat"/>
                <a:cs typeface="Montserrat"/>
                <a:sym typeface="Montserrat"/>
              </a:rPr>
              <a:t>PAGE 010</a:t>
            </a:r>
          </a:p>
        </p:txBody>
      </p:sp>
      <p:sp>
        <p:nvSpPr>
          <p:cNvPr id="14" name="TextBox 14"/>
          <p:cNvSpPr txBox="1"/>
          <p:nvPr/>
        </p:nvSpPr>
        <p:spPr>
          <a:xfrm>
            <a:off x="9284362" y="1145613"/>
            <a:ext cx="6490028" cy="690116"/>
          </a:xfrm>
          <a:prstGeom prst="rect">
            <a:avLst/>
          </a:prstGeom>
        </p:spPr>
        <p:txBody>
          <a:bodyPr lIns="0" tIns="0" rIns="0" bIns="0" rtlCol="0" anchor="t">
            <a:spAutoFit/>
          </a:bodyPr>
          <a:lstStyle/>
          <a:p>
            <a:pPr algn="l">
              <a:lnSpc>
                <a:spcPts val="5295"/>
              </a:lnSpc>
            </a:pPr>
            <a:r>
              <a:rPr lang="en-US" sz="4800" spc="-283" dirty="0">
                <a:solidFill>
                  <a:srgbClr val="004AAD"/>
                </a:solidFill>
                <a:latin typeface="Montserrat"/>
                <a:ea typeface="Montserrat"/>
                <a:cs typeface="Montserrat"/>
                <a:sym typeface="Montserrat"/>
              </a:rPr>
              <a:t>Recommendation 3</a:t>
            </a:r>
          </a:p>
        </p:txBody>
      </p:sp>
      <p:sp>
        <p:nvSpPr>
          <p:cNvPr id="15" name="TextBox 15"/>
          <p:cNvSpPr txBox="1"/>
          <p:nvPr/>
        </p:nvSpPr>
        <p:spPr>
          <a:xfrm>
            <a:off x="9294090" y="1828829"/>
            <a:ext cx="8364853" cy="1123983"/>
          </a:xfrm>
          <a:prstGeom prst="rect">
            <a:avLst/>
          </a:prstGeom>
        </p:spPr>
        <p:txBody>
          <a:bodyPr lIns="0" tIns="0" rIns="0" bIns="0" rtlCol="0" anchor="t">
            <a:spAutoFit/>
          </a:bodyPr>
          <a:lstStyle/>
          <a:p>
            <a:pPr algn="l">
              <a:lnSpc>
                <a:spcPts val="4386"/>
              </a:lnSpc>
            </a:pPr>
            <a:r>
              <a:rPr lang="en-US" sz="4400" b="1" spc="-234" dirty="0">
                <a:solidFill>
                  <a:srgbClr val="004AAD"/>
                </a:solidFill>
                <a:latin typeface="Montserrat Bold"/>
                <a:ea typeface="Montserrat Bold"/>
                <a:cs typeface="Montserrat Bold"/>
                <a:sym typeface="Montserrat Bold"/>
              </a:rPr>
              <a:t>Adopt Ethical AI &amp; a Phased Rollout</a:t>
            </a:r>
          </a:p>
        </p:txBody>
      </p:sp>
      <p:sp>
        <p:nvSpPr>
          <p:cNvPr id="16" name="TextBox 16"/>
          <p:cNvSpPr txBox="1"/>
          <p:nvPr/>
        </p:nvSpPr>
        <p:spPr>
          <a:xfrm>
            <a:off x="9251936" y="3040924"/>
            <a:ext cx="8240645" cy="6376041"/>
          </a:xfrm>
          <a:prstGeom prst="rect">
            <a:avLst/>
          </a:prstGeom>
        </p:spPr>
        <p:txBody>
          <a:bodyPr lIns="0" tIns="0" rIns="0" bIns="0" rtlCol="0" anchor="t">
            <a:spAutoFit/>
          </a:bodyPr>
          <a:lstStyle/>
          <a:p>
            <a:pPr marL="464794" lvl="1" indent="-232397" algn="l">
              <a:lnSpc>
                <a:spcPct val="150000"/>
              </a:lnSpc>
              <a:buFont typeface="Arial"/>
              <a:buChar char="•"/>
            </a:pPr>
            <a:r>
              <a:rPr lang="en-US" sz="2152" dirty="0">
                <a:solidFill>
                  <a:srgbClr val="004AAD"/>
                </a:solidFill>
                <a:latin typeface="Montserrat"/>
                <a:ea typeface="Montserrat"/>
                <a:cs typeface="Montserrat"/>
                <a:sym typeface="Montserrat"/>
              </a:rPr>
              <a:t>Ethical AI Framework:</a:t>
            </a:r>
          </a:p>
          <a:p>
            <a:pPr marL="929589" lvl="2" indent="-309863" algn="l">
              <a:lnSpc>
                <a:spcPct val="150000"/>
              </a:lnSpc>
              <a:buFont typeface="Arial"/>
              <a:buChar char="⚬"/>
            </a:pPr>
            <a:r>
              <a:rPr lang="en-US" sz="2152" dirty="0">
                <a:solidFill>
                  <a:srgbClr val="004AAD"/>
                </a:solidFill>
                <a:latin typeface="Montserrat"/>
                <a:ea typeface="Montserrat"/>
                <a:cs typeface="Montserrat"/>
                <a:sym typeface="Montserrat"/>
              </a:rPr>
              <a:t>Be transparent with guests about data use.</a:t>
            </a:r>
          </a:p>
          <a:p>
            <a:pPr marL="929589" lvl="2" indent="-309863" algn="l">
              <a:lnSpc>
                <a:spcPct val="150000"/>
              </a:lnSpc>
              <a:buFont typeface="Arial"/>
              <a:buChar char="⚬"/>
            </a:pPr>
            <a:r>
              <a:rPr lang="en-US" sz="2152" dirty="0">
                <a:solidFill>
                  <a:srgbClr val="004AAD"/>
                </a:solidFill>
                <a:latin typeface="Montserrat"/>
                <a:ea typeface="Montserrat"/>
                <a:cs typeface="Montserrat"/>
                <a:sym typeface="Montserrat"/>
              </a:rPr>
              <a:t>Always provide an easy "exit to human" option (McCormack et al., 2025).</a:t>
            </a:r>
          </a:p>
          <a:p>
            <a:pPr marL="929589" lvl="2" indent="-309863" algn="l">
              <a:lnSpc>
                <a:spcPct val="150000"/>
              </a:lnSpc>
              <a:buFont typeface="Arial"/>
              <a:buChar char="⚬"/>
            </a:pPr>
            <a:r>
              <a:rPr lang="en-US" sz="2152" dirty="0">
                <a:solidFill>
                  <a:srgbClr val="004AAD"/>
                </a:solidFill>
                <a:latin typeface="Montserrat"/>
                <a:ea typeface="Montserrat"/>
                <a:cs typeface="Montserrat"/>
                <a:sym typeface="Montserrat"/>
              </a:rPr>
              <a:t>Regularly audit algorithms for bias.</a:t>
            </a:r>
          </a:p>
          <a:p>
            <a:pPr marL="464794" lvl="1" indent="-232397" algn="l">
              <a:lnSpc>
                <a:spcPct val="150000"/>
              </a:lnSpc>
              <a:buFont typeface="Arial"/>
              <a:buChar char="•"/>
            </a:pPr>
            <a:r>
              <a:rPr lang="en-US" sz="2152" dirty="0">
                <a:solidFill>
                  <a:srgbClr val="004AAD"/>
                </a:solidFill>
                <a:latin typeface="Montserrat"/>
                <a:ea typeface="Montserrat"/>
                <a:cs typeface="Montserrat"/>
                <a:sym typeface="Montserrat"/>
              </a:rPr>
              <a:t>Modular Implementation:</a:t>
            </a:r>
          </a:p>
          <a:p>
            <a:pPr marL="929589" lvl="2" indent="-309863" algn="l">
              <a:lnSpc>
                <a:spcPct val="150000"/>
              </a:lnSpc>
              <a:buFont typeface="Arial"/>
              <a:buChar char="⚬"/>
            </a:pPr>
            <a:r>
              <a:rPr lang="en-US" sz="2152" dirty="0">
                <a:solidFill>
                  <a:srgbClr val="004AAD"/>
                </a:solidFill>
                <a:latin typeface="Montserrat"/>
                <a:ea typeface="Montserrat"/>
                <a:cs typeface="Montserrat"/>
                <a:sym typeface="Montserrat"/>
              </a:rPr>
              <a:t>Start with pilot projects (e.g., AI revenue management).</a:t>
            </a:r>
          </a:p>
          <a:p>
            <a:pPr marL="929589" lvl="2" indent="-309863" algn="l">
              <a:lnSpc>
                <a:spcPct val="150000"/>
              </a:lnSpc>
              <a:buFont typeface="Arial"/>
              <a:buChar char="⚬"/>
            </a:pPr>
            <a:r>
              <a:rPr lang="en-US" sz="2152" dirty="0">
                <a:solidFill>
                  <a:srgbClr val="004AAD"/>
                </a:solidFill>
                <a:latin typeface="Montserrat"/>
                <a:ea typeface="Montserrat"/>
                <a:cs typeface="Montserrat"/>
                <a:sym typeface="Montserrat"/>
              </a:rPr>
              <a:t>Measure ROI, learn, and then scale gradually (Saha et al., 2023).</a:t>
            </a:r>
          </a:p>
          <a:p>
            <a:pPr marL="929589" lvl="2" indent="-309863" algn="l">
              <a:lnSpc>
                <a:spcPct val="150000"/>
              </a:lnSpc>
              <a:buFont typeface="Arial"/>
              <a:buChar char="⚬"/>
            </a:pPr>
            <a:r>
              <a:rPr lang="en-US" sz="2152" dirty="0">
                <a:solidFill>
                  <a:srgbClr val="004AAD"/>
                </a:solidFill>
                <a:latin typeface="Montserrat"/>
                <a:ea typeface="Montserrat"/>
                <a:cs typeface="Montserrat"/>
                <a:sym typeface="Montserrat"/>
              </a:rPr>
              <a:t>Makes adoption manageable and financially sustainable, especially for smaller hotels.</a:t>
            </a:r>
          </a:p>
          <a:p>
            <a:pPr algn="l">
              <a:lnSpc>
                <a:spcPts val="3573"/>
              </a:lnSpc>
            </a:pPr>
            <a:endParaRPr lang="en-US" sz="2152" dirty="0">
              <a:solidFill>
                <a:srgbClr val="004AAD"/>
              </a:solidFill>
              <a:latin typeface="Montserrat"/>
              <a:ea typeface="Montserrat"/>
              <a:cs typeface="Montserrat"/>
              <a:sym typeface="Montserrat"/>
            </a:endParaRPr>
          </a:p>
        </p:txBody>
      </p:sp>
      <p:grpSp>
        <p:nvGrpSpPr>
          <p:cNvPr id="17" name="Group 17"/>
          <p:cNvGrpSpPr/>
          <p:nvPr/>
        </p:nvGrpSpPr>
        <p:grpSpPr>
          <a:xfrm>
            <a:off x="870934" y="2775521"/>
            <a:ext cx="1914309" cy="1914309"/>
            <a:chOff x="0" y="0"/>
            <a:chExt cx="812800" cy="812800"/>
          </a:xfrm>
        </p:grpSpPr>
        <p:sp>
          <p:nvSpPr>
            <p:cNvPr id="18" name="Freeform 18"/>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0C3F7">
                    <a:alpha val="100000"/>
                  </a:srgbClr>
                </a:gs>
                <a:gs pos="100000">
                  <a:srgbClr val="717670">
                    <a:alpha val="0"/>
                  </a:srgbClr>
                </a:gs>
              </a:gsLst>
              <a:lin ang="0"/>
            </a:gradFill>
          </p:spPr>
        </p:sp>
        <p:sp>
          <p:nvSpPr>
            <p:cNvPr id="19" name="TextBox 19"/>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t="-9111" b="-9111"/>
            </a:stretch>
          </a:blipFill>
        </p:spPr>
      </p:sp>
      <p:grpSp>
        <p:nvGrpSpPr>
          <p:cNvPr id="3" name="Group 3"/>
          <p:cNvGrpSpPr/>
          <p:nvPr/>
        </p:nvGrpSpPr>
        <p:grpSpPr>
          <a:xfrm>
            <a:off x="0" y="9349072"/>
            <a:ext cx="18568724" cy="937928"/>
            <a:chOff x="0" y="0"/>
            <a:chExt cx="4890528" cy="247026"/>
          </a:xfrm>
        </p:grpSpPr>
        <p:sp>
          <p:nvSpPr>
            <p:cNvPr id="4" name="Freeform 4"/>
            <p:cNvSpPr/>
            <p:nvPr/>
          </p:nvSpPr>
          <p:spPr>
            <a:xfrm>
              <a:off x="0" y="0"/>
              <a:ext cx="4890528" cy="247026"/>
            </a:xfrm>
            <a:custGeom>
              <a:avLst/>
              <a:gdLst/>
              <a:ahLst/>
              <a:cxnLst/>
              <a:rect l="l" t="t" r="r" b="b"/>
              <a:pathLst>
                <a:path w="4890528" h="247026">
                  <a:moveTo>
                    <a:pt x="0" y="0"/>
                  </a:moveTo>
                  <a:lnTo>
                    <a:pt x="4890528" y="0"/>
                  </a:lnTo>
                  <a:lnTo>
                    <a:pt x="4890528" y="247026"/>
                  </a:lnTo>
                  <a:lnTo>
                    <a:pt x="0" y="247026"/>
                  </a:lnTo>
                  <a:close/>
                </a:path>
              </a:pathLst>
            </a:custGeom>
            <a:solidFill>
              <a:srgbClr val="004AAD">
                <a:alpha val="80000"/>
              </a:srgbClr>
            </a:solidFill>
          </p:spPr>
        </p:sp>
        <p:sp>
          <p:nvSpPr>
            <p:cNvPr id="5" name="TextBox 5"/>
            <p:cNvSpPr txBox="1"/>
            <p:nvPr/>
          </p:nvSpPr>
          <p:spPr>
            <a:xfrm>
              <a:off x="0" y="-38100"/>
              <a:ext cx="4890528" cy="285126"/>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a:off x="347949" y="9545736"/>
            <a:ext cx="544599" cy="544599"/>
          </a:xfrm>
          <a:custGeom>
            <a:avLst/>
            <a:gdLst/>
            <a:ahLst/>
            <a:cxnLst/>
            <a:rect l="l" t="t" r="r" b="b"/>
            <a:pathLst>
              <a:path w="544599" h="544599">
                <a:moveTo>
                  <a:pt x="0" y="0"/>
                </a:moveTo>
                <a:lnTo>
                  <a:pt x="544599" y="0"/>
                </a:lnTo>
                <a:lnTo>
                  <a:pt x="544599" y="544599"/>
                </a:lnTo>
                <a:lnTo>
                  <a:pt x="0" y="544599"/>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grpSp>
        <p:nvGrpSpPr>
          <p:cNvPr id="10" name="Group 10"/>
          <p:cNvGrpSpPr/>
          <p:nvPr/>
        </p:nvGrpSpPr>
        <p:grpSpPr>
          <a:xfrm>
            <a:off x="14650126" y="9349072"/>
            <a:ext cx="3856527" cy="937928"/>
            <a:chOff x="0" y="0"/>
            <a:chExt cx="1015711" cy="247026"/>
          </a:xfrm>
        </p:grpSpPr>
        <p:sp>
          <p:nvSpPr>
            <p:cNvPr id="11" name="Freeform 11"/>
            <p:cNvSpPr/>
            <p:nvPr/>
          </p:nvSpPr>
          <p:spPr>
            <a:xfrm>
              <a:off x="0" y="0"/>
              <a:ext cx="1015711" cy="247026"/>
            </a:xfrm>
            <a:custGeom>
              <a:avLst/>
              <a:gdLst/>
              <a:ahLst/>
              <a:cxnLst/>
              <a:rect l="l" t="t" r="r" b="b"/>
              <a:pathLst>
                <a:path w="1015711" h="247026">
                  <a:moveTo>
                    <a:pt x="0" y="0"/>
                  </a:moveTo>
                  <a:lnTo>
                    <a:pt x="1015711" y="0"/>
                  </a:lnTo>
                  <a:lnTo>
                    <a:pt x="1015711" y="247026"/>
                  </a:lnTo>
                  <a:lnTo>
                    <a:pt x="0" y="247026"/>
                  </a:lnTo>
                  <a:close/>
                </a:path>
              </a:pathLst>
            </a:custGeom>
            <a:solidFill>
              <a:srgbClr val="000000"/>
            </a:solidFill>
          </p:spPr>
        </p:sp>
        <p:sp>
          <p:nvSpPr>
            <p:cNvPr id="12" name="TextBox 12"/>
            <p:cNvSpPr txBox="1"/>
            <p:nvPr/>
          </p:nvSpPr>
          <p:spPr>
            <a:xfrm>
              <a:off x="0" y="-38100"/>
              <a:ext cx="1015711" cy="285126"/>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15988988" y="9672637"/>
            <a:ext cx="1270312" cy="232796"/>
          </a:xfrm>
          <a:prstGeom prst="rect">
            <a:avLst/>
          </a:prstGeom>
        </p:spPr>
        <p:txBody>
          <a:bodyPr lIns="0" tIns="0" rIns="0" bIns="0" rtlCol="0" anchor="t">
            <a:spAutoFit/>
          </a:bodyPr>
          <a:lstStyle/>
          <a:p>
            <a:pPr algn="l">
              <a:lnSpc>
                <a:spcPts val="1770"/>
              </a:lnSpc>
            </a:pPr>
            <a:r>
              <a:rPr lang="en-US" sz="1752">
                <a:solidFill>
                  <a:srgbClr val="FFFFFF"/>
                </a:solidFill>
                <a:latin typeface="Montserrat"/>
                <a:ea typeface="Montserrat"/>
                <a:cs typeface="Montserrat"/>
                <a:sym typeface="Montserrat"/>
              </a:rPr>
              <a:t>PAGE 11</a:t>
            </a:r>
          </a:p>
        </p:txBody>
      </p:sp>
      <p:sp>
        <p:nvSpPr>
          <p:cNvPr id="14" name="TextBox 14"/>
          <p:cNvSpPr txBox="1"/>
          <p:nvPr/>
        </p:nvSpPr>
        <p:spPr>
          <a:xfrm>
            <a:off x="2971800" y="2253941"/>
            <a:ext cx="4405266" cy="738792"/>
          </a:xfrm>
          <a:prstGeom prst="rect">
            <a:avLst/>
          </a:prstGeom>
        </p:spPr>
        <p:txBody>
          <a:bodyPr lIns="0" tIns="0" rIns="0" bIns="0" rtlCol="0" anchor="t">
            <a:spAutoFit/>
          </a:bodyPr>
          <a:lstStyle/>
          <a:p>
            <a:pPr algn="l">
              <a:lnSpc>
                <a:spcPts val="6089"/>
              </a:lnSpc>
            </a:pPr>
            <a:r>
              <a:rPr lang="en-US" sz="4400" b="1" spc="-325" dirty="0">
                <a:solidFill>
                  <a:srgbClr val="004AAD"/>
                </a:solidFill>
                <a:latin typeface="Montserrat"/>
                <a:ea typeface="Montserrat"/>
                <a:cs typeface="Montserrat"/>
                <a:sym typeface="Montserrat"/>
              </a:rPr>
              <a:t>Conclusion</a:t>
            </a:r>
          </a:p>
        </p:txBody>
      </p:sp>
      <p:grpSp>
        <p:nvGrpSpPr>
          <p:cNvPr id="15" name="Group 15"/>
          <p:cNvGrpSpPr/>
          <p:nvPr/>
        </p:nvGrpSpPr>
        <p:grpSpPr>
          <a:xfrm>
            <a:off x="-575221" y="-634524"/>
            <a:ext cx="1914309" cy="1914309"/>
            <a:chOff x="0" y="0"/>
            <a:chExt cx="812800" cy="812800"/>
          </a:xfrm>
        </p:grpSpPr>
        <p:sp>
          <p:nvSpPr>
            <p:cNvPr id="16" name="Freeform 16"/>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0C3F7">
                    <a:alpha val="100000"/>
                  </a:srgbClr>
                </a:gs>
                <a:gs pos="100000">
                  <a:srgbClr val="717670">
                    <a:alpha val="0"/>
                  </a:srgbClr>
                </a:gs>
              </a:gsLst>
              <a:lin ang="0"/>
            </a:gradFill>
          </p:spPr>
        </p:sp>
        <p:sp>
          <p:nvSpPr>
            <p:cNvPr id="17" name="TextBox 17"/>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8" name="Group 18"/>
          <p:cNvGrpSpPr/>
          <p:nvPr/>
        </p:nvGrpSpPr>
        <p:grpSpPr>
          <a:xfrm>
            <a:off x="7895781" y="438707"/>
            <a:ext cx="589993" cy="589993"/>
            <a:chOff x="0" y="0"/>
            <a:chExt cx="812800" cy="812800"/>
          </a:xfrm>
        </p:grpSpPr>
        <p:sp>
          <p:nvSpPr>
            <p:cNvPr id="19" name="Freeform 19"/>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0C3F7">
                    <a:alpha val="100000"/>
                  </a:srgbClr>
                </a:gs>
                <a:gs pos="100000">
                  <a:srgbClr val="717670">
                    <a:alpha val="0"/>
                  </a:srgbClr>
                </a:gs>
              </a:gsLst>
              <a:lin ang="0"/>
            </a:gradFill>
          </p:spPr>
        </p:sp>
        <p:sp>
          <p:nvSpPr>
            <p:cNvPr id="20" name="TextBox 20"/>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21" name="Group 21"/>
          <p:cNvGrpSpPr/>
          <p:nvPr/>
        </p:nvGrpSpPr>
        <p:grpSpPr>
          <a:xfrm>
            <a:off x="12290723" y="3256478"/>
            <a:ext cx="589993" cy="589993"/>
            <a:chOff x="0" y="0"/>
            <a:chExt cx="812800" cy="812800"/>
          </a:xfrm>
        </p:grpSpPr>
        <p:sp>
          <p:nvSpPr>
            <p:cNvPr id="22" name="Freeform 22"/>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0C3F7">
                    <a:alpha val="100000"/>
                  </a:srgbClr>
                </a:gs>
                <a:gs pos="100000">
                  <a:srgbClr val="717670">
                    <a:alpha val="0"/>
                  </a:srgbClr>
                </a:gs>
              </a:gsLst>
              <a:lin ang="0"/>
            </a:gradFill>
          </p:spPr>
        </p:sp>
        <p:sp>
          <p:nvSpPr>
            <p:cNvPr id="23" name="TextBox 23"/>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24" name="TextBox 24"/>
          <p:cNvSpPr txBox="1"/>
          <p:nvPr/>
        </p:nvSpPr>
        <p:spPr>
          <a:xfrm>
            <a:off x="2434043" y="3065063"/>
            <a:ext cx="14144346" cy="3961896"/>
          </a:xfrm>
          <a:prstGeom prst="rect">
            <a:avLst/>
          </a:prstGeom>
        </p:spPr>
        <p:txBody>
          <a:bodyPr lIns="0" tIns="0" rIns="0" bIns="0" rtlCol="0" anchor="t">
            <a:spAutoFit/>
          </a:bodyPr>
          <a:lstStyle/>
          <a:p>
            <a:pPr marL="626104" lvl="1" indent="-313052" algn="just">
              <a:lnSpc>
                <a:spcPts val="6408"/>
              </a:lnSpc>
              <a:buFont typeface="Arial"/>
              <a:buChar char="•"/>
            </a:pPr>
            <a:r>
              <a:rPr lang="en-US" sz="2899" dirty="0">
                <a:solidFill>
                  <a:srgbClr val="0070C0"/>
                </a:solidFill>
                <a:latin typeface="Canva Sans"/>
                <a:ea typeface="Canva Sans"/>
                <a:cs typeface="Canva Sans"/>
                <a:sym typeface="Canva Sans"/>
              </a:rPr>
              <a:t>Cooperative hospitality is the future. </a:t>
            </a:r>
          </a:p>
          <a:p>
            <a:pPr marL="626104" lvl="1" indent="-313052" algn="just">
              <a:lnSpc>
                <a:spcPts val="6408"/>
              </a:lnSpc>
              <a:buFont typeface="Arial"/>
              <a:buChar char="•"/>
            </a:pPr>
            <a:r>
              <a:rPr lang="en-US" sz="2899" dirty="0">
                <a:solidFill>
                  <a:srgbClr val="0070C0"/>
                </a:solidFill>
                <a:latin typeface="Canva Sans"/>
                <a:ea typeface="Canva Sans"/>
                <a:cs typeface="Canva Sans"/>
                <a:sym typeface="Canva Sans"/>
              </a:rPr>
              <a:t> AI manages data, automates tasks, and </a:t>
            </a:r>
            <a:r>
              <a:rPr lang="en-US" sz="2899" dirty="0" err="1">
                <a:solidFill>
                  <a:srgbClr val="0070C0"/>
                </a:solidFill>
                <a:latin typeface="Canva Sans"/>
                <a:ea typeface="Canva Sans"/>
                <a:cs typeface="Canva Sans"/>
                <a:sym typeface="Canva Sans"/>
              </a:rPr>
              <a:t>optimises</a:t>
            </a:r>
            <a:r>
              <a:rPr lang="en-US" sz="2899" dirty="0">
                <a:solidFill>
                  <a:srgbClr val="0070C0"/>
                </a:solidFill>
                <a:latin typeface="Canva Sans"/>
                <a:ea typeface="Canva Sans"/>
                <a:cs typeface="Canva Sans"/>
                <a:sym typeface="Canva Sans"/>
              </a:rPr>
              <a:t> operations. </a:t>
            </a:r>
          </a:p>
          <a:p>
            <a:pPr marL="626104" lvl="1" indent="-313052" algn="just">
              <a:lnSpc>
                <a:spcPts val="6408"/>
              </a:lnSpc>
              <a:buFont typeface="Arial"/>
              <a:buChar char="•"/>
            </a:pPr>
            <a:r>
              <a:rPr lang="en-US" sz="2899" dirty="0">
                <a:solidFill>
                  <a:srgbClr val="0070C0"/>
                </a:solidFill>
                <a:latin typeface="Canva Sans"/>
                <a:ea typeface="Canva Sans"/>
                <a:cs typeface="Canva Sans"/>
                <a:sym typeface="Canva Sans"/>
              </a:rPr>
              <a:t> People should </a:t>
            </a:r>
            <a:r>
              <a:rPr lang="en-US" sz="2899" dirty="0" err="1">
                <a:solidFill>
                  <a:srgbClr val="0070C0"/>
                </a:solidFill>
                <a:latin typeface="Canva Sans"/>
                <a:ea typeface="Canva Sans"/>
                <a:cs typeface="Canva Sans"/>
                <a:sym typeface="Canva Sans"/>
              </a:rPr>
              <a:t>empathise</a:t>
            </a:r>
            <a:r>
              <a:rPr lang="en-US" sz="2899" dirty="0">
                <a:solidFill>
                  <a:srgbClr val="0070C0"/>
                </a:solidFill>
                <a:latin typeface="Canva Sans"/>
                <a:ea typeface="Canva Sans"/>
                <a:cs typeface="Canva Sans"/>
                <a:sym typeface="Canva Sans"/>
              </a:rPr>
              <a:t>, trust, and create authentic experiences. </a:t>
            </a:r>
          </a:p>
          <a:p>
            <a:pPr marL="626104" lvl="1" indent="-313052" algn="just">
              <a:lnSpc>
                <a:spcPts val="6408"/>
              </a:lnSpc>
              <a:buFont typeface="Arial"/>
              <a:buChar char="•"/>
            </a:pPr>
            <a:r>
              <a:rPr lang="en-US" sz="2899" dirty="0">
                <a:solidFill>
                  <a:srgbClr val="0070C0"/>
                </a:solidFill>
                <a:latin typeface="Canva Sans"/>
                <a:ea typeface="Canva Sans"/>
                <a:cs typeface="Canva Sans"/>
                <a:sym typeface="Canva Sans"/>
              </a:rPr>
              <a:t> The Winning Strategy: Technology enhances human staff, freeing them to deliver industry-defining high-touch hospitality and generate loyalty.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3"/>
            <a:stretch>
              <a:fillRect/>
            </a:stretch>
          </a:blipFill>
        </p:spPr>
      </p:sp>
      <p:grpSp>
        <p:nvGrpSpPr>
          <p:cNvPr id="3" name="Group 3"/>
          <p:cNvGrpSpPr/>
          <p:nvPr/>
        </p:nvGrpSpPr>
        <p:grpSpPr>
          <a:xfrm>
            <a:off x="0" y="9349072"/>
            <a:ext cx="18568724" cy="937928"/>
            <a:chOff x="0" y="0"/>
            <a:chExt cx="4890528" cy="247026"/>
          </a:xfrm>
        </p:grpSpPr>
        <p:sp>
          <p:nvSpPr>
            <p:cNvPr id="4" name="Freeform 4"/>
            <p:cNvSpPr/>
            <p:nvPr/>
          </p:nvSpPr>
          <p:spPr>
            <a:xfrm>
              <a:off x="0" y="0"/>
              <a:ext cx="4890528" cy="247026"/>
            </a:xfrm>
            <a:custGeom>
              <a:avLst/>
              <a:gdLst/>
              <a:ahLst/>
              <a:cxnLst/>
              <a:rect l="l" t="t" r="r" b="b"/>
              <a:pathLst>
                <a:path w="4890528" h="247026">
                  <a:moveTo>
                    <a:pt x="0" y="0"/>
                  </a:moveTo>
                  <a:lnTo>
                    <a:pt x="4890528" y="0"/>
                  </a:lnTo>
                  <a:lnTo>
                    <a:pt x="4890528" y="247026"/>
                  </a:lnTo>
                  <a:lnTo>
                    <a:pt x="0" y="247026"/>
                  </a:lnTo>
                  <a:close/>
                </a:path>
              </a:pathLst>
            </a:custGeom>
            <a:solidFill>
              <a:srgbClr val="004AAD">
                <a:alpha val="80000"/>
              </a:srgbClr>
            </a:solidFill>
          </p:spPr>
        </p:sp>
        <p:sp>
          <p:nvSpPr>
            <p:cNvPr id="5" name="TextBox 5"/>
            <p:cNvSpPr txBox="1"/>
            <p:nvPr/>
          </p:nvSpPr>
          <p:spPr>
            <a:xfrm>
              <a:off x="0" y="-38100"/>
              <a:ext cx="4890528" cy="285126"/>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a:off x="347949" y="9545736"/>
            <a:ext cx="544599" cy="544599"/>
          </a:xfrm>
          <a:custGeom>
            <a:avLst/>
            <a:gdLst/>
            <a:ahLst/>
            <a:cxnLst/>
            <a:rect l="l" t="t" r="r" b="b"/>
            <a:pathLst>
              <a:path w="544599" h="544599">
                <a:moveTo>
                  <a:pt x="0" y="0"/>
                </a:moveTo>
                <a:lnTo>
                  <a:pt x="544599" y="0"/>
                </a:lnTo>
                <a:lnTo>
                  <a:pt x="544599" y="544599"/>
                </a:lnTo>
                <a:lnTo>
                  <a:pt x="0" y="544599"/>
                </a:lnTo>
                <a:lnTo>
                  <a:pt x="0" y="0"/>
                </a:lnTo>
                <a:close/>
              </a:path>
            </a:pathLst>
          </a:custGeom>
          <a:blipFill>
            <a:blip r:embed="rId4">
              <a:extLst>
                <a:ext uri="{96DAC541-7B7A-43D3-8B79-37D633B846F1}">
                  <asvg:svgBlip xmlns:asvg="http://schemas.microsoft.com/office/drawing/2016/SVG/main" xmlns="" r:embed="rId5"/>
                </a:ext>
              </a:extLst>
            </a:blip>
            <a:stretch>
              <a:fillRect/>
            </a:stretch>
          </a:blipFill>
        </p:spPr>
      </p:sp>
      <p:grpSp>
        <p:nvGrpSpPr>
          <p:cNvPr id="10" name="Group 10"/>
          <p:cNvGrpSpPr/>
          <p:nvPr/>
        </p:nvGrpSpPr>
        <p:grpSpPr>
          <a:xfrm>
            <a:off x="14650126" y="9341735"/>
            <a:ext cx="3856527" cy="937928"/>
            <a:chOff x="0" y="0"/>
            <a:chExt cx="1015711" cy="247026"/>
          </a:xfrm>
        </p:grpSpPr>
        <p:sp>
          <p:nvSpPr>
            <p:cNvPr id="11" name="Freeform 11"/>
            <p:cNvSpPr/>
            <p:nvPr/>
          </p:nvSpPr>
          <p:spPr>
            <a:xfrm>
              <a:off x="0" y="0"/>
              <a:ext cx="1015711" cy="247026"/>
            </a:xfrm>
            <a:custGeom>
              <a:avLst/>
              <a:gdLst/>
              <a:ahLst/>
              <a:cxnLst/>
              <a:rect l="l" t="t" r="r" b="b"/>
              <a:pathLst>
                <a:path w="1015711" h="247026">
                  <a:moveTo>
                    <a:pt x="0" y="0"/>
                  </a:moveTo>
                  <a:lnTo>
                    <a:pt x="1015711" y="0"/>
                  </a:lnTo>
                  <a:lnTo>
                    <a:pt x="1015711" y="247026"/>
                  </a:lnTo>
                  <a:lnTo>
                    <a:pt x="0" y="247026"/>
                  </a:lnTo>
                  <a:close/>
                </a:path>
              </a:pathLst>
            </a:custGeom>
            <a:solidFill>
              <a:srgbClr val="000000"/>
            </a:solidFill>
          </p:spPr>
        </p:sp>
        <p:sp>
          <p:nvSpPr>
            <p:cNvPr id="12" name="TextBox 12"/>
            <p:cNvSpPr txBox="1"/>
            <p:nvPr/>
          </p:nvSpPr>
          <p:spPr>
            <a:xfrm>
              <a:off x="0" y="-38100"/>
              <a:ext cx="1015711" cy="285126"/>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15988988" y="9672637"/>
            <a:ext cx="1036796" cy="232796"/>
          </a:xfrm>
          <a:prstGeom prst="rect">
            <a:avLst/>
          </a:prstGeom>
        </p:spPr>
        <p:txBody>
          <a:bodyPr lIns="0" tIns="0" rIns="0" bIns="0" rtlCol="0" anchor="t">
            <a:spAutoFit/>
          </a:bodyPr>
          <a:lstStyle/>
          <a:p>
            <a:pPr algn="l">
              <a:lnSpc>
                <a:spcPts val="1770"/>
              </a:lnSpc>
            </a:pPr>
            <a:r>
              <a:rPr lang="en-US" sz="1752">
                <a:solidFill>
                  <a:srgbClr val="FFFFFF"/>
                </a:solidFill>
                <a:latin typeface="Montserrat"/>
                <a:ea typeface="Montserrat"/>
                <a:cs typeface="Montserrat"/>
                <a:sym typeface="Montserrat"/>
              </a:rPr>
              <a:t>PAGE 12</a:t>
            </a:r>
          </a:p>
        </p:txBody>
      </p:sp>
      <p:sp>
        <p:nvSpPr>
          <p:cNvPr id="14" name="TextBox 14"/>
          <p:cNvSpPr txBox="1"/>
          <p:nvPr/>
        </p:nvSpPr>
        <p:spPr>
          <a:xfrm>
            <a:off x="1028700" y="1133475"/>
            <a:ext cx="4734341" cy="690116"/>
          </a:xfrm>
          <a:prstGeom prst="rect">
            <a:avLst/>
          </a:prstGeom>
        </p:spPr>
        <p:txBody>
          <a:bodyPr lIns="0" tIns="0" rIns="0" bIns="0" rtlCol="0" anchor="t">
            <a:spAutoFit/>
          </a:bodyPr>
          <a:lstStyle/>
          <a:p>
            <a:pPr algn="l">
              <a:lnSpc>
                <a:spcPts val="5295"/>
              </a:lnSpc>
            </a:pPr>
            <a:r>
              <a:rPr lang="en-US" sz="4800" b="1" spc="-283" dirty="0">
                <a:solidFill>
                  <a:srgbClr val="004AAD"/>
                </a:solidFill>
                <a:latin typeface="Montserrat"/>
                <a:ea typeface="Montserrat"/>
                <a:cs typeface="Montserrat"/>
                <a:sym typeface="Montserrat"/>
              </a:rPr>
              <a:t>References</a:t>
            </a:r>
          </a:p>
        </p:txBody>
      </p:sp>
      <p:sp>
        <p:nvSpPr>
          <p:cNvPr id="15" name="TextBox 15"/>
          <p:cNvSpPr txBox="1"/>
          <p:nvPr/>
        </p:nvSpPr>
        <p:spPr>
          <a:xfrm>
            <a:off x="8634079" y="3041008"/>
            <a:ext cx="3256114" cy="259420"/>
          </a:xfrm>
          <a:prstGeom prst="rect">
            <a:avLst/>
          </a:prstGeom>
        </p:spPr>
        <p:txBody>
          <a:bodyPr lIns="0" tIns="0" rIns="0" bIns="0" rtlCol="0" anchor="t">
            <a:spAutoFit/>
          </a:bodyPr>
          <a:lstStyle/>
          <a:p>
            <a:pPr algn="l">
              <a:lnSpc>
                <a:spcPts val="2085"/>
              </a:lnSpc>
            </a:pPr>
            <a:r>
              <a:rPr lang="en-US" sz="1752" b="1">
                <a:solidFill>
                  <a:srgbClr val="FFFFFF"/>
                </a:solidFill>
                <a:latin typeface="Montserrat Bold"/>
                <a:ea typeface="Montserrat Bold"/>
                <a:cs typeface="Montserrat Bold"/>
                <a:sym typeface="Montserrat Bold"/>
              </a:rPr>
              <a:t>CHANGING TAX LAWS</a:t>
            </a:r>
          </a:p>
        </p:txBody>
      </p:sp>
      <p:grpSp>
        <p:nvGrpSpPr>
          <p:cNvPr id="16" name="Group 16"/>
          <p:cNvGrpSpPr/>
          <p:nvPr/>
        </p:nvGrpSpPr>
        <p:grpSpPr>
          <a:xfrm>
            <a:off x="16068629" y="1625100"/>
            <a:ext cx="1914309" cy="1914309"/>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0C3F7">
                    <a:alpha val="100000"/>
                  </a:srgbClr>
                </a:gs>
                <a:gs pos="100000">
                  <a:srgbClr val="717670">
                    <a:alpha val="0"/>
                  </a:srgbClr>
                </a:gs>
              </a:gsLst>
              <a:lin ang="0"/>
            </a:gradFill>
          </p:spPr>
        </p:sp>
        <p:sp>
          <p:nvSpPr>
            <p:cNvPr id="18" name="TextBox 1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
        <p:nvSpPr>
          <p:cNvPr id="19" name="TextBox 19"/>
          <p:cNvSpPr txBox="1"/>
          <p:nvPr/>
        </p:nvSpPr>
        <p:spPr>
          <a:xfrm>
            <a:off x="1028700" y="1941770"/>
            <a:ext cx="16809825" cy="6990715"/>
          </a:xfrm>
          <a:prstGeom prst="rect">
            <a:avLst/>
          </a:prstGeom>
        </p:spPr>
        <p:txBody>
          <a:bodyPr lIns="0" tIns="0" rIns="0" bIns="0" rtlCol="0" anchor="t">
            <a:spAutoFit/>
          </a:bodyPr>
          <a:lstStyle/>
          <a:p>
            <a:pPr algn="l">
              <a:lnSpc>
                <a:spcPts val="2659"/>
              </a:lnSpc>
              <a:spcBef>
                <a:spcPct val="0"/>
              </a:spcBef>
            </a:pPr>
            <a:r>
              <a:rPr lang="en-US" sz="1899">
                <a:solidFill>
                  <a:srgbClr val="000000"/>
                </a:solidFill>
                <a:latin typeface="Canva Sans"/>
                <a:ea typeface="Canva Sans"/>
                <a:cs typeface="Canva Sans"/>
                <a:sym typeface="Canva Sans"/>
              </a:rPr>
              <a:t>AL-hyari, H.S., AL-smadi, H.M. and Weshah, S.R. (2023) 'The Impact of Artificial Intelligence (AI) on Guest Satisfaction in Hotel management: an Empirical Study of Luxury Hotels', GeoJournal of Tourism and Geosites, 48(2 supplement), pp. 810-819.</a:t>
            </a:r>
          </a:p>
          <a:p>
            <a:pPr algn="l">
              <a:lnSpc>
                <a:spcPts val="2659"/>
              </a:lnSpc>
              <a:spcBef>
                <a:spcPct val="0"/>
              </a:spcBef>
            </a:pPr>
            <a:r>
              <a:rPr lang="en-US" sz="1899">
                <a:solidFill>
                  <a:srgbClr val="000000"/>
                </a:solidFill>
                <a:latin typeface="Canva Sans"/>
                <a:ea typeface="Canva Sans"/>
                <a:cs typeface="Canva Sans"/>
                <a:sym typeface="Canva Sans"/>
              </a:rPr>
              <a:t>Anwar, F.A., Deliana, D. and Suyamto, S. (2024) 'Digital Transformation in the Hospitality Industry: Improving Efficiency and Guest Experience', International Journal of Management Science and Information Technology, 4(2), pp. 428-437.</a:t>
            </a:r>
          </a:p>
          <a:p>
            <a:pPr algn="l">
              <a:lnSpc>
                <a:spcPts val="2659"/>
              </a:lnSpc>
              <a:spcBef>
                <a:spcPct val="0"/>
              </a:spcBef>
            </a:pPr>
            <a:r>
              <a:rPr lang="en-US" sz="1899">
                <a:solidFill>
                  <a:srgbClr val="000000"/>
                </a:solidFill>
                <a:latin typeface="Canva Sans"/>
                <a:ea typeface="Canva Sans"/>
                <a:cs typeface="Canva Sans"/>
                <a:sym typeface="Canva Sans"/>
              </a:rPr>
              <a:t>Bowen, J. and Morosan, C. (2018) 'Beware hospitality industry: the robots are coming', Worldwide Hospitality and Tourism Themes, 10(6), pp. 726-733.</a:t>
            </a:r>
          </a:p>
          <a:p>
            <a:pPr algn="l">
              <a:lnSpc>
                <a:spcPts val="2659"/>
              </a:lnSpc>
              <a:spcBef>
                <a:spcPct val="0"/>
              </a:spcBef>
            </a:pPr>
            <a:r>
              <a:rPr lang="en-US" sz="1899">
                <a:solidFill>
                  <a:srgbClr val="000000"/>
                </a:solidFill>
                <a:latin typeface="Canva Sans"/>
                <a:ea typeface="Canva Sans"/>
                <a:cs typeface="Canva Sans"/>
                <a:sym typeface="Canva Sans"/>
              </a:rPr>
              <a:t>Costa, V. and Costa, C. (eds.) (2022) Sustainability and competitiveness in the hospitality industry. Hershey, Pennsylvania: IGI Global.</a:t>
            </a:r>
          </a:p>
          <a:p>
            <a:pPr algn="l">
              <a:lnSpc>
                <a:spcPts val="2659"/>
              </a:lnSpc>
              <a:spcBef>
                <a:spcPct val="0"/>
              </a:spcBef>
            </a:pPr>
            <a:r>
              <a:rPr lang="en-US" sz="1899">
                <a:solidFill>
                  <a:srgbClr val="000000"/>
                </a:solidFill>
                <a:latin typeface="Canva Sans"/>
                <a:ea typeface="Canva Sans"/>
                <a:cs typeface="Canva Sans"/>
                <a:sym typeface="Canva Sans"/>
              </a:rPr>
              <a:t>Ford, R.C. and Sturman, M.C. (2020) Managing hospitality organizations: achieving excellence in the guest experience. 2nd edn. Thousand Oaks, California: Sage Publications.</a:t>
            </a:r>
          </a:p>
          <a:p>
            <a:pPr algn="l">
              <a:lnSpc>
                <a:spcPts val="2659"/>
              </a:lnSpc>
              <a:spcBef>
                <a:spcPct val="0"/>
              </a:spcBef>
            </a:pPr>
            <a:r>
              <a:rPr lang="en-US" sz="1899">
                <a:solidFill>
                  <a:srgbClr val="000000"/>
                </a:solidFill>
                <a:latin typeface="Canva Sans"/>
                <a:ea typeface="Canva Sans"/>
                <a:cs typeface="Canva Sans"/>
                <a:sym typeface="Canva Sans"/>
              </a:rPr>
              <a:t>Huang, M. and Rust, R.T. (2021) 'A strategic framework for artificial intelligence in marketing', Journal of the Academy of Marketing Science, 49(1), pp. 30-50.</a:t>
            </a:r>
          </a:p>
          <a:p>
            <a:pPr algn="l">
              <a:lnSpc>
                <a:spcPts val="2659"/>
              </a:lnSpc>
              <a:spcBef>
                <a:spcPct val="0"/>
              </a:spcBef>
            </a:pPr>
            <a:r>
              <a:rPr lang="en-US" sz="1899">
                <a:solidFill>
                  <a:srgbClr val="000000"/>
                </a:solidFill>
                <a:latin typeface="Canva Sans"/>
                <a:ea typeface="Canva Sans"/>
                <a:cs typeface="Canva Sans"/>
                <a:sym typeface="Canva Sans"/>
              </a:rPr>
              <a:t>Ivanov, S. and Webster, C. (2019) Robots, artificial intelligence, and service automation in travel, tourism and hospitality. 1st edn. Bingley: Emerald Publishing.</a:t>
            </a:r>
          </a:p>
          <a:p>
            <a:pPr algn="l">
              <a:lnSpc>
                <a:spcPts val="2659"/>
              </a:lnSpc>
              <a:spcBef>
                <a:spcPct val="0"/>
              </a:spcBef>
            </a:pPr>
            <a:r>
              <a:rPr lang="en-US" sz="1899">
                <a:solidFill>
                  <a:srgbClr val="000000"/>
                </a:solidFill>
                <a:latin typeface="Canva Sans"/>
                <a:ea typeface="Canva Sans"/>
                <a:cs typeface="Canva Sans"/>
                <a:sym typeface="Canva Sans"/>
              </a:rPr>
              <a:t>Kandampully, J., Zhang, T. and Jaakkola, E. (2018) 'Customer experience management in hospitality: A literature synthesis, new understanding and research agenda', International Journal of Contemporary Hospitality Management, 30(1), pp. 21-56.</a:t>
            </a:r>
          </a:p>
          <a:p>
            <a:pPr algn="l">
              <a:lnSpc>
                <a:spcPts val="2659"/>
              </a:lnSpc>
              <a:spcBef>
                <a:spcPct val="0"/>
              </a:spcBef>
            </a:pPr>
            <a:r>
              <a:rPr lang="en-US" sz="1899">
                <a:solidFill>
                  <a:srgbClr val="000000"/>
                </a:solidFill>
                <a:latin typeface="Canva Sans"/>
                <a:ea typeface="Canva Sans"/>
                <a:cs typeface="Canva Sans"/>
                <a:sym typeface="Canva Sans"/>
              </a:rPr>
              <a:t>Kassa, B.Y. and Worku, E.K. (2025) 'The Impact of Artificial Intelligence on Organizational Performance: The Mediating Role of Employee Productivity', Journal of Open Innovation: Technology, Market, and Complexity, 11(1), 100474.</a:t>
            </a:r>
          </a:p>
          <a:p>
            <a:pPr algn="l">
              <a:lnSpc>
                <a:spcPts val="2659"/>
              </a:lnSpc>
              <a:spcBef>
                <a:spcPct val="0"/>
              </a:spcBef>
            </a:pPr>
            <a:r>
              <a:rPr lang="en-US" sz="1899">
                <a:solidFill>
                  <a:srgbClr val="000000"/>
                </a:solidFill>
                <a:latin typeface="Canva Sans"/>
                <a:ea typeface="Canva Sans"/>
                <a:cs typeface="Canva Sans"/>
                <a:sym typeface="Canva Sans"/>
              </a:rPr>
              <a:t>Li, J., Bonn, M.A. and Ye, B.H. (2021) 'The effect of hotel employees’ personal technology readiness on their service innovation behavior', Journal of Hospitality and Tourism Management, 47, pp. 512-521.</a:t>
            </a:r>
          </a:p>
          <a:p>
            <a:pPr algn="l">
              <a:lnSpc>
                <a:spcPts val="2659"/>
              </a:lnSpc>
              <a:spcBef>
                <a:spcPct val="0"/>
              </a:spcBef>
            </a:pPr>
            <a:r>
              <a:rPr lang="en-US" sz="1899">
                <a:solidFill>
                  <a:srgbClr val="000000"/>
                </a:solidFill>
                <a:latin typeface="Canva Sans"/>
                <a:ea typeface="Canva Sans"/>
                <a:cs typeface="Canva Sans"/>
                <a:sym typeface="Canva Sans"/>
              </a:rPr>
              <a:t>McCormack, L., Lewis, D. and Bendechache, M. (2025) Trust and Transparency in AI: Industry Voices on Data, Ethics, and Compliance. Preprint. Available at: https://doi.org/10.48550/arXiv.2509.22709 (Accessed: 23 October 2025).</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0" y="9349072"/>
            <a:ext cx="18568724" cy="937928"/>
            <a:chOff x="0" y="0"/>
            <a:chExt cx="4890528" cy="247026"/>
          </a:xfrm>
        </p:grpSpPr>
        <p:sp>
          <p:nvSpPr>
            <p:cNvPr id="4" name="Freeform 4"/>
            <p:cNvSpPr/>
            <p:nvPr/>
          </p:nvSpPr>
          <p:spPr>
            <a:xfrm>
              <a:off x="0" y="0"/>
              <a:ext cx="4890528" cy="247026"/>
            </a:xfrm>
            <a:custGeom>
              <a:avLst/>
              <a:gdLst/>
              <a:ahLst/>
              <a:cxnLst/>
              <a:rect l="l" t="t" r="r" b="b"/>
              <a:pathLst>
                <a:path w="4890528" h="247026">
                  <a:moveTo>
                    <a:pt x="0" y="0"/>
                  </a:moveTo>
                  <a:lnTo>
                    <a:pt x="4890528" y="0"/>
                  </a:lnTo>
                  <a:lnTo>
                    <a:pt x="4890528" y="247026"/>
                  </a:lnTo>
                  <a:lnTo>
                    <a:pt x="0" y="247026"/>
                  </a:lnTo>
                  <a:close/>
                </a:path>
              </a:pathLst>
            </a:custGeom>
            <a:solidFill>
              <a:srgbClr val="004AAD">
                <a:alpha val="80000"/>
              </a:srgbClr>
            </a:solidFill>
          </p:spPr>
        </p:sp>
        <p:sp>
          <p:nvSpPr>
            <p:cNvPr id="5" name="TextBox 5"/>
            <p:cNvSpPr txBox="1"/>
            <p:nvPr/>
          </p:nvSpPr>
          <p:spPr>
            <a:xfrm>
              <a:off x="0" y="-38100"/>
              <a:ext cx="4890528" cy="285126"/>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a:off x="347949" y="9545736"/>
            <a:ext cx="544599" cy="544599"/>
          </a:xfrm>
          <a:custGeom>
            <a:avLst/>
            <a:gdLst/>
            <a:ahLst/>
            <a:cxnLst/>
            <a:rect l="l" t="t" r="r" b="b"/>
            <a:pathLst>
              <a:path w="544599" h="544599">
                <a:moveTo>
                  <a:pt x="0" y="0"/>
                </a:moveTo>
                <a:lnTo>
                  <a:pt x="544599" y="0"/>
                </a:lnTo>
                <a:lnTo>
                  <a:pt x="544599" y="544599"/>
                </a:lnTo>
                <a:lnTo>
                  <a:pt x="0" y="544599"/>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10" name="Group 10"/>
          <p:cNvGrpSpPr/>
          <p:nvPr/>
        </p:nvGrpSpPr>
        <p:grpSpPr>
          <a:xfrm>
            <a:off x="14650126" y="9341735"/>
            <a:ext cx="3856527" cy="937928"/>
            <a:chOff x="0" y="0"/>
            <a:chExt cx="1015711" cy="247026"/>
          </a:xfrm>
        </p:grpSpPr>
        <p:sp>
          <p:nvSpPr>
            <p:cNvPr id="11" name="Freeform 11"/>
            <p:cNvSpPr/>
            <p:nvPr/>
          </p:nvSpPr>
          <p:spPr>
            <a:xfrm>
              <a:off x="0" y="0"/>
              <a:ext cx="1015711" cy="247026"/>
            </a:xfrm>
            <a:custGeom>
              <a:avLst/>
              <a:gdLst/>
              <a:ahLst/>
              <a:cxnLst/>
              <a:rect l="l" t="t" r="r" b="b"/>
              <a:pathLst>
                <a:path w="1015711" h="247026">
                  <a:moveTo>
                    <a:pt x="0" y="0"/>
                  </a:moveTo>
                  <a:lnTo>
                    <a:pt x="1015711" y="0"/>
                  </a:lnTo>
                  <a:lnTo>
                    <a:pt x="1015711" y="247026"/>
                  </a:lnTo>
                  <a:lnTo>
                    <a:pt x="0" y="247026"/>
                  </a:lnTo>
                  <a:close/>
                </a:path>
              </a:pathLst>
            </a:custGeom>
            <a:solidFill>
              <a:srgbClr val="000000"/>
            </a:solidFill>
          </p:spPr>
        </p:sp>
        <p:sp>
          <p:nvSpPr>
            <p:cNvPr id="12" name="TextBox 12"/>
            <p:cNvSpPr txBox="1"/>
            <p:nvPr/>
          </p:nvSpPr>
          <p:spPr>
            <a:xfrm>
              <a:off x="0" y="-38100"/>
              <a:ext cx="1015711" cy="285126"/>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15988988" y="9672637"/>
            <a:ext cx="1036796" cy="232796"/>
          </a:xfrm>
          <a:prstGeom prst="rect">
            <a:avLst/>
          </a:prstGeom>
        </p:spPr>
        <p:txBody>
          <a:bodyPr lIns="0" tIns="0" rIns="0" bIns="0" rtlCol="0" anchor="t">
            <a:spAutoFit/>
          </a:bodyPr>
          <a:lstStyle/>
          <a:p>
            <a:pPr algn="l">
              <a:lnSpc>
                <a:spcPts val="1770"/>
              </a:lnSpc>
            </a:pPr>
            <a:r>
              <a:rPr lang="en-US" sz="1752">
                <a:solidFill>
                  <a:srgbClr val="FFFFFF"/>
                </a:solidFill>
                <a:latin typeface="Montserrat"/>
                <a:ea typeface="Montserrat"/>
                <a:cs typeface="Montserrat"/>
                <a:sym typeface="Montserrat"/>
              </a:rPr>
              <a:t>PAGE 13</a:t>
            </a:r>
          </a:p>
        </p:txBody>
      </p:sp>
      <p:sp>
        <p:nvSpPr>
          <p:cNvPr id="14" name="TextBox 14"/>
          <p:cNvSpPr txBox="1"/>
          <p:nvPr/>
        </p:nvSpPr>
        <p:spPr>
          <a:xfrm>
            <a:off x="2496707" y="4539088"/>
            <a:ext cx="4734341" cy="1337708"/>
          </a:xfrm>
          <a:prstGeom prst="rect">
            <a:avLst/>
          </a:prstGeom>
        </p:spPr>
        <p:txBody>
          <a:bodyPr lIns="0" tIns="0" rIns="0" bIns="0" rtlCol="0" anchor="t">
            <a:spAutoFit/>
          </a:bodyPr>
          <a:lstStyle/>
          <a:p>
            <a:pPr algn="ctr">
              <a:lnSpc>
                <a:spcPts val="10143"/>
              </a:lnSpc>
            </a:pPr>
            <a:r>
              <a:rPr lang="en-US" sz="10042" b="1" spc="-542">
                <a:solidFill>
                  <a:srgbClr val="004AAD"/>
                </a:solidFill>
                <a:latin typeface="Montserrat Bold"/>
                <a:ea typeface="Montserrat Bold"/>
                <a:cs typeface="Montserrat Bold"/>
                <a:sym typeface="Montserrat Bold"/>
              </a:rPr>
              <a:t>QNA</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0"/>
            <a:ext cx="18288000" cy="10287000"/>
          </a:xfrm>
          <a:custGeom>
            <a:avLst/>
            <a:gdLst/>
            <a:ahLst/>
            <a:cxnLst/>
            <a:rect l="l" t="t" r="r" b="b"/>
            <a:pathLst>
              <a:path w="18288000" h="10287000">
                <a:moveTo>
                  <a:pt x="0" y="0"/>
                </a:moveTo>
                <a:lnTo>
                  <a:pt x="18288000" y="0"/>
                </a:lnTo>
                <a:lnTo>
                  <a:pt x="18288000" y="10287000"/>
                </a:lnTo>
                <a:lnTo>
                  <a:pt x="0" y="10287000"/>
                </a:lnTo>
                <a:lnTo>
                  <a:pt x="0" y="0"/>
                </a:lnTo>
                <a:close/>
              </a:path>
            </a:pathLst>
          </a:custGeom>
          <a:blipFill>
            <a:blip r:embed="rId2"/>
            <a:stretch>
              <a:fillRect/>
            </a:stretch>
          </a:blipFill>
        </p:spPr>
      </p:sp>
      <p:grpSp>
        <p:nvGrpSpPr>
          <p:cNvPr id="3" name="Group 3"/>
          <p:cNvGrpSpPr/>
          <p:nvPr/>
        </p:nvGrpSpPr>
        <p:grpSpPr>
          <a:xfrm>
            <a:off x="0" y="9349072"/>
            <a:ext cx="18568724" cy="937928"/>
            <a:chOff x="0" y="0"/>
            <a:chExt cx="4890528" cy="247026"/>
          </a:xfrm>
        </p:grpSpPr>
        <p:sp>
          <p:nvSpPr>
            <p:cNvPr id="4" name="Freeform 4"/>
            <p:cNvSpPr/>
            <p:nvPr/>
          </p:nvSpPr>
          <p:spPr>
            <a:xfrm>
              <a:off x="0" y="0"/>
              <a:ext cx="4890528" cy="247026"/>
            </a:xfrm>
            <a:custGeom>
              <a:avLst/>
              <a:gdLst/>
              <a:ahLst/>
              <a:cxnLst/>
              <a:rect l="l" t="t" r="r" b="b"/>
              <a:pathLst>
                <a:path w="4890528" h="247026">
                  <a:moveTo>
                    <a:pt x="0" y="0"/>
                  </a:moveTo>
                  <a:lnTo>
                    <a:pt x="4890528" y="0"/>
                  </a:lnTo>
                  <a:lnTo>
                    <a:pt x="4890528" y="247026"/>
                  </a:lnTo>
                  <a:lnTo>
                    <a:pt x="0" y="247026"/>
                  </a:lnTo>
                  <a:close/>
                </a:path>
              </a:pathLst>
            </a:custGeom>
            <a:solidFill>
              <a:srgbClr val="FFFFFF">
                <a:alpha val="80000"/>
              </a:srgbClr>
            </a:solidFill>
          </p:spPr>
        </p:sp>
        <p:sp>
          <p:nvSpPr>
            <p:cNvPr id="5" name="TextBox 5"/>
            <p:cNvSpPr txBox="1"/>
            <p:nvPr/>
          </p:nvSpPr>
          <p:spPr>
            <a:xfrm>
              <a:off x="0" y="-38100"/>
              <a:ext cx="4890528" cy="285126"/>
            </a:xfrm>
            <a:prstGeom prst="rect">
              <a:avLst/>
            </a:prstGeom>
          </p:spPr>
          <p:txBody>
            <a:bodyPr lIns="50800" tIns="50800" rIns="50800" bIns="50800" rtlCol="0" anchor="ctr"/>
            <a:lstStyle/>
            <a:p>
              <a:pPr algn="ctr">
                <a:lnSpc>
                  <a:spcPts val="2659"/>
                </a:lnSpc>
                <a:spcBef>
                  <a:spcPct val="0"/>
                </a:spcBef>
              </a:pPr>
              <a:endParaRPr/>
            </a:p>
          </p:txBody>
        </p:sp>
      </p:grpSp>
      <p:sp>
        <p:nvSpPr>
          <p:cNvPr id="9" name="Freeform 9"/>
          <p:cNvSpPr/>
          <p:nvPr/>
        </p:nvSpPr>
        <p:spPr>
          <a:xfrm>
            <a:off x="347949" y="9545736"/>
            <a:ext cx="544599" cy="544599"/>
          </a:xfrm>
          <a:custGeom>
            <a:avLst/>
            <a:gdLst/>
            <a:ahLst/>
            <a:cxnLst/>
            <a:rect l="l" t="t" r="r" b="b"/>
            <a:pathLst>
              <a:path w="544599" h="544599">
                <a:moveTo>
                  <a:pt x="0" y="0"/>
                </a:moveTo>
                <a:lnTo>
                  <a:pt x="544599" y="0"/>
                </a:lnTo>
                <a:lnTo>
                  <a:pt x="544599" y="544599"/>
                </a:lnTo>
                <a:lnTo>
                  <a:pt x="0" y="544599"/>
                </a:lnTo>
                <a:lnTo>
                  <a:pt x="0" y="0"/>
                </a:lnTo>
                <a:close/>
              </a:path>
            </a:pathLst>
          </a:custGeom>
          <a:blipFill>
            <a:blip r:embed="rId3">
              <a:extLst>
                <a:ext uri="{96DAC541-7B7A-43D3-8B79-37D633B846F1}">
                  <asvg:svgBlip xmlns:asvg="http://schemas.microsoft.com/office/drawing/2016/SVG/main" xmlns="" r:embed="rId4"/>
                </a:ext>
              </a:extLst>
            </a:blip>
            <a:stretch>
              <a:fillRect/>
            </a:stretch>
          </a:blipFill>
        </p:spPr>
      </p:sp>
      <p:grpSp>
        <p:nvGrpSpPr>
          <p:cNvPr id="10" name="Group 10"/>
          <p:cNvGrpSpPr/>
          <p:nvPr/>
        </p:nvGrpSpPr>
        <p:grpSpPr>
          <a:xfrm>
            <a:off x="14650126" y="9322685"/>
            <a:ext cx="3856527" cy="937928"/>
            <a:chOff x="0" y="0"/>
            <a:chExt cx="1015711" cy="247026"/>
          </a:xfrm>
        </p:grpSpPr>
        <p:sp>
          <p:nvSpPr>
            <p:cNvPr id="11" name="Freeform 11"/>
            <p:cNvSpPr/>
            <p:nvPr/>
          </p:nvSpPr>
          <p:spPr>
            <a:xfrm>
              <a:off x="0" y="0"/>
              <a:ext cx="1015711" cy="247026"/>
            </a:xfrm>
            <a:custGeom>
              <a:avLst/>
              <a:gdLst/>
              <a:ahLst/>
              <a:cxnLst/>
              <a:rect l="l" t="t" r="r" b="b"/>
              <a:pathLst>
                <a:path w="1015711" h="247026">
                  <a:moveTo>
                    <a:pt x="0" y="0"/>
                  </a:moveTo>
                  <a:lnTo>
                    <a:pt x="1015711" y="0"/>
                  </a:lnTo>
                  <a:lnTo>
                    <a:pt x="1015711" y="247026"/>
                  </a:lnTo>
                  <a:lnTo>
                    <a:pt x="0" y="247026"/>
                  </a:lnTo>
                  <a:close/>
                </a:path>
              </a:pathLst>
            </a:custGeom>
            <a:solidFill>
              <a:srgbClr val="000000"/>
            </a:solidFill>
          </p:spPr>
        </p:sp>
        <p:sp>
          <p:nvSpPr>
            <p:cNvPr id="12" name="TextBox 12"/>
            <p:cNvSpPr txBox="1"/>
            <p:nvPr/>
          </p:nvSpPr>
          <p:spPr>
            <a:xfrm>
              <a:off x="0" y="-38100"/>
              <a:ext cx="1015711" cy="285126"/>
            </a:xfrm>
            <a:prstGeom prst="rect">
              <a:avLst/>
            </a:prstGeom>
          </p:spPr>
          <p:txBody>
            <a:bodyPr lIns="50800" tIns="50800" rIns="50800" bIns="50800" rtlCol="0" anchor="ctr"/>
            <a:lstStyle/>
            <a:p>
              <a:pPr algn="ctr">
                <a:lnSpc>
                  <a:spcPts val="2659"/>
                </a:lnSpc>
                <a:spcBef>
                  <a:spcPct val="0"/>
                </a:spcBef>
              </a:pPr>
              <a:endParaRPr/>
            </a:p>
          </p:txBody>
        </p:sp>
      </p:grpSp>
      <p:sp>
        <p:nvSpPr>
          <p:cNvPr id="13" name="TextBox 13"/>
          <p:cNvSpPr txBox="1"/>
          <p:nvPr/>
        </p:nvSpPr>
        <p:spPr>
          <a:xfrm>
            <a:off x="1464733" y="3449521"/>
            <a:ext cx="5422411" cy="1774810"/>
          </a:xfrm>
          <a:prstGeom prst="rect">
            <a:avLst/>
          </a:prstGeom>
        </p:spPr>
        <p:txBody>
          <a:bodyPr lIns="0" tIns="0" rIns="0" bIns="0" rtlCol="0" anchor="t">
            <a:spAutoFit/>
          </a:bodyPr>
          <a:lstStyle/>
          <a:p>
            <a:pPr algn="l">
              <a:lnSpc>
                <a:spcPts val="13474"/>
              </a:lnSpc>
            </a:pPr>
            <a:r>
              <a:rPr lang="en-US" sz="13340" spc="-720">
                <a:solidFill>
                  <a:srgbClr val="FFFFFF"/>
                </a:solidFill>
                <a:latin typeface="Montserrat"/>
                <a:ea typeface="Montserrat"/>
                <a:cs typeface="Montserrat"/>
                <a:sym typeface="Montserrat"/>
              </a:rPr>
              <a:t>Thank</a:t>
            </a:r>
          </a:p>
        </p:txBody>
      </p:sp>
      <p:sp>
        <p:nvSpPr>
          <p:cNvPr id="14" name="TextBox 14"/>
          <p:cNvSpPr txBox="1"/>
          <p:nvPr/>
        </p:nvSpPr>
        <p:spPr>
          <a:xfrm>
            <a:off x="6683882" y="3449521"/>
            <a:ext cx="4358904" cy="1774810"/>
          </a:xfrm>
          <a:prstGeom prst="rect">
            <a:avLst/>
          </a:prstGeom>
        </p:spPr>
        <p:txBody>
          <a:bodyPr lIns="0" tIns="0" rIns="0" bIns="0" rtlCol="0" anchor="t">
            <a:spAutoFit/>
          </a:bodyPr>
          <a:lstStyle/>
          <a:p>
            <a:pPr algn="l">
              <a:lnSpc>
                <a:spcPts val="13474"/>
              </a:lnSpc>
            </a:pPr>
            <a:r>
              <a:rPr lang="en-US" sz="13340" b="1" spc="-720">
                <a:solidFill>
                  <a:srgbClr val="FFFFFF"/>
                </a:solidFill>
                <a:latin typeface="Montserrat Bold"/>
                <a:ea typeface="Montserrat Bold"/>
                <a:cs typeface="Montserrat Bold"/>
                <a:sym typeface="Montserrat Bold"/>
              </a:rPr>
              <a:t>You!</a:t>
            </a:r>
          </a:p>
        </p:txBody>
      </p:sp>
      <p:sp>
        <p:nvSpPr>
          <p:cNvPr id="15" name="TextBox 15"/>
          <p:cNvSpPr txBox="1"/>
          <p:nvPr/>
        </p:nvSpPr>
        <p:spPr>
          <a:xfrm>
            <a:off x="15988988" y="9672637"/>
            <a:ext cx="1270312" cy="232796"/>
          </a:xfrm>
          <a:prstGeom prst="rect">
            <a:avLst/>
          </a:prstGeom>
        </p:spPr>
        <p:txBody>
          <a:bodyPr lIns="0" tIns="0" rIns="0" bIns="0" rtlCol="0" anchor="t">
            <a:spAutoFit/>
          </a:bodyPr>
          <a:lstStyle/>
          <a:p>
            <a:pPr algn="l">
              <a:lnSpc>
                <a:spcPts val="1770"/>
              </a:lnSpc>
            </a:pPr>
            <a:r>
              <a:rPr lang="en-US" sz="1752">
                <a:solidFill>
                  <a:srgbClr val="FFFFFF"/>
                </a:solidFill>
                <a:latin typeface="Montserrat"/>
                <a:ea typeface="Montserrat"/>
                <a:cs typeface="Montserrat"/>
                <a:sym typeface="Montserrat"/>
              </a:rPr>
              <a:t>PAGE 14</a:t>
            </a:r>
          </a:p>
        </p:txBody>
      </p:sp>
      <p:grpSp>
        <p:nvGrpSpPr>
          <p:cNvPr id="16" name="Group 16"/>
          <p:cNvGrpSpPr/>
          <p:nvPr/>
        </p:nvGrpSpPr>
        <p:grpSpPr>
          <a:xfrm>
            <a:off x="16278934" y="400400"/>
            <a:ext cx="2617137" cy="2617137"/>
            <a:chOff x="0" y="0"/>
            <a:chExt cx="812800" cy="812800"/>
          </a:xfrm>
        </p:grpSpPr>
        <p:sp>
          <p:nvSpPr>
            <p:cNvPr id="17" name="Freeform 17"/>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0C3F7">
                    <a:alpha val="100000"/>
                  </a:srgbClr>
                </a:gs>
                <a:gs pos="100000">
                  <a:srgbClr val="717670">
                    <a:alpha val="0"/>
                  </a:srgbClr>
                </a:gs>
              </a:gsLst>
              <a:lin ang="0"/>
            </a:gradFill>
          </p:spPr>
        </p:sp>
        <p:sp>
          <p:nvSpPr>
            <p:cNvPr id="18" name="TextBox 18"/>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grpSp>
        <p:nvGrpSpPr>
          <p:cNvPr id="19" name="Group 19"/>
          <p:cNvGrpSpPr/>
          <p:nvPr/>
        </p:nvGrpSpPr>
        <p:grpSpPr>
          <a:xfrm>
            <a:off x="-941209" y="6237867"/>
            <a:ext cx="2617137" cy="2617137"/>
            <a:chOff x="0" y="0"/>
            <a:chExt cx="812800" cy="812800"/>
          </a:xfrm>
        </p:grpSpPr>
        <p:sp>
          <p:nvSpPr>
            <p:cNvPr id="20" name="Freeform 20"/>
            <p:cNvSpPr/>
            <p:nvPr/>
          </p:nvSpPr>
          <p:spPr>
            <a:xfrm>
              <a:off x="0" y="0"/>
              <a:ext cx="812800" cy="812800"/>
            </a:xfrm>
            <a:custGeom>
              <a:avLst/>
              <a:gdLst/>
              <a:ahLst/>
              <a:cxnLst/>
              <a:rect l="l" t="t" r="r" b="b"/>
              <a:pathLst>
                <a:path w="812800" h="812800">
                  <a:moveTo>
                    <a:pt x="406400" y="0"/>
                  </a:moveTo>
                  <a:cubicBezTo>
                    <a:pt x="181951" y="0"/>
                    <a:pt x="0" y="181951"/>
                    <a:pt x="0" y="406400"/>
                  </a:cubicBezTo>
                  <a:cubicBezTo>
                    <a:pt x="0" y="630849"/>
                    <a:pt x="181951" y="812800"/>
                    <a:pt x="406400" y="812800"/>
                  </a:cubicBezTo>
                  <a:cubicBezTo>
                    <a:pt x="630849" y="812800"/>
                    <a:pt x="812800" y="630849"/>
                    <a:pt x="812800" y="406400"/>
                  </a:cubicBezTo>
                  <a:cubicBezTo>
                    <a:pt x="812800" y="181951"/>
                    <a:pt x="630849" y="0"/>
                    <a:pt x="406400" y="0"/>
                  </a:cubicBezTo>
                  <a:close/>
                </a:path>
              </a:pathLst>
            </a:custGeom>
            <a:gradFill rotWithShape="1">
              <a:gsLst>
                <a:gs pos="0">
                  <a:srgbClr val="20C3F7">
                    <a:alpha val="100000"/>
                  </a:srgbClr>
                </a:gs>
                <a:gs pos="100000">
                  <a:srgbClr val="717670">
                    <a:alpha val="0"/>
                  </a:srgbClr>
                </a:gs>
              </a:gsLst>
              <a:lin ang="0"/>
            </a:gradFill>
          </p:spPr>
        </p:sp>
        <p:sp>
          <p:nvSpPr>
            <p:cNvPr id="21" name="TextBox 21"/>
            <p:cNvSpPr txBox="1"/>
            <p:nvPr/>
          </p:nvSpPr>
          <p:spPr>
            <a:xfrm>
              <a:off x="76200" y="38100"/>
              <a:ext cx="660400" cy="698500"/>
            </a:xfrm>
            <a:prstGeom prst="rect">
              <a:avLst/>
            </a:prstGeom>
          </p:spPr>
          <p:txBody>
            <a:bodyPr lIns="50800" tIns="50800" rIns="50800" bIns="50800" rtlCol="0" anchor="ctr"/>
            <a:lstStyle/>
            <a:p>
              <a:pPr algn="ctr">
                <a:lnSpc>
                  <a:spcPts val="2659"/>
                </a:lnSpc>
              </a:pPr>
              <a:endParaRPr/>
            </a:p>
          </p:txBody>
        </p:sp>
      </p:gr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77</TotalTime>
  <Words>3119</Words>
  <Application>Microsoft Office PowerPoint</Application>
  <PresentationFormat>Custom</PresentationFormat>
  <Paragraphs>155</Paragraphs>
  <Slides>14</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Arial</vt:lpstr>
      <vt:lpstr>Montserrat Bold</vt:lpstr>
      <vt:lpstr>Montserrat</vt:lpstr>
      <vt:lpstr>DM Sans Bold</vt:lpstr>
      <vt:lpstr>Canva Sans</vt:lpstr>
      <vt:lpstr>Intro Rust</vt:lpstr>
      <vt:lpstr>Montserrat Semi-Bold</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Blue White Minimalist Finance Management Presentation</dc:title>
  <dcterms:created xsi:type="dcterms:W3CDTF">2006-08-16T00:00:00Z</dcterms:created>
  <dcterms:modified xsi:type="dcterms:W3CDTF">2025-10-12T15:51:05Z</dcterms:modified>
  <dc:identifier>DAG1Sb2dCEc</dc:identifier>
</cp:coreProperties>
</file>