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50"/>
  </p:notesMasterIdLst>
  <p:handoutMasterIdLst>
    <p:handoutMasterId r:id="rId51"/>
  </p:handoutMasterIdLst>
  <p:sldIdLst>
    <p:sldId id="373" r:id="rId2"/>
    <p:sldId id="393" r:id="rId3"/>
    <p:sldId id="414" r:id="rId4"/>
    <p:sldId id="332" r:id="rId5"/>
    <p:sldId id="392" r:id="rId6"/>
    <p:sldId id="389" r:id="rId7"/>
    <p:sldId id="422" r:id="rId8"/>
    <p:sldId id="423" r:id="rId9"/>
    <p:sldId id="424" r:id="rId10"/>
    <p:sldId id="390" r:id="rId11"/>
    <p:sldId id="391" r:id="rId12"/>
    <p:sldId id="409" r:id="rId13"/>
    <p:sldId id="410" r:id="rId14"/>
    <p:sldId id="411" r:id="rId15"/>
    <p:sldId id="412" r:id="rId16"/>
    <p:sldId id="413" r:id="rId17"/>
    <p:sldId id="378" r:id="rId18"/>
    <p:sldId id="382" r:id="rId19"/>
    <p:sldId id="377" r:id="rId20"/>
    <p:sldId id="384" r:id="rId21"/>
    <p:sldId id="388" r:id="rId22"/>
    <p:sldId id="407" r:id="rId23"/>
    <p:sldId id="408" r:id="rId24"/>
    <p:sldId id="387" r:id="rId25"/>
    <p:sldId id="386" r:id="rId26"/>
    <p:sldId id="334" r:id="rId27"/>
    <p:sldId id="374" r:id="rId28"/>
    <p:sldId id="376" r:id="rId29"/>
    <p:sldId id="417" r:id="rId30"/>
    <p:sldId id="418" r:id="rId31"/>
    <p:sldId id="425" r:id="rId32"/>
    <p:sldId id="426" r:id="rId33"/>
    <p:sldId id="419" r:id="rId34"/>
    <p:sldId id="420" r:id="rId35"/>
    <p:sldId id="395" r:id="rId36"/>
    <p:sldId id="398" r:id="rId37"/>
    <p:sldId id="401" r:id="rId38"/>
    <p:sldId id="402" r:id="rId39"/>
    <p:sldId id="403" r:id="rId40"/>
    <p:sldId id="404" r:id="rId41"/>
    <p:sldId id="405" r:id="rId42"/>
    <p:sldId id="406" r:id="rId43"/>
    <p:sldId id="394" r:id="rId44"/>
    <p:sldId id="380" r:id="rId45"/>
    <p:sldId id="381" r:id="rId46"/>
    <p:sldId id="421" r:id="rId47"/>
    <p:sldId id="320" r:id="rId48"/>
    <p:sldId id="379" r:id="rId49"/>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9" autoAdjust="0"/>
    <p:restoredTop sz="61538" autoAdjust="0"/>
  </p:normalViewPr>
  <p:slideViewPr>
    <p:cSldViewPr>
      <p:cViewPr varScale="1">
        <p:scale>
          <a:sx n="56" d="100"/>
          <a:sy n="56" d="100"/>
        </p:scale>
        <p:origin x="201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 xmlns:a16="http://schemas.microsoft.com/office/drawing/2014/main" id="{29072F37-1419-45AA-BD00-2B6A8D8C4B73}"/>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 xmlns:a16="http://schemas.microsoft.com/office/drawing/2014/main" id="{F22B1D7F-6B7F-4D2E-8AAB-5C23F614A5E7}"/>
              </a:ext>
            </a:extLst>
          </p:cNvPr>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 xmlns:a16="http://schemas.microsoft.com/office/drawing/2014/main" id="{07CBC75F-5193-4DD0-84ED-1FA679B30D67}"/>
              </a:ext>
            </a:extLst>
          </p:cNvPr>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 xmlns:a16="http://schemas.microsoft.com/office/drawing/2014/main" id="{21053E7E-6EA9-4F1E-9FBD-DE44F64B7BFA}"/>
              </a:ext>
            </a:extLst>
          </p:cNvPr>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35158045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 xmlns:a16="http://schemas.microsoft.com/office/drawing/2014/main" id="{D6372DB9-F4BD-48C5-9ADB-8E0818024424}"/>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 xmlns:a16="http://schemas.microsoft.com/office/drawing/2014/main" id="{2DC3624D-4AEF-499F-ABC5-C4495CE76F40}"/>
              </a:ext>
            </a:extLst>
          </p:cNvPr>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 xmlns:a16="http://schemas.microsoft.com/office/drawing/2014/main" id="{95380408-DCE3-4424-878D-D67ED8B00D4C}"/>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 xmlns:a16="http://schemas.microsoft.com/office/drawing/2014/main" id="{1E95BB8E-399C-4A3E-A434-F0D4C444351A}"/>
              </a:ext>
            </a:extLst>
          </p:cNvPr>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 xmlns:a16="http://schemas.microsoft.com/office/drawing/2014/main" id="{80AB555E-486D-449E-98E1-C283F33FBEB4}"/>
              </a:ext>
            </a:extLst>
          </p:cNvPr>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 xmlns:a16="http://schemas.microsoft.com/office/drawing/2014/main" id="{17AD08E7-009C-428E-80C5-DB7B8FFE3D2E}"/>
              </a:ext>
            </a:extLst>
          </p:cNvPr>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17675567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a:t>
            </a:fld>
            <a:endParaRPr lang="cy-GB" altLang="en-US"/>
          </a:p>
        </p:txBody>
      </p:sp>
    </p:spTree>
    <p:extLst>
      <p:ext uri="{BB962C8B-B14F-4D97-AF65-F5344CB8AC3E}">
        <p14:creationId xmlns:p14="http://schemas.microsoft.com/office/powerpoint/2010/main" val="1147042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a:t>
            </a:fld>
            <a:endParaRPr lang="cy-GB" altLang="en-US"/>
          </a:p>
        </p:txBody>
      </p:sp>
    </p:spTree>
    <p:extLst>
      <p:ext uri="{BB962C8B-B14F-4D97-AF65-F5344CB8AC3E}">
        <p14:creationId xmlns:p14="http://schemas.microsoft.com/office/powerpoint/2010/main" val="2849419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a:t>
            </a:fld>
            <a:endParaRPr lang="cy-GB" altLang="en-US"/>
          </a:p>
        </p:txBody>
      </p:sp>
    </p:spTree>
    <p:extLst>
      <p:ext uri="{BB962C8B-B14F-4D97-AF65-F5344CB8AC3E}">
        <p14:creationId xmlns:p14="http://schemas.microsoft.com/office/powerpoint/2010/main" val="3210901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 xmlns:a16="http://schemas.microsoft.com/office/drawing/2014/main" id="{C556B26E-38E8-4040-A82C-58458A77FA87}"/>
              </a:ext>
            </a:extLst>
          </p:cNvPr>
          <p:cNvSpPr>
            <a:spLocks noGrp="1" noRot="1" noChangeAspect="1" noChangeArrowheads="1" noTextEdit="1"/>
          </p:cNvSpPr>
          <p:nvPr>
            <p:ph type="sldImg"/>
          </p:nvPr>
        </p:nvSpPr>
        <p:spPr>
          <a:xfrm>
            <a:off x="896938" y="731838"/>
            <a:ext cx="4875212" cy="3657600"/>
          </a:xfrm>
          <a:ln/>
        </p:spPr>
      </p:sp>
      <p:sp>
        <p:nvSpPr>
          <p:cNvPr id="28675" name="Notes Placeholder 2">
            <a:extLst>
              <a:ext uri="{FF2B5EF4-FFF2-40B4-BE49-F238E27FC236}">
                <a16:creationId xmlns=""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2373583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5</a:t>
            </a:fld>
            <a:endParaRPr lang="cy-GB" altLang="en-US"/>
          </a:p>
        </p:txBody>
      </p:sp>
    </p:spTree>
    <p:extLst>
      <p:ext uri="{BB962C8B-B14F-4D97-AF65-F5344CB8AC3E}">
        <p14:creationId xmlns:p14="http://schemas.microsoft.com/office/powerpoint/2010/main" val="3530713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6</a:t>
            </a:fld>
            <a:endParaRPr lang="cy-GB" altLang="en-US"/>
          </a:p>
        </p:txBody>
      </p:sp>
    </p:spTree>
    <p:extLst>
      <p:ext uri="{BB962C8B-B14F-4D97-AF65-F5344CB8AC3E}">
        <p14:creationId xmlns:p14="http://schemas.microsoft.com/office/powerpoint/2010/main" val="503430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7</a:t>
            </a:fld>
            <a:endParaRPr lang="cy-GB" altLang="en-US"/>
          </a:p>
        </p:txBody>
      </p:sp>
    </p:spTree>
    <p:extLst>
      <p:ext uri="{BB962C8B-B14F-4D97-AF65-F5344CB8AC3E}">
        <p14:creationId xmlns:p14="http://schemas.microsoft.com/office/powerpoint/2010/main" val="3090039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8</a:t>
            </a:fld>
            <a:endParaRPr lang="cy-GB" altLang="en-US"/>
          </a:p>
        </p:txBody>
      </p:sp>
    </p:spTree>
    <p:extLst>
      <p:ext uri="{BB962C8B-B14F-4D97-AF65-F5344CB8AC3E}">
        <p14:creationId xmlns:p14="http://schemas.microsoft.com/office/powerpoint/2010/main" val="1305405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9</a:t>
            </a:fld>
            <a:endParaRPr lang="cy-GB" altLang="en-US"/>
          </a:p>
        </p:txBody>
      </p:sp>
    </p:spTree>
    <p:extLst>
      <p:ext uri="{BB962C8B-B14F-4D97-AF65-F5344CB8AC3E}">
        <p14:creationId xmlns:p14="http://schemas.microsoft.com/office/powerpoint/2010/main" val="374819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10</a:t>
            </a:fld>
            <a:endParaRPr lang="cy-GB" altLang="en-US"/>
          </a:p>
        </p:txBody>
      </p:sp>
    </p:spTree>
    <p:extLst>
      <p:ext uri="{BB962C8B-B14F-4D97-AF65-F5344CB8AC3E}">
        <p14:creationId xmlns:p14="http://schemas.microsoft.com/office/powerpoint/2010/main" val="2186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11</a:t>
            </a:fld>
            <a:endParaRPr lang="cy-GB" altLang="en-US"/>
          </a:p>
        </p:txBody>
      </p:sp>
    </p:spTree>
    <p:extLst>
      <p:ext uri="{BB962C8B-B14F-4D97-AF65-F5344CB8AC3E}">
        <p14:creationId xmlns:p14="http://schemas.microsoft.com/office/powerpoint/2010/main" val="1025646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Purpose To introduce the concept of power and to encourage people to recognize their own power and potential. This is a quick way to begin to explore participants’ views of power. If you have more time, the next exercise allows for more in-depth analysis. </a:t>
            </a:r>
          </a:p>
          <a:p>
            <a:endParaRPr lang="en-GB" dirty="0" smtClean="0"/>
          </a:p>
          <a:p>
            <a:pPr marL="228600" indent="-228600">
              <a:buAutoNum type="arabicPeriod"/>
            </a:pPr>
            <a:r>
              <a:rPr lang="en-GB" dirty="0" smtClean="0"/>
              <a:t>Hand out copies of the illustrations on the next page with the following questions: </a:t>
            </a:r>
          </a:p>
          <a:p>
            <a:pPr marL="228600" indent="-228600">
              <a:buAutoNum type="arabicPeriod"/>
            </a:pPr>
            <a:r>
              <a:rPr lang="en-GB" dirty="0" smtClean="0"/>
              <a:t>• Identify and describe the kind of power depicted in each of the four drawings. </a:t>
            </a:r>
          </a:p>
          <a:p>
            <a:pPr marL="228600" indent="-228600">
              <a:buAutoNum type="arabicPeriod"/>
            </a:pPr>
            <a:r>
              <a:rPr lang="en-GB" dirty="0" smtClean="0"/>
              <a:t>• </a:t>
            </a:r>
            <a:r>
              <a:rPr lang="en-GB" dirty="0" err="1" smtClean="0"/>
              <a:t>Expain</a:t>
            </a:r>
            <a:r>
              <a:rPr lang="en-GB" dirty="0" smtClean="0"/>
              <a:t> the impact of this kind of power on citizen participation. 2.</a:t>
            </a:r>
          </a:p>
          <a:p>
            <a:pPr marL="228600" indent="-228600">
              <a:buAutoNum type="arabicPeriod"/>
            </a:pPr>
            <a:r>
              <a:rPr lang="en-GB" dirty="0" smtClean="0"/>
              <a:t> A brainstorming discussion is guided by two questions. Responses are recorded on flipchart paper.</a:t>
            </a:r>
          </a:p>
          <a:p>
            <a:pPr marL="228600" indent="-228600">
              <a:buAutoNum type="arabicPeriod"/>
            </a:pPr>
            <a:endParaRPr lang="en-GB" dirty="0" smtClean="0"/>
          </a:p>
          <a:p>
            <a:pPr marL="228600" indent="-228600">
              <a:buAutoNum type="arabicPeriod"/>
            </a:pPr>
            <a:r>
              <a:rPr lang="en-GB" dirty="0" smtClean="0"/>
              <a:t> • What are the main sources of power? • </a:t>
            </a:r>
          </a:p>
          <a:p>
            <a:pPr marL="228600" indent="-228600">
              <a:buAutoNum type="arabicPeriod"/>
            </a:pPr>
            <a:r>
              <a:rPr lang="en-GB" dirty="0" smtClean="0"/>
              <a:t>What are your potential sources of power as a citizen? </a:t>
            </a:r>
          </a:p>
          <a:p>
            <a:pPr marL="228600" indent="-228600">
              <a:buAutoNum type="arabicPeriod"/>
            </a:pPr>
            <a:endParaRPr lang="en-GB" dirty="0" smtClean="0"/>
          </a:p>
          <a:p>
            <a:pPr marL="228600" indent="-228600">
              <a:buAutoNum type="arabicPeriod"/>
            </a:pPr>
            <a:r>
              <a:rPr lang="en-GB" dirty="0" smtClean="0"/>
              <a:t>Follow-up This exercise focuses on the visible aspects of power. </a:t>
            </a:r>
          </a:p>
          <a:p>
            <a:pPr marL="228600" indent="-228600">
              <a:buAutoNum type="arabicPeriod"/>
            </a:pPr>
            <a:endParaRPr lang="en-GB" dirty="0" smtClean="0"/>
          </a:p>
          <a:p>
            <a:pPr marL="228600" indent="-228600">
              <a:buAutoNum type="arabicPeriod"/>
            </a:pPr>
            <a:r>
              <a:rPr lang="en-GB" dirty="0" smtClean="0"/>
              <a:t>The next exercise, Feeling Power and Powerlessness, looks at the more invisible psychological, emotional, and social aspects of power</a:t>
            </a:r>
          </a:p>
          <a:p>
            <a:pPr marL="228600" indent="-228600">
              <a:buAutoNum type="arabicPeriod"/>
            </a:pPr>
            <a:endParaRPr lang="en-GB" dirty="0" smtClean="0"/>
          </a:p>
          <a:p>
            <a:pPr marL="228600" indent="-228600">
              <a:buAutoNum type="arabicPeriod"/>
            </a:pPr>
            <a:r>
              <a:rPr lang="en-GB" dirty="0" smtClean="0"/>
              <a:t>. Exercise: Identifying the Sources and Uses of Power “To effectively influence the power structures of government or corporate interest, one needs other sources of power. In the context of public advocacy, six major sources are: •</a:t>
            </a:r>
          </a:p>
          <a:p>
            <a:pPr marL="228600" indent="-228600">
              <a:buAutoNum type="arabicPeriod"/>
            </a:pPr>
            <a:endParaRPr lang="en-GB" dirty="0" smtClean="0"/>
          </a:p>
          <a:p>
            <a:pPr marL="228600" indent="-228600">
              <a:buAutoNum type="arabicPeriod"/>
            </a:pPr>
            <a:r>
              <a:rPr lang="en-GB" dirty="0" smtClean="0"/>
              <a:t> The power of people and citizens’ mobilization • </a:t>
            </a:r>
          </a:p>
          <a:p>
            <a:pPr marL="228600" indent="-228600">
              <a:buAutoNum type="arabicPeriod"/>
            </a:pPr>
            <a:r>
              <a:rPr lang="en-GB" dirty="0" smtClean="0"/>
              <a:t>The power of information and knowledge • </a:t>
            </a:r>
          </a:p>
          <a:p>
            <a:pPr marL="228600" indent="-228600">
              <a:buAutoNum type="arabicPeriod"/>
            </a:pPr>
            <a:r>
              <a:rPr lang="en-GB" dirty="0" smtClean="0"/>
              <a:t>The power of constitutional guarantees • </a:t>
            </a:r>
          </a:p>
          <a:p>
            <a:pPr marL="228600" indent="-228600">
              <a:buAutoNum type="arabicPeriod"/>
            </a:pPr>
            <a:r>
              <a:rPr lang="en-GB" dirty="0" smtClean="0"/>
              <a:t>The power of direct grassroots experience and networking • </a:t>
            </a:r>
          </a:p>
          <a:p>
            <a:pPr marL="228600" indent="-228600">
              <a:buAutoNum type="arabicPeriod"/>
            </a:pPr>
            <a:r>
              <a:rPr lang="en-GB" dirty="0" smtClean="0"/>
              <a:t>The power of solidarity • </a:t>
            </a:r>
          </a:p>
          <a:p>
            <a:pPr marL="228600" indent="-228600">
              <a:buAutoNum type="arabicPeriod"/>
            </a:pPr>
            <a:r>
              <a:rPr lang="en-GB" dirty="0" smtClean="0"/>
              <a:t>The power of moral convictions”</a:t>
            </a:r>
          </a:p>
          <a:p>
            <a:pPr marL="228600" indent="-228600">
              <a:buAutoNum type="arabicPeriod"/>
            </a:pPr>
            <a:endParaRPr lang="en-GB" dirty="0" smtClean="0"/>
          </a:p>
          <a:p>
            <a:pPr marL="228600" indent="-228600">
              <a:buAutoNum type="arabicPeriod"/>
            </a:pPr>
            <a:endParaRPr lang="en-GB" dirty="0" smtClean="0"/>
          </a:p>
          <a:p>
            <a:pPr marL="228600" indent="-228600">
              <a:buAutoNum type="arabicPeriod"/>
            </a:pPr>
            <a:r>
              <a:rPr lang="en-GB" dirty="0" smtClean="0"/>
              <a:t> John Samuel, National Centre for Advocacy Studies, India Common Responses for “Sources of Power”</a:t>
            </a:r>
          </a:p>
          <a:p>
            <a:pPr marL="228600" indent="-228600">
              <a:buAutoNum type="arabicPeriod"/>
            </a:pPr>
            <a:endParaRPr lang="en-GB" dirty="0" smtClean="0"/>
          </a:p>
          <a:p>
            <a:pPr marL="228600" indent="-228600">
              <a:buAutoNum type="arabicPeriod"/>
            </a:pPr>
            <a:r>
              <a:rPr lang="en-GB" dirty="0" smtClean="0"/>
              <a:t> • control • money and wealth • position • knowledge and information • might and force • abuse • capacity to inspire fear Common Responses for “Alternative Sources” • persistence • information • being just • organization and planning • our own knowledge • our own experience • commitment • righteousness • numbers* • solidarity • </a:t>
            </a:r>
            <a:r>
              <a:rPr lang="en-GB" dirty="0" err="1" smtClean="0"/>
              <a:t>humor</a:t>
            </a:r>
            <a:r>
              <a:rPr lang="en-GB" dirty="0" smtClean="0"/>
              <a:t> This list combines the responses of activists from 10 different countries.</a:t>
            </a:r>
          </a:p>
          <a:p>
            <a:pPr marL="228600" indent="-228600">
              <a:buAutoNum type="arabicPeriod"/>
            </a:pPr>
            <a:endParaRPr lang="en-GB" dirty="0" smtClean="0"/>
          </a:p>
          <a:p>
            <a:pPr marL="228600" indent="-228600">
              <a:buAutoNum type="arabicPeriod"/>
            </a:pPr>
            <a:endParaRPr lang="en-GB" dirty="0" smtClean="0"/>
          </a:p>
          <a:p>
            <a:pPr marL="228600" indent="-228600">
              <a:buAutoNum type="arabicPeriod"/>
            </a:pPr>
            <a:r>
              <a:rPr lang="en-GB" dirty="0" smtClean="0"/>
              <a:t> * The power of numbers is, potentially, a huge source of power, but it is often not used effectively. For example, in most countries, women are the majority of voters, but are under-represented in </a:t>
            </a:r>
            <a:r>
              <a:rPr lang="en-GB" dirty="0" err="1" smtClean="0"/>
              <a:t>decisionmaking</a:t>
            </a:r>
            <a:r>
              <a:rPr lang="en-GB" dirty="0" smtClean="0"/>
              <a:t> and have less access to public</a:t>
            </a:r>
            <a:endParaRPr lang="en-GB" dirty="0"/>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12</a:t>
            </a:fld>
            <a:endParaRPr lang="cy-GB" altLang="en-US"/>
          </a:p>
        </p:txBody>
      </p:sp>
    </p:spTree>
    <p:extLst>
      <p:ext uri="{BB962C8B-B14F-4D97-AF65-F5344CB8AC3E}">
        <p14:creationId xmlns:p14="http://schemas.microsoft.com/office/powerpoint/2010/main" val="31028183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13</a:t>
            </a:fld>
            <a:endParaRPr lang="cy-GB" altLang="en-US"/>
          </a:p>
        </p:txBody>
      </p:sp>
    </p:spTree>
    <p:extLst>
      <p:ext uri="{BB962C8B-B14F-4D97-AF65-F5344CB8AC3E}">
        <p14:creationId xmlns:p14="http://schemas.microsoft.com/office/powerpoint/2010/main" val="1448767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14</a:t>
            </a:fld>
            <a:endParaRPr lang="cy-GB" altLang="en-US"/>
          </a:p>
        </p:txBody>
      </p:sp>
    </p:spTree>
    <p:extLst>
      <p:ext uri="{BB962C8B-B14F-4D97-AF65-F5344CB8AC3E}">
        <p14:creationId xmlns:p14="http://schemas.microsoft.com/office/powerpoint/2010/main" val="1760233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15</a:t>
            </a:fld>
            <a:endParaRPr lang="cy-GB" altLang="en-US"/>
          </a:p>
        </p:txBody>
      </p:sp>
    </p:spTree>
    <p:extLst>
      <p:ext uri="{BB962C8B-B14F-4D97-AF65-F5344CB8AC3E}">
        <p14:creationId xmlns:p14="http://schemas.microsoft.com/office/powerpoint/2010/main" val="3293333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16</a:t>
            </a:fld>
            <a:endParaRPr lang="cy-GB" altLang="en-US"/>
          </a:p>
        </p:txBody>
      </p:sp>
    </p:spTree>
    <p:extLst>
      <p:ext uri="{BB962C8B-B14F-4D97-AF65-F5344CB8AC3E}">
        <p14:creationId xmlns:p14="http://schemas.microsoft.com/office/powerpoint/2010/main" val="3148054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This can be downloaded online. Make adjustments if need be. One is leaned towards church etc. May not be applicable</a:t>
            </a:r>
          </a:p>
          <a:p>
            <a:r>
              <a:rPr lang="en-GB" dirty="0"/>
              <a:t>Ask if they can define what type of oppression it may be (ageism, ableism, classism, </a:t>
            </a:r>
            <a:r>
              <a:rPr lang="en-GB" dirty="0" err="1"/>
              <a:t>etc</a:t>
            </a:r>
            <a:r>
              <a:rPr lang="en-GB" dirty="0" smtClean="0"/>
              <a:t>)</a:t>
            </a:r>
          </a:p>
          <a:p>
            <a:endParaRPr lang="en-GB" dirty="0" smtClean="0"/>
          </a:p>
          <a:p>
            <a:r>
              <a:rPr lang="en-GB" sz="1200" b="0" i="0" kern="1200" dirty="0" smtClean="0">
                <a:solidFill>
                  <a:schemeClr val="tx1"/>
                </a:solidFill>
                <a:effectLst/>
                <a:latin typeface="Arial" charset="0"/>
                <a:ea typeface="ＭＳ Ｐゴシック" panose="020B0600070205080204" pitchFamily="34" charset="-128"/>
                <a:cs typeface="ＭＳ Ｐゴシック" charset="0"/>
              </a:rPr>
              <a:t>. Introduce the power flower, drawn on large paper and placed on the wall. As a group fill in the dominant social identity of the group on the outside circle.</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2. Asking people to work individually or with the person next to them, hand out individual flowers to each pair. Ask participants to locate themselves on the inner blank circle.</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3. The groups of two post their identities on the inner circle of the large flower as soon as they are ready to do so.</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4. We review the composite as a group and reflect on:</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personal location: how many factors you have as an individual that are different from the dominant identity; what factors can't be shifted, changed?</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representation: who we are/ are not as a group - and how that might influence the task/discussion at hand?</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the relationship between and among different forms of oppression.</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the process at work to establish dominance of a particular identity and, at the same time, to subordinate other identities.</a:t>
            </a:r>
          </a:p>
          <a:p>
            <a:r>
              <a:rPr lang="en-GB" sz="1200" b="1" i="0" kern="1200" dirty="0" smtClean="0">
                <a:solidFill>
                  <a:schemeClr val="tx1"/>
                </a:solidFill>
                <a:effectLst/>
                <a:latin typeface="Arial" charset="0"/>
                <a:ea typeface="ＭＳ Ｐゴシック" panose="020B0600070205080204" pitchFamily="34" charset="-128"/>
                <a:cs typeface="ＭＳ Ｐゴシック" charset="0"/>
              </a:rPr>
              <a:t>Variations</a:t>
            </a:r>
            <a:r>
              <a:rPr lang="en-GB" sz="1200" b="0" i="0" kern="1200" dirty="0" smtClean="0">
                <a:solidFill>
                  <a:schemeClr val="tx1"/>
                </a:solidFill>
                <a:effectLst/>
                <a:latin typeface="Arial" charset="0"/>
                <a:ea typeface="ＭＳ Ｐゴシック" panose="020B0600070205080204" pitchFamily="34" charset="-128"/>
                <a:cs typeface="ＭＳ Ｐゴシック" charset="0"/>
              </a:rPr>
              <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Individuals fill in the inner circle of the flower before reflecting on the dominant social identity in the group.</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Using flip-chart paper, cut out large versions of the twelve different petals. Each petal should be large enough so that all participants can make an entry on it. Name each of the petals and spread them around the room. Participants circulate and record their personal identity on the inner part of the petal and the dominant identity on the outer part. Gather the petals in the centre of the room, and use as a catalyst for discussion as above.</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Use the power flower as an introduction to focus on one form of oppression. The flower was developed specifically for use in anti-racist work.</a:t>
            </a:r>
            <a:br>
              <a:rPr lang="en-GB" sz="1200" b="0" i="0" kern="1200" dirty="0" smtClean="0">
                <a:solidFill>
                  <a:schemeClr val="tx1"/>
                </a:solidFill>
                <a:effectLst/>
                <a:latin typeface="Arial" charset="0"/>
                <a:ea typeface="ＭＳ Ｐゴシック" panose="020B0600070205080204" pitchFamily="34" charset="-128"/>
                <a:cs typeface="ＭＳ Ｐゴシック" charset="0"/>
              </a:rPr>
            </a:br>
            <a:r>
              <a:rPr lang="en-GB" sz="1200" b="0" i="0" kern="1200" dirty="0" smtClean="0">
                <a:solidFill>
                  <a:schemeClr val="tx1"/>
                </a:solidFill>
                <a:effectLst/>
                <a:latin typeface="Arial" charset="0"/>
                <a:ea typeface="ＭＳ Ｐゴシック" panose="020B0600070205080204" pitchFamily="34" charset="-128"/>
                <a:cs typeface="ＭＳ Ｐゴシック" charset="0"/>
              </a:rPr>
              <a:t>• List the words participants use to describe their own "ethnicity" and "race". Examine the two columns for differences. Use this as a take-off point for talking about race as a social - as opposed to scientific- concept.</a:t>
            </a:r>
          </a:p>
          <a:p>
            <a:r>
              <a:rPr lang="en-GB" sz="1200" b="1" i="0" kern="1200" dirty="0" smtClean="0">
                <a:solidFill>
                  <a:schemeClr val="tx1"/>
                </a:solidFill>
                <a:effectLst/>
                <a:latin typeface="Arial" charset="0"/>
                <a:ea typeface="ＭＳ Ｐゴシック" panose="020B0600070205080204" pitchFamily="34" charset="-128"/>
                <a:cs typeface="ＭＳ Ｐゴシック" charset="0"/>
              </a:rPr>
              <a:t>Words of warning:</a:t>
            </a:r>
            <a:r>
              <a:rPr lang="en-GB" sz="1200" b="0" i="0" kern="1200" dirty="0" smtClean="0">
                <a:solidFill>
                  <a:schemeClr val="tx1"/>
                </a:solidFill>
                <a:effectLst/>
                <a:latin typeface="Arial" charset="0"/>
                <a:ea typeface="ＭＳ Ｐゴシック" panose="020B0600070205080204" pitchFamily="34" charset="-128"/>
                <a:cs typeface="ＭＳ Ｐゴシック" charset="0"/>
              </a:rPr>
              <a:t> Be very careful about asking students to fill in the petals. It may put students/participants who don't want to identify, for whatever reason, on the spot. For example you may have a gay student who is out to some people in the group but not to others who is uncomfortable when asked to fill in the sexual orientation petal. A variation may be to ask participants to look at the categories in the petals and make their own private list of categories they feel they fall into. No one needs to see if someone chooses not to fill out one of the petals. It is important to ensure that someone who is already feeling disempowered is not made to feel more so by an equity activity.</a:t>
            </a:r>
          </a:p>
          <a:p>
            <a:r>
              <a:rPr lang="en-GB" sz="1200" b="0" i="0" kern="1200" dirty="0" smtClean="0">
                <a:solidFill>
                  <a:schemeClr val="tx1"/>
                </a:solidFill>
                <a:effectLst/>
                <a:latin typeface="Arial" charset="0"/>
                <a:ea typeface="ＭＳ Ｐゴシック" panose="020B0600070205080204" pitchFamily="34" charset="-128"/>
                <a:cs typeface="ＭＳ Ｐゴシック" charset="0"/>
              </a:rPr>
              <a:t> </a:t>
            </a:r>
          </a:p>
          <a:p>
            <a:endParaRPr lang="en-GB" dirty="0"/>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17</a:t>
            </a:fld>
            <a:endParaRPr lang="cy-GB" altLang="en-US"/>
          </a:p>
        </p:txBody>
      </p:sp>
    </p:spTree>
    <p:extLst>
      <p:ext uri="{BB962C8B-B14F-4D97-AF65-F5344CB8AC3E}">
        <p14:creationId xmlns:p14="http://schemas.microsoft.com/office/powerpoint/2010/main" val="3154487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There are some people who are going top be more powerful than others because </a:t>
            </a:r>
            <a:r>
              <a:rPr lang="en-GB" dirty="0" err="1"/>
              <a:t>eof</a:t>
            </a:r>
            <a:r>
              <a:rPr lang="en-GB" dirty="0"/>
              <a:t> their social space</a:t>
            </a:r>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18</a:t>
            </a:fld>
            <a:endParaRPr lang="cy-GB" altLang="en-US"/>
          </a:p>
        </p:txBody>
      </p:sp>
    </p:spTree>
    <p:extLst>
      <p:ext uri="{BB962C8B-B14F-4D97-AF65-F5344CB8AC3E}">
        <p14:creationId xmlns:p14="http://schemas.microsoft.com/office/powerpoint/2010/main" val="1590166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Its worth noting that even in disadvantaged communities, there is still groups of people with more power than others</a:t>
            </a:r>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19</a:t>
            </a:fld>
            <a:endParaRPr lang="cy-GB" altLang="en-US"/>
          </a:p>
        </p:txBody>
      </p:sp>
    </p:spTree>
    <p:extLst>
      <p:ext uri="{BB962C8B-B14F-4D97-AF65-F5344CB8AC3E}">
        <p14:creationId xmlns:p14="http://schemas.microsoft.com/office/powerpoint/2010/main" val="9872055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Note to the students</a:t>
            </a:r>
          </a:p>
          <a:p>
            <a:r>
              <a:rPr lang="en-GB" dirty="0"/>
              <a:t>Religion especially Christianity have used advocacy for many years in their teachings of their religion. you will find a lot of articles and literature produced for this. They do have underlying theories from non-Christian backgrounds and use a lot of information from participatory and community development literature – there is along history of Christian missionary / community work in areas of disadvantage. Do not be put off by the religious tilt on some of the literature, use it to dig deeper.</a:t>
            </a:r>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20</a:t>
            </a:fld>
            <a:endParaRPr lang="cy-GB" altLang="en-US"/>
          </a:p>
        </p:txBody>
      </p:sp>
    </p:spTree>
    <p:extLst>
      <p:ext uri="{BB962C8B-B14F-4D97-AF65-F5344CB8AC3E}">
        <p14:creationId xmlns:p14="http://schemas.microsoft.com/office/powerpoint/2010/main" val="29675506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21</a:t>
            </a:fld>
            <a:endParaRPr lang="cy-GB" altLang="en-US"/>
          </a:p>
        </p:txBody>
      </p:sp>
    </p:spTree>
    <p:extLst>
      <p:ext uri="{BB962C8B-B14F-4D97-AF65-F5344CB8AC3E}">
        <p14:creationId xmlns:p14="http://schemas.microsoft.com/office/powerpoint/2010/main" val="2632028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22</a:t>
            </a:fld>
            <a:endParaRPr lang="cy-GB" altLang="en-US"/>
          </a:p>
        </p:txBody>
      </p:sp>
    </p:spTree>
    <p:extLst>
      <p:ext uri="{BB962C8B-B14F-4D97-AF65-F5344CB8AC3E}">
        <p14:creationId xmlns:p14="http://schemas.microsoft.com/office/powerpoint/2010/main" val="9836682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23</a:t>
            </a:fld>
            <a:endParaRPr lang="cy-GB" altLang="en-US"/>
          </a:p>
        </p:txBody>
      </p:sp>
    </p:spTree>
    <p:extLst>
      <p:ext uri="{BB962C8B-B14F-4D97-AF65-F5344CB8AC3E}">
        <p14:creationId xmlns:p14="http://schemas.microsoft.com/office/powerpoint/2010/main" val="2048151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24</a:t>
            </a:fld>
            <a:endParaRPr lang="cy-GB" altLang="en-US"/>
          </a:p>
        </p:txBody>
      </p:sp>
    </p:spTree>
    <p:extLst>
      <p:ext uri="{BB962C8B-B14F-4D97-AF65-F5344CB8AC3E}">
        <p14:creationId xmlns:p14="http://schemas.microsoft.com/office/powerpoint/2010/main" val="9746289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25</a:t>
            </a:fld>
            <a:endParaRPr lang="cy-GB" altLang="en-US"/>
          </a:p>
        </p:txBody>
      </p:sp>
    </p:spTree>
    <p:extLst>
      <p:ext uri="{BB962C8B-B14F-4D97-AF65-F5344CB8AC3E}">
        <p14:creationId xmlns:p14="http://schemas.microsoft.com/office/powerpoint/2010/main" val="2450977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26</a:t>
            </a:fld>
            <a:endParaRPr lang="cy-GB" altLang="en-US"/>
          </a:p>
        </p:txBody>
      </p:sp>
    </p:spTree>
    <p:extLst>
      <p:ext uri="{BB962C8B-B14F-4D97-AF65-F5344CB8AC3E}">
        <p14:creationId xmlns:p14="http://schemas.microsoft.com/office/powerpoint/2010/main" val="3726404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27</a:t>
            </a:fld>
            <a:endParaRPr lang="cy-GB" altLang="en-US"/>
          </a:p>
        </p:txBody>
      </p:sp>
    </p:spTree>
    <p:extLst>
      <p:ext uri="{BB962C8B-B14F-4D97-AF65-F5344CB8AC3E}">
        <p14:creationId xmlns:p14="http://schemas.microsoft.com/office/powerpoint/2010/main" val="29861552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28</a:t>
            </a:fld>
            <a:endParaRPr lang="cy-GB" altLang="en-US"/>
          </a:p>
        </p:txBody>
      </p:sp>
    </p:spTree>
    <p:extLst>
      <p:ext uri="{BB962C8B-B14F-4D97-AF65-F5344CB8AC3E}">
        <p14:creationId xmlns:p14="http://schemas.microsoft.com/office/powerpoint/2010/main" val="10870015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29</a:t>
            </a:fld>
            <a:endParaRPr lang="cy-GB" altLang="en-US"/>
          </a:p>
        </p:txBody>
      </p:sp>
    </p:spTree>
    <p:extLst>
      <p:ext uri="{BB962C8B-B14F-4D97-AF65-F5344CB8AC3E}">
        <p14:creationId xmlns:p14="http://schemas.microsoft.com/office/powerpoint/2010/main" val="32936964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30</a:t>
            </a:fld>
            <a:endParaRPr lang="cy-GB" altLang="en-US"/>
          </a:p>
        </p:txBody>
      </p:sp>
    </p:spTree>
    <p:extLst>
      <p:ext uri="{BB962C8B-B14F-4D97-AF65-F5344CB8AC3E}">
        <p14:creationId xmlns:p14="http://schemas.microsoft.com/office/powerpoint/2010/main" val="21467421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31</a:t>
            </a:fld>
            <a:endParaRPr lang="cy-GB" altLang="en-US"/>
          </a:p>
        </p:txBody>
      </p:sp>
    </p:spTree>
    <p:extLst>
      <p:ext uri="{BB962C8B-B14F-4D97-AF65-F5344CB8AC3E}">
        <p14:creationId xmlns:p14="http://schemas.microsoft.com/office/powerpoint/2010/main" val="34402254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smtClean="0"/>
              <a:t>The document argued that ideological and institutional change were critical to sustaining empowerment and real social transformation. And it emphasised that </a:t>
            </a:r>
            <a:r>
              <a:rPr lang="en-GB" sz="1200" dirty="0" err="1" smtClean="0"/>
              <a:t>transformatory</a:t>
            </a:r>
            <a:r>
              <a:rPr lang="en-GB" sz="1200" dirty="0" smtClean="0"/>
              <a:t> empowerment could not be achieved by tackling any one of these elements of social power - even at that early stage, its architects were clear that there was no "one-shot" magic bullet route to women's empowerment, such as providing women access to credit, enhanced incomes, or land-titles.</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32</a:t>
            </a:fld>
            <a:endParaRPr lang="cy-GB" altLang="en-US"/>
          </a:p>
        </p:txBody>
      </p:sp>
    </p:spTree>
    <p:extLst>
      <p:ext uri="{BB962C8B-B14F-4D97-AF65-F5344CB8AC3E}">
        <p14:creationId xmlns:p14="http://schemas.microsoft.com/office/powerpoint/2010/main" val="35947137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33</a:t>
            </a:fld>
            <a:endParaRPr lang="cy-GB" altLang="en-US"/>
          </a:p>
        </p:txBody>
      </p:sp>
    </p:spTree>
    <p:extLst>
      <p:ext uri="{BB962C8B-B14F-4D97-AF65-F5344CB8AC3E}">
        <p14:creationId xmlns:p14="http://schemas.microsoft.com/office/powerpoint/2010/main" val="23863782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34</a:t>
            </a:fld>
            <a:endParaRPr lang="cy-GB" altLang="en-US"/>
          </a:p>
        </p:txBody>
      </p:sp>
    </p:spTree>
    <p:extLst>
      <p:ext uri="{BB962C8B-B14F-4D97-AF65-F5344CB8AC3E}">
        <p14:creationId xmlns:p14="http://schemas.microsoft.com/office/powerpoint/2010/main" val="31147578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35</a:t>
            </a:fld>
            <a:endParaRPr lang="cy-GB" altLang="en-US"/>
          </a:p>
        </p:txBody>
      </p:sp>
    </p:spTree>
    <p:extLst>
      <p:ext uri="{BB962C8B-B14F-4D97-AF65-F5344CB8AC3E}">
        <p14:creationId xmlns:p14="http://schemas.microsoft.com/office/powerpoint/2010/main" val="39098484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36</a:t>
            </a:fld>
            <a:endParaRPr lang="cy-GB" altLang="en-US"/>
          </a:p>
        </p:txBody>
      </p:sp>
    </p:spTree>
    <p:extLst>
      <p:ext uri="{BB962C8B-B14F-4D97-AF65-F5344CB8AC3E}">
        <p14:creationId xmlns:p14="http://schemas.microsoft.com/office/powerpoint/2010/main" val="24043525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37</a:t>
            </a:fld>
            <a:endParaRPr lang="cy-GB" altLang="en-US"/>
          </a:p>
        </p:txBody>
      </p:sp>
    </p:spTree>
    <p:extLst>
      <p:ext uri="{BB962C8B-B14F-4D97-AF65-F5344CB8AC3E}">
        <p14:creationId xmlns:p14="http://schemas.microsoft.com/office/powerpoint/2010/main" val="11268689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38</a:t>
            </a:fld>
            <a:endParaRPr lang="cy-GB" altLang="en-US"/>
          </a:p>
        </p:txBody>
      </p:sp>
    </p:spTree>
    <p:extLst>
      <p:ext uri="{BB962C8B-B14F-4D97-AF65-F5344CB8AC3E}">
        <p14:creationId xmlns:p14="http://schemas.microsoft.com/office/powerpoint/2010/main" val="41195804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39</a:t>
            </a:fld>
            <a:endParaRPr lang="cy-GB" altLang="en-US"/>
          </a:p>
        </p:txBody>
      </p:sp>
    </p:spTree>
    <p:extLst>
      <p:ext uri="{BB962C8B-B14F-4D97-AF65-F5344CB8AC3E}">
        <p14:creationId xmlns:p14="http://schemas.microsoft.com/office/powerpoint/2010/main" val="12542794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40</a:t>
            </a:fld>
            <a:endParaRPr lang="cy-GB" altLang="en-US"/>
          </a:p>
        </p:txBody>
      </p:sp>
    </p:spTree>
    <p:extLst>
      <p:ext uri="{BB962C8B-B14F-4D97-AF65-F5344CB8AC3E}">
        <p14:creationId xmlns:p14="http://schemas.microsoft.com/office/powerpoint/2010/main" val="25115908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41</a:t>
            </a:fld>
            <a:endParaRPr lang="cy-GB" altLang="en-US"/>
          </a:p>
        </p:txBody>
      </p:sp>
    </p:spTree>
    <p:extLst>
      <p:ext uri="{BB962C8B-B14F-4D97-AF65-F5344CB8AC3E}">
        <p14:creationId xmlns:p14="http://schemas.microsoft.com/office/powerpoint/2010/main" val="30577869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42</a:t>
            </a:fld>
            <a:endParaRPr lang="cy-GB" altLang="en-US"/>
          </a:p>
        </p:txBody>
      </p:sp>
    </p:spTree>
    <p:extLst>
      <p:ext uri="{BB962C8B-B14F-4D97-AF65-F5344CB8AC3E}">
        <p14:creationId xmlns:p14="http://schemas.microsoft.com/office/powerpoint/2010/main" val="14517524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43</a:t>
            </a:fld>
            <a:endParaRPr lang="cy-GB" altLang="en-US"/>
          </a:p>
        </p:txBody>
      </p:sp>
    </p:spTree>
    <p:extLst>
      <p:ext uri="{BB962C8B-B14F-4D97-AF65-F5344CB8AC3E}">
        <p14:creationId xmlns:p14="http://schemas.microsoft.com/office/powerpoint/2010/main" val="35685677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44</a:t>
            </a:fld>
            <a:endParaRPr lang="cy-GB" altLang="en-US"/>
          </a:p>
        </p:txBody>
      </p:sp>
    </p:spTree>
    <p:extLst>
      <p:ext uri="{BB962C8B-B14F-4D97-AF65-F5344CB8AC3E}">
        <p14:creationId xmlns:p14="http://schemas.microsoft.com/office/powerpoint/2010/main" val="395049693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45</a:t>
            </a:fld>
            <a:endParaRPr lang="cy-GB" altLang="en-US"/>
          </a:p>
        </p:txBody>
      </p:sp>
    </p:spTree>
    <p:extLst>
      <p:ext uri="{BB962C8B-B14F-4D97-AF65-F5344CB8AC3E}">
        <p14:creationId xmlns:p14="http://schemas.microsoft.com/office/powerpoint/2010/main" val="1611056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46</a:t>
            </a:fld>
            <a:endParaRPr lang="cy-GB" altLang="en-US"/>
          </a:p>
        </p:txBody>
      </p:sp>
    </p:spTree>
    <p:extLst>
      <p:ext uri="{BB962C8B-B14F-4D97-AF65-F5344CB8AC3E}">
        <p14:creationId xmlns:p14="http://schemas.microsoft.com/office/powerpoint/2010/main" val="35056466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 xmlns:a16="http://schemas.microsoft.com/office/drawing/2014/main" id="{59EC4BB4-4B80-4C88-A173-DF1CBEB43E55}"/>
              </a:ext>
            </a:extLst>
          </p:cNvPr>
          <p:cNvSpPr>
            <a:spLocks noGrp="1" noRot="1" noChangeAspect="1" noChangeArrowheads="1" noTextEdit="1"/>
          </p:cNvSpPr>
          <p:nvPr>
            <p:ph type="sldImg"/>
          </p:nvPr>
        </p:nvSpPr>
        <p:spPr>
          <a:xfrm>
            <a:off x="896938" y="731838"/>
            <a:ext cx="4875212" cy="3657600"/>
          </a:xfrm>
          <a:ln/>
        </p:spPr>
      </p:sp>
      <p:sp>
        <p:nvSpPr>
          <p:cNvPr id="34819" name="Notes Placeholder 2">
            <a:extLst>
              <a:ext uri="{FF2B5EF4-FFF2-40B4-BE49-F238E27FC236}">
                <a16:creationId xmlns=""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a:latin typeface="Arial" panose="020B0604020202020204" pitchFamily="34" charset="0"/>
              </a:rPr>
              <a:pPr/>
              <a:t>47</a:t>
            </a:fld>
            <a:endParaRPr lang="cy-GB" altLang="en-US" sz="1200">
              <a:latin typeface="Arial" panose="020B0604020202020204" pitchFamily="34" charset="0"/>
            </a:endParaRPr>
          </a:p>
        </p:txBody>
      </p:sp>
    </p:spTree>
    <p:extLst>
      <p:ext uri="{BB962C8B-B14F-4D97-AF65-F5344CB8AC3E}">
        <p14:creationId xmlns:p14="http://schemas.microsoft.com/office/powerpoint/2010/main" val="14133538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48</a:t>
            </a:fld>
            <a:endParaRPr lang="cy-GB" altLang="en-US"/>
          </a:p>
        </p:txBody>
      </p:sp>
    </p:spTree>
    <p:extLst>
      <p:ext uri="{BB962C8B-B14F-4D97-AF65-F5344CB8AC3E}">
        <p14:creationId xmlns:p14="http://schemas.microsoft.com/office/powerpoint/2010/main" val="583392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a:extLst>
              <a:ext uri="{FF2B5EF4-FFF2-40B4-BE49-F238E27FC236}">
                <a16:creationId xmlns=""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15/10/2018</a:t>
            </a:fld>
            <a:endParaRPr lang="en-GB"/>
          </a:p>
        </p:txBody>
      </p:sp>
      <p:sp>
        <p:nvSpPr>
          <p:cNvPr id="5" name="Footer Placeholder 4">
            <a:extLst>
              <a:ext uri="{FF2B5EF4-FFF2-40B4-BE49-F238E27FC236}">
                <a16:creationId xmlns=""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15/10/2018</a:t>
            </a:fld>
            <a:endParaRPr lang="en-GB"/>
          </a:p>
        </p:txBody>
      </p:sp>
      <p:sp>
        <p:nvSpPr>
          <p:cNvPr id="5" name="Footer Placeholder 4">
            <a:extLst>
              <a:ext uri="{FF2B5EF4-FFF2-40B4-BE49-F238E27FC236}">
                <a16:creationId xmlns=""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15/10/2018</a:t>
            </a:fld>
            <a:endParaRPr lang="en-GB"/>
          </a:p>
        </p:txBody>
      </p:sp>
      <p:sp>
        <p:nvSpPr>
          <p:cNvPr id="5" name="Slide Number Placeholder 5">
            <a:extLst>
              <a:ext uri="{FF2B5EF4-FFF2-40B4-BE49-F238E27FC236}">
                <a16:creationId xmlns=""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a:extLst>
              <a:ext uri="{FF2B5EF4-FFF2-40B4-BE49-F238E27FC236}">
                <a16:creationId xmlns=""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15/10/2018</a:t>
            </a:fld>
            <a:endParaRPr lang="en-GB"/>
          </a:p>
        </p:txBody>
      </p:sp>
      <p:sp>
        <p:nvSpPr>
          <p:cNvPr id="6" name="Slide Number Placeholder 6">
            <a:extLst>
              <a:ext uri="{FF2B5EF4-FFF2-40B4-BE49-F238E27FC236}">
                <a16:creationId xmlns=""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a:extLst>
              <a:ext uri="{FF2B5EF4-FFF2-40B4-BE49-F238E27FC236}">
                <a16:creationId xmlns=""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15/10/2018</a:t>
            </a:fld>
            <a:endParaRPr lang="en-GB"/>
          </a:p>
        </p:txBody>
      </p:sp>
      <p:sp>
        <p:nvSpPr>
          <p:cNvPr id="8" name="Slide Number Placeholder 8">
            <a:extLst>
              <a:ext uri="{FF2B5EF4-FFF2-40B4-BE49-F238E27FC236}">
                <a16:creationId xmlns=""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a:extLst>
              <a:ext uri="{FF2B5EF4-FFF2-40B4-BE49-F238E27FC236}">
                <a16:creationId xmlns=""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15/10/2018</a:t>
            </a:fld>
            <a:endParaRPr lang="en-GB"/>
          </a:p>
        </p:txBody>
      </p:sp>
      <p:sp>
        <p:nvSpPr>
          <p:cNvPr id="4" name="Slide Number Placeholder 4">
            <a:extLst>
              <a:ext uri="{FF2B5EF4-FFF2-40B4-BE49-F238E27FC236}">
                <a16:creationId xmlns=""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15/10/2018</a:t>
            </a:fld>
            <a:endParaRPr lang="en-GB"/>
          </a:p>
        </p:txBody>
      </p:sp>
      <p:sp>
        <p:nvSpPr>
          <p:cNvPr id="3" name="Slide Number Placeholder 3">
            <a:extLst>
              <a:ext uri="{FF2B5EF4-FFF2-40B4-BE49-F238E27FC236}">
                <a16:creationId xmlns=""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15/10/2018</a:t>
            </a:fld>
            <a:endParaRPr lang="en-GB"/>
          </a:p>
        </p:txBody>
      </p:sp>
      <p:sp>
        <p:nvSpPr>
          <p:cNvPr id="6" name="Slide Number Placeholder 6">
            <a:extLst>
              <a:ext uri="{FF2B5EF4-FFF2-40B4-BE49-F238E27FC236}">
                <a16:creationId xmlns=""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15/10/2018</a:t>
            </a:fld>
            <a:endParaRPr lang="en-GB"/>
          </a:p>
        </p:txBody>
      </p:sp>
      <p:sp>
        <p:nvSpPr>
          <p:cNvPr id="6" name="Slide Number Placeholder 6">
            <a:extLst>
              <a:ext uri="{FF2B5EF4-FFF2-40B4-BE49-F238E27FC236}">
                <a16:creationId xmlns=""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15/10/2018</a:t>
            </a:fld>
            <a:endParaRPr lang="en-GB"/>
          </a:p>
        </p:txBody>
      </p:sp>
      <p:sp>
        <p:nvSpPr>
          <p:cNvPr id="5" name="Slide Number Placeholder 5">
            <a:extLst>
              <a:ext uri="{FF2B5EF4-FFF2-40B4-BE49-F238E27FC236}">
                <a16:creationId xmlns=""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15/10/2018</a:t>
            </a:fld>
            <a:endParaRPr lang="en-GB"/>
          </a:p>
        </p:txBody>
      </p:sp>
      <p:sp>
        <p:nvSpPr>
          <p:cNvPr id="5" name="Slide Number Placeholder 5">
            <a:extLst>
              <a:ext uri="{FF2B5EF4-FFF2-40B4-BE49-F238E27FC236}">
                <a16:creationId xmlns=""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a:p>
        </p:txBody>
      </p:sp>
      <p:sp>
        <p:nvSpPr>
          <p:cNvPr id="1027" name="Text Placeholder 2">
            <a:extLst>
              <a:ext uri="{FF2B5EF4-FFF2-40B4-BE49-F238E27FC236}">
                <a16:creationId xmlns=""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a:p>
        </p:txBody>
      </p:sp>
      <p:sp>
        <p:nvSpPr>
          <p:cNvPr id="4" name="Date Placeholder 3">
            <a:extLst>
              <a:ext uri="{FF2B5EF4-FFF2-40B4-BE49-F238E27FC236}">
                <a16:creationId xmlns=""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15/10/2018</a:t>
            </a:fld>
            <a:endParaRPr lang="en-GB" dirty="0"/>
          </a:p>
        </p:txBody>
      </p:sp>
      <p:sp>
        <p:nvSpPr>
          <p:cNvPr id="6" name="Slide Number Placeholder 5">
            <a:extLst>
              <a:ext uri="{FF2B5EF4-FFF2-40B4-BE49-F238E27FC236}">
                <a16:creationId xmlns=""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s://chisineu.files.wordpress.com/2014/02/saul-alinsky-rules-for-radicals-1989.pdf"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44.xml.rels><?xml version="1.0" encoding="UTF-8" standalone="yes"?>
<Relationships xmlns="http://schemas.openxmlformats.org/package/2006/relationships"><Relationship Id="rId3" Type="http://schemas.openxmlformats.org/officeDocument/2006/relationships/hyperlink" Target="https://chisineu.files.wordpress.com/2014/02/saul-alinsky-rules-for-radicals-1989.pdf"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powercube.net/wp-content/uploads/2009/12/finding_spaces_for_change.pdf"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lgbtq2stoolkit.learningcommunity.ca/wp/wp-content/uploads/2014/12/flower-power-exercise.pdf"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hyperlink" Target="http://lgbtq2stoolkit.learningcommunity.ca/training/power-flower/" TargetMode="External"/><Relationship Id="rId4" Type="http://schemas.openxmlformats.org/officeDocument/2006/relationships/hyperlink" Target="https://justassociates.org/en/resources/new-weave-power-people-politics-action-guide-advocacy-and-citizen-participation"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 xmlns:a16="http://schemas.microsoft.com/office/drawing/2014/main" id="{B3E1BD40-6C07-4E70-BE95-4CA4197CD6A3}"/>
              </a:ext>
            </a:extLst>
          </p:cNvPr>
          <p:cNvSpPr>
            <a:spLocks noGrp="1"/>
          </p:cNvSpPr>
          <p:nvPr>
            <p:ph type="ctrTitle"/>
          </p:nvPr>
        </p:nvSpPr>
        <p:spPr/>
        <p:txBody>
          <a:bodyPr/>
          <a:lstStyle/>
          <a:p>
            <a:r>
              <a:rPr lang="en-GB" altLang="en-US" dirty="0"/>
              <a:t/>
            </a:r>
            <a:br>
              <a:rPr lang="en-GB" altLang="en-US" dirty="0"/>
            </a:br>
            <a:endParaRPr lang="en-GB" altLang="en-US" dirty="0"/>
          </a:p>
        </p:txBody>
      </p:sp>
      <p:sp>
        <p:nvSpPr>
          <p:cNvPr id="6" name="Subtitle 5">
            <a:extLst>
              <a:ext uri="{FF2B5EF4-FFF2-40B4-BE49-F238E27FC236}">
                <a16:creationId xmlns="" xmlns:a16="http://schemas.microsoft.com/office/drawing/2014/main" id="{4F0D2B0C-3DDE-44A4-93F7-977EC61C5A1F}"/>
              </a:ext>
            </a:extLst>
          </p:cNvPr>
          <p:cNvSpPr>
            <a:spLocks noGrp="1"/>
          </p:cNvSpPr>
          <p:nvPr>
            <p:ph type="subTitle" idx="1"/>
          </p:nvPr>
        </p:nvSpPr>
        <p:spPr>
          <a:xfrm>
            <a:off x="1547664" y="1847552"/>
            <a:ext cx="6400800" cy="1752600"/>
          </a:xfrm>
        </p:spPr>
        <p:txBody>
          <a:bodyPr/>
          <a:lstStyle/>
          <a:p>
            <a:pPr>
              <a:defRPr/>
            </a:pPr>
            <a:r>
              <a:rPr lang="en-GB" sz="4800" dirty="0">
                <a:solidFill>
                  <a:schemeClr val="tx1"/>
                </a:solidFill>
              </a:rPr>
              <a:t>Power and Advocacy</a:t>
            </a:r>
          </a:p>
          <a:p>
            <a:pPr>
              <a:defRPr/>
            </a:pPr>
            <a:r>
              <a:rPr lang="en-GB" sz="4800" dirty="0">
                <a:solidFill>
                  <a:schemeClr val="tx1"/>
                </a:solidFill>
              </a:rPr>
              <a:t>Jessica Pitman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F43ABC-9D82-47FA-9583-B5CEC0A59D0D}"/>
              </a:ext>
            </a:extLst>
          </p:cNvPr>
          <p:cNvSpPr>
            <a:spLocks noGrp="1"/>
          </p:cNvSpPr>
          <p:nvPr>
            <p:ph type="title"/>
          </p:nvPr>
        </p:nvSpPr>
        <p:spPr/>
        <p:txBody>
          <a:bodyPr/>
          <a:lstStyle/>
          <a:p>
            <a:r>
              <a:rPr lang="en-GB" dirty="0"/>
              <a:t>This lesson will consider:</a:t>
            </a:r>
          </a:p>
        </p:txBody>
      </p:sp>
      <p:sp>
        <p:nvSpPr>
          <p:cNvPr id="3" name="Content Placeholder 2">
            <a:extLst>
              <a:ext uri="{FF2B5EF4-FFF2-40B4-BE49-F238E27FC236}">
                <a16:creationId xmlns="" xmlns:a16="http://schemas.microsoft.com/office/drawing/2014/main" id="{41C882F3-8B57-4266-B4EF-27E4DB5816E2}"/>
              </a:ext>
            </a:extLst>
          </p:cNvPr>
          <p:cNvSpPr>
            <a:spLocks noGrp="1"/>
          </p:cNvSpPr>
          <p:nvPr>
            <p:ph idx="1"/>
          </p:nvPr>
        </p:nvSpPr>
        <p:spPr>
          <a:xfrm>
            <a:off x="453388" y="846138"/>
            <a:ext cx="8229600" cy="3917032"/>
          </a:xfrm>
        </p:spPr>
        <p:txBody>
          <a:bodyPr/>
          <a:lstStyle/>
          <a:p>
            <a:endParaRPr lang="en-GB" dirty="0"/>
          </a:p>
          <a:p>
            <a:r>
              <a:rPr lang="en-GB" sz="2400" dirty="0"/>
              <a:t>Power to, power within, power with and power over</a:t>
            </a:r>
          </a:p>
          <a:p>
            <a:r>
              <a:rPr lang="en-GB" sz="2400" dirty="0"/>
              <a:t>How social identities relate to those who have power</a:t>
            </a:r>
          </a:p>
          <a:p>
            <a:r>
              <a:rPr lang="en-GB" sz="2400" dirty="0"/>
              <a:t>The politics of power</a:t>
            </a:r>
          </a:p>
          <a:p>
            <a:r>
              <a:rPr lang="en-GB" sz="2400" dirty="0"/>
              <a:t>Types of power – hidden, visible and invisible</a:t>
            </a:r>
          </a:p>
          <a:p>
            <a:r>
              <a:rPr lang="en-GB" sz="2400" dirty="0"/>
              <a:t>Three types of political space</a:t>
            </a:r>
          </a:p>
          <a:p>
            <a:r>
              <a:rPr lang="en-GB" sz="2400" dirty="0"/>
              <a:t>Hard and soft advocacy</a:t>
            </a:r>
          </a:p>
          <a:p>
            <a:r>
              <a:rPr lang="en-GB" sz="2400" dirty="0"/>
              <a:t>What Saul Alinsky would tell us to do…</a:t>
            </a:r>
          </a:p>
          <a:p>
            <a:endParaRPr lang="en-GB" sz="2400" dirty="0"/>
          </a:p>
          <a:p>
            <a:endParaRPr lang="en-GB" sz="2400" dirty="0"/>
          </a:p>
          <a:p>
            <a:endParaRPr lang="en-GB" dirty="0"/>
          </a:p>
        </p:txBody>
      </p:sp>
    </p:spTree>
    <p:extLst>
      <p:ext uri="{BB962C8B-B14F-4D97-AF65-F5344CB8AC3E}">
        <p14:creationId xmlns:p14="http://schemas.microsoft.com/office/powerpoint/2010/main" val="2706735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8735B2-14CC-49A0-B3AB-48DCDC93CA3D}"/>
              </a:ext>
            </a:extLst>
          </p:cNvPr>
          <p:cNvSpPr>
            <a:spLocks noGrp="1"/>
          </p:cNvSpPr>
          <p:nvPr>
            <p:ph type="title"/>
          </p:nvPr>
        </p:nvSpPr>
        <p:spPr/>
        <p:txBody>
          <a:bodyPr/>
          <a:lstStyle/>
          <a:p>
            <a:r>
              <a:rPr lang="en-GB" dirty="0"/>
              <a:t>Consider…</a:t>
            </a:r>
          </a:p>
        </p:txBody>
      </p:sp>
      <p:sp>
        <p:nvSpPr>
          <p:cNvPr id="3" name="Content Placeholder 2">
            <a:extLst>
              <a:ext uri="{FF2B5EF4-FFF2-40B4-BE49-F238E27FC236}">
                <a16:creationId xmlns="" xmlns:a16="http://schemas.microsoft.com/office/drawing/2014/main" id="{3D2E619F-EB4F-4F29-9D80-09BEA9DE0B6C}"/>
              </a:ext>
            </a:extLst>
          </p:cNvPr>
          <p:cNvSpPr>
            <a:spLocks noGrp="1"/>
          </p:cNvSpPr>
          <p:nvPr>
            <p:ph idx="1"/>
          </p:nvPr>
        </p:nvSpPr>
        <p:spPr/>
        <p:txBody>
          <a:bodyPr/>
          <a:lstStyle/>
          <a:p>
            <a:r>
              <a:rPr lang="en-GB" dirty="0"/>
              <a:t>An experience that made you feel powerful</a:t>
            </a:r>
          </a:p>
          <a:p>
            <a:endParaRPr lang="en-GB" dirty="0"/>
          </a:p>
          <a:p>
            <a:endParaRPr lang="en-GB" dirty="0"/>
          </a:p>
          <a:p>
            <a:r>
              <a:rPr lang="en-GB" dirty="0"/>
              <a:t>An experience that made you feel powerless</a:t>
            </a:r>
          </a:p>
        </p:txBody>
      </p:sp>
    </p:spTree>
    <p:extLst>
      <p:ext uri="{BB962C8B-B14F-4D97-AF65-F5344CB8AC3E}">
        <p14:creationId xmlns:p14="http://schemas.microsoft.com/office/powerpoint/2010/main" val="3182225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555B9E-B52C-4B0E-92F4-3A4E5A7A51AF}"/>
              </a:ext>
            </a:extLst>
          </p:cNvPr>
          <p:cNvSpPr>
            <a:spLocks noGrp="1"/>
          </p:cNvSpPr>
          <p:nvPr>
            <p:ph type="title"/>
          </p:nvPr>
        </p:nvSpPr>
        <p:spPr/>
        <p:txBody>
          <a:bodyPr/>
          <a:lstStyle/>
          <a:p>
            <a:r>
              <a:rPr lang="en-GB" dirty="0"/>
              <a:t>Power and Advocacy</a:t>
            </a:r>
          </a:p>
        </p:txBody>
      </p:sp>
      <p:sp>
        <p:nvSpPr>
          <p:cNvPr id="3" name="Content Placeholder 2">
            <a:extLst>
              <a:ext uri="{FF2B5EF4-FFF2-40B4-BE49-F238E27FC236}">
                <a16:creationId xmlns="" xmlns:a16="http://schemas.microsoft.com/office/drawing/2014/main" id="{7A099080-6E81-4822-8735-062BD8333DB3}"/>
              </a:ext>
            </a:extLst>
          </p:cNvPr>
          <p:cNvSpPr>
            <a:spLocks noGrp="1"/>
          </p:cNvSpPr>
          <p:nvPr>
            <p:ph idx="1"/>
          </p:nvPr>
        </p:nvSpPr>
        <p:spPr/>
        <p:txBody>
          <a:bodyPr/>
          <a:lstStyle/>
          <a:p>
            <a:r>
              <a:rPr lang="en-GB" dirty="0"/>
              <a:t>Define power</a:t>
            </a:r>
          </a:p>
          <a:p>
            <a:r>
              <a:rPr lang="en-GB" dirty="0"/>
              <a:t>Who has it?</a:t>
            </a:r>
          </a:p>
          <a:p>
            <a:r>
              <a:rPr lang="en-GB" dirty="0"/>
              <a:t>Where does it come from?</a:t>
            </a:r>
          </a:p>
          <a:p>
            <a:r>
              <a:rPr lang="en-GB" dirty="0"/>
              <a:t>How can you help others to gain power?</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D3E4F571-E523-4C99-9012-DC5FBC44A9C8}"/>
              </a:ext>
            </a:extLst>
          </p:cNvPr>
          <p:cNvSpPr>
            <a:spLocks noGrp="1"/>
          </p:cNvSpPr>
          <p:nvPr>
            <p:ph idx="1"/>
          </p:nvPr>
        </p:nvSpPr>
        <p:spPr>
          <a:xfrm>
            <a:off x="914400" y="1470484"/>
            <a:ext cx="8229600" cy="3917032"/>
          </a:xfrm>
        </p:spPr>
        <p:txBody>
          <a:bodyPr/>
          <a:lstStyle/>
          <a:p>
            <a:pPr marL="0" indent="0">
              <a:buNone/>
            </a:pPr>
            <a:r>
              <a:rPr lang="en-GB" sz="2800" i="1" dirty="0"/>
              <a:t>Power is both dynamic and multidimensional, changing according to context, circumstance and interest. Its expressions and forms can range from domination and resistance to collaboration and transformation.</a:t>
            </a:r>
          </a:p>
        </p:txBody>
      </p:sp>
    </p:spTree>
    <p:extLst>
      <p:ext uri="{BB962C8B-B14F-4D97-AF65-F5344CB8AC3E}">
        <p14:creationId xmlns:p14="http://schemas.microsoft.com/office/powerpoint/2010/main" val="3545191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0EB2AC-4EDD-494A-8EF3-DF90099DBBB3}"/>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 xmlns:a16="http://schemas.microsoft.com/office/drawing/2014/main" id="{863F9198-DF4B-417B-A09B-B2E21B7D29C9}"/>
              </a:ext>
            </a:extLst>
          </p:cNvPr>
          <p:cNvSpPr>
            <a:spLocks noGrp="1"/>
          </p:cNvSpPr>
          <p:nvPr>
            <p:ph sz="half" idx="1"/>
          </p:nvPr>
        </p:nvSpPr>
        <p:spPr/>
        <p:txBody>
          <a:bodyPr/>
          <a:lstStyle/>
          <a:p>
            <a:r>
              <a:rPr lang="en-GB" dirty="0"/>
              <a:t>“the ability to achieve a purpose. Whether or not it is good or bad depends on the purpose.”</a:t>
            </a:r>
          </a:p>
          <a:p>
            <a:endParaRPr lang="en-GB" dirty="0"/>
          </a:p>
          <a:p>
            <a:pPr marL="0" indent="0">
              <a:buNone/>
            </a:pPr>
            <a:endParaRPr lang="en-GB" dirty="0"/>
          </a:p>
          <a:p>
            <a:pPr marL="0" indent="0">
              <a:buNone/>
            </a:pPr>
            <a:r>
              <a:rPr lang="en-GB" dirty="0"/>
              <a:t>Martin Luther King, Jr.</a:t>
            </a:r>
          </a:p>
        </p:txBody>
      </p:sp>
      <p:pic>
        <p:nvPicPr>
          <p:cNvPr id="1026" name="Picture 2" descr="Image result for power martin luther king the ability to achieve a purpose. Whether or not it is good or bad depends on the purpose">
            <a:extLst>
              <a:ext uri="{FF2B5EF4-FFF2-40B4-BE49-F238E27FC236}">
                <a16:creationId xmlns="" xmlns:a16="http://schemas.microsoft.com/office/drawing/2014/main" id="{02F3DACD-B75A-4608-A531-69CD213D0CF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2" y="1624876"/>
            <a:ext cx="3771900" cy="3748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829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Image result for freire">
            <a:extLst>
              <a:ext uri="{FF2B5EF4-FFF2-40B4-BE49-F238E27FC236}">
                <a16:creationId xmlns="" xmlns:a16="http://schemas.microsoft.com/office/drawing/2014/main" id="{64EF7E70-64A7-4FD1-83A2-620BB7D0A9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228666" cy="574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920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59549832-EC5B-4F82-AF9A-9685BDA61D00}"/>
              </a:ext>
            </a:extLst>
          </p:cNvPr>
          <p:cNvSpPr>
            <a:spLocks noGrp="1"/>
          </p:cNvSpPr>
          <p:nvPr>
            <p:ph type="title"/>
          </p:nvPr>
        </p:nvSpPr>
        <p:spPr/>
        <p:txBody>
          <a:bodyPr/>
          <a:lstStyle/>
          <a:p>
            <a:r>
              <a:rPr lang="en-GB" dirty="0"/>
              <a:t>Freire</a:t>
            </a:r>
          </a:p>
        </p:txBody>
      </p:sp>
      <p:sp>
        <p:nvSpPr>
          <p:cNvPr id="6" name="Content Placeholder 5">
            <a:extLst>
              <a:ext uri="{FF2B5EF4-FFF2-40B4-BE49-F238E27FC236}">
                <a16:creationId xmlns="" xmlns:a16="http://schemas.microsoft.com/office/drawing/2014/main" id="{C7CE15F2-083B-4472-A0C2-FD3FDC634F83}"/>
              </a:ext>
            </a:extLst>
          </p:cNvPr>
          <p:cNvSpPr>
            <a:spLocks noGrp="1"/>
          </p:cNvSpPr>
          <p:nvPr>
            <p:ph idx="1"/>
          </p:nvPr>
        </p:nvSpPr>
        <p:spPr>
          <a:xfrm>
            <a:off x="680045" y="1916832"/>
            <a:ext cx="8003232" cy="3917032"/>
          </a:xfrm>
        </p:spPr>
        <p:txBody>
          <a:bodyPr/>
          <a:lstStyle/>
          <a:p>
            <a:pPr marL="0" indent="0">
              <a:buNone/>
            </a:pPr>
            <a:r>
              <a:rPr lang="en-GB" i="1" dirty="0"/>
              <a:t>Conscientization – developing consciousness, but consciousness that is understood to have the power to transform reality’ </a:t>
            </a:r>
          </a:p>
          <a:p>
            <a:pPr marL="0" indent="0">
              <a:buNone/>
            </a:pPr>
            <a:endParaRPr lang="en-GB" i="1" dirty="0"/>
          </a:p>
          <a:p>
            <a:pPr marL="0" indent="0">
              <a:buNone/>
            </a:pPr>
            <a:endParaRPr lang="en-GB" i="1" dirty="0"/>
          </a:p>
          <a:p>
            <a:pPr marL="0" indent="0" algn="r">
              <a:buNone/>
            </a:pPr>
            <a:r>
              <a:rPr lang="en-GB" i="1" dirty="0"/>
              <a:t>(Taylor, 1993: 52).</a:t>
            </a:r>
          </a:p>
        </p:txBody>
      </p:sp>
    </p:spTree>
    <p:extLst>
      <p:ext uri="{BB962C8B-B14F-4D97-AF65-F5344CB8AC3E}">
        <p14:creationId xmlns:p14="http://schemas.microsoft.com/office/powerpoint/2010/main" val="1101051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Related image">
            <a:extLst>
              <a:ext uri="{FF2B5EF4-FFF2-40B4-BE49-F238E27FC236}">
                <a16:creationId xmlns="" xmlns:a16="http://schemas.microsoft.com/office/drawing/2014/main" id="{C6023B6E-D095-4B42-BF94-72A163583A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250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D009F2-DCB9-48B5-80DC-317CF9269EFA}"/>
              </a:ext>
            </a:extLst>
          </p:cNvPr>
          <p:cNvSpPr>
            <a:spLocks noGrp="1"/>
          </p:cNvSpPr>
          <p:nvPr>
            <p:ph type="title"/>
          </p:nvPr>
        </p:nvSpPr>
        <p:spPr/>
        <p:txBody>
          <a:bodyPr/>
          <a:lstStyle/>
          <a:p>
            <a:r>
              <a:rPr lang="en-GB" dirty="0"/>
              <a:t>Power can be positive..</a:t>
            </a:r>
          </a:p>
        </p:txBody>
      </p:sp>
      <p:sp>
        <p:nvSpPr>
          <p:cNvPr id="3" name="Content Placeholder 2">
            <a:extLst>
              <a:ext uri="{FF2B5EF4-FFF2-40B4-BE49-F238E27FC236}">
                <a16:creationId xmlns="" xmlns:a16="http://schemas.microsoft.com/office/drawing/2014/main" id="{6A39EDA5-BD94-4EF5-864B-58EF918D4EDC}"/>
              </a:ext>
            </a:extLst>
          </p:cNvPr>
          <p:cNvSpPr>
            <a:spLocks noGrp="1"/>
          </p:cNvSpPr>
          <p:nvPr>
            <p:ph idx="1"/>
          </p:nvPr>
        </p:nvSpPr>
        <p:spPr/>
        <p:txBody>
          <a:bodyPr/>
          <a:lstStyle/>
          <a:p>
            <a:pPr marL="0" indent="0">
              <a:buNone/>
            </a:pPr>
            <a:r>
              <a:rPr lang="en-GB" sz="2400" dirty="0"/>
              <a:t>‘POWER TO’ do something: The ability to make a decision and take action. It involves bringing about changes in people’s lives.</a:t>
            </a:r>
          </a:p>
          <a:p>
            <a:pPr marL="0" indent="0">
              <a:buNone/>
            </a:pPr>
            <a:endParaRPr lang="en-GB" sz="2400" dirty="0"/>
          </a:p>
          <a:p>
            <a:pPr marL="0" indent="0">
              <a:buNone/>
            </a:pPr>
            <a:r>
              <a:rPr lang="en-GB" sz="2400" dirty="0"/>
              <a:t>‘POWER WITHIN’ a person: Self-confidence and self-awareness, which are often linked to faith and culture. Individuals who have ‘power within’ believe they are able to make positive changes in their own lives. We sometimes say such people are ‘empowered’. </a:t>
            </a:r>
          </a:p>
          <a:p>
            <a:endParaRPr lang="en-GB" dirty="0"/>
          </a:p>
        </p:txBody>
      </p:sp>
    </p:spTree>
    <p:extLst>
      <p:ext uri="{BB962C8B-B14F-4D97-AF65-F5344CB8AC3E}">
        <p14:creationId xmlns:p14="http://schemas.microsoft.com/office/powerpoint/2010/main" val="3093933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B0C7A99-F24F-4264-8DDD-E81A35B682B7}"/>
              </a:ext>
            </a:extLst>
          </p:cNvPr>
          <p:cNvSpPr>
            <a:spLocks noGrp="1"/>
          </p:cNvSpPr>
          <p:nvPr>
            <p:ph idx="1"/>
          </p:nvPr>
        </p:nvSpPr>
        <p:spPr>
          <a:xfrm>
            <a:off x="457200" y="1124744"/>
            <a:ext cx="8229600" cy="3917032"/>
          </a:xfrm>
        </p:spPr>
        <p:txBody>
          <a:bodyPr/>
          <a:lstStyle/>
          <a:p>
            <a:pPr marL="0" indent="0">
              <a:buNone/>
            </a:pPr>
            <a:r>
              <a:rPr lang="en-GB" sz="2400" dirty="0"/>
              <a:t>‘POWER WITH’ others: Collective power, which comes about through acting and speaking out jointly. It involves collaboration, organisation and solidarity. </a:t>
            </a:r>
          </a:p>
          <a:p>
            <a:pPr marL="0" indent="0">
              <a:buNone/>
            </a:pPr>
            <a:endParaRPr lang="en-GB" sz="2400" dirty="0"/>
          </a:p>
          <a:p>
            <a:pPr marL="0" indent="0">
              <a:buNone/>
            </a:pPr>
            <a:r>
              <a:rPr lang="en-GB" sz="2400" dirty="0"/>
              <a:t>‘POWER OVER’ others: The power of the strong over the weak. It is a form of control by one person, or a group of people, over others. It includes the power to exclude others.</a:t>
            </a:r>
          </a:p>
          <a:p>
            <a:pPr marL="0" indent="0">
              <a:buNone/>
            </a:pPr>
            <a:r>
              <a:rPr lang="en-GB" altLang="en-US" sz="2400" dirty="0"/>
              <a:t>                                         Veneklassen and Miller (2007)</a:t>
            </a:r>
            <a:endParaRPr lang="en-GB" sz="2400" dirty="0"/>
          </a:p>
          <a:p>
            <a:endParaRPr lang="en-GB" dirty="0"/>
          </a:p>
        </p:txBody>
      </p:sp>
    </p:spTree>
    <p:extLst>
      <p:ext uri="{BB962C8B-B14F-4D97-AF65-F5344CB8AC3E}">
        <p14:creationId xmlns:p14="http://schemas.microsoft.com/office/powerpoint/2010/main" val="1657389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37E0FE-802E-4DA8-910D-E9BABAEE7E0B}"/>
              </a:ext>
            </a:extLst>
          </p:cNvPr>
          <p:cNvSpPr>
            <a:spLocks noGrp="1"/>
          </p:cNvSpPr>
          <p:nvPr>
            <p:ph type="title"/>
          </p:nvPr>
        </p:nvSpPr>
        <p:spPr/>
        <p:txBody>
          <a:bodyPr/>
          <a:lstStyle/>
          <a:p>
            <a:r>
              <a:rPr lang="en-GB" dirty="0"/>
              <a:t>Sources and Uses of Power</a:t>
            </a:r>
            <a:br>
              <a:rPr lang="en-GB" dirty="0"/>
            </a:br>
            <a:r>
              <a:rPr lang="en-GB" dirty="0"/>
              <a:t>Group work</a:t>
            </a:r>
          </a:p>
        </p:txBody>
      </p:sp>
      <p:sp>
        <p:nvSpPr>
          <p:cNvPr id="3" name="Content Placeholder 2">
            <a:extLst>
              <a:ext uri="{FF2B5EF4-FFF2-40B4-BE49-F238E27FC236}">
                <a16:creationId xmlns="" xmlns:a16="http://schemas.microsoft.com/office/drawing/2014/main" id="{E4AD7A12-3DB3-41EE-BF79-CEB6FA3C0F67}"/>
              </a:ext>
            </a:extLst>
          </p:cNvPr>
          <p:cNvSpPr>
            <a:spLocks noGrp="1"/>
          </p:cNvSpPr>
          <p:nvPr>
            <p:ph idx="1"/>
          </p:nvPr>
        </p:nvSpPr>
        <p:spPr/>
        <p:txBody>
          <a:bodyPr/>
          <a:lstStyle/>
          <a:p>
            <a:pPr marL="0" indent="0">
              <a:buNone/>
            </a:pPr>
            <a:r>
              <a:rPr lang="en-GB" dirty="0"/>
              <a:t>• Identify and describe the kind of power depicted in each of the four drawings.</a:t>
            </a:r>
          </a:p>
          <a:p>
            <a:pPr marL="0" indent="0">
              <a:buNone/>
            </a:pPr>
            <a:endParaRPr lang="en-GB" dirty="0"/>
          </a:p>
          <a:p>
            <a:pPr marL="0" indent="0">
              <a:buNone/>
            </a:pPr>
            <a:r>
              <a:rPr lang="en-GB" dirty="0"/>
              <a:t> • Explain the impact of this kind of power on citizen participation.</a:t>
            </a:r>
          </a:p>
          <a:p>
            <a:pPr marL="0" indent="0">
              <a:buNone/>
            </a:pPr>
            <a:endParaRPr lang="en-GB" dirty="0"/>
          </a:p>
          <a:p>
            <a:pPr marL="0" indent="0">
              <a:buNone/>
            </a:pPr>
            <a:r>
              <a:rPr lang="en-GB" dirty="0"/>
              <a:t>Source: </a:t>
            </a:r>
            <a:r>
              <a:rPr lang="en-GB" dirty="0" err="1"/>
              <a:t>Vanklassen</a:t>
            </a:r>
            <a:r>
              <a:rPr lang="en-GB" dirty="0"/>
              <a:t> and Miller (2017)</a:t>
            </a:r>
          </a:p>
        </p:txBody>
      </p:sp>
    </p:spTree>
    <p:extLst>
      <p:ext uri="{BB962C8B-B14F-4D97-AF65-F5344CB8AC3E}">
        <p14:creationId xmlns:p14="http://schemas.microsoft.com/office/powerpoint/2010/main" val="2041241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B7E0D62F-ED13-4E3F-96E6-2FCADA638A3F}"/>
              </a:ext>
            </a:extLst>
          </p:cNvPr>
          <p:cNvPicPr>
            <a:picLocks noGrp="1" noChangeAspect="1"/>
          </p:cNvPicPr>
          <p:nvPr>
            <p:ph idx="1"/>
          </p:nvPr>
        </p:nvPicPr>
        <p:blipFill>
          <a:blip r:embed="rId3"/>
          <a:stretch>
            <a:fillRect/>
          </a:stretch>
        </p:blipFill>
        <p:spPr>
          <a:xfrm>
            <a:off x="1157089" y="404664"/>
            <a:ext cx="6829821" cy="4821945"/>
          </a:xfrm>
          <a:prstGeom prst="rect">
            <a:avLst/>
          </a:prstGeom>
        </p:spPr>
      </p:pic>
    </p:spTree>
    <p:extLst>
      <p:ext uri="{BB962C8B-B14F-4D97-AF65-F5344CB8AC3E}">
        <p14:creationId xmlns:p14="http://schemas.microsoft.com/office/powerpoint/2010/main" val="982336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E6BBDA83-FFA4-4AF9-A85B-0D8E00D4D2B8}"/>
              </a:ext>
            </a:extLst>
          </p:cNvPr>
          <p:cNvPicPr>
            <a:picLocks noGrp="1" noChangeAspect="1"/>
          </p:cNvPicPr>
          <p:nvPr>
            <p:ph idx="1"/>
          </p:nvPr>
        </p:nvPicPr>
        <p:blipFill>
          <a:blip r:embed="rId3"/>
          <a:stretch>
            <a:fillRect/>
          </a:stretch>
        </p:blipFill>
        <p:spPr>
          <a:xfrm>
            <a:off x="2411760" y="24676"/>
            <a:ext cx="4320480" cy="5610906"/>
          </a:xfrm>
          <a:prstGeom prst="rect">
            <a:avLst/>
          </a:prstGeom>
        </p:spPr>
      </p:pic>
    </p:spTree>
    <p:extLst>
      <p:ext uri="{BB962C8B-B14F-4D97-AF65-F5344CB8AC3E}">
        <p14:creationId xmlns:p14="http://schemas.microsoft.com/office/powerpoint/2010/main" val="1685960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8F80074E-7937-472A-8952-B6AE2C41CF6F}"/>
              </a:ext>
            </a:extLst>
          </p:cNvPr>
          <p:cNvPicPr>
            <a:picLocks noGrp="1" noChangeAspect="1"/>
          </p:cNvPicPr>
          <p:nvPr>
            <p:ph idx="1"/>
          </p:nvPr>
        </p:nvPicPr>
        <p:blipFill>
          <a:blip r:embed="rId3"/>
          <a:stretch>
            <a:fillRect/>
          </a:stretch>
        </p:blipFill>
        <p:spPr>
          <a:xfrm>
            <a:off x="2442616" y="186358"/>
            <a:ext cx="4505647" cy="5298307"/>
          </a:xfrm>
          <a:prstGeom prst="rect">
            <a:avLst/>
          </a:prstGeom>
        </p:spPr>
      </p:pic>
    </p:spTree>
    <p:extLst>
      <p:ext uri="{BB962C8B-B14F-4D97-AF65-F5344CB8AC3E}">
        <p14:creationId xmlns:p14="http://schemas.microsoft.com/office/powerpoint/2010/main" val="3410874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51F6030E-049C-4AEA-880B-2C35B16FEA1A}"/>
              </a:ext>
            </a:extLst>
          </p:cNvPr>
          <p:cNvPicPr>
            <a:picLocks noGrp="1" noChangeAspect="1"/>
          </p:cNvPicPr>
          <p:nvPr>
            <p:ph idx="1"/>
          </p:nvPr>
        </p:nvPicPr>
        <p:blipFill>
          <a:blip r:embed="rId3"/>
          <a:stretch>
            <a:fillRect/>
          </a:stretch>
        </p:blipFill>
        <p:spPr>
          <a:xfrm>
            <a:off x="0" y="0"/>
            <a:ext cx="9328194" cy="5661248"/>
          </a:xfrm>
          <a:prstGeom prst="rect">
            <a:avLst/>
          </a:prstGeom>
        </p:spPr>
      </p:pic>
    </p:spTree>
    <p:extLst>
      <p:ext uri="{BB962C8B-B14F-4D97-AF65-F5344CB8AC3E}">
        <p14:creationId xmlns:p14="http://schemas.microsoft.com/office/powerpoint/2010/main" val="3984589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397DAD-2BF0-4E8B-AB65-3B0ABA1273EE}"/>
              </a:ext>
            </a:extLst>
          </p:cNvPr>
          <p:cNvSpPr>
            <a:spLocks noGrp="1"/>
          </p:cNvSpPr>
          <p:nvPr>
            <p:ph type="title"/>
          </p:nvPr>
        </p:nvSpPr>
        <p:spPr/>
        <p:txBody>
          <a:bodyPr/>
          <a:lstStyle/>
          <a:p>
            <a:r>
              <a:rPr lang="en-GB" sz="2400" dirty="0"/>
              <a:t>Power Flower Exercise</a:t>
            </a:r>
            <a:br>
              <a:rPr lang="en-GB" sz="2400" dirty="0"/>
            </a:br>
            <a:r>
              <a:rPr lang="en-GB" sz="2400" dirty="0"/>
              <a:t>How do social identities relate to those who have power?</a:t>
            </a:r>
          </a:p>
        </p:txBody>
      </p:sp>
      <p:pic>
        <p:nvPicPr>
          <p:cNvPr id="4" name="Content Placeholder 3">
            <a:extLst>
              <a:ext uri="{FF2B5EF4-FFF2-40B4-BE49-F238E27FC236}">
                <a16:creationId xmlns="" xmlns:a16="http://schemas.microsoft.com/office/drawing/2014/main" id="{79C9CA90-D75A-425F-8C88-36B4881E70F0}"/>
              </a:ext>
            </a:extLst>
          </p:cNvPr>
          <p:cNvPicPr>
            <a:picLocks noGrp="1" noChangeAspect="1"/>
          </p:cNvPicPr>
          <p:nvPr>
            <p:ph idx="1"/>
          </p:nvPr>
        </p:nvPicPr>
        <p:blipFill>
          <a:blip r:embed="rId3"/>
          <a:stretch>
            <a:fillRect/>
          </a:stretch>
        </p:blipFill>
        <p:spPr>
          <a:xfrm>
            <a:off x="2051720" y="1470818"/>
            <a:ext cx="5329727" cy="3916363"/>
          </a:xfrm>
          <a:prstGeom prst="rect">
            <a:avLst/>
          </a:prstGeom>
        </p:spPr>
      </p:pic>
    </p:spTree>
    <p:extLst>
      <p:ext uri="{BB962C8B-B14F-4D97-AF65-F5344CB8AC3E}">
        <p14:creationId xmlns:p14="http://schemas.microsoft.com/office/powerpoint/2010/main" val="1828699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623DB9B4-FB59-42F3-9A63-4F5D3BCE4E56}"/>
              </a:ext>
            </a:extLst>
          </p:cNvPr>
          <p:cNvPicPr>
            <a:picLocks noChangeAspect="1"/>
          </p:cNvPicPr>
          <p:nvPr/>
        </p:nvPicPr>
        <p:blipFill>
          <a:blip r:embed="rId3"/>
          <a:stretch>
            <a:fillRect/>
          </a:stretch>
        </p:blipFill>
        <p:spPr>
          <a:xfrm>
            <a:off x="524968" y="476672"/>
            <a:ext cx="8094064" cy="3998516"/>
          </a:xfrm>
          <a:prstGeom prst="rect">
            <a:avLst/>
          </a:prstGeom>
        </p:spPr>
      </p:pic>
      <p:sp>
        <p:nvSpPr>
          <p:cNvPr id="5" name="TextBox 4">
            <a:extLst>
              <a:ext uri="{FF2B5EF4-FFF2-40B4-BE49-F238E27FC236}">
                <a16:creationId xmlns="" xmlns:a16="http://schemas.microsoft.com/office/drawing/2014/main" id="{C41E2FD4-7667-4300-8F30-D570ED69BDD2}"/>
              </a:ext>
            </a:extLst>
          </p:cNvPr>
          <p:cNvSpPr txBox="1"/>
          <p:nvPr/>
        </p:nvSpPr>
        <p:spPr>
          <a:xfrm>
            <a:off x="552979" y="4653136"/>
            <a:ext cx="8802090" cy="830997"/>
          </a:xfrm>
          <a:prstGeom prst="rect">
            <a:avLst/>
          </a:prstGeom>
          <a:noFill/>
        </p:spPr>
        <p:txBody>
          <a:bodyPr wrap="none" rtlCol="0">
            <a:spAutoFit/>
          </a:bodyPr>
          <a:lstStyle/>
          <a:p>
            <a:r>
              <a:rPr lang="en-GB" dirty="0"/>
              <a:t>LGBTQ2 Toolkit (2015) adapted from Youth Environmental Group – </a:t>
            </a:r>
          </a:p>
          <a:p>
            <a:r>
              <a:rPr lang="en-GB" dirty="0"/>
              <a:t>Green Justice Guide (2015) </a:t>
            </a:r>
          </a:p>
        </p:txBody>
      </p:sp>
    </p:spTree>
    <p:extLst>
      <p:ext uri="{BB962C8B-B14F-4D97-AF65-F5344CB8AC3E}">
        <p14:creationId xmlns:p14="http://schemas.microsoft.com/office/powerpoint/2010/main" val="3292067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405B14FE-5F05-4B3E-B04F-215B9957989D}"/>
              </a:ext>
            </a:extLst>
          </p:cNvPr>
          <p:cNvSpPr>
            <a:spLocks noGrp="1"/>
          </p:cNvSpPr>
          <p:nvPr>
            <p:ph idx="1"/>
          </p:nvPr>
        </p:nvSpPr>
        <p:spPr>
          <a:xfrm>
            <a:off x="251520" y="1052736"/>
            <a:ext cx="8229600" cy="3917032"/>
          </a:xfrm>
        </p:spPr>
        <p:txBody>
          <a:bodyPr/>
          <a:lstStyle/>
          <a:p>
            <a:pPr marL="914400" lvl="2" indent="0">
              <a:buNone/>
            </a:pPr>
            <a:r>
              <a:rPr lang="en-GB" dirty="0"/>
              <a:t>‘Community’ has no inherent virtue. It can be a powerful excluder of minorities. The old people’s club that runs a publicly funded community hall too often excludes young people from the premises – or even the old people in the next street or tower block. Again, effective supervision by people reporting to a broader electorate will be needed to control these tendencies.</a:t>
            </a:r>
          </a:p>
          <a:p>
            <a:pPr marL="914400" lvl="2" indent="0">
              <a:buNone/>
            </a:pPr>
            <a:endParaRPr lang="en-GB" dirty="0"/>
          </a:p>
          <a:p>
            <a:pPr marL="914400" lvl="2" indent="0">
              <a:buNone/>
            </a:pPr>
            <a:r>
              <a:rPr lang="en-GB" dirty="0" err="1"/>
              <a:t>Donnison</a:t>
            </a:r>
            <a:r>
              <a:rPr lang="en-GB" dirty="0"/>
              <a:t> (2009 p.151)</a:t>
            </a:r>
          </a:p>
          <a:p>
            <a:pPr marL="914400" lvl="2" indent="0">
              <a:buNone/>
            </a:pPr>
            <a:r>
              <a:rPr lang="en-GB" dirty="0"/>
              <a:t/>
            </a:r>
            <a:br>
              <a:rPr lang="en-GB" dirty="0"/>
            </a:br>
            <a:endParaRPr lang="en-GB" dirty="0"/>
          </a:p>
        </p:txBody>
      </p:sp>
    </p:spTree>
    <p:extLst>
      <p:ext uri="{BB962C8B-B14F-4D97-AF65-F5344CB8AC3E}">
        <p14:creationId xmlns:p14="http://schemas.microsoft.com/office/powerpoint/2010/main" val="3223324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2C439F1-B205-428C-8314-D813A4BAF640}"/>
              </a:ext>
            </a:extLst>
          </p:cNvPr>
          <p:cNvSpPr>
            <a:spLocks noGrp="1"/>
          </p:cNvSpPr>
          <p:nvPr>
            <p:ph type="title"/>
          </p:nvPr>
        </p:nvSpPr>
        <p:spPr/>
        <p:txBody>
          <a:bodyPr/>
          <a:lstStyle/>
          <a:p>
            <a:r>
              <a:rPr lang="en-GB" dirty="0"/>
              <a:t>Politics of power</a:t>
            </a:r>
          </a:p>
        </p:txBody>
      </p:sp>
      <p:sp>
        <p:nvSpPr>
          <p:cNvPr id="3" name="Content Placeholder 2">
            <a:extLst>
              <a:ext uri="{FF2B5EF4-FFF2-40B4-BE49-F238E27FC236}">
                <a16:creationId xmlns="" xmlns:a16="http://schemas.microsoft.com/office/drawing/2014/main" id="{C80218BF-5445-47D7-AF2C-984E40A39044}"/>
              </a:ext>
            </a:extLst>
          </p:cNvPr>
          <p:cNvSpPr>
            <a:spLocks noGrp="1"/>
          </p:cNvSpPr>
          <p:nvPr>
            <p:ph idx="1"/>
          </p:nvPr>
        </p:nvSpPr>
        <p:spPr/>
        <p:txBody>
          <a:bodyPr/>
          <a:lstStyle/>
          <a:p>
            <a:pPr marL="0" indent="0">
              <a:buNone/>
            </a:pPr>
            <a:endParaRPr lang="en-GB" sz="2400" i="1" dirty="0"/>
          </a:p>
          <a:p>
            <a:pPr marL="0" indent="0">
              <a:buNone/>
            </a:pPr>
            <a:r>
              <a:rPr lang="en-GB" sz="2400" i="1" dirty="0"/>
              <a:t>Politics is the exercise of power, and the interaction of people with power. When defined narrowly, it refers to the governing of a country or state and is limited to professional politicians. However, when defined broadly, it can refer to the interaction of all forms of power between people. </a:t>
            </a:r>
          </a:p>
          <a:p>
            <a:pPr marL="0" indent="0">
              <a:buNone/>
            </a:pPr>
            <a:endParaRPr lang="en-GB" sz="2400" i="1" dirty="0"/>
          </a:p>
          <a:p>
            <a:pPr marL="0" indent="0" algn="r">
              <a:buNone/>
            </a:pPr>
            <a:r>
              <a:rPr lang="en-GB" sz="2400" i="1" dirty="0"/>
              <a:t>Tearfund (2014 p.33)</a:t>
            </a:r>
          </a:p>
          <a:p>
            <a:endParaRPr lang="en-GB" sz="2400" i="1" dirty="0"/>
          </a:p>
          <a:p>
            <a:pPr marL="0" indent="0">
              <a:buNone/>
            </a:pPr>
            <a:endParaRPr lang="en-GB" sz="2400" i="1" dirty="0"/>
          </a:p>
        </p:txBody>
      </p:sp>
    </p:spTree>
    <p:extLst>
      <p:ext uri="{BB962C8B-B14F-4D97-AF65-F5344CB8AC3E}">
        <p14:creationId xmlns:p14="http://schemas.microsoft.com/office/powerpoint/2010/main" val="379086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A83595-0FF0-40F7-8A19-7B0D78165B57}"/>
              </a:ext>
            </a:extLst>
          </p:cNvPr>
          <p:cNvSpPr>
            <a:spLocks noGrp="1"/>
          </p:cNvSpPr>
          <p:nvPr>
            <p:ph type="title"/>
          </p:nvPr>
        </p:nvSpPr>
        <p:spPr/>
        <p:txBody>
          <a:bodyPr/>
          <a:lstStyle/>
          <a:p>
            <a:r>
              <a:rPr lang="en-GB" dirty="0"/>
              <a:t>Types of power</a:t>
            </a:r>
          </a:p>
        </p:txBody>
      </p:sp>
      <p:sp>
        <p:nvSpPr>
          <p:cNvPr id="3" name="Content Placeholder 2">
            <a:extLst>
              <a:ext uri="{FF2B5EF4-FFF2-40B4-BE49-F238E27FC236}">
                <a16:creationId xmlns="" xmlns:a16="http://schemas.microsoft.com/office/drawing/2014/main" id="{94A42402-3437-4187-BB0D-D3128B9F01BC}"/>
              </a:ext>
            </a:extLst>
          </p:cNvPr>
          <p:cNvSpPr>
            <a:spLocks noGrp="1"/>
          </p:cNvSpPr>
          <p:nvPr>
            <p:ph idx="1"/>
          </p:nvPr>
        </p:nvSpPr>
        <p:spPr/>
        <p:txBody>
          <a:bodyPr/>
          <a:lstStyle/>
          <a:p>
            <a:r>
              <a:rPr lang="en-GB" sz="2400" dirty="0"/>
              <a:t>VISIBLE POWER involves decision-making that can easily be seen and understood.</a:t>
            </a:r>
          </a:p>
          <a:p>
            <a:r>
              <a:rPr lang="en-GB" sz="2400" dirty="0"/>
              <a:t>HIDDEN POWER involves decision-making behind the scenes and may not be immediately obvious</a:t>
            </a:r>
          </a:p>
          <a:p>
            <a:r>
              <a:rPr lang="en-GB" sz="2400" dirty="0"/>
              <a:t>INVISIBLE POWER involves decision-making based on influences that cannot easily be seen, such as worldview, cultural norms, beliefs, traditions and ideology.</a:t>
            </a:r>
          </a:p>
          <a:p>
            <a:endParaRPr lang="en-GB" sz="2400" dirty="0"/>
          </a:p>
          <a:p>
            <a:pPr marL="0" indent="0" algn="r">
              <a:buNone/>
            </a:pPr>
            <a:r>
              <a:rPr lang="en-GB" sz="2400" dirty="0"/>
              <a:t>Veneklassen and Miller (2007)</a:t>
            </a:r>
          </a:p>
        </p:txBody>
      </p:sp>
    </p:spTree>
    <p:extLst>
      <p:ext uri="{BB962C8B-B14F-4D97-AF65-F5344CB8AC3E}">
        <p14:creationId xmlns:p14="http://schemas.microsoft.com/office/powerpoint/2010/main" val="322586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05B289C-6DF9-496F-A77E-5B1D1250B36A}"/>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 xmlns:a16="http://schemas.microsoft.com/office/drawing/2014/main" id="{ED4B7EF2-D412-453C-AC53-33BF24B8D5A6}"/>
              </a:ext>
            </a:extLst>
          </p:cNvPr>
          <p:cNvSpPr>
            <a:spLocks noGrp="1"/>
          </p:cNvSpPr>
          <p:nvPr>
            <p:ph idx="1"/>
          </p:nvPr>
        </p:nvSpPr>
        <p:spPr/>
        <p:txBody>
          <a:bodyPr/>
          <a:lstStyle/>
          <a:p>
            <a:r>
              <a:rPr lang="en-GB" sz="2400" dirty="0"/>
              <a:t>Consider the power analysis table handout</a:t>
            </a:r>
          </a:p>
          <a:p>
            <a:r>
              <a:rPr lang="en-GB" sz="2400" dirty="0"/>
              <a:t>Step 1: Think of the names of all the people, organisations and departments who are, could be or should be involved in government decision-making for your client/client group</a:t>
            </a:r>
          </a:p>
          <a:p>
            <a:r>
              <a:rPr lang="en-GB" sz="2400" dirty="0"/>
              <a:t>Step 2: Consider the four different quadrants of the chart and discuss which one best describes the political context</a:t>
            </a:r>
          </a:p>
          <a:p>
            <a:r>
              <a:rPr lang="en-GB" sz="2400" dirty="0"/>
              <a:t>Step 3: Agree what political space is available to the list of people, organisations and departments listed in Step 1 and the best approach to take with advocacy work to make the most of it</a:t>
            </a:r>
          </a:p>
          <a:p>
            <a:endParaRPr lang="en-GB" dirty="0"/>
          </a:p>
          <a:p>
            <a:endParaRPr lang="en-GB" dirty="0"/>
          </a:p>
        </p:txBody>
      </p:sp>
    </p:spTree>
    <p:extLst>
      <p:ext uri="{BB962C8B-B14F-4D97-AF65-F5344CB8AC3E}">
        <p14:creationId xmlns:p14="http://schemas.microsoft.com/office/powerpoint/2010/main" val="870289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60E89537-46A4-4776-BA1E-8950D477F335}"/>
              </a:ext>
            </a:extLst>
          </p:cNvPr>
          <p:cNvSpPr>
            <a:spLocks noGrp="1"/>
          </p:cNvSpPr>
          <p:nvPr>
            <p:ph idx="1"/>
          </p:nvPr>
        </p:nvSpPr>
        <p:spPr/>
        <p:txBody>
          <a:bodyPr/>
          <a:lstStyle/>
          <a:p>
            <a:r>
              <a:rPr lang="en-GB" dirty="0"/>
              <a:t>The exercise comes from Tearfund (2014) toolkit, underpinned by Oxfam (2014) on the types political power.</a:t>
            </a:r>
          </a:p>
        </p:txBody>
      </p:sp>
    </p:spTree>
    <p:extLst>
      <p:ext uri="{BB962C8B-B14F-4D97-AF65-F5344CB8AC3E}">
        <p14:creationId xmlns:p14="http://schemas.microsoft.com/office/powerpoint/2010/main" val="159948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1D39EDD-4F79-4466-99A7-9C4E20D8D427}"/>
              </a:ext>
            </a:extLst>
          </p:cNvPr>
          <p:cNvSpPr>
            <a:spLocks noGrp="1"/>
          </p:cNvSpPr>
          <p:nvPr>
            <p:ph type="title"/>
          </p:nvPr>
        </p:nvSpPr>
        <p:spPr/>
        <p:txBody>
          <a:bodyPr/>
          <a:lstStyle/>
          <a:p>
            <a:r>
              <a:rPr lang="en-GB" dirty="0"/>
              <a:t>Politics of space</a:t>
            </a:r>
          </a:p>
        </p:txBody>
      </p:sp>
      <p:sp>
        <p:nvSpPr>
          <p:cNvPr id="3" name="Content Placeholder 2">
            <a:extLst>
              <a:ext uri="{FF2B5EF4-FFF2-40B4-BE49-F238E27FC236}">
                <a16:creationId xmlns="" xmlns:a16="http://schemas.microsoft.com/office/drawing/2014/main" id="{E8D0C3AF-DE76-4FA0-B034-08F0E282451E}"/>
              </a:ext>
            </a:extLst>
          </p:cNvPr>
          <p:cNvSpPr>
            <a:spLocks noGrp="1"/>
          </p:cNvSpPr>
          <p:nvPr>
            <p:ph sz="half" idx="1"/>
          </p:nvPr>
        </p:nvSpPr>
        <p:spPr/>
        <p:txBody>
          <a:bodyPr/>
          <a:lstStyle/>
          <a:p>
            <a:pPr marL="0" indent="0" algn="ctr">
              <a:buNone/>
            </a:pPr>
            <a:r>
              <a:rPr lang="en-GB" dirty="0"/>
              <a:t>we need to be aware of the political space in which we are working, and try to influence change.</a:t>
            </a:r>
          </a:p>
        </p:txBody>
      </p:sp>
      <p:pic>
        <p:nvPicPr>
          <p:cNvPr id="4" name="Picture 3">
            <a:extLst>
              <a:ext uri="{FF2B5EF4-FFF2-40B4-BE49-F238E27FC236}">
                <a16:creationId xmlns="" xmlns:a16="http://schemas.microsoft.com/office/drawing/2014/main" id="{8D3FFAAF-A2AA-409F-8901-24F1A80B4E28}"/>
              </a:ext>
            </a:extLst>
          </p:cNvPr>
          <p:cNvPicPr>
            <a:picLocks noChangeAspect="1"/>
          </p:cNvPicPr>
          <p:nvPr/>
        </p:nvPicPr>
        <p:blipFill>
          <a:blip r:embed="rId3"/>
          <a:stretch>
            <a:fillRect/>
          </a:stretch>
        </p:blipFill>
        <p:spPr>
          <a:xfrm>
            <a:off x="4355976" y="1268759"/>
            <a:ext cx="4539977" cy="3989040"/>
          </a:xfrm>
          <a:prstGeom prst="rect">
            <a:avLst/>
          </a:prstGeom>
        </p:spPr>
      </p:pic>
    </p:spTree>
    <p:extLst>
      <p:ext uri="{BB962C8B-B14F-4D97-AF65-F5344CB8AC3E}">
        <p14:creationId xmlns:p14="http://schemas.microsoft.com/office/powerpoint/2010/main" val="2061666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1DBA0AB-F02F-466D-85D6-A2FF49BF5EAF}"/>
              </a:ext>
            </a:extLst>
          </p:cNvPr>
          <p:cNvSpPr>
            <a:spLocks noGrp="1"/>
          </p:cNvSpPr>
          <p:nvPr>
            <p:ph type="title"/>
          </p:nvPr>
        </p:nvSpPr>
        <p:spPr/>
        <p:txBody>
          <a:bodyPr/>
          <a:lstStyle/>
          <a:p>
            <a:r>
              <a:rPr lang="en-GB" dirty="0"/>
              <a:t>3 types of political space</a:t>
            </a:r>
          </a:p>
        </p:txBody>
      </p:sp>
      <p:sp>
        <p:nvSpPr>
          <p:cNvPr id="3" name="Content Placeholder 2">
            <a:extLst>
              <a:ext uri="{FF2B5EF4-FFF2-40B4-BE49-F238E27FC236}">
                <a16:creationId xmlns="" xmlns:a16="http://schemas.microsoft.com/office/drawing/2014/main" id="{D1F268A1-9AF4-4B20-9401-9085C24BD27A}"/>
              </a:ext>
            </a:extLst>
          </p:cNvPr>
          <p:cNvSpPr>
            <a:spLocks noGrp="1"/>
          </p:cNvSpPr>
          <p:nvPr>
            <p:ph idx="1"/>
          </p:nvPr>
        </p:nvSpPr>
        <p:spPr/>
        <p:txBody>
          <a:bodyPr/>
          <a:lstStyle/>
          <a:p>
            <a:r>
              <a:rPr lang="en-GB" sz="2400" dirty="0"/>
              <a:t>A CLOSED POLITICAL SPACE is where decisions are made by exclusive groups of people that are not open to newcomers.</a:t>
            </a:r>
          </a:p>
          <a:p>
            <a:r>
              <a:rPr lang="en-GB" sz="2400" dirty="0"/>
              <a:t> An INVITED POLITICAL SPACE is where ordinary citizens are asked to participate in making decisions, but within set boundaries. </a:t>
            </a:r>
          </a:p>
          <a:p>
            <a:r>
              <a:rPr lang="en-GB" sz="2400" dirty="0"/>
              <a:t>A CREATED POLITICAL SPACE is where ordinary citizens are able to claim a space where they can set their own agenda, no matter who is in power.  </a:t>
            </a:r>
          </a:p>
          <a:p>
            <a:pPr marL="0" indent="0" algn="r">
              <a:buNone/>
            </a:pPr>
            <a:r>
              <a:rPr lang="en-GB" sz="2400" dirty="0"/>
              <a:t>(Cornwall, 2002; </a:t>
            </a:r>
            <a:r>
              <a:rPr lang="en-GB" sz="2400" dirty="0" err="1"/>
              <a:t>Gaventa</a:t>
            </a:r>
            <a:r>
              <a:rPr lang="en-GB" sz="2400" dirty="0"/>
              <a:t>, 2006)</a:t>
            </a:r>
          </a:p>
        </p:txBody>
      </p:sp>
    </p:spTree>
    <p:extLst>
      <p:ext uri="{BB962C8B-B14F-4D97-AF65-F5344CB8AC3E}">
        <p14:creationId xmlns:p14="http://schemas.microsoft.com/office/powerpoint/2010/main" val="652767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4D2754D-2D3E-4E63-8B23-7A68AC19AD7B}"/>
              </a:ext>
            </a:extLst>
          </p:cNvPr>
          <p:cNvSpPr>
            <a:spLocks noGrp="1"/>
          </p:cNvSpPr>
          <p:nvPr>
            <p:ph idx="1"/>
          </p:nvPr>
        </p:nvSpPr>
        <p:spPr/>
        <p:txBody>
          <a:bodyPr/>
          <a:lstStyle/>
          <a:p>
            <a:pPr marL="0" indent="0">
              <a:buNone/>
            </a:pPr>
            <a:r>
              <a:rPr lang="en-GB" i="1" dirty="0">
                <a:latin typeface="Arial" charset="0"/>
                <a:ea typeface="ＭＳ Ｐゴシック" panose="020B0600070205080204" pitchFamily="34" charset="-128"/>
                <a:cs typeface="ＭＳ Ｐゴシック" charset="0"/>
              </a:rPr>
              <a:t>Whatever type of advocacy…</a:t>
            </a:r>
          </a:p>
          <a:p>
            <a:pPr marL="0" indent="0">
              <a:buNone/>
            </a:pPr>
            <a:endParaRPr lang="en-GB" i="1" dirty="0">
              <a:latin typeface="Arial" charset="0"/>
              <a:ea typeface="ＭＳ Ｐゴシック" panose="020B0600070205080204" pitchFamily="34" charset="-128"/>
              <a:cs typeface="ＭＳ Ｐゴシック" charset="0"/>
            </a:endParaRPr>
          </a:p>
          <a:p>
            <a:pPr marL="400050" lvl="1" indent="0">
              <a:buNone/>
            </a:pPr>
            <a:r>
              <a:rPr lang="en-GB" i="1" dirty="0">
                <a:latin typeface="Arial" charset="0"/>
                <a:ea typeface="ＭＳ Ｐゴシック" panose="020B0600070205080204" pitchFamily="34" charset="-128"/>
                <a:cs typeface="ＭＳ Ｐゴシック" charset="0"/>
              </a:rPr>
              <a:t>the tasks that the advocates undertake have a common theme: helping another person obtain something from someone with power.</a:t>
            </a:r>
          </a:p>
          <a:p>
            <a:pPr marL="400050" lvl="1" indent="0">
              <a:buNone/>
            </a:pPr>
            <a:endParaRPr lang="en-GB" i="1" dirty="0">
              <a:latin typeface="Arial" charset="0"/>
              <a:ea typeface="ＭＳ Ｐゴシック" panose="020B0600070205080204" pitchFamily="34" charset="-128"/>
              <a:cs typeface="ＭＳ Ｐゴシック" charset="0"/>
            </a:endParaRPr>
          </a:p>
          <a:p>
            <a:pPr marL="400050" lvl="1" indent="0" algn="r">
              <a:buNone/>
            </a:pPr>
            <a:r>
              <a:rPr lang="en-GB" dirty="0">
                <a:latin typeface="Arial" charset="0"/>
                <a:ea typeface="ＭＳ Ｐゴシック" panose="020B0600070205080204" pitchFamily="34" charset="-128"/>
                <a:cs typeface="ＭＳ Ｐゴシック" charset="0"/>
              </a:rPr>
              <a:t>(Bateman, 2000 p.16)</a:t>
            </a:r>
          </a:p>
          <a:p>
            <a:pPr marL="400050" lvl="1" indent="0">
              <a:buNone/>
            </a:pPr>
            <a:endParaRPr lang="en-GB" i="1" dirty="0">
              <a:latin typeface="Arial" charset="0"/>
              <a:ea typeface="ＭＳ Ｐゴシック" panose="020B0600070205080204" pitchFamily="34" charset="-128"/>
            </a:endParaRPr>
          </a:p>
          <a:p>
            <a:pPr marL="400050" lvl="1" indent="0" algn="r">
              <a:buNone/>
            </a:pPr>
            <a:endParaRPr lang="en-GB" i="1"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8D0968C2-93C0-46BF-9DD3-204802693975}"/>
              </a:ext>
            </a:extLst>
          </p:cNvPr>
          <p:cNvSpPr>
            <a:spLocks noGrp="1"/>
          </p:cNvSpPr>
          <p:nvPr>
            <p:ph idx="1"/>
          </p:nvPr>
        </p:nvSpPr>
        <p:spPr>
          <a:xfrm>
            <a:off x="457200" y="1196752"/>
            <a:ext cx="8229600" cy="3917032"/>
          </a:xfrm>
        </p:spPr>
        <p:txBody>
          <a:bodyPr/>
          <a:lstStyle/>
          <a:p>
            <a:pPr marL="400050" lvl="1" indent="0">
              <a:buNone/>
            </a:pPr>
            <a:r>
              <a:rPr lang="en-GB" i="1" dirty="0"/>
              <a:t>To deny advocacy as a legitimate part of the process of helping people survive life’s rigours is to deny the reality of life itself. ‘Advocacy seeks to represent the interest of powerless clients to powerful individuals and social structures’ (Payne 1997).</a:t>
            </a:r>
          </a:p>
          <a:p>
            <a:endParaRPr lang="en-GB" dirty="0"/>
          </a:p>
          <a:p>
            <a:pPr marL="0" indent="0" algn="r">
              <a:buNone/>
            </a:pPr>
            <a:r>
              <a:rPr lang="en-GB" dirty="0"/>
              <a:t>Bateman (2000  p.33)</a:t>
            </a:r>
          </a:p>
        </p:txBody>
      </p:sp>
    </p:spTree>
    <p:extLst>
      <p:ext uri="{BB962C8B-B14F-4D97-AF65-F5344CB8AC3E}">
        <p14:creationId xmlns:p14="http://schemas.microsoft.com/office/powerpoint/2010/main" val="1465967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6FA01203-D508-4144-9F94-39EAEDADDBA3}"/>
              </a:ext>
            </a:extLst>
          </p:cNvPr>
          <p:cNvSpPr>
            <a:spLocks noGrp="1"/>
          </p:cNvSpPr>
          <p:nvPr>
            <p:ph type="title"/>
          </p:nvPr>
        </p:nvSpPr>
        <p:spPr/>
        <p:txBody>
          <a:bodyPr/>
          <a:lstStyle/>
          <a:p>
            <a:r>
              <a:rPr lang="en-GB" dirty="0"/>
              <a:t>Hard and soft advocacy</a:t>
            </a:r>
          </a:p>
        </p:txBody>
      </p:sp>
      <p:sp>
        <p:nvSpPr>
          <p:cNvPr id="3" name="Content Placeholder 2">
            <a:extLst>
              <a:ext uri="{FF2B5EF4-FFF2-40B4-BE49-F238E27FC236}">
                <a16:creationId xmlns="" xmlns:a16="http://schemas.microsoft.com/office/drawing/2014/main" id="{3AC5D15E-02A6-45F0-9F3D-32D05AE00DB9}"/>
              </a:ext>
            </a:extLst>
          </p:cNvPr>
          <p:cNvSpPr>
            <a:spLocks noGrp="1"/>
          </p:cNvSpPr>
          <p:nvPr>
            <p:ph idx="1"/>
          </p:nvPr>
        </p:nvSpPr>
        <p:spPr>
          <a:xfrm>
            <a:off x="440185" y="1417638"/>
            <a:ext cx="8229600" cy="3917032"/>
          </a:xfrm>
        </p:spPr>
        <p:txBody>
          <a:bodyPr/>
          <a:lstStyle/>
          <a:p>
            <a:pPr marL="0" indent="0">
              <a:buNone/>
            </a:pPr>
            <a:r>
              <a:rPr lang="en-GB" sz="2400" i="1" dirty="0">
                <a:highlight>
                  <a:srgbClr val="FFFF00"/>
                </a:highlight>
                <a:latin typeface="Arial" charset="0"/>
                <a:ea typeface="ＭＳ Ｐゴシック" panose="020B0600070205080204" pitchFamily="34" charset="-128"/>
                <a:cs typeface="ＭＳ Ｐゴシック" charset="0"/>
              </a:rPr>
              <a:t>The tasks that the advocates undertake have a common theme: helping another person obtain something from someone with power</a:t>
            </a:r>
            <a:r>
              <a:rPr lang="en-GB" sz="2400" i="1" dirty="0">
                <a:latin typeface="Arial" charset="0"/>
                <a:ea typeface="ＭＳ Ｐゴシック" panose="020B0600070205080204" pitchFamily="34" charset="-128"/>
                <a:cs typeface="ＭＳ Ｐゴシック" charset="0"/>
              </a:rPr>
              <a:t>. </a:t>
            </a:r>
            <a:r>
              <a:rPr lang="en-GB" sz="2400" i="1" dirty="0">
                <a:highlight>
                  <a:srgbClr val="00FF00"/>
                </a:highlight>
                <a:latin typeface="Arial" charset="0"/>
                <a:ea typeface="ＭＳ Ｐゴシック" panose="020B0600070205080204" pitchFamily="34" charset="-128"/>
                <a:cs typeface="ＭＳ Ｐゴシック" charset="0"/>
              </a:rPr>
              <a:t>Sometimes what is being sought is clear and structured – for example, extra social security benefits governed by legal rules; at other times it is unstructured and without clear boundaries</a:t>
            </a:r>
            <a:r>
              <a:rPr lang="en-GB" sz="2400" i="1" dirty="0">
                <a:latin typeface="Arial" charset="0"/>
                <a:ea typeface="ＭＳ Ｐゴシック" panose="020B0600070205080204" pitchFamily="34" charset="-128"/>
                <a:cs typeface="ＭＳ Ｐゴシック" charset="0"/>
              </a:rPr>
              <a:t>. The work of citizen advocates…is often concerned with the latter situation. One could characterise advocacy on </a:t>
            </a:r>
            <a:r>
              <a:rPr lang="en-GB" sz="2400" i="1" dirty="0">
                <a:highlight>
                  <a:srgbClr val="00FFFF"/>
                </a:highlight>
                <a:latin typeface="Arial" charset="0"/>
                <a:ea typeface="ＭＳ Ｐゴシック" panose="020B0600070205080204" pitchFamily="34" charset="-128"/>
                <a:cs typeface="ＭＳ Ｐゴシック" charset="0"/>
              </a:rPr>
              <a:t>the first type of problem as ‘hard’ advocacy and as ‘soft’ advocacy on the latter type. Whatever the type of problem, the advocacy must be structured if it is to be </a:t>
            </a:r>
            <a:r>
              <a:rPr lang="en-GB" sz="2400" i="1" dirty="0" smtClean="0">
                <a:highlight>
                  <a:srgbClr val="00FFFF"/>
                </a:highlight>
                <a:latin typeface="Arial" charset="0"/>
                <a:ea typeface="ＭＳ Ｐゴシック" panose="020B0600070205080204" pitchFamily="34" charset="-128"/>
                <a:cs typeface="ＭＳ Ｐゴシック" charset="0"/>
              </a:rPr>
              <a:t>effective</a:t>
            </a:r>
          </a:p>
          <a:p>
            <a:pPr marL="0" indent="0">
              <a:buNone/>
            </a:pPr>
            <a:endParaRPr lang="en-GB" sz="2400" i="1" dirty="0">
              <a:highlight>
                <a:srgbClr val="00FFFF"/>
              </a:highlight>
              <a:latin typeface="Arial" charset="0"/>
              <a:ea typeface="ＭＳ Ｐゴシック" panose="020B0600070205080204" pitchFamily="34" charset="-128"/>
            </a:endParaRPr>
          </a:p>
          <a:p>
            <a:pPr marL="0" indent="0" algn="r">
              <a:buNone/>
            </a:pPr>
            <a:r>
              <a:rPr lang="en-GB" sz="2400" i="1" dirty="0" smtClean="0">
                <a:highlight>
                  <a:srgbClr val="00FFFF"/>
                </a:highlight>
                <a:latin typeface="Arial" charset="0"/>
                <a:ea typeface="ＭＳ Ｐゴシック" panose="020B0600070205080204" pitchFamily="34" charset="-128"/>
              </a:rPr>
              <a:t>Bateman (2000 p.16)</a:t>
            </a:r>
            <a:endParaRPr lang="en-GB" sz="2400" i="1" dirty="0">
              <a:highlight>
                <a:srgbClr val="00FFFF"/>
              </a:highlight>
            </a:endParaRPr>
          </a:p>
        </p:txBody>
      </p:sp>
    </p:spTree>
    <p:extLst>
      <p:ext uri="{BB962C8B-B14F-4D97-AF65-F5344CB8AC3E}">
        <p14:creationId xmlns:p14="http://schemas.microsoft.com/office/powerpoint/2010/main" val="3932082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72D7A3-3F1D-4A2E-AA07-8121F9C05DAF}"/>
              </a:ext>
            </a:extLst>
          </p:cNvPr>
          <p:cNvSpPr>
            <a:spLocks noGrp="1"/>
          </p:cNvSpPr>
          <p:nvPr>
            <p:ph type="title"/>
          </p:nvPr>
        </p:nvSpPr>
        <p:spPr/>
        <p:txBody>
          <a:bodyPr/>
          <a:lstStyle/>
          <a:p>
            <a:r>
              <a:rPr lang="en-GB" dirty="0"/>
              <a:t>Empowerment</a:t>
            </a:r>
          </a:p>
        </p:txBody>
      </p:sp>
      <p:sp>
        <p:nvSpPr>
          <p:cNvPr id="3" name="Content Placeholder 2">
            <a:extLst>
              <a:ext uri="{FF2B5EF4-FFF2-40B4-BE49-F238E27FC236}">
                <a16:creationId xmlns="" xmlns:a16="http://schemas.microsoft.com/office/drawing/2014/main" id="{3DC0BA4A-988E-40F6-A4C5-169B6FAB79EA}"/>
              </a:ext>
            </a:extLst>
          </p:cNvPr>
          <p:cNvSpPr>
            <a:spLocks noGrp="1"/>
          </p:cNvSpPr>
          <p:nvPr>
            <p:ph idx="1"/>
          </p:nvPr>
        </p:nvSpPr>
        <p:spPr/>
        <p:txBody>
          <a:bodyPr/>
          <a:lstStyle/>
          <a:p>
            <a:pPr marL="0" indent="0">
              <a:buNone/>
            </a:pPr>
            <a:endParaRPr lang="en-GB" dirty="0"/>
          </a:p>
          <a:p>
            <a:pPr marL="0" indent="0">
              <a:buNone/>
            </a:pPr>
            <a:r>
              <a:rPr lang="en-GB" i="1" dirty="0"/>
              <a:t>a meaningful shift in the experience of power attained through interaction in the social world</a:t>
            </a:r>
          </a:p>
          <a:p>
            <a:pPr marL="0" indent="0">
              <a:buNone/>
            </a:pPr>
            <a:endParaRPr lang="en-GB" dirty="0"/>
          </a:p>
          <a:p>
            <a:pPr marL="0" indent="0" algn="r">
              <a:buNone/>
            </a:pPr>
            <a:r>
              <a:rPr lang="en-GB" dirty="0" err="1"/>
              <a:t>Cattaneo</a:t>
            </a:r>
            <a:r>
              <a:rPr lang="en-GB" dirty="0"/>
              <a:t> and Goodman (2015)</a:t>
            </a:r>
          </a:p>
        </p:txBody>
      </p:sp>
    </p:spTree>
    <p:extLst>
      <p:ext uri="{BB962C8B-B14F-4D97-AF65-F5344CB8AC3E}">
        <p14:creationId xmlns:p14="http://schemas.microsoft.com/office/powerpoint/2010/main" val="695989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87A58596-E71A-4CB1-B146-1B4600089BE9}"/>
              </a:ext>
            </a:extLst>
          </p:cNvPr>
          <p:cNvSpPr>
            <a:spLocks noGrp="1"/>
          </p:cNvSpPr>
          <p:nvPr>
            <p:ph idx="1"/>
          </p:nvPr>
        </p:nvSpPr>
        <p:spPr>
          <a:xfrm>
            <a:off x="457200" y="980728"/>
            <a:ext cx="8229600" cy="3917032"/>
          </a:xfrm>
        </p:spPr>
        <p:txBody>
          <a:bodyPr/>
          <a:lstStyle/>
          <a:p>
            <a:pPr marL="457200" lvl="1" indent="0">
              <a:buNone/>
            </a:pPr>
            <a:r>
              <a:rPr lang="en-GB" sz="2400" i="1" dirty="0"/>
              <a:t>Empowerment and advocacy are both concerned with a shift of power or emphasis towards meeting the needs and rights of people who otherwise would be marginalised or oppressed. Beyond this generalisation, the concepts of empowerment and advocacy are not simple and as such are almost impossible to define. Where the term ‘empowerment’ is used it often covers a whole range of activities from consulting with service users to involvement in service planning.</a:t>
            </a:r>
          </a:p>
          <a:p>
            <a:pPr marL="0" indent="0">
              <a:buNone/>
            </a:pPr>
            <a:endParaRPr lang="en-GB" dirty="0"/>
          </a:p>
          <a:p>
            <a:pPr marL="0" indent="0">
              <a:buNone/>
            </a:pPr>
            <a:r>
              <a:rPr lang="en-GB" dirty="0"/>
              <a:t>                            Leadbetter, (2002 p.201)</a:t>
            </a:r>
          </a:p>
        </p:txBody>
      </p:sp>
    </p:spTree>
    <p:extLst>
      <p:ext uri="{BB962C8B-B14F-4D97-AF65-F5344CB8AC3E}">
        <p14:creationId xmlns:p14="http://schemas.microsoft.com/office/powerpoint/2010/main" val="10946900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Batliwala</a:t>
            </a:r>
            <a:r>
              <a:rPr lang="en-GB" dirty="0" smtClean="0"/>
              <a:t> (1993) cited in </a:t>
            </a:r>
            <a:r>
              <a:rPr lang="en-GB" dirty="0" err="1"/>
              <a:t>B</a:t>
            </a:r>
            <a:r>
              <a:rPr lang="en-GB" dirty="0" err="1" smtClean="0"/>
              <a:t>atliwala</a:t>
            </a:r>
            <a:r>
              <a:rPr lang="en-GB" dirty="0" smtClean="0"/>
              <a:t> (2007)</a:t>
            </a:r>
            <a:endParaRPr lang="en-GB" dirty="0"/>
          </a:p>
        </p:txBody>
      </p:sp>
      <p:sp>
        <p:nvSpPr>
          <p:cNvPr id="3" name="Content Placeholder 2"/>
          <p:cNvSpPr>
            <a:spLocks noGrp="1"/>
          </p:cNvSpPr>
          <p:nvPr>
            <p:ph idx="1"/>
          </p:nvPr>
        </p:nvSpPr>
        <p:spPr/>
        <p:txBody>
          <a:bodyPr/>
          <a:lstStyle/>
          <a:p>
            <a:pPr marL="0" indent="0">
              <a:buNone/>
            </a:pPr>
            <a:r>
              <a:rPr lang="en-GB" sz="2400" dirty="0" smtClean="0"/>
              <a:t>empowerment </a:t>
            </a:r>
            <a:r>
              <a:rPr lang="en-GB" sz="2400" dirty="0"/>
              <a:t>as a process of transforming the relations of power between individuals and social groups, shifting social power in three critical ways</a:t>
            </a:r>
            <a:r>
              <a:rPr lang="en-GB" sz="2400" dirty="0" smtClean="0"/>
              <a:t>:</a:t>
            </a:r>
          </a:p>
          <a:p>
            <a:endParaRPr lang="en-GB" sz="2400" dirty="0"/>
          </a:p>
          <a:p>
            <a:pPr marL="0" indent="0">
              <a:buNone/>
            </a:pPr>
            <a:r>
              <a:rPr lang="en-GB" sz="2400" dirty="0" smtClean="0"/>
              <a:t>1.  </a:t>
            </a:r>
            <a:r>
              <a:rPr lang="en-GB" sz="2400" dirty="0"/>
              <a:t>by challenging the ideologies that justify social inequality (such as gender or caste</a:t>
            </a:r>
            <a:r>
              <a:rPr lang="en-GB" sz="2400" dirty="0" smtClean="0"/>
              <a:t>)</a:t>
            </a:r>
            <a:endParaRPr lang="en-GB" sz="2400" dirty="0"/>
          </a:p>
        </p:txBody>
      </p:sp>
    </p:spTree>
    <p:extLst>
      <p:ext uri="{BB962C8B-B14F-4D97-AF65-F5344CB8AC3E}">
        <p14:creationId xmlns:p14="http://schemas.microsoft.com/office/powerpoint/2010/main" val="39967973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96752"/>
            <a:ext cx="8229600" cy="3917032"/>
          </a:xfrm>
        </p:spPr>
        <p:txBody>
          <a:bodyPr/>
          <a:lstStyle/>
          <a:p>
            <a:pPr marL="0" indent="0">
              <a:buNone/>
            </a:pPr>
            <a:r>
              <a:rPr lang="en-GB" sz="2400" dirty="0" smtClean="0"/>
              <a:t>2. by </a:t>
            </a:r>
            <a:r>
              <a:rPr lang="en-GB" sz="2400" dirty="0"/>
              <a:t>changing prevailing patterns of access to and control over economic, natural and intellectual </a:t>
            </a:r>
            <a:r>
              <a:rPr lang="en-GB" sz="2400" dirty="0" smtClean="0"/>
              <a:t>resources</a:t>
            </a:r>
          </a:p>
          <a:p>
            <a:pPr marL="0" indent="0">
              <a:buNone/>
            </a:pPr>
            <a:endParaRPr lang="en-GB" sz="2400" dirty="0" smtClean="0"/>
          </a:p>
          <a:p>
            <a:pPr marL="0" indent="0">
              <a:buNone/>
            </a:pPr>
            <a:r>
              <a:rPr lang="en-GB" sz="2400" dirty="0" smtClean="0"/>
              <a:t>3. by </a:t>
            </a:r>
            <a:r>
              <a:rPr lang="en-GB" sz="2400" dirty="0"/>
              <a:t>transforming the institutions and structures that reinforce and sustain existing power structures (such as the family, state, market, education, and media). </a:t>
            </a:r>
            <a:endParaRPr lang="en-GB" sz="2400" dirty="0" smtClean="0"/>
          </a:p>
          <a:p>
            <a:pPr marL="0" indent="0">
              <a:buNone/>
            </a:pPr>
            <a:endParaRPr lang="en-GB" sz="2400" dirty="0"/>
          </a:p>
        </p:txBody>
      </p:sp>
    </p:spTree>
    <p:extLst>
      <p:ext uri="{BB962C8B-B14F-4D97-AF65-F5344CB8AC3E}">
        <p14:creationId xmlns:p14="http://schemas.microsoft.com/office/powerpoint/2010/main" val="2999119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0CF8C1-2EE6-4122-933B-7CF5AFE2B5F7}"/>
              </a:ext>
            </a:extLst>
          </p:cNvPr>
          <p:cNvSpPr>
            <a:spLocks noGrp="1"/>
          </p:cNvSpPr>
          <p:nvPr>
            <p:ph type="title"/>
          </p:nvPr>
        </p:nvSpPr>
        <p:spPr>
          <a:xfrm>
            <a:off x="-1968112" y="1916832"/>
            <a:ext cx="8229600" cy="1143000"/>
          </a:xfrm>
        </p:spPr>
        <p:txBody>
          <a:bodyPr/>
          <a:lstStyle/>
          <a:p>
            <a:r>
              <a:rPr lang="en-GB" dirty="0"/>
              <a:t>Empowerment?</a:t>
            </a:r>
          </a:p>
        </p:txBody>
      </p:sp>
      <p:pic>
        <p:nvPicPr>
          <p:cNvPr id="7" name="Content Placeholder 6">
            <a:extLst>
              <a:ext uri="{FF2B5EF4-FFF2-40B4-BE49-F238E27FC236}">
                <a16:creationId xmlns="" xmlns:a16="http://schemas.microsoft.com/office/drawing/2014/main" id="{823DCF64-D2B8-4009-806D-7987AABD2D16}"/>
              </a:ext>
            </a:extLst>
          </p:cNvPr>
          <p:cNvPicPr>
            <a:picLocks noGrp="1" noChangeAspect="1"/>
          </p:cNvPicPr>
          <p:nvPr>
            <p:ph idx="1"/>
          </p:nvPr>
        </p:nvPicPr>
        <p:blipFill>
          <a:blip r:embed="rId3"/>
          <a:stretch>
            <a:fillRect/>
          </a:stretch>
        </p:blipFill>
        <p:spPr>
          <a:xfrm>
            <a:off x="4572000" y="298875"/>
            <a:ext cx="4176464" cy="5190069"/>
          </a:xfrm>
          <a:prstGeom prst="rect">
            <a:avLst/>
          </a:prstGeom>
        </p:spPr>
      </p:pic>
    </p:spTree>
    <p:extLst>
      <p:ext uri="{BB962C8B-B14F-4D97-AF65-F5344CB8AC3E}">
        <p14:creationId xmlns:p14="http://schemas.microsoft.com/office/powerpoint/2010/main" val="12689835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876F76-1648-4914-87E3-1CEE9D7EE352}"/>
              </a:ext>
            </a:extLst>
          </p:cNvPr>
          <p:cNvSpPr>
            <a:spLocks noGrp="1"/>
          </p:cNvSpPr>
          <p:nvPr>
            <p:ph type="title"/>
          </p:nvPr>
        </p:nvSpPr>
        <p:spPr/>
        <p:txBody>
          <a:bodyPr/>
          <a:lstStyle/>
          <a:p>
            <a:r>
              <a:rPr lang="en-GB" dirty="0"/>
              <a:t>By next week…</a:t>
            </a:r>
          </a:p>
        </p:txBody>
      </p:sp>
      <p:sp>
        <p:nvSpPr>
          <p:cNvPr id="3" name="Content Placeholder 2">
            <a:extLst>
              <a:ext uri="{FF2B5EF4-FFF2-40B4-BE49-F238E27FC236}">
                <a16:creationId xmlns="" xmlns:a16="http://schemas.microsoft.com/office/drawing/2014/main" id="{0AB70847-C9DA-440F-BE0C-5BC98E67CDEE}"/>
              </a:ext>
            </a:extLst>
          </p:cNvPr>
          <p:cNvSpPr>
            <a:spLocks noGrp="1"/>
          </p:cNvSpPr>
          <p:nvPr>
            <p:ph idx="1"/>
          </p:nvPr>
        </p:nvSpPr>
        <p:spPr/>
        <p:txBody>
          <a:bodyPr/>
          <a:lstStyle/>
          <a:p>
            <a:r>
              <a:rPr lang="en-GB" dirty="0"/>
              <a:t>Read some ideas of empowerment and link to advocacy (</a:t>
            </a:r>
            <a:r>
              <a:rPr lang="en-GB"/>
              <a:t>with references)</a:t>
            </a:r>
          </a:p>
          <a:p>
            <a:pPr marL="0" indent="0">
              <a:buNone/>
            </a:pPr>
            <a:endParaRPr lang="en-GB" dirty="0"/>
          </a:p>
          <a:p>
            <a:r>
              <a:rPr lang="en-GB" dirty="0"/>
              <a:t>Come up with two criticisms of the world empowerment from your searches</a:t>
            </a:r>
          </a:p>
        </p:txBody>
      </p:sp>
    </p:spTree>
    <p:extLst>
      <p:ext uri="{BB962C8B-B14F-4D97-AF65-F5344CB8AC3E}">
        <p14:creationId xmlns:p14="http://schemas.microsoft.com/office/powerpoint/2010/main" val="1018558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 xmlns:a16="http://schemas.microsoft.com/office/drawing/2014/main" id="{24ABAB3A-D396-4805-B7CD-032262CE8AA5}"/>
              </a:ext>
            </a:extLst>
          </p:cNvPr>
          <p:cNvSpPr>
            <a:spLocks noGrp="1"/>
          </p:cNvSpPr>
          <p:nvPr>
            <p:ph type="title"/>
          </p:nvPr>
        </p:nvSpPr>
        <p:spPr>
          <a:xfrm>
            <a:off x="471719" y="0"/>
            <a:ext cx="8229600" cy="1143000"/>
          </a:xfrm>
        </p:spPr>
        <p:txBody>
          <a:bodyPr/>
          <a:lstStyle/>
          <a:p>
            <a:r>
              <a:rPr lang="en-GB" sz="3600" dirty="0"/>
              <a:t/>
            </a:r>
            <a:br>
              <a:rPr lang="en-GB" sz="3600" dirty="0"/>
            </a:br>
            <a:r>
              <a:rPr lang="en-GB" sz="2800" dirty="0"/>
              <a:t>13 Rules for Radicals (you, the advocate!)</a:t>
            </a:r>
          </a:p>
        </p:txBody>
      </p:sp>
      <p:sp>
        <p:nvSpPr>
          <p:cNvPr id="10" name="Content Placeholder 9">
            <a:extLst>
              <a:ext uri="{FF2B5EF4-FFF2-40B4-BE49-F238E27FC236}">
                <a16:creationId xmlns="" xmlns:a16="http://schemas.microsoft.com/office/drawing/2014/main" id="{725262B1-2305-4229-96A5-E4F1F1DE453A}"/>
              </a:ext>
            </a:extLst>
          </p:cNvPr>
          <p:cNvSpPr>
            <a:spLocks noGrp="1"/>
          </p:cNvSpPr>
          <p:nvPr>
            <p:ph sz="half" idx="1"/>
          </p:nvPr>
        </p:nvSpPr>
        <p:spPr/>
        <p:txBody>
          <a:bodyPr/>
          <a:lstStyle/>
          <a:p>
            <a:pPr marL="0" indent="0">
              <a:buNone/>
            </a:pPr>
            <a:r>
              <a:rPr lang="en-GB" i="1" dirty="0"/>
              <a:t>1. “Power is not only what you have, but what the enemy thinks you have.” Power is derived from 2 main sources – money and people. “Have-Nots” must build power from flesh and blood.</a:t>
            </a:r>
            <a:endParaRPr lang="en-GB" dirty="0"/>
          </a:p>
        </p:txBody>
      </p:sp>
      <p:pic>
        <p:nvPicPr>
          <p:cNvPr id="12" name="Picture 2" descr="Image result for saul alinsky rules for radicals">
            <a:extLst>
              <a:ext uri="{FF2B5EF4-FFF2-40B4-BE49-F238E27FC236}">
                <a16:creationId xmlns="" xmlns:a16="http://schemas.microsoft.com/office/drawing/2014/main" id="{A9424654-AAE8-4AF6-8397-B0FFA9B925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593917"/>
            <a:ext cx="2664296" cy="4098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9449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462190" y="404664"/>
            <a:ext cx="5045914" cy="5040560"/>
          </a:xfrm>
        </p:spPr>
        <p:txBody>
          <a:bodyPr/>
          <a:lstStyle/>
          <a:p>
            <a:pPr marL="0" indent="0">
              <a:buNone/>
            </a:pPr>
            <a:r>
              <a:rPr lang="en-GB" i="1" dirty="0"/>
              <a:t>2. “Never go outside the expertise of your people.” It results in confusion, fear and retreat. Feeling secure adds to the backbone of anyone.</a:t>
            </a:r>
          </a:p>
          <a:p>
            <a:pPr marL="0" indent="0">
              <a:buNone/>
            </a:pPr>
            <a:r>
              <a:rPr lang="en-GB" dirty="0"/>
              <a:t/>
            </a:r>
            <a:br>
              <a:rPr lang="en-GB" dirty="0"/>
            </a:br>
            <a:r>
              <a:rPr lang="en-GB" i="1" dirty="0"/>
              <a:t>3. “Whenever possible, go outside the expertise of the enemy.” Look for ways to increase insecurity, anxiety and uncertainty.</a:t>
            </a:r>
            <a:endParaRPr lang="en-GB"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958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462190" y="404664"/>
            <a:ext cx="5045914" cy="5040560"/>
          </a:xfrm>
        </p:spPr>
        <p:txBody>
          <a:bodyPr/>
          <a:lstStyle/>
          <a:p>
            <a:pPr marL="0" indent="0">
              <a:buNone/>
            </a:pPr>
            <a:endParaRPr lang="en-GB" i="1" dirty="0"/>
          </a:p>
          <a:p>
            <a:pPr marL="0" indent="0">
              <a:buNone/>
            </a:pPr>
            <a:r>
              <a:rPr lang="en-GB" i="1" dirty="0"/>
              <a:t>4. “Make the enemy live up to its own book of rules.” If the rule is that every letter gets a reply, send 30,000 letters. You can kill them with this because no one can possibly obey all of their own rules.</a:t>
            </a:r>
            <a:endParaRPr lang="en-GB"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3698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462190" y="404664"/>
            <a:ext cx="5045914" cy="5040560"/>
          </a:xfrm>
        </p:spPr>
        <p:txBody>
          <a:bodyPr/>
          <a:lstStyle/>
          <a:p>
            <a:pPr marL="0" indent="0">
              <a:buNone/>
            </a:pPr>
            <a:r>
              <a:rPr lang="en-GB" sz="2400" i="1" dirty="0"/>
              <a:t>5. “Ridicule is man’s most potent weapon.” There is no defence. It’s irrational. It’s infuriating. It also works as a key pressure point to force the enemy into concessions.</a:t>
            </a:r>
          </a:p>
          <a:p>
            <a:pPr marL="0" indent="0">
              <a:buNone/>
            </a:pPr>
            <a:endParaRPr lang="en-GB" sz="2400" i="1" dirty="0"/>
          </a:p>
          <a:p>
            <a:pPr marL="0" indent="0">
              <a:buNone/>
            </a:pPr>
            <a:endParaRPr lang="en-GB" sz="2400" i="1" dirty="0"/>
          </a:p>
          <a:p>
            <a:pPr marL="0" indent="0">
              <a:buNone/>
            </a:pPr>
            <a:r>
              <a:rPr lang="en-GB" sz="2400" i="1" dirty="0"/>
              <a:t>6. “A good tactic is one your people enjoy.” They’ll keep doing it without urging and come back to do more. They’re doing their thing, and will even suggest better ones</a:t>
            </a:r>
            <a:endParaRPr lang="en-GB" sz="2400"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3697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462190" y="404664"/>
            <a:ext cx="5045914" cy="5040560"/>
          </a:xfrm>
        </p:spPr>
        <p:txBody>
          <a:bodyPr/>
          <a:lstStyle/>
          <a:p>
            <a:pPr marL="0" indent="0">
              <a:buNone/>
            </a:pPr>
            <a:r>
              <a:rPr lang="en-GB" i="1" dirty="0"/>
              <a:t>7. “A tactic that drags on too long becomes a drag.” Don’t become old news.</a:t>
            </a:r>
          </a:p>
          <a:p>
            <a:pPr marL="0" indent="0">
              <a:buNone/>
            </a:pPr>
            <a:r>
              <a:rPr lang="en-GB" dirty="0"/>
              <a:t/>
            </a:r>
            <a:br>
              <a:rPr lang="en-GB" dirty="0"/>
            </a:br>
            <a:r>
              <a:rPr lang="en-GB" i="1" dirty="0"/>
              <a:t>8. “Keep the pressure on. Never let up.” Keep trying new things to keep the opposition off balance. As the opposition masters one approach, hit them from the flank with something new.</a:t>
            </a:r>
            <a:endParaRPr lang="en-GB"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09378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302001" y="264629"/>
            <a:ext cx="5045914" cy="5040560"/>
          </a:xfrm>
        </p:spPr>
        <p:txBody>
          <a:bodyPr/>
          <a:lstStyle/>
          <a:p>
            <a:pPr marL="0" indent="0">
              <a:buNone/>
            </a:pPr>
            <a:r>
              <a:rPr lang="en-GB" sz="2400" i="1" dirty="0"/>
              <a:t>9. “The threat is usually more terrifying than the thing itself.” Imagination and ego can dream up many more consequences than any activist.</a:t>
            </a:r>
          </a:p>
          <a:p>
            <a:pPr marL="0" indent="0">
              <a:buNone/>
            </a:pPr>
            <a:endParaRPr lang="en-GB" sz="2400" i="1" dirty="0"/>
          </a:p>
          <a:p>
            <a:pPr marL="0" indent="0">
              <a:buNone/>
            </a:pPr>
            <a:r>
              <a:rPr lang="en-GB" sz="2400" i="1" dirty="0"/>
              <a:t>10. "The major premise for tactics is the development of operations that will maintain a constant pressure upon the opposition." It is this unceasing pressure that results in the reactions from the opposition that are essential for the success of the campaign</a:t>
            </a:r>
            <a:endParaRPr lang="en-GB" sz="2400"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9784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462190" y="404664"/>
            <a:ext cx="5045914" cy="5040560"/>
          </a:xfrm>
        </p:spPr>
        <p:txBody>
          <a:bodyPr/>
          <a:lstStyle/>
          <a:p>
            <a:pPr marL="0" indent="0">
              <a:buNone/>
            </a:pPr>
            <a:r>
              <a:rPr lang="en-GB" sz="2400" i="1" dirty="0"/>
              <a:t>11. “If you push a negative hard enough, it will push through and become a positive.” Violence from the other side can win the public to your side because the public sympathizes with the underdog</a:t>
            </a:r>
            <a:r>
              <a:rPr lang="en-GB" i="1" dirty="0"/>
              <a:t>.</a:t>
            </a:r>
          </a:p>
          <a:p>
            <a:pPr marL="0" indent="0">
              <a:buNone/>
            </a:pPr>
            <a:endParaRPr lang="en-GB" i="1" dirty="0"/>
          </a:p>
          <a:p>
            <a:pPr marL="0" indent="0">
              <a:buNone/>
            </a:pPr>
            <a:r>
              <a:rPr lang="en-GB" sz="2400" i="1" dirty="0"/>
              <a:t>12. “The price of a successful attack is a constructive alternative.” Never let the enemy score points because you’re caught without a solution to the problem</a:t>
            </a:r>
            <a:endParaRPr lang="en-GB" sz="2400"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48131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7D04563B-4DB4-49B4-BDA2-7CB2321F3A9F}"/>
              </a:ext>
            </a:extLst>
          </p:cNvPr>
          <p:cNvSpPr>
            <a:spLocks noGrp="1"/>
          </p:cNvSpPr>
          <p:nvPr>
            <p:ph sz="half" idx="1"/>
          </p:nvPr>
        </p:nvSpPr>
        <p:spPr>
          <a:xfrm>
            <a:off x="467544" y="908720"/>
            <a:ext cx="5045914" cy="5040560"/>
          </a:xfrm>
        </p:spPr>
        <p:txBody>
          <a:bodyPr/>
          <a:lstStyle/>
          <a:p>
            <a:r>
              <a:rPr lang="en-GB" i="1" dirty="0"/>
              <a:t>13. “Pick the target, freeze it, personalize it, and polarize it.” Cut off the support network and isolate the target from sympathy. Go after people and not institutions; people hurt faster than institutions</a:t>
            </a:r>
            <a:endParaRPr lang="en-GB" dirty="0"/>
          </a:p>
        </p:txBody>
      </p:sp>
      <p:pic>
        <p:nvPicPr>
          <p:cNvPr id="8" name="Picture 2" descr="Image result for saul alinsky rules for radicals">
            <a:extLst>
              <a:ext uri="{FF2B5EF4-FFF2-40B4-BE49-F238E27FC236}">
                <a16:creationId xmlns="" xmlns:a16="http://schemas.microsoft.com/office/drawing/2014/main" id="{A815C32F-6000-4704-9A68-9394B7C8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261" y="548680"/>
            <a:ext cx="2907097" cy="44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061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CF0ADAC2-7C4D-4E85-ABAA-B731A196CBA0}"/>
              </a:ext>
            </a:extLst>
          </p:cNvPr>
          <p:cNvSpPr>
            <a:spLocks noGrp="1"/>
          </p:cNvSpPr>
          <p:nvPr>
            <p:ph idx="1"/>
          </p:nvPr>
        </p:nvSpPr>
        <p:spPr>
          <a:xfrm>
            <a:off x="0" y="692696"/>
            <a:ext cx="9299376" cy="3152562"/>
          </a:xfrm>
        </p:spPr>
        <p:txBody>
          <a:bodyPr/>
          <a:lstStyle/>
          <a:p>
            <a:pPr marL="0" indent="0">
              <a:buNone/>
            </a:pPr>
            <a:endParaRPr lang="en-GB" sz="2400" dirty="0"/>
          </a:p>
          <a:p>
            <a:pPr marL="0" indent="0">
              <a:buNone/>
            </a:pPr>
            <a:r>
              <a:rPr lang="en-GB" sz="2400" dirty="0"/>
              <a:t>Some revolutionary reading on holidays:</a:t>
            </a:r>
          </a:p>
          <a:p>
            <a:pPr marL="0" indent="0">
              <a:buNone/>
            </a:pPr>
            <a:r>
              <a:rPr lang="en-GB" sz="2400" dirty="0">
                <a:hlinkClick r:id="rId3"/>
              </a:rPr>
              <a:t>https://</a:t>
            </a:r>
            <a:r>
              <a:rPr lang="en-GB" sz="2400" dirty="0" err="1">
                <a:hlinkClick r:id="rId3"/>
              </a:rPr>
              <a:t>chisineu.files.wordpress.com</a:t>
            </a:r>
            <a:r>
              <a:rPr lang="en-GB" sz="2400" dirty="0">
                <a:hlinkClick r:id="rId3"/>
              </a:rPr>
              <a:t>/2014/02/saul-alinsky-rules-for-radicals-1989.pdf</a:t>
            </a:r>
            <a:endParaRPr lang="en-GB" sz="2400" dirty="0"/>
          </a:p>
          <a:p>
            <a:pPr marL="0" indent="0">
              <a:buNone/>
            </a:pPr>
            <a:endParaRPr lang="en-GB" dirty="0"/>
          </a:p>
        </p:txBody>
      </p:sp>
      <p:pic>
        <p:nvPicPr>
          <p:cNvPr id="2052" name="Picture 4" descr="Image result for reading on the beach cartoon">
            <a:extLst>
              <a:ext uri="{FF2B5EF4-FFF2-40B4-BE49-F238E27FC236}">
                <a16:creationId xmlns="" xmlns:a16="http://schemas.microsoft.com/office/drawing/2014/main" id="{661B6376-B513-4515-9187-FE404B8935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4" y="2564655"/>
            <a:ext cx="7054168" cy="2561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6782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52DD35DE-0C5B-483B-BE17-FEE874866E46}"/>
              </a:ext>
            </a:extLst>
          </p:cNvPr>
          <p:cNvSpPr>
            <a:spLocks noGrp="1"/>
          </p:cNvSpPr>
          <p:nvPr>
            <p:ph idx="1"/>
          </p:nvPr>
        </p:nvSpPr>
        <p:spPr/>
        <p:txBody>
          <a:bodyPr/>
          <a:lstStyle/>
          <a:p>
            <a:r>
              <a:rPr lang="en-GB" sz="2400" dirty="0"/>
              <a:t>Alinsky, S (1971) Rules for Radicals: a practical primer for realistic radicals. New York. Vintage Books</a:t>
            </a:r>
          </a:p>
          <a:p>
            <a:pPr marL="0" indent="0">
              <a:buNone/>
            </a:pPr>
            <a:r>
              <a:rPr lang="en-GB" sz="2400" dirty="0">
                <a:hlinkClick r:id="rId3"/>
              </a:rPr>
              <a:t>Full book can be downloaded here </a:t>
            </a:r>
          </a:p>
          <a:p>
            <a:pPr marL="0" indent="0">
              <a:buNone/>
            </a:pPr>
            <a:r>
              <a:rPr lang="en-GB" sz="2400" dirty="0">
                <a:hlinkClick r:id="rId3"/>
              </a:rPr>
              <a:t>https://</a:t>
            </a:r>
            <a:r>
              <a:rPr lang="en-GB" sz="2400" dirty="0" err="1">
                <a:hlinkClick r:id="rId3"/>
              </a:rPr>
              <a:t>chisineu.files.wordpress.com</a:t>
            </a:r>
            <a:r>
              <a:rPr lang="en-GB" sz="2400" dirty="0">
                <a:hlinkClick r:id="rId3"/>
              </a:rPr>
              <a:t>/2014/02/saul-alinsky-rules-for-radicals-1989.pdf</a:t>
            </a:r>
            <a:r>
              <a:rPr lang="en-GB" sz="2400" dirty="0"/>
              <a:t> </a:t>
            </a:r>
          </a:p>
        </p:txBody>
      </p:sp>
    </p:spTree>
    <p:extLst>
      <p:ext uri="{BB962C8B-B14F-4D97-AF65-F5344CB8AC3E}">
        <p14:creationId xmlns:p14="http://schemas.microsoft.com/office/powerpoint/2010/main" val="40886455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83C14552-94E5-4E14-A945-A5AED6DFAAEF}"/>
              </a:ext>
            </a:extLst>
          </p:cNvPr>
          <p:cNvSpPr>
            <a:spLocks noGrp="1"/>
          </p:cNvSpPr>
          <p:nvPr>
            <p:ph idx="1"/>
          </p:nvPr>
        </p:nvSpPr>
        <p:spPr>
          <a:xfrm>
            <a:off x="457200" y="476672"/>
            <a:ext cx="8229600" cy="3917032"/>
          </a:xfrm>
        </p:spPr>
        <p:txBody>
          <a:bodyPr/>
          <a:lstStyle/>
          <a:p>
            <a:r>
              <a:rPr lang="en-GB" altLang="en-US" sz="1800" dirty="0"/>
              <a:t>Bateman, N . (2000)  </a:t>
            </a:r>
            <a:r>
              <a:rPr lang="en-GB" altLang="en-US" sz="1800" i="1" dirty="0"/>
              <a:t>Advocacy Skills for health and Social Care      Professionals. </a:t>
            </a:r>
            <a:r>
              <a:rPr lang="en-GB" altLang="en-US" sz="1800" i="1" u="sng" dirty="0"/>
              <a:t>London,. Jessica Kingsley Publishers (UWTSD online</a:t>
            </a:r>
            <a:r>
              <a:rPr lang="en-GB" altLang="en-US" sz="1800" i="1" u="sng" dirty="0" smtClean="0"/>
              <a:t>)</a:t>
            </a:r>
          </a:p>
          <a:p>
            <a:r>
              <a:rPr lang="en-GB" altLang="en-US" sz="1800" i="1" dirty="0" err="1" smtClean="0"/>
              <a:t>Batliwala</a:t>
            </a:r>
            <a:r>
              <a:rPr lang="en-GB" altLang="en-US" sz="1800" i="1" dirty="0" smtClean="0"/>
              <a:t>, S. (2007) </a:t>
            </a:r>
            <a:r>
              <a:rPr lang="en-GB" altLang="en-US" sz="1800" dirty="0" smtClean="0"/>
              <a:t>Putting power back into empowerment  </a:t>
            </a:r>
            <a:r>
              <a:rPr lang="en-GB" sz="1800" i="1" dirty="0" err="1" smtClean="0"/>
              <a:t>OpenDemocracy</a:t>
            </a:r>
            <a:r>
              <a:rPr lang="en-GB" sz="1800" i="1" dirty="0" smtClean="0"/>
              <a:t> </a:t>
            </a:r>
            <a:r>
              <a:rPr lang="en-GB" sz="1800" i="1" u="sng" dirty="0"/>
              <a:t>https://</a:t>
            </a:r>
            <a:r>
              <a:rPr lang="en-GB" sz="1800" i="1" u="sng" dirty="0" smtClean="0"/>
              <a:t>www.opendemocracy.net/article/putting_power_back_into_empowerment_0</a:t>
            </a:r>
            <a:endParaRPr lang="en-GB" altLang="en-US" sz="1800" i="1" u="sng" dirty="0"/>
          </a:p>
          <a:p>
            <a:r>
              <a:rPr lang="en-GB" altLang="en-US" sz="1800" dirty="0" err="1"/>
              <a:t>Cattaneo</a:t>
            </a:r>
            <a:r>
              <a:rPr lang="en-GB" altLang="en-US" sz="1800" dirty="0"/>
              <a:t> L.B. and Goodman L.A. (2015) </a:t>
            </a:r>
            <a:r>
              <a:rPr lang="en-GB" sz="1800" dirty="0"/>
              <a:t>What Is Empowerment Anyway? A Model for Domestic Violence Practice, Research, and Evaluation. </a:t>
            </a:r>
            <a:r>
              <a:rPr lang="en-GB" sz="1800" i="1" dirty="0"/>
              <a:t>Psychology of Violence </a:t>
            </a:r>
            <a:r>
              <a:rPr lang="en-GB" sz="1800" dirty="0"/>
              <a:t>(5) 1 p. 84-94</a:t>
            </a:r>
            <a:endParaRPr lang="en-GB" altLang="en-US" sz="1800" i="1" u="sng" dirty="0"/>
          </a:p>
          <a:p>
            <a:r>
              <a:rPr lang="en-GB" sz="1800" dirty="0"/>
              <a:t>Cornwall, A. (2002) Making Spaces, Changing Places: Situating Participation in Development, IDS Working Paper 170, Brighton: IDS</a:t>
            </a:r>
            <a:endParaRPr lang="en-GB" altLang="en-US" sz="1800" i="1" dirty="0"/>
          </a:p>
          <a:p>
            <a:r>
              <a:rPr lang="en-GB" altLang="en-US" sz="1800" i="1" dirty="0" err="1"/>
              <a:t>Donnison</a:t>
            </a:r>
            <a:r>
              <a:rPr lang="en-GB" altLang="en-US" sz="1800" i="1" dirty="0"/>
              <a:t>, D. (2009) Speaking to Power: Advocacy for health and social care. </a:t>
            </a:r>
            <a:r>
              <a:rPr lang="en-GB" altLang="en-US" sz="1800" dirty="0"/>
              <a:t>Bristol. Policy Press</a:t>
            </a:r>
          </a:p>
          <a:p>
            <a:r>
              <a:rPr lang="en-GB" altLang="en-US" sz="1800" i="1" dirty="0" err="1"/>
              <a:t>Gaventa</a:t>
            </a:r>
            <a:r>
              <a:rPr lang="en-GB" altLang="en-US" sz="1800" i="1" dirty="0"/>
              <a:t>, J (2006) </a:t>
            </a:r>
            <a:r>
              <a:rPr lang="en-GB" altLang="en-US" sz="1800" dirty="0"/>
              <a:t>Finding the space for change: A power analysis</a:t>
            </a:r>
            <a:r>
              <a:rPr lang="en-GB" altLang="en-US" sz="1800" i="1" dirty="0"/>
              <a:t>. Institute for Development Studies (37) 6 </a:t>
            </a:r>
            <a:r>
              <a:rPr lang="en-GB" altLang="en-US" sz="1800" i="1" dirty="0">
                <a:hlinkClick r:id="rId3"/>
              </a:rPr>
              <a:t>http://</a:t>
            </a:r>
            <a:r>
              <a:rPr lang="en-GB" altLang="en-US" sz="1800" i="1" dirty="0" err="1">
                <a:hlinkClick r:id="rId3"/>
              </a:rPr>
              <a:t>www.powercube.net</a:t>
            </a:r>
            <a:r>
              <a:rPr lang="en-GB" altLang="en-US" sz="1800" i="1" dirty="0">
                <a:hlinkClick r:id="rId3"/>
              </a:rPr>
              <a:t>/</a:t>
            </a:r>
            <a:r>
              <a:rPr lang="en-GB" altLang="en-US" sz="1800" i="1" dirty="0" err="1">
                <a:hlinkClick r:id="rId3"/>
              </a:rPr>
              <a:t>wp</a:t>
            </a:r>
            <a:r>
              <a:rPr lang="en-GB" altLang="en-US" sz="1800" i="1" dirty="0">
                <a:hlinkClick r:id="rId3"/>
              </a:rPr>
              <a:t>-content/uploads/2009/12/</a:t>
            </a:r>
            <a:r>
              <a:rPr lang="en-GB" altLang="en-US" sz="1800" i="1" dirty="0" err="1">
                <a:hlinkClick r:id="rId3"/>
              </a:rPr>
              <a:t>finding_spaces_for_change.pdf</a:t>
            </a:r>
            <a:endParaRPr lang="en-GB" altLang="en-US" sz="1800" i="1" dirty="0"/>
          </a:p>
          <a:p>
            <a:endParaRPr lang="en-GB" altLang="en-US" sz="1800" i="1" dirty="0"/>
          </a:p>
          <a:p>
            <a:endParaRPr lang="en-GB" sz="1800" dirty="0"/>
          </a:p>
        </p:txBody>
      </p:sp>
    </p:spTree>
    <p:extLst>
      <p:ext uri="{BB962C8B-B14F-4D97-AF65-F5344CB8AC3E}">
        <p14:creationId xmlns:p14="http://schemas.microsoft.com/office/powerpoint/2010/main" val="361305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58481198-4D12-4F86-8C88-48F93FA090DA}"/>
              </a:ext>
            </a:extLst>
          </p:cNvPr>
          <p:cNvSpPr>
            <a:spLocks noGrp="1"/>
          </p:cNvSpPr>
          <p:nvPr>
            <p:ph idx="1"/>
          </p:nvPr>
        </p:nvSpPr>
        <p:spPr>
          <a:xfrm>
            <a:off x="457200" y="188640"/>
            <a:ext cx="8229600" cy="3917032"/>
          </a:xfrm>
        </p:spPr>
        <p:txBody>
          <a:bodyPr/>
          <a:lstStyle/>
          <a:p>
            <a:r>
              <a:rPr lang="en-GB" sz="1600" dirty="0"/>
              <a:t>Ng, W. (n.d.). A Tool for Everyone: Revelations from the “Power Flower”. Accessed October 8, 2018, from </a:t>
            </a:r>
            <a:r>
              <a:rPr lang="en-GB" sz="1600" dirty="0">
                <a:hlinkClick r:id="rId3"/>
              </a:rPr>
              <a:t>http://lgbtq2stoolkit.learningcommunity.ca/</a:t>
            </a:r>
            <a:r>
              <a:rPr lang="en-GB" sz="1600" dirty="0" err="1">
                <a:hlinkClick r:id="rId3"/>
              </a:rPr>
              <a:t>wp</a:t>
            </a:r>
            <a:r>
              <a:rPr lang="en-GB" sz="1600" dirty="0">
                <a:hlinkClick r:id="rId3"/>
              </a:rPr>
              <a:t>/</a:t>
            </a:r>
            <a:r>
              <a:rPr lang="en-GB" sz="1600" dirty="0" err="1">
                <a:hlinkClick r:id="rId3"/>
              </a:rPr>
              <a:t>wp</a:t>
            </a:r>
            <a:r>
              <a:rPr lang="en-GB" sz="1600" dirty="0">
                <a:hlinkClick r:id="rId3"/>
              </a:rPr>
              <a:t>-content/uploads/2014/12/flower-power-</a:t>
            </a:r>
            <a:r>
              <a:rPr lang="en-GB" sz="1600" dirty="0" err="1">
                <a:hlinkClick r:id="rId3"/>
              </a:rPr>
              <a:t>exercise.pdf</a:t>
            </a:r>
            <a:endParaRPr lang="en-GB" sz="1600" dirty="0"/>
          </a:p>
          <a:p>
            <a:r>
              <a:rPr lang="en-GB" sz="1600" dirty="0"/>
              <a:t>Oxfam (2014) Quick Guide to Power Analysis </a:t>
            </a:r>
          </a:p>
          <a:p>
            <a:r>
              <a:rPr lang="en-GB" sz="1600" dirty="0"/>
              <a:t>Payne, M. (1997) Modern Social Work Theory. Basingstoke: Macmillan</a:t>
            </a:r>
          </a:p>
          <a:p>
            <a:r>
              <a:rPr lang="en-GB" altLang="en-US" sz="1600" dirty="0"/>
              <a:t>Veneklassen, L and Miller, V (eds) (2007) </a:t>
            </a:r>
            <a:r>
              <a:rPr lang="en-GB" altLang="en-US" sz="1600" i="1" dirty="0"/>
              <a:t>Power, People an</a:t>
            </a:r>
            <a:r>
              <a:rPr lang="en-GB" altLang="en-US" sz="1600" dirty="0"/>
              <a:t>d Politics: An action guide for advocacy and citizen participation. World </a:t>
            </a:r>
            <a:r>
              <a:rPr lang="en-GB" altLang="en-US" sz="1600" dirty="0" err="1"/>
              <a:t>Neighbors</a:t>
            </a:r>
            <a:r>
              <a:rPr lang="en-GB" altLang="en-US" sz="1600" dirty="0"/>
              <a:t>. </a:t>
            </a:r>
            <a:r>
              <a:rPr lang="en-GB" altLang="en-US" sz="1600" dirty="0" err="1"/>
              <a:t>Oaklahoma</a:t>
            </a:r>
            <a:r>
              <a:rPr lang="en-GB" altLang="en-US" sz="1600" dirty="0"/>
              <a:t>. </a:t>
            </a:r>
            <a:r>
              <a:rPr lang="en-GB" altLang="en-US" sz="1600" i="1" dirty="0"/>
              <a:t>See </a:t>
            </a:r>
            <a:r>
              <a:rPr lang="en-GB" altLang="en-US" sz="1600" i="1" dirty="0">
                <a:hlinkClick r:id="rId4"/>
              </a:rPr>
              <a:t>https://justassociates.org/en/resources/new-weave-power-people-politics-action-guide-advocacy-and-citizen-participation</a:t>
            </a:r>
            <a:r>
              <a:rPr lang="en-GB" altLang="en-US" sz="1600" i="1" dirty="0"/>
              <a:t> for full </a:t>
            </a:r>
            <a:r>
              <a:rPr lang="en-GB" altLang="en-US" sz="1600" i="1" dirty="0" smtClean="0"/>
              <a:t>book</a:t>
            </a:r>
          </a:p>
          <a:p>
            <a:endParaRPr lang="en-GB" altLang="en-US" sz="1600" i="1" dirty="0"/>
          </a:p>
          <a:p>
            <a:r>
              <a:rPr lang="en-GB" sz="1600" dirty="0" err="1"/>
              <a:t>Leadbetter</a:t>
            </a:r>
            <a:r>
              <a:rPr lang="en-GB" sz="1600" dirty="0"/>
              <a:t>, M. (2002) ‘Empowerment and Advocacy’ in Adams, R., </a:t>
            </a:r>
            <a:r>
              <a:rPr lang="en-GB" sz="1600" dirty="0" err="1"/>
              <a:t>Dominelli</a:t>
            </a:r>
            <a:r>
              <a:rPr lang="en-GB" sz="1600" dirty="0"/>
              <a:t>, L. and Payne, M. (</a:t>
            </a:r>
            <a:r>
              <a:rPr lang="en-GB" sz="1600" dirty="0" err="1"/>
              <a:t>eds</a:t>
            </a:r>
            <a:r>
              <a:rPr lang="en-GB" sz="1600" dirty="0"/>
              <a:t>) </a:t>
            </a:r>
            <a:r>
              <a:rPr lang="en-GB" sz="1600" i="1" dirty="0"/>
              <a:t>Social Work: Themes, Issues and Critical Debates</a:t>
            </a:r>
            <a:r>
              <a:rPr lang="en-GB" sz="1600" dirty="0"/>
              <a:t>, Basingstoke, Palgrave in association with the Open University</a:t>
            </a:r>
            <a:endParaRPr lang="en-GB" altLang="en-US" sz="1600" dirty="0"/>
          </a:p>
          <a:p>
            <a:r>
              <a:rPr lang="en-GB" altLang="en-US" sz="1600" dirty="0"/>
              <a:t>LGBTQ2S (2015) Toolkit: Making it better now. Online </a:t>
            </a:r>
            <a:r>
              <a:rPr lang="en-GB" altLang="en-US" sz="1600" dirty="0">
                <a:hlinkClick r:id="rId5"/>
              </a:rPr>
              <a:t>http://lgbtq2stoolkit.learningcommunity.ca/training/power-flower/</a:t>
            </a:r>
            <a:r>
              <a:rPr lang="en-GB" altLang="en-US" sz="1600" dirty="0"/>
              <a:t> Accessed 8/10/18</a:t>
            </a:r>
            <a:endParaRPr lang="en-GB" sz="1600" dirty="0"/>
          </a:p>
          <a:p>
            <a:endParaRPr lang="en-GB" altLang="en-US" sz="1600" i="1" dirty="0"/>
          </a:p>
          <a:p>
            <a:endParaRPr lang="en-GB" altLang="en-US" sz="1600" i="1" dirty="0"/>
          </a:p>
          <a:p>
            <a:endParaRPr lang="en-GB" dirty="0"/>
          </a:p>
        </p:txBody>
      </p:sp>
    </p:spTree>
    <p:extLst>
      <p:ext uri="{BB962C8B-B14F-4D97-AF65-F5344CB8AC3E}">
        <p14:creationId xmlns:p14="http://schemas.microsoft.com/office/powerpoint/2010/main" val="26078761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5">
            <a:extLst>
              <a:ext uri="{FF2B5EF4-FFF2-40B4-BE49-F238E27FC236}">
                <a16:creationId xmlns="" xmlns:a16="http://schemas.microsoft.com/office/drawing/2014/main" id="{B0A0232A-DEE1-4DD5-8764-69148DFC005F}"/>
              </a:ext>
            </a:extLst>
          </p:cNvPr>
          <p:cNvSpPr>
            <a:spLocks noGrp="1"/>
          </p:cNvSpPr>
          <p:nvPr>
            <p:ph idx="1"/>
          </p:nvPr>
        </p:nvSpPr>
        <p:spPr>
          <a:xfrm>
            <a:off x="179512" y="188640"/>
            <a:ext cx="8229600" cy="3916363"/>
          </a:xfrm>
        </p:spPr>
        <p:txBody>
          <a:bodyPr/>
          <a:lstStyle/>
          <a:p>
            <a:pPr marL="0" indent="0">
              <a:buNone/>
            </a:pPr>
            <a:endParaRPr lang="en-GB" altLang="en-US" sz="1800" i="1"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2EC802-5DBD-425D-BE81-C3F2D7126FE2}"/>
              </a:ext>
            </a:extLst>
          </p:cNvPr>
          <p:cNvSpPr>
            <a:spLocks noGrp="1"/>
          </p:cNvSpPr>
          <p:nvPr>
            <p:ph type="title"/>
          </p:nvPr>
        </p:nvSpPr>
        <p:spPr/>
        <p:txBody>
          <a:bodyPr/>
          <a:lstStyle/>
          <a:p>
            <a:endParaRPr lang="en-GB"/>
          </a:p>
        </p:txBody>
      </p:sp>
      <p:sp>
        <p:nvSpPr>
          <p:cNvPr id="3" name="Content Placeholder 2">
            <a:extLst>
              <a:ext uri="{FF2B5EF4-FFF2-40B4-BE49-F238E27FC236}">
                <a16:creationId xmlns="" xmlns:a16="http://schemas.microsoft.com/office/drawing/2014/main" id="{2231337B-D9BA-4893-9B6F-DC3F710A9AE6}"/>
              </a:ext>
            </a:extLst>
          </p:cNvPr>
          <p:cNvSpPr>
            <a:spLocks noGrp="1"/>
          </p:cNvSpPr>
          <p:nvPr>
            <p:ph idx="1"/>
          </p:nvPr>
        </p:nvSpPr>
        <p:spPr>
          <a:xfrm>
            <a:off x="457200" y="1470484"/>
            <a:ext cx="8229600" cy="3917032"/>
          </a:xfrm>
        </p:spPr>
        <p:txBody>
          <a:bodyPr/>
          <a:lstStyle/>
          <a:p>
            <a:endParaRPr lang="en-GB" sz="2400" dirty="0"/>
          </a:p>
        </p:txBody>
      </p:sp>
    </p:spTree>
    <p:extLst>
      <p:ext uri="{BB962C8B-B14F-4D97-AF65-F5344CB8AC3E}">
        <p14:creationId xmlns:p14="http://schemas.microsoft.com/office/powerpoint/2010/main" val="15001854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dvocacy and Power" id="{91445A57-3864-45FB-A05A-9BAC2C75E345}" vid="{A0D79665-5A7D-4163-95B0-E5DB616C9A3E}"/>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Advocacy and Power</Template>
  <TotalTime>25</TotalTime>
  <Words>2583</Words>
  <Application>Microsoft Office PowerPoint</Application>
  <PresentationFormat>On-screen Show (4:3)</PresentationFormat>
  <Paragraphs>241</Paragraphs>
  <Slides>48</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ＭＳ Ｐゴシック</vt:lpstr>
      <vt:lpstr>ＭＳ Ｐゴシック</vt:lpstr>
      <vt:lpstr>Arial</vt:lpstr>
      <vt:lpstr>Myriad Pro</vt:lpstr>
      <vt:lpstr>Times</vt:lpstr>
      <vt:lpstr>20140311PresentationUWTSDTemplate</vt:lpstr>
      <vt:lpstr> </vt:lpstr>
      <vt:lpstr>This lesson will consider:</vt:lpstr>
      <vt:lpstr>Consider…</vt:lpstr>
      <vt:lpstr>Power and Advocacy</vt:lpstr>
      <vt:lpstr>PowerPoint Presentation</vt:lpstr>
      <vt:lpstr>Power…</vt:lpstr>
      <vt:lpstr>PowerPoint Presentation</vt:lpstr>
      <vt:lpstr>Freire</vt:lpstr>
      <vt:lpstr>PowerPoint Presentation</vt:lpstr>
      <vt:lpstr>Power can be positive..</vt:lpstr>
      <vt:lpstr>PowerPoint Presentation</vt:lpstr>
      <vt:lpstr>Sources and Uses of Power Group work</vt:lpstr>
      <vt:lpstr>PowerPoint Presentation</vt:lpstr>
      <vt:lpstr>PowerPoint Presentation</vt:lpstr>
      <vt:lpstr>PowerPoint Presentation</vt:lpstr>
      <vt:lpstr>PowerPoint Presentation</vt:lpstr>
      <vt:lpstr>Power Flower Exercise How do social identities relate to those who have power?</vt:lpstr>
      <vt:lpstr>PowerPoint Presentation</vt:lpstr>
      <vt:lpstr>PowerPoint Presentation</vt:lpstr>
      <vt:lpstr>Politics of power</vt:lpstr>
      <vt:lpstr>Types of power</vt:lpstr>
      <vt:lpstr>Group work</vt:lpstr>
      <vt:lpstr>PowerPoint Presentation</vt:lpstr>
      <vt:lpstr>Politics of space</vt:lpstr>
      <vt:lpstr>3 types of political space</vt:lpstr>
      <vt:lpstr>PowerPoint Presentation</vt:lpstr>
      <vt:lpstr>PowerPoint Presentation</vt:lpstr>
      <vt:lpstr>Hard and soft advocacy</vt:lpstr>
      <vt:lpstr>Empowerment</vt:lpstr>
      <vt:lpstr>PowerPoint Presentation</vt:lpstr>
      <vt:lpstr>Batliwala (1993) cited in Batliwala (2007)</vt:lpstr>
      <vt:lpstr>PowerPoint Presentation</vt:lpstr>
      <vt:lpstr>Empowerment?</vt:lpstr>
      <vt:lpstr>By next week…</vt:lpstr>
      <vt:lpstr> 13 Rules for Radicals (you, the advocate!)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dc:creator>
  <cp:keywords>templed, dempled, thempled, powerpoint, bwrdd, fwrdd, iaith, cymraeg, gymraeg, chymraeg, cyflwyniadau, gyflwyniadau, chyflwyniadau, delwedd, ddelwedd,</cp:keywords>
  <cp:lastModifiedBy>Jessica Pitman</cp:lastModifiedBy>
  <cp:revision>2</cp:revision>
  <cp:lastPrinted>2018-10-15T06:16:41Z</cp:lastPrinted>
  <dcterms:created xsi:type="dcterms:W3CDTF">2018-10-15T06:15:45Z</dcterms:created>
  <dcterms:modified xsi:type="dcterms:W3CDTF">2018-10-15T06:47:20Z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