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gif" ContentType="image/gif"/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4"/>
  </p:notesMasterIdLst>
  <p:handoutMasterIdLst>
    <p:handoutMasterId r:id="rId35"/>
  </p:handoutMasterIdLst>
  <p:sldIdLst>
    <p:sldId id="256" r:id="rId5"/>
    <p:sldId id="317" r:id="rId6"/>
    <p:sldId id="318" r:id="rId7"/>
    <p:sldId id="353" r:id="rId8"/>
    <p:sldId id="301" r:id="rId9"/>
    <p:sldId id="302" r:id="rId10"/>
    <p:sldId id="319" r:id="rId11"/>
    <p:sldId id="296" r:id="rId12"/>
    <p:sldId id="297" r:id="rId13"/>
    <p:sldId id="303" r:id="rId14"/>
    <p:sldId id="321" r:id="rId15"/>
    <p:sldId id="350" r:id="rId16"/>
    <p:sldId id="351" r:id="rId17"/>
    <p:sldId id="320" r:id="rId18"/>
    <p:sldId id="322" r:id="rId19"/>
    <p:sldId id="294" r:id="rId20"/>
    <p:sldId id="262" r:id="rId21"/>
    <p:sldId id="352" r:id="rId22"/>
    <p:sldId id="343" r:id="rId23"/>
    <p:sldId id="357" r:id="rId24"/>
    <p:sldId id="300" r:id="rId25"/>
    <p:sldId id="344" r:id="rId26"/>
    <p:sldId id="313" r:id="rId27"/>
    <p:sldId id="268" r:id="rId28"/>
    <p:sldId id="354" r:id="rId29"/>
    <p:sldId id="356" r:id="rId30"/>
    <p:sldId id="312" r:id="rId31"/>
    <p:sldId id="275" r:id="rId32"/>
    <p:sldId id="348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6" d="100"/>
          <a:sy n="86" d="100"/>
        </p:scale>
        <p:origin x="128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4792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Set class rules based on the ‘classroom</a:t>
            </a:r>
            <a:r>
              <a:rPr lang="en-GB" baseline="0"/>
              <a:t> code of conduct’ available in each classroom.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4215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Assessment need to be finalised. ? Self &amp; Peer assessment – Are we having with this? Will finalise and change the slide accordingly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5719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1599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Lecturers should try to link the significance of teamwork and teams to businesses. For example - Business and organisations is not solely about making profits but about value creations. And to create value businesses use both internal and external resources – And the people who work for a business or run a business are teams. Therefore, teamwork is essential to the success of a business.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2425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https://</a:t>
            </a:r>
            <a:r>
              <a:rPr lang="en-US" err="1"/>
              <a:t>www.youtube.com</a:t>
            </a:r>
            <a:r>
              <a:rPr lang="en-US"/>
              <a:t>/</a:t>
            </a:r>
            <a:r>
              <a:rPr lang="en-US" err="1"/>
              <a:t>watch?v</a:t>
            </a:r>
            <a:r>
              <a:rPr lang="en-US"/>
              <a:t>=nq8rEeJ4Tak – You can ask students why teamwork is important in an organisation and why do organisations perform task in teams?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2527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/>
              <a:t>Please, prompt students to answer the question first before providing the answers.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4757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mailto:f.hashmi@uwtsd.ac.uk" TargetMode="External"/><Relationship Id="rId7" Type="http://schemas.openxmlformats.org/officeDocument/2006/relationships/hyperlink" Target="mailto:birminghamassessments@uwtsd.ac.uk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disability.birmingham@uwtsd.ac.uk" TargetMode="External"/><Relationship Id="rId5" Type="http://schemas.openxmlformats.org/officeDocument/2006/relationships/hyperlink" Target="mailto:birminghamstudentservices@uwtsd.ac.uk" TargetMode="External"/><Relationship Id="rId4" Type="http://schemas.openxmlformats.org/officeDocument/2006/relationships/hyperlink" Target="mailto:BirminghamITServiceDesk@uwtsd.ac.uk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gif"/><Relationship Id="rId4" Type="http://schemas.openxmlformats.org/officeDocument/2006/relationships/image" Target="../media/image6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nq8rEeJ4Tak?feature=oembed" TargetMode="External"/><Relationship Id="rId4" Type="http://schemas.openxmlformats.org/officeDocument/2006/relationships/image" Target="../media/image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em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n_UhsBZNADM?feature=oembed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moodle.uwtsd.ac.uk/mod/scorm/player.php?a=6863&amp;currentorg=articulate_rise&amp;scoid=14761&amp;sesskey=fiSHR9WZNM&amp;display=popup&amp;mode=normal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search.ebscohost.com/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464496"/>
          </a:xfrm>
        </p:spPr>
        <p:txBody>
          <a:bodyPr>
            <a:normAutofit/>
          </a:bodyPr>
          <a:lstStyle/>
          <a:p>
            <a:r>
              <a:rPr lang="en-GB" altLang="en-US" sz="2400">
                <a:solidFill>
                  <a:schemeClr val="bg1"/>
                </a:solidFill>
              </a:rPr>
              <a:t>Certificate of Higher Education in Skills for the Workplace</a:t>
            </a:r>
            <a:br>
              <a:rPr lang="en-GB" altLang="en-US">
                <a:solidFill>
                  <a:schemeClr val="bg1"/>
                </a:solidFill>
              </a:rPr>
            </a:br>
            <a:r>
              <a:rPr lang="en-GB">
                <a:solidFill>
                  <a:schemeClr val="bg1"/>
                </a:solidFill>
              </a:rPr>
              <a:t> </a:t>
            </a:r>
            <a:r>
              <a:rPr lang="en-GB" sz="3100" b="1">
                <a:solidFill>
                  <a:schemeClr val="bg1"/>
                </a:solidFill>
              </a:rPr>
              <a:t>Effective Team Working &amp; Communications</a:t>
            </a:r>
            <a:br>
              <a:rPr lang="en-GB" sz="4000" b="1">
                <a:solidFill>
                  <a:schemeClr val="bg1"/>
                </a:solidFill>
              </a:rPr>
            </a:br>
            <a:r>
              <a:rPr lang="en-GB" sz="3100" b="1">
                <a:solidFill>
                  <a:schemeClr val="bg1"/>
                </a:solidFill>
              </a:rPr>
              <a:t>(LCLM4003)</a:t>
            </a:r>
            <a:br>
              <a:rPr lang="en-GB" sz="3200" b="1">
                <a:solidFill>
                  <a:schemeClr val="bg1"/>
                </a:solidFill>
              </a:rPr>
            </a:br>
            <a:r>
              <a:rPr lang="en-GB" b="1">
                <a:solidFill>
                  <a:schemeClr val="bg1"/>
                </a:solidFill>
              </a:rPr>
              <a:t>Introduction to module</a:t>
            </a:r>
            <a:br>
              <a:rPr lang="en-GB" b="1">
                <a:solidFill>
                  <a:schemeClr val="bg1"/>
                </a:solidFill>
              </a:rPr>
            </a:br>
            <a:r>
              <a:rPr lang="en-GB" b="1">
                <a:solidFill>
                  <a:schemeClr val="bg1"/>
                </a:solidFill>
              </a:rPr>
              <a:t>and </a:t>
            </a:r>
            <a:br>
              <a:rPr lang="en-GB" b="1">
                <a:solidFill>
                  <a:schemeClr val="bg1"/>
                </a:solidFill>
              </a:rPr>
            </a:br>
            <a:r>
              <a:rPr lang="en-GB" b="1">
                <a:solidFill>
                  <a:schemeClr val="bg1"/>
                </a:solidFill>
              </a:rPr>
              <a:t>Defining Groups and Teams</a:t>
            </a:r>
            <a:endParaRPr lang="en-GB" alt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540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579296" cy="3917032"/>
          </a:xfrm>
        </p:spPr>
        <p:txBody>
          <a:bodyPr/>
          <a:lstStyle/>
          <a:p>
            <a:pPr marL="0" indent="0">
              <a:buNone/>
            </a:pPr>
            <a:r>
              <a:rPr lang="en-US"/>
              <a:t>The objective/outcomes for this session are to:</a:t>
            </a:r>
          </a:p>
          <a:p>
            <a:r>
              <a:rPr lang="en-US"/>
              <a:t>Get to know each other</a:t>
            </a:r>
          </a:p>
          <a:p>
            <a:r>
              <a:rPr lang="en-US"/>
              <a:t>Overview the module</a:t>
            </a:r>
          </a:p>
          <a:p>
            <a:r>
              <a:rPr lang="en-GB"/>
              <a:t>Agree professional behaviours for lectures</a:t>
            </a:r>
          </a:p>
          <a:p>
            <a:r>
              <a:rPr lang="en-GB"/>
              <a:t>Identify the difference between teams and groups</a:t>
            </a:r>
          </a:p>
        </p:txBody>
      </p:sp>
    </p:spTree>
    <p:extLst>
      <p:ext uri="{BB962C8B-B14F-4D97-AF65-F5344CB8AC3E}">
        <p14:creationId xmlns:p14="http://schemas.microsoft.com/office/powerpoint/2010/main" val="2160157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Getting To Know Each Other…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9CAA3FD-E3E9-804F-A191-6DFB20D82E62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51520" y="1628800"/>
            <a:ext cx="8229600" cy="3744416"/>
          </a:xfrm>
        </p:spPr>
        <p:txBody>
          <a:bodyPr>
            <a:normAutofit/>
          </a:bodyPr>
          <a:lstStyle/>
          <a:p>
            <a:r>
              <a:rPr lang="en-US" altLang="en-US" sz="4500">
                <a:latin typeface="Tahoma" panose="020B0604030504040204" pitchFamily="34" charset="0"/>
                <a:cs typeface="Tahoma" panose="020B0604030504040204" pitchFamily="34" charset="0"/>
              </a:rPr>
              <a:t>Something about me!</a:t>
            </a:r>
          </a:p>
          <a:p>
            <a:pPr marL="0" indent="0">
              <a:buNone/>
            </a:pPr>
            <a:endParaRPr lang="en-US" altLang="en-US" sz="450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altLang="en-US" sz="4500">
                <a:latin typeface="Tahoma" panose="020B0604030504040204" pitchFamily="34" charset="0"/>
                <a:cs typeface="Tahoma" panose="020B0604030504040204" pitchFamily="34" charset="0"/>
              </a:rPr>
              <a:t>Over to you! </a:t>
            </a:r>
          </a:p>
          <a:p>
            <a:pPr marL="914400" lvl="2" indent="0">
              <a:buNone/>
            </a:pPr>
            <a:endParaRPr lang="en-US" altLang="en-US" sz="450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endParaRPr lang="en-US" altLang="en-US" sz="200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endParaRPr lang="en-US" altLang="en-US" sz="200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0720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5FB72-B8B9-609D-FD45-05E18C246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en-US"/>
              <a:t>Icebreaker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3A9D467-B21C-A005-D7B3-7D0350E02DBF}"/>
              </a:ext>
            </a:extLst>
          </p:cNvPr>
          <p:cNvSpPr/>
          <p:nvPr/>
        </p:nvSpPr>
        <p:spPr>
          <a:xfrm>
            <a:off x="560190" y="1096777"/>
            <a:ext cx="1800200" cy="1512168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AD0E63-06F4-7A6F-04B3-D176FE43F11C}"/>
              </a:ext>
            </a:extLst>
          </p:cNvPr>
          <p:cNvSpPr txBox="1"/>
          <p:nvPr/>
        </p:nvSpPr>
        <p:spPr>
          <a:xfrm>
            <a:off x="579538" y="1345029"/>
            <a:ext cx="1800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/>
              <a:t>What is your favourite place to go on vacation?</a:t>
            </a:r>
          </a:p>
          <a:p>
            <a:endParaRPr lang="en-US" sz="120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DC67CDA-5CC2-5285-D79E-12375530C164}"/>
              </a:ext>
            </a:extLst>
          </p:cNvPr>
          <p:cNvSpPr/>
          <p:nvPr/>
        </p:nvSpPr>
        <p:spPr>
          <a:xfrm>
            <a:off x="2720430" y="1096777"/>
            <a:ext cx="1800200" cy="1512168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8B3B6C2-0203-0094-E444-8A9500BDAE2B}"/>
              </a:ext>
            </a:extLst>
          </p:cNvPr>
          <p:cNvSpPr txBox="1"/>
          <p:nvPr/>
        </p:nvSpPr>
        <p:spPr>
          <a:xfrm>
            <a:off x="2771800" y="1442250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/>
              <a:t>What is your favourite film?</a:t>
            </a:r>
            <a:endParaRPr lang="en-US" sz="12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4163917-2D8F-9D09-4C77-F4719FE73741}"/>
              </a:ext>
            </a:extLst>
          </p:cNvPr>
          <p:cNvSpPr/>
          <p:nvPr/>
        </p:nvSpPr>
        <p:spPr>
          <a:xfrm>
            <a:off x="4835354" y="1126200"/>
            <a:ext cx="1800200" cy="1512168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FD36EB6-CED1-6E35-5028-89D69A61D5EC}"/>
              </a:ext>
            </a:extLst>
          </p:cNvPr>
          <p:cNvSpPr txBox="1"/>
          <p:nvPr/>
        </p:nvSpPr>
        <p:spPr>
          <a:xfrm>
            <a:off x="4835354" y="1465419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/>
              <a:t>What is your favourite food?</a:t>
            </a:r>
            <a:endParaRPr lang="en-US" sz="12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7AE6C6-88E4-C537-F80B-1897DD0B5BD5}"/>
              </a:ext>
            </a:extLst>
          </p:cNvPr>
          <p:cNvSpPr/>
          <p:nvPr/>
        </p:nvSpPr>
        <p:spPr>
          <a:xfrm>
            <a:off x="6970880" y="1126200"/>
            <a:ext cx="1800200" cy="1512168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D6413C9-344D-98D2-28DB-387167DABB90}"/>
              </a:ext>
            </a:extLst>
          </p:cNvPr>
          <p:cNvSpPr txBox="1"/>
          <p:nvPr/>
        </p:nvSpPr>
        <p:spPr>
          <a:xfrm>
            <a:off x="6886600" y="1345029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/>
              <a:t>What is your hidden talent?</a:t>
            </a:r>
            <a:endParaRPr lang="en-US" sz="12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41D3502-77B3-823F-D3A9-8AA8476A50CE}"/>
              </a:ext>
            </a:extLst>
          </p:cNvPr>
          <p:cNvSpPr/>
          <p:nvPr/>
        </p:nvSpPr>
        <p:spPr>
          <a:xfrm>
            <a:off x="579538" y="2822917"/>
            <a:ext cx="1800200" cy="1512168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882C06A-E4CE-6329-78CD-B3B0BDADFD20}"/>
              </a:ext>
            </a:extLst>
          </p:cNvPr>
          <p:cNvSpPr txBox="1"/>
          <p:nvPr/>
        </p:nvSpPr>
        <p:spPr>
          <a:xfrm>
            <a:off x="579538" y="3023649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/>
              <a:t>What is your most used emoji?</a:t>
            </a:r>
            <a:endParaRPr lang="en-US" sz="12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1D0CE7C-F795-2781-5164-F1F32D8873C1}"/>
              </a:ext>
            </a:extLst>
          </p:cNvPr>
          <p:cNvSpPr/>
          <p:nvPr/>
        </p:nvSpPr>
        <p:spPr>
          <a:xfrm>
            <a:off x="2701521" y="2822917"/>
            <a:ext cx="1800200" cy="1512168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7800C76-F13F-F09B-8602-A3A4E5B2B48D}"/>
              </a:ext>
            </a:extLst>
          </p:cNvPr>
          <p:cNvSpPr txBox="1"/>
          <p:nvPr/>
        </p:nvSpPr>
        <p:spPr>
          <a:xfrm>
            <a:off x="2701521" y="3023649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/>
              <a:t>What would be your dream job?</a:t>
            </a:r>
            <a:endParaRPr lang="en-US" sz="120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4678609-8019-8771-2660-1AFC6A1A1DD1}"/>
              </a:ext>
            </a:extLst>
          </p:cNvPr>
          <p:cNvSpPr/>
          <p:nvPr/>
        </p:nvSpPr>
        <p:spPr>
          <a:xfrm>
            <a:off x="4835354" y="2822917"/>
            <a:ext cx="1800200" cy="1512168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9F46116-D996-927E-1E35-F39DDB67DE86}"/>
              </a:ext>
            </a:extLst>
          </p:cNvPr>
          <p:cNvSpPr txBox="1"/>
          <p:nvPr/>
        </p:nvSpPr>
        <p:spPr>
          <a:xfrm>
            <a:off x="4835354" y="3023649"/>
            <a:ext cx="1800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/>
              <a:t>What would you love to be an expert in?</a:t>
            </a:r>
            <a:endParaRPr lang="en-US" sz="120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DC23644-0EF9-B711-5936-347B5F613872}"/>
              </a:ext>
            </a:extLst>
          </p:cNvPr>
          <p:cNvSpPr/>
          <p:nvPr/>
        </p:nvSpPr>
        <p:spPr>
          <a:xfrm>
            <a:off x="6964554" y="2822917"/>
            <a:ext cx="1800200" cy="1512168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30D17EA-4E82-0A54-934E-4896975BD729}"/>
              </a:ext>
            </a:extLst>
          </p:cNvPr>
          <p:cNvSpPr txBox="1"/>
          <p:nvPr/>
        </p:nvSpPr>
        <p:spPr>
          <a:xfrm>
            <a:off x="6964554" y="3023649"/>
            <a:ext cx="18002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/>
              <a:t>What is the best piece of advice you’ve ever been given?</a:t>
            </a:r>
            <a:endParaRPr lang="en-US" sz="120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216EC05-EFBB-C447-4672-AD9CBD8FB517}"/>
              </a:ext>
            </a:extLst>
          </p:cNvPr>
          <p:cNvSpPr/>
          <p:nvPr/>
        </p:nvSpPr>
        <p:spPr>
          <a:xfrm>
            <a:off x="3738245" y="4480145"/>
            <a:ext cx="1667509" cy="1130455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14B20F4-7F95-CC02-4EFB-11BA041D687D}"/>
              </a:ext>
            </a:extLst>
          </p:cNvPr>
          <p:cNvSpPr txBox="1"/>
          <p:nvPr/>
        </p:nvSpPr>
        <p:spPr>
          <a:xfrm>
            <a:off x="3738245" y="4627738"/>
            <a:ext cx="1667509" cy="469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/>
              <a:t>Would you rather be invisible or fly?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22690303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953" y="-9939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Classroom Conduct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9E887AB-28E7-BE47-BE3E-3007473B4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340768"/>
            <a:ext cx="8712968" cy="4104456"/>
          </a:xfrm>
        </p:spPr>
        <p:txBody>
          <a:bodyPr>
            <a:normAutofit/>
          </a:bodyPr>
          <a:lstStyle/>
          <a:p>
            <a:r>
              <a:rPr lang="en-GB" sz="2800" dirty="0"/>
              <a:t>Arrive promptly for your lectures</a:t>
            </a:r>
          </a:p>
          <a:p>
            <a:r>
              <a:rPr lang="en-GB" sz="2800" dirty="0"/>
              <a:t>Listen when others are speaking</a:t>
            </a:r>
          </a:p>
          <a:p>
            <a:r>
              <a:rPr lang="en-GB" sz="2800" dirty="0"/>
              <a:t>Refrain from using mobiles / laptops for non-course related activity during the session.</a:t>
            </a:r>
          </a:p>
          <a:p>
            <a:r>
              <a:rPr lang="en-GB" sz="2800" dirty="0"/>
              <a:t>Support each other by engaging fully in any individual and group tasks</a:t>
            </a:r>
          </a:p>
          <a:p>
            <a:r>
              <a:rPr lang="en-GB" sz="2800" dirty="0"/>
              <a:t>Last 15 minutes reserved for 1 to 1 academic support session.</a:t>
            </a:r>
          </a:p>
          <a:p>
            <a:endParaRPr lang="en-GB" sz="20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113523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pPr algn="l"/>
            <a:r>
              <a:rPr lang="en-US" sz="4000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Sources of Support (there are many!)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/>
              <a:t>Module Leader– Fatima Hashmi- </a:t>
            </a:r>
            <a:r>
              <a:rPr lang="en-GB" sz="1600" dirty="0">
                <a:hlinkClick r:id="rId3"/>
              </a:rPr>
              <a:t>f.hashmi@uwtsd.ac.uk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IT service desk - </a:t>
            </a:r>
            <a:r>
              <a:rPr lang="en-GB" sz="1600" dirty="0">
                <a:hlinkClick r:id="rId4"/>
              </a:rPr>
              <a:t>BirminghamITServiceDesk@uwtsd.ac.uk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Student Engagement - </a:t>
            </a:r>
            <a:r>
              <a:rPr lang="en-GB" sz="1600" dirty="0">
                <a:hlinkClick r:id="rId5"/>
              </a:rPr>
              <a:t>birminghamstudentengagement@uwtsd.ac.uk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Wellbeing team - </a:t>
            </a:r>
            <a:r>
              <a:rPr lang="en-GB" sz="1600" dirty="0">
                <a:hlinkClick r:id="rId5"/>
              </a:rPr>
              <a:t>birminghamstudentengagement@uwtsd.ac.uk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Disability teams - </a:t>
            </a:r>
            <a:r>
              <a:rPr lang="en-GB" sz="1600" dirty="0">
                <a:hlinkClick r:id="rId6"/>
              </a:rPr>
              <a:t>disability.birmingham@uwtsd.ac.uk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Birmingham Assessment - </a:t>
            </a:r>
            <a:r>
              <a:rPr lang="en-GB" sz="1600" dirty="0">
                <a:hlinkClick r:id="rId7"/>
              </a:rPr>
              <a:t>birminghamassessments@uwtsd.ac.uk</a:t>
            </a:r>
            <a:endParaRPr lang="en-GB" sz="16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92081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540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Title -	Effective Team Working &amp; 			Communications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Module Code – LCLM4003_BIRM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Credits - 	20 (Level 4)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9355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540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Aims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sz="3300" dirty="0"/>
              <a:t>Aims - </a:t>
            </a:r>
          </a:p>
          <a:p>
            <a:pPr marL="857250" lvl="1" indent="-457200"/>
            <a:r>
              <a:rPr lang="en-GB" sz="2400" dirty="0"/>
              <a:t>To introduce students to strategies for effective team working. </a:t>
            </a:r>
          </a:p>
          <a:p>
            <a:pPr marL="857250" lvl="1" indent="-457200"/>
            <a:r>
              <a:rPr lang="en-GB" sz="2400" dirty="0"/>
              <a:t>To develop students’ awareness of the range of communication skills integral to success within the workplace.</a:t>
            </a:r>
          </a:p>
          <a:p>
            <a:pPr marL="400050" lvl="1" indent="0">
              <a:buNone/>
            </a:pPr>
            <a:endParaRPr lang="en-GB" sz="2400"/>
          </a:p>
          <a:p>
            <a:pPr marL="0" lvl="1" indent="0">
              <a:buNone/>
            </a:pPr>
            <a:r>
              <a:rPr lang="en-GB" sz="3300" dirty="0"/>
              <a:t>Learning Outcomes –</a:t>
            </a:r>
          </a:p>
          <a:p>
            <a:pPr marL="857250" lvl="2" indent="-457200">
              <a:buFontTx/>
              <a:buChar char="−"/>
            </a:pPr>
            <a:r>
              <a:rPr lang="en-GB"/>
              <a:t>Apply the main theories relating to group dynamics, team working and communication to a business context;</a:t>
            </a:r>
          </a:p>
          <a:p>
            <a:pPr marL="857250" lvl="2" indent="-457200">
              <a:buFontTx/>
              <a:buChar char="−"/>
            </a:pPr>
            <a:r>
              <a:rPr lang="en-GB" dirty="0"/>
              <a:t>Demonstrate key communication skills in a business context. </a:t>
            </a:r>
          </a:p>
          <a:p>
            <a:pPr marL="400050" lvl="1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937760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F9892-D485-4F22-92A3-4740D461E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7121"/>
            <a:ext cx="8229600" cy="605575"/>
          </a:xfrm>
        </p:spPr>
        <p:txBody>
          <a:bodyPr>
            <a:noAutofit/>
          </a:bodyPr>
          <a:lstStyle/>
          <a:p>
            <a:pPr algn="l"/>
            <a:r>
              <a:rPr lang="en-GB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Scheme of Work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9E86BF-A898-420D-B828-756163D98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3076765"/>
              </p:ext>
            </p:extLst>
          </p:nvPr>
        </p:nvGraphicFramePr>
        <p:xfrm>
          <a:off x="172528" y="560716"/>
          <a:ext cx="8714231" cy="4589728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016660">
                  <a:extLst>
                    <a:ext uri="{9D8B030D-6E8A-4147-A177-3AD203B41FA5}">
                      <a16:colId xmlns:a16="http://schemas.microsoft.com/office/drawing/2014/main" val="3544495237"/>
                    </a:ext>
                  </a:extLst>
                </a:gridCol>
                <a:gridCol w="7697571">
                  <a:extLst>
                    <a:ext uri="{9D8B030D-6E8A-4147-A177-3AD203B41FA5}">
                      <a16:colId xmlns:a16="http://schemas.microsoft.com/office/drawing/2014/main" val="2878179804"/>
                    </a:ext>
                  </a:extLst>
                </a:gridCol>
              </a:tblGrid>
              <a:tr h="44585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1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Induction /Defining and Classifying groups and teams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373576074"/>
                  </a:ext>
                </a:extLst>
              </a:tr>
              <a:tr h="44585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2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Stages</a:t>
                      </a:r>
                      <a:r>
                        <a:rPr lang="en-GB" sz="1800" u="none" strike="noStrike" baseline="0" dirty="0">
                          <a:solidFill>
                            <a:schemeClr val="tx1"/>
                          </a:solidFill>
                          <a:effectLst/>
                        </a:rPr>
                        <a:t> of group development and Benefits of Teamwork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4137254022"/>
                  </a:ext>
                </a:extLst>
              </a:tr>
              <a:tr h="44585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3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Creating effective teams with individuals </a:t>
                      </a:r>
                      <a:endParaRPr lang="en-GB" sz="18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514962232"/>
                  </a:ext>
                </a:extLst>
              </a:tr>
              <a:tr h="44585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4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Decision making in groups and managerial implications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924812055"/>
                  </a:ext>
                </a:extLst>
              </a:tr>
              <a:tr h="44585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5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First Assessment – In-class Video Based Assessment</a:t>
                      </a:r>
                      <a:endParaRPr lang="en-GB" sz="1800" b="0" i="0" u="none" strike="noStrike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147233914"/>
                  </a:ext>
                </a:extLst>
              </a:tr>
              <a:tr h="44585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Functions of communication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562060932"/>
                  </a:ext>
                </a:extLst>
              </a:tr>
              <a:tr h="44585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Communication process &amp; Barriers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112634125"/>
                  </a:ext>
                </a:extLst>
              </a:tr>
              <a:tr h="44585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u="none" strike="noStrike" dirty="0">
                          <a:solidFill>
                            <a:schemeClr val="tx1"/>
                          </a:solidFill>
                          <a:effectLst/>
                        </a:rPr>
                        <a:t>Channels of Communication and Face-to-Face Communication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736213006"/>
                  </a:ext>
                </a:extLst>
              </a:tr>
              <a:tr h="511428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Communication in Organisation &amp;</a:t>
                      </a:r>
                      <a:r>
                        <a:rPr lang="en-GB" sz="1800" u="none" strike="noStrike" baseline="0" dirty="0">
                          <a:solidFill>
                            <a:schemeClr val="tx1"/>
                          </a:solidFill>
                          <a:effectLst/>
                        </a:rPr>
                        <a:t> Technologies for communicating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163212150"/>
                  </a:ext>
                </a:extLst>
              </a:tr>
              <a:tr h="511428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Second assessment week – Group Presentation</a:t>
                      </a:r>
                      <a:endParaRPr lang="en-GB" sz="1800" b="0" i="0" u="none" strike="noStrike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2419381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142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en-GB" sz="540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Assessments – key dates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50" y="980728"/>
            <a:ext cx="8689082" cy="460851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000" u="sng" dirty="0"/>
              <a:t>Component 1 – Effective Team Working – 50%  </a:t>
            </a:r>
          </a:p>
          <a:p>
            <a:pPr marL="0" indent="0">
              <a:buNone/>
            </a:pPr>
            <a:endParaRPr lang="en-GB" sz="20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rgbClr val="FF0000"/>
                </a:solidFill>
              </a:rPr>
              <a:t>In-class Video Based Assessment– </a:t>
            </a:r>
            <a:r>
              <a:rPr lang="en-GB" sz="2000" dirty="0">
                <a:solidFill>
                  <a:srgbClr val="FF0000"/>
                </a:solidFill>
              </a:rPr>
              <a:t>Watching Video &amp; Attempting to Answer Questions: Week 5 (beginning 5th October 2026) </a:t>
            </a:r>
          </a:p>
          <a:p>
            <a:pPr marL="0" indent="0">
              <a:buNone/>
            </a:pPr>
            <a:endParaRPr lang="en-GB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Completion &amp; Submission of Questions: Week 6, Wednesday, 14th October 2026 10:00AM</a:t>
            </a:r>
            <a:endParaRPr lang="en-GB" sz="2400" dirty="0"/>
          </a:p>
          <a:p>
            <a:pPr marL="0" indent="0">
              <a:buNone/>
            </a:pPr>
            <a:r>
              <a:rPr lang="en-GB" sz="2400" u="sng" dirty="0"/>
              <a:t>Component 2 –Communication– 50%</a:t>
            </a:r>
            <a:endParaRPr lang="en-GB" sz="2400" dirty="0"/>
          </a:p>
          <a:p>
            <a:pPr marL="0" indent="0">
              <a:buNone/>
            </a:pPr>
            <a:r>
              <a:rPr lang="en-GB" sz="2000" b="1" dirty="0">
                <a:solidFill>
                  <a:srgbClr val="FF0000"/>
                </a:solidFill>
              </a:rPr>
              <a:t>Submit group presentation slides – 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Submit slides –Refer to the assessment specification on Moodle</a:t>
            </a:r>
          </a:p>
          <a:p>
            <a:pPr marL="0" indent="0">
              <a:buNone/>
            </a:pPr>
            <a:endParaRPr lang="en-GB" sz="20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rgbClr val="FF0000"/>
                </a:solidFill>
              </a:rPr>
              <a:t>Group presentations – </a:t>
            </a:r>
            <a:r>
              <a:rPr lang="en-GB" sz="2000" dirty="0">
                <a:solidFill>
                  <a:srgbClr val="FF0000"/>
                </a:solidFill>
              </a:rPr>
              <a:t>from Week 10 – in usually lecture sessions – times allocated at random</a:t>
            </a:r>
          </a:p>
          <a:p>
            <a:pPr marL="0" indent="0">
              <a:buNone/>
            </a:pPr>
            <a:endParaRPr lang="en-GB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7642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D24AE42-5A5D-DFFA-F6D8-1C5424F09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B2AF1-5284-F759-89B3-5937ECC81C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434480"/>
            <a:ext cx="4546848" cy="39890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Divide into teams </a:t>
            </a:r>
            <a:r>
              <a:rPr lang="en-US"/>
              <a:t>and work as a </a:t>
            </a:r>
            <a:r>
              <a:rPr lang="en-US" dirty="0"/>
              <a:t>team to solve the following brain teasers.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dirty="0"/>
              <a:t>Students should observe how they worked in teams and what roles/characteristics they displayed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pic>
        <p:nvPicPr>
          <p:cNvPr id="7" name="Picture 6" descr="A picture containing text, font, poster, logo&#10;&#10;Description automatically generated">
            <a:extLst>
              <a:ext uri="{FF2B5EF4-FFF2-40B4-BE49-F238E27FC236}">
                <a16:creationId xmlns:a16="http://schemas.microsoft.com/office/drawing/2014/main" id="{1D240A1C-B05D-0053-FE0C-46F87CD170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7793" y="1434480"/>
            <a:ext cx="3081728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034629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B4CE1-FE3F-ECC8-4912-4CBD57A09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US"/>
              <a:t>Brain Teasers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552B1E-910C-C19A-7A94-DDE81499B35B}"/>
              </a:ext>
            </a:extLst>
          </p:cNvPr>
          <p:cNvSpPr txBox="1"/>
          <p:nvPr/>
        </p:nvSpPr>
        <p:spPr>
          <a:xfrm>
            <a:off x="453045" y="1160772"/>
            <a:ext cx="4287604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b="1">
                <a:latin typeface="Arial"/>
                <a:cs typeface="Arial"/>
              </a:rPr>
              <a:t>What has a head and a tail but no body?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E6B9CFA-B464-3EA9-7A60-7721435CC91E}"/>
              </a:ext>
            </a:extLst>
          </p:cNvPr>
          <p:cNvGrpSpPr/>
          <p:nvPr/>
        </p:nvGrpSpPr>
        <p:grpSpPr>
          <a:xfrm>
            <a:off x="6300192" y="1159729"/>
            <a:ext cx="2736304" cy="1008112"/>
            <a:chOff x="6300192" y="1327994"/>
            <a:chExt cx="2736304" cy="1008112"/>
          </a:xfrm>
        </p:grpSpPr>
        <mc:AlternateContent xmlns:mc="http://schemas.openxmlformats.org/markup-compatibility/2006">
          <mc:Choice xmlns:am3d="http://schemas.microsoft.com/office/drawing/2017/model3d" Requires="am3d">
            <p:graphicFrame>
              <p:nvGraphicFramePr>
                <p:cNvPr id="8" name="3D Model 7" descr="Gold coins">
                  <a:extLst>
                    <a:ext uri="{FF2B5EF4-FFF2-40B4-BE49-F238E27FC236}">
                      <a16:creationId xmlns:a16="http://schemas.microsoft.com/office/drawing/2014/main" id="{979D036E-591E-F83E-B5B1-A4FD6787129D}"/>
                    </a:ext>
                  </a:extLst>
                </p:cNvPr>
                <p:cNvGraphicFramePr>
                  <a:graphicFrameLocks noChangeAspect="1"/>
                </p:cNvGraphicFramePr>
                <p:nvPr/>
              </p:nvGraphicFramePr>
              <p:xfrm>
                <a:off x="6300192" y="1327994"/>
                <a:ext cx="1872208" cy="923330"/>
              </p:xfrm>
              <a:graphic>
                <a:graphicData uri="http://schemas.microsoft.com/office/drawing/2017/model3d">
                  <am3d:model3d r:embed="rId2">
                    <am3d:spPr>
                      <a:xfrm>
                        <a:off x="0" y="0"/>
                        <a:ext cx="1872208" cy="923330"/>
                      </a:xfrm>
                      <a:prstGeom prst="rect">
                        <a:avLst/>
                      </a:prstGeom>
                    </am3d:spPr>
                    <am3d:camera>
                      <am3d:pos x="0" y="0" z="66316102"/>
                      <am3d:up dx="0" dy="36000000" dz="0"/>
                      <am3d:lookAt x="0" y="0" z="0"/>
                      <am3d:perspective fov="2700000"/>
                    </am3d:camera>
                    <am3d:trans>
                      <am3d:meterPerModelUnit n="173461" d="1000000"/>
                      <am3d:preTrans dx="723681" dy="-10108787" dz="6133181"/>
                      <am3d:scale>
                        <am3d:sx n="1000000" d="1000000"/>
                        <am3d:sy n="1000000" d="1000000"/>
                        <am3d:sz n="1000000" d="1000000"/>
                      </am3d:scale>
                      <am3d:rot/>
                      <am3d:postTrans dx="0" dy="0" dz="0"/>
                    </am3d:trans>
                    <am3d:raster rName="Office3DRenderer" rVer="16.0.8326">
                      <am3d:blip r:embed="rId3"/>
                    </am3d:raster>
                    <am3d:objViewport viewportSz="1944028"/>
                    <am3d:ambientLight>
                      <am3d:clr>
                        <a:scrgbClr r="50000" g="50000" b="50000"/>
                      </am3d:clr>
                      <am3d:illuminance n="500000" d="1000000"/>
                    </am3d:ambientLight>
                    <am3d:ptLight rad="0">
                      <am3d:clr>
                        <a:scrgbClr r="100000" g="75000" b="50000"/>
                      </am3d:clr>
                      <am3d:intensity n="9765625" d="1000000"/>
                      <am3d:pos x="21959998" y="70920001" z="16344003"/>
                    </am3d:ptLight>
                    <am3d:ptLight rad="0">
                      <am3d:clr>
                        <a:scrgbClr r="40000" g="60000" b="95000"/>
                      </am3d:clr>
                      <am3d:intensity n="12250000" d="1000000"/>
                      <am3d:pos x="-37964106" y="51130435" z="57631972"/>
                    </am3d:ptLight>
                    <am3d:ptLight rad="0">
                      <am3d:clr>
                        <a:scrgbClr r="86837" g="72700" b="100000"/>
                      </am3d:clr>
                      <am3d:intensity n="3125000" d="1000000"/>
                      <am3d:pos x="-37739122" y="58056624" z="-34769649"/>
                    </am3d:ptLight>
                  </am3d:model3d>
                </a:graphicData>
              </a:graphic>
            </p:graphicFrame>
          </mc:Choice>
          <mc:Fallback>
            <p:pic>
              <p:nvPicPr>
                <p:cNvPr id="8" name="3D Model 7" descr="Gold coins">
                  <a:extLst>
                    <a:ext uri="{FF2B5EF4-FFF2-40B4-BE49-F238E27FC236}">
                      <a16:creationId xmlns:a16="http://schemas.microsoft.com/office/drawing/2014/main" id="{979D036E-591E-F83E-B5B1-A4FD6787129D}"/>
                    </a:ext>
                  </a:extLst>
                </p:cNvPr>
                <p:cNvPicPr>
                  <a:picLocks noGrp="1" noRot="1" noChangeAspect="1" noMove="1" noResize="1" noEditPoints="1" noAdjustHandles="1" noChangeArrowheads="1" noChangeShapeType="1" noCrop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6300192" y="1159729"/>
                  <a:ext cx="1872208" cy="923330"/>
                </a:xfrm>
                <a:prstGeom prst="rect">
                  <a:avLst/>
                </a:prstGeom>
              </p:spPr>
            </p:pic>
          </mc:Fallback>
        </mc:AlternateContent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BA9EDBD-B37A-1215-892B-055A74A975DB}"/>
                </a:ext>
              </a:extLst>
            </p:cNvPr>
            <p:cNvSpPr txBox="1"/>
            <p:nvPr/>
          </p:nvSpPr>
          <p:spPr>
            <a:xfrm>
              <a:off x="8172400" y="1966774"/>
              <a:ext cx="86409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/>
                <a:t>A Coin</a:t>
              </a:r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DD405463-9918-3992-F546-0661F85DDB3C}"/>
              </a:ext>
            </a:extLst>
          </p:cNvPr>
          <p:cNvSpPr txBox="1"/>
          <p:nvPr/>
        </p:nvSpPr>
        <p:spPr>
          <a:xfrm>
            <a:off x="453045" y="2168853"/>
            <a:ext cx="3808697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b="1">
                <a:latin typeface="Arial"/>
                <a:cs typeface="Arial"/>
              </a:rPr>
              <a:t>What is always in front of you but can’t be seen, touched and reached? 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B7F9A37-7A52-4ECE-E5F5-492565AFC4E8}"/>
              </a:ext>
            </a:extLst>
          </p:cNvPr>
          <p:cNvSpPr txBox="1"/>
          <p:nvPr/>
        </p:nvSpPr>
        <p:spPr>
          <a:xfrm>
            <a:off x="6480212" y="256408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The Future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49501EC-12BD-32AA-37A8-498F85BF13F1}"/>
              </a:ext>
            </a:extLst>
          </p:cNvPr>
          <p:cNvSpPr txBox="1"/>
          <p:nvPr/>
        </p:nvSpPr>
        <p:spPr>
          <a:xfrm>
            <a:off x="453045" y="3597553"/>
            <a:ext cx="3683755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b="1">
                <a:latin typeface="Arial"/>
                <a:cs typeface="Arial"/>
              </a:rPr>
              <a:t>What goes up but never comes down? </a:t>
            </a:r>
          </a:p>
        </p:txBody>
      </p:sp>
      <p:pic>
        <p:nvPicPr>
          <p:cNvPr id="18" name="Picture 17" descr="A cartoon of a person and a child&#10;&#10;Description automatically generated with low confidence">
            <a:extLst>
              <a:ext uri="{FF2B5EF4-FFF2-40B4-BE49-F238E27FC236}">
                <a16:creationId xmlns:a16="http://schemas.microsoft.com/office/drawing/2014/main" id="{0E227145-E7ED-B4BB-A0A4-89CC455AC11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3" t="21486" r="9677" b="10355"/>
          <a:stretch/>
        </p:blipFill>
        <p:spPr>
          <a:xfrm>
            <a:off x="5436096" y="3061149"/>
            <a:ext cx="3576580" cy="144797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4B99627-76CD-4514-4782-2C10392F1FC0}"/>
              </a:ext>
            </a:extLst>
          </p:cNvPr>
          <p:cNvSpPr txBox="1"/>
          <p:nvPr/>
        </p:nvSpPr>
        <p:spPr>
          <a:xfrm>
            <a:off x="5502801" y="30596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Age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4D567EB-8A95-A1C8-268B-88F911F7DFA7}"/>
              </a:ext>
            </a:extLst>
          </p:cNvPr>
          <p:cNvSpPr txBox="1"/>
          <p:nvPr/>
        </p:nvSpPr>
        <p:spPr>
          <a:xfrm>
            <a:off x="453045" y="4774100"/>
            <a:ext cx="4115075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b="1">
                <a:latin typeface="Arial"/>
                <a:cs typeface="Arial"/>
              </a:rPr>
              <a:t>What is full of holes but still holds water? </a:t>
            </a:r>
          </a:p>
        </p:txBody>
      </p:sp>
      <p:pic>
        <p:nvPicPr>
          <p:cNvPr id="22" name="Picture 21" descr="A hand holding a pink sponge&#10;&#10;Description automatically generated">
            <a:extLst>
              <a:ext uri="{FF2B5EF4-FFF2-40B4-BE49-F238E27FC236}">
                <a16:creationId xmlns:a16="http://schemas.microsoft.com/office/drawing/2014/main" id="{44D3A678-D684-0D78-894E-5E52ADA5D5E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4635848"/>
            <a:ext cx="2232248" cy="106242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C26045C-6CA5-5B68-AB9B-712C6F8E7385}"/>
              </a:ext>
            </a:extLst>
          </p:cNvPr>
          <p:cNvSpPr/>
          <p:nvPr/>
        </p:nvSpPr>
        <p:spPr>
          <a:xfrm>
            <a:off x="5276491" y="963282"/>
            <a:ext cx="3680603" cy="139460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39F582-2B8B-6AAA-BF35-F490DC204DFB}"/>
              </a:ext>
            </a:extLst>
          </p:cNvPr>
          <p:cNvSpPr/>
          <p:nvPr/>
        </p:nvSpPr>
        <p:spPr>
          <a:xfrm>
            <a:off x="5276491" y="2415396"/>
            <a:ext cx="3709358" cy="51758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68E3243-F92C-A977-91FA-8071A099C22B}"/>
              </a:ext>
            </a:extLst>
          </p:cNvPr>
          <p:cNvSpPr/>
          <p:nvPr/>
        </p:nvSpPr>
        <p:spPr>
          <a:xfrm>
            <a:off x="5262112" y="3019245"/>
            <a:ext cx="3781245" cy="1524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F61597B-AC63-0C5C-2FDC-629C357459DF}"/>
              </a:ext>
            </a:extLst>
          </p:cNvPr>
          <p:cNvSpPr/>
          <p:nvPr/>
        </p:nvSpPr>
        <p:spPr>
          <a:xfrm>
            <a:off x="5218981" y="4629510"/>
            <a:ext cx="3838754" cy="106392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23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3" grpId="0"/>
      <p:bldP spid="14" grpId="0"/>
      <p:bldP spid="19" grpId="0"/>
      <p:bldP spid="20" grpId="0"/>
      <p:bldP spid="3" grpId="0" animBg="1"/>
      <p:bldP spid="4" grpId="0" animBg="1"/>
      <p:bldP spid="5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70C1A-0DB8-D46D-40A0-FECAFAF5B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en-US"/>
              <a:t>Reflection from the activity – Discussion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333A11-2B7E-31FF-AECB-D352BD918FE2}"/>
              </a:ext>
            </a:extLst>
          </p:cNvPr>
          <p:cNvSpPr txBox="1"/>
          <p:nvPr/>
        </p:nvSpPr>
        <p:spPr>
          <a:xfrm>
            <a:off x="683568" y="1556792"/>
            <a:ext cx="734481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What did you observe while working in your team? 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Do you think teamwork is important? If Yes, how? If No, how?</a:t>
            </a:r>
          </a:p>
          <a:p>
            <a:endParaRPr lang="en-US"/>
          </a:p>
          <a:p>
            <a:r>
              <a:rPr lang="en-US"/>
              <a:t> </a:t>
            </a:r>
          </a:p>
          <a:p>
            <a:endParaRPr lang="en-US"/>
          </a:p>
          <a:p>
            <a:r>
              <a:rPr lang="en-US"/>
              <a:t>Were there any issues when working in a team for this activity?</a:t>
            </a:r>
          </a:p>
          <a:p>
            <a:endParaRPr lang="en-US"/>
          </a:p>
          <a:p>
            <a:r>
              <a:rPr lang="en-US"/>
              <a:t> </a:t>
            </a:r>
          </a:p>
          <a:p>
            <a:endParaRPr lang="en-US"/>
          </a:p>
          <a:p>
            <a:r>
              <a:rPr lang="en-US"/>
              <a:t>Do you like working in teams? </a:t>
            </a:r>
          </a:p>
        </p:txBody>
      </p:sp>
    </p:spTree>
    <p:extLst>
      <p:ext uri="{BB962C8B-B14F-4D97-AF65-F5344CB8AC3E}">
        <p14:creationId xmlns:p14="http://schemas.microsoft.com/office/powerpoint/2010/main" val="13965753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8DB859FE-F24B-470C-B39F-1CC4FA0C3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600" b="1" dirty="0"/>
              <a:t>Why do we learn about teams?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1FC2081D-260A-48B4-9780-BA62DA4731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44" y="1434480"/>
            <a:ext cx="9003956" cy="398904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Explore the link below to find the answer </a:t>
            </a:r>
          </a:p>
          <a:p>
            <a:pPr marL="0" indent="0">
              <a:lnSpc>
                <a:spcPct val="90000"/>
              </a:lnSpc>
              <a:buNone/>
            </a:pPr>
            <a:endParaRPr lang="en-US" dirty="0"/>
          </a:p>
          <a:p>
            <a:pPr marL="0" indent="0">
              <a:lnSpc>
                <a:spcPct val="90000"/>
              </a:lnSpc>
              <a:buNone/>
            </a:pPr>
            <a:endParaRPr lang="en-US" dirty="0"/>
          </a:p>
          <a:p>
            <a:pPr marL="0" indent="0">
              <a:lnSpc>
                <a:spcPct val="90000"/>
              </a:lnSpc>
              <a:buNone/>
            </a:pPr>
            <a:r>
              <a:rPr lang="en-US" dirty="0"/>
              <a:t>https://www.belbin.com/resources/articles-directory/why-teams-matter</a:t>
            </a:r>
          </a:p>
        </p:txBody>
      </p:sp>
    </p:spTree>
    <p:extLst>
      <p:ext uri="{BB962C8B-B14F-4D97-AF65-F5344CB8AC3E}">
        <p14:creationId xmlns:p14="http://schemas.microsoft.com/office/powerpoint/2010/main" val="4461741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55E80-D9FC-EBD8-D8C4-8947B42A3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r>
              <a:rPr lang="en-US" sz="2000" b="1"/>
              <a:t>Why is teamwork important in the workplace/business?</a:t>
            </a:r>
            <a:endParaRPr lang="en-US" sz="2000"/>
          </a:p>
        </p:txBody>
      </p:sp>
      <p:pic>
        <p:nvPicPr>
          <p:cNvPr id="6" name="Online Media 5" descr="Microsoft CEO Satya Nadella on the Importance of Teamwork and Empathy | Fast Company">
            <a:hlinkClick r:id="" action="ppaction://media"/>
            <a:extLst>
              <a:ext uri="{FF2B5EF4-FFF2-40B4-BE49-F238E27FC236}">
                <a16:creationId xmlns:a16="http://schemas.microsoft.com/office/drawing/2014/main" id="{62B2CA41-C4DE-C46E-3E28-D38DD9EAC10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59267" y="980728"/>
            <a:ext cx="6825466" cy="38563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174D3E4-947A-1F6C-B750-570A77E2E0AF}"/>
              </a:ext>
            </a:extLst>
          </p:cNvPr>
          <p:cNvSpPr txBox="1"/>
          <p:nvPr/>
        </p:nvSpPr>
        <p:spPr>
          <a:xfrm>
            <a:off x="1137563" y="5157192"/>
            <a:ext cx="41044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/>
              <a:t>Why are teams important to an organisation? </a:t>
            </a:r>
          </a:p>
        </p:txBody>
      </p:sp>
    </p:spTree>
    <p:extLst>
      <p:ext uri="{BB962C8B-B14F-4D97-AF65-F5344CB8AC3E}">
        <p14:creationId xmlns:p14="http://schemas.microsoft.com/office/powerpoint/2010/main" val="78191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976A8-A194-4DEE-AB7C-5D8BF310D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Group Or Team?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96CEA5-83A6-4BA4-97CB-F88EF31F18F3}"/>
              </a:ext>
            </a:extLst>
          </p:cNvPr>
          <p:cNvSpPr txBox="1"/>
          <p:nvPr/>
        </p:nvSpPr>
        <p:spPr>
          <a:xfrm>
            <a:off x="395536" y="4760081"/>
            <a:ext cx="5760640" cy="936104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algn="just">
              <a:lnSpc>
                <a:spcPct val="90000"/>
              </a:lnSpc>
              <a:spcBef>
                <a:spcPct val="20000"/>
              </a:spcBef>
            </a:pPr>
            <a:r>
              <a:rPr lang="en-US" b="1" kern="1200">
                <a:latin typeface="+mn-lt"/>
                <a:ea typeface="+mn-ea"/>
                <a:cs typeface="+mn-cs"/>
              </a:rPr>
              <a:t>Which is the group, and which is the team?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</a:pPr>
            <a:r>
              <a:rPr lang="en-US" b="1" kern="1200">
                <a:latin typeface="+mn-lt"/>
                <a:ea typeface="+mn-ea"/>
                <a:cs typeface="+mn-cs"/>
              </a:rPr>
              <a:t>Do both have rules or behaviour norms? 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</a:pPr>
            <a:r>
              <a:rPr lang="en-US" b="1" kern="1200">
                <a:latin typeface="+mn-lt"/>
                <a:ea typeface="+mn-ea"/>
                <a:cs typeface="+mn-cs"/>
              </a:rPr>
              <a:t>What are the key difference here?  </a:t>
            </a:r>
          </a:p>
        </p:txBody>
      </p:sp>
      <p:pic>
        <p:nvPicPr>
          <p:cNvPr id="17" name="Content Placeholder 16" descr="A group of people waiting for a bus&#10;&#10;Description automatically generated with medium confidence">
            <a:extLst>
              <a:ext uri="{FF2B5EF4-FFF2-40B4-BE49-F238E27FC236}">
                <a16:creationId xmlns:a16="http://schemas.microsoft.com/office/drawing/2014/main" id="{AFA3C5F6-7CCD-0F48-AF91-607C689A40E0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4521" y="1231689"/>
            <a:ext cx="4389884" cy="3528392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05FF26D-4E02-CFF5-E87C-C71D88765E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14" y="1231688"/>
            <a:ext cx="4452405" cy="3528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9910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0603D-9CDA-4A42-9C75-AF5C5CD49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118" y="208270"/>
            <a:ext cx="7053542" cy="628442"/>
          </a:xfrm>
        </p:spPr>
        <p:txBody>
          <a:bodyPr>
            <a:normAutofit fontScale="90000"/>
          </a:bodyPr>
          <a:lstStyle/>
          <a:p>
            <a:pPr algn="l"/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Defining Groups and Teams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A91B565-A7DB-1A3C-FFE7-5220122D11C8}"/>
              </a:ext>
            </a:extLst>
          </p:cNvPr>
          <p:cNvGrpSpPr/>
          <p:nvPr/>
        </p:nvGrpSpPr>
        <p:grpSpPr>
          <a:xfrm>
            <a:off x="251520" y="1677597"/>
            <a:ext cx="8640960" cy="3478134"/>
            <a:chOff x="251520" y="1677596"/>
            <a:chExt cx="8202321" cy="3683735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29FC01CA-DE31-4A56-92AE-7C811BD2AAF9}"/>
                </a:ext>
              </a:extLst>
            </p:cNvPr>
            <p:cNvGrpSpPr/>
            <p:nvPr/>
          </p:nvGrpSpPr>
          <p:grpSpPr>
            <a:xfrm>
              <a:off x="251520" y="1677596"/>
              <a:ext cx="3841003" cy="1075481"/>
              <a:chOff x="330118" y="2888824"/>
              <a:chExt cx="3841003" cy="1075481"/>
            </a:xfrm>
          </p:grpSpPr>
          <p:sp>
            <p:nvSpPr>
              <p:cNvPr id="4" name="Oval 3">
                <a:extLst>
                  <a:ext uri="{FF2B5EF4-FFF2-40B4-BE49-F238E27FC236}">
                    <a16:creationId xmlns:a16="http://schemas.microsoft.com/office/drawing/2014/main" id="{FEF0F2D2-7C48-423A-9C4F-2CABF1420BFC}"/>
                  </a:ext>
                </a:extLst>
              </p:cNvPr>
              <p:cNvSpPr/>
              <p:nvPr/>
            </p:nvSpPr>
            <p:spPr>
              <a:xfrm>
                <a:off x="330118" y="2888824"/>
                <a:ext cx="1075481" cy="1075481"/>
              </a:xfrm>
              <a:prstGeom prst="ellipse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3">
                  <a:hueOff val="0"/>
                  <a:satOff val="0"/>
                  <a:lumOff val="0"/>
                  <a:alphaOff val="0"/>
                </a:schemeClr>
              </a:effectRef>
              <a:fontRef idx="minor"/>
            </p:style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Rectangle 4" descr="Group of People">
                <a:extLst>
                  <a:ext uri="{FF2B5EF4-FFF2-40B4-BE49-F238E27FC236}">
                    <a16:creationId xmlns:a16="http://schemas.microsoft.com/office/drawing/2014/main" id="{29DC8131-0211-404B-91D2-CB512C680610}"/>
                  </a:ext>
                </a:extLst>
              </p:cNvPr>
              <p:cNvSpPr/>
              <p:nvPr/>
            </p:nvSpPr>
            <p:spPr>
              <a:xfrm>
                <a:off x="555969" y="3114675"/>
                <a:ext cx="623779" cy="623779"/>
              </a:xfrm>
              <a:prstGeom prst="rect">
                <a:avLst/>
              </a:prstGeom>
              <a:blipFill>
                <a:blip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a:blipFill>
              <a:ln>
                <a:noFill/>
              </a:ln>
            </p:spPr>
            <p:style>
              <a:lnRef idx="2">
                <a:scrgbClr r="0" g="0" b="0"/>
              </a:lnRef>
              <a:fillRef idx="1">
                <a:scrgbClr r="0" g="0" b="0"/>
              </a:fillRef>
              <a:effectRef idx="0">
                <a:schemeClr val="bg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US"/>
              </a:p>
            </p:txBody>
          </p:sp>
          <p:sp>
            <p:nvSpPr>
              <p:cNvPr id="6" name="Freeform: Shape 5">
                <a:extLst>
                  <a:ext uri="{FF2B5EF4-FFF2-40B4-BE49-F238E27FC236}">
                    <a16:creationId xmlns:a16="http://schemas.microsoft.com/office/drawing/2014/main" id="{FD1FEAEE-CE7D-446F-9755-C8FBB6158A94}"/>
                  </a:ext>
                </a:extLst>
              </p:cNvPr>
              <p:cNvSpPr/>
              <p:nvPr/>
            </p:nvSpPr>
            <p:spPr>
              <a:xfrm>
                <a:off x="1636059" y="2888824"/>
                <a:ext cx="2535062" cy="1075481"/>
              </a:xfrm>
              <a:custGeom>
                <a:avLst/>
                <a:gdLst>
                  <a:gd name="connsiteX0" fmla="*/ 0 w 2535062"/>
                  <a:gd name="connsiteY0" fmla="*/ 0 h 1075481"/>
                  <a:gd name="connsiteX1" fmla="*/ 2535062 w 2535062"/>
                  <a:gd name="connsiteY1" fmla="*/ 0 h 1075481"/>
                  <a:gd name="connsiteX2" fmla="*/ 2535062 w 2535062"/>
                  <a:gd name="connsiteY2" fmla="*/ 1075481 h 1075481"/>
                  <a:gd name="connsiteX3" fmla="*/ 0 w 2535062"/>
                  <a:gd name="connsiteY3" fmla="*/ 1075481 h 1075481"/>
                  <a:gd name="connsiteX4" fmla="*/ 0 w 2535062"/>
                  <a:gd name="connsiteY4" fmla="*/ 0 h 10754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535062" h="1075481">
                    <a:moveTo>
                      <a:pt x="0" y="0"/>
                    </a:moveTo>
                    <a:lnTo>
                      <a:pt x="2535062" y="0"/>
                    </a:lnTo>
                    <a:lnTo>
                      <a:pt x="2535062" y="1075481"/>
                    </a:lnTo>
                    <a:lnTo>
                      <a:pt x="0" y="1075481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  <p:style>
              <a:lnRef idx="0">
                <a:schemeClr val="dk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marL="0" lvl="0" indent="0" defTabSz="5334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GB" sz="1200" kern="1200"/>
                  <a:t>“</a:t>
                </a:r>
                <a:r>
                  <a:rPr lang="en-GB" sz="1200" b="1" kern="1200"/>
                  <a:t>A group is usually defined as the number of people sharing something in common and meeting together in relation to their shared characteristics” (Morgan, 2017, p204). </a:t>
                </a:r>
                <a:endParaRPr lang="en-US" sz="1200" b="1" kern="1200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41EE58BF-56B1-450B-A6CB-4F7E4A25E478}"/>
                </a:ext>
              </a:extLst>
            </p:cNvPr>
            <p:cNvGrpSpPr/>
            <p:nvPr/>
          </p:nvGrpSpPr>
          <p:grpSpPr>
            <a:xfrm>
              <a:off x="4612837" y="1727803"/>
              <a:ext cx="3841004" cy="1075481"/>
              <a:chOff x="4612837" y="2888824"/>
              <a:chExt cx="3841004" cy="1075481"/>
            </a:xfrm>
          </p:grpSpPr>
          <p:sp>
            <p:nvSpPr>
              <p:cNvPr id="7" name="Oval 6">
                <a:extLst>
                  <a:ext uri="{FF2B5EF4-FFF2-40B4-BE49-F238E27FC236}">
                    <a16:creationId xmlns:a16="http://schemas.microsoft.com/office/drawing/2014/main" id="{689CFA10-F53C-4670-96CB-0959A458AB1A}"/>
                  </a:ext>
                </a:extLst>
              </p:cNvPr>
              <p:cNvSpPr/>
              <p:nvPr/>
            </p:nvSpPr>
            <p:spPr>
              <a:xfrm>
                <a:off x="4612837" y="2888824"/>
                <a:ext cx="1075481" cy="1075481"/>
              </a:xfrm>
              <a:prstGeom prst="ellipse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3">
                  <a:hueOff val="0"/>
                  <a:satOff val="0"/>
                  <a:lumOff val="0"/>
                  <a:alphaOff val="0"/>
                </a:schemeClr>
              </a:effectRef>
              <a:fontRef idx="minor"/>
            </p:style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Rectangle 7" descr="Group">
                <a:extLst>
                  <a:ext uri="{FF2B5EF4-FFF2-40B4-BE49-F238E27FC236}">
                    <a16:creationId xmlns:a16="http://schemas.microsoft.com/office/drawing/2014/main" id="{43CE47EA-D268-468E-A5A6-196344520DDF}"/>
                  </a:ext>
                </a:extLst>
              </p:cNvPr>
              <p:cNvSpPr/>
              <p:nvPr/>
            </p:nvSpPr>
            <p:spPr>
              <a:xfrm>
                <a:off x="4838688" y="3114675"/>
                <a:ext cx="623779" cy="623779"/>
              </a:xfrm>
              <a:prstGeom prst="rect">
                <a:avLst/>
              </a:prstGeom>
              <a:blipFill>
                <a:blip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a:blipFill>
              <a:ln>
                <a:noFill/>
              </a:ln>
            </p:spPr>
            <p:style>
              <a:lnRef idx="2">
                <a:scrgbClr r="0" g="0" b="0"/>
              </a:lnRef>
              <a:fillRef idx="1">
                <a:scrgbClr r="0" g="0" b="0"/>
              </a:fillRef>
              <a:effectRef idx="0">
                <a:schemeClr val="bg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US"/>
              </a:p>
            </p:txBody>
          </p:sp>
          <p:sp>
            <p:nvSpPr>
              <p:cNvPr id="9" name="Freeform: Shape 8">
                <a:extLst>
                  <a:ext uri="{FF2B5EF4-FFF2-40B4-BE49-F238E27FC236}">
                    <a16:creationId xmlns:a16="http://schemas.microsoft.com/office/drawing/2014/main" id="{5D2D9305-7AC7-4142-9A48-109592A4E6ED}"/>
                  </a:ext>
                </a:extLst>
              </p:cNvPr>
              <p:cNvSpPr/>
              <p:nvPr/>
            </p:nvSpPr>
            <p:spPr>
              <a:xfrm>
                <a:off x="5918779" y="2888824"/>
                <a:ext cx="2535062" cy="1075481"/>
              </a:xfrm>
              <a:custGeom>
                <a:avLst/>
                <a:gdLst>
                  <a:gd name="connsiteX0" fmla="*/ 0 w 2535062"/>
                  <a:gd name="connsiteY0" fmla="*/ 0 h 1075481"/>
                  <a:gd name="connsiteX1" fmla="*/ 2535062 w 2535062"/>
                  <a:gd name="connsiteY1" fmla="*/ 0 h 1075481"/>
                  <a:gd name="connsiteX2" fmla="*/ 2535062 w 2535062"/>
                  <a:gd name="connsiteY2" fmla="*/ 1075481 h 1075481"/>
                  <a:gd name="connsiteX3" fmla="*/ 0 w 2535062"/>
                  <a:gd name="connsiteY3" fmla="*/ 1075481 h 1075481"/>
                  <a:gd name="connsiteX4" fmla="*/ 0 w 2535062"/>
                  <a:gd name="connsiteY4" fmla="*/ 0 h 10754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535062" h="1075481">
                    <a:moveTo>
                      <a:pt x="0" y="0"/>
                    </a:moveTo>
                    <a:lnTo>
                      <a:pt x="2535062" y="0"/>
                    </a:lnTo>
                    <a:lnTo>
                      <a:pt x="2535062" y="1075481"/>
                    </a:lnTo>
                    <a:lnTo>
                      <a:pt x="0" y="1075481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  <p:style>
              <a:lnRef idx="0">
                <a:schemeClr val="dk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marL="0" lvl="0" indent="0" algn="l" defTabSz="5334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GB" sz="1200" b="1" kern="1200" err="1"/>
                  <a:t>Eg</a:t>
                </a:r>
                <a:r>
                  <a:rPr lang="en-GB" sz="1200" b="1" kern="1200"/>
                  <a:t>: Social club</a:t>
                </a:r>
                <a:endParaRPr lang="en-US" sz="1200" b="1" kern="1200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D3E318B8-3718-4BCE-AAAE-D6605D2E3861}"/>
                </a:ext>
              </a:extLst>
            </p:cNvPr>
            <p:cNvGrpSpPr/>
            <p:nvPr/>
          </p:nvGrpSpPr>
          <p:grpSpPr>
            <a:xfrm>
              <a:off x="251520" y="3193186"/>
              <a:ext cx="3841003" cy="1075481"/>
              <a:chOff x="330118" y="4419566"/>
              <a:chExt cx="3841003" cy="1075481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74E55B65-2F26-4C23-BAA7-29310C96946C}"/>
                  </a:ext>
                </a:extLst>
              </p:cNvPr>
              <p:cNvSpPr/>
              <p:nvPr/>
            </p:nvSpPr>
            <p:spPr>
              <a:xfrm>
                <a:off x="330118" y="4419566"/>
                <a:ext cx="1075481" cy="1075481"/>
              </a:xfrm>
              <a:prstGeom prst="ellipse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3">
                  <a:hueOff val="0"/>
                  <a:satOff val="0"/>
                  <a:lumOff val="0"/>
                  <a:alphaOff val="0"/>
                </a:schemeClr>
              </a:effectRef>
              <a:fontRef idx="minor"/>
            </p:style>
            <p:txBody>
              <a:bodyPr/>
              <a:lstStyle/>
              <a:p>
                <a:endParaRPr lang="en-US"/>
              </a:p>
            </p:txBody>
          </p:sp>
          <p:sp>
            <p:nvSpPr>
              <p:cNvPr id="11" name="Rectangle 10" descr="Connections">
                <a:extLst>
                  <a:ext uri="{FF2B5EF4-FFF2-40B4-BE49-F238E27FC236}">
                    <a16:creationId xmlns:a16="http://schemas.microsoft.com/office/drawing/2014/main" id="{C4BB967E-9F72-41F4-BE0B-6339F979DB2C}"/>
                  </a:ext>
                </a:extLst>
              </p:cNvPr>
              <p:cNvSpPr/>
              <p:nvPr/>
            </p:nvSpPr>
            <p:spPr>
              <a:xfrm>
                <a:off x="555969" y="4645417"/>
                <a:ext cx="623779" cy="623779"/>
              </a:xfrm>
              <a:prstGeom prst="rect">
                <a:avLst/>
              </a:prstGeom>
              <a:blipFill>
                <a:blip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  <a:ln>
                <a:noFill/>
              </a:ln>
            </p:spPr>
            <p:style>
              <a:lnRef idx="2">
                <a:scrgbClr r="0" g="0" b="0"/>
              </a:lnRef>
              <a:fillRef idx="1">
                <a:scrgbClr r="0" g="0" b="0"/>
              </a:fillRef>
              <a:effectRef idx="0">
                <a:schemeClr val="bg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US"/>
              </a:p>
            </p:txBody>
          </p:sp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26069895-4B42-490A-A051-7D1C71F6E103}"/>
                  </a:ext>
                </a:extLst>
              </p:cNvPr>
              <p:cNvSpPr/>
              <p:nvPr/>
            </p:nvSpPr>
            <p:spPr>
              <a:xfrm>
                <a:off x="1636059" y="4419566"/>
                <a:ext cx="2535062" cy="1075481"/>
              </a:xfrm>
              <a:custGeom>
                <a:avLst/>
                <a:gdLst>
                  <a:gd name="connsiteX0" fmla="*/ 0 w 2535062"/>
                  <a:gd name="connsiteY0" fmla="*/ 0 h 1075481"/>
                  <a:gd name="connsiteX1" fmla="*/ 2535062 w 2535062"/>
                  <a:gd name="connsiteY1" fmla="*/ 0 h 1075481"/>
                  <a:gd name="connsiteX2" fmla="*/ 2535062 w 2535062"/>
                  <a:gd name="connsiteY2" fmla="*/ 1075481 h 1075481"/>
                  <a:gd name="connsiteX3" fmla="*/ 0 w 2535062"/>
                  <a:gd name="connsiteY3" fmla="*/ 1075481 h 1075481"/>
                  <a:gd name="connsiteX4" fmla="*/ 0 w 2535062"/>
                  <a:gd name="connsiteY4" fmla="*/ 0 h 10754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535062" h="1075481">
                    <a:moveTo>
                      <a:pt x="0" y="0"/>
                    </a:moveTo>
                    <a:lnTo>
                      <a:pt x="2535062" y="0"/>
                    </a:lnTo>
                    <a:lnTo>
                      <a:pt x="2535062" y="1075481"/>
                    </a:lnTo>
                    <a:lnTo>
                      <a:pt x="0" y="1075481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  <p:style>
              <a:lnRef idx="0">
                <a:schemeClr val="dk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marL="0" lvl="0" indent="0" algn="l" defTabSz="5334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GB" sz="1200" b="1" kern="1200"/>
                  <a:t>“A team is a number of individuals working as one to achieve a particular goal to which they are mutually committed” (Morgan, 2017, p204)</a:t>
                </a:r>
                <a:endParaRPr lang="en-US" sz="1200" b="1" kern="1200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AA231CA5-292C-4289-9498-D1AE4829840F}"/>
                </a:ext>
              </a:extLst>
            </p:cNvPr>
            <p:cNvGrpSpPr/>
            <p:nvPr/>
          </p:nvGrpSpPr>
          <p:grpSpPr>
            <a:xfrm>
              <a:off x="4612837" y="3429000"/>
              <a:ext cx="3841004" cy="1075481"/>
              <a:chOff x="4612837" y="4419566"/>
              <a:chExt cx="3841004" cy="1075481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D059A97D-E8A3-4ED5-A565-7461D90B891A}"/>
                  </a:ext>
                </a:extLst>
              </p:cNvPr>
              <p:cNvSpPr/>
              <p:nvPr/>
            </p:nvSpPr>
            <p:spPr>
              <a:xfrm>
                <a:off x="4612837" y="4419566"/>
                <a:ext cx="1075481" cy="1075481"/>
              </a:xfrm>
              <a:prstGeom prst="ellipse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3">
                  <a:hueOff val="0"/>
                  <a:satOff val="0"/>
                  <a:lumOff val="0"/>
                  <a:alphaOff val="0"/>
                </a:schemeClr>
              </a:effectRef>
              <a:fontRef idx="minor"/>
            </p:style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Rectangle 13" descr="Meeting">
                <a:extLst>
                  <a:ext uri="{FF2B5EF4-FFF2-40B4-BE49-F238E27FC236}">
                    <a16:creationId xmlns:a16="http://schemas.microsoft.com/office/drawing/2014/main" id="{D02F2886-35F7-419B-80B7-09810F714689}"/>
                  </a:ext>
                </a:extLst>
              </p:cNvPr>
              <p:cNvSpPr/>
              <p:nvPr/>
            </p:nvSpPr>
            <p:spPr>
              <a:xfrm>
                <a:off x="4838688" y="4645417"/>
                <a:ext cx="623779" cy="623779"/>
              </a:xfrm>
              <a:prstGeom prst="rect">
                <a:avLst/>
              </a:pr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rcRect/>
                <a:stretch>
                  <a:fillRect/>
                </a:stretch>
              </a:blipFill>
              <a:ln>
                <a:noFill/>
              </a:ln>
            </p:spPr>
            <p:style>
              <a:lnRef idx="2">
                <a:scrgbClr r="0" g="0" b="0"/>
              </a:lnRef>
              <a:fillRef idx="1">
                <a:scrgbClr r="0" g="0" b="0"/>
              </a:fillRef>
              <a:effectRef idx="0">
                <a:schemeClr val="bg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US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8E0D0B7D-6146-4564-9515-CBC31E12475D}"/>
                  </a:ext>
                </a:extLst>
              </p:cNvPr>
              <p:cNvSpPr/>
              <p:nvPr/>
            </p:nvSpPr>
            <p:spPr>
              <a:xfrm>
                <a:off x="5918779" y="4419566"/>
                <a:ext cx="2535062" cy="1075481"/>
              </a:xfrm>
              <a:custGeom>
                <a:avLst/>
                <a:gdLst>
                  <a:gd name="connsiteX0" fmla="*/ 0 w 2535062"/>
                  <a:gd name="connsiteY0" fmla="*/ 0 h 1075481"/>
                  <a:gd name="connsiteX1" fmla="*/ 2535062 w 2535062"/>
                  <a:gd name="connsiteY1" fmla="*/ 0 h 1075481"/>
                  <a:gd name="connsiteX2" fmla="*/ 2535062 w 2535062"/>
                  <a:gd name="connsiteY2" fmla="*/ 1075481 h 1075481"/>
                  <a:gd name="connsiteX3" fmla="*/ 0 w 2535062"/>
                  <a:gd name="connsiteY3" fmla="*/ 1075481 h 1075481"/>
                  <a:gd name="connsiteX4" fmla="*/ 0 w 2535062"/>
                  <a:gd name="connsiteY4" fmla="*/ 0 h 10754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535062" h="1075481">
                    <a:moveTo>
                      <a:pt x="0" y="0"/>
                    </a:moveTo>
                    <a:lnTo>
                      <a:pt x="2535062" y="0"/>
                    </a:lnTo>
                    <a:lnTo>
                      <a:pt x="2535062" y="1075481"/>
                    </a:lnTo>
                    <a:lnTo>
                      <a:pt x="0" y="1075481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  <p:style>
              <a:lnRef idx="0">
                <a:schemeClr val="dk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marL="0" lvl="0" indent="0" algn="l" defTabSz="5334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GB" sz="1200" b="1" kern="1200" err="1"/>
                  <a:t>Eg</a:t>
                </a:r>
                <a:r>
                  <a:rPr lang="en-GB" sz="1200" b="1" kern="1200"/>
                  <a:t>: Theatre team </a:t>
                </a:r>
                <a:endParaRPr lang="en-US" sz="1200" b="1" kern="1200"/>
              </a:p>
            </p:txBody>
          </p:sp>
        </p:grpSp>
        <p:sp>
          <p:nvSpPr>
            <p:cNvPr id="20" name="Content Placeholder 2">
              <a:extLst>
                <a:ext uri="{FF2B5EF4-FFF2-40B4-BE49-F238E27FC236}">
                  <a16:creationId xmlns:a16="http://schemas.microsoft.com/office/drawing/2014/main" id="{4D7DFEC6-F12C-7356-854A-64311F5065CD}"/>
                </a:ext>
              </a:extLst>
            </p:cNvPr>
            <p:cNvSpPr txBox="1">
              <a:spLocks/>
            </p:cNvSpPr>
            <p:nvPr/>
          </p:nvSpPr>
          <p:spPr>
            <a:xfrm>
              <a:off x="251520" y="4197875"/>
              <a:ext cx="8064896" cy="1163456"/>
            </a:xfrm>
            <a:prstGeom prst="rect">
              <a:avLst/>
            </a:prstGeom>
          </p:spPr>
          <p:txBody>
            <a:bodyPr vert="horz" lIns="68580" tIns="34290" rIns="68580" bIns="34290" rtlCol="0" anchor="t">
              <a:noAutofit/>
            </a:bodyPr>
            <a:lstStyle>
              <a:lvl1pPr marL="342900" indent="-3429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accent1"/>
                </a:buClr>
                <a:buSzPct val="80000"/>
                <a:buFont typeface="Wingdings 3" charset="2"/>
                <a:buChar char=""/>
                <a:defRPr sz="20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  <a:lvl2pPr marL="742950" indent="-28575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accent1"/>
                </a:buClr>
                <a:buSzPct val="80000"/>
                <a:buFont typeface="Wingdings 3" charset="2"/>
                <a:buChar char=""/>
                <a:defRPr sz="18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2pPr>
              <a:lvl3pPr marL="11430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accent1"/>
                </a:buClr>
                <a:buSzPct val="80000"/>
                <a:buFont typeface="Wingdings 3" charset="2"/>
                <a:buChar char=""/>
                <a:defRPr sz="16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3pPr>
              <a:lvl4pPr marL="16002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accent1"/>
                </a:buClr>
                <a:buSzPct val="80000"/>
                <a:buFont typeface="Wingdings 3" charset="2"/>
                <a:buChar char=""/>
                <a:defRPr sz="14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4pPr>
              <a:lvl5pPr marL="20574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accent1"/>
                </a:buClr>
                <a:buSzPct val="80000"/>
                <a:buFont typeface="Wingdings 3" charset="2"/>
                <a:buChar char=""/>
                <a:defRPr sz="14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5pPr>
              <a:lvl6pPr marL="25146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accent1"/>
                </a:buClr>
                <a:buSzPct val="80000"/>
                <a:buFont typeface="Wingdings 3" charset="2"/>
                <a:buChar char=""/>
                <a:defRPr sz="14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6pPr>
              <a:lvl7pPr marL="29718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accent1"/>
                </a:buClr>
                <a:buSzPct val="80000"/>
                <a:buFont typeface="Wingdings 3" charset="2"/>
                <a:buChar char=""/>
                <a:defRPr sz="14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7pPr>
              <a:lvl8pPr marL="34290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accent1"/>
                </a:buClr>
                <a:buSzPct val="80000"/>
                <a:buFont typeface="Wingdings 3" charset="2"/>
                <a:buChar char=""/>
                <a:defRPr sz="14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8pPr>
              <a:lvl9pPr marL="38862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accent1"/>
                </a:buClr>
                <a:buSzPct val="80000"/>
                <a:buFont typeface="Wingdings 3" charset="2"/>
                <a:buChar char=""/>
                <a:defRPr sz="14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9pPr>
            </a:lstStyle>
            <a:p>
              <a:endParaRPr lang="en-GB" sz="1500" b="1"/>
            </a:p>
            <a:p>
              <a:r>
                <a:rPr lang="en-GB" sz="1200" b="1" dirty="0">
                  <a:latin typeface="Arial"/>
                  <a:cs typeface="Arial"/>
                </a:rPr>
                <a:t>The terms team and group are often used interchangeably; although a group may work interdependently the members are still interdependent with each having their own goals, whereas a team works interdependently but is focused on achieving a common goal.</a:t>
              </a:r>
            </a:p>
            <a:p>
              <a:r>
                <a:rPr lang="en-GB" sz="1200" b="1" dirty="0">
                  <a:latin typeface="Arial"/>
                  <a:cs typeface="Arial"/>
                </a:rPr>
                <a:t>Individuals have some differences in terms of their interests, personality, demographics and abilities</a:t>
              </a:r>
            </a:p>
            <a:p>
              <a:r>
                <a:rPr lang="en-GB" sz="1200" b="1" dirty="0">
                  <a:latin typeface="Arial"/>
                  <a:cs typeface="Arial"/>
                </a:rPr>
                <a:t>There is something that brings them together</a:t>
              </a:r>
            </a:p>
            <a:p>
              <a:endParaRPr lang="en-GB" sz="1500"/>
            </a:p>
            <a:p>
              <a:endParaRPr lang="en-GB" sz="1500"/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BE4BC5EF-9816-4A7A-741B-65950F6267B8}"/>
              </a:ext>
            </a:extLst>
          </p:cNvPr>
          <p:cNvSpPr txBox="1"/>
          <p:nvPr/>
        </p:nvSpPr>
        <p:spPr>
          <a:xfrm>
            <a:off x="364439" y="886014"/>
            <a:ext cx="7447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/>
              <a:t>In your own words define teams and group?</a:t>
            </a:r>
          </a:p>
        </p:txBody>
      </p:sp>
    </p:spTree>
    <p:extLst>
      <p:ext uri="{BB962C8B-B14F-4D97-AF65-F5344CB8AC3E}">
        <p14:creationId xmlns:p14="http://schemas.microsoft.com/office/powerpoint/2010/main" val="247344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28493-E5F3-69CA-6E0F-0E7BDFF4C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US"/>
              <a:t>The confusion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0BBD77-931C-2CE1-751C-8D1314E304B7}"/>
              </a:ext>
            </a:extLst>
          </p:cNvPr>
          <p:cNvSpPr txBox="1"/>
          <p:nvPr/>
        </p:nvSpPr>
        <p:spPr>
          <a:xfrm>
            <a:off x="202262" y="1417717"/>
            <a:ext cx="77525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Most people tend to use the word team to describe a group of people. </a:t>
            </a:r>
            <a:endParaRPr lang="en-US"/>
          </a:p>
          <a:p>
            <a:r>
              <a:rPr lang="en-GB"/>
              <a:t>For example, they refer to a “top team” or a “leadership team”, when it is clear that the members rarely exhibit much in the way of teamwork, (</a:t>
            </a:r>
            <a:r>
              <a:rPr lang="en-GB" sz="1800"/>
              <a:t>Katzenbach, 2021)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C1FCC1D-ED7E-8971-94DD-1596F93394C0}"/>
              </a:ext>
            </a:extLst>
          </p:cNvPr>
          <p:cNvSpPr txBox="1"/>
          <p:nvPr/>
        </p:nvSpPr>
        <p:spPr>
          <a:xfrm>
            <a:off x="149712" y="3198078"/>
            <a:ext cx="785766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However, a group can become a team if</a:t>
            </a:r>
          </a:p>
          <a:p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They have a shared purpose that requires collaboration and coordination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The degree of interdependence they have in the task they do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They have a mutual level of support for each other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There is a relative formality of communication and social structures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There is a degree of responsibility they have for the collective task.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4340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01F55-5ED3-6245-7A2F-B15A813A6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Key differences between groups and teams</a:t>
            </a:r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4C7568F-75DB-2710-2E94-585F02BFCC86}"/>
              </a:ext>
            </a:extLst>
          </p:cNvPr>
          <p:cNvGraphicFramePr>
            <a:graphicFrameLocks noGrp="1"/>
          </p:cNvGraphicFramePr>
          <p:nvPr/>
        </p:nvGraphicFramePr>
        <p:xfrm>
          <a:off x="251520" y="1397000"/>
          <a:ext cx="8229600" cy="2936240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3311524396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11034640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Team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Group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01669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Collectively accountable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kern="1200">
                          <a:solidFill>
                            <a:schemeClr val="dk1"/>
                          </a:solidFill>
                          <a:effectLst/>
                        </a:rPr>
                        <a:t>Individually accountable</a:t>
                      </a:r>
                      <a:endParaRPr lang="en-US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528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Plan together collaborate, collectively decide on future actions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Share information and different perspectives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305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Focus on team goals and outcomes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Focus on individual goals and outcomes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17779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Work together on collective task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Undertake individual task, which sometimes done in connection with other.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017125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3B80F77-2945-BBF0-04E1-35451E7CFCAD}"/>
              </a:ext>
            </a:extLst>
          </p:cNvPr>
          <p:cNvSpPr txBox="1"/>
          <p:nvPr/>
        </p:nvSpPr>
        <p:spPr>
          <a:xfrm>
            <a:off x="251520" y="4437112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Source: King and Lawley, (2016)</a:t>
            </a:r>
          </a:p>
        </p:txBody>
      </p:sp>
    </p:spTree>
    <p:extLst>
      <p:ext uri="{BB962C8B-B14F-4D97-AF65-F5344CB8AC3E}">
        <p14:creationId xmlns:p14="http://schemas.microsoft.com/office/powerpoint/2010/main" val="29424789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1DEA0-95DD-E83B-43F8-EACDC5ADA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7E89D-82C5-771C-E711-B1EBDD78DF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the mini case on Moodle</a:t>
            </a:r>
          </a:p>
        </p:txBody>
      </p:sp>
    </p:spTree>
    <p:extLst>
      <p:ext uri="{BB962C8B-B14F-4D97-AF65-F5344CB8AC3E}">
        <p14:creationId xmlns:p14="http://schemas.microsoft.com/office/powerpoint/2010/main" val="29093808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80448-64C4-46F7-AF70-65D888AFB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pPr algn="l"/>
            <a:r>
              <a:rPr lang="en-GB" sz="480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More differences</a:t>
            </a:r>
            <a:endParaRPr lang="en-GB" sz="4800" cap="all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3BB06518-6D26-F443-BDBC-20D36FBA5D9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33010325"/>
              </p:ext>
            </p:extLst>
          </p:nvPr>
        </p:nvGraphicFramePr>
        <p:xfrm>
          <a:off x="323528" y="1556792"/>
          <a:ext cx="8448388" cy="38884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943600" imgH="2832100" progId="Word.Document.12">
                  <p:embed/>
                </p:oleObj>
              </mc:Choice>
              <mc:Fallback>
                <p:oleObj name="Document" r:id="rId3" imgW="5943600" imgH="283210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3BB06518-6D26-F443-BDBC-20D36FBA5D9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23528" y="1556792"/>
                        <a:ext cx="8448388" cy="388843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36C36B8-1181-454B-809B-AC07AFC38C21}"/>
              </a:ext>
            </a:extLst>
          </p:cNvPr>
          <p:cNvSpPr txBox="1"/>
          <p:nvPr/>
        </p:nvSpPr>
        <p:spPr>
          <a:xfrm>
            <a:off x="683568" y="5373216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Source: Belbin, R.M – Beyond the Team, Butterworth-Heinemann (2000).</a:t>
            </a:r>
          </a:p>
        </p:txBody>
      </p:sp>
    </p:spTree>
    <p:extLst>
      <p:ext uri="{BB962C8B-B14F-4D97-AF65-F5344CB8AC3E}">
        <p14:creationId xmlns:p14="http://schemas.microsoft.com/office/powerpoint/2010/main" val="33192299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9B294-6AAB-A9FA-C8CC-C577C06D0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418058"/>
          </a:xfrm>
        </p:spPr>
        <p:txBody>
          <a:bodyPr>
            <a:normAutofit fontScale="90000"/>
          </a:bodyPr>
          <a:lstStyle/>
          <a:p>
            <a:pPr algn="l"/>
            <a:r>
              <a:rPr lang="en-US" b="1"/>
              <a:t>Rules that define a team</a:t>
            </a:r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5C73453-5F2C-1C93-400F-7457B25694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075923"/>
              </p:ext>
            </p:extLst>
          </p:nvPr>
        </p:nvGraphicFramePr>
        <p:xfrm>
          <a:off x="323528" y="836712"/>
          <a:ext cx="8424936" cy="51511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12468">
                  <a:extLst>
                    <a:ext uri="{9D8B030D-6E8A-4147-A177-3AD203B41FA5}">
                      <a16:colId xmlns:a16="http://schemas.microsoft.com/office/drawing/2014/main" val="1731459274"/>
                    </a:ext>
                  </a:extLst>
                </a:gridCol>
                <a:gridCol w="4212468">
                  <a:extLst>
                    <a:ext uri="{9D8B030D-6E8A-4147-A177-3AD203B41FA5}">
                      <a16:colId xmlns:a16="http://schemas.microsoft.com/office/drawing/2014/main" val="329154332"/>
                    </a:ext>
                  </a:extLst>
                </a:gridCol>
              </a:tblGrid>
              <a:tr h="478065">
                <a:tc>
                  <a:txBody>
                    <a:bodyPr/>
                    <a:lstStyle/>
                    <a:p>
                      <a:r>
                        <a:rPr lang="en-US" sz="1400" b="1"/>
                        <a:t>Define and create interdependencies </a:t>
                      </a:r>
                      <a:r>
                        <a:rPr lang="en-US" sz="1400"/>
                        <a:t>– </a:t>
                      </a:r>
                      <a:r>
                        <a:rPr lang="en-US" sz="1400" b="0"/>
                        <a:t>the need to define team member roles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1"/>
                        <a:t>Establish goals </a:t>
                      </a:r>
                      <a:r>
                        <a:rPr lang="en-US" sz="1400"/>
                        <a:t>– </a:t>
                      </a:r>
                      <a:r>
                        <a:rPr lang="en-US" sz="1400" b="0"/>
                        <a:t>team need to focused on shared goals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9858909"/>
                  </a:ext>
                </a:extLst>
              </a:tr>
              <a:tr h="871765">
                <a:tc>
                  <a:txBody>
                    <a:bodyPr/>
                    <a:lstStyle/>
                    <a:p>
                      <a:r>
                        <a:rPr lang="en-US" sz="1400" b="1"/>
                        <a:t>Determine how team will make decisions </a:t>
                      </a:r>
                      <a:r>
                        <a:rPr lang="en-US" sz="1400"/>
                        <a:t>- </a:t>
                      </a:r>
                      <a:r>
                        <a:rPr lang="en-GB" sz="1400"/>
                        <a:t>Whether the leader makes the decision, or it is a democratic, the team needs to understand beforehand how decisions will be made. 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/>
                        <a:t>Provide clear and constant feedback </a:t>
                      </a:r>
                      <a:r>
                        <a:rPr lang="en-US" sz="1400"/>
                        <a:t>- Teams need to know how they are doing in order to stay motivated and to correct performance problems or inefficiencies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3240593"/>
                  </a:ext>
                </a:extLst>
              </a:tr>
              <a:tr h="106861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/>
                        <a:t>Keep team membership stable - </a:t>
                      </a:r>
                      <a:r>
                        <a:rPr lang="en-US" sz="1400" b="0"/>
                        <a:t>Particularly in complex tasks, it takes a lot of time for team members to learn to work together at an optimum level.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/>
                        <a:t>Allow team members to challenge the status quo - </a:t>
                      </a:r>
                      <a:r>
                        <a:rPr lang="en-US" sz="1400"/>
                        <a:t>If innovation is important, it is critical that team members feel secure in being able to challenge processes if they feel that there is a way to improve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1277703"/>
                  </a:ext>
                </a:extLst>
              </a:tr>
              <a:tr h="1068616">
                <a:tc>
                  <a:txBody>
                    <a:bodyPr/>
                    <a:lstStyle/>
                    <a:p>
                      <a:r>
                        <a:rPr lang="en-GB" sz="1400" b="1"/>
                        <a:t>Use team-based reward systems - </a:t>
                      </a:r>
                      <a:r>
                        <a:rPr lang="en-GB" sz="1400"/>
                        <a:t>Too much emphasis on individual rewards can lead to in-fighting and resentment. A combination of individual and team-based rewards is often best.</a:t>
                      </a:r>
                      <a:br>
                        <a:rPr lang="en-GB" sz="1400"/>
                      </a:br>
                      <a:endParaRPr lang="en-US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Create a learning environment - </a:t>
                      </a:r>
                      <a:r>
                        <a:rPr lang="en-GB" sz="1400"/>
                        <a:t>Emphasise the development of the team, learning through successes, but particularly through mistakes..</a:t>
                      </a:r>
                      <a:endParaRPr lang="en-US" sz="1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8683957"/>
                  </a:ext>
                </a:extLst>
              </a:tr>
              <a:tr h="1265466">
                <a:tc>
                  <a:txBody>
                    <a:bodyPr/>
                    <a:lstStyle/>
                    <a:p>
                      <a:r>
                        <a:rPr lang="en-GB" sz="1400" b="1"/>
                        <a:t>Focus on the collective mission -</a:t>
                      </a:r>
                      <a:r>
                        <a:rPr lang="en-GB" sz="1400"/>
                        <a:t> Mission-driven teams and organisations perform better because they see beyond their individual workload and tasks and feel as if they are working for a higher purpose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Learn how to identify and attract talent - </a:t>
                      </a:r>
                      <a:r>
                        <a:rPr lang="en-GB" sz="1400"/>
                        <a:t>Just as processes sometimes need improvement, teams can get better by attracting new talent. Organisations that put a lot of resources into identifying and recruiting talent simply do better.</a:t>
                      </a:r>
                      <a:br>
                        <a:rPr lang="en-GB" sz="1400"/>
                      </a:br>
                      <a:endParaRPr lang="en-US" sz="1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9472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94743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578C98A-BBF1-4A3C-9A2E-FD0BB28CCE56}"/>
              </a:ext>
            </a:extLst>
          </p:cNvPr>
          <p:cNvSpPr/>
          <p:nvPr/>
        </p:nvSpPr>
        <p:spPr>
          <a:xfrm>
            <a:off x="289865" y="188640"/>
            <a:ext cx="8564270" cy="14157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>
                <a:latin typeface="Rockwell Condensed" panose="02060603050405020104" pitchFamily="18" charset="77"/>
              </a:rPr>
              <a:t>Conditions for Effective Teams</a:t>
            </a:r>
          </a:p>
          <a:p>
            <a:r>
              <a:rPr lang="en-GB" b="1"/>
              <a:t>Watch</a:t>
            </a:r>
            <a:r>
              <a:rPr lang="en-GB"/>
              <a:t> the video and try to </a:t>
            </a:r>
            <a:r>
              <a:rPr lang="en-GB" b="1"/>
              <a:t>identify</a:t>
            </a:r>
            <a:r>
              <a:rPr lang="en-GB"/>
              <a:t> some of the conditions for </a:t>
            </a:r>
            <a:r>
              <a:rPr lang="en-GB" b="1"/>
              <a:t>TEAM SUCCESS</a:t>
            </a:r>
            <a:r>
              <a:rPr lang="en-GB"/>
              <a:t>.</a:t>
            </a:r>
          </a:p>
          <a:p>
            <a:endParaRPr lang="en-GB"/>
          </a:p>
          <a:p>
            <a:r>
              <a:rPr lang="en-GB" sz="1400" i="1"/>
              <a:t>Click image to watch video or copy and paste the link- https://</a:t>
            </a:r>
            <a:r>
              <a:rPr lang="en-GB" sz="1400" i="1" err="1"/>
              <a:t>www.youtube.com</a:t>
            </a:r>
            <a:r>
              <a:rPr lang="en-GB" sz="1400" i="1"/>
              <a:t>/</a:t>
            </a:r>
            <a:r>
              <a:rPr lang="en-GB" sz="1400" i="1" err="1"/>
              <a:t>watch?v</a:t>
            </a:r>
            <a:r>
              <a:rPr lang="en-GB" sz="1400" i="1"/>
              <a:t>=</a:t>
            </a:r>
            <a:r>
              <a:rPr lang="en-GB" sz="1400" i="1" err="1"/>
              <a:t>n_UhsBZNADM</a:t>
            </a:r>
            <a:r>
              <a:rPr lang="en-GB" i="1"/>
              <a:t>. </a:t>
            </a:r>
          </a:p>
        </p:txBody>
      </p:sp>
      <p:pic>
        <p:nvPicPr>
          <p:cNvPr id="3" name="Online Media 2" descr="5 Tips For Effective Teamwork">
            <a:hlinkClick r:id="" action="ppaction://media"/>
            <a:extLst>
              <a:ext uri="{FF2B5EF4-FFF2-40B4-BE49-F238E27FC236}">
                <a16:creationId xmlns:a16="http://schemas.microsoft.com/office/drawing/2014/main" id="{4B33BF72-BD4A-2C46-B896-91AF1902C6C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9512" y="1604412"/>
            <a:ext cx="8564270" cy="4056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189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4304A-A8CE-4A97-9137-8135BF104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/>
              <a:t>Common Problems in Teams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B7F0AE9-830D-4176-A3B4-13B9A3099D2C}"/>
              </a:ext>
            </a:extLst>
          </p:cNvPr>
          <p:cNvSpPr/>
          <p:nvPr/>
        </p:nvSpPr>
        <p:spPr>
          <a:xfrm>
            <a:off x="457200" y="177247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140A8A8-3775-4C84-8E51-95BE9552C878}"/>
              </a:ext>
            </a:extLst>
          </p:cNvPr>
          <p:cNvSpPr/>
          <p:nvPr/>
        </p:nvSpPr>
        <p:spPr>
          <a:xfrm>
            <a:off x="868680" y="153631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/>
              <a:t>Lack of Commitment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327B899-7E3B-4D7C-BEBE-1F5FA4635964}"/>
              </a:ext>
            </a:extLst>
          </p:cNvPr>
          <p:cNvSpPr/>
          <p:nvPr/>
        </p:nvSpPr>
        <p:spPr>
          <a:xfrm>
            <a:off x="457200" y="249823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37E866D-D4C8-4E26-BD33-97EC9EC4B4FA}"/>
              </a:ext>
            </a:extLst>
          </p:cNvPr>
          <p:cNvSpPr/>
          <p:nvPr/>
        </p:nvSpPr>
        <p:spPr>
          <a:xfrm>
            <a:off x="868680" y="226207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/>
              <a:t>Productivity losses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E7A5947-C5DB-41D7-8B8D-3C5E7CC05398}"/>
              </a:ext>
            </a:extLst>
          </p:cNvPr>
          <p:cNvSpPr/>
          <p:nvPr/>
        </p:nvSpPr>
        <p:spPr>
          <a:xfrm>
            <a:off x="457200" y="322399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754C060-73A1-4EB6-8DAD-C8724D72292F}"/>
              </a:ext>
            </a:extLst>
          </p:cNvPr>
          <p:cNvSpPr/>
          <p:nvPr/>
        </p:nvSpPr>
        <p:spPr>
          <a:xfrm>
            <a:off x="868680" y="298783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/>
              <a:t>Poor communication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F7A672-3C58-44E8-8794-E23CA8F3E002}"/>
              </a:ext>
            </a:extLst>
          </p:cNvPr>
          <p:cNvSpPr/>
          <p:nvPr/>
        </p:nvSpPr>
        <p:spPr>
          <a:xfrm>
            <a:off x="457200" y="394975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BDC413F-C187-4A83-A664-6F1575E0FB1E}"/>
              </a:ext>
            </a:extLst>
          </p:cNvPr>
          <p:cNvSpPr/>
          <p:nvPr/>
        </p:nvSpPr>
        <p:spPr>
          <a:xfrm>
            <a:off x="868680" y="371359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/>
              <a:t>Interpersonal Conflict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F5634BE-94CF-407C-992E-5AC721F513BC}"/>
              </a:ext>
            </a:extLst>
          </p:cNvPr>
          <p:cNvSpPr/>
          <p:nvPr/>
        </p:nvSpPr>
        <p:spPr>
          <a:xfrm>
            <a:off x="457200" y="4675519"/>
            <a:ext cx="8229600" cy="693000"/>
          </a:xfrm>
          <a:custGeom>
            <a:avLst/>
            <a:gdLst>
              <a:gd name="connsiteX0" fmla="*/ 0 w 8229600"/>
              <a:gd name="connsiteY0" fmla="*/ 0 h 693000"/>
              <a:gd name="connsiteX1" fmla="*/ 8229600 w 8229600"/>
              <a:gd name="connsiteY1" fmla="*/ 0 h 693000"/>
              <a:gd name="connsiteX2" fmla="*/ 8229600 w 8229600"/>
              <a:gd name="connsiteY2" fmla="*/ 693000 h 693000"/>
              <a:gd name="connsiteX3" fmla="*/ 0 w 8229600"/>
              <a:gd name="connsiteY3" fmla="*/ 693000 h 693000"/>
              <a:gd name="connsiteX4" fmla="*/ 0 w 8229600"/>
              <a:gd name="connsiteY4" fmla="*/ 0 h 69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229600" h="693000">
                <a:moveTo>
                  <a:pt x="0" y="0"/>
                </a:moveTo>
                <a:lnTo>
                  <a:pt x="8229600" y="0"/>
                </a:lnTo>
                <a:lnTo>
                  <a:pt x="8229600" y="693000"/>
                </a:lnTo>
                <a:lnTo>
                  <a:pt x="0" y="69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38708" tIns="333248" rIns="638708" bIns="113792" numCol="1" spcCol="1270" anchor="t" anchorCtr="0">
            <a:noAutofit/>
          </a:bodyPr>
          <a:lstStyle/>
          <a:p>
            <a:pPr marL="0" lvl="1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endParaRPr lang="en-GB" sz="1600" kern="120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05EEA9A-AD3E-42B6-97B3-F8E5CFAD66A1}"/>
              </a:ext>
            </a:extLst>
          </p:cNvPr>
          <p:cNvSpPr/>
          <p:nvPr/>
        </p:nvSpPr>
        <p:spPr>
          <a:xfrm>
            <a:off x="868680" y="443935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/>
              <a:t>Poor Leadership</a:t>
            </a:r>
          </a:p>
        </p:txBody>
      </p:sp>
      <p:sp>
        <p:nvSpPr>
          <p:cNvPr id="3" name="Freeform: Shape 10">
            <a:extLst>
              <a:ext uri="{FF2B5EF4-FFF2-40B4-BE49-F238E27FC236}">
                <a16:creationId xmlns:a16="http://schemas.microsoft.com/office/drawing/2014/main" id="{295272A6-CC9A-3F6F-8DBA-15854199A1BA}"/>
              </a:ext>
            </a:extLst>
          </p:cNvPr>
          <p:cNvSpPr/>
          <p:nvPr/>
        </p:nvSpPr>
        <p:spPr>
          <a:xfrm>
            <a:off x="859586" y="4967207"/>
            <a:ext cx="5760720" cy="345783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/>
              <a:t>Lack of trust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7F996F-0900-AC56-37EC-B3EFD0B959B3}"/>
              </a:ext>
            </a:extLst>
          </p:cNvPr>
          <p:cNvSpPr txBox="1"/>
          <p:nvPr/>
        </p:nvSpPr>
        <p:spPr>
          <a:xfrm>
            <a:off x="395536" y="5375302"/>
            <a:ext cx="4572000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800" kern="1200"/>
              <a:t>(Griffith &amp; Dunham, 2015, p7)</a:t>
            </a:r>
          </a:p>
        </p:txBody>
      </p:sp>
    </p:spTree>
    <p:extLst>
      <p:ext uri="{BB962C8B-B14F-4D97-AF65-F5344CB8AC3E}">
        <p14:creationId xmlns:p14="http://schemas.microsoft.com/office/powerpoint/2010/main" val="1351165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5" grpId="0" animBg="1"/>
      <p:bldP spid="17" grpId="0" animBg="1"/>
      <p:bldP spid="19" grpId="0" animBg="1"/>
      <p:bldP spid="20" grpId="0" animBg="1"/>
      <p:bldP spid="21" grpId="0" animBg="1"/>
      <p:bldP spid="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1B926-6534-058D-B9C7-47CDC0734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/>
              <a:t>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DFFC0-727D-5BE0-AAA3-17F447411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US"/>
              <a:t>Scan the QR code for the quiz</a:t>
            </a:r>
          </a:p>
          <a:p>
            <a:endParaRPr lang="en-US"/>
          </a:p>
          <a:p>
            <a:endParaRPr lang="en-US"/>
          </a:p>
        </p:txBody>
      </p:sp>
      <p:pic>
        <p:nvPicPr>
          <p:cNvPr id="5" name="Picture 4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22EEDA0-8569-4D54-7A69-443FA41B52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704168"/>
            <a:ext cx="4038600" cy="378110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376008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54351F3-1CD7-C090-D2B4-B1A950001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a typeface="+mj-lt"/>
                <a:cs typeface="+mj-lt"/>
              </a:rPr>
              <a:t>Online Assignment Skills Programme</a:t>
            </a:r>
            <a:endParaRPr lang="en-US" dirty="0">
              <a:ea typeface="+mj-lt"/>
              <a:cs typeface="+mj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0BC1064-FBCB-D53C-B9B4-7F700EE41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350" b="1" kern="100" dirty="0">
                <a:solidFill>
                  <a:srgbClr val="FF0000"/>
                </a:solidFill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Please check that this has been completed on Term 1.</a:t>
            </a:r>
          </a:p>
          <a:p>
            <a:endParaRPr lang="en-GB" sz="1350" b="1" kern="100" dirty="0">
              <a:solidFill>
                <a:srgbClr val="FF0000"/>
              </a:solidFill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35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Finding and Using Information Unit 1 Section 1: Types of Information</a:t>
            </a:r>
          </a:p>
          <a:p>
            <a:endParaRPr lang="en-GB" sz="1350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350" dirty="0">
                <a:hlinkClick r:id="rId2"/>
              </a:rPr>
              <a:t>moodle.uwtsd.ac.uk/mod/</a:t>
            </a:r>
            <a:r>
              <a:rPr lang="en-GB" sz="1350" dirty="0" err="1">
                <a:hlinkClick r:id="rId2"/>
              </a:rPr>
              <a:t>scorm</a:t>
            </a:r>
            <a:r>
              <a:rPr lang="en-GB" sz="1350" dirty="0">
                <a:hlinkClick r:id="rId2"/>
              </a:rPr>
              <a:t>/</a:t>
            </a:r>
            <a:r>
              <a:rPr lang="en-GB" sz="1350" dirty="0" err="1">
                <a:hlinkClick r:id="rId2"/>
              </a:rPr>
              <a:t>player.php?a</a:t>
            </a:r>
            <a:r>
              <a:rPr lang="en-GB" sz="1350" dirty="0">
                <a:hlinkClick r:id="rId2"/>
              </a:rPr>
              <a:t>=6863&amp;currentorg=</a:t>
            </a:r>
            <a:r>
              <a:rPr lang="en-GB" sz="1350" dirty="0" err="1">
                <a:hlinkClick r:id="rId2"/>
              </a:rPr>
              <a:t>articulate_rise&amp;scoid</a:t>
            </a:r>
            <a:r>
              <a:rPr lang="en-GB" sz="1350" dirty="0">
                <a:hlinkClick r:id="rId2"/>
              </a:rPr>
              <a:t>=14761&amp;sesskey=fiSHR9WZNM&amp;display=</a:t>
            </a:r>
            <a:r>
              <a:rPr lang="en-GB" sz="1350" dirty="0" err="1">
                <a:hlinkClick r:id="rId2"/>
              </a:rPr>
              <a:t>popup&amp;mode</a:t>
            </a:r>
            <a:r>
              <a:rPr lang="en-GB" sz="1350" dirty="0">
                <a:hlinkClick r:id="rId2"/>
              </a:rPr>
              <a:t>=normal</a:t>
            </a:r>
            <a:r>
              <a:rPr lang="en-GB" sz="135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 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8004CC-7303-2E0F-3BE9-28F7A28F245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3827" t="22778" r="19260" b="54630"/>
          <a:stretch/>
        </p:blipFill>
        <p:spPr>
          <a:xfrm>
            <a:off x="6162675" y="3614842"/>
            <a:ext cx="2219325" cy="1976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57257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E0566-4D79-41A5-AFC4-863751320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6229"/>
          </a:xfrm>
        </p:spPr>
        <p:txBody>
          <a:bodyPr>
            <a:normAutofit fontScale="90000"/>
          </a:bodyPr>
          <a:lstStyle/>
          <a:p>
            <a:pPr algn="l"/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1CE9F-3E96-4AC0-AFE3-F36205EE55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850027"/>
            <a:ext cx="8712968" cy="4811221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</a:pPr>
            <a:r>
              <a:rPr lang="en-GB" sz="1200"/>
              <a:t>Anon., (2015), </a:t>
            </a:r>
            <a:r>
              <a:rPr lang="en-GB" sz="1200" i="1"/>
              <a:t>The Ebola effect: HCWs working in teams could protect co-workers, patients from other infections.</a:t>
            </a:r>
            <a:r>
              <a:rPr lang="en-GB" sz="1200"/>
              <a:t> Hospital Employee Health, 34(9), p.2015</a:t>
            </a:r>
          </a:p>
          <a:p>
            <a:pPr>
              <a:lnSpc>
                <a:spcPct val="170000"/>
              </a:lnSpc>
            </a:pPr>
            <a:r>
              <a:rPr lang="en-GB" sz="1200" err="1"/>
              <a:t>Geraghty,A</a:t>
            </a:r>
            <a:r>
              <a:rPr lang="en-GB" sz="1200"/>
              <a:t>.&amp; Peterson – </a:t>
            </a:r>
            <a:r>
              <a:rPr lang="en-GB" sz="1200" err="1"/>
              <a:t>Brown,S</a:t>
            </a:r>
            <a:r>
              <a:rPr lang="en-GB" sz="1200"/>
              <a:t>., (2018), </a:t>
            </a:r>
            <a:r>
              <a:rPr lang="en-GB" sz="1200" i="1"/>
              <a:t>Leadership and working in teams, </a:t>
            </a:r>
            <a:r>
              <a:rPr lang="en-GB" sz="1200"/>
              <a:t>Surgery (Oxford), pp.503-208</a:t>
            </a:r>
          </a:p>
          <a:p>
            <a:pPr>
              <a:lnSpc>
                <a:spcPct val="170000"/>
              </a:lnSpc>
            </a:pPr>
            <a:r>
              <a:rPr lang="en-GB" sz="1200"/>
              <a:t>Griffith, Brian A., and Ethan B. Dunham. Working in Teams : Moving From High Potential to High Performance, SAGE Publications, 2014.</a:t>
            </a:r>
          </a:p>
          <a:p>
            <a:pPr>
              <a:lnSpc>
                <a:spcPct val="170000"/>
              </a:lnSpc>
            </a:pPr>
            <a:r>
              <a:rPr lang="en-GB" sz="1200"/>
              <a:t>Katzenbach, J., What is a Team and the difference between Pseudo Teams, Real Teams and Groups.</a:t>
            </a:r>
          </a:p>
          <a:p>
            <a:pPr>
              <a:lnSpc>
                <a:spcPct val="170000"/>
              </a:lnSpc>
            </a:pPr>
            <a:r>
              <a:rPr lang="en-GB" sz="1200"/>
              <a:t>King, D. and Lawley, S., 2016. Organizational behaviour. Oxford University Press.</a:t>
            </a:r>
          </a:p>
          <a:p>
            <a:pPr>
              <a:lnSpc>
                <a:spcPct val="170000"/>
              </a:lnSpc>
            </a:pPr>
            <a:r>
              <a:rPr lang="en-GB" sz="1200"/>
              <a:t>Martin, V. and Rogers, A. M. (2004) </a:t>
            </a:r>
            <a:r>
              <a:rPr lang="en-GB" sz="1200" i="1"/>
              <a:t>Leading interprofessional teams in health and social care. [electronic resource]</a:t>
            </a:r>
            <a:r>
              <a:rPr lang="en-GB" sz="1200"/>
              <a:t>. Routledge. Available at: </a:t>
            </a:r>
            <a:r>
              <a:rPr lang="en-GB" sz="1200">
                <a:hlinkClick r:id="rId2"/>
              </a:rPr>
              <a:t>http://search.ebscohost.com</a:t>
            </a:r>
            <a:endParaRPr lang="en-GB" sz="1200"/>
          </a:p>
          <a:p>
            <a:pPr>
              <a:lnSpc>
                <a:spcPct val="170000"/>
              </a:lnSpc>
            </a:pPr>
            <a:r>
              <a:rPr lang="en-GB" sz="1200"/>
              <a:t>Miller, R. (2016) </a:t>
            </a:r>
            <a:r>
              <a:rPr lang="en-GB" sz="1200" i="1"/>
              <a:t>Integrated Care in Action : A Practical Guide for Health, Social Care and Housing Support</a:t>
            </a:r>
            <a:r>
              <a:rPr lang="en-GB" sz="1200"/>
              <a:t>.: Jessica Kingsley Publishers</a:t>
            </a:r>
          </a:p>
          <a:p>
            <a:pPr>
              <a:lnSpc>
                <a:spcPct val="170000"/>
              </a:lnSpc>
            </a:pPr>
            <a:r>
              <a:rPr lang="en-GB" sz="1200" err="1"/>
              <a:t>Persily</a:t>
            </a:r>
            <a:r>
              <a:rPr lang="en-GB" sz="1200"/>
              <a:t>, C. A. (2013) </a:t>
            </a:r>
            <a:r>
              <a:rPr lang="en-GB" sz="1200" i="1"/>
              <a:t>Team Leadership and Partnering in Nursing and Health Care</a:t>
            </a:r>
            <a:r>
              <a:rPr lang="en-GB" sz="1200"/>
              <a:t>. New York: Springer Publishing Company. </a:t>
            </a:r>
          </a:p>
          <a:p>
            <a:pPr>
              <a:lnSpc>
                <a:spcPct val="170000"/>
              </a:lnSpc>
            </a:pPr>
            <a:r>
              <a:rPr lang="en-GB" sz="1200"/>
              <a:t>Scheepers, D. and </a:t>
            </a:r>
            <a:r>
              <a:rPr lang="en-GB" sz="1200" err="1"/>
              <a:t>Ellemers</a:t>
            </a:r>
            <a:r>
              <a:rPr lang="en-GB" sz="1200"/>
              <a:t>, N., 2019. Social identity theory. In </a:t>
            </a:r>
            <a:r>
              <a:rPr lang="en-GB" sz="1200" i="1"/>
              <a:t>Social psychology in action</a:t>
            </a:r>
            <a:r>
              <a:rPr lang="en-GB" sz="1200"/>
              <a:t> (pp. 129-143). Springer, Cham.</a:t>
            </a:r>
          </a:p>
          <a:p>
            <a:pPr>
              <a:lnSpc>
                <a:spcPct val="170000"/>
              </a:lnSpc>
            </a:pPr>
            <a:r>
              <a:rPr lang="en-GB" sz="1200" err="1"/>
              <a:t>Tsay,M</a:t>
            </a:r>
            <a:r>
              <a:rPr lang="en-GB" sz="1200"/>
              <a:t>., &amp; </a:t>
            </a:r>
            <a:r>
              <a:rPr lang="en-GB" sz="1200" err="1"/>
              <a:t>Brady,M</a:t>
            </a:r>
            <a:r>
              <a:rPr lang="en-GB" sz="1200"/>
              <a:t>., (2010), </a:t>
            </a:r>
            <a:r>
              <a:rPr lang="en-GB" sz="1200" i="1"/>
              <a:t>A case study of co-operative learning and communication </a:t>
            </a:r>
            <a:r>
              <a:rPr lang="en-GB" sz="1200" i="1" err="1"/>
              <a:t>pedagogy:Does</a:t>
            </a:r>
            <a:r>
              <a:rPr lang="en-GB" sz="1200" i="1"/>
              <a:t> working in teams make a difference?, </a:t>
            </a:r>
            <a:r>
              <a:rPr lang="en-GB" sz="1200"/>
              <a:t> The Journal of Scholarship of teaching and learning, 10(2), p.78</a:t>
            </a:r>
          </a:p>
        </p:txBody>
      </p:sp>
    </p:spTree>
    <p:extLst>
      <p:ext uri="{BB962C8B-B14F-4D97-AF65-F5344CB8AC3E}">
        <p14:creationId xmlns:p14="http://schemas.microsoft.com/office/powerpoint/2010/main" val="5635521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391703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/>
              <a:t>Can you;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Define a group?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Define a team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Identify difference between groups and teams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Explain the different types of groups?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Explain why people join groups?</a:t>
            </a:r>
          </a:p>
          <a:p>
            <a:pPr marL="0" indent="0">
              <a:buNone/>
            </a:pPr>
            <a:endParaRPr lang="en-GB"/>
          </a:p>
          <a:p>
            <a:pPr marL="0" indent="0" algn="ctr">
              <a:buNone/>
            </a:pPr>
            <a:r>
              <a:rPr lang="en-GB" sz="4800"/>
              <a:t>Questions &amp; Answers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24E09B-A71F-4CB5-98AA-24639AB665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2200" y="307466"/>
            <a:ext cx="2505075" cy="181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48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Next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We will look at;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Stages of team development 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and 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Team roles. </a:t>
            </a:r>
          </a:p>
          <a:p>
            <a:pPr marL="0" indent="0" algn="ctr">
              <a:buNone/>
            </a:pPr>
            <a:r>
              <a:rPr lang="en-GB" dirty="0"/>
              <a:t>Please, Go to the module Moodle page click week 1. Click on the link – activity 2 – conditions for a group to be a team. Read page 9 - 11</a:t>
            </a: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128451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1C22621E0FA84ABA9F7D80395C5CDF" ma:contentTypeVersion="14" ma:contentTypeDescription="Create a new document." ma:contentTypeScope="" ma:versionID="91479f0efbb196dce387a244a70ba40f">
  <xsd:schema xmlns:xsd="http://www.w3.org/2001/XMLSchema" xmlns:xs="http://www.w3.org/2001/XMLSchema" xmlns:p="http://schemas.microsoft.com/office/2006/metadata/properties" xmlns:ns3="f9cd839b-d2f7-4d79-867e-33235b171cd7" xmlns:ns4="ebe861c4-9752-476b-95bf-faec8d80e167" targetNamespace="http://schemas.microsoft.com/office/2006/metadata/properties" ma:root="true" ma:fieldsID="5543889e11627c68fe13e1ccbe2acaef" ns3:_="" ns4:_="">
    <xsd:import namespace="f9cd839b-d2f7-4d79-867e-33235b171cd7"/>
    <xsd:import namespace="ebe861c4-9752-476b-95bf-faec8d80e16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Locatio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cd839b-d2f7-4d79-867e-33235b171cd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e861c4-9752-476b-95bf-faec8d80e167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ebe861c4-9752-476b-95bf-faec8d80e167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481BA48-8AFB-4344-9C11-843AB7628C88}">
  <ds:schemaRefs>
    <ds:schemaRef ds:uri="ebe861c4-9752-476b-95bf-faec8d80e167"/>
    <ds:schemaRef ds:uri="f9cd839b-d2f7-4d79-867e-33235b171cd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purl.org/dc/dcmitype/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ebe861c4-9752-476b-95bf-faec8d80e167"/>
    <ds:schemaRef ds:uri="f9cd839b-d2f7-4d79-867e-33235b171cd7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0</TotalTime>
  <Words>2070</Words>
  <Application>Microsoft Office PowerPoint</Application>
  <PresentationFormat>On-screen Show (4:3)</PresentationFormat>
  <Paragraphs>232</Paragraphs>
  <Slides>29</Slides>
  <Notes>7</Notes>
  <HiddenSlides>0</HiddenSlides>
  <MMClips>2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8" baseType="lpstr">
      <vt:lpstr>Myriad Pro</vt:lpstr>
      <vt:lpstr>Aptos</vt:lpstr>
      <vt:lpstr>Arial</vt:lpstr>
      <vt:lpstr>Calibri</vt:lpstr>
      <vt:lpstr>Rockwell Condensed</vt:lpstr>
      <vt:lpstr>Tahoma</vt:lpstr>
      <vt:lpstr>Times New Roman</vt:lpstr>
      <vt:lpstr>20140311PresentationUWTSDTemplate</vt:lpstr>
      <vt:lpstr>Document</vt:lpstr>
      <vt:lpstr>Certificate of Higher Education in Skills for the Workplace  Effective Team Working &amp; Communications (LCLM4003) Introduction to module and  Defining Groups and Teams</vt:lpstr>
      <vt:lpstr>Session Outline</vt:lpstr>
      <vt:lpstr>Getting To Know Each Other…</vt:lpstr>
      <vt:lpstr>Icebreaker</vt:lpstr>
      <vt:lpstr>Classroom Conduct</vt:lpstr>
      <vt:lpstr>Sources of Support (there are many!)</vt:lpstr>
      <vt:lpstr>Module Overview</vt:lpstr>
      <vt:lpstr>Aims And Learning Outcomes</vt:lpstr>
      <vt:lpstr>Scheme of Work</vt:lpstr>
      <vt:lpstr>Assessments – key dates</vt:lpstr>
      <vt:lpstr>Activity 1</vt:lpstr>
      <vt:lpstr>Brain Teasers</vt:lpstr>
      <vt:lpstr>Reflection from the activity – Discussion </vt:lpstr>
      <vt:lpstr>Why do we learn about teams?</vt:lpstr>
      <vt:lpstr>Why is teamwork important in the workplace/business?</vt:lpstr>
      <vt:lpstr>Group Or Team? </vt:lpstr>
      <vt:lpstr>Defining Groups and Teams</vt:lpstr>
      <vt:lpstr>The confusion</vt:lpstr>
      <vt:lpstr>Key differences between groups and teams</vt:lpstr>
      <vt:lpstr>Activity</vt:lpstr>
      <vt:lpstr>More differences</vt:lpstr>
      <vt:lpstr>Rules that define a team</vt:lpstr>
      <vt:lpstr>PowerPoint Presentation</vt:lpstr>
      <vt:lpstr>Common Problems in Teams</vt:lpstr>
      <vt:lpstr>Quiz</vt:lpstr>
      <vt:lpstr>Online Assignment Skills Programme</vt:lpstr>
      <vt:lpstr>References</vt:lpstr>
      <vt:lpstr>Summary</vt:lpstr>
      <vt:lpstr>Next session…..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Fatima Hashmi</cp:lastModifiedBy>
  <cp:revision>42</cp:revision>
  <dcterms:created xsi:type="dcterms:W3CDTF">2020-06-13T21:56:47Z</dcterms:created>
  <dcterms:modified xsi:type="dcterms:W3CDTF">2026-09-01T09:42:35Z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0x010100461C22621E0FA84ABA9F7D80395C5CDF</vt:lpwstr>
  </property>
</Properties>
</file>