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774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033C1F-1FA1-40CE-A5F5-ED4E2E54FEB8}" type="datetimeFigureOut">
              <a:rPr lang="en-GB" smtClean="0"/>
              <a:t>29/08/2026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4FDEA-7925-4B96-8C7D-01C1A3F6C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89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Long v Tower Hamlets 1996 established a short leas exception in s.54 2 LPA 1925 where leases of 3 years of less can be created without a deed and immediate possession</a:t>
            </a:r>
          </a:p>
          <a:p>
            <a:r>
              <a:rPr lang="en-GB" dirty="0" err="1"/>
              <a:t>Fitzkirkson</a:t>
            </a:r>
            <a:r>
              <a:rPr lang="en-GB" dirty="0"/>
              <a:t> – established a short lase can be created without a deed s.54(2) but it must be for no more than 3 years, take effect in possession, ab at the best rent reasonably obtainable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4FDEA-7925-4B96-8C7D-01C1A3F6C4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050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Test is = has the occupier been granted exclusive possession for a term? If yes = normally a lease regardless of terminology used</a:t>
            </a:r>
          </a:p>
          <a:p>
            <a:r>
              <a:rPr lang="en-GB" dirty="0"/>
              <a:t>Calling an agreement a licence doesn’t make it 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4FDEA-7925-4B96-8C7D-01C1A3F6C4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784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Antoniades v Villiers 1990 – look at the reality, does tenant have right to exclude others, rather than artificial clauses landlord has inserted into agreement never intended to be used</a:t>
            </a:r>
          </a:p>
          <a:p>
            <a:r>
              <a:rPr lang="en-GB" dirty="0"/>
              <a:t>In comparison – Westminster Council v Clarke (1992) = genuine control by the accommodation provider can prevent exclusive possession </a:t>
            </a:r>
          </a:p>
          <a:p>
            <a:r>
              <a:rPr lang="en-GB" dirty="0"/>
              <a:t>Aslan v Murphy – a landlord </a:t>
            </a:r>
            <a:r>
              <a:rPr lang="en-GB" dirty="0" err="1"/>
              <a:t>retainaing</a:t>
            </a:r>
            <a:r>
              <a:rPr lang="en-GB" dirty="0"/>
              <a:t> a key means the tenant can still have exclusive possession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4FDEA-7925-4B96-8C7D-01C1A3F6C41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59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Booker v Palmer – during WW2 Mrs Palmer was destroyed in London by bombing, a landowner allow Mrs p to occupy a cottage rent free for the duration of the war as an act of kindness, Later possession of the cottage was required to accommodate an agricultural worker,  and Mrs P claimed a tenancy existed. </a:t>
            </a:r>
          </a:p>
          <a:p>
            <a:r>
              <a:rPr lang="en-GB" dirty="0"/>
              <a:t>Th COA held she was a </a:t>
            </a:r>
            <a:r>
              <a:rPr lang="en-GB" dirty="0" err="1"/>
              <a:t>licencee</a:t>
            </a:r>
            <a:r>
              <a:rPr lang="en-GB" dirty="0"/>
              <a:t> and not a tenant. </a:t>
            </a:r>
          </a:p>
          <a:p>
            <a:r>
              <a:rPr lang="en-GB" dirty="0"/>
              <a:t>Principle – no intention to create legal relations.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4FDEA-7925-4B96-8C7D-01C1A3F6C41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054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5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0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5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20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" name="bg object 1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77339" y="2280999"/>
            <a:ext cx="104775" cy="104774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77427" y="4019311"/>
            <a:ext cx="114300" cy="114299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77427" y="4600336"/>
            <a:ext cx="114300" cy="114299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77427" y="5181361"/>
            <a:ext cx="114300" cy="114299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72589" y="5767149"/>
            <a:ext cx="104775" cy="104774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72589" y="8672273"/>
            <a:ext cx="104775" cy="10477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5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5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16000" y="905271"/>
            <a:ext cx="16256000" cy="14043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5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569938" y="3588177"/>
            <a:ext cx="8875394" cy="44938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00" b="1" i="0">
                <a:solidFill>
                  <a:srgbClr val="FED307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8/29/2026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21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38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.png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4.png"/><Relationship Id="rId7" Type="http://schemas.openxmlformats.org/officeDocument/2006/relationships/image" Target="../media/image4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13.png"/><Relationship Id="rId4" Type="http://schemas.openxmlformats.org/officeDocument/2006/relationships/image" Target="../media/image45.png"/><Relationship Id="rId9" Type="http://schemas.openxmlformats.org/officeDocument/2006/relationships/image" Target="../media/image4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10129" y="632459"/>
              <a:ext cx="12277575" cy="965453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8312081" y="3410046"/>
              <a:ext cx="9976485" cy="5105400"/>
            </a:xfrm>
            <a:custGeom>
              <a:avLst/>
              <a:gdLst/>
              <a:ahLst/>
              <a:cxnLst/>
              <a:rect l="l" t="t" r="r" b="b"/>
              <a:pathLst>
                <a:path w="9976485" h="5105400">
                  <a:moveTo>
                    <a:pt x="9975918" y="5104919"/>
                  </a:moveTo>
                  <a:lnTo>
                    <a:pt x="609600" y="5104919"/>
                  </a:lnTo>
                  <a:lnTo>
                    <a:pt x="561960" y="5103085"/>
                  </a:lnTo>
                  <a:lnTo>
                    <a:pt x="515323" y="5097673"/>
                  </a:lnTo>
                  <a:lnTo>
                    <a:pt x="469824" y="5088819"/>
                  </a:lnTo>
                  <a:lnTo>
                    <a:pt x="425599" y="5076658"/>
                  </a:lnTo>
                  <a:lnTo>
                    <a:pt x="382784" y="5061326"/>
                  </a:lnTo>
                  <a:lnTo>
                    <a:pt x="341513" y="5042958"/>
                  </a:lnTo>
                  <a:lnTo>
                    <a:pt x="301923" y="5021691"/>
                  </a:lnTo>
                  <a:lnTo>
                    <a:pt x="264149" y="4997658"/>
                  </a:lnTo>
                  <a:lnTo>
                    <a:pt x="228326" y="4970997"/>
                  </a:lnTo>
                  <a:lnTo>
                    <a:pt x="194590" y="4941842"/>
                  </a:lnTo>
                  <a:lnTo>
                    <a:pt x="163077" y="4910328"/>
                  </a:lnTo>
                  <a:lnTo>
                    <a:pt x="133922" y="4876593"/>
                  </a:lnTo>
                  <a:lnTo>
                    <a:pt x="107260" y="4840770"/>
                  </a:lnTo>
                  <a:lnTo>
                    <a:pt x="83228" y="4802996"/>
                  </a:lnTo>
                  <a:lnTo>
                    <a:pt x="61960" y="4763406"/>
                  </a:lnTo>
                  <a:lnTo>
                    <a:pt x="43592" y="4722135"/>
                  </a:lnTo>
                  <a:lnTo>
                    <a:pt x="28260" y="4679320"/>
                  </a:lnTo>
                  <a:lnTo>
                    <a:pt x="16100" y="4635095"/>
                  </a:lnTo>
                  <a:lnTo>
                    <a:pt x="7246" y="4589596"/>
                  </a:lnTo>
                  <a:lnTo>
                    <a:pt x="1834" y="4542959"/>
                  </a:lnTo>
                  <a:lnTo>
                    <a:pt x="0" y="4495319"/>
                  </a:lnTo>
                  <a:lnTo>
                    <a:pt x="0" y="609600"/>
                  </a:lnTo>
                  <a:lnTo>
                    <a:pt x="1907" y="561329"/>
                  </a:lnTo>
                  <a:lnTo>
                    <a:pt x="7246" y="515323"/>
                  </a:lnTo>
                  <a:lnTo>
                    <a:pt x="16100" y="469824"/>
                  </a:lnTo>
                  <a:lnTo>
                    <a:pt x="28260" y="425599"/>
                  </a:lnTo>
                  <a:lnTo>
                    <a:pt x="43592" y="382784"/>
                  </a:lnTo>
                  <a:lnTo>
                    <a:pt x="61960" y="341513"/>
                  </a:lnTo>
                  <a:lnTo>
                    <a:pt x="83228" y="301923"/>
                  </a:lnTo>
                  <a:lnTo>
                    <a:pt x="107260" y="264149"/>
                  </a:lnTo>
                  <a:lnTo>
                    <a:pt x="133922" y="228326"/>
                  </a:lnTo>
                  <a:lnTo>
                    <a:pt x="163077" y="194590"/>
                  </a:lnTo>
                  <a:lnTo>
                    <a:pt x="194590" y="163077"/>
                  </a:lnTo>
                  <a:lnTo>
                    <a:pt x="228326" y="133922"/>
                  </a:lnTo>
                  <a:lnTo>
                    <a:pt x="264149" y="107260"/>
                  </a:lnTo>
                  <a:lnTo>
                    <a:pt x="301923" y="83228"/>
                  </a:lnTo>
                  <a:lnTo>
                    <a:pt x="341513" y="61960"/>
                  </a:lnTo>
                  <a:lnTo>
                    <a:pt x="382784" y="43592"/>
                  </a:lnTo>
                  <a:lnTo>
                    <a:pt x="425599" y="28260"/>
                  </a:lnTo>
                  <a:lnTo>
                    <a:pt x="469824" y="16100"/>
                  </a:lnTo>
                  <a:lnTo>
                    <a:pt x="515323" y="7245"/>
                  </a:lnTo>
                  <a:lnTo>
                    <a:pt x="561283" y="1912"/>
                  </a:lnTo>
                  <a:lnTo>
                    <a:pt x="559919" y="1912"/>
                  </a:lnTo>
                  <a:lnTo>
                    <a:pt x="609600" y="0"/>
                  </a:lnTo>
                  <a:lnTo>
                    <a:pt x="9975918" y="0"/>
                  </a:lnTo>
                  <a:lnTo>
                    <a:pt x="9975918" y="5104919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13768069" cy="1350010"/>
            </a:xfrm>
            <a:custGeom>
              <a:avLst/>
              <a:gdLst/>
              <a:ahLst/>
              <a:cxnLst/>
              <a:rect l="l" t="t" r="r" b="b"/>
              <a:pathLst>
                <a:path w="13768069" h="1350010">
                  <a:moveTo>
                    <a:pt x="13281592" y="1349547"/>
                  </a:moveTo>
                  <a:lnTo>
                    <a:pt x="0" y="1349547"/>
                  </a:lnTo>
                  <a:lnTo>
                    <a:pt x="0" y="0"/>
                  </a:lnTo>
                  <a:lnTo>
                    <a:pt x="13767369" y="0"/>
                  </a:lnTo>
                  <a:lnTo>
                    <a:pt x="13767468" y="863772"/>
                  </a:lnTo>
                  <a:lnTo>
                    <a:pt x="13764992" y="911785"/>
                  </a:lnTo>
                  <a:lnTo>
                    <a:pt x="13757949" y="958985"/>
                  </a:lnTo>
                  <a:lnTo>
                    <a:pt x="13746371" y="1005053"/>
                  </a:lnTo>
                  <a:lnTo>
                    <a:pt x="13730391" y="1049670"/>
                  </a:lnTo>
                  <a:lnTo>
                    <a:pt x="13710141" y="1092519"/>
                  </a:lnTo>
                  <a:lnTo>
                    <a:pt x="13685752" y="1133281"/>
                  </a:lnTo>
                  <a:lnTo>
                    <a:pt x="13657357" y="1171636"/>
                  </a:lnTo>
                  <a:lnTo>
                    <a:pt x="13625088" y="1207267"/>
                  </a:lnTo>
                  <a:lnTo>
                    <a:pt x="13589457" y="1239537"/>
                  </a:lnTo>
                  <a:lnTo>
                    <a:pt x="13551101" y="1267931"/>
                  </a:lnTo>
                  <a:lnTo>
                    <a:pt x="13510340" y="1292320"/>
                  </a:lnTo>
                  <a:lnTo>
                    <a:pt x="13467491" y="1312570"/>
                  </a:lnTo>
                  <a:lnTo>
                    <a:pt x="13422873" y="1328550"/>
                  </a:lnTo>
                  <a:lnTo>
                    <a:pt x="13376805" y="1340127"/>
                  </a:lnTo>
                  <a:lnTo>
                    <a:pt x="13329606" y="1347170"/>
                  </a:lnTo>
                  <a:lnTo>
                    <a:pt x="13281592" y="1349547"/>
                  </a:lnTo>
                  <a:close/>
                </a:path>
              </a:pathLst>
            </a:custGeom>
            <a:solidFill>
              <a:srgbClr val="FED307">
                <a:alpha val="6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7463" y="4524230"/>
              <a:ext cx="171450" cy="17144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87463" y="5162405"/>
              <a:ext cx="171450" cy="17144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7463" y="5800580"/>
              <a:ext cx="171450" cy="17144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7463" y="6438755"/>
              <a:ext cx="171450" cy="17144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7463" y="7076930"/>
              <a:ext cx="171450" cy="17144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87463" y="7715105"/>
              <a:ext cx="171450" cy="171449"/>
            </a:xfrm>
            <a:prstGeom prst="rect">
              <a:avLst/>
            </a:prstGeom>
          </p:spPr>
        </p:pic>
      </p:grpSp>
      <p:sp>
        <p:nvSpPr>
          <p:cNvPr id="13" name="object 1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5030"/>
              </a:lnSpc>
              <a:spcBef>
                <a:spcPts val="95"/>
              </a:spcBef>
            </a:pPr>
            <a:r>
              <a:rPr spc="-10" dirty="0"/>
              <a:t>Contents</a:t>
            </a:r>
          </a:p>
          <a:p>
            <a:pPr marL="918210">
              <a:lnSpc>
                <a:spcPts val="5025"/>
              </a:lnSpc>
            </a:pPr>
            <a:r>
              <a:rPr b="0" spc="-100" dirty="0">
                <a:solidFill>
                  <a:srgbClr val="FFFFFF"/>
                </a:solidFill>
                <a:latin typeface="Trebuchet MS"/>
                <a:cs typeface="Trebuchet MS"/>
              </a:rPr>
              <a:t>Introducing</a:t>
            </a:r>
            <a:r>
              <a:rPr b="0" spc="-2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</a:p>
          <a:p>
            <a:pPr marL="918210" marR="5080">
              <a:lnSpc>
                <a:spcPts val="5030"/>
              </a:lnSpc>
              <a:spcBef>
                <a:spcPts val="165"/>
              </a:spcBef>
            </a:pPr>
            <a:r>
              <a:rPr b="0" dirty="0">
                <a:solidFill>
                  <a:srgbClr val="FFFFFF"/>
                </a:solidFill>
                <a:latin typeface="Trebuchet MS"/>
                <a:cs typeface="Trebuchet MS"/>
              </a:rPr>
              <a:t>Creating</a:t>
            </a:r>
            <a:r>
              <a:rPr b="0" spc="-2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  <a:r>
              <a:rPr b="0" spc="-2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25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b="0" spc="-2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b="0" spc="-2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equity </a:t>
            </a:r>
            <a:r>
              <a:rPr b="0" spc="-114" dirty="0">
                <a:solidFill>
                  <a:srgbClr val="FFFFFF"/>
                </a:solidFill>
                <a:latin typeface="Trebuchet MS"/>
                <a:cs typeface="Trebuchet MS"/>
              </a:rPr>
              <a:t>Differentiating</a:t>
            </a:r>
            <a:r>
              <a:rPr b="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  <a:r>
              <a:rPr b="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b="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30" dirty="0">
                <a:solidFill>
                  <a:srgbClr val="FFFFFF"/>
                </a:solidFill>
                <a:latin typeface="Trebuchet MS"/>
                <a:cs typeface="Trebuchet MS"/>
              </a:rPr>
              <a:t>licences Leases</a:t>
            </a:r>
            <a:r>
              <a:rPr b="0" spc="-2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20" dirty="0">
                <a:solidFill>
                  <a:srgbClr val="FFFFFF"/>
                </a:solidFill>
                <a:latin typeface="Trebuchet MS"/>
                <a:cs typeface="Trebuchet MS"/>
              </a:rPr>
              <a:t>characteristics</a:t>
            </a:r>
          </a:p>
          <a:p>
            <a:pPr marL="918210">
              <a:lnSpc>
                <a:spcPts val="4840"/>
              </a:lnSpc>
            </a:pPr>
            <a:r>
              <a:rPr b="0" spc="-75" dirty="0">
                <a:solidFill>
                  <a:srgbClr val="FFFFFF"/>
                </a:solidFill>
                <a:latin typeface="Trebuchet MS"/>
                <a:cs typeface="Trebuchet MS"/>
              </a:rPr>
              <a:t>Leasehold</a:t>
            </a:r>
            <a:r>
              <a:rPr b="0" spc="-1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covenants</a:t>
            </a:r>
          </a:p>
          <a:p>
            <a:pPr marL="918210">
              <a:lnSpc>
                <a:spcPts val="5030"/>
              </a:lnSpc>
            </a:pP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Ending</a:t>
            </a:r>
            <a:r>
              <a:rPr b="0" spc="-2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b="0" spc="-1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29756" y="178467"/>
            <a:ext cx="4616450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200" spc="-175" dirty="0">
                <a:solidFill>
                  <a:srgbClr val="292959"/>
                </a:solidFill>
              </a:rPr>
              <a:t>UNIT</a:t>
            </a:r>
            <a:r>
              <a:rPr sz="5200" spc="-250" dirty="0">
                <a:solidFill>
                  <a:srgbClr val="292959"/>
                </a:solidFill>
              </a:rPr>
              <a:t> </a:t>
            </a:r>
            <a:r>
              <a:rPr sz="5200" spc="-260" dirty="0">
                <a:solidFill>
                  <a:srgbClr val="292959"/>
                </a:solidFill>
              </a:rPr>
              <a:t>8:</a:t>
            </a:r>
            <a:r>
              <a:rPr sz="5200" spc="-250" dirty="0">
                <a:solidFill>
                  <a:srgbClr val="292959"/>
                </a:solidFill>
              </a:rPr>
              <a:t> </a:t>
            </a:r>
            <a:r>
              <a:rPr sz="5200" spc="75" dirty="0">
                <a:solidFill>
                  <a:srgbClr val="292959"/>
                </a:solidFill>
              </a:rPr>
              <a:t>LEASES</a:t>
            </a:r>
            <a:endParaRPr sz="5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80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25" dirty="0"/>
              <a:t>UNIT</a:t>
            </a:r>
            <a:r>
              <a:rPr sz="7500" spc="-385" dirty="0"/>
              <a:t> </a:t>
            </a:r>
            <a:r>
              <a:rPr sz="7500" spc="-370" dirty="0"/>
              <a:t>8:</a:t>
            </a:r>
            <a:r>
              <a:rPr sz="7500" spc="-385" dirty="0"/>
              <a:t> </a:t>
            </a:r>
            <a:r>
              <a:rPr sz="7500" spc="-40" dirty="0">
                <a:solidFill>
                  <a:srgbClr val="FFFFFF"/>
                </a:solidFill>
              </a:rPr>
              <a:t>LEARNING</a:t>
            </a:r>
            <a:r>
              <a:rPr sz="7500" spc="-490" dirty="0">
                <a:solidFill>
                  <a:srgbClr val="FFFFFF"/>
                </a:solidFill>
              </a:rPr>
              <a:t> </a:t>
            </a:r>
            <a:r>
              <a:rPr sz="7500" spc="350" dirty="0">
                <a:solidFill>
                  <a:srgbClr val="FFFFFF"/>
                </a:solidFill>
              </a:rPr>
              <a:t>OUTCOMES</a:t>
            </a:r>
            <a:endParaRPr sz="7500"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9560" y="2632076"/>
            <a:ext cx="142874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9560" y="3517901"/>
            <a:ext cx="142874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9560" y="4403726"/>
            <a:ext cx="142874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9560" y="5289551"/>
            <a:ext cx="142874" cy="142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462886" y="2384490"/>
            <a:ext cx="11227435" cy="3216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spc="-25" dirty="0">
                <a:solidFill>
                  <a:srgbClr val="FFFFFF"/>
                </a:solidFill>
                <a:latin typeface="Trebuchet MS"/>
                <a:cs typeface="Trebuchet MS"/>
              </a:rPr>
              <a:t>Differentiate</a:t>
            </a:r>
            <a:r>
              <a:rPr sz="35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sz="35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  <a:r>
              <a:rPr sz="35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licences</a:t>
            </a:r>
            <a:endParaRPr sz="3500">
              <a:latin typeface="Trebuchet MS"/>
              <a:cs typeface="Trebuchet MS"/>
            </a:endParaRPr>
          </a:p>
          <a:p>
            <a:pPr marL="12700" marR="1563370">
              <a:lnSpc>
                <a:spcPts val="6970"/>
              </a:lnSpc>
              <a:spcBef>
                <a:spcPts val="695"/>
              </a:spcBef>
            </a:pP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essential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characteristics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145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lease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5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routes</a:t>
            </a:r>
            <a:r>
              <a:rPr sz="35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5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creating</a:t>
            </a:r>
            <a:r>
              <a:rPr sz="35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ending</a:t>
            </a:r>
            <a:r>
              <a:rPr sz="35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  <a:endParaRPr sz="3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90"/>
              </a:spcBef>
            </a:pP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Summarise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7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express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30" dirty="0">
                <a:solidFill>
                  <a:srgbClr val="FFFFFF"/>
                </a:solidFill>
                <a:latin typeface="Trebuchet MS"/>
                <a:cs typeface="Trebuchet MS"/>
              </a:rPr>
              <a:t>implied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leasehold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covenants</a:t>
            </a:r>
            <a:endParaRPr sz="3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9837" y="3498853"/>
            <a:ext cx="6696074" cy="35147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77339" y="2280999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77427" y="2857261"/>
            <a:ext cx="114300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77427" y="3438286"/>
            <a:ext cx="114300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77339" y="4024074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77339" y="5767149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77339" y="7510223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77339" y="8091249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77339" y="9253298"/>
            <a:ext cx="104775" cy="10477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842650" y="1910788"/>
            <a:ext cx="9743440" cy="81597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15010" marR="1663064" indent="-702945">
              <a:lnSpc>
                <a:spcPct val="136200"/>
              </a:lnSpc>
              <a:spcBef>
                <a:spcPts val="95"/>
              </a:spcBef>
            </a:pP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LPA 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5" dirty="0">
                <a:solidFill>
                  <a:srgbClr val="292959"/>
                </a:solidFill>
                <a:latin typeface="Trebuchet MS"/>
                <a:cs typeface="Trebuchet MS"/>
              </a:rPr>
              <a:t>s1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recognises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estates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land: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freehold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estate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(fee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simple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absolute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possession)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estate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(term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absolute)</a:t>
            </a:r>
            <a:endParaRPr sz="2800">
              <a:latin typeface="Trebuchet MS"/>
              <a:cs typeface="Trebuchet MS"/>
            </a:endParaRPr>
          </a:p>
          <a:p>
            <a:pPr marL="12700" marR="612140">
              <a:lnSpc>
                <a:spcPts val="4580"/>
              </a:lnSpc>
              <a:spcBef>
                <a:spcPts val="355"/>
              </a:spcBef>
            </a:pP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estate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created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out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freehold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estate: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entitle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leaseholder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enjoyment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prescribed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period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(contractual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relationship).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Proprietary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personal.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44"/>
              </a:spcBef>
            </a:pP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Leaseholders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enjoy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land,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transfer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endParaRPr sz="2800">
              <a:latin typeface="Trebuchet MS"/>
              <a:cs typeface="Trebuchet MS"/>
            </a:endParaRPr>
          </a:p>
          <a:p>
            <a:pPr marL="12700" marR="786130">
              <a:lnSpc>
                <a:spcPts val="4580"/>
              </a:lnSpc>
              <a:spcBef>
                <a:spcPts val="35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pass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under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inheritance,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within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prescribed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period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(length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lease)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contains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obligations</a:t>
            </a:r>
            <a:endParaRPr sz="2800">
              <a:latin typeface="Trebuchet MS"/>
              <a:cs typeface="Trebuchet MS"/>
            </a:endParaRPr>
          </a:p>
          <a:p>
            <a:pPr marL="12700" marR="510540">
              <a:lnSpc>
                <a:spcPts val="4570"/>
              </a:lnSpc>
              <a:spcBef>
                <a:spcPts val="360"/>
              </a:spcBef>
            </a:pP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length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immediately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reduces,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difficult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obtain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&lt;80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left</a:t>
            </a:r>
            <a:endParaRPr sz="2800">
              <a:latin typeface="Trebuchet MS"/>
              <a:cs typeface="Trebuchet MS"/>
            </a:endParaRPr>
          </a:p>
          <a:p>
            <a:pPr marL="12700" marR="5080">
              <a:lnSpc>
                <a:spcPts val="4570"/>
              </a:lnSpc>
            </a:pP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Different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context: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commercial,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agricultural,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long-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domestic,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short-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domestic,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social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housing,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mixed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1336040" y="905271"/>
            <a:ext cx="1178814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dirty="0">
                <a:solidFill>
                  <a:srgbClr val="E65385"/>
                </a:solidFill>
              </a:rPr>
              <a:t>INTRODUCTION</a:t>
            </a:r>
            <a:r>
              <a:rPr sz="7500" spc="-495" dirty="0">
                <a:solidFill>
                  <a:srgbClr val="E65385"/>
                </a:solidFill>
              </a:rPr>
              <a:t> </a:t>
            </a:r>
            <a:r>
              <a:rPr sz="7500" dirty="0">
                <a:solidFill>
                  <a:srgbClr val="E65385"/>
                </a:solidFill>
              </a:rPr>
              <a:t>TO</a:t>
            </a:r>
            <a:r>
              <a:rPr sz="7500" spc="-490" dirty="0">
                <a:solidFill>
                  <a:srgbClr val="E65385"/>
                </a:solidFill>
              </a:rPr>
              <a:t> </a:t>
            </a:r>
            <a:r>
              <a:rPr sz="7500" spc="110" dirty="0">
                <a:solidFill>
                  <a:srgbClr val="E65385"/>
                </a:solidFill>
              </a:rPr>
              <a:t>LEASES</a:t>
            </a:r>
            <a:endParaRPr sz="75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42650" y="1910788"/>
            <a:ext cx="7470775" cy="81597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353060">
              <a:lnSpc>
                <a:spcPct val="136200"/>
              </a:lnSpc>
              <a:spcBef>
                <a:spcPts val="9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confusion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ownership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short-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tenancy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overlapping terminology</a:t>
            </a:r>
            <a:endParaRPr sz="2800">
              <a:latin typeface="Trebuchet MS"/>
              <a:cs typeface="Trebuchet MS"/>
            </a:endParaRPr>
          </a:p>
          <a:p>
            <a:pPr marL="715010" marR="3145790">
              <a:lnSpc>
                <a:spcPts val="4580"/>
              </a:lnSpc>
              <a:spcBef>
                <a:spcPts val="355"/>
              </a:spcBef>
            </a:pP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Freeholder/leaseholder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Landlord/Tenant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Lessor/Lessee</a:t>
            </a:r>
            <a:endParaRPr sz="2800">
              <a:latin typeface="Trebuchet MS"/>
              <a:cs typeface="Trebuchet MS"/>
            </a:endParaRPr>
          </a:p>
          <a:p>
            <a:pPr marL="206375">
              <a:lnSpc>
                <a:spcPct val="100000"/>
              </a:lnSpc>
              <a:spcBef>
                <a:spcPts val="844"/>
              </a:spcBef>
            </a:pP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leaseholder,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999-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year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lease,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still,</a:t>
            </a:r>
            <a:endParaRPr sz="2800">
              <a:latin typeface="Trebuchet MS"/>
              <a:cs typeface="Trebuchet MS"/>
            </a:endParaRPr>
          </a:p>
          <a:p>
            <a:pPr marL="109855" marR="5080">
              <a:lnSpc>
                <a:spcPts val="4570"/>
              </a:lnSpc>
              <a:spcBef>
                <a:spcPts val="160"/>
              </a:spcBef>
            </a:pP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technically,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tenant,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freeholder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800" spc="7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landlord,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despite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relationship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appearing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very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different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six-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month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rental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/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tenant. 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Key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differences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ownership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short-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tenancy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length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its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governance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98440" y="2116242"/>
            <a:ext cx="68764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598670" algn="l"/>
              </a:tabLst>
            </a:pPr>
            <a:r>
              <a:rPr sz="2000" b="1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000" b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2000" b="1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2000" b="1" spc="-30" dirty="0">
                <a:solidFill>
                  <a:srgbClr val="292959"/>
                </a:solidFill>
                <a:latin typeface="Trebuchet MS"/>
                <a:cs typeface="Trebuchet MS"/>
              </a:rPr>
              <a:t>Short-</a:t>
            </a:r>
            <a:r>
              <a:rPr sz="2000" b="1" spc="-75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000" b="1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292959"/>
                </a:solidFill>
                <a:latin typeface="Trebuchet MS"/>
                <a:cs typeface="Trebuchet MS"/>
              </a:rPr>
              <a:t>tenancy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522897" y="3026565"/>
            <a:ext cx="4075429" cy="1082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5599"/>
              </a:lnSpc>
              <a:spcBef>
                <a:spcPts val="100"/>
              </a:spcBef>
            </a:pP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runs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minimum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292959"/>
                </a:solidFill>
                <a:latin typeface="Trebuchet MS"/>
                <a:cs typeface="Trebuchet MS"/>
              </a:rPr>
              <a:t>21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years, 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leases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seven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HM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Registry.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026494" y="3198015"/>
            <a:ext cx="4006215" cy="730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13790" marR="5080" indent="-1101725">
              <a:lnSpc>
                <a:spcPct val="115599"/>
              </a:lnSpc>
              <a:spcBef>
                <a:spcPts val="100"/>
              </a:spcBef>
            </a:pP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Length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anything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months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years.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585851" y="5262311"/>
            <a:ext cx="394906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Formed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under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long-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contract.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047330" y="4690735"/>
            <a:ext cx="3964304" cy="1435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5599"/>
              </a:lnSpc>
              <a:spcBef>
                <a:spcPts val="100"/>
              </a:spcBef>
            </a:pP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Primarily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governed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assured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short-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tenancy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contracts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(AST)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so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less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long-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security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tenants.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661902" y="6531315"/>
            <a:ext cx="3797300" cy="1082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5599"/>
              </a:lnSpc>
              <a:spcBef>
                <a:spcPts val="100"/>
              </a:spcBef>
            </a:pP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Contracts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occasionally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include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restrictions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use,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decoration,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pet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ownership,</a:t>
            </a:r>
            <a:r>
              <a:rPr sz="2000" spc="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etc.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099271" y="6531315"/>
            <a:ext cx="3860800" cy="1082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15599"/>
              </a:lnSpc>
              <a:spcBef>
                <a:spcPts val="100"/>
              </a:spcBef>
            </a:pP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Contracts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include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restrictions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use,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decoration,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pet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ownership,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etc.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578261" y="8038086"/>
            <a:ext cx="3964304" cy="1435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5599"/>
              </a:lnSpc>
              <a:spcBef>
                <a:spcPts val="100"/>
              </a:spcBef>
            </a:pPr>
            <a:r>
              <a:rPr sz="2000" spc="5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breach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freeholder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regain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possession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(which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292959"/>
                </a:solidFill>
                <a:latin typeface="Trebuchet MS"/>
                <a:cs typeface="Trebuchet MS"/>
              </a:rPr>
              <a:t>you’ll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learn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about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000" spc="-135" dirty="0">
                <a:solidFill>
                  <a:srgbClr val="292959"/>
                </a:solidFill>
                <a:latin typeface="Trebuchet MS"/>
                <a:cs typeface="Trebuchet MS"/>
              </a:rPr>
              <a:t>unit).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However,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292959"/>
                </a:solidFill>
                <a:latin typeface="Trebuchet MS"/>
                <a:cs typeface="Trebuchet MS"/>
              </a:rPr>
              <a:t>very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rare.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061320" y="8209536"/>
            <a:ext cx="3936365" cy="1082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15599"/>
              </a:lnSpc>
              <a:spcBef>
                <a:spcPts val="100"/>
              </a:spcBef>
            </a:pP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ordinarily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brought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end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through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adherence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notice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period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included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AST.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3794968" y="1916154"/>
            <a:ext cx="0" cy="7820025"/>
          </a:xfrm>
          <a:custGeom>
            <a:avLst/>
            <a:gdLst/>
            <a:ahLst/>
            <a:cxnLst/>
            <a:rect l="l" t="t" r="r" b="b"/>
            <a:pathLst>
              <a:path h="7820025">
                <a:moveTo>
                  <a:pt x="0" y="0"/>
                </a:moveTo>
                <a:lnTo>
                  <a:pt x="0" y="7820024"/>
                </a:lnTo>
              </a:path>
            </a:pathLst>
          </a:custGeom>
          <a:ln w="9524">
            <a:solidFill>
              <a:srgbClr val="292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1336040" y="952896"/>
            <a:ext cx="15415260" cy="1076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168265" algn="l"/>
              </a:tabLst>
            </a:pPr>
            <a:r>
              <a:rPr sz="6900" spc="-10" dirty="0">
                <a:solidFill>
                  <a:srgbClr val="E65385"/>
                </a:solidFill>
              </a:rPr>
              <a:t>LEASEHOLD</a:t>
            </a:r>
            <a:r>
              <a:rPr sz="6900" dirty="0">
                <a:solidFill>
                  <a:srgbClr val="E65385"/>
                </a:solidFill>
              </a:rPr>
              <a:t>	</a:t>
            </a:r>
            <a:r>
              <a:rPr sz="6900" spc="425" dirty="0">
                <a:solidFill>
                  <a:srgbClr val="E65385"/>
                </a:solidFill>
              </a:rPr>
              <a:t>V</a:t>
            </a:r>
            <a:r>
              <a:rPr sz="6900" spc="-380" dirty="0">
                <a:solidFill>
                  <a:srgbClr val="E65385"/>
                </a:solidFill>
              </a:rPr>
              <a:t> </a:t>
            </a:r>
            <a:r>
              <a:rPr sz="6900" spc="-25" dirty="0">
                <a:solidFill>
                  <a:srgbClr val="292959"/>
                </a:solidFill>
              </a:rPr>
              <a:t>SHORT-</a:t>
            </a:r>
            <a:r>
              <a:rPr sz="6900" dirty="0">
                <a:solidFill>
                  <a:srgbClr val="292959"/>
                </a:solidFill>
              </a:rPr>
              <a:t>TERM</a:t>
            </a:r>
            <a:r>
              <a:rPr sz="6900" spc="-380" dirty="0">
                <a:solidFill>
                  <a:srgbClr val="292959"/>
                </a:solidFill>
              </a:rPr>
              <a:t> </a:t>
            </a:r>
            <a:r>
              <a:rPr sz="6900" spc="65" dirty="0">
                <a:solidFill>
                  <a:srgbClr val="292959"/>
                </a:solidFill>
              </a:rPr>
              <a:t>TENANCY</a:t>
            </a:r>
            <a:endParaRPr sz="6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2543650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3210400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3877150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01252" y="4539138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20214" y="5210650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401252" y="5872638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20214" y="6544150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20214" y="7877650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401252" y="8539637"/>
            <a:ext cx="142875" cy="1428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401252" y="9206387"/>
            <a:ext cx="142875" cy="1428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915130" y="2135968"/>
            <a:ext cx="15509875" cy="7359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930775">
              <a:lnSpc>
                <a:spcPct val="136700"/>
              </a:lnSpc>
              <a:spcBef>
                <a:spcPts val="100"/>
              </a:spcBef>
            </a:pP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created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out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freehold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25" dirty="0">
                <a:solidFill>
                  <a:srgbClr val="292959"/>
                </a:solidFill>
                <a:latin typeface="Trebuchet MS"/>
                <a:cs typeface="Trebuchet MS"/>
              </a:rPr>
              <a:t>-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initial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25" dirty="0">
                <a:solidFill>
                  <a:srgbClr val="292959"/>
                </a:solidFill>
                <a:latin typeface="Trebuchet MS"/>
                <a:cs typeface="Trebuchet MS"/>
              </a:rPr>
              <a:t>=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headlease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Freeholder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25" dirty="0">
                <a:solidFill>
                  <a:srgbClr val="292959"/>
                </a:solidFill>
                <a:latin typeface="Trebuchet MS"/>
                <a:cs typeface="Trebuchet MS"/>
              </a:rPr>
              <a:t>=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lessor;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leasholder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25" dirty="0">
                <a:solidFill>
                  <a:srgbClr val="292959"/>
                </a:solidFill>
                <a:latin typeface="Trebuchet MS"/>
                <a:cs typeface="Trebuchet MS"/>
              </a:rPr>
              <a:t>=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lessee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defined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period</a:t>
            </a:r>
            <a:endParaRPr sz="3200">
              <a:latin typeface="Trebuchet MS"/>
              <a:cs typeface="Trebuchet MS"/>
            </a:endParaRPr>
          </a:p>
          <a:p>
            <a:pPr marL="814705" marR="2020570" indent="-802640">
              <a:lnSpc>
                <a:spcPct val="136700"/>
              </a:lnSpc>
            </a:pP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Subsequent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leases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created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leaseholder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25" dirty="0">
                <a:solidFill>
                  <a:srgbClr val="292959"/>
                </a:solidFill>
                <a:latin typeface="Trebuchet MS"/>
                <a:cs typeface="Trebuchet MS"/>
              </a:rPr>
              <a:t>=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subleases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underleases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shorter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duration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headlease</a:t>
            </a:r>
            <a:endParaRPr sz="3200">
              <a:latin typeface="Trebuchet MS"/>
              <a:cs typeface="Trebuchet MS"/>
            </a:endParaRPr>
          </a:p>
          <a:p>
            <a:pPr marL="814705" marR="1281430" indent="-690880">
              <a:lnSpc>
                <a:spcPct val="136700"/>
              </a:lnSpc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Each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proprietary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land,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enforceable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bind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parties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freeholder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sells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freehold,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leases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bind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purchaser</a:t>
            </a:r>
            <a:endParaRPr sz="3200">
              <a:latin typeface="Trebuchet MS"/>
              <a:cs typeface="Trebuchet MS"/>
            </a:endParaRPr>
          </a:p>
          <a:p>
            <a:pPr marL="124460" marR="1384300">
              <a:lnSpc>
                <a:spcPct val="136700"/>
              </a:lnSpc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Each</a:t>
            </a:r>
            <a:r>
              <a:rPr sz="32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lessor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said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own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25" dirty="0">
                <a:solidFill>
                  <a:srgbClr val="292959"/>
                </a:solidFill>
                <a:latin typeface="Trebuchet MS"/>
                <a:cs typeface="Trebuchet MS"/>
              </a:rPr>
              <a:t>‘reversion’,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means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hold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right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possession</a:t>
            </a:r>
            <a:r>
              <a:rPr sz="32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leased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once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comes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end.</a:t>
            </a:r>
            <a:endParaRPr sz="3200">
              <a:latin typeface="Trebuchet MS"/>
              <a:cs typeface="Trebuchet MS"/>
            </a:endParaRPr>
          </a:p>
          <a:p>
            <a:pPr marL="124460">
              <a:lnSpc>
                <a:spcPct val="100000"/>
              </a:lnSpc>
              <a:spcBef>
                <a:spcPts val="1410"/>
              </a:spcBef>
            </a:pPr>
            <a:r>
              <a:rPr sz="3200" spc="13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fixed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periodic:</a:t>
            </a:r>
            <a:endParaRPr sz="3200">
              <a:latin typeface="Trebuchet MS"/>
              <a:cs typeface="Trebuchet MS"/>
            </a:endParaRPr>
          </a:p>
          <a:p>
            <a:pPr marL="814705">
              <a:lnSpc>
                <a:spcPct val="100000"/>
              </a:lnSpc>
              <a:spcBef>
                <a:spcPts val="1410"/>
              </a:spcBef>
            </a:pP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fixed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most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common,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agreed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commencement</a:t>
            </a:r>
            <a:endParaRPr sz="3200">
              <a:latin typeface="Trebuchet MS"/>
              <a:cs typeface="Trebuchet MS"/>
            </a:endParaRPr>
          </a:p>
          <a:p>
            <a:pPr marL="814705">
              <a:lnSpc>
                <a:spcPct val="100000"/>
              </a:lnSpc>
              <a:spcBef>
                <a:spcPts val="1410"/>
              </a:spcBef>
            </a:pP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periodic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lease,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run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over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set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period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(week,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month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etc).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Renewal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continues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90" dirty="0">
                <a:solidFill>
                  <a:srgbClr val="292959"/>
                </a:solidFill>
                <a:latin typeface="Trebuchet MS"/>
                <a:cs typeface="Trebuchet MS"/>
              </a:rPr>
              <a:t>until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1345565" y="1141253"/>
            <a:ext cx="747903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dirty="0">
                <a:solidFill>
                  <a:srgbClr val="E65385"/>
                </a:solidFill>
              </a:rPr>
              <a:t>LEASE</a:t>
            </a:r>
            <a:r>
              <a:rPr sz="7500" spc="-475" dirty="0">
                <a:solidFill>
                  <a:srgbClr val="E65385"/>
                </a:solidFill>
              </a:rPr>
              <a:t> </a:t>
            </a:r>
            <a:r>
              <a:rPr sz="7500" spc="-10" dirty="0">
                <a:solidFill>
                  <a:srgbClr val="292959"/>
                </a:solidFill>
              </a:rPr>
              <a:t>CREATION</a:t>
            </a:r>
            <a:endParaRPr sz="75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262699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3255645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3879532"/>
            <a:ext cx="133350" cy="133349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2666999" y="4512945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666999" y="5141595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666999" y="5770245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6394132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2666999" y="7027544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666999" y="7656194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14537" y="8280082"/>
            <a:ext cx="133350" cy="133349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2666999" y="8913494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558924" y="2242820"/>
            <a:ext cx="15861665" cy="6940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837430">
              <a:lnSpc>
                <a:spcPct val="137500"/>
              </a:lnSpc>
              <a:spcBef>
                <a:spcPts val="100"/>
              </a:spcBef>
            </a:pP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comply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formalities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LPA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1925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LRA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60" dirty="0">
                <a:solidFill>
                  <a:srgbClr val="292959"/>
                </a:solidFill>
                <a:latin typeface="Trebuchet MS"/>
                <a:cs typeface="Trebuchet MS"/>
              </a:rPr>
              <a:t>2002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length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influences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formalities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needed</a:t>
            </a:r>
            <a:endParaRPr sz="3000">
              <a:latin typeface="Trebuchet MS"/>
              <a:cs typeface="Trebuchet MS"/>
            </a:endParaRPr>
          </a:p>
          <a:p>
            <a:pPr marL="764540">
              <a:lnSpc>
                <a:spcPct val="100000"/>
              </a:lnSpc>
              <a:spcBef>
                <a:spcPts val="1350"/>
              </a:spcBef>
            </a:pPr>
            <a:r>
              <a:rPr sz="3000" b="1" spc="-165" dirty="0">
                <a:solidFill>
                  <a:srgbClr val="292959"/>
                </a:solidFill>
                <a:latin typeface="Trebuchet MS"/>
                <a:cs typeface="Trebuchet MS"/>
              </a:rPr>
              <a:t>3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7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85" dirty="0">
                <a:solidFill>
                  <a:srgbClr val="292959"/>
                </a:solidFill>
                <a:latin typeface="Trebuchet MS"/>
                <a:cs typeface="Trebuchet MS"/>
              </a:rPr>
              <a:t>less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 (LPA </a:t>
            </a:r>
            <a:r>
              <a:rPr sz="3000" b="1" spc="-335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95" dirty="0">
                <a:solidFill>
                  <a:srgbClr val="292959"/>
                </a:solidFill>
                <a:latin typeface="Trebuchet MS"/>
                <a:cs typeface="Trebuchet MS"/>
              </a:rPr>
              <a:t>s52(d)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7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s54(2))</a:t>
            </a:r>
            <a:endParaRPr sz="3000">
              <a:latin typeface="Trebuchet MS"/>
              <a:cs typeface="Trebuchet MS"/>
            </a:endParaRPr>
          </a:p>
          <a:p>
            <a:pPr marL="1412240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grant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immediate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possession: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dirty="0">
                <a:solidFill>
                  <a:srgbClr val="292959"/>
                </a:solidFill>
                <a:latin typeface="Trebuchet MS"/>
                <a:cs typeface="Trebuchet MS"/>
              </a:rPr>
              <a:t>Long</a:t>
            </a:r>
            <a:r>
              <a:rPr sz="30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10" dirty="0">
                <a:solidFill>
                  <a:srgbClr val="292959"/>
                </a:solidFill>
                <a:latin typeface="Trebuchet MS"/>
                <a:cs typeface="Trebuchet MS"/>
              </a:rPr>
              <a:t>Tower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30" dirty="0">
                <a:solidFill>
                  <a:srgbClr val="292959"/>
                </a:solidFill>
                <a:latin typeface="Trebuchet MS"/>
                <a:cs typeface="Trebuchet MS"/>
              </a:rPr>
              <a:t>Hamlets</a:t>
            </a:r>
            <a:r>
              <a:rPr sz="30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4" dirty="0">
                <a:solidFill>
                  <a:srgbClr val="292959"/>
                </a:solidFill>
                <a:latin typeface="Trebuchet MS"/>
                <a:cs typeface="Trebuchet MS"/>
              </a:rPr>
              <a:t>[1996]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0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95" dirty="0">
                <a:solidFill>
                  <a:srgbClr val="292959"/>
                </a:solidFill>
                <a:latin typeface="Trebuchet MS"/>
                <a:cs typeface="Trebuchet MS"/>
              </a:rPr>
              <a:t>ER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683</a:t>
            </a:r>
            <a:endParaRPr sz="3000">
              <a:latin typeface="Trebuchet MS"/>
              <a:cs typeface="Trebuchet MS"/>
            </a:endParaRPr>
          </a:p>
          <a:p>
            <a:pPr marL="1412240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initial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0" dirty="0">
                <a:solidFill>
                  <a:srgbClr val="292959"/>
                </a:solidFill>
                <a:latin typeface="Trebuchet MS"/>
                <a:cs typeface="Trebuchet MS"/>
              </a:rPr>
              <a:t>sum,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best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rent: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35" dirty="0">
                <a:solidFill>
                  <a:srgbClr val="292959"/>
                </a:solidFill>
                <a:latin typeface="Trebuchet MS"/>
                <a:cs typeface="Trebuchet MS"/>
              </a:rPr>
              <a:t>Fitzkriston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LLP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75" dirty="0">
                <a:solidFill>
                  <a:srgbClr val="292959"/>
                </a:solidFill>
                <a:latin typeface="Trebuchet MS"/>
                <a:cs typeface="Trebuchet MS"/>
              </a:rPr>
              <a:t>Panayi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5" dirty="0">
                <a:solidFill>
                  <a:srgbClr val="292959"/>
                </a:solidFill>
                <a:latin typeface="Trebuchet MS"/>
                <a:cs typeface="Trebuchet MS"/>
              </a:rPr>
              <a:t>[2008]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110" dirty="0">
                <a:solidFill>
                  <a:srgbClr val="292959"/>
                </a:solidFill>
                <a:latin typeface="Trebuchet MS"/>
                <a:cs typeface="Trebuchet MS"/>
              </a:rPr>
              <a:t>EWCA</a:t>
            </a:r>
            <a:r>
              <a:rPr sz="30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70" dirty="0">
                <a:solidFill>
                  <a:srgbClr val="292959"/>
                </a:solidFill>
                <a:latin typeface="Trebuchet MS"/>
                <a:cs typeface="Trebuchet MS"/>
              </a:rPr>
              <a:t>Civ</a:t>
            </a:r>
            <a:r>
              <a:rPr sz="30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283</a:t>
            </a:r>
            <a:endParaRPr sz="3000">
              <a:latin typeface="Trebuchet MS"/>
              <a:cs typeface="Trebuchet MS"/>
            </a:endParaRPr>
          </a:p>
          <a:p>
            <a:pPr marL="1412240">
              <a:lnSpc>
                <a:spcPct val="100000"/>
              </a:lnSpc>
              <a:spcBef>
                <a:spcPts val="1350"/>
              </a:spcBef>
            </a:pP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Oral,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written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(if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formalities)</a:t>
            </a:r>
            <a:endParaRPr sz="3000">
              <a:latin typeface="Trebuchet MS"/>
              <a:cs typeface="Trebuchet MS"/>
            </a:endParaRPr>
          </a:p>
          <a:p>
            <a:pPr marL="764540">
              <a:lnSpc>
                <a:spcPct val="100000"/>
              </a:lnSpc>
              <a:spcBef>
                <a:spcPts val="1350"/>
              </a:spcBef>
            </a:pPr>
            <a:r>
              <a:rPr sz="3000" b="1" spc="-20" dirty="0">
                <a:solidFill>
                  <a:srgbClr val="292959"/>
                </a:solidFill>
                <a:latin typeface="Trebuchet MS"/>
                <a:cs typeface="Trebuchet MS"/>
              </a:rPr>
              <a:t>Longer</a:t>
            </a:r>
            <a:r>
              <a:rPr sz="30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3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0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65" dirty="0">
                <a:solidFill>
                  <a:srgbClr val="292959"/>
                </a:solidFill>
                <a:latin typeface="Trebuchet MS"/>
                <a:cs typeface="Trebuchet MS"/>
              </a:rPr>
              <a:t>3</a:t>
            </a:r>
            <a:r>
              <a:rPr sz="30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30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20" dirty="0">
                <a:solidFill>
                  <a:srgbClr val="292959"/>
                </a:solidFill>
                <a:latin typeface="Trebuchet MS"/>
                <a:cs typeface="Trebuchet MS"/>
              </a:rPr>
              <a:t>(LPA</a:t>
            </a:r>
            <a:r>
              <a:rPr sz="30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335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0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85" dirty="0">
                <a:solidFill>
                  <a:srgbClr val="292959"/>
                </a:solidFill>
                <a:latin typeface="Trebuchet MS"/>
                <a:cs typeface="Trebuchet MS"/>
              </a:rPr>
              <a:t>s52(1))</a:t>
            </a:r>
            <a:endParaRPr sz="3000">
              <a:latin typeface="Trebuchet MS"/>
              <a:cs typeface="Trebuchet MS"/>
            </a:endParaRPr>
          </a:p>
          <a:p>
            <a:pPr marL="1412240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pre-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requisites</a:t>
            </a:r>
            <a:endParaRPr sz="3000">
              <a:latin typeface="Trebuchet MS"/>
              <a:cs typeface="Trebuchet MS"/>
            </a:endParaRPr>
          </a:p>
          <a:p>
            <a:pPr marL="1412240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meeting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LP(MP)A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10" dirty="0">
                <a:solidFill>
                  <a:srgbClr val="292959"/>
                </a:solidFill>
                <a:latin typeface="Trebuchet MS"/>
                <a:cs typeface="Trebuchet MS"/>
              </a:rPr>
              <a:t>1989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requirements</a:t>
            </a:r>
            <a:endParaRPr sz="3000">
              <a:latin typeface="Trebuchet MS"/>
              <a:cs typeface="Trebuchet MS"/>
            </a:endParaRPr>
          </a:p>
          <a:p>
            <a:pPr marL="764540">
              <a:lnSpc>
                <a:spcPct val="100000"/>
              </a:lnSpc>
              <a:spcBef>
                <a:spcPts val="1350"/>
              </a:spcBef>
            </a:pPr>
            <a:r>
              <a:rPr sz="3000" b="1" spc="-20" dirty="0">
                <a:solidFill>
                  <a:srgbClr val="292959"/>
                </a:solidFill>
                <a:latin typeface="Trebuchet MS"/>
                <a:cs typeface="Trebuchet MS"/>
              </a:rPr>
              <a:t>Longer</a:t>
            </a:r>
            <a:r>
              <a:rPr sz="3000" b="1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3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0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30" dirty="0">
                <a:solidFill>
                  <a:srgbClr val="292959"/>
                </a:solidFill>
                <a:latin typeface="Trebuchet MS"/>
                <a:cs typeface="Trebuchet MS"/>
              </a:rPr>
              <a:t>7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endParaRPr sz="3000">
              <a:latin typeface="Trebuchet MS"/>
              <a:cs typeface="Trebuchet MS"/>
            </a:endParaRPr>
          </a:p>
          <a:p>
            <a:pPr marL="1507490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3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years,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but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registered,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85" dirty="0">
                <a:solidFill>
                  <a:srgbClr val="292959"/>
                </a:solidFill>
                <a:latin typeface="Trebuchet MS"/>
                <a:cs typeface="Trebuchet MS"/>
              </a:rPr>
              <a:t>LRA</a:t>
            </a:r>
            <a:r>
              <a:rPr sz="30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2002,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s4(1)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1209300" y="1085663"/>
            <a:ext cx="638937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0" dirty="0">
                <a:solidFill>
                  <a:srgbClr val="E65385"/>
                </a:solidFill>
              </a:rPr>
              <a:t>LEGAL</a:t>
            </a:r>
            <a:r>
              <a:rPr sz="7500" spc="-525" dirty="0">
                <a:solidFill>
                  <a:srgbClr val="E65385"/>
                </a:solidFill>
              </a:rPr>
              <a:t> </a:t>
            </a:r>
            <a:r>
              <a:rPr sz="7500" spc="120" dirty="0">
                <a:solidFill>
                  <a:srgbClr val="292959"/>
                </a:solidFill>
              </a:rPr>
              <a:t>LEASES</a:t>
            </a:r>
            <a:endParaRPr sz="75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824" y="262699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824" y="4512945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14537" y="6394132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8280082"/>
            <a:ext cx="133350" cy="1333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558924" y="2242820"/>
            <a:ext cx="9908540" cy="759118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8580">
              <a:lnSpc>
                <a:spcPct val="137500"/>
              </a:lnSpc>
              <a:spcBef>
                <a:spcPts val="100"/>
              </a:spcBef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way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 err="1">
                <a:solidFill>
                  <a:srgbClr val="292959"/>
                </a:solidFill>
                <a:latin typeface="Trebuchet MS"/>
                <a:cs typeface="Trebuchet MS"/>
              </a:rPr>
              <a:t>cr</a:t>
            </a:r>
            <a:r>
              <a:rPr lang="en-GB" sz="3000" spc="-20" dirty="0">
                <a:solidFill>
                  <a:srgbClr val="292959"/>
                </a:solidFill>
                <a:latin typeface="Trebuchet MS"/>
                <a:cs typeface="Trebuchet MS"/>
              </a:rPr>
              <a:t>e</a:t>
            </a:r>
            <a:r>
              <a:rPr sz="3000" spc="-20" dirty="0" err="1">
                <a:solidFill>
                  <a:srgbClr val="292959"/>
                </a:solidFill>
                <a:latin typeface="Trebuchet MS"/>
                <a:cs typeface="Trebuchet MS"/>
              </a:rPr>
              <a:t>ated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through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failure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comply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formality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requirements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lease,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e.g.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7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omitted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register: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85" dirty="0">
                <a:solidFill>
                  <a:srgbClr val="292959"/>
                </a:solidFill>
                <a:latin typeface="Trebuchet MS"/>
                <a:cs typeface="Trebuchet MS"/>
              </a:rPr>
              <a:t>LRA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2002,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215" dirty="0">
                <a:solidFill>
                  <a:srgbClr val="292959"/>
                </a:solidFill>
                <a:latin typeface="Trebuchet MS"/>
                <a:cs typeface="Trebuchet MS"/>
              </a:rPr>
              <a:t>s</a:t>
            </a:r>
            <a:r>
              <a:rPr sz="30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85" dirty="0">
                <a:solidFill>
                  <a:srgbClr val="292959"/>
                </a:solidFill>
                <a:latin typeface="Trebuchet MS"/>
                <a:cs typeface="Trebuchet MS"/>
              </a:rPr>
              <a:t>27(1)–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(7) 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conditions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met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for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30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Walsh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dirty="0">
                <a:solidFill>
                  <a:srgbClr val="292959"/>
                </a:solidFill>
                <a:latin typeface="Trebuchet MS"/>
                <a:cs typeface="Trebuchet MS"/>
              </a:rPr>
              <a:t>Lonesdale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300" dirty="0">
                <a:solidFill>
                  <a:srgbClr val="292959"/>
                </a:solidFill>
                <a:latin typeface="Trebuchet MS"/>
                <a:cs typeface="Trebuchet MS"/>
              </a:rPr>
              <a:t>(1882)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550" dirty="0">
                <a:solidFill>
                  <a:srgbClr val="292959"/>
                </a:solidFill>
                <a:latin typeface="Trebuchet MS"/>
                <a:cs typeface="Trebuchet MS"/>
              </a:rPr>
              <a:t>21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70" dirty="0">
                <a:solidFill>
                  <a:srgbClr val="292959"/>
                </a:solidFill>
                <a:latin typeface="Trebuchet MS"/>
                <a:cs typeface="Trebuchet MS"/>
              </a:rPr>
              <a:t>ChD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9;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40" dirty="0">
                <a:solidFill>
                  <a:srgbClr val="292959"/>
                </a:solidFill>
                <a:latin typeface="Trebuchet MS"/>
                <a:cs typeface="Trebuchet MS"/>
              </a:rPr>
              <a:t>Warmington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35" dirty="0">
                <a:solidFill>
                  <a:srgbClr val="292959"/>
                </a:solidFill>
                <a:latin typeface="Trebuchet MS"/>
                <a:cs typeface="Trebuchet MS"/>
              </a:rPr>
              <a:t>Miller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85" dirty="0">
                <a:solidFill>
                  <a:srgbClr val="292959"/>
                </a:solidFill>
                <a:latin typeface="Trebuchet MS"/>
                <a:cs typeface="Trebuchet MS"/>
              </a:rPr>
              <a:t>[1973]</a:t>
            </a:r>
            <a:endParaRPr sz="30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50"/>
              </a:spcBef>
            </a:pP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QB</a:t>
            </a:r>
            <a:r>
              <a:rPr sz="30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0" dirty="0">
                <a:solidFill>
                  <a:srgbClr val="292959"/>
                </a:solidFill>
                <a:latin typeface="Trebuchet MS"/>
                <a:cs typeface="Trebuchet MS"/>
              </a:rPr>
              <a:t>877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)</a:t>
            </a:r>
            <a:endParaRPr sz="3000" dirty="0">
              <a:latin typeface="Trebuchet MS"/>
              <a:cs typeface="Trebuchet MS"/>
            </a:endParaRPr>
          </a:p>
          <a:p>
            <a:pPr marL="764540" marR="651510">
              <a:lnSpc>
                <a:spcPct val="137500"/>
              </a:lnSpc>
            </a:pP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valid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grant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lease,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compliance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Property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(Miscellaneous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Provisions)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1989</a:t>
            </a:r>
            <a:endParaRPr sz="3000" dirty="0">
              <a:latin typeface="Trebuchet MS"/>
              <a:cs typeface="Trebuchet MS"/>
            </a:endParaRPr>
          </a:p>
          <a:p>
            <a:pPr marL="764540" marR="5080">
              <a:lnSpc>
                <a:spcPct val="137500"/>
              </a:lnSpc>
            </a:pP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remedy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specific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performance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available,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whereby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compelled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perform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contract.</a:t>
            </a:r>
            <a:endParaRPr sz="3000" dirty="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589837" y="771525"/>
            <a:ext cx="6696075" cy="8963024"/>
          </a:xfrm>
          <a:prstGeom prst="rect">
            <a:avLst/>
          </a:prstGeom>
        </p:spPr>
      </p:pic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1209300" y="1085663"/>
            <a:ext cx="833056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185" dirty="0">
                <a:solidFill>
                  <a:srgbClr val="E65385"/>
                </a:solidFill>
              </a:rPr>
              <a:t>EQUITABLE</a:t>
            </a:r>
            <a:r>
              <a:rPr sz="7500" spc="-345" dirty="0">
                <a:solidFill>
                  <a:srgbClr val="E65385"/>
                </a:solidFill>
              </a:rPr>
              <a:t> </a:t>
            </a:r>
            <a:r>
              <a:rPr sz="7500" spc="120" dirty="0">
                <a:solidFill>
                  <a:srgbClr val="292959"/>
                </a:solidFill>
              </a:rPr>
              <a:t>LEASES</a:t>
            </a:r>
            <a:endParaRPr sz="75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2749868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3397568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4045268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4692967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82202" y="5335905"/>
            <a:ext cx="133349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382202" y="5983605"/>
            <a:ext cx="133349" cy="133349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3053714" y="663606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053714" y="728376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0689" y="7931468"/>
            <a:ext cx="123825" cy="12382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382202" y="8574405"/>
            <a:ext cx="133349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382202" y="9222105"/>
            <a:ext cx="133349" cy="1333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896973" y="2349176"/>
            <a:ext cx="14908530" cy="715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324985">
              <a:lnSpc>
                <a:spcPct val="137100"/>
              </a:lnSpc>
              <a:spcBef>
                <a:spcPts val="100"/>
              </a:spcBef>
            </a:pP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Licence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simply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permission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owner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period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endParaRPr sz="3100" dirty="0">
              <a:latin typeface="Trebuchet MS"/>
              <a:cs typeface="Trebuchet MS"/>
            </a:endParaRPr>
          </a:p>
          <a:p>
            <a:pPr marL="12700" marR="1297940">
              <a:lnSpc>
                <a:spcPct val="137100"/>
              </a:lnSpc>
            </a:pP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may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contractual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consideration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(fee)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essential,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bare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licence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via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licence</a:t>
            </a:r>
            <a:endParaRPr sz="3100" dirty="0">
              <a:latin typeface="Trebuchet MS"/>
              <a:cs typeface="Trebuchet MS"/>
            </a:endParaRPr>
          </a:p>
          <a:p>
            <a:pPr marL="789940" marR="5080">
              <a:lnSpc>
                <a:spcPct val="137100"/>
              </a:lnSpc>
            </a:pP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meeting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requirements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easement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licence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short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occupation</a:t>
            </a:r>
            <a:endParaRPr sz="3100" dirty="0">
              <a:latin typeface="Trebuchet MS"/>
              <a:cs typeface="Trebuchet MS"/>
            </a:endParaRPr>
          </a:p>
          <a:p>
            <a:pPr marL="1459230">
              <a:lnSpc>
                <a:spcPct val="100000"/>
              </a:lnSpc>
              <a:spcBef>
                <a:spcPts val="1380"/>
              </a:spcBef>
            </a:pP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visiting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friends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/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commercial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premise</a:t>
            </a:r>
            <a:endParaRPr sz="3100" dirty="0">
              <a:latin typeface="Trebuchet MS"/>
              <a:cs typeface="Trebuchet MS"/>
            </a:endParaRPr>
          </a:p>
          <a:p>
            <a:pPr marL="120650" marR="4392295" indent="1337945">
              <a:lnSpc>
                <a:spcPct val="137100"/>
              </a:lnSpc>
            </a:pP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staying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overnight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friend’s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house,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air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bnb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/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hotel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Critical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difference:</a:t>
            </a:r>
            <a:endParaRPr sz="3100" dirty="0">
              <a:latin typeface="Trebuchet MS"/>
              <a:cs typeface="Trebuchet MS"/>
            </a:endParaRPr>
          </a:p>
          <a:p>
            <a:pPr marL="789940" marR="2087880">
              <a:lnSpc>
                <a:spcPct val="137100"/>
              </a:lnSpc>
            </a:pP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Lease: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proprietary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entitlement: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enforceable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subsequent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owners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Licence: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personal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only: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enforced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endParaRPr sz="3100" dirty="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9070" rIns="0" bIns="0" rtlCol="0">
            <a:spAutoFit/>
          </a:bodyPr>
          <a:lstStyle/>
          <a:p>
            <a:pPr marL="332740">
              <a:lnSpc>
                <a:spcPct val="100000"/>
              </a:lnSpc>
              <a:spcBef>
                <a:spcPts val="100"/>
              </a:spcBef>
            </a:pPr>
            <a:r>
              <a:rPr sz="6800" spc="-10" dirty="0">
                <a:solidFill>
                  <a:srgbClr val="E65385"/>
                </a:solidFill>
              </a:rPr>
              <a:t>WHAT</a:t>
            </a:r>
            <a:r>
              <a:rPr sz="6800" spc="-395" dirty="0">
                <a:solidFill>
                  <a:srgbClr val="E65385"/>
                </a:solidFill>
              </a:rPr>
              <a:t> </a:t>
            </a:r>
            <a:r>
              <a:rPr sz="6800" spc="365" dirty="0">
                <a:solidFill>
                  <a:srgbClr val="E65385"/>
                </a:solidFill>
              </a:rPr>
              <a:t>IS</a:t>
            </a:r>
            <a:r>
              <a:rPr sz="6800" spc="-395" dirty="0">
                <a:solidFill>
                  <a:srgbClr val="E65385"/>
                </a:solidFill>
              </a:rPr>
              <a:t> </a:t>
            </a:r>
            <a:r>
              <a:rPr sz="6800" spc="345" dirty="0">
                <a:solidFill>
                  <a:srgbClr val="292959"/>
                </a:solidFill>
              </a:rPr>
              <a:t>A</a:t>
            </a:r>
            <a:r>
              <a:rPr sz="6800" spc="-395" dirty="0">
                <a:solidFill>
                  <a:srgbClr val="292959"/>
                </a:solidFill>
              </a:rPr>
              <a:t> </a:t>
            </a:r>
            <a:r>
              <a:rPr sz="6800" spc="70" dirty="0">
                <a:solidFill>
                  <a:srgbClr val="292959"/>
                </a:solidFill>
              </a:rPr>
              <a:t>LICENCE?</a:t>
            </a:r>
            <a:endParaRPr sz="6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9837" y="3044454"/>
            <a:ext cx="6696075" cy="50101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20214" y="2766060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20214" y="4099560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20214" y="5433060"/>
            <a:ext cx="133350" cy="1333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026900" y="2358377"/>
            <a:ext cx="9269730" cy="4025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10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Occupation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contracts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leases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licences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residential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renting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(section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15" dirty="0">
                <a:solidFill>
                  <a:srgbClr val="292959"/>
                </a:solidFill>
                <a:latin typeface="Trebuchet MS"/>
                <a:cs typeface="Trebuchet MS"/>
              </a:rPr>
              <a:t>1)</a:t>
            </a:r>
            <a:endParaRPr sz="3200">
              <a:latin typeface="Trebuchet MS"/>
              <a:cs typeface="Trebuchet MS"/>
            </a:endParaRPr>
          </a:p>
          <a:p>
            <a:pPr marL="12700" marR="1436370">
              <a:lnSpc>
                <a:spcPct val="136700"/>
              </a:lnSpc>
              <a:tabLst>
                <a:tab pos="3707129" algn="l"/>
              </a:tabLst>
            </a:pP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Leases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licences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still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exist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Wales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under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occupation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endParaRPr sz="3200">
              <a:latin typeface="Trebuchet MS"/>
              <a:cs typeface="Trebuchet MS"/>
            </a:endParaRPr>
          </a:p>
          <a:p>
            <a:pPr marL="12700" marR="544830">
              <a:lnSpc>
                <a:spcPct val="136700"/>
              </a:lnSpc>
            </a:pP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Also,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many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types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rental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arrangements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excluded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under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Schedule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9070" rIns="0" bIns="0" rtlCol="0">
            <a:spAutoFit/>
          </a:bodyPr>
          <a:lstStyle/>
          <a:p>
            <a:pPr marL="332740">
              <a:lnSpc>
                <a:spcPct val="100000"/>
              </a:lnSpc>
              <a:spcBef>
                <a:spcPts val="100"/>
              </a:spcBef>
            </a:pPr>
            <a:r>
              <a:rPr sz="6800" spc="-110" dirty="0">
                <a:solidFill>
                  <a:srgbClr val="E65385"/>
                </a:solidFill>
              </a:rPr>
              <a:t>RENTING</a:t>
            </a:r>
            <a:r>
              <a:rPr sz="6800" spc="-370" dirty="0">
                <a:solidFill>
                  <a:srgbClr val="E65385"/>
                </a:solidFill>
              </a:rPr>
              <a:t> </a:t>
            </a:r>
            <a:r>
              <a:rPr sz="6800" spc="225" dirty="0">
                <a:solidFill>
                  <a:srgbClr val="E65385"/>
                </a:solidFill>
              </a:rPr>
              <a:t>HOME</a:t>
            </a:r>
            <a:r>
              <a:rPr sz="6800" spc="-365" dirty="0">
                <a:solidFill>
                  <a:srgbClr val="E65385"/>
                </a:solidFill>
              </a:rPr>
              <a:t> </a:t>
            </a:r>
            <a:r>
              <a:rPr sz="6800" spc="-85" dirty="0">
                <a:solidFill>
                  <a:srgbClr val="E65385"/>
                </a:solidFill>
              </a:rPr>
              <a:t>(WALES)</a:t>
            </a:r>
            <a:r>
              <a:rPr sz="6800" spc="-365" dirty="0">
                <a:solidFill>
                  <a:srgbClr val="E65385"/>
                </a:solidFill>
              </a:rPr>
              <a:t> </a:t>
            </a:r>
            <a:r>
              <a:rPr sz="6800" spc="250" dirty="0">
                <a:solidFill>
                  <a:srgbClr val="E65385"/>
                </a:solidFill>
              </a:rPr>
              <a:t>ACT</a:t>
            </a:r>
            <a:r>
              <a:rPr sz="6800" spc="-365" dirty="0">
                <a:solidFill>
                  <a:srgbClr val="E65385"/>
                </a:solidFill>
              </a:rPr>
              <a:t> </a:t>
            </a:r>
            <a:r>
              <a:rPr sz="6800" spc="-635" dirty="0">
                <a:solidFill>
                  <a:srgbClr val="E65385"/>
                </a:solidFill>
              </a:rPr>
              <a:t>2016</a:t>
            </a:r>
            <a:endParaRPr sz="6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5914" y="2703864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401252" y="3365851"/>
            <a:ext cx="142875" cy="1428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05914" y="4037364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401252" y="5366101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401252" y="6032851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401252" y="6699601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915130" y="2296181"/>
            <a:ext cx="4743450" cy="4692650"/>
          </a:xfrm>
          <a:prstGeom prst="rect">
            <a:avLst/>
          </a:prstGeom>
        </p:spPr>
        <p:txBody>
          <a:bodyPr vert="horz" wrap="square" lIns="0" tIns="19177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510"/>
              </a:spcBef>
            </a:pP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LPA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90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s250(1)(xvii)</a:t>
            </a:r>
            <a:endParaRPr sz="3200">
              <a:latin typeface="Trebuchet MS"/>
              <a:cs typeface="Trebuchet MS"/>
            </a:endParaRPr>
          </a:p>
          <a:p>
            <a:pPr marL="12700" marR="5080" indent="911860" algn="just">
              <a:lnSpc>
                <a:spcPct val="136700"/>
              </a:lnSpc>
            </a:pPr>
            <a:r>
              <a:rPr sz="3200" spc="-254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year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absolute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55" dirty="0">
                <a:solidFill>
                  <a:srgbClr val="292959"/>
                </a:solidFill>
                <a:latin typeface="Trebuchet MS"/>
                <a:cs typeface="Trebuchet MS"/>
              </a:rPr>
              <a:t>Street</a:t>
            </a:r>
            <a:r>
              <a:rPr sz="32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19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2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i="1" spc="-35" dirty="0">
                <a:solidFill>
                  <a:srgbClr val="292959"/>
                </a:solidFill>
                <a:latin typeface="Trebuchet MS"/>
                <a:cs typeface="Trebuchet MS"/>
              </a:rPr>
              <a:t>Mountford</a:t>
            </a:r>
            <a:r>
              <a:rPr sz="32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90" dirty="0">
                <a:solidFill>
                  <a:srgbClr val="292959"/>
                </a:solidFill>
                <a:latin typeface="Trebuchet MS"/>
                <a:cs typeface="Trebuchet MS"/>
              </a:rPr>
              <a:t>[1985]</a:t>
            </a:r>
            <a:r>
              <a:rPr sz="3200" b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280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32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35" dirty="0">
                <a:solidFill>
                  <a:srgbClr val="292959"/>
                </a:solidFill>
                <a:latin typeface="Trebuchet MS"/>
                <a:cs typeface="Trebuchet MS"/>
              </a:rPr>
              <a:t>809</a:t>
            </a:r>
            <a:endParaRPr sz="3200">
              <a:latin typeface="Trebuchet MS"/>
              <a:cs typeface="Trebuchet MS"/>
            </a:endParaRPr>
          </a:p>
          <a:p>
            <a:pPr marL="814705" marR="391160">
              <a:lnSpc>
                <a:spcPct val="136700"/>
              </a:lnSpc>
            </a:pP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Exclusive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possession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certain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term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873924" y="2788443"/>
            <a:ext cx="11410949" cy="5210174"/>
          </a:xfrm>
          <a:prstGeom prst="rect">
            <a:avLst/>
          </a:prstGeom>
        </p:spPr>
      </p:pic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1336040" y="1201642"/>
            <a:ext cx="15290165" cy="1061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800" spc="114" dirty="0">
                <a:solidFill>
                  <a:srgbClr val="E65385"/>
                </a:solidFill>
              </a:rPr>
              <a:t>LEASES</a:t>
            </a:r>
            <a:r>
              <a:rPr sz="6800" spc="-315" dirty="0">
                <a:solidFill>
                  <a:srgbClr val="E65385"/>
                </a:solidFill>
              </a:rPr>
              <a:t> </a:t>
            </a:r>
            <a:r>
              <a:rPr sz="6800" dirty="0">
                <a:solidFill>
                  <a:srgbClr val="E65385"/>
                </a:solidFill>
              </a:rPr>
              <a:t>ESSENTIAL</a:t>
            </a:r>
            <a:r>
              <a:rPr sz="6800" spc="-310" dirty="0">
                <a:solidFill>
                  <a:srgbClr val="E65385"/>
                </a:solidFill>
              </a:rPr>
              <a:t> </a:t>
            </a:r>
            <a:r>
              <a:rPr sz="6800" spc="145" dirty="0">
                <a:solidFill>
                  <a:srgbClr val="292959"/>
                </a:solidFill>
              </a:rPr>
              <a:t>CHARACTERISTICS</a:t>
            </a:r>
            <a:endParaRPr sz="6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1642" y="2481786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1642" y="3605736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1642" y="4167711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63155" y="4724923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63155" y="5848873"/>
            <a:ext cx="114299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63155" y="6972823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6892" y="8663510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486892" y="9225485"/>
            <a:ext cx="104775" cy="1047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657995" y="2128091"/>
            <a:ext cx="16189960" cy="7331075"/>
          </a:xfrm>
          <a:prstGeom prst="rect">
            <a:avLst/>
          </a:prstGeom>
        </p:spPr>
        <p:txBody>
          <a:bodyPr vert="horz" wrap="square" lIns="0" tIns="1631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85"/>
              </a:spcBef>
            </a:pPr>
            <a:r>
              <a:rPr sz="2700" spc="-130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exclude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0" dirty="0">
                <a:solidFill>
                  <a:srgbClr val="292959"/>
                </a:solidFill>
                <a:latin typeface="Trebuchet MS"/>
                <a:cs typeface="Trebuchet MS"/>
              </a:rPr>
              <a:t>others,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property: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dirty="0">
                <a:solidFill>
                  <a:srgbClr val="292959"/>
                </a:solidFill>
                <a:latin typeface="Trebuchet MS"/>
                <a:cs typeface="Trebuchet MS"/>
              </a:rPr>
              <a:t>Antoniades</a:t>
            </a:r>
            <a:r>
              <a:rPr sz="27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spc="-17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7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Villiers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b="1" spc="-215" dirty="0">
                <a:solidFill>
                  <a:srgbClr val="292959"/>
                </a:solidFill>
                <a:latin typeface="Trebuchet MS"/>
                <a:cs typeface="Trebuchet MS"/>
              </a:rPr>
              <a:t>[1990]</a:t>
            </a:r>
            <a:r>
              <a:rPr sz="27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79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27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240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27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320" dirty="0">
                <a:solidFill>
                  <a:srgbClr val="292959"/>
                </a:solidFill>
                <a:latin typeface="Trebuchet MS"/>
                <a:cs typeface="Trebuchet MS"/>
              </a:rPr>
              <a:t>417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-140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exclusive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possession,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licence.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i="1" spc="-85" dirty="0">
                <a:solidFill>
                  <a:srgbClr val="292959"/>
                </a:solidFill>
                <a:latin typeface="Trebuchet MS"/>
                <a:cs typeface="Trebuchet MS"/>
              </a:rPr>
              <a:t>Street</a:t>
            </a:r>
            <a:r>
              <a:rPr sz="2700" i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i="1" spc="-19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7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i="1" spc="-95" dirty="0">
                <a:solidFill>
                  <a:srgbClr val="292959"/>
                </a:solidFill>
                <a:latin typeface="Trebuchet MS"/>
                <a:cs typeface="Trebuchet MS"/>
              </a:rPr>
              <a:t>Mountford </a:t>
            </a:r>
            <a:r>
              <a:rPr sz="2700" spc="-30" dirty="0">
                <a:solidFill>
                  <a:srgbClr val="292959"/>
                </a:solidFill>
                <a:latin typeface="Trebuchet MS"/>
                <a:cs typeface="Trebuchet MS"/>
              </a:rPr>
              <a:t>developed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following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principles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regard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exclusive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possession:</a:t>
            </a:r>
            <a:endParaRPr sz="2700">
              <a:latin typeface="Trebuchet MS"/>
              <a:cs typeface="Trebuchet MS"/>
            </a:endParaRPr>
          </a:p>
          <a:p>
            <a:pPr marL="689610" marR="5080">
              <a:lnSpc>
                <a:spcPct val="136600"/>
              </a:lnSpc>
            </a:pPr>
            <a:r>
              <a:rPr sz="2700" spc="-18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7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determined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7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reference</a:t>
            </a:r>
            <a:r>
              <a:rPr sz="27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facts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case,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wider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surrounding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circumstances,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course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dealing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parties,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nature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occupied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manner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occupation</a:t>
            </a:r>
            <a:endParaRPr sz="2700">
              <a:latin typeface="Trebuchet MS"/>
              <a:cs typeface="Trebuchet MS"/>
            </a:endParaRPr>
          </a:p>
          <a:p>
            <a:pPr marL="689610" marR="271780">
              <a:lnSpc>
                <a:spcPct val="136600"/>
              </a:lnSpc>
            </a:pPr>
            <a:r>
              <a:rPr sz="2700" spc="6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exclusive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possession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control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typically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associated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92959"/>
                </a:solidFill>
                <a:latin typeface="Trebuchet MS"/>
                <a:cs typeface="Trebuchet MS"/>
              </a:rPr>
              <a:t>able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‘exercise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owner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land’</a:t>
            </a:r>
            <a:endParaRPr sz="2700">
              <a:latin typeface="Trebuchet MS"/>
              <a:cs typeface="Trebuchet MS"/>
            </a:endParaRPr>
          </a:p>
          <a:p>
            <a:pPr marL="689610" marR="396875">
              <a:lnSpc>
                <a:spcPct val="136600"/>
              </a:lnSpc>
            </a:pPr>
            <a:r>
              <a:rPr sz="2700" spc="-1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label</a:t>
            </a:r>
            <a:r>
              <a:rPr sz="27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r>
              <a:rPr sz="27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4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determinative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exists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80" dirty="0">
                <a:solidFill>
                  <a:srgbClr val="292959"/>
                </a:solidFill>
                <a:latin typeface="Trebuchet MS"/>
                <a:cs typeface="Trebuchet MS"/>
              </a:rPr>
              <a:t>(it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called</a:t>
            </a:r>
            <a:r>
              <a:rPr sz="27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60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licence).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Instead,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nature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quality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occupation,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92959"/>
                </a:solidFill>
                <a:latin typeface="Trebuchet MS"/>
                <a:cs typeface="Trebuchet MS"/>
              </a:rPr>
              <a:t>well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knowledge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6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92959"/>
                </a:solidFill>
                <a:latin typeface="Trebuchet MS"/>
                <a:cs typeface="Trebuchet MS"/>
              </a:rPr>
              <a:t>considered.</a:t>
            </a:r>
            <a:endParaRPr sz="2700">
              <a:latin typeface="Trebuchet MS"/>
              <a:cs typeface="Trebuchet MS"/>
            </a:endParaRPr>
          </a:p>
          <a:p>
            <a:pPr marL="106680">
              <a:lnSpc>
                <a:spcPct val="100000"/>
              </a:lnSpc>
              <a:spcBef>
                <a:spcPts val="1180"/>
              </a:spcBef>
            </a:pPr>
            <a:r>
              <a:rPr sz="2700" spc="-35" dirty="0">
                <a:solidFill>
                  <a:srgbClr val="292959"/>
                </a:solidFill>
                <a:latin typeface="Trebuchet MS"/>
                <a:cs typeface="Trebuchet MS"/>
              </a:rPr>
              <a:t>Control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premises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92959"/>
                </a:solidFill>
                <a:latin typeface="Trebuchet MS"/>
                <a:cs typeface="Trebuchet MS"/>
              </a:rPr>
              <a:t>use:</a:t>
            </a:r>
            <a:r>
              <a:rPr sz="27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spc="-50" dirty="0">
                <a:solidFill>
                  <a:srgbClr val="292959"/>
                </a:solidFill>
                <a:latin typeface="Trebuchet MS"/>
                <a:cs typeface="Trebuchet MS"/>
              </a:rPr>
              <a:t>Westminster</a:t>
            </a:r>
            <a:r>
              <a:rPr sz="27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spc="-60" dirty="0">
                <a:solidFill>
                  <a:srgbClr val="292959"/>
                </a:solidFill>
                <a:latin typeface="Trebuchet MS"/>
                <a:cs typeface="Trebuchet MS"/>
              </a:rPr>
              <a:t>City</a:t>
            </a:r>
            <a:r>
              <a:rPr sz="27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dirty="0">
                <a:solidFill>
                  <a:srgbClr val="292959"/>
                </a:solidFill>
                <a:latin typeface="Trebuchet MS"/>
                <a:cs typeface="Trebuchet MS"/>
              </a:rPr>
              <a:t>Council</a:t>
            </a:r>
            <a:r>
              <a:rPr sz="27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spc="-17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7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dirty="0">
                <a:solidFill>
                  <a:srgbClr val="292959"/>
                </a:solidFill>
                <a:latin typeface="Trebuchet MS"/>
                <a:cs typeface="Trebuchet MS"/>
              </a:rPr>
              <a:t>Clarke</a:t>
            </a:r>
            <a:r>
              <a:rPr sz="27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54" dirty="0">
                <a:solidFill>
                  <a:srgbClr val="292959"/>
                </a:solidFill>
                <a:latin typeface="Trebuchet MS"/>
                <a:cs typeface="Trebuchet MS"/>
              </a:rPr>
              <a:t>[1992]</a:t>
            </a:r>
            <a:r>
              <a:rPr sz="27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15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7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240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27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5" dirty="0">
                <a:solidFill>
                  <a:srgbClr val="292959"/>
                </a:solidFill>
                <a:latin typeface="Trebuchet MS"/>
                <a:cs typeface="Trebuchet MS"/>
              </a:rPr>
              <a:t>288</a:t>
            </a:r>
            <a:endParaRPr sz="2700">
              <a:latin typeface="Trebuchet MS"/>
              <a:cs typeface="Trebuchet MS"/>
            </a:endParaRPr>
          </a:p>
          <a:p>
            <a:pPr marL="106680">
              <a:lnSpc>
                <a:spcPct val="100000"/>
              </a:lnSpc>
              <a:spcBef>
                <a:spcPts val="1185"/>
              </a:spcBef>
            </a:pPr>
            <a:r>
              <a:rPr sz="2700" spc="-100" dirty="0">
                <a:solidFill>
                  <a:srgbClr val="292959"/>
                </a:solidFill>
                <a:latin typeface="Trebuchet MS"/>
                <a:cs typeface="Trebuchet MS"/>
              </a:rPr>
              <a:t>Retention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keys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92959"/>
                </a:solidFill>
                <a:latin typeface="Trebuchet MS"/>
                <a:cs typeface="Trebuchet MS"/>
              </a:rPr>
              <a:t>excluded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exclusive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92959"/>
                </a:solidFill>
                <a:latin typeface="Trebuchet MS"/>
                <a:cs typeface="Trebuchet MS"/>
              </a:rPr>
              <a:t>possession:</a:t>
            </a:r>
            <a:r>
              <a:rPr sz="27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dirty="0">
                <a:solidFill>
                  <a:srgbClr val="292959"/>
                </a:solidFill>
                <a:latin typeface="Trebuchet MS"/>
                <a:cs typeface="Trebuchet MS"/>
              </a:rPr>
              <a:t>Aslan</a:t>
            </a:r>
            <a:r>
              <a:rPr sz="27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spc="-17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7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i="1" dirty="0">
                <a:solidFill>
                  <a:srgbClr val="292959"/>
                </a:solidFill>
                <a:latin typeface="Trebuchet MS"/>
                <a:cs typeface="Trebuchet MS"/>
              </a:rPr>
              <a:t>Murphy</a:t>
            </a:r>
            <a:r>
              <a:rPr sz="27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15" dirty="0">
                <a:solidFill>
                  <a:srgbClr val="292959"/>
                </a:solidFill>
                <a:latin typeface="Trebuchet MS"/>
                <a:cs typeface="Trebuchet MS"/>
              </a:rPr>
              <a:t>[1990]</a:t>
            </a:r>
            <a:r>
              <a:rPr sz="27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79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27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100" dirty="0">
                <a:solidFill>
                  <a:srgbClr val="292959"/>
                </a:solidFill>
                <a:latin typeface="Trebuchet MS"/>
                <a:cs typeface="Trebuchet MS"/>
              </a:rPr>
              <a:t>WLR</a:t>
            </a:r>
            <a:r>
              <a:rPr sz="27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5" dirty="0">
                <a:solidFill>
                  <a:srgbClr val="292959"/>
                </a:solidFill>
                <a:latin typeface="Trebuchet MS"/>
                <a:cs typeface="Trebuchet MS"/>
              </a:rPr>
              <a:t>767</a:t>
            </a:r>
            <a:endParaRPr sz="270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1336040" y="963612"/>
            <a:ext cx="1093660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130" dirty="0">
                <a:solidFill>
                  <a:srgbClr val="E65385"/>
                </a:solidFill>
              </a:rPr>
              <a:t>EXCLUSIVE</a:t>
            </a:r>
            <a:r>
              <a:rPr sz="7500" spc="-365" dirty="0">
                <a:solidFill>
                  <a:srgbClr val="E65385"/>
                </a:solidFill>
              </a:rPr>
              <a:t> </a:t>
            </a:r>
            <a:r>
              <a:rPr sz="7500" spc="335" dirty="0">
                <a:solidFill>
                  <a:srgbClr val="292959"/>
                </a:solidFill>
              </a:rPr>
              <a:t>POSSESSION</a:t>
            </a:r>
            <a:endParaRPr sz="75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824" y="2448739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14537" y="3701277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4329927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4963339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5587227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6844527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8101827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14537" y="8730476"/>
            <a:ext cx="133350" cy="13334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558924" y="2064564"/>
            <a:ext cx="15834994" cy="7569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28295">
              <a:lnSpc>
                <a:spcPct val="137500"/>
              </a:lnSpc>
              <a:spcBef>
                <a:spcPts val="100"/>
              </a:spcBef>
            </a:pP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 will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defined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period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4" dirty="0">
                <a:solidFill>
                  <a:srgbClr val="292959"/>
                </a:solidFill>
                <a:latin typeface="Trebuchet MS"/>
                <a:cs typeface="Trebuchet MS"/>
              </a:rPr>
              <a:t>time,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clarity,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fail.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0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requires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two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aspects:</a:t>
            </a:r>
            <a:endParaRPr sz="3000">
              <a:latin typeface="Trebuchet MS"/>
              <a:cs typeface="Trebuchet MS"/>
            </a:endParaRPr>
          </a:p>
          <a:p>
            <a:pPr marL="764540" marR="6308725">
              <a:lnSpc>
                <a:spcPct val="137500"/>
              </a:lnSpc>
            </a:pP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certainty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commencement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4" dirty="0">
                <a:solidFill>
                  <a:srgbClr val="292959"/>
                </a:solidFill>
                <a:latin typeface="Trebuchet MS"/>
                <a:cs typeface="Trebuchet MS"/>
              </a:rPr>
              <a:t>(i.e.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fixed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start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date)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certainty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maximum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duration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4" dirty="0">
                <a:solidFill>
                  <a:srgbClr val="292959"/>
                </a:solidFill>
                <a:latin typeface="Trebuchet MS"/>
                <a:cs typeface="Trebuchet MS"/>
              </a:rPr>
              <a:t>(i.e.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fixed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end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date).</a:t>
            </a:r>
            <a:endParaRPr sz="3000">
              <a:latin typeface="Trebuchet MS"/>
              <a:cs typeface="Trebuchet MS"/>
            </a:endParaRPr>
          </a:p>
          <a:p>
            <a:pPr marL="116839">
              <a:lnSpc>
                <a:spcPct val="100000"/>
              </a:lnSpc>
              <a:spcBef>
                <a:spcPts val="1350"/>
              </a:spcBef>
            </a:pP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Mexfield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1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Berrisford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4" dirty="0">
                <a:solidFill>
                  <a:srgbClr val="292959"/>
                </a:solidFill>
                <a:latin typeface="Trebuchet MS"/>
                <a:cs typeface="Trebuchet MS"/>
              </a:rPr>
              <a:t>[2011]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65" dirty="0">
                <a:solidFill>
                  <a:srgbClr val="292959"/>
                </a:solidFill>
                <a:latin typeface="Trebuchet MS"/>
                <a:cs typeface="Trebuchet MS"/>
              </a:rPr>
              <a:t>UKSC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52:</a:t>
            </a:r>
            <a:endParaRPr sz="3000">
              <a:latin typeface="Trebuchet MS"/>
              <a:cs typeface="Trebuchet MS"/>
            </a:endParaRPr>
          </a:p>
          <a:p>
            <a:pPr marL="764540" marR="5080">
              <a:lnSpc>
                <a:spcPct val="137500"/>
              </a:lnSpc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000" spc="-2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give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rise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maximum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uncertain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at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inception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agreement.</a:t>
            </a:r>
            <a:endParaRPr sz="3000">
              <a:latin typeface="Trebuchet MS"/>
              <a:cs typeface="Trebuchet MS"/>
            </a:endParaRPr>
          </a:p>
          <a:p>
            <a:pPr marL="764540" marR="504825">
              <a:lnSpc>
                <a:spcPct val="137500"/>
              </a:lnSpc>
            </a:pP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centuries,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0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seen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fundamental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concept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certain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created.</a:t>
            </a:r>
            <a:endParaRPr sz="3000">
              <a:latin typeface="Trebuchet MS"/>
              <a:cs typeface="Trebuchet MS"/>
            </a:endParaRPr>
          </a:p>
          <a:p>
            <a:pPr marL="764540">
              <a:lnSpc>
                <a:spcPct val="100000"/>
              </a:lnSpc>
              <a:spcBef>
                <a:spcPts val="1350"/>
              </a:spcBef>
            </a:pPr>
            <a:r>
              <a:rPr sz="3000" spc="-21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change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might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upset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long-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established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titles.</a:t>
            </a:r>
            <a:endParaRPr sz="3000">
              <a:latin typeface="Trebuchet MS"/>
              <a:cs typeface="Trebuchet MS"/>
            </a:endParaRPr>
          </a:p>
          <a:p>
            <a:pPr marL="764540" marR="1187450">
              <a:lnSpc>
                <a:spcPct val="137500"/>
              </a:lnSpc>
            </a:pP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certainty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requirement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confirmed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85" dirty="0">
                <a:solidFill>
                  <a:srgbClr val="292959"/>
                </a:solidFill>
                <a:latin typeface="Trebuchet MS"/>
                <a:cs typeface="Trebuchet MS"/>
              </a:rPr>
              <a:t>Prudential</a:t>
            </a:r>
            <a:r>
              <a:rPr sz="30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60" dirty="0">
                <a:solidFill>
                  <a:srgbClr val="292959"/>
                </a:solidFill>
                <a:latin typeface="Trebuchet MS"/>
                <a:cs typeface="Trebuchet MS"/>
              </a:rPr>
              <a:t>Assurance</a:t>
            </a:r>
            <a:r>
              <a:rPr sz="30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dirty="0">
                <a:solidFill>
                  <a:srgbClr val="292959"/>
                </a:solidFill>
                <a:latin typeface="Trebuchet MS"/>
                <a:cs typeface="Trebuchet MS"/>
              </a:rPr>
              <a:t>Co.</a:t>
            </a:r>
            <a:r>
              <a:rPr sz="30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Ltd </a:t>
            </a:r>
            <a:r>
              <a:rPr sz="3000" b="1" i="1" spc="-50" dirty="0">
                <a:solidFill>
                  <a:srgbClr val="292959"/>
                </a:solidFill>
                <a:latin typeface="Trebuchet MS"/>
                <a:cs typeface="Trebuchet MS"/>
              </a:rPr>
              <a:t>v </a:t>
            </a:r>
            <a:r>
              <a:rPr sz="3000" b="1" i="1" spc="-20" dirty="0">
                <a:solidFill>
                  <a:srgbClr val="292959"/>
                </a:solidFill>
                <a:latin typeface="Trebuchet MS"/>
                <a:cs typeface="Trebuchet MS"/>
              </a:rPr>
              <a:t>London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60" dirty="0">
                <a:solidFill>
                  <a:srgbClr val="292959"/>
                </a:solidFill>
                <a:latin typeface="Trebuchet MS"/>
                <a:cs typeface="Trebuchet MS"/>
              </a:rPr>
              <a:t>Residuary</a:t>
            </a:r>
            <a:r>
              <a:rPr sz="30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75" dirty="0">
                <a:solidFill>
                  <a:srgbClr val="292959"/>
                </a:solidFill>
                <a:latin typeface="Trebuchet MS"/>
                <a:cs typeface="Trebuchet MS"/>
              </a:rPr>
              <a:t>Body</a:t>
            </a:r>
            <a:r>
              <a:rPr sz="30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75" dirty="0">
                <a:solidFill>
                  <a:srgbClr val="292959"/>
                </a:solidFill>
                <a:latin typeface="Trebuchet MS"/>
                <a:cs typeface="Trebuchet MS"/>
              </a:rPr>
              <a:t>[1992]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30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265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30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0" dirty="0">
                <a:solidFill>
                  <a:srgbClr val="292959"/>
                </a:solidFill>
                <a:latin typeface="Trebuchet MS"/>
                <a:cs typeface="Trebuchet MS"/>
              </a:rPr>
              <a:t>386.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1336040" y="963612"/>
            <a:ext cx="932116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04" dirty="0">
                <a:solidFill>
                  <a:srgbClr val="E65385"/>
                </a:solidFill>
              </a:rPr>
              <a:t>FOR</a:t>
            </a:r>
            <a:r>
              <a:rPr sz="7500" spc="-385" dirty="0">
                <a:solidFill>
                  <a:srgbClr val="E65385"/>
                </a:solidFill>
              </a:rPr>
              <a:t> </a:t>
            </a:r>
            <a:r>
              <a:rPr sz="7500" spc="380" dirty="0">
                <a:solidFill>
                  <a:srgbClr val="E65385"/>
                </a:solidFill>
              </a:rPr>
              <a:t>A</a:t>
            </a:r>
            <a:r>
              <a:rPr sz="7500" spc="-470" dirty="0">
                <a:solidFill>
                  <a:srgbClr val="E65385"/>
                </a:solidFill>
              </a:rPr>
              <a:t> </a:t>
            </a:r>
            <a:r>
              <a:rPr sz="7500" spc="-10" dirty="0">
                <a:solidFill>
                  <a:srgbClr val="292959"/>
                </a:solidFill>
              </a:rPr>
              <a:t>CERTAIN</a:t>
            </a:r>
            <a:r>
              <a:rPr sz="7500" spc="-425" dirty="0">
                <a:solidFill>
                  <a:srgbClr val="292959"/>
                </a:solidFill>
              </a:rPr>
              <a:t> </a:t>
            </a:r>
            <a:r>
              <a:rPr sz="7500" spc="-20" dirty="0">
                <a:solidFill>
                  <a:srgbClr val="292959"/>
                </a:solidFill>
              </a:rPr>
              <a:t>TERM</a:t>
            </a:r>
            <a:endParaRPr sz="75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2448739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3701277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4329927"/>
            <a:ext cx="133350" cy="133349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2666999" y="4963339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71599" y="8106589"/>
            <a:ext cx="123825" cy="1238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14537" y="9359126"/>
            <a:ext cx="133350" cy="133349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58924" y="2064564"/>
            <a:ext cx="15849600" cy="7569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53769">
              <a:lnSpc>
                <a:spcPct val="137500"/>
              </a:lnSpc>
              <a:spcBef>
                <a:spcPts val="100"/>
              </a:spcBef>
            </a:pP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Though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Lord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Templeman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-95" dirty="0">
                <a:solidFill>
                  <a:srgbClr val="292959"/>
                </a:solidFill>
                <a:latin typeface="Trebuchet MS"/>
                <a:cs typeface="Trebuchet MS"/>
              </a:rPr>
              <a:t>Street </a:t>
            </a:r>
            <a:r>
              <a:rPr sz="3000" i="1" spc="-21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i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-105" dirty="0">
                <a:solidFill>
                  <a:srgbClr val="292959"/>
                </a:solidFill>
                <a:latin typeface="Trebuchet MS"/>
                <a:cs typeface="Trebuchet MS"/>
              </a:rPr>
              <a:t>Mountford</a:t>
            </a:r>
            <a:r>
              <a:rPr sz="3000" i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indicated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essential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characteristic,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refused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statute.</a:t>
            </a:r>
            <a:endParaRPr sz="3000">
              <a:latin typeface="Trebuchet MS"/>
              <a:cs typeface="Trebuchet MS"/>
            </a:endParaRPr>
          </a:p>
          <a:p>
            <a:pPr marL="764540">
              <a:lnSpc>
                <a:spcPct val="100000"/>
              </a:lnSpc>
              <a:spcBef>
                <a:spcPts val="1350"/>
              </a:spcBef>
            </a:pP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r>
              <a:rPr sz="3000" b="1" spc="-195" dirty="0">
                <a:solidFill>
                  <a:srgbClr val="292959"/>
                </a:solidFill>
                <a:latin typeface="Trebuchet MS"/>
                <a:cs typeface="Trebuchet MS"/>
              </a:rPr>
              <a:t>,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per</a:t>
            </a:r>
            <a:r>
              <a:rPr sz="30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95" dirty="0">
                <a:solidFill>
                  <a:srgbClr val="292959"/>
                </a:solidFill>
                <a:latin typeface="Trebuchet MS"/>
                <a:cs typeface="Trebuchet MS"/>
              </a:rPr>
              <a:t>s250(1)(xvii)</a:t>
            </a:r>
            <a:endParaRPr sz="3000">
              <a:latin typeface="Trebuchet MS"/>
              <a:cs typeface="Trebuchet MS"/>
            </a:endParaRPr>
          </a:p>
          <a:p>
            <a:pPr marL="764540">
              <a:lnSpc>
                <a:spcPct val="100000"/>
              </a:lnSpc>
              <a:spcBef>
                <a:spcPts val="1350"/>
              </a:spcBef>
            </a:pPr>
            <a:r>
              <a:rPr sz="3000" b="1" i="1" dirty="0">
                <a:solidFill>
                  <a:srgbClr val="292959"/>
                </a:solidFill>
                <a:latin typeface="Trebuchet MS"/>
                <a:cs typeface="Trebuchet MS"/>
              </a:rPr>
              <a:t>Ashburn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45" dirty="0">
                <a:solidFill>
                  <a:srgbClr val="292959"/>
                </a:solidFill>
                <a:latin typeface="Trebuchet MS"/>
                <a:cs typeface="Trebuchet MS"/>
              </a:rPr>
              <a:t>Anstalt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Arnold</a:t>
            </a:r>
            <a:r>
              <a:rPr sz="30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65" dirty="0">
                <a:solidFill>
                  <a:srgbClr val="292959"/>
                </a:solidFill>
                <a:latin typeface="Trebuchet MS"/>
                <a:cs typeface="Trebuchet MS"/>
              </a:rPr>
              <a:t>[1988]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110" dirty="0">
                <a:solidFill>
                  <a:srgbClr val="292959"/>
                </a:solidFill>
                <a:latin typeface="Trebuchet MS"/>
                <a:cs typeface="Trebuchet MS"/>
              </a:rPr>
              <a:t>EWCA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70" dirty="0">
                <a:solidFill>
                  <a:srgbClr val="292959"/>
                </a:solidFill>
                <a:latin typeface="Trebuchet MS"/>
                <a:cs typeface="Trebuchet MS"/>
              </a:rPr>
              <a:t>Civ</a:t>
            </a:r>
            <a:r>
              <a:rPr sz="30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425" dirty="0">
                <a:solidFill>
                  <a:srgbClr val="292959"/>
                </a:solidFill>
                <a:latin typeface="Trebuchet MS"/>
                <a:cs typeface="Trebuchet MS"/>
              </a:rPr>
              <a:t>14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(Fox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5" dirty="0">
                <a:solidFill>
                  <a:srgbClr val="292959"/>
                </a:solidFill>
                <a:latin typeface="Trebuchet MS"/>
                <a:cs typeface="Trebuchet MS"/>
              </a:rPr>
              <a:t>LJ):</a:t>
            </a:r>
            <a:endParaRPr sz="3000">
              <a:latin typeface="Trebuchet MS"/>
              <a:cs typeface="Trebuchet MS"/>
            </a:endParaRPr>
          </a:p>
          <a:p>
            <a:pPr marL="1412240" marR="5080">
              <a:lnSpc>
                <a:spcPct val="137500"/>
              </a:lnSpc>
            </a:pP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We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0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unable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read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Lord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Templeman’s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speech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Street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1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Mountford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laying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down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7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principle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‘no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rent,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lease’.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place,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would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inconsistent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section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205(1)(xxvii)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defines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80" dirty="0">
                <a:solidFill>
                  <a:srgbClr val="292959"/>
                </a:solidFill>
                <a:latin typeface="Trebuchet MS"/>
                <a:cs typeface="Trebuchet MS"/>
              </a:rPr>
              <a:t>‘Term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absolute’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‘a 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(taking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effect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possession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reversion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7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rent)...’</a:t>
            </a:r>
            <a:endParaRPr sz="3000">
              <a:latin typeface="Trebuchet MS"/>
              <a:cs typeface="Trebuchet MS"/>
            </a:endParaRPr>
          </a:p>
          <a:p>
            <a:pPr marL="116839" marR="1114425">
              <a:lnSpc>
                <a:spcPct val="137500"/>
              </a:lnSpc>
            </a:pP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Payment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irrelevant.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Useful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tool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determining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ascertain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create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landlord-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endParaRPr sz="3000">
              <a:latin typeface="Trebuchet MS"/>
              <a:cs typeface="Trebuchet MS"/>
            </a:endParaRPr>
          </a:p>
          <a:p>
            <a:pPr marL="764540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Absence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implies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licence: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45" dirty="0">
                <a:solidFill>
                  <a:srgbClr val="292959"/>
                </a:solidFill>
                <a:latin typeface="Trebuchet MS"/>
                <a:cs typeface="Trebuchet MS"/>
              </a:rPr>
              <a:t>Booker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65" dirty="0">
                <a:solidFill>
                  <a:srgbClr val="292959"/>
                </a:solidFill>
                <a:latin typeface="Trebuchet MS"/>
                <a:cs typeface="Trebuchet MS"/>
              </a:rPr>
              <a:t>Palmer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60" dirty="0">
                <a:solidFill>
                  <a:srgbClr val="292959"/>
                </a:solidFill>
                <a:latin typeface="Trebuchet MS"/>
                <a:cs typeface="Trebuchet MS"/>
              </a:rPr>
              <a:t>[1942]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30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0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95" dirty="0">
                <a:solidFill>
                  <a:srgbClr val="292959"/>
                </a:solidFill>
                <a:latin typeface="Trebuchet MS"/>
                <a:cs typeface="Trebuchet MS"/>
              </a:rPr>
              <a:t>ER</a:t>
            </a:r>
            <a:r>
              <a:rPr sz="30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674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1336040" y="963612"/>
            <a:ext cx="449580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dirty="0">
                <a:solidFill>
                  <a:srgbClr val="E65385"/>
                </a:solidFill>
              </a:rPr>
              <a:t>AT</a:t>
            </a:r>
            <a:r>
              <a:rPr sz="7500" spc="-450" dirty="0">
                <a:solidFill>
                  <a:srgbClr val="E65385"/>
                </a:solidFill>
              </a:rPr>
              <a:t> </a:t>
            </a:r>
            <a:r>
              <a:rPr sz="7500" spc="380" dirty="0">
                <a:solidFill>
                  <a:srgbClr val="E65385"/>
                </a:solidFill>
              </a:rPr>
              <a:t>A</a:t>
            </a:r>
            <a:r>
              <a:rPr sz="7500" spc="-445" dirty="0">
                <a:solidFill>
                  <a:srgbClr val="E65385"/>
                </a:solidFill>
              </a:rPr>
              <a:t> </a:t>
            </a:r>
            <a:r>
              <a:rPr sz="7500" spc="-395" dirty="0">
                <a:solidFill>
                  <a:srgbClr val="292959"/>
                </a:solidFill>
              </a:rPr>
              <a:t>RENT</a:t>
            </a:r>
            <a:endParaRPr sz="75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39239" y="2316479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39239" y="2859404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91702" y="3397567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34489" y="3945254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191702" y="4483417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191702" y="5026342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34489" y="5574029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191702" y="6112191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34489" y="8288653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191702" y="8826816"/>
            <a:ext cx="114299" cy="11429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806485" y="1988806"/>
            <a:ext cx="9730740" cy="8169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560830">
              <a:lnSpc>
                <a:spcPct val="137000"/>
              </a:lnSpc>
              <a:spcBef>
                <a:spcPts val="100"/>
              </a:spcBef>
            </a:pP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ends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possession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reverts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back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freehold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(reversion)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Expiry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term:</a:t>
            </a:r>
            <a:endParaRPr sz="2600">
              <a:latin typeface="Trebuchet MS"/>
              <a:cs typeface="Trebuchet MS"/>
            </a:endParaRPr>
          </a:p>
          <a:p>
            <a:pPr marL="102870" marR="2140585" indent="561340">
              <a:lnSpc>
                <a:spcPct val="137000"/>
              </a:lnSpc>
            </a:pP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defined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period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comes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end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Surrender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lease:</a:t>
            </a:r>
            <a:endParaRPr sz="2600">
              <a:latin typeface="Trebuchet MS"/>
              <a:cs typeface="Trebuchet MS"/>
            </a:endParaRPr>
          </a:p>
          <a:p>
            <a:pPr marL="664845" marR="3893820">
              <a:lnSpc>
                <a:spcPct val="137000"/>
              </a:lnSpc>
            </a:pP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Expressly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(by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deed)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implication Requires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clear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surrender</a:t>
            </a:r>
            <a:endParaRPr sz="2600">
              <a:latin typeface="Trebuchet MS"/>
              <a:cs typeface="Trebuchet MS"/>
            </a:endParaRPr>
          </a:p>
          <a:p>
            <a:pPr marL="102870">
              <a:lnSpc>
                <a:spcPct val="100000"/>
              </a:lnSpc>
              <a:spcBef>
                <a:spcPts val="1155"/>
              </a:spcBef>
            </a:pP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Forfeiture:</a:t>
            </a:r>
            <a:endParaRPr sz="2600">
              <a:latin typeface="Trebuchet MS"/>
              <a:cs typeface="Trebuchet MS"/>
            </a:endParaRPr>
          </a:p>
          <a:p>
            <a:pPr marL="664845" marR="605790">
              <a:lnSpc>
                <a:spcPct val="137000"/>
              </a:lnSpc>
            </a:pP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Enables</a:t>
            </a:r>
            <a:r>
              <a:rPr sz="26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freeholder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bring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end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point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earlier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expiration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80" dirty="0">
                <a:solidFill>
                  <a:srgbClr val="292959"/>
                </a:solidFill>
                <a:latin typeface="Trebuchet MS"/>
                <a:cs typeface="Trebuchet MS"/>
              </a:rPr>
              <a:t>term.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arises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circumstances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breach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leasehold covenants</a:t>
            </a:r>
            <a:endParaRPr sz="2600">
              <a:latin typeface="Trebuchet MS"/>
              <a:cs typeface="Trebuchet MS"/>
            </a:endParaRPr>
          </a:p>
          <a:p>
            <a:pPr marL="102870">
              <a:lnSpc>
                <a:spcPct val="100000"/>
              </a:lnSpc>
              <a:spcBef>
                <a:spcPts val="1155"/>
              </a:spcBef>
            </a:pP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Enlargement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into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freehold:</a:t>
            </a:r>
            <a:endParaRPr sz="2600">
              <a:latin typeface="Trebuchet MS"/>
              <a:cs typeface="Trebuchet MS"/>
            </a:endParaRPr>
          </a:p>
          <a:p>
            <a:pPr marL="664845" marR="5080" algn="just">
              <a:lnSpc>
                <a:spcPct val="137000"/>
              </a:lnSpc>
            </a:pP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&gt;300</a:t>
            </a:r>
            <a:r>
              <a:rPr sz="26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years,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25" dirty="0">
                <a:solidFill>
                  <a:srgbClr val="292959"/>
                </a:solidFill>
                <a:latin typeface="Trebuchet MS"/>
                <a:cs typeface="Trebuchet MS"/>
              </a:rPr>
              <a:t>200</a:t>
            </a:r>
            <a:r>
              <a:rPr sz="26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left,</a:t>
            </a:r>
            <a:r>
              <a:rPr sz="2600" spc="3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leaseholders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have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right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enlarge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interests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into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freehold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interests,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ending lease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589837" y="2366009"/>
            <a:ext cx="6696074" cy="6724649"/>
          </a:xfrm>
          <a:prstGeom prst="rect">
            <a:avLst/>
          </a:prstGeom>
        </p:spPr>
      </p:pic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1336040" y="968755"/>
            <a:ext cx="10503535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spc="-10" dirty="0">
                <a:solidFill>
                  <a:srgbClr val="E65385"/>
                </a:solidFill>
              </a:rPr>
              <a:t>TERMINATION</a:t>
            </a:r>
            <a:r>
              <a:rPr sz="7100" spc="-470" dirty="0">
                <a:solidFill>
                  <a:srgbClr val="E65385"/>
                </a:solidFill>
              </a:rPr>
              <a:t> </a:t>
            </a:r>
            <a:r>
              <a:rPr sz="7100" dirty="0">
                <a:solidFill>
                  <a:srgbClr val="292959"/>
                </a:solidFill>
              </a:rPr>
              <a:t>OF</a:t>
            </a:r>
            <a:r>
              <a:rPr sz="7100" spc="-470" dirty="0">
                <a:solidFill>
                  <a:srgbClr val="292959"/>
                </a:solidFill>
              </a:rPr>
              <a:t> </a:t>
            </a:r>
            <a:r>
              <a:rPr sz="7100" spc="110" dirty="0">
                <a:solidFill>
                  <a:srgbClr val="292959"/>
                </a:solidFill>
              </a:rPr>
              <a:t>LEASES</a:t>
            </a:r>
            <a:endParaRPr sz="71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5914" y="2524124"/>
            <a:ext cx="133350" cy="1333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1573801" y="2328604"/>
            <a:ext cx="163830" cy="4876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679"/>
              </a:lnSpc>
            </a:pP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s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5914" y="3190873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05914" y="4524373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05914" y="5857873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05914" y="7191373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401252" y="7853360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401252" y="8520110"/>
            <a:ext cx="142875" cy="142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915130" y="2116441"/>
            <a:ext cx="9671685" cy="6692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100"/>
              </a:spcBef>
            </a:pP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Covenants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freehold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estate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Potential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benefits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covenants: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easier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enforce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rely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endParaRPr sz="3200">
              <a:latin typeface="Trebuchet MS"/>
              <a:cs typeface="Trebuchet MS"/>
            </a:endParaRPr>
          </a:p>
          <a:p>
            <a:pPr marL="12700" marR="942340">
              <a:lnSpc>
                <a:spcPct val="136700"/>
              </a:lnSpc>
            </a:pP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Covenant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essentially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promise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something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(positive)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or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something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(negative)</a:t>
            </a:r>
            <a:endParaRPr sz="3200">
              <a:latin typeface="Trebuchet MS"/>
              <a:cs typeface="Trebuchet MS"/>
            </a:endParaRPr>
          </a:p>
          <a:p>
            <a:pPr marL="12700" marR="116205">
              <a:lnSpc>
                <a:spcPct val="136700"/>
              </a:lnSpc>
            </a:pP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Covenants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all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estates,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whether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they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residential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commercial.</a:t>
            </a:r>
            <a:endParaRPr sz="3200">
              <a:latin typeface="Trebuchet MS"/>
              <a:cs typeface="Trebuchet MS"/>
            </a:endParaRPr>
          </a:p>
          <a:p>
            <a:pPr marL="814705" marR="2193290" indent="-802640">
              <a:lnSpc>
                <a:spcPct val="136700"/>
              </a:lnSpc>
            </a:pPr>
            <a:r>
              <a:rPr sz="3200" spc="13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25" dirty="0">
                <a:solidFill>
                  <a:srgbClr val="292959"/>
                </a:solidFill>
                <a:latin typeface="Trebuchet MS"/>
                <a:cs typeface="Trebuchet MS"/>
              </a:rPr>
              <a:t>(limit)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tenant.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covenants: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stated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contract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implied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covenants: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implied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endParaRPr sz="3200">
              <a:latin typeface="Trebuchet MS"/>
              <a:cs typeface="Trebuchet MS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sp>
          <p:nvSpPr>
            <p:cNvPr id="12" name="object 12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0" y="0"/>
              <a:ext cx="14418310" cy="772795"/>
            </a:xfrm>
            <a:custGeom>
              <a:avLst/>
              <a:gdLst/>
              <a:ahLst/>
              <a:cxnLst/>
              <a:rect l="l" t="t" r="r" b="b"/>
              <a:pathLst>
                <a:path w="14418310" h="772795">
                  <a:moveTo>
                    <a:pt x="14417940" y="772421"/>
                  </a:moveTo>
                  <a:lnTo>
                    <a:pt x="0" y="772421"/>
                  </a:lnTo>
                  <a:lnTo>
                    <a:pt x="0" y="0"/>
                  </a:lnTo>
                  <a:lnTo>
                    <a:pt x="14417940" y="0"/>
                  </a:lnTo>
                  <a:lnTo>
                    <a:pt x="14417940" y="772421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589837" y="771525"/>
              <a:ext cx="6696075" cy="8963024"/>
            </a:xfrm>
            <a:prstGeom prst="rect">
              <a:avLst/>
            </a:prstGeom>
          </p:spPr>
        </p:pic>
      </p:grp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1336040" y="961707"/>
            <a:ext cx="10125075" cy="1076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900" spc="-35" dirty="0">
                <a:solidFill>
                  <a:srgbClr val="E65385"/>
                </a:solidFill>
              </a:rPr>
              <a:t>LEASEHOLD</a:t>
            </a:r>
            <a:r>
              <a:rPr sz="6900" spc="-445" dirty="0">
                <a:solidFill>
                  <a:srgbClr val="E65385"/>
                </a:solidFill>
              </a:rPr>
              <a:t> </a:t>
            </a:r>
            <a:r>
              <a:rPr sz="6900" spc="204" dirty="0">
                <a:solidFill>
                  <a:srgbClr val="292959"/>
                </a:solidFill>
              </a:rPr>
              <a:t>COVENANTS</a:t>
            </a:r>
            <a:endParaRPr sz="69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0189" y="2306001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0189" y="2782251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0189" y="3734751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4682488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5634988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6111238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6587488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0189" y="7068501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7539988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8016238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86927" y="8968738"/>
            <a:ext cx="104775" cy="10477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752163" y="2008809"/>
            <a:ext cx="16117569" cy="7645400"/>
          </a:xfrm>
          <a:prstGeom prst="rect">
            <a:avLst/>
          </a:prstGeom>
        </p:spPr>
        <p:txBody>
          <a:bodyPr vert="horz" wrap="square" lIns="0" tIns="138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Specifically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written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into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are,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therefore,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explicitly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stated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parties.</a:t>
            </a:r>
            <a:endParaRPr sz="2300">
              <a:latin typeface="Trebuchet MS"/>
              <a:cs typeface="Trebuchet MS"/>
            </a:endParaRPr>
          </a:p>
          <a:p>
            <a:pPr marL="12700" marR="293370">
              <a:lnSpc>
                <a:spcPct val="135900"/>
              </a:lnSpc>
            </a:pPr>
            <a:r>
              <a:rPr sz="2300" spc="-16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determined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by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landlord,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thus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tenant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presented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expected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agree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if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wish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proceed.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These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standard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clauses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and,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obviously,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needs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agree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leasehold.</a:t>
            </a:r>
            <a:endParaRPr sz="2300">
              <a:latin typeface="Trebuchet MS"/>
              <a:cs typeface="Trebuchet MS"/>
            </a:endParaRPr>
          </a:p>
          <a:p>
            <a:pPr marL="12700" marR="455295">
              <a:lnSpc>
                <a:spcPct val="135900"/>
              </a:lnSpc>
            </a:pP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covenants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include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maintain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conduct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repairs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or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premises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for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certain 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purposes.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examples:</a:t>
            </a:r>
            <a:endParaRPr sz="2300">
              <a:latin typeface="Trebuchet MS"/>
              <a:cs typeface="Trebuchet MS"/>
            </a:endParaRPr>
          </a:p>
          <a:p>
            <a:pPr marL="589280" marR="5080">
              <a:lnSpc>
                <a:spcPct val="135900"/>
              </a:lnSpc>
            </a:pP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leasing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agricultural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purposes,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would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usual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include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covenant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not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build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prohibit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erection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certain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type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building.</a:t>
            </a:r>
            <a:endParaRPr sz="2300">
              <a:latin typeface="Trebuchet MS"/>
              <a:cs typeface="Trebuchet MS"/>
            </a:endParaRPr>
          </a:p>
          <a:p>
            <a:pPr marL="589280">
              <a:lnSpc>
                <a:spcPct val="100000"/>
              </a:lnSpc>
              <a:spcBef>
                <a:spcPts val="985"/>
              </a:spcBef>
            </a:pPr>
            <a:r>
              <a:rPr sz="2300" spc="5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promise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not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certain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type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retail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outlet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commercial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leases.</a:t>
            </a:r>
            <a:endParaRPr sz="2300">
              <a:latin typeface="Trebuchet MS"/>
              <a:cs typeface="Trebuchet MS"/>
            </a:endParaRPr>
          </a:p>
          <a:p>
            <a:pPr marL="589280" marR="2647315">
              <a:lnSpc>
                <a:spcPct val="135900"/>
              </a:lnSpc>
            </a:pPr>
            <a:r>
              <a:rPr sz="2300" spc="5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clause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stipulating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65" dirty="0">
                <a:solidFill>
                  <a:srgbClr val="292959"/>
                </a:solidFill>
                <a:latin typeface="Trebuchet MS"/>
                <a:cs typeface="Trebuchet MS"/>
              </a:rPr>
              <a:t>‘not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0" dirty="0">
                <a:solidFill>
                  <a:srgbClr val="292959"/>
                </a:solidFill>
                <a:latin typeface="Trebuchet MS"/>
                <a:cs typeface="Trebuchet MS"/>
              </a:rPr>
              <a:t>sublet’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included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residential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commercial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leases. 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residential lease,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40" dirty="0">
                <a:solidFill>
                  <a:srgbClr val="292959"/>
                </a:solidFill>
                <a:latin typeface="Trebuchet MS"/>
                <a:cs typeface="Trebuchet MS"/>
              </a:rPr>
              <a:t>run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business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premises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would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uncommon.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Reviewing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deed:</a:t>
            </a:r>
            <a:endParaRPr sz="2300">
              <a:latin typeface="Trebuchet MS"/>
              <a:cs typeface="Trebuchet MS"/>
            </a:endParaRPr>
          </a:p>
          <a:p>
            <a:pPr marL="668020">
              <a:lnSpc>
                <a:spcPct val="100000"/>
              </a:lnSpc>
              <a:spcBef>
                <a:spcPts val="990"/>
              </a:spcBef>
            </a:pPr>
            <a:r>
              <a:rPr sz="2300" spc="-16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important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carefully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transfer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advising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transaction.</a:t>
            </a:r>
            <a:endParaRPr sz="2300">
              <a:latin typeface="Trebuchet MS"/>
              <a:cs typeface="Trebuchet MS"/>
            </a:endParaRPr>
          </a:p>
          <a:p>
            <a:pPr marL="589280" marR="971550">
              <a:lnSpc>
                <a:spcPct val="135900"/>
              </a:lnSpc>
            </a:pP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Deeds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contain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details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covenants,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solicitors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required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0" dirty="0">
                <a:solidFill>
                  <a:srgbClr val="292959"/>
                </a:solidFill>
                <a:latin typeface="Trebuchet MS"/>
                <a:cs typeface="Trebuchet MS"/>
              </a:rPr>
              <a:t>identify,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review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advise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upon regarding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future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implications.</a:t>
            </a:r>
            <a:endParaRPr sz="2300">
              <a:latin typeface="Trebuchet MS"/>
              <a:cs typeface="Trebuchet MS"/>
            </a:endParaRPr>
          </a:p>
          <a:p>
            <a:pPr marL="589280" marR="342265">
              <a:lnSpc>
                <a:spcPct val="135900"/>
              </a:lnSpc>
            </a:pP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Issues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arise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stage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relation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covenants,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alleged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breach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or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request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comply,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at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point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thing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check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transfer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1336040" y="968755"/>
            <a:ext cx="9209405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spc="70" dirty="0">
                <a:solidFill>
                  <a:srgbClr val="E65385"/>
                </a:solidFill>
              </a:rPr>
              <a:t>EXPRESS</a:t>
            </a:r>
            <a:r>
              <a:rPr sz="7100" spc="-365" dirty="0">
                <a:solidFill>
                  <a:srgbClr val="E65385"/>
                </a:solidFill>
              </a:rPr>
              <a:t> </a:t>
            </a:r>
            <a:r>
              <a:rPr sz="7100" spc="195" dirty="0">
                <a:solidFill>
                  <a:srgbClr val="292959"/>
                </a:solidFill>
              </a:rPr>
              <a:t>COVENANTS</a:t>
            </a:r>
            <a:endParaRPr sz="71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0189" y="2306001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0189" y="3734751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4206238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4682488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5158738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0189" y="5639751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6111238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6587488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6927" y="8016238"/>
            <a:ext cx="104775" cy="10477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752163" y="2008809"/>
            <a:ext cx="16113125" cy="7169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54965">
              <a:lnSpc>
                <a:spcPct val="135900"/>
              </a:lnSpc>
              <a:spcBef>
                <a:spcPts val="100"/>
              </a:spcBef>
            </a:pPr>
            <a:r>
              <a:rPr sz="2300" spc="-16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important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carefully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transfer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deed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when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advising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leasehold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transaction.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Deeds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contain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details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covenants,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solicitors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0" dirty="0">
                <a:solidFill>
                  <a:srgbClr val="292959"/>
                </a:solidFill>
                <a:latin typeface="Trebuchet MS"/>
                <a:cs typeface="Trebuchet MS"/>
              </a:rPr>
              <a:t>identify,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review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advise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regarding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future implications.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Implied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covenants: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those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aspects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leasing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we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expect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adhered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landlords.</a:t>
            </a:r>
            <a:endParaRPr sz="2300">
              <a:latin typeface="Trebuchet MS"/>
              <a:cs typeface="Trebuchet MS"/>
            </a:endParaRPr>
          </a:p>
          <a:p>
            <a:pPr marL="589280" marR="2764155">
              <a:lnSpc>
                <a:spcPct val="135900"/>
              </a:lnSpc>
            </a:pP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quiet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enjoyment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–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interfere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enter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permission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repair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–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make repairs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accordance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endParaRPr sz="2300">
              <a:latin typeface="Trebuchet MS"/>
              <a:cs typeface="Trebuchet MS"/>
            </a:endParaRPr>
          </a:p>
          <a:p>
            <a:pPr marL="589280">
              <a:lnSpc>
                <a:spcPct val="100000"/>
              </a:lnSpc>
              <a:spcBef>
                <a:spcPts val="985"/>
              </a:spcBef>
            </a:pP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derogation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grant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–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change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lease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specific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purpose.</a:t>
            </a:r>
            <a:endParaRPr sz="2300">
              <a:latin typeface="Trebuchet MS"/>
              <a:cs typeface="Trebuchet MS"/>
            </a:endParaRPr>
          </a:p>
          <a:p>
            <a:pPr marL="589280" marR="12529185" indent="-577215">
              <a:lnSpc>
                <a:spcPct val="135900"/>
              </a:lnSpc>
            </a:pP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Tenants’s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implied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covenants: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paying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taxes</a:t>
            </a:r>
            <a:endParaRPr sz="2300">
              <a:latin typeface="Trebuchet MS"/>
              <a:cs typeface="Trebuchet MS"/>
            </a:endParaRPr>
          </a:p>
          <a:p>
            <a:pPr marL="589280" marR="116205">
              <a:lnSpc>
                <a:spcPct val="135900"/>
              </a:lnSpc>
            </a:pP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minor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repairs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diminishing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value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landlord’s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by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committing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‘waste’.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general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means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allowing</a:t>
            </a:r>
            <a:r>
              <a:rPr sz="2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deteriorate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lack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upkeep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include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things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such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allowing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rubbish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pile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up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falling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into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disrepair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appearing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dilapidated.</a:t>
            </a:r>
            <a:endParaRPr sz="2300">
              <a:latin typeface="Trebuchet MS"/>
              <a:cs typeface="Trebuchet MS"/>
            </a:endParaRPr>
          </a:p>
          <a:p>
            <a:pPr marL="589280" marR="5080">
              <a:lnSpc>
                <a:spcPct val="135900"/>
              </a:lnSpc>
            </a:pPr>
            <a:r>
              <a:rPr sz="2300" spc="-13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overlap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implied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covenants.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above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examples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expressly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provided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lease,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150" dirty="0">
                <a:solidFill>
                  <a:srgbClr val="292959"/>
                </a:solidFill>
                <a:latin typeface="Trebuchet MS"/>
                <a:cs typeface="Trebuchet MS"/>
              </a:rPr>
              <a:t> not,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provides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implied.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5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example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paying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taxes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–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is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expressly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provided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0" dirty="0">
                <a:solidFill>
                  <a:srgbClr val="292959"/>
                </a:solidFill>
                <a:latin typeface="Trebuchet MS"/>
                <a:cs typeface="Trebuchet MS"/>
              </a:rPr>
              <a:t>for,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implied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law.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1336040" y="968755"/>
            <a:ext cx="8834120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spc="-30" dirty="0">
                <a:solidFill>
                  <a:srgbClr val="E65385"/>
                </a:solidFill>
              </a:rPr>
              <a:t>IMPLIED</a:t>
            </a:r>
            <a:r>
              <a:rPr sz="7100" spc="-484" dirty="0">
                <a:solidFill>
                  <a:srgbClr val="E65385"/>
                </a:solidFill>
              </a:rPr>
              <a:t> </a:t>
            </a:r>
            <a:r>
              <a:rPr sz="7100" spc="195" dirty="0">
                <a:solidFill>
                  <a:srgbClr val="292959"/>
                </a:solidFill>
              </a:rPr>
              <a:t>COVENANTS</a:t>
            </a:r>
            <a:endParaRPr sz="71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94578" y="2108834"/>
            <a:ext cx="6693421" cy="7629523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5914" y="2366009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5914" y="436625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5914" y="6366509"/>
            <a:ext cx="133350" cy="13334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915130" y="1958327"/>
            <a:ext cx="9648825" cy="7621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5890">
              <a:lnSpc>
                <a:spcPct val="136700"/>
              </a:lnSpc>
              <a:spcBef>
                <a:spcPts val="100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alienation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covenant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covenant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prevents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8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subletting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parting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possession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8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permission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landlord.</a:t>
            </a:r>
            <a:endParaRPr sz="2800" dirty="0">
              <a:latin typeface="Trebuchet MS"/>
              <a:cs typeface="Trebuchet MS"/>
            </a:endParaRPr>
          </a:p>
          <a:p>
            <a:pPr marL="12700" marR="824865" algn="just">
              <a:lnSpc>
                <a:spcPct val="136700"/>
              </a:lnSpc>
            </a:pPr>
            <a:endParaRPr lang="en-GB" sz="2800" spc="-180" dirty="0">
              <a:solidFill>
                <a:srgbClr val="292959"/>
              </a:solidFill>
              <a:latin typeface="Trebuchet MS"/>
              <a:cs typeface="Trebuchet MS"/>
            </a:endParaRPr>
          </a:p>
          <a:p>
            <a:pPr marL="12700" marR="824865" algn="just">
              <a:lnSpc>
                <a:spcPct val="136700"/>
              </a:lnSpc>
            </a:pP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lang="en-GB" sz="2800" spc="-5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leases,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condition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included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which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states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permission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unreasonably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withheld</a:t>
            </a:r>
            <a:r>
              <a:rPr lang="en-GB" sz="2800" spc="-45" dirty="0">
                <a:solidFill>
                  <a:srgbClr val="292959"/>
                </a:solidFill>
                <a:latin typeface="Trebuchet MS"/>
                <a:cs typeface="Trebuchet MS"/>
              </a:rPr>
              <a:t> or delayed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.</a:t>
            </a:r>
            <a:endParaRPr sz="2800" dirty="0">
              <a:latin typeface="Trebuchet MS"/>
              <a:cs typeface="Trebuchet MS"/>
            </a:endParaRPr>
          </a:p>
          <a:p>
            <a:pPr marL="12700" marR="5080">
              <a:lnSpc>
                <a:spcPct val="136700"/>
              </a:lnSpc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Such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covenant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means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tenant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sublets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without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permission,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then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landlord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take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action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enforce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covenant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seek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remedy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rectify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breach.</a:t>
            </a:r>
            <a:endParaRPr lang="en-GB" sz="2800" spc="-10" dirty="0">
              <a:solidFill>
                <a:srgbClr val="292959"/>
              </a:solidFill>
              <a:latin typeface="Trebuchet MS"/>
              <a:cs typeface="Trebuchet MS"/>
            </a:endParaRPr>
          </a:p>
          <a:p>
            <a:pPr marL="12700" marR="5080">
              <a:lnSpc>
                <a:spcPct val="136700"/>
              </a:lnSpc>
            </a:pPr>
            <a:r>
              <a:rPr lang="en-GB" sz="2800" spc="-10" dirty="0">
                <a:solidFill>
                  <a:srgbClr val="292959"/>
                </a:solidFill>
                <a:latin typeface="Trebuchet MS"/>
                <a:cs typeface="Trebuchet MS"/>
              </a:rPr>
              <a:t>It also mans a Landlord has to consider, and take a reasonable amount of time in considering the request from the tenant </a:t>
            </a:r>
            <a:endParaRPr sz="2800" dirty="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1336040" y="968755"/>
            <a:ext cx="10563860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spc="-45" dirty="0">
                <a:solidFill>
                  <a:srgbClr val="E65385"/>
                </a:solidFill>
              </a:rPr>
              <a:t>ALIENATION</a:t>
            </a:r>
            <a:r>
              <a:rPr sz="7100" spc="-455" dirty="0">
                <a:solidFill>
                  <a:srgbClr val="E65385"/>
                </a:solidFill>
              </a:rPr>
              <a:t> </a:t>
            </a:r>
            <a:r>
              <a:rPr sz="7100" spc="195" dirty="0">
                <a:solidFill>
                  <a:srgbClr val="292959"/>
                </a:solidFill>
              </a:rPr>
              <a:t>COVENANTS</a:t>
            </a:r>
            <a:endParaRPr sz="71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80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25" dirty="0"/>
              <a:t>UNIT</a:t>
            </a:r>
            <a:r>
              <a:rPr sz="7500" spc="-385" dirty="0"/>
              <a:t> </a:t>
            </a:r>
            <a:r>
              <a:rPr sz="7500" spc="-370" dirty="0"/>
              <a:t>8:</a:t>
            </a:r>
            <a:r>
              <a:rPr sz="7500" spc="-385" dirty="0"/>
              <a:t> </a:t>
            </a:r>
            <a:r>
              <a:rPr sz="7500" spc="-40" dirty="0">
                <a:solidFill>
                  <a:srgbClr val="FFFFFF"/>
                </a:solidFill>
              </a:rPr>
              <a:t>LEARNING</a:t>
            </a:r>
            <a:r>
              <a:rPr sz="7500" spc="-490" dirty="0">
                <a:solidFill>
                  <a:srgbClr val="FFFFFF"/>
                </a:solidFill>
              </a:rPr>
              <a:t> </a:t>
            </a:r>
            <a:r>
              <a:rPr sz="7500" spc="350" dirty="0">
                <a:solidFill>
                  <a:srgbClr val="FFFFFF"/>
                </a:solidFill>
              </a:rPr>
              <a:t>OUTCOMES</a:t>
            </a:r>
            <a:endParaRPr sz="7500"/>
          </a:p>
        </p:txBody>
      </p:sp>
      <p:sp>
        <p:nvSpPr>
          <p:cNvPr id="6" name="object 6"/>
          <p:cNvSpPr txBox="1"/>
          <p:nvPr/>
        </p:nvSpPr>
        <p:spPr>
          <a:xfrm>
            <a:off x="14420944" y="8132834"/>
            <a:ext cx="387985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0" b="1" spc="-10" dirty="0">
                <a:solidFill>
                  <a:srgbClr val="FED307"/>
                </a:solidFill>
                <a:latin typeface="Trebuchet MS"/>
                <a:cs typeface="Trebuchet MS"/>
              </a:rPr>
              <a:t>RECAP</a:t>
            </a:r>
            <a:endParaRPr sz="100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5424" y="2662800"/>
            <a:ext cx="152400" cy="1523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5424" y="3643875"/>
            <a:ext cx="152400" cy="1523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5424" y="4624950"/>
            <a:ext cx="152400" cy="1523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5424" y="5606025"/>
            <a:ext cx="152400" cy="15239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857920" y="2383495"/>
            <a:ext cx="12506960" cy="35629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900" spc="-20" dirty="0">
                <a:solidFill>
                  <a:srgbClr val="FFFFFF"/>
                </a:solidFill>
                <a:latin typeface="Trebuchet MS"/>
                <a:cs typeface="Trebuchet MS"/>
              </a:rPr>
              <a:t>Differentiate</a:t>
            </a:r>
            <a:r>
              <a:rPr sz="39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sz="39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  <a:r>
              <a:rPr sz="39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9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licences</a:t>
            </a:r>
            <a:endParaRPr sz="3900">
              <a:latin typeface="Trebuchet MS"/>
              <a:cs typeface="Trebuchet MS"/>
            </a:endParaRPr>
          </a:p>
          <a:p>
            <a:pPr marL="12700" marR="1741170">
              <a:lnSpc>
                <a:spcPts val="7730"/>
              </a:lnSpc>
              <a:spcBef>
                <a:spcPts val="760"/>
              </a:spcBef>
            </a:pP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9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essential</a:t>
            </a:r>
            <a:r>
              <a:rPr sz="39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characteristics</a:t>
            </a:r>
            <a:r>
              <a:rPr sz="39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9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16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9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lease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9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9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routes</a:t>
            </a:r>
            <a:r>
              <a:rPr sz="39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9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creating</a:t>
            </a:r>
            <a:r>
              <a:rPr sz="39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9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ending</a:t>
            </a:r>
            <a:r>
              <a:rPr sz="39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leases</a:t>
            </a:r>
            <a:endParaRPr sz="3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275"/>
              </a:spcBef>
            </a:pP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Summarise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65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express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30" dirty="0">
                <a:solidFill>
                  <a:srgbClr val="FFFFFF"/>
                </a:solidFill>
                <a:latin typeface="Trebuchet MS"/>
                <a:cs typeface="Trebuchet MS"/>
              </a:rPr>
              <a:t>implied</a:t>
            </a:r>
            <a:r>
              <a:rPr sz="39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dirty="0">
                <a:solidFill>
                  <a:srgbClr val="FFFFFF"/>
                </a:solidFill>
                <a:latin typeface="Trebuchet MS"/>
                <a:cs typeface="Trebuchet MS"/>
              </a:rPr>
              <a:t>leasehold</a:t>
            </a:r>
            <a:r>
              <a:rPr sz="39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00" spc="-10" dirty="0">
                <a:solidFill>
                  <a:srgbClr val="FFFFFF"/>
                </a:solidFill>
                <a:latin typeface="Trebuchet MS"/>
                <a:cs typeface="Trebuchet MS"/>
              </a:rPr>
              <a:t>covenants</a:t>
            </a:r>
            <a:endParaRPr sz="3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80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0" spc="-225" dirty="0"/>
              <a:t>UNIT</a:t>
            </a:r>
            <a:r>
              <a:rPr sz="7500" spc="-360" dirty="0"/>
              <a:t> </a:t>
            </a:r>
            <a:r>
              <a:rPr sz="7500" spc="-370" dirty="0"/>
              <a:t>8:</a:t>
            </a:r>
            <a:r>
              <a:rPr sz="7500" spc="-360" dirty="0"/>
              <a:t> </a:t>
            </a:r>
            <a:r>
              <a:rPr sz="7500" dirty="0">
                <a:solidFill>
                  <a:srgbClr val="FFFFFF"/>
                </a:solidFill>
              </a:rPr>
              <a:t>READING</a:t>
            </a:r>
            <a:r>
              <a:rPr sz="7500" spc="-360" dirty="0">
                <a:solidFill>
                  <a:srgbClr val="FFFFFF"/>
                </a:solidFill>
              </a:rPr>
              <a:t> </a:t>
            </a:r>
            <a:r>
              <a:rPr sz="7500" spc="95" dirty="0">
                <a:solidFill>
                  <a:srgbClr val="FFFFFF"/>
                </a:solidFill>
              </a:rPr>
              <a:t>MATERIALS</a:t>
            </a:r>
            <a:endParaRPr sz="7500"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76374" y="2653910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76374" y="4520810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76374" y="5454260"/>
            <a:ext cx="142875" cy="1428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814760" y="2380892"/>
            <a:ext cx="14506575" cy="33896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75" dirty="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draw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following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chapters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your </a:t>
            </a:r>
            <a:r>
              <a:rPr sz="3700" spc="-10" dirty="0">
                <a:solidFill>
                  <a:srgbClr val="FFFFFF"/>
                </a:solidFill>
                <a:latin typeface="Trebuchet MS"/>
                <a:cs typeface="Trebuchet MS"/>
              </a:rPr>
              <a:t>textbooks</a:t>
            </a:r>
            <a:r>
              <a:rPr sz="37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10" dirty="0">
                <a:solidFill>
                  <a:srgbClr val="FFFFFF"/>
                </a:solidFill>
                <a:latin typeface="Trebuchet MS"/>
                <a:cs typeface="Trebuchet MS"/>
              </a:rPr>
              <a:t>deepen</a:t>
            </a:r>
            <a:endParaRPr sz="3700">
              <a:latin typeface="Trebuchet MS"/>
              <a:cs typeface="Trebuchet MS"/>
            </a:endParaRPr>
          </a:p>
          <a:p>
            <a:pPr marL="12700" marR="3082925">
              <a:lnSpc>
                <a:spcPct val="165500"/>
              </a:lnSpc>
            </a:pP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your</a:t>
            </a:r>
            <a:r>
              <a:rPr sz="37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understanding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7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topics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discussed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40" dirty="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sz="37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105" dirty="0">
                <a:solidFill>
                  <a:srgbClr val="FFFFFF"/>
                </a:solidFill>
                <a:latin typeface="Trebuchet MS"/>
                <a:cs typeface="Trebuchet MS"/>
              </a:rPr>
              <a:t>unit.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Bevan</a:t>
            </a:r>
            <a:r>
              <a:rPr sz="37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165" dirty="0">
                <a:solidFill>
                  <a:srgbClr val="FFFFFF"/>
                </a:solidFill>
                <a:latin typeface="Trebuchet MS"/>
                <a:cs typeface="Trebuchet MS"/>
              </a:rPr>
              <a:t>(2022)</a:t>
            </a:r>
            <a:r>
              <a:rPr sz="37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chapter</a:t>
            </a:r>
            <a:r>
              <a:rPr sz="37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280" dirty="0">
                <a:solidFill>
                  <a:srgbClr val="FFFFFF"/>
                </a:solidFill>
                <a:latin typeface="Trebuchet MS"/>
                <a:cs typeface="Trebuchet MS"/>
              </a:rPr>
              <a:t>7,</a:t>
            </a:r>
            <a:r>
              <a:rPr sz="37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9</a:t>
            </a:r>
            <a:r>
              <a:rPr sz="37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700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380" dirty="0">
                <a:solidFill>
                  <a:srgbClr val="FFFFFF"/>
                </a:solidFill>
                <a:latin typeface="Trebuchet MS"/>
                <a:cs typeface="Trebuchet MS"/>
              </a:rPr>
              <a:t>10</a:t>
            </a:r>
            <a:endParaRPr sz="3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910"/>
              </a:spcBef>
            </a:pP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Dixon </a:t>
            </a:r>
            <a:r>
              <a:rPr sz="3700" spc="70" dirty="0">
                <a:solidFill>
                  <a:srgbClr val="FFFFFF"/>
                </a:solidFill>
                <a:latin typeface="Trebuchet MS"/>
                <a:cs typeface="Trebuchet MS"/>
              </a:rPr>
              <a:t>(2024),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 chapter</a:t>
            </a:r>
            <a:r>
              <a:rPr sz="3700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dirty="0">
                <a:solidFill>
                  <a:srgbClr val="FFFFFF"/>
                </a:solidFill>
                <a:latin typeface="Trebuchet MS"/>
                <a:cs typeface="Trebuchet MS"/>
              </a:rPr>
              <a:t>6 </a:t>
            </a:r>
            <a:r>
              <a:rPr sz="3700" spc="6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700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700" spc="-50" dirty="0">
                <a:solidFill>
                  <a:srgbClr val="FFFFFF"/>
                </a:solidFill>
                <a:latin typeface="Trebuchet MS"/>
                <a:cs typeface="Trebuchet MS"/>
              </a:rPr>
              <a:t>9</a:t>
            </a:r>
            <a:endParaRPr sz="37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733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pc="-20" dirty="0"/>
              <a:t>EXPLORING</a:t>
            </a:r>
            <a:r>
              <a:rPr spc="-490" dirty="0"/>
              <a:t> </a:t>
            </a:r>
            <a:r>
              <a:rPr spc="-434" dirty="0">
                <a:solidFill>
                  <a:srgbClr val="FFFFFF"/>
                </a:solidFill>
              </a:rPr>
              <a:t>FURTHER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8249" y="2549768"/>
            <a:ext cx="76200" cy="761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1637" y="3554656"/>
            <a:ext cx="85725" cy="857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71637" y="4564306"/>
            <a:ext cx="85725" cy="85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71637" y="5069131"/>
            <a:ext cx="85725" cy="857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71637" y="5573956"/>
            <a:ext cx="85725" cy="857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71637" y="6078781"/>
            <a:ext cx="85725" cy="8572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671637" y="6583605"/>
            <a:ext cx="85725" cy="857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671637" y="7088430"/>
            <a:ext cx="85725" cy="8572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671637" y="7593255"/>
            <a:ext cx="85725" cy="8572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71637" y="8098080"/>
            <a:ext cx="85725" cy="85724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671637" y="9107730"/>
            <a:ext cx="85725" cy="85724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447750" y="2397432"/>
            <a:ext cx="16088994" cy="6892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find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following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sources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interest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exploring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topics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discussed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unit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further.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expected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read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these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575"/>
              </a:spcBef>
            </a:pP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pass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module,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provided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should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you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wish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explore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topics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further.</a:t>
            </a:r>
            <a:endParaRPr sz="2000">
              <a:latin typeface="Trebuchet MS"/>
              <a:cs typeface="Trebuchet MS"/>
            </a:endParaRPr>
          </a:p>
          <a:p>
            <a:pPr marL="443865" marR="476884">
              <a:lnSpc>
                <a:spcPct val="165600"/>
              </a:lnSpc>
            </a:pPr>
            <a:r>
              <a:rPr sz="2000" spc="-70" dirty="0">
                <a:solidFill>
                  <a:srgbClr val="FFFFFF"/>
                </a:solidFill>
                <a:latin typeface="Trebuchet MS"/>
                <a:cs typeface="Trebuchet MS"/>
              </a:rPr>
              <a:t>Barr,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FFFFFF"/>
                </a:solidFill>
                <a:latin typeface="Trebuchet MS"/>
                <a:cs typeface="Trebuchet MS"/>
              </a:rPr>
              <a:t>W.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 (2000) 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‘Lease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or licence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occupy-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exclusive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possession </a:t>
            </a:r>
            <a:r>
              <a:rPr sz="2000" spc="80" dirty="0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intention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 significant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factors </a:t>
            </a:r>
            <a:r>
              <a:rPr sz="2000" spc="80" dirty="0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implications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for charitable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lettings’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22(1)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Journal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Welfare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Family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77.</a:t>
            </a:r>
            <a:endParaRPr sz="2000">
              <a:latin typeface="Trebuchet MS"/>
              <a:cs typeface="Trebuchet MS"/>
            </a:endParaRPr>
          </a:p>
          <a:p>
            <a:pPr marL="443865">
              <a:lnSpc>
                <a:spcPct val="100000"/>
              </a:lnSpc>
              <a:spcBef>
                <a:spcPts val="1575"/>
              </a:spcBef>
            </a:pP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Biehler,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FFFFFF"/>
                </a:solidFill>
                <a:latin typeface="Trebuchet MS"/>
                <a:cs typeface="Trebuchet MS"/>
              </a:rPr>
              <a:t>H.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(2015)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‘Remedies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cases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proprietary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estoppel: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towards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principled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approach?’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114" dirty="0">
                <a:solidFill>
                  <a:srgbClr val="FFFFFF"/>
                </a:solidFill>
                <a:latin typeface="Trebuchet MS"/>
                <a:cs typeface="Trebuchet MS"/>
              </a:rPr>
              <a:t>54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Irish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FFFFFF"/>
                </a:solidFill>
                <a:latin typeface="Trebuchet MS"/>
                <a:cs typeface="Trebuchet MS"/>
              </a:rPr>
              <a:t>Jurist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79.</a:t>
            </a:r>
            <a:endParaRPr sz="2000">
              <a:latin typeface="Trebuchet MS"/>
              <a:cs typeface="Trebuchet MS"/>
            </a:endParaRPr>
          </a:p>
          <a:p>
            <a:pPr marL="443865" marR="5080">
              <a:lnSpc>
                <a:spcPct val="165600"/>
              </a:lnSpc>
            </a:pP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Davis,</a:t>
            </a:r>
            <a:r>
              <a:rPr sz="20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FFFFFF"/>
                </a:solidFill>
                <a:latin typeface="Trebuchet MS"/>
                <a:cs typeface="Trebuchet MS"/>
              </a:rPr>
              <a:t>B.H.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FFFFFF"/>
                </a:solidFill>
                <a:latin typeface="Trebuchet MS"/>
                <a:cs typeface="Trebuchet MS"/>
              </a:rPr>
              <a:t>(1990)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‘Leases,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licences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constructive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FFFFFF"/>
                </a:solidFill>
                <a:latin typeface="Trebuchet MS"/>
                <a:cs typeface="Trebuchet MS"/>
              </a:rPr>
              <a:t>trusts: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Ashburn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Anstalt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Arnold’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20(1)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Victoria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University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Wellington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Review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23.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Harpum.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C.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FFFFFF"/>
                </a:solidFill>
                <a:latin typeface="Trebuchet MS"/>
                <a:cs typeface="Trebuchet MS"/>
              </a:rPr>
              <a:t>(1989)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‘Leases,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licences,</a:t>
            </a:r>
            <a:r>
              <a:rPr sz="20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sharing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shams.’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95" dirty="0">
                <a:solidFill>
                  <a:srgbClr val="FFFFFF"/>
                </a:solidFill>
                <a:latin typeface="Trebuchet MS"/>
                <a:cs typeface="Trebuchet MS"/>
              </a:rPr>
              <a:t>48</a:t>
            </a:r>
            <a:r>
              <a:rPr sz="2000" spc="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Cambridge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Journal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19.</a:t>
            </a:r>
            <a:endParaRPr sz="2000">
              <a:latin typeface="Trebuchet MS"/>
              <a:cs typeface="Trebuchet MS"/>
            </a:endParaRPr>
          </a:p>
          <a:p>
            <a:pPr marL="443865">
              <a:lnSpc>
                <a:spcPct val="100000"/>
              </a:lnSpc>
              <a:spcBef>
                <a:spcPts val="1575"/>
              </a:spcBef>
            </a:pPr>
            <a:r>
              <a:rPr sz="2000" spc="-130" dirty="0">
                <a:solidFill>
                  <a:srgbClr val="FFFFFF"/>
                </a:solidFill>
                <a:latin typeface="Trebuchet MS"/>
                <a:cs typeface="Trebuchet MS"/>
              </a:rPr>
              <a:t>Hill,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4" dirty="0">
                <a:solidFill>
                  <a:srgbClr val="FFFFFF"/>
                </a:solidFill>
                <a:latin typeface="Trebuchet MS"/>
                <a:cs typeface="Trebuchet MS"/>
              </a:rPr>
              <a:t>J.</a:t>
            </a:r>
            <a:r>
              <a:rPr sz="2000" spc="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Trebuchet MS"/>
                <a:cs typeface="Trebuchet MS"/>
              </a:rPr>
              <a:t>(1988)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‘Leases,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licences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third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parties.’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51(2)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Modern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Review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35" dirty="0">
                <a:solidFill>
                  <a:srgbClr val="FFFFFF"/>
                </a:solidFill>
                <a:latin typeface="Trebuchet MS"/>
                <a:cs typeface="Trebuchet MS"/>
              </a:rPr>
              <a:t>226.</a:t>
            </a:r>
            <a:endParaRPr sz="2000">
              <a:latin typeface="Trebuchet MS"/>
              <a:cs typeface="Trebuchet MS"/>
            </a:endParaRPr>
          </a:p>
          <a:p>
            <a:pPr marL="443865" marR="3933190">
              <a:lnSpc>
                <a:spcPct val="165600"/>
              </a:lnSpc>
            </a:pPr>
            <a:r>
              <a:rPr sz="2000" spc="-80" dirty="0">
                <a:solidFill>
                  <a:srgbClr val="FFFFFF"/>
                </a:solidFill>
                <a:latin typeface="Trebuchet MS"/>
                <a:cs typeface="Trebuchet MS"/>
              </a:rPr>
              <a:t>Low,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FFFFFF"/>
                </a:solidFill>
                <a:latin typeface="Trebuchet MS"/>
                <a:cs typeface="Trebuchet MS"/>
              </a:rPr>
              <a:t>K.F.K.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 (2012)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‘Certainty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FFFFFF"/>
                </a:solidFill>
                <a:latin typeface="Trebuchet MS"/>
                <a:cs typeface="Trebuchet MS"/>
              </a:rPr>
              <a:t>Terms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Leases: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Curiouser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curiouser.’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75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Modern</a:t>
            </a:r>
            <a:r>
              <a:rPr sz="2000" i="1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i="1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rebuchet MS"/>
                <a:cs typeface="Trebuchet MS"/>
              </a:rPr>
              <a:t>Review</a:t>
            </a:r>
            <a:r>
              <a:rPr sz="2000" i="1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401. Oakley,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FFFF"/>
                </a:solidFill>
                <a:latin typeface="Trebuchet MS"/>
                <a:cs typeface="Trebuchet MS"/>
              </a:rPr>
              <a:t>A.J.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Trebuchet MS"/>
                <a:cs typeface="Trebuchet MS"/>
              </a:rPr>
              <a:t>(1988)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‘Licences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leases: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return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orthodoxy.’</a:t>
            </a:r>
            <a:r>
              <a:rPr sz="2000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47(3)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Cambridge</a:t>
            </a:r>
            <a:r>
              <a:rPr sz="2000" i="1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i="1" spc="-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FFFFFF"/>
                </a:solidFill>
                <a:latin typeface="Trebuchet MS"/>
                <a:cs typeface="Trebuchet MS"/>
              </a:rPr>
              <a:t>Journal</a:t>
            </a:r>
            <a:r>
              <a:rPr sz="2000" i="1" spc="-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353.</a:t>
            </a:r>
            <a:endParaRPr sz="2000">
              <a:latin typeface="Trebuchet MS"/>
              <a:cs typeface="Trebuchet MS"/>
            </a:endParaRPr>
          </a:p>
          <a:p>
            <a:pPr marL="443865">
              <a:lnSpc>
                <a:spcPct val="100000"/>
              </a:lnSpc>
              <a:spcBef>
                <a:spcPts val="1575"/>
              </a:spcBef>
            </a:pP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Sparkes,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P.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Trebuchet MS"/>
                <a:cs typeface="Trebuchet MS"/>
              </a:rPr>
              <a:t>(1988)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Leasehold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terms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contractual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licences.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(104)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i="1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-40" dirty="0">
                <a:solidFill>
                  <a:srgbClr val="FFFFFF"/>
                </a:solidFill>
                <a:latin typeface="Trebuchet MS"/>
                <a:cs typeface="Trebuchet MS"/>
              </a:rPr>
              <a:t>Quarterly</a:t>
            </a:r>
            <a:r>
              <a:rPr sz="2000" i="1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rebuchet MS"/>
                <a:cs typeface="Trebuchet MS"/>
              </a:rPr>
              <a:t>Review</a:t>
            </a:r>
            <a:r>
              <a:rPr sz="2000" i="1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175.</a:t>
            </a:r>
            <a:endParaRPr sz="2000">
              <a:latin typeface="Trebuchet MS"/>
              <a:cs typeface="Trebuchet MS"/>
            </a:endParaRPr>
          </a:p>
          <a:p>
            <a:pPr marL="443865" marR="182245">
              <a:lnSpc>
                <a:spcPct val="165600"/>
              </a:lnSpc>
            </a:pP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Vincent-</a:t>
            </a:r>
            <a:r>
              <a:rPr sz="2000" spc="-55" dirty="0">
                <a:solidFill>
                  <a:srgbClr val="FFFFFF"/>
                </a:solidFill>
                <a:latin typeface="Trebuchet MS"/>
                <a:cs typeface="Trebuchet MS"/>
              </a:rPr>
              <a:t>Jones,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FFFF"/>
                </a:solidFill>
                <a:latin typeface="Trebuchet MS"/>
                <a:cs typeface="Trebuchet MS"/>
              </a:rPr>
              <a:t>P.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FFFF"/>
                </a:solidFill>
                <a:latin typeface="Trebuchet MS"/>
                <a:cs typeface="Trebuchet MS"/>
              </a:rPr>
              <a:t>(1987)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FFFFFF"/>
                </a:solidFill>
                <a:latin typeface="Trebuchet MS"/>
                <a:cs typeface="Trebuchet MS"/>
              </a:rPr>
              <a:t>‘Exclusive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possession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Trebuchet MS"/>
                <a:cs typeface="Trebuchet MS"/>
              </a:rPr>
              <a:t>exclusive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private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rented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housing: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socio-legal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critique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lease-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licence </a:t>
            </a:r>
            <a:r>
              <a:rPr sz="2000" spc="-60" dirty="0">
                <a:solidFill>
                  <a:srgbClr val="FFFFFF"/>
                </a:solidFill>
                <a:latin typeface="Trebuchet MS"/>
                <a:cs typeface="Trebuchet MS"/>
              </a:rPr>
              <a:t>distinction.’14(4)</a:t>
            </a:r>
            <a:r>
              <a:rPr sz="2000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FFFFFF"/>
                </a:solidFill>
                <a:latin typeface="Trebuchet MS"/>
                <a:cs typeface="Trebuchet MS"/>
              </a:rPr>
              <a:t>Journal</a:t>
            </a:r>
            <a:r>
              <a:rPr sz="2000" i="1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000" i="1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i="1" spc="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i="1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Society</a:t>
            </a:r>
            <a:r>
              <a:rPr sz="2000" i="1" spc="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40" dirty="0">
                <a:solidFill>
                  <a:srgbClr val="FFFFFF"/>
                </a:solidFill>
                <a:latin typeface="Trebuchet MS"/>
                <a:cs typeface="Trebuchet MS"/>
              </a:rPr>
              <a:t>445.</a:t>
            </a:r>
            <a:endParaRPr sz="2000">
              <a:latin typeface="Trebuchet MS"/>
              <a:cs typeface="Trebuchet MS"/>
            </a:endParaRPr>
          </a:p>
          <a:p>
            <a:pPr marL="443865">
              <a:lnSpc>
                <a:spcPct val="100000"/>
              </a:lnSpc>
              <a:spcBef>
                <a:spcPts val="1575"/>
              </a:spcBef>
            </a:pPr>
            <a:r>
              <a:rPr sz="2000" spc="-50" dirty="0">
                <a:solidFill>
                  <a:srgbClr val="FFFFFF"/>
                </a:solidFill>
                <a:latin typeface="Trebuchet MS"/>
                <a:cs typeface="Trebuchet MS"/>
              </a:rPr>
              <a:t>Waite,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FFFF"/>
                </a:solidFill>
                <a:latin typeface="Trebuchet MS"/>
                <a:cs typeface="Trebuchet MS"/>
              </a:rPr>
              <a:t>A.J.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FFFF"/>
                </a:solidFill>
                <a:latin typeface="Trebuchet MS"/>
                <a:cs typeface="Trebuchet MS"/>
              </a:rPr>
              <a:t>(1987)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Trebuchet MS"/>
                <a:cs typeface="Trebuchet MS"/>
              </a:rPr>
              <a:t>‘Leases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licences: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Trebuchet MS"/>
                <a:cs typeface="Trebuchet MS"/>
              </a:rPr>
              <a:t>true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Trebuchet MS"/>
                <a:cs typeface="Trebuchet MS"/>
              </a:rPr>
              <a:t>distinguishing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FFFFFF"/>
                </a:solidFill>
                <a:latin typeface="Trebuchet MS"/>
                <a:cs typeface="Trebuchet MS"/>
              </a:rPr>
              <a:t>test.’</a:t>
            </a:r>
            <a:r>
              <a:rPr sz="2000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FFFFFF"/>
                </a:solidFill>
                <a:latin typeface="Trebuchet MS"/>
                <a:cs typeface="Trebuchet MS"/>
              </a:rPr>
              <a:t>50(2)</a:t>
            </a:r>
            <a:r>
              <a:rPr sz="2000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Modern</a:t>
            </a:r>
            <a:r>
              <a:rPr sz="2000" i="1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000" i="1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FFFFFF"/>
                </a:solidFill>
                <a:latin typeface="Trebuchet MS"/>
                <a:cs typeface="Trebuchet MS"/>
              </a:rPr>
              <a:t>Review</a:t>
            </a:r>
            <a:r>
              <a:rPr sz="2000" i="1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spc="170" dirty="0">
                <a:solidFill>
                  <a:srgbClr val="FFFFFF"/>
                </a:solidFill>
                <a:latin typeface="Trebuchet MS"/>
                <a:cs typeface="Trebuchet MS"/>
              </a:rPr>
              <a:t>22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2936</Words>
  <Application>Microsoft Office PowerPoint</Application>
  <PresentationFormat>Custom</PresentationFormat>
  <Paragraphs>169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Aptos</vt:lpstr>
      <vt:lpstr>Trebuchet MS</vt:lpstr>
      <vt:lpstr>Office Theme</vt:lpstr>
      <vt:lpstr>UNIT 8: LEASES</vt:lpstr>
      <vt:lpstr>UNIT 8: LEARNING OUTCOMES</vt:lpstr>
      <vt:lpstr>INTRODUCTION TO LEASES</vt:lpstr>
      <vt:lpstr>LEASEHOLD V SHORT-TERM TENANCY</vt:lpstr>
      <vt:lpstr>LEASE CREATION</vt:lpstr>
      <vt:lpstr>LEGAL LEASES</vt:lpstr>
      <vt:lpstr>EQUITABLE LEASES</vt:lpstr>
      <vt:lpstr>WHAT IS A LICENCE?</vt:lpstr>
      <vt:lpstr>RENTING HOME (WALES) ACT 2016</vt:lpstr>
      <vt:lpstr>LEASES ESSENTIAL CHARACTERISTICS</vt:lpstr>
      <vt:lpstr>EXCLUSIVE POSSESSION</vt:lpstr>
      <vt:lpstr>FOR A CERTAIN TERM</vt:lpstr>
      <vt:lpstr>AT A RENT</vt:lpstr>
      <vt:lpstr>TERMINATION OF LEASES</vt:lpstr>
      <vt:lpstr>LEASEHOLD COVENANTS</vt:lpstr>
      <vt:lpstr>EXPRESS COVENANTS</vt:lpstr>
      <vt:lpstr>IMPLIED COVENANTS</vt:lpstr>
      <vt:lpstr>ALIENATION COVENANTS</vt:lpstr>
      <vt:lpstr>UNIT 8: LEARNING OUTCOMES</vt:lpstr>
      <vt:lpstr>UNIT 8: READING MATERIALS</vt:lpstr>
      <vt:lpstr>EXPLORING FURTHER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 8 - Leases</dc:title>
  <dc:creator>Martin Jones</dc:creator>
  <cp:keywords>DAGYo589r_4,BAFYwojWtl0,0</cp:keywords>
  <cp:lastModifiedBy>Kireene David</cp:lastModifiedBy>
  <cp:revision>1</cp:revision>
  <dcterms:created xsi:type="dcterms:W3CDTF">2026-08-04T21:23:32Z</dcterms:created>
  <dcterms:modified xsi:type="dcterms:W3CDTF">2026-08-29T19:37:52Z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2026-04-01T00:00:00Z</vt:filetime>
  </property>
  <property fmtid="{D5CDD505-2E9C-101B-9397-08002B2CF9AE}" pid="3" name="Creator">
    <vt:lpwstr>Canva</vt:lpwstr>
  </property>
  <property fmtid="{D5CDD505-2E9C-101B-9397-08002B2CF9AE}" pid="4" name="LastSaved">
    <vt:filetime>2026-08-04T00:00:00Z</vt:filetime>
  </property>
  <property fmtid="{D5CDD505-2E9C-101B-9397-08002B2CF9AE}" pid="5" name="Producer">
    <vt:lpwstr>Canva</vt:lpwstr>
  </property>
</Properties>
</file>