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8"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276" autoAdjust="0"/>
  </p:normalViewPr>
  <p:slideViewPr>
    <p:cSldViewPr snapToGrid="0">
      <p:cViewPr varScale="1">
        <p:scale>
          <a:sx n="67" d="100"/>
          <a:sy n="67" d="100"/>
        </p:scale>
        <p:origin x="129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80869-F375-4B06-BD14-AAE74463673C}" type="datetimeFigureOut">
              <a:rPr lang="en-IN" smtClean="0"/>
              <a:t>09-11-2021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A75B56-BFD2-4092-A63A-4AE22621C8EE}" type="slidenum">
              <a:rPr lang="en-IN" smtClean="0"/>
              <a:t>‹#›</a:t>
            </a:fld>
            <a:endParaRPr lang="en-IN"/>
          </a:p>
        </p:txBody>
      </p:sp>
    </p:spTree>
    <p:extLst>
      <p:ext uri="{BB962C8B-B14F-4D97-AF65-F5344CB8AC3E}">
        <p14:creationId xmlns:p14="http://schemas.microsoft.com/office/powerpoint/2010/main" val="2293483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the current scenario, stress can be recognized as an increasingly typical aspect of the regular lifestyle of an individual. Due to the changing dynamics of industries, the day-to-day affairs of an employee are becoming tough, and it seems to affect their personal lifestyle on a long-term basis. It is evident that due to the immense mental stress, serious health issues might arise on a long-term basis. While discussing the context of the United Kingdom, it can be noted that in the year 2020, the pandemic has managed to increase the level of work stress even more, and younger generations seem to be facing most of the stressful situations in comparison to the "</a:t>
            </a:r>
            <a:r>
              <a:rPr lang="en-IN" sz="1200" i="1" kern="1200" dirty="0">
                <a:solidFill>
                  <a:schemeClr val="tx1"/>
                </a:solidFill>
                <a:effectLst/>
                <a:latin typeface="+mn-lt"/>
                <a:ea typeface="+mn-ea"/>
                <a:cs typeface="+mn-cs"/>
              </a:rPr>
              <a:t>baby boomers</a:t>
            </a:r>
            <a:r>
              <a:rPr lang="en-IN" sz="1200" kern="1200" dirty="0">
                <a:solidFill>
                  <a:schemeClr val="tx1"/>
                </a:solidFill>
                <a:effectLst/>
                <a:latin typeface="+mn-lt"/>
                <a:ea typeface="+mn-ea"/>
                <a:cs typeface="+mn-cs"/>
              </a:rPr>
              <a:t>” </a:t>
            </a:r>
            <a:endParaRPr lang="en-IN" dirty="0"/>
          </a:p>
        </p:txBody>
      </p:sp>
      <p:sp>
        <p:nvSpPr>
          <p:cNvPr id="4" name="Slide Number Placeholder 3"/>
          <p:cNvSpPr>
            <a:spLocks noGrp="1"/>
          </p:cNvSpPr>
          <p:nvPr>
            <p:ph type="sldNum" sz="quarter" idx="10"/>
          </p:nvPr>
        </p:nvSpPr>
        <p:spPr/>
        <p:txBody>
          <a:bodyPr/>
          <a:lstStyle/>
          <a:p>
            <a:fld id="{49A75B56-BFD2-4092-A63A-4AE22621C8EE}" type="slidenum">
              <a:rPr lang="en-IN" smtClean="0"/>
              <a:t>2</a:t>
            </a:fld>
            <a:endParaRPr lang="en-IN"/>
          </a:p>
        </p:txBody>
      </p:sp>
    </p:spTree>
    <p:extLst>
      <p:ext uri="{BB962C8B-B14F-4D97-AF65-F5344CB8AC3E}">
        <p14:creationId xmlns:p14="http://schemas.microsoft.com/office/powerpoint/2010/main" val="104381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British Petroleum has been recognized as one of the largest multinational companies that produce and sell oil and gas</a:t>
            </a:r>
            <a:r>
              <a:rPr lang="en-IN" sz="1200" kern="1200" baseline="0" dirty="0">
                <a:solidFill>
                  <a:schemeClr val="tx1"/>
                </a:solidFill>
                <a:effectLst/>
                <a:latin typeface="+mn-lt"/>
                <a:ea typeface="+mn-ea"/>
                <a:cs typeface="+mn-cs"/>
              </a:rPr>
              <a:t> and t</a:t>
            </a:r>
            <a:r>
              <a:rPr lang="en-IN" sz="1200" kern="1200" dirty="0">
                <a:solidFill>
                  <a:schemeClr val="tx1"/>
                </a:solidFill>
                <a:effectLst/>
                <a:latin typeface="+mn-lt"/>
                <a:ea typeface="+mn-ea"/>
                <a:cs typeface="+mn-cs"/>
              </a:rPr>
              <a:t>he organization has its headquarter in London. It is noted that a huge section of staff of British Petroleum serves the company from being at some of the off-shore oil and gas extraction locations. In such locations, they have to work alongside industrial personnel and other hierarchies’ for a longer period of time. Due to this, the physical and psychological aspects of the individuals become harmed for being within the off-shore working environment for a longer period of time. Here, the management seems to ignore the development of job characteristics and satisfaction of the employees, which turns into immense mental health issues. </a:t>
            </a:r>
            <a:endParaRPr lang="en-IN" dirty="0"/>
          </a:p>
        </p:txBody>
      </p:sp>
      <p:sp>
        <p:nvSpPr>
          <p:cNvPr id="4" name="Slide Number Placeholder 3"/>
          <p:cNvSpPr>
            <a:spLocks noGrp="1"/>
          </p:cNvSpPr>
          <p:nvPr>
            <p:ph type="sldNum" sz="quarter" idx="10"/>
          </p:nvPr>
        </p:nvSpPr>
        <p:spPr/>
        <p:txBody>
          <a:bodyPr/>
          <a:lstStyle/>
          <a:p>
            <a:fld id="{49A75B56-BFD2-4092-A63A-4AE22621C8EE}" type="slidenum">
              <a:rPr lang="en-IN" smtClean="0"/>
              <a:t>3</a:t>
            </a:fld>
            <a:endParaRPr lang="en-IN"/>
          </a:p>
        </p:txBody>
      </p:sp>
    </p:spTree>
    <p:extLst>
      <p:ext uri="{BB962C8B-B14F-4D97-AF65-F5344CB8AC3E}">
        <p14:creationId xmlns:p14="http://schemas.microsoft.com/office/powerpoint/2010/main" val="1898815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As per the case study scenario, it is evident that in the year 2020, the work stress-related issues have become intensified. </a:t>
            </a:r>
          </a:p>
          <a:p>
            <a:r>
              <a:rPr lang="en-IN" sz="1200" kern="1200" dirty="0">
                <a:solidFill>
                  <a:schemeClr val="tx1"/>
                </a:solidFill>
                <a:effectLst/>
                <a:latin typeface="+mn-lt"/>
                <a:ea typeface="+mn-ea"/>
                <a:cs typeface="+mn-cs"/>
              </a:rPr>
              <a:t>The news dating app of the United Kingdom, “</a:t>
            </a:r>
            <a:r>
              <a:rPr lang="en-IN" sz="1200" i="1" kern="1200" dirty="0">
                <a:solidFill>
                  <a:schemeClr val="tx1"/>
                </a:solidFill>
                <a:effectLst/>
                <a:latin typeface="+mn-lt"/>
                <a:ea typeface="+mn-ea"/>
                <a:cs typeface="+mn-cs"/>
              </a:rPr>
              <a:t>Bumble</a:t>
            </a:r>
            <a:r>
              <a:rPr lang="en-IN" sz="1200" kern="1200" dirty="0">
                <a:solidFill>
                  <a:schemeClr val="tx1"/>
                </a:solidFill>
                <a:effectLst/>
                <a:latin typeface="+mn-lt"/>
                <a:ea typeface="+mn-ea"/>
                <a:cs typeface="+mn-cs"/>
              </a:rPr>
              <a:t>” had to close most of their offices for a week so that their employees could recover from the “collective burnout” which they have faced during the </a:t>
            </a:r>
            <a:r>
              <a:rPr lang="en-IN" sz="1200" kern="1200" dirty="0" err="1">
                <a:solidFill>
                  <a:schemeClr val="tx1"/>
                </a:solidFill>
                <a:effectLst/>
                <a:latin typeface="+mn-lt"/>
                <a:ea typeface="+mn-ea"/>
                <a:cs typeface="+mn-cs"/>
              </a:rPr>
              <a:t>Covid</a:t>
            </a:r>
            <a:r>
              <a:rPr lang="en-IN" sz="1200" kern="1200" dirty="0">
                <a:solidFill>
                  <a:schemeClr val="tx1"/>
                </a:solidFill>
                <a:effectLst/>
                <a:latin typeface="+mn-lt"/>
                <a:ea typeface="+mn-ea"/>
                <a:cs typeface="+mn-cs"/>
              </a:rPr>
              <a:t> 19 pandemic in the year 2020. At the same time, Bumble has told 700 of its international staff to focus on themselves as the disruption caused by the pandemic has led the workers to face a significant level of stress and exhaustion. </a:t>
            </a:r>
          </a:p>
          <a:p>
            <a:endParaRPr lang="en-IN" dirty="0"/>
          </a:p>
        </p:txBody>
      </p:sp>
      <p:sp>
        <p:nvSpPr>
          <p:cNvPr id="4" name="Slide Number Placeholder 3"/>
          <p:cNvSpPr>
            <a:spLocks noGrp="1"/>
          </p:cNvSpPr>
          <p:nvPr>
            <p:ph type="sldNum" sz="quarter" idx="10"/>
          </p:nvPr>
        </p:nvSpPr>
        <p:spPr/>
        <p:txBody>
          <a:bodyPr/>
          <a:lstStyle/>
          <a:p>
            <a:fld id="{49A75B56-BFD2-4092-A63A-4AE22621C8EE}" type="slidenum">
              <a:rPr lang="en-IN" smtClean="0"/>
              <a:t>4</a:t>
            </a:fld>
            <a:endParaRPr lang="en-IN"/>
          </a:p>
        </p:txBody>
      </p:sp>
    </p:spTree>
    <p:extLst>
      <p:ext uri="{BB962C8B-B14F-4D97-AF65-F5344CB8AC3E}">
        <p14:creationId xmlns:p14="http://schemas.microsoft.com/office/powerpoint/2010/main" val="3707423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Apart from that, revitalizing the employee's working situations has become one of the prominent aspects for reducing their stressful working schedules in the business. Currently, the management of British Petroleum is on the move to enhancing their UK-based health assessment, where they intend to identify the mental health problems of staff and provide the best support to them. </a:t>
            </a:r>
            <a:endParaRPr lang="en-IN" dirty="0"/>
          </a:p>
        </p:txBody>
      </p:sp>
      <p:sp>
        <p:nvSpPr>
          <p:cNvPr id="4" name="Slide Number Placeholder 3"/>
          <p:cNvSpPr>
            <a:spLocks noGrp="1"/>
          </p:cNvSpPr>
          <p:nvPr>
            <p:ph type="sldNum" sz="quarter" idx="10"/>
          </p:nvPr>
        </p:nvSpPr>
        <p:spPr/>
        <p:txBody>
          <a:bodyPr/>
          <a:lstStyle/>
          <a:p>
            <a:fld id="{49A75B56-BFD2-4092-A63A-4AE22621C8EE}" type="slidenum">
              <a:rPr lang="en-IN" smtClean="0"/>
              <a:t>5</a:t>
            </a:fld>
            <a:endParaRPr lang="en-IN"/>
          </a:p>
        </p:txBody>
      </p:sp>
    </p:spTree>
    <p:extLst>
      <p:ext uri="{BB962C8B-B14F-4D97-AF65-F5344CB8AC3E}">
        <p14:creationId xmlns:p14="http://schemas.microsoft.com/office/powerpoint/2010/main" val="772256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cause-and-effect analysis can be noted as one of the most significant and efficient diagrams that allow the researcher to identify some of the key causes of a specific issue. By using the diagrams of cause-and-effect analysis, the probable causes can be identified, which can direct to a particular issue. In this assessment, the issue regarding workplace stress will be elaborated on along with the probable causes of the problem.</a:t>
            </a:r>
          </a:p>
          <a:p>
            <a:r>
              <a:rPr lang="en-IN" sz="1200" kern="1200" dirty="0">
                <a:solidFill>
                  <a:schemeClr val="tx1"/>
                </a:solidFill>
                <a:effectLst/>
                <a:latin typeface="+mn-lt"/>
                <a:ea typeface="+mn-ea"/>
                <a:cs typeface="+mn-cs"/>
              </a:rPr>
              <a:t>It can be recognized that for oil extraction businesses, staff of British Petroleum need to migrate to some off-shore locations during most of the times of the year. It is also evident that the work environment of the oil and gas industry includes one of the highly difficult and risky situations in terms of job hazards and occupational challenges.</a:t>
            </a:r>
            <a:endParaRPr lang="en-IN" dirty="0"/>
          </a:p>
        </p:txBody>
      </p:sp>
      <p:sp>
        <p:nvSpPr>
          <p:cNvPr id="4" name="Slide Number Placeholder 3"/>
          <p:cNvSpPr>
            <a:spLocks noGrp="1"/>
          </p:cNvSpPr>
          <p:nvPr>
            <p:ph type="sldNum" sz="quarter" idx="10"/>
          </p:nvPr>
        </p:nvSpPr>
        <p:spPr/>
        <p:txBody>
          <a:bodyPr/>
          <a:lstStyle/>
          <a:p>
            <a:fld id="{49A75B56-BFD2-4092-A63A-4AE22621C8EE}" type="slidenum">
              <a:rPr lang="en-IN" smtClean="0"/>
              <a:t>6</a:t>
            </a:fld>
            <a:endParaRPr lang="en-IN"/>
          </a:p>
        </p:txBody>
      </p:sp>
    </p:spTree>
    <p:extLst>
      <p:ext uri="{BB962C8B-B14F-4D97-AF65-F5344CB8AC3E}">
        <p14:creationId xmlns:p14="http://schemas.microsoft.com/office/powerpoint/2010/main" val="2005105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Name of the factors</a:t>
            </a:r>
            <a:endParaRPr lang="en-IN" sz="1200" kern="1200" dirty="0">
              <a:solidFill>
                <a:schemeClr val="tx1"/>
              </a:solidFill>
              <a:effectLst/>
              <a:latin typeface="+mn-lt"/>
              <a:ea typeface="+mn-ea"/>
              <a:cs typeface="+mn-cs"/>
            </a:endParaRPr>
          </a:p>
          <a:p>
            <a:r>
              <a:rPr lang="en-IN" sz="1200" b="1" i="1" kern="1200" dirty="0">
                <a:solidFill>
                  <a:schemeClr val="tx1"/>
                </a:solidFill>
                <a:effectLst/>
                <a:latin typeface="+mn-lt"/>
                <a:ea typeface="+mn-ea"/>
                <a:cs typeface="+mn-cs"/>
              </a:rPr>
              <a:t>Discussion</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Political</a:t>
            </a:r>
          </a:p>
          <a:p>
            <a:r>
              <a:rPr lang="en-IN" sz="1200" kern="1200" dirty="0">
                <a:solidFill>
                  <a:schemeClr val="tx1"/>
                </a:solidFill>
                <a:effectLst/>
                <a:latin typeface="+mn-lt"/>
                <a:ea typeface="+mn-ea"/>
                <a:cs typeface="+mn-cs"/>
              </a:rPr>
              <a:t>The political aspects can develop biases in the management for which the productivity of the staff can be hampered. </a:t>
            </a:r>
          </a:p>
          <a:p>
            <a:r>
              <a:rPr lang="en-IN" sz="1200" kern="1200" dirty="0">
                <a:solidFill>
                  <a:schemeClr val="tx1"/>
                </a:solidFill>
                <a:effectLst/>
                <a:latin typeface="+mn-lt"/>
                <a:ea typeface="+mn-ea"/>
                <a:cs typeface="+mn-cs"/>
              </a:rPr>
              <a:t>Economical</a:t>
            </a:r>
          </a:p>
          <a:p>
            <a:r>
              <a:rPr lang="en-IN" sz="1200" kern="1200" dirty="0">
                <a:solidFill>
                  <a:schemeClr val="tx1"/>
                </a:solidFill>
                <a:effectLst/>
                <a:latin typeface="+mn-lt"/>
                <a:ea typeface="+mn-ea"/>
                <a:cs typeface="+mn-cs"/>
              </a:rPr>
              <a:t>A slow increment of salary can harm the economic conditions of the individuals. Additionally, increased tax rates from the government might create a significant impact on the spending ability of the staff (</a:t>
            </a:r>
            <a:r>
              <a:rPr lang="en-GB" sz="1200" kern="1200" dirty="0" err="1">
                <a:solidFill>
                  <a:schemeClr val="tx1"/>
                </a:solidFill>
                <a:effectLst/>
                <a:latin typeface="+mn-lt"/>
                <a:ea typeface="+mn-ea"/>
                <a:cs typeface="+mn-cs"/>
              </a:rPr>
              <a:t>Panday</a:t>
            </a:r>
            <a:r>
              <a:rPr lang="en-GB" sz="1200" kern="1200" dirty="0">
                <a:solidFill>
                  <a:schemeClr val="tx1"/>
                </a:solidFill>
                <a:effectLst/>
                <a:latin typeface="+mn-lt"/>
                <a:ea typeface="+mn-ea"/>
                <a:cs typeface="+mn-cs"/>
              </a:rPr>
              <a:t>, 2021</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Social</a:t>
            </a:r>
          </a:p>
          <a:p>
            <a:r>
              <a:rPr lang="en-IN" sz="1200" kern="1200" dirty="0">
                <a:solidFill>
                  <a:schemeClr val="tx1"/>
                </a:solidFill>
                <a:effectLst/>
                <a:latin typeface="+mn-lt"/>
                <a:ea typeface="+mn-ea"/>
                <a:cs typeface="+mn-cs"/>
              </a:rPr>
              <a:t>Cultural backgrounds and social issues might cause conflicts in the team that can also harm the job satisfaction among the staff.  </a:t>
            </a:r>
          </a:p>
        </p:txBody>
      </p:sp>
      <p:sp>
        <p:nvSpPr>
          <p:cNvPr id="4" name="Slide Number Placeholder 3"/>
          <p:cNvSpPr>
            <a:spLocks noGrp="1"/>
          </p:cNvSpPr>
          <p:nvPr>
            <p:ph type="sldNum" sz="quarter" idx="10"/>
          </p:nvPr>
        </p:nvSpPr>
        <p:spPr/>
        <p:txBody>
          <a:bodyPr/>
          <a:lstStyle/>
          <a:p>
            <a:fld id="{49A75B56-BFD2-4092-A63A-4AE22621C8EE}" type="slidenum">
              <a:rPr lang="en-IN" smtClean="0"/>
              <a:t>7</a:t>
            </a:fld>
            <a:endParaRPr lang="en-IN"/>
          </a:p>
        </p:txBody>
      </p:sp>
    </p:spTree>
    <p:extLst>
      <p:ext uri="{BB962C8B-B14F-4D97-AF65-F5344CB8AC3E}">
        <p14:creationId xmlns:p14="http://schemas.microsoft.com/office/powerpoint/2010/main" val="2740578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Technological</a:t>
            </a:r>
          </a:p>
          <a:p>
            <a:r>
              <a:rPr lang="en-IN" sz="1200" kern="1200" dirty="0">
                <a:solidFill>
                  <a:schemeClr val="tx1"/>
                </a:solidFill>
                <a:effectLst/>
                <a:latin typeface="+mn-lt"/>
                <a:ea typeface="+mn-ea"/>
                <a:cs typeface="+mn-cs"/>
              </a:rPr>
              <a:t>Due to lack of technical support, staffs need to provide more effort from their end to pursue a certain task. Therefore, due to a lack of support, their moral values can become hampered.   </a:t>
            </a:r>
          </a:p>
          <a:p>
            <a:r>
              <a:rPr lang="en-IN" sz="1200" kern="1200" dirty="0">
                <a:solidFill>
                  <a:schemeClr val="tx1"/>
                </a:solidFill>
                <a:effectLst/>
                <a:latin typeface="+mn-lt"/>
                <a:ea typeface="+mn-ea"/>
                <a:cs typeface="+mn-cs"/>
              </a:rPr>
              <a:t>Legal</a:t>
            </a:r>
          </a:p>
          <a:p>
            <a:r>
              <a:rPr lang="en-IN" sz="1200" kern="1200" dirty="0">
                <a:solidFill>
                  <a:schemeClr val="tx1"/>
                </a:solidFill>
                <a:effectLst/>
                <a:latin typeface="+mn-lt"/>
                <a:ea typeface="+mn-ea"/>
                <a:cs typeface="+mn-cs"/>
              </a:rPr>
              <a:t>Lack of legal prevalence regarding discrimination, harassment might create certain issues in the workplace. Additionally, lack of perseverance on the overtime disputes and salary misclassification can cause mental stress and work dissatisfaction from the staff (</a:t>
            </a:r>
            <a:r>
              <a:rPr lang="en-GB" sz="1200" kern="1200" dirty="0">
                <a:solidFill>
                  <a:schemeClr val="tx1"/>
                </a:solidFill>
                <a:effectLst/>
                <a:latin typeface="+mn-lt"/>
                <a:ea typeface="+mn-ea"/>
                <a:cs typeface="+mn-cs"/>
              </a:rPr>
              <a:t>Smith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2018</a:t>
            </a:r>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Environmental</a:t>
            </a:r>
          </a:p>
          <a:p>
            <a:r>
              <a:rPr lang="en-IN" sz="1200" kern="1200" dirty="0">
                <a:solidFill>
                  <a:schemeClr val="tx1"/>
                </a:solidFill>
                <a:effectLst/>
                <a:latin typeface="+mn-lt"/>
                <a:ea typeface="+mn-ea"/>
                <a:cs typeface="+mn-cs"/>
              </a:rPr>
              <a:t>Due to lack of sustainable measures and harmful working environment can cause the staffs to become less productive. </a:t>
            </a:r>
          </a:p>
          <a:p>
            <a:endParaRPr lang="en-IN" dirty="0"/>
          </a:p>
          <a:p>
            <a:endParaRPr lang="en-IN" dirty="0"/>
          </a:p>
        </p:txBody>
      </p:sp>
      <p:sp>
        <p:nvSpPr>
          <p:cNvPr id="4" name="Slide Number Placeholder 3"/>
          <p:cNvSpPr>
            <a:spLocks noGrp="1"/>
          </p:cNvSpPr>
          <p:nvPr>
            <p:ph type="sldNum" sz="quarter" idx="10"/>
          </p:nvPr>
        </p:nvSpPr>
        <p:spPr/>
        <p:txBody>
          <a:bodyPr/>
          <a:lstStyle/>
          <a:p>
            <a:fld id="{49A75B56-BFD2-4092-A63A-4AE22621C8EE}" type="slidenum">
              <a:rPr lang="en-IN" smtClean="0"/>
              <a:t>8</a:t>
            </a:fld>
            <a:endParaRPr lang="en-IN"/>
          </a:p>
        </p:txBody>
      </p:sp>
    </p:spTree>
    <p:extLst>
      <p:ext uri="{BB962C8B-B14F-4D97-AF65-F5344CB8AC3E}">
        <p14:creationId xmlns:p14="http://schemas.microsoft.com/office/powerpoint/2010/main" val="22596762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F57EE9CC-9DC8-4CB1-9862-3A09CCE2D04B}" type="datetimeFigureOut">
              <a:rPr lang="en-IN" smtClean="0"/>
              <a:t>09-11-2021</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4206038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7EE9CC-9DC8-4CB1-9862-3A09CCE2D04B}"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4274954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7EE9CC-9DC8-4CB1-9862-3A09CCE2D04B}"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2212416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7EE9CC-9DC8-4CB1-9862-3A09CCE2D04B}"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2569455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7EE9CC-9DC8-4CB1-9862-3A09CCE2D04B}" type="datetimeFigureOut">
              <a:rPr lang="en-IN" smtClean="0"/>
              <a:t>09-11-2021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979933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7EE9CC-9DC8-4CB1-9862-3A09CCE2D04B}" type="datetimeFigureOut">
              <a:rPr lang="en-IN" smtClean="0"/>
              <a:t>09-11-2021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4100777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7EE9CC-9DC8-4CB1-9862-3A09CCE2D04B}" type="datetimeFigureOut">
              <a:rPr lang="en-IN" smtClean="0"/>
              <a:t>09-11-2021</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589656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7EE9CC-9DC8-4CB1-9862-3A09CCE2D04B}"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3685832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7EE9CC-9DC8-4CB1-9862-3A09CCE2D04B}"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2451210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7EE9CC-9DC8-4CB1-9862-3A09CCE2D04B}"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1179635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57EE9CC-9DC8-4CB1-9862-3A09CCE2D04B}"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2196179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F57EE9CC-9DC8-4CB1-9862-3A09CCE2D04B}"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1083641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7EE9CC-9DC8-4CB1-9862-3A09CCE2D04B}"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1892969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57EE9CC-9DC8-4CB1-9862-3A09CCE2D04B}" type="datetimeFigureOut">
              <a:rPr lang="en-IN" smtClean="0"/>
              <a:t>09-11-2021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4076286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57EE9CC-9DC8-4CB1-9862-3A09CCE2D04B}" type="datetimeFigureOut">
              <a:rPr lang="en-IN" smtClean="0"/>
              <a:t>09-11-2021</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2976127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57EE9CC-9DC8-4CB1-9862-3A09CCE2D04B}"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13149620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F57EE9CC-9DC8-4CB1-9862-3A09CCE2D04B}"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AC04694F-47E4-4FB8-B1D6-58DBDAA0221F}" type="slidenum">
              <a:rPr lang="en-IN" smtClean="0"/>
              <a:t>‹#›</a:t>
            </a:fld>
            <a:endParaRPr lang="en-IN"/>
          </a:p>
        </p:txBody>
      </p:sp>
    </p:spTree>
    <p:extLst>
      <p:ext uri="{BB962C8B-B14F-4D97-AF65-F5344CB8AC3E}">
        <p14:creationId xmlns:p14="http://schemas.microsoft.com/office/powerpoint/2010/main" val="1365987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57EE9CC-9DC8-4CB1-9862-3A09CCE2D04B}" type="datetimeFigureOut">
              <a:rPr lang="en-IN" smtClean="0"/>
              <a:t>09-11-2021</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AC04694F-47E4-4FB8-B1D6-58DBDAA0221F}" type="slidenum">
              <a:rPr lang="en-IN" smtClean="0"/>
              <a:t>‹#›</a:t>
            </a:fld>
            <a:endParaRPr lang="en-IN"/>
          </a:p>
        </p:txBody>
      </p:sp>
    </p:spTree>
    <p:extLst>
      <p:ext uri="{BB962C8B-B14F-4D97-AF65-F5344CB8AC3E}">
        <p14:creationId xmlns:p14="http://schemas.microsoft.com/office/powerpoint/2010/main" val="36190897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Problem Solving &amp;amp; Decision Making Skills Training For Management"/>
          <p:cNvPicPr>
            <a:picLocks noChangeAspect="1" noChangeArrowheads="1"/>
          </p:cNvPicPr>
          <p:nvPr/>
        </p:nvPicPr>
        <p:blipFill>
          <a:blip r:embed="rId2">
            <a:extLst>
              <a:ext uri="{BEBA8EAE-BF5A-486C-A8C5-ECC9F3942E4B}">
                <a14:imgProps xmlns:a14="http://schemas.microsoft.com/office/drawing/2010/main">
                  <a14:imgLayer r:embed="rId3">
                    <a14:imgEffect>
                      <a14:artisticBlur/>
                    </a14:imgEffect>
                  </a14:imgLayer>
                </a14:imgProps>
              </a:ext>
              <a:ext uri="{28A0092B-C50C-407E-A947-70E740481C1C}">
                <a14:useLocalDpi xmlns:a14="http://schemas.microsoft.com/office/drawing/2010/main" val="0"/>
              </a:ext>
            </a:extLst>
          </a:blip>
          <a:srcRect/>
          <a:stretch>
            <a:fillRect/>
          </a:stretch>
        </p:blipFill>
        <p:spPr bwMode="auto">
          <a:xfrm>
            <a:off x="475116" y="327845"/>
            <a:ext cx="11241768" cy="595992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83171" y="973061"/>
            <a:ext cx="8825658" cy="2677648"/>
          </a:xfrm>
        </p:spPr>
        <p:txBody>
          <a:bodyPr/>
          <a:lstStyle/>
          <a:p>
            <a:pPr algn="ctr"/>
            <a:r>
              <a:rPr lang="en-US" dirty="0">
                <a:effectLst>
                  <a:outerShdw blurRad="38100" dist="38100" dir="2700000" algn="tl">
                    <a:srgbClr val="000000">
                      <a:alpha val="43137"/>
                    </a:srgbClr>
                  </a:outerShdw>
                </a:effectLst>
              </a:rPr>
              <a:t>Problem Solving and Decision Making</a:t>
            </a:r>
            <a:endParaRPr lang="en-IN" dirty="0">
              <a:effectLst>
                <a:outerShdw blurRad="38100" dist="38100" dir="2700000" algn="tl">
                  <a:srgbClr val="000000">
                    <a:alpha val="43137"/>
                  </a:srgbClr>
                </a:outerShdw>
              </a:effectLst>
            </a:endParaRPr>
          </a:p>
        </p:txBody>
      </p:sp>
      <p:graphicFrame>
        <p:nvGraphicFramePr>
          <p:cNvPr id="3" name="Table 2">
            <a:extLst>
              <a:ext uri="{FF2B5EF4-FFF2-40B4-BE49-F238E27FC236}">
                <a16:creationId xmlns:a16="http://schemas.microsoft.com/office/drawing/2014/main" id="{D4551507-585D-4933-A94B-8A384A022EEF}"/>
              </a:ext>
            </a:extLst>
          </p:cNvPr>
          <p:cNvGraphicFramePr>
            <a:graphicFrameLocks noGrp="1"/>
          </p:cNvGraphicFramePr>
          <p:nvPr>
            <p:extLst>
              <p:ext uri="{D42A27DB-BD31-4B8C-83A1-F6EECF244321}">
                <p14:modId xmlns:p14="http://schemas.microsoft.com/office/powerpoint/2010/main" val="934936893"/>
              </p:ext>
            </p:extLst>
          </p:nvPr>
        </p:nvGraphicFramePr>
        <p:xfrm>
          <a:off x="857250" y="620242"/>
          <a:ext cx="3440430" cy="1188720"/>
        </p:xfrm>
        <a:graphic>
          <a:graphicData uri="http://schemas.openxmlformats.org/drawingml/2006/table">
            <a:tbl>
              <a:tblPr/>
              <a:tblGrid>
                <a:gridCol w="3440430">
                  <a:extLst>
                    <a:ext uri="{9D8B030D-6E8A-4147-A177-3AD203B41FA5}">
                      <a16:colId xmlns:a16="http://schemas.microsoft.com/office/drawing/2014/main" val="1321089358"/>
                    </a:ext>
                  </a:extLst>
                </a:gridCol>
              </a:tblGrid>
              <a:tr h="1118388">
                <a:tc>
                  <a:txBody>
                    <a:bodyPr/>
                    <a:lstStyle/>
                    <a:p>
                      <a:r>
                        <a:rPr lang="en-GB" sz="1800" b="0" kern="1200" cap="none" spc="0" dirty="0">
                          <a:ln w="0"/>
                          <a:solidFill>
                            <a:schemeClr val="bg1">
                              <a:lumMod val="95000"/>
                            </a:schemeClr>
                          </a:solidFill>
                          <a:effectLst>
                            <a:outerShdw blurRad="38100" dist="19050" dir="2700000" algn="tl" rotWithShape="0">
                              <a:schemeClr val="dk1">
                                <a:alpha val="40000"/>
                              </a:schemeClr>
                            </a:outerShdw>
                          </a:effectLst>
                          <a:latin typeface="+mn-lt"/>
                          <a:ea typeface="+mn-ea"/>
                          <a:cs typeface="+mn-cs"/>
                        </a:rPr>
                        <a:t>Student Name: Maria Graur</a:t>
                      </a:r>
                      <a:br>
                        <a:rPr lang="en-GB" sz="1800" b="0" kern="1200" cap="none" spc="0" dirty="0">
                          <a:ln w="0"/>
                          <a:solidFill>
                            <a:schemeClr val="bg1">
                              <a:lumMod val="95000"/>
                            </a:schemeClr>
                          </a:solidFill>
                          <a:effectLst>
                            <a:outerShdw blurRad="38100" dist="19050" dir="2700000" algn="tl" rotWithShape="0">
                              <a:schemeClr val="dk1">
                                <a:alpha val="40000"/>
                              </a:schemeClr>
                            </a:outerShdw>
                          </a:effectLst>
                          <a:latin typeface="+mn-lt"/>
                          <a:ea typeface="+mn-ea"/>
                          <a:cs typeface="+mn-cs"/>
                        </a:rPr>
                      </a:br>
                      <a:r>
                        <a:rPr lang="en-GB" sz="1800" b="0" kern="1200" cap="none" spc="0" dirty="0">
                          <a:ln w="0"/>
                          <a:solidFill>
                            <a:schemeClr val="bg1">
                              <a:lumMod val="95000"/>
                            </a:schemeClr>
                          </a:solidFill>
                          <a:effectLst>
                            <a:outerShdw blurRad="38100" dist="19050" dir="2700000" algn="tl" rotWithShape="0">
                              <a:schemeClr val="dk1">
                                <a:alpha val="40000"/>
                              </a:schemeClr>
                            </a:outerShdw>
                          </a:effectLst>
                          <a:latin typeface="+mn-lt"/>
                          <a:ea typeface="+mn-ea"/>
                          <a:cs typeface="+mn-cs"/>
                        </a:rPr>
                        <a:t> Student ID: 2024766</a:t>
                      </a:r>
                      <a:br>
                        <a:rPr lang="en-GB" sz="1800" b="0" kern="1200" cap="none" spc="0" dirty="0">
                          <a:ln w="0"/>
                          <a:solidFill>
                            <a:schemeClr val="bg1">
                              <a:lumMod val="95000"/>
                            </a:schemeClr>
                          </a:solidFill>
                          <a:effectLst>
                            <a:outerShdw blurRad="38100" dist="19050" dir="2700000" algn="tl" rotWithShape="0">
                              <a:schemeClr val="dk1">
                                <a:alpha val="40000"/>
                              </a:schemeClr>
                            </a:outerShdw>
                          </a:effectLst>
                          <a:latin typeface="+mn-lt"/>
                          <a:ea typeface="+mn-ea"/>
                          <a:cs typeface="+mn-cs"/>
                        </a:rPr>
                      </a:br>
                      <a:r>
                        <a:rPr lang="en-GB" sz="1800" b="0" kern="1200" cap="none" spc="0" dirty="0">
                          <a:ln w="0"/>
                          <a:solidFill>
                            <a:schemeClr val="bg1">
                              <a:lumMod val="95000"/>
                            </a:schemeClr>
                          </a:solidFill>
                          <a:effectLst>
                            <a:outerShdw blurRad="38100" dist="19050" dir="2700000" algn="tl" rotWithShape="0">
                              <a:schemeClr val="dk1">
                                <a:alpha val="40000"/>
                              </a:schemeClr>
                            </a:outerShdw>
                          </a:effectLst>
                          <a:latin typeface="+mn-lt"/>
                          <a:ea typeface="+mn-ea"/>
                          <a:cs typeface="+mn-cs"/>
                        </a:rPr>
                        <a:t>Module code: BMSW 4004</a:t>
                      </a:r>
                      <a:br>
                        <a:rPr lang="en-GB" sz="1800" b="0" kern="1200" cap="none" spc="0" dirty="0">
                          <a:ln w="0"/>
                          <a:solidFill>
                            <a:schemeClr val="bg1">
                              <a:lumMod val="95000"/>
                            </a:schemeClr>
                          </a:solidFill>
                          <a:effectLst>
                            <a:outerShdw blurRad="38100" dist="19050" dir="2700000" algn="tl" rotWithShape="0">
                              <a:schemeClr val="dk1">
                                <a:alpha val="40000"/>
                              </a:schemeClr>
                            </a:outerShdw>
                          </a:effectLst>
                          <a:latin typeface="+mn-lt"/>
                          <a:ea typeface="+mn-ea"/>
                          <a:cs typeface="+mn-cs"/>
                        </a:rPr>
                      </a:br>
                      <a:r>
                        <a:rPr lang="en-GB" sz="1800" b="0" kern="1200" cap="none" spc="0" dirty="0">
                          <a:ln w="0"/>
                          <a:solidFill>
                            <a:schemeClr val="bg1">
                              <a:lumMod val="95000"/>
                            </a:schemeClr>
                          </a:solidFill>
                          <a:effectLst>
                            <a:outerShdw blurRad="38100" dist="19050" dir="2700000" algn="tl" rotWithShape="0">
                              <a:schemeClr val="dk1">
                                <a:alpha val="40000"/>
                              </a:schemeClr>
                            </a:outerShdw>
                          </a:effectLst>
                          <a:latin typeface="+mn-lt"/>
                          <a:ea typeface="+mn-ea"/>
                          <a:cs typeface="+mn-cs"/>
                        </a:rPr>
                        <a:t>Lecturer’s name: Nauman Ali</a:t>
                      </a:r>
                      <a:endParaRPr lang="en-GB" b="0" cap="none" spc="0" dirty="0">
                        <a:ln w="0"/>
                        <a:solidFill>
                          <a:schemeClr val="bg1">
                            <a:lumMod val="95000"/>
                          </a:schemeClr>
                        </a:solidFill>
                        <a:effectLst>
                          <a:outerShdw blurRad="38100" dist="19050" dir="2700000" algn="tl" rotWithShape="0">
                            <a:schemeClr val="dk1">
                              <a:alpha val="40000"/>
                            </a:schemeClr>
                          </a:outerShdw>
                        </a:effectLst>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215255129"/>
                  </a:ext>
                </a:extLst>
              </a:tr>
            </a:tbl>
          </a:graphicData>
        </a:graphic>
      </p:graphicFrame>
    </p:spTree>
    <p:extLst>
      <p:ext uri="{BB962C8B-B14F-4D97-AF65-F5344CB8AC3E}">
        <p14:creationId xmlns:p14="http://schemas.microsoft.com/office/powerpoint/2010/main" val="2494854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2400" b="1" dirty="0"/>
              <a:t>Nature and impact of the complex problem on the employees and the organizations</a:t>
            </a:r>
            <a:br>
              <a:rPr lang="en-IN" sz="2400" dirty="0"/>
            </a:br>
            <a:endParaRPr lang="en-IN" sz="2400" dirty="0"/>
          </a:p>
        </p:txBody>
      </p:sp>
      <p:sp>
        <p:nvSpPr>
          <p:cNvPr id="3" name="Content Placeholder 2"/>
          <p:cNvSpPr>
            <a:spLocks noGrp="1"/>
          </p:cNvSpPr>
          <p:nvPr>
            <p:ph idx="1"/>
          </p:nvPr>
        </p:nvSpPr>
        <p:spPr>
          <a:xfrm>
            <a:off x="893697" y="2804886"/>
            <a:ext cx="6895031" cy="3416300"/>
          </a:xfrm>
        </p:spPr>
        <p:txBody>
          <a:bodyPr/>
          <a:lstStyle/>
          <a:p>
            <a:r>
              <a:rPr lang="en-IN" dirty="0">
                <a:solidFill>
                  <a:schemeClr val="tx1"/>
                </a:solidFill>
              </a:rPr>
              <a:t>In the current scenario, stress can be recognized as an increasingly typical aspect of the regular lifestyle of an individual</a:t>
            </a:r>
          </a:p>
          <a:p>
            <a:r>
              <a:rPr lang="en-IN" dirty="0">
                <a:solidFill>
                  <a:schemeClr val="tx1"/>
                </a:solidFill>
              </a:rPr>
              <a:t>It is evident that due to the immense mental stress, serious health issues might arise on a long-term basis.</a:t>
            </a:r>
            <a:endParaRPr lang="en-IN" dirty="0"/>
          </a:p>
        </p:txBody>
      </p:sp>
      <p:pic>
        <p:nvPicPr>
          <p:cNvPr id="2050" name="Picture 2" descr="A pulse on employees&amp;#39; wellbeing, six months into the pandemic - Microsoft  365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9986" y="2481943"/>
            <a:ext cx="4003674" cy="37392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78402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p>
        </p:txBody>
      </p:sp>
      <p:sp>
        <p:nvSpPr>
          <p:cNvPr id="3" name="Content Placeholder 2"/>
          <p:cNvSpPr>
            <a:spLocks noGrp="1"/>
          </p:cNvSpPr>
          <p:nvPr>
            <p:ph idx="1"/>
          </p:nvPr>
        </p:nvSpPr>
        <p:spPr>
          <a:xfrm>
            <a:off x="1154954" y="2603500"/>
            <a:ext cx="10872923" cy="3416300"/>
          </a:xfrm>
        </p:spPr>
        <p:txBody>
          <a:bodyPr/>
          <a:lstStyle/>
          <a:p>
            <a:r>
              <a:rPr lang="en-IN" dirty="0">
                <a:solidFill>
                  <a:schemeClr val="tx1"/>
                </a:solidFill>
              </a:rPr>
              <a:t>British Petroleum has been recognized as one of the largest multinational companies that produce and sell oil and gas</a:t>
            </a:r>
          </a:p>
          <a:p>
            <a:r>
              <a:rPr lang="en-IN" dirty="0">
                <a:solidFill>
                  <a:schemeClr val="tx1"/>
                </a:solidFill>
              </a:rPr>
              <a:t>It is noted that a huge section of staff of British Petroleum serves the company from being at some of the off-shore oil and gas extraction locations (</a:t>
            </a:r>
            <a:r>
              <a:rPr lang="en-GB" dirty="0" err="1"/>
              <a:t>bp</a:t>
            </a:r>
            <a:r>
              <a:rPr lang="en-GB" dirty="0"/>
              <a:t>, 2018</a:t>
            </a:r>
            <a:r>
              <a:rPr lang="en-IN" dirty="0">
                <a:solidFill>
                  <a:schemeClr val="tx1"/>
                </a:solidFill>
              </a:rPr>
              <a:t>)</a:t>
            </a:r>
            <a:endParaRPr lang="en-IN" dirty="0"/>
          </a:p>
        </p:txBody>
      </p:sp>
      <p:pic>
        <p:nvPicPr>
          <p:cNvPr id="3076" name="Picture 4" descr="BP jobs: how to pass BP&amp;#39;s assessment tests for professional jobs,  internships, and graduate schemes. - Graduates Firs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35660" y="3167743"/>
            <a:ext cx="8243046" cy="42291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435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p>
        </p:txBody>
      </p:sp>
      <p:sp>
        <p:nvSpPr>
          <p:cNvPr id="3" name="Content Placeholder 2"/>
          <p:cNvSpPr>
            <a:spLocks noGrp="1"/>
          </p:cNvSpPr>
          <p:nvPr>
            <p:ph idx="1"/>
          </p:nvPr>
        </p:nvSpPr>
        <p:spPr>
          <a:xfrm>
            <a:off x="175847" y="2445238"/>
            <a:ext cx="12016154" cy="3416300"/>
          </a:xfrm>
        </p:spPr>
        <p:txBody>
          <a:bodyPr/>
          <a:lstStyle/>
          <a:p>
            <a:r>
              <a:rPr lang="en-IN" dirty="0">
                <a:solidFill>
                  <a:schemeClr val="tx1"/>
                </a:solidFill>
              </a:rPr>
              <a:t>it is evident that in the year 2020, the work stress-related issues have become intensified</a:t>
            </a:r>
          </a:p>
          <a:p>
            <a:r>
              <a:rPr lang="en-IN" dirty="0">
                <a:solidFill>
                  <a:schemeClr val="tx1"/>
                </a:solidFill>
              </a:rPr>
              <a:t>“</a:t>
            </a:r>
            <a:r>
              <a:rPr lang="en-IN" i="1" dirty="0">
                <a:solidFill>
                  <a:schemeClr val="tx1"/>
                </a:solidFill>
              </a:rPr>
              <a:t>Bumble</a:t>
            </a:r>
            <a:r>
              <a:rPr lang="en-IN" dirty="0">
                <a:solidFill>
                  <a:schemeClr val="tx1"/>
                </a:solidFill>
              </a:rPr>
              <a:t>” had to close most of their offices for a week so that their employees could recover from the “collective burnout” </a:t>
            </a:r>
          </a:p>
          <a:p>
            <a:r>
              <a:rPr lang="en-IN" dirty="0">
                <a:solidFill>
                  <a:schemeClr val="tx1"/>
                </a:solidFill>
              </a:rPr>
              <a:t>Bumble has told 700 of its international staff to focus on themselves as the disruption caused by the pandemic has led the workers to face a significant level of stress and exhaustion (</a:t>
            </a:r>
            <a:r>
              <a:rPr lang="en-IN" dirty="0"/>
              <a:t>T</a:t>
            </a:r>
            <a:r>
              <a:rPr lang="en-GB" dirty="0" err="1"/>
              <a:t>immins</a:t>
            </a:r>
            <a:r>
              <a:rPr lang="en-GB" dirty="0"/>
              <a:t>, 2021</a:t>
            </a:r>
            <a:r>
              <a:rPr lang="en-IN" dirty="0">
                <a:solidFill>
                  <a:schemeClr val="tx1"/>
                </a:solidFill>
              </a:rPr>
              <a:t>). </a:t>
            </a:r>
          </a:p>
          <a:p>
            <a:endParaRPr lang="en-IN" dirty="0"/>
          </a:p>
        </p:txBody>
      </p:sp>
    </p:spTree>
    <p:extLst>
      <p:ext uri="{BB962C8B-B14F-4D97-AF65-F5344CB8AC3E}">
        <p14:creationId xmlns:p14="http://schemas.microsoft.com/office/powerpoint/2010/main" val="1153318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p>
        </p:txBody>
      </p:sp>
      <p:sp>
        <p:nvSpPr>
          <p:cNvPr id="3" name="Content Placeholder 2"/>
          <p:cNvSpPr>
            <a:spLocks noGrp="1"/>
          </p:cNvSpPr>
          <p:nvPr>
            <p:ph idx="1"/>
          </p:nvPr>
        </p:nvSpPr>
        <p:spPr>
          <a:xfrm>
            <a:off x="439617" y="2603500"/>
            <a:ext cx="5324370" cy="3416300"/>
          </a:xfrm>
        </p:spPr>
        <p:txBody>
          <a:bodyPr/>
          <a:lstStyle/>
          <a:p>
            <a:r>
              <a:rPr lang="en-IN" dirty="0">
                <a:solidFill>
                  <a:schemeClr val="tx1"/>
                </a:solidFill>
              </a:rPr>
              <a:t>revitalizing the employee's working situations has become one of the prominent aspects for reducing their stressful working schedules in the business</a:t>
            </a:r>
          </a:p>
          <a:p>
            <a:r>
              <a:rPr lang="en-IN" dirty="0">
                <a:solidFill>
                  <a:schemeClr val="tx1"/>
                </a:solidFill>
              </a:rPr>
              <a:t>British Petroleum intend to identify the mental health problems of staff and provide the best support to them. </a:t>
            </a:r>
            <a:endParaRPr lang="en-IN" dirty="0"/>
          </a:p>
          <a:p>
            <a:endParaRPr lang="en-IN" dirty="0"/>
          </a:p>
        </p:txBody>
      </p:sp>
      <p:pic>
        <p:nvPicPr>
          <p:cNvPr id="4098" name="Picture 2" descr="Stress | Mental Health Found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301" y="2381249"/>
            <a:ext cx="4919824" cy="4476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9516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2400" b="1" dirty="0"/>
              <a:t>Research of the cause and effect of the complex problem</a:t>
            </a:r>
            <a:br>
              <a:rPr lang="en-IN" sz="2400" dirty="0"/>
            </a:br>
            <a:endParaRPr lang="en-IN" sz="2400" dirty="0"/>
          </a:p>
        </p:txBody>
      </p:sp>
      <p:sp>
        <p:nvSpPr>
          <p:cNvPr id="3" name="Content Placeholder 2"/>
          <p:cNvSpPr>
            <a:spLocks noGrp="1"/>
          </p:cNvSpPr>
          <p:nvPr>
            <p:ph idx="1"/>
          </p:nvPr>
        </p:nvSpPr>
        <p:spPr>
          <a:xfrm>
            <a:off x="298939" y="2392485"/>
            <a:ext cx="11693769" cy="3416300"/>
          </a:xfrm>
        </p:spPr>
        <p:txBody>
          <a:bodyPr/>
          <a:lstStyle/>
          <a:p>
            <a:r>
              <a:rPr lang="en-IN" dirty="0"/>
              <a:t>The cause-and-effect analysis can be noted as one of the most significant and efficient diagrams that allow the researcher to identify some of the key causes of a specific issue. </a:t>
            </a:r>
          </a:p>
          <a:p>
            <a:r>
              <a:rPr lang="en-IN" dirty="0"/>
              <a:t>staff of British Petroleum need to migrate to some off-shore locations during most of the times of the year (</a:t>
            </a:r>
            <a:r>
              <a:rPr lang="en-GB" dirty="0"/>
              <a:t>Vargas </a:t>
            </a:r>
            <a:r>
              <a:rPr lang="en-GB" dirty="0" err="1"/>
              <a:t>Agudelo</a:t>
            </a:r>
            <a:r>
              <a:rPr lang="en-GB" dirty="0"/>
              <a:t> and Zapata Jaramillo, 2020</a:t>
            </a:r>
            <a:r>
              <a:rPr lang="en-IN" dirty="0"/>
              <a:t>). </a:t>
            </a:r>
          </a:p>
          <a:p>
            <a:r>
              <a:rPr lang="en-IN" dirty="0"/>
              <a:t>adverse weather, oil spill &amp; leakage, technical failures, gas leak, and different other issues are the challenges that staffs of BP mostly faces</a:t>
            </a:r>
          </a:p>
        </p:txBody>
      </p:sp>
      <p:pic>
        <p:nvPicPr>
          <p:cNvPr id="4" name="Picture 3"/>
          <p:cNvPicPr>
            <a:picLocks noChangeAspect="1"/>
          </p:cNvPicPr>
          <p:nvPr/>
        </p:nvPicPr>
        <p:blipFill>
          <a:blip r:embed="rId3"/>
          <a:stretch>
            <a:fillRect/>
          </a:stretch>
        </p:blipFill>
        <p:spPr>
          <a:xfrm>
            <a:off x="2647462" y="4383314"/>
            <a:ext cx="8028841" cy="2474686"/>
          </a:xfrm>
          <a:prstGeom prst="rect">
            <a:avLst/>
          </a:prstGeom>
        </p:spPr>
      </p:pic>
    </p:spTree>
    <p:extLst>
      <p:ext uri="{BB962C8B-B14F-4D97-AF65-F5344CB8AC3E}">
        <p14:creationId xmlns:p14="http://schemas.microsoft.com/office/powerpoint/2010/main" val="981839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2400" b="1" dirty="0"/>
              <a:t>PESTLE analysis regarding the factors that contribute to the problem</a:t>
            </a:r>
            <a:br>
              <a:rPr lang="en-IN" sz="2400" dirty="0"/>
            </a:br>
            <a:endParaRPr lang="en-IN" sz="2400" dirty="0"/>
          </a:p>
        </p:txBody>
      </p:sp>
      <p:sp>
        <p:nvSpPr>
          <p:cNvPr id="5" name="Content Placeholder 4"/>
          <p:cNvSpPr>
            <a:spLocks noGrp="1"/>
          </p:cNvSpPr>
          <p:nvPr>
            <p:ph idx="1"/>
          </p:nvPr>
        </p:nvSpPr>
        <p:spPr>
          <a:xfrm>
            <a:off x="130628" y="2423886"/>
            <a:ext cx="11740243" cy="3416300"/>
          </a:xfrm>
        </p:spPr>
        <p:txBody>
          <a:bodyPr/>
          <a:lstStyle/>
          <a:p>
            <a:pPr marL="0" indent="0">
              <a:buNone/>
            </a:pPr>
            <a:r>
              <a:rPr lang="en-IN" b="1" i="1" dirty="0"/>
              <a:t>Political:</a:t>
            </a:r>
            <a:r>
              <a:rPr lang="en-IN" dirty="0"/>
              <a:t> The political aspects can develop biases in the management for which the productivity of the staff can be hampered. </a:t>
            </a:r>
          </a:p>
          <a:p>
            <a:pPr marL="0" indent="0">
              <a:buNone/>
            </a:pPr>
            <a:r>
              <a:rPr lang="en-IN" b="1" i="1" dirty="0"/>
              <a:t>Economical: </a:t>
            </a:r>
            <a:r>
              <a:rPr lang="en-IN" dirty="0"/>
              <a:t>A slow increment of salary can harm the economic conditions of the individuals (</a:t>
            </a:r>
            <a:r>
              <a:rPr lang="en-GB" dirty="0" err="1"/>
              <a:t>Panday</a:t>
            </a:r>
            <a:r>
              <a:rPr lang="en-GB" dirty="0"/>
              <a:t>, 2021</a:t>
            </a:r>
            <a:r>
              <a:rPr lang="en-IN" dirty="0"/>
              <a:t>).</a:t>
            </a:r>
          </a:p>
          <a:p>
            <a:pPr marL="0" indent="0">
              <a:buNone/>
            </a:pPr>
            <a:r>
              <a:rPr lang="en-IN" b="1" i="1" dirty="0"/>
              <a:t>Social:</a:t>
            </a:r>
            <a:r>
              <a:rPr lang="en-IN" dirty="0"/>
              <a:t> Cultural backgrounds and social issues might cause conflicts in the team that can also harm the job satisfaction among the staff. </a:t>
            </a:r>
          </a:p>
        </p:txBody>
      </p:sp>
      <p:pic>
        <p:nvPicPr>
          <p:cNvPr id="1026" name="Picture 2" descr="Pestle Images, Stock Photos &amp;amp; Vectors | Shutter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4146" y="4351868"/>
            <a:ext cx="5010150" cy="2231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970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 </a:t>
            </a:r>
          </a:p>
        </p:txBody>
      </p:sp>
      <p:sp>
        <p:nvSpPr>
          <p:cNvPr id="3" name="Content Placeholder 2"/>
          <p:cNvSpPr>
            <a:spLocks noGrp="1"/>
          </p:cNvSpPr>
          <p:nvPr>
            <p:ph idx="1"/>
          </p:nvPr>
        </p:nvSpPr>
        <p:spPr>
          <a:xfrm>
            <a:off x="391886" y="2603500"/>
            <a:ext cx="11642271" cy="3416300"/>
          </a:xfrm>
        </p:spPr>
        <p:txBody>
          <a:bodyPr/>
          <a:lstStyle/>
          <a:p>
            <a:pPr marL="0" indent="0">
              <a:buNone/>
            </a:pPr>
            <a:r>
              <a:rPr lang="en-IN" b="1" i="1" dirty="0"/>
              <a:t>Technological:</a:t>
            </a:r>
            <a:r>
              <a:rPr lang="en-IN" dirty="0"/>
              <a:t> Due to lack of technical support, staffs need to provide more effort from their end to pursue a certain task. </a:t>
            </a:r>
          </a:p>
          <a:p>
            <a:pPr marL="0" indent="0">
              <a:buNone/>
            </a:pPr>
            <a:r>
              <a:rPr lang="en-IN" b="1" i="1" dirty="0"/>
              <a:t>Legal: </a:t>
            </a:r>
            <a:r>
              <a:rPr lang="en-IN" dirty="0"/>
              <a:t>Lack of legal prevalence regarding discrimination, harassment might create certain issues in the workplace (</a:t>
            </a:r>
            <a:r>
              <a:rPr lang="en-GB" dirty="0"/>
              <a:t>Smith </a:t>
            </a:r>
            <a:r>
              <a:rPr lang="en-GB" i="1" dirty="0"/>
              <a:t>et al. </a:t>
            </a:r>
            <a:r>
              <a:rPr lang="en-GB" dirty="0"/>
              <a:t>2018</a:t>
            </a:r>
            <a:r>
              <a:rPr lang="en-IN" dirty="0"/>
              <a:t>). </a:t>
            </a:r>
          </a:p>
          <a:p>
            <a:pPr marL="0" indent="0">
              <a:buNone/>
            </a:pPr>
            <a:r>
              <a:rPr lang="en-IN" b="1" i="1" dirty="0"/>
              <a:t>Environmental:</a:t>
            </a:r>
            <a:r>
              <a:rPr lang="en-IN" dirty="0"/>
              <a:t> Due to lack of sustainable measures and harmful working environment can cause the staffs to become less productive. </a:t>
            </a:r>
          </a:p>
        </p:txBody>
      </p:sp>
    </p:spTree>
    <p:extLst>
      <p:ext uri="{BB962C8B-B14F-4D97-AF65-F5344CB8AC3E}">
        <p14:creationId xmlns:p14="http://schemas.microsoft.com/office/powerpoint/2010/main" val="4195717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sz="2400" b="1" dirty="0"/>
              <a:t>Analysis of an alternative solution for reducing the work-related stress</a:t>
            </a:r>
            <a:br>
              <a:rPr lang="en-IN" sz="2400" dirty="0"/>
            </a:br>
            <a:endParaRPr lang="en-IN" sz="2400" dirty="0"/>
          </a:p>
        </p:txBody>
      </p:sp>
      <p:sp>
        <p:nvSpPr>
          <p:cNvPr id="3" name="Content Placeholder 2"/>
          <p:cNvSpPr>
            <a:spLocks noGrp="1"/>
          </p:cNvSpPr>
          <p:nvPr>
            <p:ph idx="1"/>
          </p:nvPr>
        </p:nvSpPr>
        <p:spPr>
          <a:xfrm>
            <a:off x="1154955" y="2603500"/>
            <a:ext cx="5866332" cy="3416300"/>
          </a:xfrm>
        </p:spPr>
        <p:txBody>
          <a:bodyPr/>
          <a:lstStyle/>
          <a:p>
            <a:pPr lvl="0"/>
            <a:r>
              <a:rPr lang="en-IN" dirty="0"/>
              <a:t>The management needs to revamp the working habitat of the staff and alternate their locations with other staff.</a:t>
            </a:r>
          </a:p>
          <a:p>
            <a:pPr lvl="0"/>
            <a:r>
              <a:rPr lang="en-IN" dirty="0"/>
              <a:t>The management needs to provide flexible hours to the staff and interchange the remote working schedules.</a:t>
            </a:r>
          </a:p>
          <a:p>
            <a:endParaRPr lang="en-IN" dirty="0"/>
          </a:p>
        </p:txBody>
      </p:sp>
      <p:pic>
        <p:nvPicPr>
          <p:cNvPr id="5122" name="Picture 2" descr="17 Highly Effective Stress Reliever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68343" y="2423885"/>
            <a:ext cx="3543300" cy="40912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75154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p>
        </p:txBody>
      </p:sp>
      <p:sp>
        <p:nvSpPr>
          <p:cNvPr id="3" name="Content Placeholder 2"/>
          <p:cNvSpPr>
            <a:spLocks noGrp="1"/>
          </p:cNvSpPr>
          <p:nvPr>
            <p:ph idx="1"/>
          </p:nvPr>
        </p:nvSpPr>
        <p:spPr/>
        <p:txBody>
          <a:bodyPr/>
          <a:lstStyle/>
          <a:p>
            <a:pPr lvl="0"/>
            <a:r>
              <a:rPr lang="en-IN" dirty="0"/>
              <a:t>The social activities in the organization are needed to be encouraged in a significant manner.</a:t>
            </a:r>
          </a:p>
          <a:p>
            <a:pPr lvl="0"/>
            <a:r>
              <a:rPr lang="en-IN" dirty="0"/>
              <a:t>An onsite and distance </a:t>
            </a:r>
            <a:r>
              <a:rPr lang="en-IN" dirty="0" err="1"/>
              <a:t>counseling</a:t>
            </a:r>
            <a:r>
              <a:rPr lang="en-IN" dirty="0"/>
              <a:t> session is required to be ensured that can enhance the morale of the staff in a workplace set-up.</a:t>
            </a:r>
          </a:p>
          <a:p>
            <a:pPr lvl="0"/>
            <a:r>
              <a:rPr lang="en-IN" dirty="0"/>
              <a:t>The demands and criteria of the staff are required to be identified in a significant manner.</a:t>
            </a:r>
          </a:p>
          <a:p>
            <a:endParaRPr lang="en-IN" dirty="0"/>
          </a:p>
        </p:txBody>
      </p:sp>
    </p:spTree>
    <p:extLst>
      <p:ext uri="{BB962C8B-B14F-4D97-AF65-F5344CB8AC3E}">
        <p14:creationId xmlns:p14="http://schemas.microsoft.com/office/powerpoint/2010/main" val="456596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References </a:t>
            </a:r>
          </a:p>
        </p:txBody>
      </p:sp>
      <p:sp>
        <p:nvSpPr>
          <p:cNvPr id="3" name="Content Placeholder 2"/>
          <p:cNvSpPr>
            <a:spLocks noGrp="1"/>
          </p:cNvSpPr>
          <p:nvPr>
            <p:ph idx="1"/>
          </p:nvPr>
        </p:nvSpPr>
        <p:spPr/>
        <p:txBody>
          <a:bodyPr>
            <a:normAutofit fontScale="77500" lnSpcReduction="20000"/>
          </a:bodyPr>
          <a:lstStyle/>
          <a:p>
            <a:r>
              <a:rPr lang="en-GB" dirty="0" err="1"/>
              <a:t>bp</a:t>
            </a:r>
            <a:r>
              <a:rPr lang="en-GB" dirty="0"/>
              <a:t>, 2018. </a:t>
            </a:r>
            <a:r>
              <a:rPr lang="en-GB" i="1" dirty="0"/>
              <a:t>BP pledges support for ‘Time to Change’ mental health campaign | News | Home</a:t>
            </a:r>
            <a:r>
              <a:rPr lang="en-GB" dirty="0"/>
              <a:t>. [online] the United Kingdom. Available at: &lt;https://www.bp.com/en_gb/united-kingdom/home/news/press-releases/bp-pledges-support-for-time-to-change-mental-health-campaign.html&gt; [Accessed 4 November 2021].</a:t>
            </a:r>
            <a:endParaRPr lang="en-IN" dirty="0"/>
          </a:p>
          <a:p>
            <a:r>
              <a:rPr lang="en-GB" dirty="0" err="1"/>
              <a:t>Panday</a:t>
            </a:r>
            <a:r>
              <a:rPr lang="en-GB" dirty="0"/>
              <a:t>, S., 2021. </a:t>
            </a:r>
            <a:r>
              <a:rPr lang="en-GB" i="1" dirty="0"/>
              <a:t>A Qualitative Study of Work Stress and Employees’ Expectations of Stress Management Interventions in Context of Indian Oil &amp; Gas Industry Professionals</a:t>
            </a:r>
            <a:r>
              <a:rPr lang="en-GB" dirty="0"/>
              <a:t>. [online] Spm.pdpu.ac.in. Available at: &lt;https://spm.pdpu.ac.in/iceim/SampleAbstract-ICEIM2020.pdf&gt; [Accessed 4 November 2021].</a:t>
            </a:r>
            <a:endParaRPr lang="en-IN" dirty="0"/>
          </a:p>
          <a:p>
            <a:r>
              <a:rPr lang="en-GB" dirty="0"/>
              <a:t>Smith, T.D., Hughes, K., </a:t>
            </a:r>
            <a:r>
              <a:rPr lang="en-GB" dirty="0" err="1"/>
              <a:t>DeJoy</a:t>
            </a:r>
            <a:r>
              <a:rPr lang="en-GB" dirty="0"/>
              <a:t>, D.M., and </a:t>
            </a:r>
            <a:r>
              <a:rPr lang="en-GB" dirty="0" err="1"/>
              <a:t>Dyal</a:t>
            </a:r>
            <a:r>
              <a:rPr lang="en-GB" dirty="0"/>
              <a:t>, M.A., 2018. Assessment of relationships between work stress, work-family conflict, burnout, and </a:t>
            </a:r>
            <a:r>
              <a:rPr lang="en-GB" dirty="0" err="1"/>
              <a:t>firefighter</a:t>
            </a:r>
            <a:r>
              <a:rPr lang="en-GB" dirty="0"/>
              <a:t> safety </a:t>
            </a:r>
            <a:r>
              <a:rPr lang="en-GB" dirty="0" err="1"/>
              <a:t>behavior</a:t>
            </a:r>
            <a:r>
              <a:rPr lang="en-GB" dirty="0"/>
              <a:t> outcomes. </a:t>
            </a:r>
            <a:r>
              <a:rPr lang="en-GB" i="1" dirty="0"/>
              <a:t>Safety Science</a:t>
            </a:r>
            <a:r>
              <a:rPr lang="en-GB" dirty="0"/>
              <a:t>, </a:t>
            </a:r>
            <a:r>
              <a:rPr lang="en-GB" i="1" dirty="0"/>
              <a:t>103</a:t>
            </a:r>
            <a:r>
              <a:rPr lang="en-GB" dirty="0"/>
              <a:t>, pp.287-292.</a:t>
            </a:r>
            <a:endParaRPr lang="en-IN" dirty="0"/>
          </a:p>
          <a:p>
            <a:r>
              <a:rPr lang="en-GB" dirty="0"/>
              <a:t>Timmins, B., 2021. </a:t>
            </a:r>
            <a:r>
              <a:rPr lang="en-GB" i="1" dirty="0"/>
              <a:t>Pandemic work stress: How I learned to deal with it</a:t>
            </a:r>
            <a:r>
              <a:rPr lang="en-GB" dirty="0"/>
              <a:t>. [online] BBC News. Available at: &lt;https://www.bbc.com/news/business-57572011&gt; [Accessed 4 November 2021].</a:t>
            </a:r>
            <a:endParaRPr lang="en-IN" dirty="0"/>
          </a:p>
          <a:p>
            <a:r>
              <a:rPr lang="en-GB" dirty="0"/>
              <a:t>Vargas </a:t>
            </a:r>
            <a:r>
              <a:rPr lang="en-GB" dirty="0" err="1"/>
              <a:t>Agudelo</a:t>
            </a:r>
            <a:r>
              <a:rPr lang="en-GB" dirty="0"/>
              <a:t>, F.A. and Zapata Jaramillo, C.M., 2020. Formalization of domain problems described in the cause-and-effect diagram in the context of the software development process.</a:t>
            </a:r>
            <a:endParaRPr lang="en-IN" dirty="0"/>
          </a:p>
          <a:p>
            <a:endParaRPr lang="en-IN" dirty="0"/>
          </a:p>
        </p:txBody>
      </p:sp>
    </p:spTree>
    <p:extLst>
      <p:ext uri="{BB962C8B-B14F-4D97-AF65-F5344CB8AC3E}">
        <p14:creationId xmlns:p14="http://schemas.microsoft.com/office/powerpoint/2010/main" val="12056904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36</TotalTime>
  <Words>1645</Words>
  <Application>Microsoft Office PowerPoint</Application>
  <PresentationFormat>Widescreen</PresentationFormat>
  <Paragraphs>68</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Problem Solving and Decision Making</vt:lpstr>
      <vt:lpstr>Nature and impact of the complex problem on the employees and the organizations </vt:lpstr>
      <vt:lpstr>Contd.</vt:lpstr>
      <vt:lpstr>Contd.</vt:lpstr>
      <vt:lpstr>Contd.</vt:lpstr>
      <vt:lpstr>Research of the cause and effect of the complex problem </vt:lpstr>
      <vt:lpstr>PESTLE analysis regarding the factors that contribute to the problem </vt:lpstr>
      <vt:lpstr>Contd. </vt:lpstr>
      <vt:lpstr>Analysis of an alternative solution for reducing the work-related stress </vt:lpstr>
      <vt:lpstr>Contd.</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soumodip ghosh</dc:creator>
  <cp:lastModifiedBy>Maria Graur (2024766)</cp:lastModifiedBy>
  <cp:revision>3</cp:revision>
  <dcterms:created xsi:type="dcterms:W3CDTF">2021-11-04T06:58:46Z</dcterms:created>
  <dcterms:modified xsi:type="dcterms:W3CDTF">2021-11-09T00:47:36Z</dcterms:modified>
</cp:coreProperties>
</file>