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08" r:id="rId1"/>
  </p:sldMasterIdLst>
  <p:notesMasterIdLst>
    <p:notesMasterId r:id="rId28"/>
  </p:notesMasterIdLst>
  <p:sldIdLst>
    <p:sldId id="299" r:id="rId2"/>
    <p:sldId id="263" r:id="rId3"/>
    <p:sldId id="284" r:id="rId4"/>
    <p:sldId id="283" r:id="rId5"/>
    <p:sldId id="300" r:id="rId6"/>
    <p:sldId id="286" r:id="rId7"/>
    <p:sldId id="265" r:id="rId8"/>
    <p:sldId id="266" r:id="rId9"/>
    <p:sldId id="267" r:id="rId10"/>
    <p:sldId id="301" r:id="rId11"/>
    <p:sldId id="298" r:id="rId12"/>
    <p:sldId id="269" r:id="rId13"/>
    <p:sldId id="271" r:id="rId14"/>
    <p:sldId id="270" r:id="rId15"/>
    <p:sldId id="272" r:id="rId16"/>
    <p:sldId id="273" r:id="rId17"/>
    <p:sldId id="274" r:id="rId18"/>
    <p:sldId id="302" r:id="rId19"/>
    <p:sldId id="303" r:id="rId20"/>
    <p:sldId id="304" r:id="rId21"/>
    <p:sldId id="305" r:id="rId22"/>
    <p:sldId id="306" r:id="rId23"/>
    <p:sldId id="307" r:id="rId24"/>
    <p:sldId id="308" r:id="rId25"/>
    <p:sldId id="309" r:id="rId26"/>
    <p:sldId id="31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A7C7D-473F-488D-82DE-A47A2030DFA6}" type="datetimeFigureOut">
              <a:rPr lang="en-GB" smtClean="0"/>
              <a:pPr/>
              <a:t>22/03/2019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B4F1B5-A0D6-4F40-AA5F-A22940542B92}" type="slidenum">
              <a:rPr lang="en-GB" smtClean="0"/>
              <a:pPr/>
              <a:t>‹#›</a:t>
            </a:fld>
            <a:endParaRPr lang="en-GB"/>
          </a:p>
        </p:txBody>
      </p:sp>
    </p:spTree>
    <p:extLst>
      <p:ext uri="{BB962C8B-B14F-4D97-AF65-F5344CB8AC3E}">
        <p14:creationId xmlns:p14="http://schemas.microsoft.com/office/powerpoint/2010/main" val="3150144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2</a:t>
            </a:fld>
            <a:endParaRPr lang="en-GB"/>
          </a:p>
        </p:txBody>
      </p:sp>
    </p:spTree>
    <p:extLst>
      <p:ext uri="{BB962C8B-B14F-4D97-AF65-F5344CB8AC3E}">
        <p14:creationId xmlns:p14="http://schemas.microsoft.com/office/powerpoint/2010/main" val="27050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8</a:t>
            </a:fld>
            <a:endParaRPr lang="en-GB"/>
          </a:p>
        </p:txBody>
      </p:sp>
    </p:spTree>
    <p:extLst>
      <p:ext uri="{BB962C8B-B14F-4D97-AF65-F5344CB8AC3E}">
        <p14:creationId xmlns:p14="http://schemas.microsoft.com/office/powerpoint/2010/main" val="3782799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3/22/2019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3/22/2019</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3/22/2019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3/22/2019</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3/22/2019</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3/22/2019</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3/22/2019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tupian.hudong.com/a1_28_12_01300000092954120801124129677_gif.html?prd=zhengwenye_left_neirong_tupi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science-environment-12151830" TargetMode="External"/><Relationship Id="rId2" Type="http://schemas.openxmlformats.org/officeDocument/2006/relationships/hyperlink" Target="https://www.youtube.com/watch?v=relWqF5IWs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Alchemy" TargetMode="External"/><Relationship Id="rId7" Type="http://schemas.openxmlformats.org/officeDocument/2006/relationships/hyperlink" Target="http://en.wikipedia.org/wiki/Special:BookSources/0807059730" TargetMode="External"/><Relationship Id="rId2" Type="http://schemas.openxmlformats.org/officeDocument/2006/relationships/hyperlink" Target="http://en.wikipedia.org/wiki/Daoism" TargetMode="External"/><Relationship Id="rId1" Type="http://schemas.openxmlformats.org/officeDocument/2006/relationships/slideLayout" Target="../slideLayouts/slideLayout2.xml"/><Relationship Id="rId6" Type="http://schemas.openxmlformats.org/officeDocument/2006/relationships/hyperlink" Target="http://en.wikipedia.org/w/index.php?title=Holmes_Welch&amp;action=edit&amp;redlink=1" TargetMode="External"/><Relationship Id="rId5" Type="http://schemas.openxmlformats.org/officeDocument/2006/relationships/hyperlink" Target="http://en.wikipedia.org/wiki/Fangshi" TargetMode="External"/><Relationship Id="rId4" Type="http://schemas.openxmlformats.org/officeDocument/2006/relationships/hyperlink" Target="http://en.wikipedia.org/wiki/Book_of_Ha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66800"/>
            <a:ext cx="7467600" cy="2133600"/>
          </a:xfrm>
        </p:spPr>
        <p:txBody>
          <a:bodyPr/>
          <a:lstStyle/>
          <a:p>
            <a:r>
              <a:rPr lang="en-GB" dirty="0" smtClean="0"/>
              <a:t>Session </a:t>
            </a:r>
            <a:r>
              <a:rPr lang="en-US" altLang="zh-CN" dirty="0" smtClean="0"/>
              <a:t>4</a:t>
            </a:r>
            <a:r>
              <a:rPr lang="en-GB" dirty="0" smtClean="0"/>
              <a:t>: </a:t>
            </a:r>
            <a:r>
              <a:rPr lang="en-GB" dirty="0" smtClean="0"/>
              <a:t/>
            </a:r>
            <a:br>
              <a:rPr lang="en-GB" dirty="0" smtClean="0"/>
            </a:br>
            <a:r>
              <a:rPr lang="en-GB" dirty="0" smtClean="0"/>
              <a:t>The origin of Chinese </a:t>
            </a:r>
            <a:r>
              <a:rPr lang="en-GB" dirty="0" err="1" smtClean="0"/>
              <a:t>Yangsheng</a:t>
            </a:r>
            <a:r>
              <a:rPr lang="en-GB" dirty="0" smtClean="0"/>
              <a:t> from Historical perspective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44923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457200"/>
          </a:xfrm>
        </p:spPr>
        <p:txBody>
          <a:bodyPr>
            <a:normAutofit fontScale="90000"/>
          </a:bodyPr>
          <a:lstStyle/>
          <a:p>
            <a:pPr lvl="0"/>
            <a:r>
              <a:rPr lang="en-GB" sz="2700" b="1" dirty="0" smtClean="0"/>
              <a:t/>
            </a:r>
            <a:br>
              <a:rPr lang="en-GB" sz="2700" b="1" dirty="0" smtClean="0"/>
            </a:br>
            <a:r>
              <a:rPr lang="en-GB" sz="2700" b="1" dirty="0" smtClean="0">
                <a:solidFill>
                  <a:srgbClr val="FF0000"/>
                </a:solidFill>
              </a:rPr>
              <a:t>Origins of Chinese Yangsheng tradition  </a:t>
            </a:r>
            <a:endParaRPr lang="en-GB" dirty="0">
              <a:solidFill>
                <a:srgbClr val="FF0000"/>
              </a:solidFill>
            </a:endParaRPr>
          </a:p>
        </p:txBody>
      </p:sp>
      <p:sp>
        <p:nvSpPr>
          <p:cNvPr id="3" name="Content Placeholder 2"/>
          <p:cNvSpPr>
            <a:spLocks noGrp="1"/>
          </p:cNvSpPr>
          <p:nvPr>
            <p:ph sz="quarter" idx="1"/>
          </p:nvPr>
        </p:nvSpPr>
        <p:spPr>
          <a:xfrm>
            <a:off x="0" y="685800"/>
            <a:ext cx="8915400" cy="6172200"/>
          </a:xfrm>
        </p:spPr>
        <p:txBody>
          <a:bodyPr>
            <a:noAutofit/>
          </a:bodyPr>
          <a:lstStyle/>
          <a:p>
            <a:r>
              <a:rPr lang="en-GB" altLang="zh-CN" sz="1800" b="1" dirty="0" smtClean="0"/>
              <a:t>1. Legendary Cultural Hero:  </a:t>
            </a:r>
            <a:r>
              <a:rPr lang="en-GB" altLang="zh-CN" sz="1800" dirty="0" smtClean="0"/>
              <a:t>the Yellow Emperor (</a:t>
            </a:r>
            <a:r>
              <a:rPr lang="en-GB" altLang="zh-CN" sz="1800" dirty="0" err="1" smtClean="0"/>
              <a:t>Huangdi</a:t>
            </a:r>
            <a:r>
              <a:rPr lang="zh-CN" altLang="en-US" sz="1800" dirty="0"/>
              <a:t>黄帝</a:t>
            </a:r>
            <a:r>
              <a:rPr lang="en-GB" altLang="zh-CN" sz="1800" dirty="0" smtClean="0"/>
              <a:t>) </a:t>
            </a:r>
            <a:r>
              <a:rPr lang="en-GB" altLang="zh-CN" sz="1800" dirty="0" smtClean="0"/>
              <a:t>and the Divine Farmer / Red Emperor(Shen </a:t>
            </a:r>
            <a:r>
              <a:rPr lang="en-GB" altLang="zh-CN" sz="1800" dirty="0" err="1" smtClean="0"/>
              <a:t>Nong</a:t>
            </a:r>
            <a:r>
              <a:rPr lang="zh-CN" altLang="en-US" sz="1800" dirty="0" smtClean="0"/>
              <a:t>神农</a:t>
            </a:r>
            <a:r>
              <a:rPr lang="en-GB" altLang="zh-CN" sz="1800" dirty="0" smtClean="0"/>
              <a:t>/ Yandi</a:t>
            </a:r>
            <a:r>
              <a:rPr lang="zh-CN" altLang="en-US" sz="1800" dirty="0" smtClean="0"/>
              <a:t>炎帝</a:t>
            </a:r>
            <a:r>
              <a:rPr lang="en-GB" altLang="zh-CN" sz="1800" dirty="0" smtClean="0"/>
              <a:t>, </a:t>
            </a:r>
            <a:r>
              <a:rPr lang="en-GB" altLang="zh-CN" sz="1800" dirty="0" smtClean="0"/>
              <a:t>inventor of Chinese Agriculture and Herb Medicine)</a:t>
            </a:r>
          </a:p>
          <a:p>
            <a:r>
              <a:rPr lang="en-GB" altLang="zh-CN" sz="1800" b="1" dirty="0" smtClean="0"/>
              <a:t>2. </a:t>
            </a:r>
            <a:r>
              <a:rPr lang="en-GB" altLang="zh-CN" sz="1800" b="1" dirty="0" err="1" smtClean="0"/>
              <a:t>Laozi</a:t>
            </a:r>
            <a:r>
              <a:rPr lang="en-GB" altLang="zh-CN" sz="1800" b="1" dirty="0" smtClean="0"/>
              <a:t>(</a:t>
            </a:r>
            <a:r>
              <a:rPr lang="zh-CN" altLang="en-US" sz="1800" b="1" dirty="0" smtClean="0"/>
              <a:t>老子 </a:t>
            </a:r>
            <a:r>
              <a:rPr lang="en-GB" altLang="zh-CN" sz="1800" b="1" dirty="0" smtClean="0"/>
              <a:t>Six Century BC): </a:t>
            </a:r>
            <a:r>
              <a:rPr lang="en-GB" sz="1800" i="1" dirty="0" smtClean="0"/>
              <a:t>Dao De Jing </a:t>
            </a:r>
            <a:r>
              <a:rPr lang="zh-CN" altLang="en-US" sz="1800" i="1" dirty="0" smtClean="0"/>
              <a:t>道德经</a:t>
            </a:r>
            <a:r>
              <a:rPr lang="en-GB" sz="1800" i="1" dirty="0" smtClean="0"/>
              <a:t>and </a:t>
            </a:r>
            <a:r>
              <a:rPr lang="en-GB" sz="1800" dirty="0" smtClean="0"/>
              <a:t>the essential principles of </a:t>
            </a:r>
            <a:r>
              <a:rPr lang="en-GB" sz="1800" dirty="0" err="1" smtClean="0"/>
              <a:t>Yangsheng</a:t>
            </a:r>
            <a:endParaRPr lang="en-GB" sz="1800" dirty="0" smtClean="0"/>
          </a:p>
          <a:p>
            <a:endParaRPr lang="en-GB" altLang="zh-CN" sz="1800" dirty="0" smtClean="0"/>
          </a:p>
          <a:p>
            <a:r>
              <a:rPr lang="en-GB" sz="1800" b="1" dirty="0" smtClean="0"/>
              <a:t>3. The School of Medicine (</a:t>
            </a:r>
            <a:r>
              <a:rPr lang="zh-CN" altLang="en-US" sz="1800" b="1" dirty="0" smtClean="0"/>
              <a:t>医家</a:t>
            </a:r>
            <a:r>
              <a:rPr lang="en-GB" altLang="zh-CN" sz="1800" dirty="0" smtClean="0"/>
              <a:t>)</a:t>
            </a:r>
            <a:r>
              <a:rPr lang="en-GB" sz="1800" dirty="0" smtClean="0"/>
              <a:t>at the Spring and Autumn Period</a:t>
            </a:r>
            <a:r>
              <a:rPr lang="en-GB" altLang="zh-CN" sz="1800" dirty="0" smtClean="0"/>
              <a:t>(722-481BC)</a:t>
            </a:r>
            <a:endParaRPr lang="en-GB" sz="1800" dirty="0" smtClean="0"/>
          </a:p>
          <a:p>
            <a:r>
              <a:rPr lang="en-GB" sz="1800" b="1" dirty="0" smtClean="0"/>
              <a:t>4. The Beliefs in Immortals </a:t>
            </a:r>
            <a:r>
              <a:rPr lang="en-GB" sz="1800" dirty="0" smtClean="0"/>
              <a:t>at Warring State Period </a:t>
            </a:r>
            <a:r>
              <a:rPr lang="zh-CN" altLang="en-US" sz="1800" dirty="0" smtClean="0"/>
              <a:t>战国时期 </a:t>
            </a:r>
            <a:r>
              <a:rPr lang="en-GB" altLang="zh-CN" sz="1800" dirty="0" smtClean="0"/>
              <a:t>(403-221 BC)</a:t>
            </a:r>
            <a:endParaRPr lang="en-US" altLang="zh-CN" sz="1800" dirty="0" smtClean="0"/>
          </a:p>
          <a:p>
            <a:endParaRPr lang="en-GB" sz="1800" b="1" dirty="0" smtClean="0"/>
          </a:p>
          <a:p>
            <a:r>
              <a:rPr lang="en-GB" sz="1800" b="1" dirty="0" smtClean="0"/>
              <a:t>5. Yang Zhu’s (</a:t>
            </a:r>
            <a:r>
              <a:rPr lang="zh-CN" altLang="en-US" sz="1800" b="1" dirty="0" smtClean="0"/>
              <a:t>杨朱</a:t>
            </a:r>
            <a:r>
              <a:rPr lang="en-GB" sz="1800" b="1" dirty="0" smtClean="0"/>
              <a:t>Yang Chu, c.350 BC</a:t>
            </a:r>
            <a:r>
              <a:rPr lang="en-GB" sz="1800" dirty="0" smtClean="0"/>
              <a:t>) idea of Treasure Oneself</a:t>
            </a:r>
            <a:r>
              <a:rPr lang="zh-CN" altLang="en-US" sz="1800" dirty="0" smtClean="0"/>
              <a:t>，</a:t>
            </a:r>
            <a:r>
              <a:rPr lang="en-GB" altLang="zh-CN" sz="1800" dirty="0" smtClean="0"/>
              <a:t>Treasure Life ,</a:t>
            </a:r>
            <a:r>
              <a:rPr lang="zh-CN" altLang="en-US" sz="1800" dirty="0" smtClean="0"/>
              <a:t> </a:t>
            </a:r>
            <a:r>
              <a:rPr lang="en-GB" altLang="zh-CN" sz="1800" dirty="0" smtClean="0"/>
              <a:t>Keep One’s Nature Intact &amp; Preserve One’s Genuineness </a:t>
            </a:r>
            <a:endParaRPr lang="en-GB" sz="1800" dirty="0" smtClean="0"/>
          </a:p>
          <a:p>
            <a:endParaRPr lang="en-GB" altLang="zh-CN" sz="1800" dirty="0" smtClean="0"/>
          </a:p>
          <a:p>
            <a:r>
              <a:rPr lang="en-GB" sz="1800" b="1" dirty="0" smtClean="0"/>
              <a:t>6. </a:t>
            </a:r>
            <a:r>
              <a:rPr lang="en-GB" sz="1800" b="1" dirty="0" err="1" smtClean="0"/>
              <a:t>Zou</a:t>
            </a:r>
            <a:r>
              <a:rPr lang="en-GB" sz="1800" b="1" dirty="0" smtClean="0"/>
              <a:t> Yan’s (</a:t>
            </a:r>
            <a:r>
              <a:rPr lang="zh-CN" altLang="en-US" sz="1800" b="1" dirty="0" smtClean="0"/>
              <a:t>邹彦</a:t>
            </a:r>
            <a:r>
              <a:rPr lang="en-GB" sz="1800" b="1" dirty="0" smtClean="0"/>
              <a:t>350 BC – 270 BC) </a:t>
            </a:r>
            <a:r>
              <a:rPr lang="en-GB" sz="1800" dirty="0" smtClean="0"/>
              <a:t>Yin-Yang and Five Phases Theories </a:t>
            </a:r>
          </a:p>
          <a:p>
            <a:endParaRPr lang="en-GB" altLang="zh-CN" sz="1800" dirty="0" smtClean="0"/>
          </a:p>
          <a:p>
            <a:r>
              <a:rPr lang="en-GB" sz="1800" b="1" dirty="0" smtClean="0"/>
              <a:t>7. </a:t>
            </a:r>
            <a:r>
              <a:rPr lang="en-GB" sz="1800" b="1" dirty="0" err="1" smtClean="0"/>
              <a:t>Zhuangzi’s</a:t>
            </a:r>
            <a:r>
              <a:rPr lang="en-GB" sz="1800" b="1" dirty="0" smtClean="0"/>
              <a:t> (</a:t>
            </a:r>
            <a:r>
              <a:rPr lang="zh-CN" altLang="en-US" sz="1800" b="1" dirty="0" smtClean="0"/>
              <a:t>庄子</a:t>
            </a:r>
            <a:r>
              <a:rPr lang="en-GB" altLang="zh-CN" sz="1800" b="1" dirty="0" smtClean="0"/>
              <a:t>ca. 365-285BC) </a:t>
            </a:r>
            <a:r>
              <a:rPr lang="en-GB" sz="1800" dirty="0" smtClean="0"/>
              <a:t>Idea of the True Person </a:t>
            </a:r>
            <a:r>
              <a:rPr lang="zh-CN" altLang="en-US" sz="1800" dirty="0" smtClean="0"/>
              <a:t>真人</a:t>
            </a:r>
            <a:endParaRPr lang="en-GB" sz="1800" dirty="0" smtClean="0"/>
          </a:p>
          <a:p>
            <a:endParaRPr lang="en-GB" altLang="zh-CN" sz="1800" dirty="0" smtClean="0"/>
          </a:p>
          <a:p>
            <a:r>
              <a:rPr lang="en-GB" sz="1800" b="1" dirty="0" smtClean="0"/>
              <a:t>8. Mencius’s (</a:t>
            </a:r>
            <a:r>
              <a:rPr lang="zh-CN" altLang="en-US" sz="1800" b="1" dirty="0" smtClean="0"/>
              <a:t>孟子</a:t>
            </a:r>
            <a:r>
              <a:rPr lang="en-GB" sz="1800" dirty="0" smtClean="0"/>
              <a:t>372 </a:t>
            </a:r>
            <a:r>
              <a:rPr lang="en-GB" sz="1800" dirty="0"/>
              <a:t>– 289 </a:t>
            </a:r>
            <a:r>
              <a:rPr lang="en-GB" sz="1800" dirty="0" smtClean="0"/>
              <a:t>BC</a:t>
            </a:r>
            <a:r>
              <a:rPr lang="en-GB" sz="1800" b="1" dirty="0" smtClean="0"/>
              <a:t>)idea of Nourishing the Righteousness Qi</a:t>
            </a:r>
          </a:p>
          <a:p>
            <a:r>
              <a:rPr lang="en-GB" sz="1800" b="1" dirty="0" smtClean="0"/>
              <a:t>9. </a:t>
            </a:r>
            <a:r>
              <a:rPr lang="en-GB" sz="1800" b="1" dirty="0" err="1" smtClean="0"/>
              <a:t>Xunzi’s</a:t>
            </a:r>
            <a:r>
              <a:rPr lang="en-GB" sz="1800" b="1" dirty="0" smtClean="0"/>
              <a:t> (</a:t>
            </a:r>
            <a:r>
              <a:rPr lang="zh-CN" altLang="en-US" sz="1800" b="1" dirty="0" smtClean="0"/>
              <a:t>荀子</a:t>
            </a:r>
            <a:r>
              <a:rPr lang="en-GB" altLang="zh-CN" sz="1800" b="1" dirty="0" smtClean="0"/>
              <a:t>c.313-238BC)</a:t>
            </a:r>
            <a:r>
              <a:rPr lang="en-GB" sz="1800" b="1" dirty="0" smtClean="0"/>
              <a:t> </a:t>
            </a:r>
            <a:r>
              <a:rPr lang="en-GB" sz="1800" dirty="0"/>
              <a:t>i</a:t>
            </a:r>
            <a:r>
              <a:rPr lang="en-GB" sz="1800" dirty="0" smtClean="0"/>
              <a:t>deal of Dealing Potential Disorder in Advance</a:t>
            </a:r>
          </a:p>
          <a:p>
            <a:endParaRPr lang="en-GB" altLang="zh-CN" sz="16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1. Yellow Emperor &amp; divine farmer  </a:t>
            </a:r>
            <a:endParaRPr lang="en-GB" sz="2400" b="1" dirty="0"/>
          </a:p>
        </p:txBody>
      </p:sp>
      <p:sp>
        <p:nvSpPr>
          <p:cNvPr id="3" name="Content Placeholder 2"/>
          <p:cNvSpPr>
            <a:spLocks noGrp="1"/>
          </p:cNvSpPr>
          <p:nvPr>
            <p:ph sz="quarter" idx="1"/>
          </p:nvPr>
        </p:nvSpPr>
        <p:spPr/>
        <p:txBody>
          <a:bodyPr>
            <a:normAutofit fontScale="77500" lnSpcReduction="20000"/>
          </a:bodyPr>
          <a:lstStyle/>
          <a:p>
            <a:r>
              <a:rPr lang="en-GB" b="1" dirty="0" smtClean="0"/>
              <a:t>Yellow Emperor (3000-2000 BC) and Divine Famer (3000-2000BC): </a:t>
            </a:r>
            <a:r>
              <a:rPr lang="en-GB" dirty="0" smtClean="0"/>
              <a:t> Two ancestors of Chinese people and civilization </a:t>
            </a:r>
            <a:endParaRPr lang="en-GB" b="1" dirty="0" smtClean="0"/>
          </a:p>
          <a:p>
            <a:endParaRPr lang="en-GB" b="1" dirty="0" smtClean="0"/>
          </a:p>
          <a:p>
            <a:r>
              <a:rPr lang="en-GB" b="1" dirty="0" smtClean="0"/>
              <a:t>Yellow Emperor’s Contribution on Chinese Medicine: </a:t>
            </a:r>
            <a:r>
              <a:rPr lang="en-GB" i="1" dirty="0" smtClean="0"/>
              <a:t>Yellow Emperor’s Cannon of Internal Medicine</a:t>
            </a:r>
            <a:r>
              <a:rPr lang="zh-CN" altLang="en-US" i="1" dirty="0" smtClean="0"/>
              <a:t>黄帝内经</a:t>
            </a:r>
            <a:r>
              <a:rPr lang="en-GB" dirty="0" smtClean="0"/>
              <a:t>; </a:t>
            </a:r>
            <a:r>
              <a:rPr lang="en-GB" i="1" dirty="0" smtClean="0"/>
              <a:t>Yellow Emperor’s Cannon of External Medicine</a:t>
            </a:r>
            <a:r>
              <a:rPr lang="zh-CN" altLang="en-US" i="1" dirty="0" smtClean="0"/>
              <a:t>皇帝外经</a:t>
            </a:r>
            <a:r>
              <a:rPr lang="en-GB" dirty="0" smtClean="0"/>
              <a:t> (lost)</a:t>
            </a:r>
          </a:p>
          <a:p>
            <a:endParaRPr lang="en-GB" dirty="0" smtClean="0"/>
          </a:p>
          <a:p>
            <a:r>
              <a:rPr lang="en-GB" b="1" dirty="0" smtClean="0"/>
              <a:t>Divine Farmer (</a:t>
            </a:r>
            <a:r>
              <a:rPr lang="zh-CN" altLang="en-US" b="1" dirty="0" smtClean="0"/>
              <a:t>神农</a:t>
            </a:r>
            <a:r>
              <a:rPr lang="en-GB" b="1" dirty="0" smtClean="0"/>
              <a:t>)/ Red Emperor (</a:t>
            </a:r>
            <a:r>
              <a:rPr lang="zh-CN" altLang="en-US" b="1" dirty="0" smtClean="0"/>
              <a:t>炎帝</a:t>
            </a:r>
            <a:r>
              <a:rPr lang="en-GB" b="1" dirty="0" smtClean="0"/>
              <a:t>)’s contribution on Chinese Medicine</a:t>
            </a:r>
            <a:r>
              <a:rPr lang="en-GB" dirty="0" smtClean="0"/>
              <a:t>: </a:t>
            </a:r>
            <a:r>
              <a:rPr lang="zh-CN" altLang="en-US" i="1" dirty="0" smtClean="0"/>
              <a:t>神农本草经</a:t>
            </a:r>
            <a:r>
              <a:rPr lang="en-GB" dirty="0" smtClean="0"/>
              <a:t>(</a:t>
            </a:r>
            <a:r>
              <a:rPr lang="en-GB" i="1" dirty="0" smtClean="0"/>
              <a:t>Shen-</a:t>
            </a:r>
            <a:r>
              <a:rPr lang="en-GB" i="1" dirty="0" err="1" smtClean="0"/>
              <a:t>nung</a:t>
            </a:r>
            <a:r>
              <a:rPr lang="en-GB" i="1" dirty="0" smtClean="0"/>
              <a:t> Pen-</a:t>
            </a:r>
            <a:r>
              <a:rPr lang="en-GB" i="1" dirty="0" err="1" smtClean="0"/>
              <a:t>tsao</a:t>
            </a:r>
            <a:r>
              <a:rPr lang="en-GB" i="1" dirty="0" smtClean="0"/>
              <a:t> </a:t>
            </a:r>
            <a:r>
              <a:rPr lang="en-GB" i="1" dirty="0" err="1" smtClean="0"/>
              <a:t>Ching</a:t>
            </a:r>
            <a:r>
              <a:rPr lang="en-GB" i="1" dirty="0" smtClean="0"/>
              <a:t>) Divine Farmer's </a:t>
            </a:r>
            <a:r>
              <a:rPr lang="en-GB" i="1" dirty="0" err="1" smtClean="0"/>
              <a:t>Materia</a:t>
            </a:r>
            <a:r>
              <a:rPr lang="en-GB" i="1" dirty="0" smtClean="0"/>
              <a:t> </a:t>
            </a:r>
            <a:r>
              <a:rPr lang="en-GB" i="1" dirty="0" err="1" smtClean="0"/>
              <a:t>Medica</a:t>
            </a:r>
            <a:endParaRPr lang="en-GB" i="1" dirty="0" smtClean="0"/>
          </a:p>
          <a:p>
            <a:endParaRPr lang="en-GB" dirty="0" smtClean="0"/>
          </a:p>
          <a:p>
            <a:r>
              <a:rPr lang="en-GB" dirty="0" smtClean="0"/>
              <a:t>Researchers </a:t>
            </a:r>
            <a:r>
              <a:rPr lang="en-GB" dirty="0"/>
              <a:t>believe </a:t>
            </a:r>
            <a:r>
              <a:rPr lang="en-GB" dirty="0" smtClean="0"/>
              <a:t>that this </a:t>
            </a:r>
            <a:r>
              <a:rPr lang="en-GB" dirty="0"/>
              <a:t>text is a compilation of oral traditions, written between about 200 and 250 AD (</a:t>
            </a:r>
            <a:r>
              <a:rPr lang="en-GB" dirty="0" err="1"/>
              <a:t>Unschuld</a:t>
            </a:r>
            <a:r>
              <a:rPr lang="en-GB" dirty="0"/>
              <a:t> 1986: 17). </a:t>
            </a:r>
            <a:endParaRPr lang="en-GB" dirty="0" smtClean="0"/>
          </a:p>
          <a:p>
            <a:r>
              <a:rPr lang="en-GB" dirty="0" smtClean="0"/>
              <a:t>The </a:t>
            </a:r>
            <a:r>
              <a:rPr lang="en-GB" dirty="0"/>
              <a:t>original text </a:t>
            </a:r>
            <a:r>
              <a:rPr lang="en-GB" dirty="0" smtClean="0"/>
              <a:t>was </a:t>
            </a:r>
            <a:r>
              <a:rPr lang="en-GB" dirty="0"/>
              <a:t>composed of three volumes containing 365 entries on medicaments and their </a:t>
            </a:r>
            <a:r>
              <a:rPr lang="en-GB" dirty="0" smtClean="0"/>
              <a:t>description (has lost, the current prevailed version is created later)</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lstStyle/>
          <a:p>
            <a:r>
              <a:rPr lang="en-GB" dirty="0" smtClean="0"/>
              <a:t>2. </a:t>
            </a:r>
            <a:r>
              <a:rPr lang="en-GB" sz="2000" dirty="0" smtClean="0"/>
              <a:t>Laozi (500bc?)’s Dao De Jing/ Tao Te </a:t>
            </a:r>
            <a:r>
              <a:rPr lang="en-GB" sz="2000" dirty="0" err="1" smtClean="0"/>
              <a:t>Ching</a:t>
            </a:r>
            <a:endParaRPr lang="en-GB" sz="2000" dirty="0"/>
          </a:p>
        </p:txBody>
      </p:sp>
      <p:sp>
        <p:nvSpPr>
          <p:cNvPr id="3" name="Content Placeholder 2"/>
          <p:cNvSpPr>
            <a:spLocks noGrp="1"/>
          </p:cNvSpPr>
          <p:nvPr>
            <p:ph sz="quarter" idx="1"/>
          </p:nvPr>
        </p:nvSpPr>
        <p:spPr/>
        <p:txBody>
          <a:bodyPr>
            <a:normAutofit/>
          </a:bodyPr>
          <a:lstStyle/>
          <a:p>
            <a:r>
              <a:rPr lang="en-GB" dirty="0" smtClean="0"/>
              <a:t>Legend of Laozi and his 5000 words</a:t>
            </a:r>
          </a:p>
          <a:p>
            <a:endParaRPr lang="en-GB" dirty="0" smtClean="0"/>
          </a:p>
          <a:p>
            <a:r>
              <a:rPr lang="en-GB" i="1" dirty="0" err="1" smtClean="0"/>
              <a:t>Laozi</a:t>
            </a:r>
            <a:r>
              <a:rPr lang="en-GB" i="1" dirty="0" smtClean="0"/>
              <a:t> </a:t>
            </a:r>
            <a:r>
              <a:rPr lang="en-GB" dirty="0" smtClean="0"/>
              <a:t>as the Founder of Daoism: Philosophy &amp; Religion </a:t>
            </a:r>
          </a:p>
          <a:p>
            <a:endParaRPr lang="en-GB" i="1" dirty="0" smtClean="0"/>
          </a:p>
          <a:p>
            <a:r>
              <a:rPr lang="en-GB" i="1" dirty="0" smtClean="0"/>
              <a:t>Dao De Jing </a:t>
            </a:r>
            <a:r>
              <a:rPr lang="en-GB" dirty="0" smtClean="0"/>
              <a:t>as a book of </a:t>
            </a:r>
            <a:r>
              <a:rPr lang="en-GB" dirty="0" err="1" smtClean="0"/>
              <a:t>Daoist</a:t>
            </a:r>
            <a:r>
              <a:rPr lang="en-GB" dirty="0" smtClean="0"/>
              <a:t> Philosophy and Politics (Wang Bi’s commentary)</a:t>
            </a:r>
          </a:p>
          <a:p>
            <a:endParaRPr lang="en-GB" dirty="0" smtClean="0"/>
          </a:p>
          <a:p>
            <a:r>
              <a:rPr lang="en-GB" dirty="0" smtClean="0"/>
              <a:t>Dao De Jing as a handbook of </a:t>
            </a:r>
            <a:r>
              <a:rPr lang="en-GB" dirty="0" err="1" smtClean="0"/>
              <a:t>Daoist</a:t>
            </a:r>
            <a:r>
              <a:rPr lang="en-GB" dirty="0" smtClean="0"/>
              <a:t> Cultivation of Internal Alchemy (Cultivation of Immortality) (the commentary of He-</a:t>
            </a:r>
            <a:r>
              <a:rPr lang="en-GB" dirty="0" err="1" smtClean="0"/>
              <a:t>shang</a:t>
            </a:r>
            <a:r>
              <a:rPr lang="en-GB" dirty="0" smtClean="0"/>
              <a:t> Gong</a:t>
            </a:r>
            <a:r>
              <a:rPr lang="zh-CN" altLang="en-US" dirty="0" smtClean="0"/>
              <a:t>河上公</a:t>
            </a:r>
            <a:r>
              <a:rPr lang="en-GB" dirty="0" smtClean="0"/>
              <a:t>)  </a:t>
            </a:r>
            <a:endParaRPr lang="en-GB" i="1"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Congratulation of Dao </a:t>
            </a:r>
            <a:r>
              <a:rPr lang="en-GB" sz="3200" dirty="0"/>
              <a:t>De Jing/ Tao </a:t>
            </a:r>
            <a:r>
              <a:rPr lang="en-GB" sz="3200" dirty="0" err="1"/>
              <a:t>Te</a:t>
            </a:r>
            <a:r>
              <a:rPr lang="en-GB" sz="3200" dirty="0"/>
              <a:t> </a:t>
            </a:r>
            <a:r>
              <a:rPr lang="en-GB" sz="3200" dirty="0" err="1"/>
              <a:t>Ching</a:t>
            </a:r>
            <a:endParaRPr lang="en-GB" dirty="0"/>
          </a:p>
        </p:txBody>
      </p:sp>
      <p:sp>
        <p:nvSpPr>
          <p:cNvPr id="3" name="Content Placeholder 2"/>
          <p:cNvSpPr>
            <a:spLocks noGrp="1"/>
          </p:cNvSpPr>
          <p:nvPr>
            <p:ph sz="quarter" idx="1"/>
          </p:nvPr>
        </p:nvSpPr>
        <p:spPr/>
        <p:txBody>
          <a:bodyPr/>
          <a:lstStyle/>
          <a:p>
            <a:r>
              <a:rPr lang="en-US" b="1" dirty="0" smtClean="0"/>
              <a:t>World view</a:t>
            </a:r>
            <a:r>
              <a:rPr lang="en-US" dirty="0" smtClean="0"/>
              <a:t>: </a:t>
            </a:r>
          </a:p>
          <a:p>
            <a:r>
              <a:rPr lang="en-US" dirty="0" smtClean="0"/>
              <a:t>Dao produce one, one to two, two to three</a:t>
            </a:r>
          </a:p>
          <a:p>
            <a:r>
              <a:rPr lang="en-US" dirty="0" smtClean="0"/>
              <a:t>Humans follow the earth, Earth the Heaven, Heaven the Dao, Dao the Nature</a:t>
            </a:r>
          </a:p>
          <a:p>
            <a:endParaRPr lang="en-US" b="1" dirty="0" smtClean="0"/>
          </a:p>
          <a:p>
            <a:r>
              <a:rPr lang="en-US" b="1" dirty="0" err="1" smtClean="0"/>
              <a:t>Yangsheng</a:t>
            </a:r>
            <a:r>
              <a:rPr lang="en-US" b="1" dirty="0" smtClean="0"/>
              <a:t> Principle:</a:t>
            </a:r>
          </a:p>
          <a:p>
            <a:r>
              <a:rPr lang="en-US" dirty="0" smtClean="0"/>
              <a:t>Embrace Yin and bearing Yang</a:t>
            </a:r>
          </a:p>
          <a:p>
            <a:r>
              <a:rPr lang="en-US" dirty="0" smtClean="0"/>
              <a:t>Return to the embryo</a:t>
            </a:r>
          </a:p>
          <a:p>
            <a:endParaRPr lang="en-US" dirty="0"/>
          </a:p>
          <a:p>
            <a:r>
              <a:rPr lang="en-US" b="1" dirty="0" smtClean="0"/>
              <a:t>Techniques and Skill of Cultivation:</a:t>
            </a:r>
          </a:p>
          <a:p>
            <a:r>
              <a:rPr lang="en-US" dirty="0" smtClean="0"/>
              <a:t>Breath as the air blower</a:t>
            </a:r>
          </a:p>
          <a:p>
            <a:endParaRPr lang="en-GB" dirty="0"/>
          </a:p>
        </p:txBody>
      </p:sp>
    </p:spTree>
    <p:extLst>
      <p:ext uri="{BB962C8B-B14F-4D97-AF65-F5344CB8AC3E}">
        <p14:creationId xmlns:p14="http://schemas.microsoft.com/office/powerpoint/2010/main" val="3364347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3. The School of Medicine </a:t>
            </a:r>
            <a:endParaRPr lang="en-GB" dirty="0"/>
          </a:p>
        </p:txBody>
      </p:sp>
      <p:sp>
        <p:nvSpPr>
          <p:cNvPr id="3" name="Content Placeholder 2"/>
          <p:cNvSpPr>
            <a:spLocks noGrp="1"/>
          </p:cNvSpPr>
          <p:nvPr>
            <p:ph sz="quarter" idx="1"/>
          </p:nvPr>
        </p:nvSpPr>
        <p:spPr>
          <a:xfrm>
            <a:off x="152400" y="1600200"/>
            <a:ext cx="7924800" cy="4873752"/>
          </a:xfrm>
        </p:spPr>
        <p:txBody>
          <a:bodyPr>
            <a:normAutofit fontScale="85000" lnSpcReduction="20000"/>
          </a:bodyPr>
          <a:lstStyle/>
          <a:p>
            <a:endParaRPr lang="en-GB" dirty="0" smtClean="0"/>
          </a:p>
          <a:p>
            <a:r>
              <a:rPr lang="en-GB" dirty="0" err="1" smtClean="0"/>
              <a:t>Sima-Qian</a:t>
            </a:r>
            <a:r>
              <a:rPr lang="en-GB" dirty="0" smtClean="0"/>
              <a:t> </a:t>
            </a:r>
            <a:r>
              <a:rPr lang="zh-CN" altLang="en-US" dirty="0" smtClean="0"/>
              <a:t>司马迁</a:t>
            </a:r>
            <a:r>
              <a:rPr lang="en-US" altLang="zh-CN" dirty="0" smtClean="0"/>
              <a:t>(</a:t>
            </a:r>
            <a:r>
              <a:rPr lang="en-GB" dirty="0" smtClean="0"/>
              <a:t>Su-ma </a:t>
            </a:r>
            <a:r>
              <a:rPr lang="en-GB" dirty="0" err="1" smtClean="0"/>
              <a:t>Chien</a:t>
            </a:r>
            <a:r>
              <a:rPr lang="en-GB" dirty="0" smtClean="0"/>
              <a:t>)’s </a:t>
            </a:r>
            <a:r>
              <a:rPr lang="en-GB" i="1" dirty="0" smtClean="0"/>
              <a:t>Shi </a:t>
            </a:r>
            <a:r>
              <a:rPr lang="en-GB" i="1" dirty="0" err="1" smtClean="0"/>
              <a:t>Ji</a:t>
            </a:r>
            <a:r>
              <a:rPr lang="en-GB" i="1" dirty="0" smtClean="0"/>
              <a:t> </a:t>
            </a:r>
            <a:r>
              <a:rPr lang="en-GB" dirty="0" smtClean="0"/>
              <a:t>(</a:t>
            </a:r>
            <a:r>
              <a:rPr lang="en-GB" i="1" dirty="0" smtClean="0"/>
              <a:t>Shih Chi)</a:t>
            </a:r>
            <a:r>
              <a:rPr lang="en-GB" i="1" dirty="0" err="1" smtClean="0"/>
              <a:t>史记</a:t>
            </a:r>
            <a:r>
              <a:rPr lang="en-GB" dirty="0" smtClean="0"/>
              <a:t> (chapter 105) recorded </a:t>
            </a:r>
            <a:r>
              <a:rPr lang="en-GB" dirty="0" err="1" smtClean="0"/>
              <a:t>Bian</a:t>
            </a:r>
            <a:r>
              <a:rPr lang="en-GB" dirty="0" smtClean="0"/>
              <a:t> </a:t>
            </a:r>
            <a:r>
              <a:rPr lang="en-GB" dirty="0" err="1" smtClean="0"/>
              <a:t>Que’s</a:t>
            </a:r>
            <a:r>
              <a:rPr lang="zh-CN" altLang="en-US" dirty="0" smtClean="0"/>
              <a:t>扁鹊</a:t>
            </a:r>
            <a:r>
              <a:rPr lang="en-GB" altLang="zh-CN" dirty="0" smtClean="0"/>
              <a:t>(</a:t>
            </a:r>
            <a:r>
              <a:rPr lang="en-GB" dirty="0" err="1" smtClean="0"/>
              <a:t>Pien</a:t>
            </a:r>
            <a:r>
              <a:rPr lang="en-GB" dirty="0" smtClean="0"/>
              <a:t> </a:t>
            </a:r>
            <a:r>
              <a:rPr lang="en-GB" dirty="0" err="1" smtClean="0"/>
              <a:t>Chiao</a:t>
            </a:r>
            <a:r>
              <a:rPr lang="en-GB" dirty="0" smtClean="0"/>
              <a:t>) life history:</a:t>
            </a:r>
          </a:p>
          <a:p>
            <a:endParaRPr lang="en-GB" dirty="0" smtClean="0"/>
          </a:p>
          <a:p>
            <a:r>
              <a:rPr lang="en-GB" dirty="0" smtClean="0"/>
              <a:t>Lived in the 6</a:t>
            </a:r>
            <a:r>
              <a:rPr lang="en-GB" baseline="30000" dirty="0" smtClean="0"/>
              <a:t>th</a:t>
            </a:r>
            <a:r>
              <a:rPr lang="en-GB" dirty="0" smtClean="0"/>
              <a:t> century B.C, the great achievement of </a:t>
            </a:r>
            <a:r>
              <a:rPr lang="en-GB" dirty="0" err="1" smtClean="0"/>
              <a:t>Bian</a:t>
            </a:r>
            <a:r>
              <a:rPr lang="en-GB" dirty="0" smtClean="0"/>
              <a:t> </a:t>
            </a:r>
            <a:r>
              <a:rPr lang="en-GB" dirty="0" err="1" smtClean="0"/>
              <a:t>Que</a:t>
            </a:r>
            <a:r>
              <a:rPr lang="en-GB" dirty="0" smtClean="0"/>
              <a:t> was as a surgeon (heart transfer) and diagnostician extended from the 5</a:t>
            </a:r>
            <a:r>
              <a:rPr lang="en-GB" baseline="30000" dirty="0" smtClean="0"/>
              <a:t>th</a:t>
            </a:r>
            <a:r>
              <a:rPr lang="en-GB" dirty="0" smtClean="0"/>
              <a:t> to the 2</a:t>
            </a:r>
            <a:r>
              <a:rPr lang="en-GB" baseline="30000" dirty="0" smtClean="0"/>
              <a:t>nd</a:t>
            </a:r>
            <a:r>
              <a:rPr lang="en-GB" dirty="0" smtClean="0"/>
              <a:t> century B.C. over a great variety of places.</a:t>
            </a:r>
          </a:p>
          <a:p>
            <a:endParaRPr lang="en-GB" dirty="0" smtClean="0"/>
          </a:p>
          <a:p>
            <a:r>
              <a:rPr lang="en-GB" dirty="0" smtClean="0"/>
              <a:t>Good at using four methods: wang </a:t>
            </a:r>
            <a:r>
              <a:rPr lang="zh-CN" altLang="en-US" dirty="0" smtClean="0"/>
              <a:t>望</a:t>
            </a:r>
            <a:r>
              <a:rPr lang="en-GB" dirty="0" smtClean="0"/>
              <a:t>(observation), </a:t>
            </a:r>
            <a:r>
              <a:rPr lang="en-GB" dirty="0" err="1" smtClean="0"/>
              <a:t>wen</a:t>
            </a:r>
            <a:r>
              <a:rPr lang="en-GB" dirty="0" smtClean="0"/>
              <a:t> </a:t>
            </a:r>
            <a:r>
              <a:rPr lang="zh-CN" altLang="en-US" dirty="0" smtClean="0"/>
              <a:t>闻</a:t>
            </a:r>
            <a:r>
              <a:rPr lang="en-GB" dirty="0" smtClean="0"/>
              <a:t>(auscultation &amp; olfaction), </a:t>
            </a:r>
            <a:r>
              <a:rPr lang="en-GB" dirty="0" err="1" smtClean="0"/>
              <a:t>wen</a:t>
            </a:r>
            <a:r>
              <a:rPr lang="en-GB" dirty="0" smtClean="0"/>
              <a:t> </a:t>
            </a:r>
            <a:r>
              <a:rPr lang="zh-CN" altLang="en-US" dirty="0" smtClean="0"/>
              <a:t>问</a:t>
            </a:r>
            <a:r>
              <a:rPr lang="en-GB" dirty="0" smtClean="0"/>
              <a:t>(interrogation) and </a:t>
            </a:r>
            <a:r>
              <a:rPr lang="en-GB" dirty="0" err="1" smtClean="0"/>
              <a:t>qie</a:t>
            </a:r>
            <a:r>
              <a:rPr lang="en-GB" dirty="0" smtClean="0"/>
              <a:t> </a:t>
            </a:r>
            <a:r>
              <a:rPr lang="zh-CN" altLang="en-US" dirty="0" smtClean="0"/>
              <a:t>切</a:t>
            </a:r>
            <a:r>
              <a:rPr lang="en-GB" dirty="0" smtClean="0"/>
              <a:t>(pulse feeling &amp; palpation) to diagnose illness. </a:t>
            </a:r>
          </a:p>
          <a:p>
            <a:endParaRPr lang="en-GB" dirty="0" smtClean="0"/>
          </a:p>
          <a:p>
            <a:r>
              <a:rPr lang="en-GB" dirty="0" smtClean="0"/>
              <a:t>The main methods were used by </a:t>
            </a:r>
            <a:r>
              <a:rPr lang="en-GB" dirty="0" err="1" smtClean="0"/>
              <a:t>Bian</a:t>
            </a:r>
            <a:r>
              <a:rPr lang="en-GB" dirty="0" smtClean="0"/>
              <a:t> </a:t>
            </a:r>
            <a:r>
              <a:rPr lang="en-GB" dirty="0" err="1" smtClean="0"/>
              <a:t>Que</a:t>
            </a:r>
            <a:r>
              <a:rPr lang="en-GB" dirty="0" smtClean="0"/>
              <a:t> were: stone needle acupuncture</a:t>
            </a:r>
            <a:r>
              <a:rPr lang="zh-CN" altLang="en-US" dirty="0" smtClean="0"/>
              <a:t>砭刺</a:t>
            </a:r>
            <a:r>
              <a:rPr lang="en-GB" altLang="zh-CN" dirty="0" smtClean="0"/>
              <a:t>, </a:t>
            </a:r>
            <a:r>
              <a:rPr lang="en-GB" dirty="0" smtClean="0"/>
              <a:t>acupuncture &amp; </a:t>
            </a:r>
            <a:r>
              <a:rPr lang="en-GB" dirty="0" err="1" smtClean="0"/>
              <a:t>moxibustion</a:t>
            </a:r>
            <a:r>
              <a:rPr lang="en-GB" dirty="0" smtClean="0"/>
              <a:t> </a:t>
            </a:r>
            <a:r>
              <a:rPr lang="zh-CN" altLang="en-US" dirty="0" smtClean="0"/>
              <a:t>针灸</a:t>
            </a:r>
            <a:r>
              <a:rPr lang="en-GB" dirty="0" smtClean="0"/>
              <a:t>, massage</a:t>
            </a:r>
            <a:r>
              <a:rPr lang="zh-CN" altLang="en-US" dirty="0" smtClean="0"/>
              <a:t>按摩</a:t>
            </a:r>
            <a:r>
              <a:rPr lang="en-GB" dirty="0" smtClean="0"/>
              <a:t>, decoction of medicinal ingredients</a:t>
            </a:r>
            <a:r>
              <a:rPr lang="zh-CN" altLang="en-US" dirty="0" smtClean="0"/>
              <a:t>汤液</a:t>
            </a:r>
            <a:r>
              <a:rPr lang="en-GB" dirty="0" smtClean="0"/>
              <a:t>; hot compress</a:t>
            </a:r>
            <a:r>
              <a:rPr lang="zh-CN" altLang="en-US" dirty="0" smtClean="0"/>
              <a:t>热熨</a:t>
            </a:r>
            <a:r>
              <a:rPr lang="en-GB" dirty="0" smtClean="0"/>
              <a:t>. </a:t>
            </a:r>
          </a:p>
          <a:p>
            <a:endParaRPr lang="en-GB" dirty="0" smtClean="0"/>
          </a:p>
          <a:p>
            <a:endParaRPr lang="en-GB" dirty="0" smtClean="0"/>
          </a:p>
          <a:p>
            <a:endParaRPr lang="en-GB" dirty="0"/>
          </a:p>
        </p:txBody>
      </p:sp>
      <p:pic>
        <p:nvPicPr>
          <p:cNvPr id="4" name="Picture 3"/>
          <p:cNvPicPr>
            <a:picLocks noChangeAspect="1" noChangeArrowheads="1"/>
          </p:cNvPicPr>
          <p:nvPr/>
        </p:nvPicPr>
        <p:blipFill>
          <a:blip r:embed="rId2" cstate="print"/>
          <a:srcRect/>
          <a:stretch>
            <a:fillRect/>
          </a:stretch>
        </p:blipFill>
        <p:spPr bwMode="auto">
          <a:xfrm>
            <a:off x="7010400" y="533400"/>
            <a:ext cx="1698218" cy="1419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791200" cy="1447800"/>
          </a:xfrm>
        </p:spPr>
        <p:txBody>
          <a:bodyPr>
            <a:noAutofit/>
          </a:bodyPr>
          <a:lstStyle/>
          <a:p>
            <a:r>
              <a:rPr lang="en-GB" sz="1800" dirty="0" smtClean="0"/>
              <a:t>3.1 </a:t>
            </a:r>
            <a:r>
              <a:rPr lang="en-GB" sz="1800" dirty="0" err="1" smtClean="0"/>
              <a:t>Bian</a:t>
            </a:r>
            <a:r>
              <a:rPr lang="en-GB" sz="1800" dirty="0" smtClean="0"/>
              <a:t> </a:t>
            </a:r>
            <a:r>
              <a:rPr lang="en-GB" sz="1800" dirty="0" err="1" smtClean="0"/>
              <a:t>Que</a:t>
            </a:r>
            <a:r>
              <a:rPr lang="en-GB" sz="1800" dirty="0" smtClean="0"/>
              <a:t> and Cai </a:t>
            </a:r>
            <a:r>
              <a:rPr lang="en-GB" sz="1800" dirty="0" err="1" smtClean="0"/>
              <a:t>Huan</a:t>
            </a:r>
            <a:r>
              <a:rPr lang="en-GB" sz="1800" dirty="0" smtClean="0"/>
              <a:t> Gong</a:t>
            </a:r>
            <a:br>
              <a:rPr lang="en-GB" sz="1800" dirty="0" smtClean="0"/>
            </a:br>
            <a:r>
              <a:rPr lang="zh-CN" altLang="en-US" sz="1800" b="1" dirty="0" smtClean="0"/>
              <a:t>扁鹊见蔡桓公 </a:t>
            </a:r>
            <a:r>
              <a:rPr lang="en-GB" altLang="zh-CN" sz="1800" b="1" dirty="0" smtClean="0"/>
              <a:t>(</a:t>
            </a:r>
            <a:r>
              <a:rPr lang="en-GB" altLang="zh-CN" sz="1800" b="1" i="1" dirty="0" smtClean="0"/>
              <a:t>Han </a:t>
            </a:r>
            <a:r>
              <a:rPr lang="en-GB" altLang="zh-CN" sz="1800" b="1" i="1" dirty="0" err="1" smtClean="0"/>
              <a:t>Feizi</a:t>
            </a:r>
            <a:r>
              <a:rPr lang="en-GB" altLang="zh-CN" sz="1800" b="1" dirty="0" smtClean="0"/>
              <a:t>):</a:t>
            </a:r>
            <a:r>
              <a:rPr lang="en-GB" sz="1800" dirty="0"/>
              <a:t> </a:t>
            </a:r>
            <a:r>
              <a:rPr lang="en-GB" sz="1800" dirty="0" smtClean="0"/>
              <a:t/>
            </a:r>
            <a:br>
              <a:rPr lang="en-GB" sz="1800" dirty="0" smtClean="0"/>
            </a:br>
            <a:r>
              <a:rPr lang="en-GB" sz="1800" dirty="0" smtClean="0"/>
              <a:t/>
            </a:r>
            <a:br>
              <a:rPr lang="en-GB" sz="1800" dirty="0" smtClean="0"/>
            </a:br>
            <a:r>
              <a:rPr lang="en-GB" sz="1800" dirty="0" smtClean="0"/>
              <a:t>good </a:t>
            </a:r>
            <a:r>
              <a:rPr lang="en-GB" sz="1800" dirty="0"/>
              <a:t>doctor deal with diseases before they are getting serious</a:t>
            </a:r>
          </a:p>
        </p:txBody>
      </p:sp>
      <p:sp>
        <p:nvSpPr>
          <p:cNvPr id="3" name="Content Placeholder 2"/>
          <p:cNvSpPr>
            <a:spLocks noGrp="1"/>
          </p:cNvSpPr>
          <p:nvPr>
            <p:ph sz="quarter" idx="1"/>
          </p:nvPr>
        </p:nvSpPr>
        <p:spPr>
          <a:xfrm>
            <a:off x="152400" y="1524000"/>
            <a:ext cx="8915400" cy="5334000"/>
          </a:xfrm>
        </p:spPr>
        <p:txBody>
          <a:bodyPr>
            <a:noAutofit/>
          </a:bodyPr>
          <a:lstStyle/>
          <a:p>
            <a:r>
              <a:rPr lang="en-GB" altLang="zh-CN" sz="1800" dirty="0" err="1" smtClean="0"/>
              <a:t>Bianque</a:t>
            </a:r>
            <a:r>
              <a:rPr lang="en-GB" altLang="zh-CN" sz="1800" dirty="0" smtClean="0"/>
              <a:t> was audience with Lord </a:t>
            </a:r>
            <a:r>
              <a:rPr lang="en-GB" altLang="zh-CN" sz="1800" dirty="0" err="1" smtClean="0"/>
              <a:t>Huan</a:t>
            </a:r>
            <a:r>
              <a:rPr lang="en-GB" altLang="zh-CN" sz="1800" dirty="0" smtClean="0"/>
              <a:t> of Cai and </a:t>
            </a:r>
          </a:p>
          <a:p>
            <a:pPr marL="0" indent="0">
              <a:buNone/>
            </a:pPr>
            <a:r>
              <a:rPr lang="en-GB" altLang="zh-CN" sz="1800" dirty="0" smtClean="0"/>
              <a:t>observed that Lord </a:t>
            </a:r>
            <a:r>
              <a:rPr lang="en-GB" altLang="zh-CN" sz="1800" dirty="0" err="1" smtClean="0"/>
              <a:t>Huan</a:t>
            </a:r>
            <a:r>
              <a:rPr lang="en-GB" altLang="zh-CN" sz="1800" dirty="0" smtClean="0"/>
              <a:t> had disease in the surface of his skin and offered him a treatment was refused.  </a:t>
            </a:r>
          </a:p>
          <a:p>
            <a:r>
              <a:rPr lang="en-GB" altLang="zh-CN" sz="1800" dirty="0" smtClean="0"/>
              <a:t>Ten Days after, he saw the Lord again and informed him that his disease had gone down into his skin and offered again another treatment, but was refused again. </a:t>
            </a:r>
          </a:p>
          <a:p>
            <a:r>
              <a:rPr lang="en-GB" altLang="zh-CN" sz="1800" dirty="0" smtClean="0"/>
              <a:t>Another ten days after, he saw the Lord once again and discovered his disease had gone deeper into his intestines and stomach, and once again, he offered him a treatment, but he was still refused by the Lord. </a:t>
            </a:r>
            <a:r>
              <a:rPr lang="en-GB" sz="1800" dirty="0" smtClean="0"/>
              <a:t> </a:t>
            </a:r>
          </a:p>
          <a:p>
            <a:r>
              <a:rPr lang="en-GB" sz="1800" dirty="0" smtClean="0"/>
              <a:t>After another ten days when </a:t>
            </a:r>
            <a:r>
              <a:rPr lang="en-GB" sz="1800" dirty="0" err="1" smtClean="0"/>
              <a:t>Bianque</a:t>
            </a:r>
            <a:r>
              <a:rPr lang="en-GB" sz="1800" dirty="0" smtClean="0"/>
              <a:t> once again met the Lord and he run immediate with no speaking of any words. Lord </a:t>
            </a:r>
            <a:r>
              <a:rPr lang="en-GB" sz="1800" dirty="0" err="1" smtClean="0"/>
              <a:t>Huan</a:t>
            </a:r>
            <a:r>
              <a:rPr lang="en-GB" sz="1800" dirty="0" smtClean="0"/>
              <a:t> felt strange and sent people to ask him why?</a:t>
            </a:r>
          </a:p>
          <a:p>
            <a:r>
              <a:rPr lang="en-GB" sz="1800" dirty="0" err="1" smtClean="0"/>
              <a:t>Bian</a:t>
            </a:r>
            <a:r>
              <a:rPr lang="en-GB" sz="1800" dirty="0" smtClean="0"/>
              <a:t> </a:t>
            </a:r>
            <a:r>
              <a:rPr lang="en-GB" sz="1800" dirty="0" err="1" smtClean="0"/>
              <a:t>Que</a:t>
            </a:r>
            <a:r>
              <a:rPr lang="en-GB" sz="1800" dirty="0" smtClean="0"/>
              <a:t> answered: When a disease is in the </a:t>
            </a:r>
            <a:r>
              <a:rPr lang="en-GB" sz="1800" dirty="0" smtClean="0">
                <a:solidFill>
                  <a:srgbClr val="FF0000"/>
                </a:solidFill>
              </a:rPr>
              <a:t>surface of a skin</a:t>
            </a:r>
            <a:r>
              <a:rPr lang="en-GB" sz="1800" dirty="0" smtClean="0"/>
              <a:t>, using </a:t>
            </a:r>
            <a:r>
              <a:rPr lang="en-GB" sz="1800" dirty="0" smtClean="0">
                <a:solidFill>
                  <a:srgbClr val="FF0000"/>
                </a:solidFill>
              </a:rPr>
              <a:t>hot compress </a:t>
            </a:r>
            <a:r>
              <a:rPr lang="en-GB" sz="1800" dirty="0" smtClean="0"/>
              <a:t>can cure it; when it is </a:t>
            </a:r>
            <a:r>
              <a:rPr lang="en-GB" sz="1800" dirty="0" smtClean="0">
                <a:solidFill>
                  <a:srgbClr val="0070C0"/>
                </a:solidFill>
              </a:rPr>
              <a:t>in the skin</a:t>
            </a:r>
            <a:r>
              <a:rPr lang="en-GB" sz="1800" dirty="0" smtClean="0"/>
              <a:t>, using </a:t>
            </a:r>
            <a:r>
              <a:rPr lang="en-GB" sz="1800" dirty="0" smtClean="0">
                <a:solidFill>
                  <a:srgbClr val="0070C0"/>
                </a:solidFill>
              </a:rPr>
              <a:t>stone needle acupuncture </a:t>
            </a:r>
            <a:r>
              <a:rPr lang="en-GB" sz="1800" dirty="0" smtClean="0"/>
              <a:t>can heal it; when it is in</a:t>
            </a:r>
            <a:r>
              <a:rPr lang="en-GB" sz="1800" dirty="0" smtClean="0">
                <a:solidFill>
                  <a:srgbClr val="00B050"/>
                </a:solidFill>
              </a:rPr>
              <a:t> intestines and stomach</a:t>
            </a:r>
            <a:r>
              <a:rPr lang="en-GB" sz="1800" dirty="0" smtClean="0"/>
              <a:t>, </a:t>
            </a:r>
            <a:r>
              <a:rPr lang="en-GB" sz="1800" dirty="0" smtClean="0">
                <a:solidFill>
                  <a:srgbClr val="00B050"/>
                </a:solidFill>
              </a:rPr>
              <a:t>decoction of medicinal ingredients </a:t>
            </a:r>
            <a:r>
              <a:rPr lang="en-GB" sz="1800" dirty="0" smtClean="0"/>
              <a:t>can also work for healing. But when it has gone deeper into </a:t>
            </a:r>
            <a:r>
              <a:rPr lang="en-GB" sz="1800" b="1" dirty="0" smtClean="0"/>
              <a:t>marrow</a:t>
            </a:r>
            <a:r>
              <a:rPr lang="en-GB" sz="1800" dirty="0" smtClean="0"/>
              <a:t>, there has </a:t>
            </a:r>
            <a:r>
              <a:rPr lang="en-GB" sz="1800" b="1" dirty="0" smtClean="0"/>
              <a:t>no healing opportunity </a:t>
            </a:r>
            <a:r>
              <a:rPr lang="en-GB" sz="1800" dirty="0" smtClean="0"/>
              <a:t>left any more.  5days after, Lord </a:t>
            </a:r>
            <a:r>
              <a:rPr lang="en-GB" sz="1800" dirty="0" err="1" smtClean="0"/>
              <a:t>Huan</a:t>
            </a:r>
            <a:r>
              <a:rPr lang="en-GB" sz="1800" dirty="0" smtClean="0"/>
              <a:t> was dead. So good doctor deal with diseases before they are getting serious. </a:t>
            </a:r>
          </a:p>
          <a:p>
            <a:endParaRPr lang="en-GB" sz="1600" dirty="0"/>
          </a:p>
        </p:txBody>
      </p:sp>
      <p:pic>
        <p:nvPicPr>
          <p:cNvPr id="4" name="Content Placeholder 3" descr="扁鹊">
            <a:hlinkClick r:id="rId2" tgtFrame="_blank" tooltip="点击查看原图"/>
          </p:cNvPr>
          <p:cNvPicPr>
            <a:picLocks/>
          </p:cNvPicPr>
          <p:nvPr/>
        </p:nvPicPr>
        <p:blipFill>
          <a:blip r:embed="rId3" cstate="print"/>
          <a:srcRect/>
          <a:stretch>
            <a:fillRect/>
          </a:stretch>
        </p:blipFill>
        <p:spPr bwMode="auto">
          <a:xfrm>
            <a:off x="5791200" y="0"/>
            <a:ext cx="3276600" cy="19812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normAutofit/>
          </a:bodyPr>
          <a:lstStyle/>
          <a:p>
            <a:r>
              <a:rPr lang="en-GB" dirty="0" smtClean="0"/>
              <a:t>3.2 </a:t>
            </a:r>
            <a:r>
              <a:rPr lang="en-GB" dirty="0" err="1" smtClean="0"/>
              <a:t>Bian</a:t>
            </a:r>
            <a:r>
              <a:rPr lang="en-GB" dirty="0" smtClean="0"/>
              <a:t> </a:t>
            </a:r>
            <a:r>
              <a:rPr lang="en-GB" dirty="0" err="1" smtClean="0"/>
              <a:t>Que</a:t>
            </a:r>
            <a:r>
              <a:rPr lang="en-GB" dirty="0" smtClean="0"/>
              <a:t> and His Two Brothers</a:t>
            </a:r>
            <a:endParaRPr lang="en-GB" dirty="0"/>
          </a:p>
        </p:txBody>
      </p:sp>
      <p:sp>
        <p:nvSpPr>
          <p:cNvPr id="3" name="Content Placeholder 2"/>
          <p:cNvSpPr>
            <a:spLocks noGrp="1"/>
          </p:cNvSpPr>
          <p:nvPr>
            <p:ph sz="quarter" idx="1"/>
          </p:nvPr>
        </p:nvSpPr>
        <p:spPr>
          <a:xfrm>
            <a:off x="457200" y="1447800"/>
            <a:ext cx="7467600" cy="5410200"/>
          </a:xfrm>
        </p:spPr>
        <p:txBody>
          <a:bodyPr>
            <a:normAutofit fontScale="85000" lnSpcReduction="20000"/>
          </a:bodyPr>
          <a:lstStyle/>
          <a:p>
            <a:r>
              <a:rPr lang="en-GB" dirty="0" err="1" smtClean="0"/>
              <a:t>Bian</a:t>
            </a:r>
            <a:r>
              <a:rPr lang="en-GB" dirty="0" smtClean="0"/>
              <a:t> </a:t>
            </a:r>
            <a:r>
              <a:rPr lang="en-GB" dirty="0" err="1" smtClean="0"/>
              <a:t>Que</a:t>
            </a:r>
            <a:r>
              <a:rPr lang="en-GB" dirty="0" smtClean="0"/>
              <a:t> and his two older brothers were all good at healing. King Wen of Wei State asked </a:t>
            </a:r>
            <a:r>
              <a:rPr lang="en-GB" dirty="0" err="1" smtClean="0"/>
              <a:t>Bian</a:t>
            </a:r>
            <a:r>
              <a:rPr lang="en-GB" dirty="0" smtClean="0"/>
              <a:t> </a:t>
            </a:r>
            <a:r>
              <a:rPr lang="en-GB" dirty="0" err="1" smtClean="0"/>
              <a:t>Que</a:t>
            </a:r>
            <a:r>
              <a:rPr lang="en-GB" dirty="0" smtClean="0"/>
              <a:t> whose skills was the best among their three. </a:t>
            </a:r>
            <a:r>
              <a:rPr lang="en-GB" dirty="0" err="1" smtClean="0"/>
              <a:t>BianQue</a:t>
            </a:r>
            <a:r>
              <a:rPr lang="en-GB" dirty="0" smtClean="0"/>
              <a:t> replied:</a:t>
            </a:r>
          </a:p>
          <a:p>
            <a:endParaRPr lang="en-GB" dirty="0" smtClean="0"/>
          </a:p>
          <a:p>
            <a:r>
              <a:rPr lang="en-GB" dirty="0" smtClean="0"/>
              <a:t>My eldest brother was the best one: he can detect and cure illness before it actually appeared in patients’ physical body, so he was not known by patients but highly respected by our family members.</a:t>
            </a:r>
          </a:p>
          <a:p>
            <a:endParaRPr lang="en-GB" dirty="0" smtClean="0"/>
          </a:p>
          <a:p>
            <a:r>
              <a:rPr lang="en-GB" dirty="0" smtClean="0"/>
              <a:t> My second elder brother is the better one: he can get rid of patients’ sickness at the stage of beginning to appearance and so he is well known in heeling ailments.</a:t>
            </a:r>
          </a:p>
          <a:p>
            <a:endParaRPr lang="en-GB" dirty="0" smtClean="0"/>
          </a:p>
          <a:p>
            <a:r>
              <a:rPr lang="en-GB" dirty="0" smtClean="0"/>
              <a:t>My skill is the worst one, because I can only deal with patient with serious disease. Since patients can see my skills of using needles and poison to cure their serious sickness, to release their serious pain, or even to save their lives from dangerous situation, so I am famous in the world for saving lives (but was not respected by my family).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lstStyle/>
          <a:p>
            <a:r>
              <a:rPr lang="en-GB" dirty="0" smtClean="0"/>
              <a:t>4. Belief in Immortals</a:t>
            </a:r>
            <a:endParaRPr lang="en-GB" dirty="0"/>
          </a:p>
        </p:txBody>
      </p:sp>
      <p:sp>
        <p:nvSpPr>
          <p:cNvPr id="3" name="Content Placeholder 2"/>
          <p:cNvSpPr>
            <a:spLocks noGrp="1"/>
          </p:cNvSpPr>
          <p:nvPr>
            <p:ph sz="quarter" idx="1"/>
          </p:nvPr>
        </p:nvSpPr>
        <p:spPr>
          <a:xfrm>
            <a:off x="457200" y="1066800"/>
            <a:ext cx="7848600" cy="5791200"/>
          </a:xfrm>
        </p:spPr>
        <p:txBody>
          <a:bodyPr>
            <a:normAutofit fontScale="92500"/>
          </a:bodyPr>
          <a:lstStyle/>
          <a:p>
            <a:r>
              <a:rPr lang="en-GB" dirty="0" smtClean="0"/>
              <a:t>Immortals who had supernatural power over normal human beings; but they are transformed from humans who unified with the Dao.</a:t>
            </a:r>
          </a:p>
          <a:p>
            <a:endParaRPr lang="en-GB" dirty="0" smtClean="0"/>
          </a:p>
          <a:p>
            <a:r>
              <a:rPr lang="en-GB" dirty="0" smtClean="0"/>
              <a:t>The Story of </a:t>
            </a:r>
            <a:r>
              <a:rPr lang="en-GB" dirty="0" err="1" smtClean="0"/>
              <a:t>Guang</a:t>
            </a:r>
            <a:r>
              <a:rPr lang="en-GB" dirty="0" smtClean="0"/>
              <a:t> </a:t>
            </a:r>
            <a:r>
              <a:rPr lang="en-GB" dirty="0" err="1" smtClean="0"/>
              <a:t>Chengzi</a:t>
            </a:r>
            <a:r>
              <a:rPr lang="en-GB" dirty="0" smtClean="0"/>
              <a:t> and the Yellow Emperor</a:t>
            </a:r>
          </a:p>
          <a:p>
            <a:endParaRPr lang="en-GB" dirty="0" smtClean="0"/>
          </a:p>
          <a:p>
            <a:r>
              <a:rPr lang="en-GB" dirty="0" err="1" smtClean="0"/>
              <a:t>Liezi</a:t>
            </a:r>
            <a:r>
              <a:rPr lang="en-GB" dirty="0" smtClean="0"/>
              <a:t> in the Book of </a:t>
            </a:r>
            <a:r>
              <a:rPr lang="en-GB" dirty="0" err="1" smtClean="0"/>
              <a:t>Zhuangzi</a:t>
            </a:r>
            <a:r>
              <a:rPr lang="en-GB" dirty="0" smtClean="0"/>
              <a:t>: Riding the Cloud </a:t>
            </a:r>
          </a:p>
          <a:p>
            <a:endParaRPr lang="en-GB" dirty="0" smtClean="0"/>
          </a:p>
          <a:p>
            <a:r>
              <a:rPr lang="en-GB" dirty="0" err="1" smtClean="0"/>
              <a:t>Zhuangzi’s</a:t>
            </a:r>
            <a:r>
              <a:rPr lang="en-GB" dirty="0" smtClean="0"/>
              <a:t> True Man/Person: </a:t>
            </a:r>
          </a:p>
          <a:p>
            <a:r>
              <a:rPr lang="en-GB" sz="1700" dirty="0" smtClean="0"/>
              <a:t>Chuang Chou (Zhuangzi)promotes natural life and found efforts to prolong the physical form of existence beyond the time allotted by the Creator just as ridiculous as the grief surrounding the departure from one form of existence into another. </a:t>
            </a:r>
          </a:p>
          <a:p>
            <a:r>
              <a:rPr lang="en-GB" sz="1700" dirty="0" smtClean="0"/>
              <a:t>However, he does mentioned that the true man, based on his understanding of the course of all things, is accorded the possibility of ‘completing the full measure of his life, and not dying prematurely half-way’.  (Wilhelm 1940, pp46-48).</a:t>
            </a:r>
            <a:endParaRPr lang="en-GB" sz="1700" b="1"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4.1 </a:t>
            </a:r>
            <a:r>
              <a:rPr lang="en-GB" sz="2400" dirty="0" smtClean="0"/>
              <a:t>True Man in </a:t>
            </a:r>
            <a:r>
              <a:rPr lang="en-GB" sz="2400" i="1" dirty="0" smtClean="0"/>
              <a:t>The Book of Zhuangzi</a:t>
            </a:r>
            <a:r>
              <a:rPr lang="en-GB" sz="2400" dirty="0" smtClean="0"/>
              <a:t> </a:t>
            </a:r>
            <a:br>
              <a:rPr lang="en-GB" sz="2400" dirty="0" smtClean="0"/>
            </a:br>
            <a:endParaRPr lang="en-GB" sz="2400" dirty="0"/>
          </a:p>
        </p:txBody>
      </p:sp>
      <p:sp>
        <p:nvSpPr>
          <p:cNvPr id="3" name="Content Placeholder 2"/>
          <p:cNvSpPr>
            <a:spLocks noGrp="1"/>
          </p:cNvSpPr>
          <p:nvPr>
            <p:ph sz="quarter" idx="1"/>
          </p:nvPr>
        </p:nvSpPr>
        <p:spPr>
          <a:xfrm>
            <a:off x="457200" y="1371600"/>
            <a:ext cx="7467600" cy="5486400"/>
          </a:xfrm>
        </p:spPr>
        <p:txBody>
          <a:bodyPr>
            <a:normAutofit fontScale="92500" lnSpcReduction="20000"/>
          </a:bodyPr>
          <a:lstStyle/>
          <a:p>
            <a:r>
              <a:rPr lang="en-GB" dirty="0" smtClean="0"/>
              <a:t>‘whose skin is like ice and pure snow, and his manner is like a shy virgin. He does not eat the five grains, but lives off the wind and dew. He climbs the clouds and rides the dragons, and travels beyond the boundaries of the known world ’(chapter 1:  ‘wondering where you will’).   </a:t>
            </a:r>
          </a:p>
          <a:p>
            <a:r>
              <a:rPr lang="en-GB" i="1" dirty="0" smtClean="0"/>
              <a:t>The Book of </a:t>
            </a:r>
            <a:r>
              <a:rPr lang="en-GB" i="1" dirty="0" err="1" smtClean="0"/>
              <a:t>Zhuangzi</a:t>
            </a:r>
            <a:r>
              <a:rPr lang="en-GB" i="1" dirty="0" smtClean="0"/>
              <a:t>, </a:t>
            </a:r>
            <a:r>
              <a:rPr lang="en-GB" dirty="0" smtClean="0"/>
              <a:t> translated by MARTIN Palmer, Penguin Books, 2006 (fifth edition), p.4</a:t>
            </a:r>
          </a:p>
          <a:p>
            <a:endParaRPr lang="en-GB" dirty="0" smtClean="0"/>
          </a:p>
          <a:p>
            <a:r>
              <a:rPr lang="en-GB" dirty="0" smtClean="0"/>
              <a:t>The True Men of antiquity did not dream while sleeping and experienced no fear upon awakening. Their meals were simple, their breathing deep… The True Man of the past knew no strong desire for life and no aversion to dying. Their appearance [in the physical world] brought them no joy, their return [to the world of formless existence] was accompanied by no resistance. They departed in serenity, they arrived with tranquillity. </a:t>
            </a:r>
          </a:p>
          <a:p>
            <a:endParaRPr lang="en-GB" dirty="0"/>
          </a:p>
        </p:txBody>
      </p:sp>
    </p:spTree>
    <p:extLst>
      <p:ext uri="{BB962C8B-B14F-4D97-AF65-F5344CB8AC3E}">
        <p14:creationId xmlns:p14="http://schemas.microsoft.com/office/powerpoint/2010/main" val="3656373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men can walk under water</a:t>
            </a:r>
            <a:endParaRPr lang="en-GB" dirty="0"/>
          </a:p>
        </p:txBody>
      </p:sp>
      <p:sp>
        <p:nvSpPr>
          <p:cNvPr id="3" name="Content Placeholder 2"/>
          <p:cNvSpPr>
            <a:spLocks noGrp="1"/>
          </p:cNvSpPr>
          <p:nvPr>
            <p:ph sz="quarter" idx="1"/>
          </p:nvPr>
        </p:nvSpPr>
        <p:spPr/>
        <p:txBody>
          <a:bodyPr/>
          <a:lstStyle/>
          <a:p>
            <a:r>
              <a:rPr lang="en-GB" dirty="0">
                <a:hlinkClick r:id="rId2"/>
              </a:rPr>
              <a:t>https://</a:t>
            </a:r>
            <a:r>
              <a:rPr lang="en-GB" dirty="0" smtClean="0">
                <a:hlinkClick r:id="rId2"/>
              </a:rPr>
              <a:t>www.youtube.com/watch?v=relWqF5IWsA</a:t>
            </a:r>
            <a:endParaRPr lang="en-GB" dirty="0" smtClean="0"/>
          </a:p>
          <a:p>
            <a:endParaRPr lang="en-US" dirty="0"/>
          </a:p>
          <a:p>
            <a:r>
              <a:rPr lang="en-GB" dirty="0">
                <a:hlinkClick r:id="rId3"/>
              </a:rPr>
              <a:t>http://</a:t>
            </a:r>
            <a:r>
              <a:rPr lang="en-GB" dirty="0" smtClean="0">
                <a:hlinkClick r:id="rId3"/>
              </a:rPr>
              <a:t>www.bbc.co.uk/news/science-environment-12151830</a:t>
            </a:r>
            <a:endParaRPr lang="en-GB" dirty="0" smtClean="0"/>
          </a:p>
          <a:p>
            <a:endParaRPr lang="en-GB" dirty="0" smtClean="0"/>
          </a:p>
          <a:p>
            <a:endParaRPr lang="en-GB" dirty="0"/>
          </a:p>
        </p:txBody>
      </p:sp>
    </p:spTree>
    <p:extLst>
      <p:ext uri="{BB962C8B-B14F-4D97-AF65-F5344CB8AC3E}">
        <p14:creationId xmlns:p14="http://schemas.microsoft.com/office/powerpoint/2010/main" val="919702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normAutofit/>
          </a:bodyPr>
          <a:lstStyle/>
          <a:p>
            <a:r>
              <a:rPr lang="en-GB" sz="1600" b="1" dirty="0" smtClean="0"/>
              <a:t>5. Yang Zhu (Yang Chu, c.350 B.C.)’s idea of treasury of Oneself </a:t>
            </a:r>
            <a:endParaRPr lang="en-GB" sz="1600" b="1" dirty="0"/>
          </a:p>
        </p:txBody>
      </p:sp>
      <p:sp>
        <p:nvSpPr>
          <p:cNvPr id="3" name="Content Placeholder 2"/>
          <p:cNvSpPr>
            <a:spLocks noGrp="1"/>
          </p:cNvSpPr>
          <p:nvPr>
            <p:ph sz="quarter" idx="1"/>
          </p:nvPr>
        </p:nvSpPr>
        <p:spPr>
          <a:xfrm>
            <a:off x="457200" y="1219200"/>
            <a:ext cx="7772400" cy="5638800"/>
          </a:xfrm>
        </p:spPr>
        <p:txBody>
          <a:bodyPr>
            <a:normAutofit/>
          </a:bodyPr>
          <a:lstStyle/>
          <a:p>
            <a:r>
              <a:rPr lang="en-GB" dirty="0" smtClean="0"/>
              <a:t>Not much can be discovered about Yang Zhu as a person from the existing documents  </a:t>
            </a:r>
          </a:p>
          <a:p>
            <a:endParaRPr lang="en-GB" dirty="0" smtClean="0"/>
          </a:p>
          <a:p>
            <a:r>
              <a:rPr lang="en-GB" dirty="0" smtClean="0"/>
              <a:t>However, the </a:t>
            </a:r>
            <a:r>
              <a:rPr lang="en-GB" i="1" dirty="0" smtClean="0"/>
              <a:t>Mencius</a:t>
            </a:r>
            <a:r>
              <a:rPr lang="zh-CN" altLang="en-US" i="1" dirty="0" smtClean="0"/>
              <a:t>孟子</a:t>
            </a:r>
            <a:r>
              <a:rPr lang="en-GB" dirty="0" smtClean="0"/>
              <a:t>, the </a:t>
            </a:r>
            <a:r>
              <a:rPr lang="en-GB" i="1" dirty="0" err="1" smtClean="0"/>
              <a:t>Xunzi</a:t>
            </a:r>
            <a:r>
              <a:rPr lang="zh-CN" altLang="en-US" i="1" dirty="0" smtClean="0"/>
              <a:t>荀子</a:t>
            </a:r>
            <a:r>
              <a:rPr lang="en-GB" dirty="0" smtClean="0"/>
              <a:t>, the </a:t>
            </a:r>
            <a:r>
              <a:rPr lang="en-GB" i="1" dirty="0" err="1" smtClean="0"/>
              <a:t>Hanfeizi</a:t>
            </a:r>
            <a:r>
              <a:rPr lang="zh-CN" altLang="en-US" i="1" dirty="0" smtClean="0"/>
              <a:t>韩非子</a:t>
            </a:r>
            <a:r>
              <a:rPr lang="en-GB" dirty="0" smtClean="0"/>
              <a:t>, the </a:t>
            </a:r>
            <a:r>
              <a:rPr lang="en-GB" i="1" dirty="0" err="1" smtClean="0"/>
              <a:t>Lushi</a:t>
            </a:r>
            <a:r>
              <a:rPr lang="en-GB" i="1" dirty="0" smtClean="0"/>
              <a:t> </a:t>
            </a:r>
            <a:r>
              <a:rPr lang="en-GB" i="1" dirty="0" err="1" smtClean="0"/>
              <a:t>Chunqiu</a:t>
            </a:r>
            <a:r>
              <a:rPr lang="zh-CN" altLang="en-US" i="1" dirty="0" smtClean="0"/>
              <a:t>吕氏春秋</a:t>
            </a:r>
            <a:r>
              <a:rPr lang="en-GB" dirty="0" smtClean="0"/>
              <a:t>, the </a:t>
            </a:r>
            <a:r>
              <a:rPr lang="en-GB" i="1" dirty="0" err="1" smtClean="0"/>
              <a:t>Huainanzi</a:t>
            </a:r>
            <a:r>
              <a:rPr lang="zh-CN" altLang="en-US" i="1" dirty="0" smtClean="0"/>
              <a:t>淮南子</a:t>
            </a:r>
            <a:r>
              <a:rPr lang="en-GB" dirty="0" smtClean="0"/>
              <a:t>, and the </a:t>
            </a:r>
            <a:r>
              <a:rPr lang="en-GB" i="1" dirty="0" err="1" smtClean="0"/>
              <a:t>Lunheng</a:t>
            </a:r>
            <a:r>
              <a:rPr lang="zh-CN" altLang="en-US" i="1" dirty="0" smtClean="0"/>
              <a:t>论衡</a:t>
            </a:r>
            <a:r>
              <a:rPr lang="en-GB" dirty="0" smtClean="0"/>
              <a:t> all confirm that Yang's school was one of the most influential one in the Pre-Qin China. </a:t>
            </a:r>
          </a:p>
          <a:p>
            <a:endParaRPr lang="en-GB" dirty="0" smtClean="0"/>
          </a:p>
          <a:p>
            <a:r>
              <a:rPr lang="en-GB" dirty="0" smtClean="0"/>
              <a:t>For Mencius, Yang Zhu and Mo Di were the most influential thinkers prior to Mencius's time, although he criticized Yang's emphasis on the individual and its anarchist consequence, as well as his selfishness and apathy to the public interest.</a:t>
            </a:r>
          </a:p>
          <a:p>
            <a:endParaRPr lang="en-GB" b="1"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fontScale="90000"/>
          </a:bodyPr>
          <a:lstStyle/>
          <a:p>
            <a:r>
              <a:rPr lang="en-GB" sz="2000" b="1" dirty="0" smtClean="0">
                <a:solidFill>
                  <a:srgbClr val="FF0000"/>
                </a:solidFill>
              </a:rPr>
              <a:t>5.1.Yangchu’s contribution of Value of personal life</a:t>
            </a:r>
            <a:br>
              <a:rPr lang="en-GB" sz="2000" b="1" dirty="0" smtClean="0">
                <a:solidFill>
                  <a:srgbClr val="FF0000"/>
                </a:solidFill>
              </a:rPr>
            </a:br>
            <a:endParaRPr lang="en-GB" sz="2000" b="1" dirty="0">
              <a:solidFill>
                <a:srgbClr val="FF0000"/>
              </a:solidFill>
            </a:endParaRPr>
          </a:p>
        </p:txBody>
      </p:sp>
      <p:sp>
        <p:nvSpPr>
          <p:cNvPr id="3" name="Content Placeholder 2"/>
          <p:cNvSpPr>
            <a:spLocks noGrp="1"/>
          </p:cNvSpPr>
          <p:nvPr>
            <p:ph sz="quarter" idx="1"/>
          </p:nvPr>
        </p:nvSpPr>
        <p:spPr>
          <a:xfrm>
            <a:off x="457200" y="1219200"/>
            <a:ext cx="7620000" cy="5410200"/>
          </a:xfrm>
        </p:spPr>
        <p:txBody>
          <a:bodyPr>
            <a:normAutofit fontScale="85000" lnSpcReduction="20000"/>
          </a:bodyPr>
          <a:lstStyle/>
          <a:p>
            <a:r>
              <a:rPr lang="en-GB" dirty="0" smtClean="0"/>
              <a:t>Mencius Criticized that "Yang Zhu chooses to exist only for his own self, and does nothing </a:t>
            </a:r>
            <a:r>
              <a:rPr lang="en-GB" u="sng" dirty="0" smtClean="0"/>
              <a:t>for the world</a:t>
            </a:r>
            <a:r>
              <a:rPr lang="en-GB" dirty="0" smtClean="0"/>
              <a:t>, not even by drawing one hair of his" (</a:t>
            </a:r>
            <a:r>
              <a:rPr lang="en-GB" i="1" dirty="0" smtClean="0"/>
              <a:t>Mencius</a:t>
            </a:r>
            <a:r>
              <a:rPr lang="en-GB" dirty="0" smtClean="0"/>
              <a:t> 3B 9). </a:t>
            </a:r>
          </a:p>
          <a:p>
            <a:endParaRPr lang="en-GB" dirty="0" smtClean="0"/>
          </a:p>
          <a:p>
            <a:r>
              <a:rPr lang="en-GB" dirty="0" smtClean="0"/>
              <a:t>Yet an unbiased understanding reveals that Yang cherished the value of life and the authenticity of self: </a:t>
            </a:r>
          </a:p>
          <a:p>
            <a:endParaRPr lang="en-GB" dirty="0" smtClean="0"/>
          </a:p>
          <a:p>
            <a:r>
              <a:rPr lang="en-GB" dirty="0" err="1" smtClean="0"/>
              <a:t>Hanfeizi</a:t>
            </a:r>
            <a:r>
              <a:rPr lang="en-GB" dirty="0" smtClean="0"/>
              <a:t> said that Yang was one who "despised things and values life" (</a:t>
            </a:r>
            <a:r>
              <a:rPr lang="en-GB" i="1" dirty="0" err="1" smtClean="0"/>
              <a:t>Hanfeizi</a:t>
            </a:r>
            <a:r>
              <a:rPr lang="en-GB" i="1" dirty="0" smtClean="0"/>
              <a:t> </a:t>
            </a:r>
            <a:r>
              <a:rPr lang="en-GB" i="1" dirty="0" err="1" smtClean="0"/>
              <a:t>Jijie</a:t>
            </a:r>
            <a:r>
              <a:rPr lang="en-GB" dirty="0" smtClean="0"/>
              <a:t>, p. 353). </a:t>
            </a:r>
          </a:p>
          <a:p>
            <a:endParaRPr lang="en-GB" dirty="0" smtClean="0"/>
          </a:p>
          <a:p>
            <a:r>
              <a:rPr lang="en-GB" dirty="0" smtClean="0"/>
              <a:t>In the </a:t>
            </a:r>
            <a:r>
              <a:rPr lang="en-GB" i="1" dirty="0" err="1" smtClean="0"/>
              <a:t>Lushi</a:t>
            </a:r>
            <a:r>
              <a:rPr lang="en-GB" i="1" dirty="0" smtClean="0"/>
              <a:t> </a:t>
            </a:r>
            <a:r>
              <a:rPr lang="en-GB" i="1" dirty="0" err="1" smtClean="0"/>
              <a:t>Chunqiu</a:t>
            </a:r>
            <a:r>
              <a:rPr lang="en-GB" dirty="0" smtClean="0"/>
              <a:t>, it was said that "Scholar Yang elevates the self" (</a:t>
            </a:r>
            <a:r>
              <a:rPr lang="en-GB" i="1" dirty="0" err="1" smtClean="0"/>
              <a:t>Lüshi</a:t>
            </a:r>
            <a:r>
              <a:rPr lang="en-GB" i="1" dirty="0" smtClean="0"/>
              <a:t> </a:t>
            </a:r>
            <a:r>
              <a:rPr lang="en-GB" i="1" dirty="0" err="1" smtClean="0"/>
              <a:t>Chunqiu</a:t>
            </a:r>
            <a:r>
              <a:rPr lang="en-GB" i="1" dirty="0" smtClean="0"/>
              <a:t> </a:t>
            </a:r>
            <a:r>
              <a:rPr lang="en-GB" i="1" dirty="0" err="1" smtClean="0"/>
              <a:t>Jishi</a:t>
            </a:r>
            <a:r>
              <a:rPr lang="en-GB" dirty="0" smtClean="0"/>
              <a:t>, p. 803). </a:t>
            </a:r>
          </a:p>
          <a:p>
            <a:endParaRPr lang="en-GB" dirty="0" smtClean="0"/>
          </a:p>
          <a:p>
            <a:r>
              <a:rPr lang="en-GB" dirty="0" smtClean="0"/>
              <a:t>According to the </a:t>
            </a:r>
            <a:r>
              <a:rPr lang="en-GB" i="1" dirty="0" err="1" smtClean="0"/>
              <a:t>Huainanzi</a:t>
            </a:r>
            <a:r>
              <a:rPr lang="en-GB" dirty="0" smtClean="0"/>
              <a:t>, "To keep the totality of one's natural life and conserve the authenticity of one's self, not to burden one's body with external things. This is that upon which Yangzi stands, yet it is criticized by Mencius" (Liu An 1985, p. 218).</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rgbClr val="FF0000"/>
                </a:solidFill>
              </a:rPr>
              <a:t>5.2 Yang Zhu’s contribution on Value of Life</a:t>
            </a:r>
            <a:br>
              <a:rPr lang="en-GB" sz="2400" dirty="0" smtClean="0">
                <a:solidFill>
                  <a:srgbClr val="FF0000"/>
                </a:solidFill>
              </a:rPr>
            </a:br>
            <a:endParaRPr lang="en-GB" sz="2400" dirty="0">
              <a:solidFill>
                <a:srgbClr val="FF0000"/>
              </a:solidFill>
            </a:endParaRPr>
          </a:p>
        </p:txBody>
      </p:sp>
      <p:sp>
        <p:nvSpPr>
          <p:cNvPr id="3" name="Content Placeholder 2"/>
          <p:cNvSpPr>
            <a:spLocks noGrp="1"/>
          </p:cNvSpPr>
          <p:nvPr>
            <p:ph sz="quarter" idx="1"/>
          </p:nvPr>
        </p:nvSpPr>
        <p:spPr>
          <a:xfrm>
            <a:off x="457200" y="1447800"/>
            <a:ext cx="8001000" cy="5026152"/>
          </a:xfrm>
        </p:spPr>
        <p:txBody>
          <a:bodyPr>
            <a:normAutofit/>
          </a:bodyPr>
          <a:lstStyle/>
          <a:p>
            <a:r>
              <a:rPr lang="en-GB" dirty="0" err="1" smtClean="0"/>
              <a:t>Yangzhu</a:t>
            </a:r>
            <a:r>
              <a:rPr lang="en-GB" dirty="0" smtClean="0"/>
              <a:t> is the first important Chinese thinker who developed a philosophy for the individual disinclined to join the struggle for wealth and power. </a:t>
            </a:r>
          </a:p>
          <a:p>
            <a:endParaRPr lang="en-GB" dirty="0" smtClean="0"/>
          </a:p>
          <a:p>
            <a:r>
              <a:rPr lang="en-GB" dirty="0" smtClean="0"/>
              <a:t>He seems to have held that since external possessions are replaceable while body is not, we should never permit the least injury to the body, even the loss of the Empire. </a:t>
            </a:r>
          </a:p>
          <a:p>
            <a:endParaRPr lang="en-GB" dirty="0" smtClean="0"/>
          </a:p>
          <a:p>
            <a:r>
              <a:rPr lang="en-GB" dirty="0" smtClean="0"/>
              <a:t>The Taoist of the 3</a:t>
            </a:r>
            <a:r>
              <a:rPr lang="en-GB" baseline="30000" dirty="0" smtClean="0"/>
              <a:t>rd</a:t>
            </a:r>
            <a:r>
              <a:rPr lang="en-GB" dirty="0" smtClean="0"/>
              <a:t> century B.C. and later, also concerned with the cultivation of personal life, easily accepted Yang Zhu as one of themselves.</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rmAutofit/>
          </a:bodyPr>
          <a:lstStyle/>
          <a:p>
            <a:r>
              <a:rPr lang="en-GB" sz="2000" dirty="0" smtClean="0">
                <a:solidFill>
                  <a:srgbClr val="FF0000"/>
                </a:solidFill>
              </a:rPr>
              <a:t>5.3 </a:t>
            </a:r>
            <a:r>
              <a:rPr lang="en-GB" sz="2000" dirty="0" err="1" smtClean="0">
                <a:solidFill>
                  <a:srgbClr val="FF0000"/>
                </a:solidFill>
              </a:rPr>
              <a:t>Yangzhu’s</a:t>
            </a:r>
            <a:r>
              <a:rPr lang="en-GB" sz="2000" dirty="0" smtClean="0">
                <a:solidFill>
                  <a:srgbClr val="FF0000"/>
                </a:solidFill>
              </a:rPr>
              <a:t> ideas presented in the Book of </a:t>
            </a:r>
            <a:r>
              <a:rPr lang="en-GB" sz="2000" dirty="0" err="1" smtClean="0">
                <a:solidFill>
                  <a:srgbClr val="FF0000"/>
                </a:solidFill>
              </a:rPr>
              <a:t>Liezi</a:t>
            </a:r>
            <a:r>
              <a:rPr lang="en-GB" sz="2000" dirty="0" smtClean="0">
                <a:solidFill>
                  <a:srgbClr val="FF0000"/>
                </a:solidFill>
              </a:rPr>
              <a:t> </a:t>
            </a:r>
            <a:r>
              <a:rPr lang="zh-CN" altLang="en-US" sz="2000" dirty="0" smtClean="0">
                <a:solidFill>
                  <a:srgbClr val="FF0000"/>
                </a:solidFill>
              </a:rPr>
              <a:t>列子</a:t>
            </a:r>
            <a:r>
              <a:rPr lang="en-GB" altLang="zh-CN" sz="2000" dirty="0" smtClean="0">
                <a:solidFill>
                  <a:srgbClr val="FF0000"/>
                </a:solidFill>
              </a:rPr>
              <a:t/>
            </a:r>
            <a:br>
              <a:rPr lang="en-GB" altLang="zh-CN" sz="2000" dirty="0" smtClean="0">
                <a:solidFill>
                  <a:srgbClr val="FF0000"/>
                </a:solidFill>
              </a:rPr>
            </a:br>
            <a:endParaRPr lang="en-GB" sz="2000" dirty="0">
              <a:solidFill>
                <a:srgbClr val="FF0000"/>
              </a:solidFill>
            </a:endParaRPr>
          </a:p>
        </p:txBody>
      </p:sp>
      <p:sp>
        <p:nvSpPr>
          <p:cNvPr id="3" name="Content Placeholder 2"/>
          <p:cNvSpPr>
            <a:spLocks noGrp="1"/>
          </p:cNvSpPr>
          <p:nvPr>
            <p:ph sz="quarter" idx="1"/>
          </p:nvPr>
        </p:nvSpPr>
        <p:spPr>
          <a:xfrm>
            <a:off x="228600" y="1371600"/>
            <a:ext cx="8305800" cy="5102352"/>
          </a:xfrm>
        </p:spPr>
        <p:txBody>
          <a:bodyPr>
            <a:normAutofit lnSpcReduction="10000"/>
          </a:bodyPr>
          <a:lstStyle/>
          <a:p>
            <a:r>
              <a:rPr lang="en-GB" dirty="0" smtClean="0"/>
              <a:t>In the </a:t>
            </a:r>
            <a:r>
              <a:rPr lang="en-GB" i="1" dirty="0" err="1" smtClean="0"/>
              <a:t>Liezi</a:t>
            </a:r>
            <a:r>
              <a:rPr lang="en-GB" dirty="0" smtClean="0"/>
              <a:t>, when Yang is asked by </a:t>
            </a:r>
            <a:r>
              <a:rPr lang="en-GB" dirty="0" err="1" smtClean="0"/>
              <a:t>Qinzi</a:t>
            </a:r>
            <a:r>
              <a:rPr lang="en-GB" dirty="0" smtClean="0"/>
              <a:t> whether he would agree to lose one hair to help out the whole world, he </a:t>
            </a:r>
            <a:r>
              <a:rPr lang="en-GB" u="sng" dirty="0" smtClean="0"/>
              <a:t>answers</a:t>
            </a:r>
            <a:r>
              <a:rPr lang="en-GB" dirty="0" smtClean="0"/>
              <a:t> that the "human world is for certain not to be helped out by one hair" (</a:t>
            </a:r>
            <a:r>
              <a:rPr lang="en-GB" i="1" dirty="0" err="1" smtClean="0"/>
              <a:t>Liezi</a:t>
            </a:r>
            <a:r>
              <a:rPr lang="en-GB" dirty="0" smtClean="0"/>
              <a:t>, p. 218).</a:t>
            </a:r>
          </a:p>
          <a:p>
            <a:r>
              <a:rPr lang="en-GB" dirty="0" smtClean="0"/>
              <a:t> </a:t>
            </a:r>
          </a:p>
          <a:p>
            <a:r>
              <a:rPr lang="en-GB" dirty="0" smtClean="0"/>
              <a:t>Yang's emphasis is on "keeping the totality of one's natural life" and "conserving the authenticity of one's self."  </a:t>
            </a:r>
          </a:p>
          <a:p>
            <a:endParaRPr lang="en-GB" dirty="0" smtClean="0"/>
          </a:p>
          <a:p>
            <a:r>
              <a:rPr lang="en-GB" dirty="0" smtClean="0"/>
              <a:t>This statements that can be understood in reference to his philosophy of body, in which he claims that the appropriate satisfaction of human desires and the economy of energy are essential in attaining the wholeness of one's own life.</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6. </a:t>
            </a:r>
            <a:r>
              <a:rPr lang="en-GB" dirty="0" err="1" smtClean="0"/>
              <a:t>Zou</a:t>
            </a:r>
            <a:r>
              <a:rPr lang="en-GB" dirty="0" smtClean="0"/>
              <a:t> Yan (</a:t>
            </a:r>
            <a:r>
              <a:rPr lang="en-GB" dirty="0" err="1" smtClean="0"/>
              <a:t>Tsou</a:t>
            </a:r>
            <a:r>
              <a:rPr lang="en-GB" dirty="0" smtClean="0"/>
              <a:t> Yen,350 BC – 270 BC)’s Yin-yang and Five Phases theories </a:t>
            </a:r>
            <a:endParaRPr lang="en-GB" dirty="0"/>
          </a:p>
        </p:txBody>
      </p:sp>
      <p:sp>
        <p:nvSpPr>
          <p:cNvPr id="3" name="Content Placeholder 2"/>
          <p:cNvSpPr>
            <a:spLocks noGrp="1"/>
          </p:cNvSpPr>
          <p:nvPr>
            <p:ph sz="quarter" idx="1"/>
          </p:nvPr>
        </p:nvSpPr>
        <p:spPr/>
        <p:txBody>
          <a:bodyPr/>
          <a:lstStyle/>
          <a:p>
            <a:r>
              <a:rPr lang="en-GB" dirty="0" smtClean="0"/>
              <a:t>‘In approximately the 4th century B.C., one Chinese philosophical school appeared to have based its understanding of the relationships between all phenomena on the empirical evidence that indicated that much in the surrounding world is dualistic or complementary in nature. </a:t>
            </a:r>
          </a:p>
          <a:p>
            <a:endParaRPr lang="en-GB" dirty="0" smtClean="0"/>
          </a:p>
          <a:p>
            <a:r>
              <a:rPr lang="en-GB" dirty="0" err="1" smtClean="0"/>
              <a:t>Zou’s</a:t>
            </a:r>
            <a:r>
              <a:rPr lang="en-GB" dirty="0" smtClean="0"/>
              <a:t> school arranged concrete natural phenomena and abstract concepts into five lines of correspondence: metal, wood, water, fire and soil. Their relationships are mutual destruction and mutual generation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normAutofit fontScale="90000"/>
          </a:bodyPr>
          <a:lstStyle/>
          <a:p>
            <a:r>
              <a:rPr lang="en-GB" dirty="0" smtClean="0"/>
              <a:t/>
            </a:r>
            <a:br>
              <a:rPr lang="en-GB" dirty="0" smtClean="0"/>
            </a:br>
            <a:r>
              <a:rPr lang="en-GB" dirty="0" smtClean="0"/>
              <a:t>6.1  </a:t>
            </a:r>
            <a:r>
              <a:rPr lang="en-GB" dirty="0" err="1" smtClean="0"/>
              <a:t>Zou</a:t>
            </a:r>
            <a:r>
              <a:rPr lang="en-GB" dirty="0" smtClean="0"/>
              <a:t> Yan and Daoism</a:t>
            </a:r>
            <a:endParaRPr lang="en-GB" dirty="0"/>
          </a:p>
        </p:txBody>
      </p:sp>
      <p:sp>
        <p:nvSpPr>
          <p:cNvPr id="3" name="Content Placeholder 2"/>
          <p:cNvSpPr>
            <a:spLocks noGrp="1"/>
          </p:cNvSpPr>
          <p:nvPr>
            <p:ph sz="quarter" idx="1"/>
          </p:nvPr>
        </p:nvSpPr>
        <p:spPr>
          <a:xfrm>
            <a:off x="457200" y="1066800"/>
            <a:ext cx="7467600" cy="5407152"/>
          </a:xfrm>
        </p:spPr>
        <p:txBody>
          <a:bodyPr>
            <a:normAutofit fontScale="92500" lnSpcReduction="20000"/>
          </a:bodyPr>
          <a:lstStyle/>
          <a:p>
            <a:r>
              <a:rPr lang="en-GB" dirty="0" err="1" smtClean="0"/>
              <a:t>Zou</a:t>
            </a:r>
            <a:r>
              <a:rPr lang="en-GB" dirty="0" smtClean="0"/>
              <a:t> Yan is commonly associated with </a:t>
            </a:r>
            <a:r>
              <a:rPr lang="en-GB" dirty="0" smtClean="0">
                <a:hlinkClick r:id="rId2" tooltip="Daoism"/>
              </a:rPr>
              <a:t>Daoism</a:t>
            </a:r>
            <a:r>
              <a:rPr lang="en-GB" dirty="0" smtClean="0"/>
              <a:t> and the origins of Chinese </a:t>
            </a:r>
            <a:r>
              <a:rPr lang="en-GB" dirty="0" smtClean="0">
                <a:hlinkClick r:id="rId3" tooltip="Alchemy"/>
              </a:rPr>
              <a:t>alchemy</a:t>
            </a:r>
            <a:r>
              <a:rPr lang="en-GB" dirty="0" smtClean="0"/>
              <a:t>, going back to the (ca. 100 AD) </a:t>
            </a:r>
            <a:r>
              <a:rPr lang="en-GB" dirty="0" smtClean="0">
                <a:hlinkClick r:id="rId4" tooltip="Book of Han"/>
              </a:rPr>
              <a:t>Book of Han</a:t>
            </a:r>
            <a:r>
              <a:rPr lang="en-GB" dirty="0" smtClean="0"/>
              <a:t> that calls him a </a:t>
            </a:r>
            <a:r>
              <a:rPr lang="en-GB" i="1" dirty="0" err="1" smtClean="0">
                <a:hlinkClick r:id="rId5" tooltip="Fangshi"/>
              </a:rPr>
              <a:t>fangshi</a:t>
            </a:r>
            <a:r>
              <a:rPr lang="en-GB" dirty="0" smtClean="0"/>
              <a:t> (</a:t>
            </a:r>
            <a:r>
              <a:rPr lang="zh-CN" altLang="en-US" dirty="0" smtClean="0"/>
              <a:t>方士</a:t>
            </a:r>
            <a:r>
              <a:rPr lang="en-GB" dirty="0" smtClean="0"/>
              <a:t> [literally ‘</a:t>
            </a:r>
            <a:r>
              <a:rPr lang="en-GB" dirty="0" err="1" smtClean="0"/>
              <a:t>precriptionist</a:t>
            </a:r>
            <a:r>
              <a:rPr lang="en-GB" dirty="0" smtClean="0"/>
              <a:t>’"technique master"] "alchemist; magician; exorcist; diviner"). </a:t>
            </a:r>
          </a:p>
          <a:p>
            <a:endParaRPr lang="en-GB" dirty="0" smtClean="0"/>
          </a:p>
          <a:p>
            <a:r>
              <a:rPr lang="en-GB" dirty="0" smtClean="0">
                <a:hlinkClick r:id="rId6" tooltip="Holmes Welch (page does not exist)"/>
              </a:rPr>
              <a:t>Holmes Welch</a:t>
            </a:r>
            <a:r>
              <a:rPr lang="en-GB" dirty="0" smtClean="0"/>
              <a:t> proposes the </a:t>
            </a:r>
            <a:r>
              <a:rPr lang="en-GB" i="1" dirty="0" err="1" smtClean="0"/>
              <a:t>fangshi</a:t>
            </a:r>
            <a:r>
              <a:rPr lang="en-GB" dirty="0" smtClean="0"/>
              <a:t> were among those whom </a:t>
            </a:r>
            <a:r>
              <a:rPr lang="en-GB" dirty="0" err="1" smtClean="0"/>
              <a:t>Sima</a:t>
            </a:r>
            <a:r>
              <a:rPr lang="en-GB" dirty="0" smtClean="0"/>
              <a:t> </a:t>
            </a:r>
            <a:r>
              <a:rPr lang="en-GB" dirty="0" err="1" smtClean="0"/>
              <a:t>Qian</a:t>
            </a:r>
            <a:r>
              <a:rPr lang="en-GB" dirty="0" smtClean="0"/>
              <a:t> described as "unable to practice" </a:t>
            </a:r>
            <a:r>
              <a:rPr lang="en-GB" dirty="0" err="1" smtClean="0"/>
              <a:t>Zou</a:t>
            </a:r>
            <a:r>
              <a:rPr lang="en-GB" dirty="0" smtClean="0"/>
              <a:t> Yan's arts, and says while </a:t>
            </a:r>
            <a:r>
              <a:rPr lang="en-GB" dirty="0" err="1" smtClean="0"/>
              <a:t>Zou</a:t>
            </a:r>
            <a:r>
              <a:rPr lang="en-GB" dirty="0" smtClean="0"/>
              <a:t> "gradually acquired alchemistical stature, he himself knew nothing of the art. </a:t>
            </a:r>
          </a:p>
          <a:p>
            <a:endParaRPr lang="en-GB" dirty="0" smtClean="0"/>
          </a:p>
          <a:p>
            <a:r>
              <a:rPr lang="en-GB" dirty="0" smtClean="0"/>
              <a:t>It was probably developed by those of his followers who became interested in physical experimentation with the Five Elements." </a:t>
            </a:r>
          </a:p>
          <a:p>
            <a:endParaRPr lang="en-GB" dirty="0" smtClean="0"/>
          </a:p>
          <a:p>
            <a:r>
              <a:rPr lang="en-GB" dirty="0" smtClean="0"/>
              <a:t>--- </a:t>
            </a:r>
            <a:r>
              <a:rPr lang="en-GB" sz="1900" dirty="0" smtClean="0"/>
              <a:t>Welch, Holmes. 1957. </a:t>
            </a:r>
            <a:r>
              <a:rPr lang="en-GB" sz="1900" i="1" dirty="0" smtClean="0"/>
              <a:t>Taoism: The Parting of the Way</a:t>
            </a:r>
            <a:r>
              <a:rPr lang="en-GB" sz="1900" dirty="0" smtClean="0"/>
              <a:t>. Boston: Beacon Press. pp.96-97 </a:t>
            </a:r>
            <a:r>
              <a:rPr lang="en-GB" sz="1900" dirty="0" smtClean="0">
                <a:hlinkClick r:id="rId7"/>
              </a:rPr>
              <a:t>ISBN 0-8070-5973-0</a:t>
            </a:r>
            <a:endParaRPr lang="en-GB" sz="1900"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normAutofit/>
          </a:bodyPr>
          <a:lstStyle/>
          <a:p>
            <a:r>
              <a:rPr lang="en-US" sz="2400" dirty="0" smtClean="0"/>
              <a:t>7. Zhuangzi’s contribution to </a:t>
            </a:r>
            <a:r>
              <a:rPr lang="en-US" sz="2400" dirty="0" err="1" smtClean="0"/>
              <a:t>Yangsheng</a:t>
            </a:r>
            <a:endParaRPr lang="en-GB" sz="2400" dirty="0"/>
          </a:p>
        </p:txBody>
      </p:sp>
      <p:sp>
        <p:nvSpPr>
          <p:cNvPr id="3" name="Content Placeholder 2"/>
          <p:cNvSpPr>
            <a:spLocks noGrp="1"/>
          </p:cNvSpPr>
          <p:nvPr>
            <p:ph sz="quarter" idx="1"/>
          </p:nvPr>
        </p:nvSpPr>
        <p:spPr>
          <a:xfrm>
            <a:off x="152400" y="1143000"/>
            <a:ext cx="8458200" cy="5562600"/>
          </a:xfrm>
        </p:spPr>
        <p:txBody>
          <a:bodyPr/>
          <a:lstStyle/>
          <a:p>
            <a:r>
              <a:rPr lang="en-US" b="1" dirty="0" smtClean="0"/>
              <a:t>Image of Immortality</a:t>
            </a:r>
            <a:r>
              <a:rPr lang="en-US" dirty="0" smtClean="0"/>
              <a:t>: The True Man</a:t>
            </a:r>
          </a:p>
          <a:p>
            <a:endParaRPr lang="en-US" b="1" dirty="0" smtClean="0"/>
          </a:p>
          <a:p>
            <a:r>
              <a:rPr lang="en-US" b="1" dirty="0" smtClean="0"/>
              <a:t>The Dao of </a:t>
            </a:r>
            <a:r>
              <a:rPr lang="en-US" b="1" dirty="0" err="1" smtClean="0"/>
              <a:t>Yangsheng</a:t>
            </a:r>
            <a:r>
              <a:rPr lang="en-US" b="1" dirty="0" smtClean="0"/>
              <a:t>: </a:t>
            </a:r>
            <a:r>
              <a:rPr lang="en-US" dirty="0" smtClean="0"/>
              <a:t>Cultivate the spirt within humans which can see without eye, hear without ear and breath without mouth and nose</a:t>
            </a:r>
          </a:p>
          <a:p>
            <a:endParaRPr lang="en-US" b="1" dirty="0" smtClean="0"/>
          </a:p>
          <a:p>
            <a:r>
              <a:rPr lang="en-US" b="1" dirty="0" smtClean="0"/>
              <a:t>Techniques of </a:t>
            </a:r>
            <a:r>
              <a:rPr lang="en-US" b="1" dirty="0" err="1" smtClean="0"/>
              <a:t>yangsheng</a:t>
            </a:r>
            <a:r>
              <a:rPr lang="en-US" b="1" dirty="0" smtClean="0"/>
              <a:t>: </a:t>
            </a:r>
          </a:p>
          <a:p>
            <a:r>
              <a:rPr lang="en-US" dirty="0" smtClean="0"/>
              <a:t>inhale and exhale through heels; </a:t>
            </a:r>
          </a:p>
          <a:p>
            <a:r>
              <a:rPr lang="en-US" dirty="0" smtClean="0"/>
              <a:t>Skills of longevity through </a:t>
            </a:r>
            <a:r>
              <a:rPr lang="en-US" dirty="0" err="1" smtClean="0"/>
              <a:t>daoyin</a:t>
            </a:r>
            <a:endParaRPr lang="en-US" dirty="0" smtClean="0"/>
          </a:p>
          <a:p>
            <a:r>
              <a:rPr lang="en-US" dirty="0" smtClean="0"/>
              <a:t>Fasting heart/mind and forgetting sitting</a:t>
            </a:r>
          </a:p>
          <a:p>
            <a:r>
              <a:rPr lang="en-US" dirty="0" smtClean="0"/>
              <a:t>Heavenly </a:t>
            </a:r>
            <a:r>
              <a:rPr lang="en-US" dirty="0" err="1" smtClean="0"/>
              <a:t>souds</a:t>
            </a:r>
            <a:endParaRPr lang="en-GB" dirty="0"/>
          </a:p>
        </p:txBody>
      </p:sp>
    </p:spTree>
    <p:extLst>
      <p:ext uri="{BB962C8B-B14F-4D97-AF65-F5344CB8AC3E}">
        <p14:creationId xmlns:p14="http://schemas.microsoft.com/office/powerpoint/2010/main" val="3023529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normAutofit/>
          </a:bodyPr>
          <a:lstStyle/>
          <a:p>
            <a:r>
              <a:rPr lang="en-US" sz="2800" dirty="0" smtClean="0"/>
              <a:t>8. Mencius Contribution to </a:t>
            </a:r>
            <a:r>
              <a:rPr lang="en-US" sz="2800" dirty="0" err="1" smtClean="0"/>
              <a:t>yangsheng</a:t>
            </a:r>
            <a:endParaRPr lang="en-GB" sz="2800" dirty="0"/>
          </a:p>
        </p:txBody>
      </p:sp>
      <p:sp>
        <p:nvSpPr>
          <p:cNvPr id="3" name="Content Placeholder 2"/>
          <p:cNvSpPr>
            <a:spLocks noGrp="1"/>
          </p:cNvSpPr>
          <p:nvPr>
            <p:ph sz="quarter" idx="1"/>
          </p:nvPr>
        </p:nvSpPr>
        <p:spPr>
          <a:xfrm>
            <a:off x="457200" y="1066800"/>
            <a:ext cx="7467600" cy="5407152"/>
          </a:xfrm>
        </p:spPr>
        <p:txBody>
          <a:bodyPr>
            <a:normAutofit fontScale="77500" lnSpcReduction="20000"/>
          </a:bodyPr>
          <a:lstStyle/>
          <a:p>
            <a:pPr>
              <a:defRPr/>
            </a:pPr>
            <a:r>
              <a:rPr lang="en-US" sz="2800" b="1" dirty="0" smtClean="0"/>
              <a:t>Preserving the Night Qi:</a:t>
            </a:r>
            <a:endParaRPr lang="en-GB" sz="2800" b="1" dirty="0" smtClean="0"/>
          </a:p>
          <a:p>
            <a:pPr>
              <a:defRPr/>
            </a:pPr>
            <a:endParaRPr lang="en-GB" dirty="0" smtClean="0"/>
          </a:p>
          <a:p>
            <a:pPr>
              <a:defRPr/>
            </a:pPr>
            <a:r>
              <a:rPr lang="en-GB" dirty="0" smtClean="0"/>
              <a:t>But </a:t>
            </a:r>
            <a:r>
              <a:rPr lang="en-GB" dirty="0"/>
              <a:t>there is a development of its life day and night, and in the calm air of the morning, just between night and day, the mind feels in a degree those desires and aversions which are proper to humanity, but the feeling is not strong, and it is fettered and destroyed by what takes place during the day. </a:t>
            </a:r>
          </a:p>
          <a:p>
            <a:pPr>
              <a:defRPr/>
            </a:pPr>
            <a:endParaRPr lang="en-GB" dirty="0"/>
          </a:p>
          <a:p>
            <a:pPr>
              <a:defRPr/>
            </a:pPr>
            <a:r>
              <a:rPr lang="en-GB" dirty="0"/>
              <a:t>This fettering taking place again and again: the restorative influence of the night is not sufficient to preserve the proper goodness of the mind; and when this proves insufficient from that of the irrational animals, which when people see, they think that it never has those powers which I assert. But does this condition represent the feelings proper to humanity?  </a:t>
            </a:r>
          </a:p>
          <a:p>
            <a:pPr>
              <a:defRPr/>
            </a:pPr>
            <a:endParaRPr lang="en-GB" dirty="0"/>
          </a:p>
          <a:p>
            <a:pPr>
              <a:defRPr/>
            </a:pPr>
            <a:r>
              <a:rPr lang="en-GB" dirty="0"/>
              <a:t>Therefore, if it receive its proper nourishment, there is nothing which will not grow. If it lose its proper nourishment, there is nothing which will not decay away. </a:t>
            </a:r>
          </a:p>
          <a:p>
            <a:endParaRPr lang="en-GB" dirty="0"/>
          </a:p>
        </p:txBody>
      </p:sp>
    </p:spTree>
    <p:extLst>
      <p:ext uri="{BB962C8B-B14F-4D97-AF65-F5344CB8AC3E}">
        <p14:creationId xmlns:p14="http://schemas.microsoft.com/office/powerpoint/2010/main" val="582364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675"/>
            <a:ext cx="7620000" cy="1143000"/>
          </a:xfrm>
        </p:spPr>
        <p:txBody>
          <a:bodyPr/>
          <a:lstStyle/>
          <a:p>
            <a:pPr>
              <a:defRPr/>
            </a:pPr>
            <a:r>
              <a:rPr lang="en-GB" dirty="0" smtClean="0"/>
              <a:t> </a:t>
            </a:r>
            <a:r>
              <a:rPr lang="en-GB" dirty="0" smtClean="0"/>
              <a:t>8.1Nourishing </a:t>
            </a:r>
            <a:r>
              <a:rPr lang="en-GB" dirty="0" smtClean="0"/>
              <a:t>Vast Flowing Qi </a:t>
            </a:r>
            <a:endParaRPr lang="en-GB" dirty="0"/>
          </a:p>
        </p:txBody>
      </p:sp>
      <p:sp>
        <p:nvSpPr>
          <p:cNvPr id="3" name="Content Placeholder 2"/>
          <p:cNvSpPr>
            <a:spLocks noGrp="1"/>
          </p:cNvSpPr>
          <p:nvPr>
            <p:ph idx="1"/>
          </p:nvPr>
        </p:nvSpPr>
        <p:spPr>
          <a:xfrm>
            <a:off x="0" y="1676400"/>
            <a:ext cx="8382000" cy="4953000"/>
          </a:xfrm>
        </p:spPr>
        <p:txBody>
          <a:bodyPr>
            <a:normAutofit lnSpcReduction="10000"/>
          </a:bodyPr>
          <a:lstStyle/>
          <a:p>
            <a:pPr>
              <a:defRPr/>
            </a:pPr>
            <a:r>
              <a:rPr lang="en-GB" dirty="0" smtClean="0"/>
              <a:t>Mencius said he is skilled in nourishing his vast flowing Righteous Qi (passion nature). When asked what was it, Mencius replied, </a:t>
            </a:r>
          </a:p>
          <a:p>
            <a:pPr>
              <a:defRPr/>
            </a:pPr>
            <a:r>
              <a:rPr lang="en-GB" dirty="0" smtClean="0"/>
              <a:t>It is difficult to describe it. As </a:t>
            </a:r>
            <a:r>
              <a:rPr lang="en-GB" dirty="0" err="1" smtClean="0"/>
              <a:t>Qi</a:t>
            </a:r>
            <a:r>
              <a:rPr lang="en-GB" dirty="0" smtClean="0"/>
              <a:t>, it is exceedingly great, and exceedingly strong. If it is nourished by rectitude and sustaining no injury, it then fills up all between heaven and earth. </a:t>
            </a:r>
          </a:p>
          <a:p>
            <a:pPr>
              <a:defRPr/>
            </a:pPr>
            <a:r>
              <a:rPr lang="en-GB" dirty="0" smtClean="0"/>
              <a:t>As a </a:t>
            </a:r>
            <a:r>
              <a:rPr lang="en-GB" dirty="0" err="1" smtClean="0"/>
              <a:t>Qi</a:t>
            </a:r>
            <a:r>
              <a:rPr lang="en-GB" dirty="0" smtClean="0"/>
              <a:t>, it need to be mated/assisted by righteousness and Dao, otherwise, it will be dispirited. It is produced by the accumulation of righteous deeds, it is not to be obtained by incidental acts of righteousness.  If the mind does not feel complacency in the conduct, the </a:t>
            </a:r>
            <a:r>
              <a:rPr lang="en-GB" dirty="0" err="1" smtClean="0"/>
              <a:t>Qi</a:t>
            </a:r>
            <a:r>
              <a:rPr lang="en-GB" dirty="0" smtClean="0"/>
              <a:t> becomes disheartened.  (2A:2:12-15)</a:t>
            </a:r>
            <a:endParaRPr lang="en-GB" dirty="0"/>
          </a:p>
        </p:txBody>
      </p:sp>
    </p:spTree>
    <p:extLst>
      <p:ext uri="{BB962C8B-B14F-4D97-AF65-F5344CB8AC3E}">
        <p14:creationId xmlns:p14="http://schemas.microsoft.com/office/powerpoint/2010/main" val="873928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72400" cy="715962"/>
          </a:xfrm>
        </p:spPr>
        <p:txBody>
          <a:bodyPr>
            <a:normAutofit fontScale="90000"/>
          </a:bodyPr>
          <a:lstStyle/>
          <a:p>
            <a:r>
              <a:rPr lang="en-GB" sz="2800" dirty="0" smtClean="0"/>
              <a:t>8.2 let the </a:t>
            </a:r>
            <a:r>
              <a:rPr lang="en-GB" sz="2800" dirty="0"/>
              <a:t>growth of the </a:t>
            </a:r>
            <a:r>
              <a:rPr lang="en-GB" sz="2800" dirty="0" smtClean="0"/>
              <a:t>Qi in a natural way</a:t>
            </a:r>
            <a:endParaRPr lang="en-GB" sz="2800" dirty="0"/>
          </a:p>
        </p:txBody>
      </p:sp>
      <p:sp>
        <p:nvSpPr>
          <p:cNvPr id="3" name="Content Placeholder 2"/>
          <p:cNvSpPr>
            <a:spLocks noGrp="1"/>
          </p:cNvSpPr>
          <p:nvPr>
            <p:ph sz="quarter" idx="1"/>
          </p:nvPr>
        </p:nvSpPr>
        <p:spPr>
          <a:xfrm>
            <a:off x="304800" y="1219200"/>
            <a:ext cx="8229600" cy="5254752"/>
          </a:xfrm>
        </p:spPr>
        <p:txBody>
          <a:bodyPr>
            <a:normAutofit/>
          </a:bodyPr>
          <a:lstStyle/>
          <a:p>
            <a:r>
              <a:rPr lang="en-GB" altLang="en-US" dirty="0"/>
              <a:t>Let not the mind forget it, but let there be no assisting the growth of the Qi. Let not be like the man of Sung, who tried to helping the Plant to grow long but pulled it up. </a:t>
            </a:r>
          </a:p>
          <a:p>
            <a:endParaRPr lang="en-GB" altLang="en-US" dirty="0" smtClean="0"/>
          </a:p>
          <a:p>
            <a:r>
              <a:rPr lang="en-GB" altLang="en-US" dirty="0" smtClean="0"/>
              <a:t>‘</a:t>
            </a:r>
            <a:r>
              <a:rPr lang="en-GB" altLang="en-US" dirty="0"/>
              <a:t>There are few in the world who do not deal with their passion nature as if they were assisting the corn to grow long. Some indeed consider it of no benefit to them, and let it alone: </a:t>
            </a:r>
          </a:p>
          <a:p>
            <a:endParaRPr lang="en-GB" altLang="en-US" dirty="0" smtClean="0"/>
          </a:p>
          <a:p>
            <a:r>
              <a:rPr lang="en-GB" altLang="en-US" dirty="0" smtClean="0"/>
              <a:t>They </a:t>
            </a:r>
            <a:r>
              <a:rPr lang="en-GB" altLang="en-US" dirty="0"/>
              <a:t>do not weed their corn. They who assist it to grow long, pull out their corn. What they do is not only for no benefit to the Qi, but it also injuries it. ’(2A:2:12-16)</a:t>
            </a:r>
          </a:p>
          <a:p>
            <a:endParaRPr lang="en-GB" dirty="0"/>
          </a:p>
        </p:txBody>
      </p:sp>
    </p:spTree>
    <p:extLst>
      <p:ext uri="{BB962C8B-B14F-4D97-AF65-F5344CB8AC3E}">
        <p14:creationId xmlns:p14="http://schemas.microsoft.com/office/powerpoint/2010/main" val="2959133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609600"/>
          </a:xfrm>
        </p:spPr>
        <p:txBody>
          <a:bodyPr>
            <a:noAutofit/>
          </a:bodyPr>
          <a:lstStyle/>
          <a:p>
            <a:pPr>
              <a:defRPr/>
            </a:pPr>
            <a:r>
              <a:rPr lang="en-GB" sz="2400" dirty="0" smtClean="0"/>
              <a:t>8.3: the function of the Will in Qi cultivation</a:t>
            </a:r>
            <a:endParaRPr lang="en-GB" sz="2400" dirty="0"/>
          </a:p>
        </p:txBody>
      </p:sp>
      <p:sp>
        <p:nvSpPr>
          <p:cNvPr id="3" name="Content Placeholder 2"/>
          <p:cNvSpPr>
            <a:spLocks noGrp="1"/>
          </p:cNvSpPr>
          <p:nvPr>
            <p:ph idx="1"/>
          </p:nvPr>
        </p:nvSpPr>
        <p:spPr>
          <a:xfrm>
            <a:off x="457200" y="1295400"/>
            <a:ext cx="8229600" cy="5181600"/>
          </a:xfrm>
        </p:spPr>
        <p:txBody>
          <a:bodyPr>
            <a:normAutofit/>
          </a:bodyPr>
          <a:lstStyle/>
          <a:p>
            <a:pPr>
              <a:defRPr/>
            </a:pPr>
            <a:r>
              <a:rPr lang="en-GB" dirty="0" smtClean="0"/>
              <a:t>The will is the leader of the </a:t>
            </a:r>
            <a:r>
              <a:rPr lang="en-GB" dirty="0" err="1" smtClean="0"/>
              <a:t>Qi</a:t>
            </a:r>
            <a:r>
              <a:rPr lang="en-GB" dirty="0" smtClean="0"/>
              <a:t> (passion nature). The </a:t>
            </a:r>
            <a:r>
              <a:rPr lang="en-GB" dirty="0" err="1" smtClean="0"/>
              <a:t>Qi</a:t>
            </a:r>
            <a:r>
              <a:rPr lang="en-GB" dirty="0" smtClean="0"/>
              <a:t> (passion nature) pervades and animates the body. The will is first and chief, and the </a:t>
            </a:r>
            <a:r>
              <a:rPr lang="en-GB" dirty="0" err="1" smtClean="0"/>
              <a:t>Qi</a:t>
            </a:r>
            <a:r>
              <a:rPr lang="en-GB" dirty="0" smtClean="0"/>
              <a:t> (passion nature) is subordinate to it. therefore I say, ‘Maintain firm the will, and do no violence to the </a:t>
            </a:r>
            <a:r>
              <a:rPr lang="en-GB" dirty="0" err="1" smtClean="0"/>
              <a:t>Qi</a:t>
            </a:r>
            <a:r>
              <a:rPr lang="en-GB" dirty="0" smtClean="0"/>
              <a:t> (passion nature).’ (2A:2:9)</a:t>
            </a:r>
          </a:p>
          <a:p>
            <a:pPr>
              <a:defRPr/>
            </a:pPr>
            <a:endParaRPr lang="en-GB" dirty="0" smtClean="0"/>
          </a:p>
          <a:p>
            <a:pPr>
              <a:defRPr/>
            </a:pPr>
            <a:r>
              <a:rPr lang="en-GB" dirty="0" smtClean="0"/>
              <a:t>When it is the will alone which is active, it moves the </a:t>
            </a:r>
            <a:r>
              <a:rPr lang="en-GB" dirty="0" err="1" smtClean="0"/>
              <a:t>Qi</a:t>
            </a:r>
            <a:r>
              <a:rPr lang="en-GB" dirty="0" smtClean="0"/>
              <a:t> (passion nature). When it is the </a:t>
            </a:r>
            <a:r>
              <a:rPr lang="en-GB" dirty="0" err="1" smtClean="0"/>
              <a:t>Qi</a:t>
            </a:r>
            <a:r>
              <a:rPr lang="en-GB" dirty="0" smtClean="0"/>
              <a:t> (passion nature) alone which is active, it moves the will. For instance now, in the case of a man falling or running; that is from the </a:t>
            </a:r>
            <a:r>
              <a:rPr lang="en-GB" dirty="0" err="1" smtClean="0"/>
              <a:t>Qi</a:t>
            </a:r>
            <a:r>
              <a:rPr lang="en-GB" dirty="0" smtClean="0"/>
              <a:t> (passion nature), and yet it moves the mind. (2A:2:10)</a:t>
            </a:r>
            <a:endParaRPr lang="en-GB" dirty="0"/>
          </a:p>
        </p:txBody>
      </p:sp>
    </p:spTree>
    <p:extLst>
      <p:ext uri="{BB962C8B-B14F-4D97-AF65-F5344CB8AC3E}">
        <p14:creationId xmlns:p14="http://schemas.microsoft.com/office/powerpoint/2010/main" val="299244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62"/>
          </a:xfrm>
        </p:spPr>
        <p:txBody>
          <a:bodyPr/>
          <a:lstStyle/>
          <a:p>
            <a:pPr>
              <a:defRPr/>
            </a:pPr>
            <a:r>
              <a:rPr lang="en-GB" sz="2400" dirty="0" smtClean="0"/>
              <a:t>9. </a:t>
            </a:r>
            <a:r>
              <a:rPr lang="en-GB" sz="2400" dirty="0" err="1" smtClean="0"/>
              <a:t>Xunzi’s</a:t>
            </a:r>
            <a:r>
              <a:rPr lang="en-GB" sz="2400" dirty="0" smtClean="0"/>
              <a:t> Contribution to </a:t>
            </a:r>
            <a:r>
              <a:rPr lang="en-GB" sz="2400" dirty="0" err="1" smtClean="0"/>
              <a:t>Yangsheng</a:t>
            </a:r>
            <a:r>
              <a:rPr lang="en-GB" sz="2400" dirty="0" smtClean="0"/>
              <a:t> </a:t>
            </a:r>
            <a:endParaRPr lang="en-GB" sz="2400" dirty="0"/>
          </a:p>
        </p:txBody>
      </p:sp>
      <p:sp>
        <p:nvSpPr>
          <p:cNvPr id="37891" name="Content Placeholder 2"/>
          <p:cNvSpPr>
            <a:spLocks noGrp="1"/>
          </p:cNvSpPr>
          <p:nvPr>
            <p:ph sz="quarter" idx="1"/>
          </p:nvPr>
        </p:nvSpPr>
        <p:spPr>
          <a:xfrm>
            <a:off x="457200" y="1447800"/>
            <a:ext cx="7467600" cy="5026152"/>
          </a:xfrm>
        </p:spPr>
        <p:txBody>
          <a:bodyPr/>
          <a:lstStyle/>
          <a:p>
            <a:r>
              <a:rPr lang="en-US" altLang="en-US" b="1" dirty="0" smtClean="0"/>
              <a:t>The Importance of Managing the vital breath and nourish life:</a:t>
            </a:r>
          </a:p>
          <a:p>
            <a:endParaRPr lang="en-GB" altLang="en-US" dirty="0" smtClean="0"/>
          </a:p>
          <a:p>
            <a:r>
              <a:rPr lang="en-GB" altLang="en-US" dirty="0" smtClean="0"/>
              <a:t>If </a:t>
            </a:r>
            <a:r>
              <a:rPr lang="en-GB" altLang="en-US" dirty="0" smtClean="0"/>
              <a:t>you employ the measure of excellence in every circumstance to control the vital breath and nourish life, you will outlive even Patriarch Peng (who lived over 800 years); </a:t>
            </a:r>
          </a:p>
          <a:p>
            <a:r>
              <a:rPr lang="en-GB" altLang="en-US" dirty="0" smtClean="0"/>
              <a:t>and if you use it to cultivate your character and strengthen your self, you will establish a reputation equal to that of Yao or Yu (Two Ancient Sage Kings)</a:t>
            </a:r>
          </a:p>
        </p:txBody>
      </p:sp>
    </p:spTree>
    <p:extLst>
      <p:ext uri="{BB962C8B-B14F-4D97-AF65-F5344CB8AC3E}">
        <p14:creationId xmlns:p14="http://schemas.microsoft.com/office/powerpoint/2010/main" val="2402045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334962"/>
          </a:xfrm>
        </p:spPr>
        <p:txBody>
          <a:bodyPr/>
          <a:lstStyle/>
          <a:p>
            <a:pPr>
              <a:defRPr/>
            </a:pPr>
            <a:r>
              <a:rPr lang="en-GB" sz="1400" dirty="0" smtClean="0"/>
              <a:t>9.1 </a:t>
            </a:r>
            <a:r>
              <a:rPr lang="en-GB" sz="1400" dirty="0" err="1" smtClean="0"/>
              <a:t>Xunzi’s</a:t>
            </a:r>
            <a:r>
              <a:rPr lang="en-GB" sz="1400" dirty="0" smtClean="0"/>
              <a:t> </a:t>
            </a:r>
            <a:r>
              <a:rPr lang="en-GB" sz="1400" dirty="0" smtClean="0"/>
              <a:t>Art of Controlling the Vital Breath (Qi)and Nourishing the Mind </a:t>
            </a:r>
            <a:endParaRPr lang="en-GB" sz="1400" dirty="0"/>
          </a:p>
        </p:txBody>
      </p:sp>
      <p:sp>
        <p:nvSpPr>
          <p:cNvPr id="38915" name="Content Placeholder 2"/>
          <p:cNvSpPr>
            <a:spLocks noGrp="1"/>
          </p:cNvSpPr>
          <p:nvPr>
            <p:ph sz="quarter" idx="1"/>
          </p:nvPr>
        </p:nvSpPr>
        <p:spPr>
          <a:xfrm>
            <a:off x="0" y="990600"/>
            <a:ext cx="8839200" cy="5867400"/>
          </a:xfrm>
        </p:spPr>
        <p:txBody>
          <a:bodyPr/>
          <a:lstStyle/>
          <a:p>
            <a:r>
              <a:rPr lang="en-GB" altLang="en-US" sz="1400" smtClean="0"/>
              <a:t>If the blood humour is too strong and robust, clam it with balance and harmony. </a:t>
            </a:r>
          </a:p>
          <a:p>
            <a:r>
              <a:rPr lang="en-GB" altLang="en-US" sz="1400" smtClean="0"/>
              <a:t>If knowledge and foresight are too penetrating and deep, unify then with ease and sincerity. </a:t>
            </a:r>
          </a:p>
          <a:p>
            <a:endParaRPr lang="en-GB" altLang="en-US" sz="1400" smtClean="0"/>
          </a:p>
          <a:p>
            <a:r>
              <a:rPr lang="en-GB" altLang="en-US" sz="1400" smtClean="0"/>
              <a:t>If the impulse to daring and bravery is too fierce and violent, stay it with guidance and instruction. </a:t>
            </a:r>
          </a:p>
          <a:p>
            <a:r>
              <a:rPr lang="en-GB" altLang="en-US" sz="1400" smtClean="0"/>
              <a:t>If the quickness of the mind and the fluency of the tongue are too punctilious and sharp, moderate them in your activity and rest. </a:t>
            </a:r>
          </a:p>
          <a:p>
            <a:endParaRPr lang="en-GB" altLang="en-US" sz="1400" smtClean="0"/>
          </a:p>
          <a:p>
            <a:r>
              <a:rPr lang="en-GB" altLang="en-US" sz="1400" smtClean="0"/>
              <a:t>What is so narrow and restricted that it has become mean and petty, broaden with liberality and magnanimity. </a:t>
            </a:r>
          </a:p>
          <a:p>
            <a:r>
              <a:rPr lang="en-GB" altLang="en-US" sz="1400" smtClean="0"/>
              <a:t>What is base and low from greed for selfish gain, lift up with a sense of high purpose. </a:t>
            </a:r>
          </a:p>
          <a:p>
            <a:endParaRPr lang="en-GB" altLang="en-US" sz="1400" smtClean="0"/>
          </a:p>
          <a:p>
            <a:r>
              <a:rPr lang="en-GB" altLang="en-US" sz="1400" smtClean="0"/>
              <a:t>What is common and mediocre, worthless and undisciplined, overcome with the help of teachers and friends. </a:t>
            </a:r>
          </a:p>
          <a:p>
            <a:r>
              <a:rPr lang="en-GB" altLang="en-US" sz="1400" smtClean="0"/>
              <a:t>What is negligent and self-indulgent, frivolous and heedless, warn against with omens and portents. </a:t>
            </a:r>
          </a:p>
          <a:p>
            <a:r>
              <a:rPr lang="en-GB" altLang="en-US" sz="1400" smtClean="0"/>
              <a:t>What is simpleminded but sincere, upright and diligent, consolidate with ritual and music, make comprehensive with thought and inquiry. </a:t>
            </a:r>
          </a:p>
          <a:p>
            <a:endParaRPr lang="en-GB" altLang="en-US" sz="1400" smtClean="0"/>
          </a:p>
          <a:p>
            <a:r>
              <a:rPr lang="en-GB" altLang="en-US" sz="1400" smtClean="0"/>
              <a:t>In summary, of all the methods of controlling the vital breath and nourishing the mind, none is more direct than proceeding according to ritual principles, none more essential than obtaining a good teacher, and none more intelligent than unifying one’s likes. </a:t>
            </a:r>
            <a:r>
              <a:rPr lang="en-GB" altLang="en-US" sz="1400" i="1" smtClean="0"/>
              <a:t>Xuzi (2.4), </a:t>
            </a:r>
            <a:r>
              <a:rPr lang="en-GB" altLang="en-US" sz="1400" smtClean="0"/>
              <a:t>Volume I. p.31. </a:t>
            </a:r>
          </a:p>
        </p:txBody>
      </p:sp>
    </p:spTree>
    <p:extLst>
      <p:ext uri="{BB962C8B-B14F-4D97-AF65-F5344CB8AC3E}">
        <p14:creationId xmlns:p14="http://schemas.microsoft.com/office/powerpoint/2010/main" val="40972698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62"/>
          </a:xfrm>
        </p:spPr>
        <p:txBody>
          <a:bodyPr/>
          <a:lstStyle/>
          <a:p>
            <a:pPr>
              <a:defRPr/>
            </a:pPr>
            <a:r>
              <a:rPr lang="en-GB" sz="2400" dirty="0" smtClean="0"/>
              <a:t> </a:t>
            </a:r>
            <a:endParaRPr lang="en-GB" sz="2400" dirty="0"/>
          </a:p>
        </p:txBody>
      </p:sp>
      <p:sp>
        <p:nvSpPr>
          <p:cNvPr id="3" name="Content Placeholder 2"/>
          <p:cNvSpPr>
            <a:spLocks noGrp="1"/>
          </p:cNvSpPr>
          <p:nvPr>
            <p:ph sz="quarter" idx="1"/>
          </p:nvPr>
        </p:nvSpPr>
        <p:spPr>
          <a:xfrm>
            <a:off x="0" y="274638"/>
            <a:ext cx="8763000" cy="6583362"/>
          </a:xfrm>
        </p:spPr>
        <p:txBody>
          <a:bodyPr>
            <a:normAutofit/>
          </a:bodyPr>
          <a:lstStyle/>
          <a:p>
            <a:pPr>
              <a:defRPr/>
            </a:pPr>
            <a:r>
              <a:rPr lang="en-GB" b="1" dirty="0" smtClean="0"/>
              <a:t>9.2 Principle </a:t>
            </a:r>
            <a:r>
              <a:rPr lang="en-GB" b="1" dirty="0"/>
              <a:t>of Dealing things before problem even started</a:t>
            </a:r>
          </a:p>
          <a:p>
            <a:pPr>
              <a:defRPr/>
            </a:pPr>
            <a:endParaRPr lang="en-GB" dirty="0" smtClean="0"/>
          </a:p>
          <a:p>
            <a:pPr>
              <a:defRPr/>
            </a:pPr>
            <a:r>
              <a:rPr lang="en-GB" dirty="0" smtClean="0"/>
              <a:t>‘The true ruler begins to put [his state] in order while [a condition of] order [still prevails]; he does not wait [until] insurrections [has already erupted].’ (</a:t>
            </a:r>
            <a:r>
              <a:rPr lang="en-GB" dirty="0" err="1" smtClean="0"/>
              <a:t>Xunzi</a:t>
            </a:r>
            <a:r>
              <a:rPr lang="en-GB" dirty="0" smtClean="0"/>
              <a:t> (chi-</a:t>
            </a:r>
            <a:r>
              <a:rPr lang="en-GB" dirty="0" err="1" smtClean="0"/>
              <a:t>chieh</a:t>
            </a:r>
            <a:r>
              <a:rPr lang="en-GB" dirty="0" smtClean="0"/>
              <a:t>), 1971, p.27)</a:t>
            </a:r>
          </a:p>
          <a:p>
            <a:pPr>
              <a:defRPr/>
            </a:pPr>
            <a:endParaRPr lang="en-GB" dirty="0" smtClean="0"/>
          </a:p>
          <a:p>
            <a:pPr>
              <a:defRPr/>
            </a:pPr>
            <a:r>
              <a:rPr lang="en-GB" dirty="0" smtClean="0"/>
              <a:t>‘The sages do not treat those who have already fallen ill, but rather those who are not yet ill. They do not put [their] state in order only when revolt [is underway], but before an insurrection occurs.’ (Yellow Emperor’s Inner Cannon</a:t>
            </a:r>
            <a:r>
              <a:rPr lang="zh-CN" altLang="en-US" dirty="0" smtClean="0"/>
              <a:t>黄帝内经</a:t>
            </a:r>
            <a:r>
              <a:rPr lang="en-GB" dirty="0" err="1" smtClean="0"/>
              <a:t>su</a:t>
            </a:r>
            <a:r>
              <a:rPr lang="en-GB" dirty="0" smtClean="0"/>
              <a:t> </a:t>
            </a:r>
            <a:r>
              <a:rPr lang="en-GB" dirty="0" err="1" smtClean="0"/>
              <a:t>wen</a:t>
            </a:r>
            <a:r>
              <a:rPr lang="en-GB" dirty="0" smtClean="0"/>
              <a:t> chapter 1.)</a:t>
            </a:r>
            <a:endParaRPr lang="en-GB" b="1" dirty="0" smtClean="0"/>
          </a:p>
          <a:p>
            <a:pPr>
              <a:defRPr/>
            </a:pPr>
            <a:endParaRPr lang="en-GB" b="1" dirty="0" smtClean="0"/>
          </a:p>
          <a:p>
            <a:pPr>
              <a:defRPr/>
            </a:pPr>
            <a:endParaRPr lang="en-GB" dirty="0"/>
          </a:p>
        </p:txBody>
      </p:sp>
    </p:spTree>
    <p:extLst>
      <p:ext uri="{BB962C8B-B14F-4D97-AF65-F5344CB8AC3E}">
        <p14:creationId xmlns:p14="http://schemas.microsoft.com/office/powerpoint/2010/main" val="1464978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74638"/>
            <a:ext cx="8001000" cy="868362"/>
          </a:xfrm>
        </p:spPr>
        <p:txBody>
          <a:bodyPr>
            <a:noAutofit/>
          </a:bodyPr>
          <a:lstStyle/>
          <a:p>
            <a:pPr>
              <a:defRPr/>
            </a:pPr>
            <a:r>
              <a:rPr lang="en-GB" sz="2800" b="1" dirty="0" smtClean="0"/>
              <a:t>9.3 Following the social environment</a:t>
            </a:r>
            <a:endParaRPr lang="en-GB" sz="2800" b="1" dirty="0"/>
          </a:p>
        </p:txBody>
      </p:sp>
      <p:sp>
        <p:nvSpPr>
          <p:cNvPr id="3" name="Content Placeholder 2"/>
          <p:cNvSpPr>
            <a:spLocks noGrp="1"/>
          </p:cNvSpPr>
          <p:nvPr>
            <p:ph sz="quarter" idx="1"/>
          </p:nvPr>
        </p:nvSpPr>
        <p:spPr/>
        <p:txBody>
          <a:bodyPr>
            <a:normAutofit lnSpcReduction="10000"/>
          </a:bodyPr>
          <a:lstStyle/>
          <a:p>
            <a:pPr>
              <a:defRPr/>
            </a:pPr>
            <a:r>
              <a:rPr lang="en-GB" dirty="0" smtClean="0"/>
              <a:t>If a person utilizes his body and his nature, his insight, understanding and mature consideration in the manner prescribed by custom, order and success will ensure; otherwise, the result is unpredictability and upheaval, idleness and unruliness. </a:t>
            </a:r>
          </a:p>
          <a:p>
            <a:pPr>
              <a:defRPr/>
            </a:pPr>
            <a:endParaRPr lang="en-GB" dirty="0" smtClean="0"/>
          </a:p>
          <a:p>
            <a:pPr>
              <a:defRPr/>
            </a:pPr>
            <a:r>
              <a:rPr lang="en-GB" dirty="0" smtClean="0"/>
              <a:t>If </a:t>
            </a:r>
            <a:r>
              <a:rPr lang="en-GB" dirty="0" smtClean="0"/>
              <a:t>the consumption of food and drink, clothing, lodging at home and outside of the home, as well as movement and rest are carried out in the manner prescribed by custom, one will achieve harmony and order; otherwise one is subject to attack and betrayal, and illness will occur. </a:t>
            </a:r>
            <a:r>
              <a:rPr lang="en-GB" dirty="0" smtClean="0"/>
              <a:t>(</a:t>
            </a:r>
            <a:r>
              <a:rPr lang="en-GB" dirty="0" err="1" smtClean="0"/>
              <a:t>xunzi</a:t>
            </a:r>
            <a:r>
              <a:rPr lang="en-GB" dirty="0" smtClean="0"/>
              <a:t> chi-</a:t>
            </a:r>
            <a:r>
              <a:rPr lang="en-GB" dirty="0" err="1" smtClean="0"/>
              <a:t>chieh</a:t>
            </a:r>
            <a:r>
              <a:rPr lang="en-GB" dirty="0" smtClean="0"/>
              <a:t>, 1971, p.13-14)</a:t>
            </a:r>
            <a:endParaRPr lang="en-GB" dirty="0"/>
          </a:p>
        </p:txBody>
      </p:sp>
    </p:spTree>
    <p:extLst>
      <p:ext uri="{BB962C8B-B14F-4D97-AF65-F5344CB8AC3E}">
        <p14:creationId xmlns:p14="http://schemas.microsoft.com/office/powerpoint/2010/main" val="1441364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5415</TotalTime>
  <Words>3313</Words>
  <Application>Microsoft Office PowerPoint</Application>
  <PresentationFormat>On-screen Show (4:3)</PresentationFormat>
  <Paragraphs>192</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宋体</vt:lpstr>
      <vt:lpstr>华文楷体</vt:lpstr>
      <vt:lpstr>Calibri</vt:lpstr>
      <vt:lpstr>Century Schoolbook</vt:lpstr>
      <vt:lpstr>Wingdings</vt:lpstr>
      <vt:lpstr>Wingdings 2</vt:lpstr>
      <vt:lpstr>Oriel</vt:lpstr>
      <vt:lpstr>Session 4:  The origin of Chinese Yangsheng from Historical perspective </vt:lpstr>
      <vt:lpstr> Origins of Chinese Yangsheng tradition  </vt:lpstr>
      <vt:lpstr>1. Yellow Emperor &amp; divine farmer  </vt:lpstr>
      <vt:lpstr>2. Laozi (500bc?)’s Dao De Jing/ Tao Te Ching</vt:lpstr>
      <vt:lpstr>Congratulation of Dao De Jing/ Tao Te Ching</vt:lpstr>
      <vt:lpstr>3. The School of Medicine </vt:lpstr>
      <vt:lpstr>3.1 Bian Que and Cai Huan Gong 扁鹊见蔡桓公 (Han Feizi):   good doctor deal with diseases before they are getting serious</vt:lpstr>
      <vt:lpstr>3.2 Bian Que and His Two Brothers</vt:lpstr>
      <vt:lpstr>4. Belief in Immortals</vt:lpstr>
      <vt:lpstr>4.1 True Man in The Book of Zhuangzi  </vt:lpstr>
      <vt:lpstr>A men can walk under water</vt:lpstr>
      <vt:lpstr>5. Yang Zhu (Yang Chu, c.350 B.C.)’s idea of treasury of Oneself </vt:lpstr>
      <vt:lpstr>5.1.Yangchu’s contribution of Value of personal life </vt:lpstr>
      <vt:lpstr>5.2 Yang Zhu’s contribution on Value of Life </vt:lpstr>
      <vt:lpstr>5.3 Yangzhu’s ideas presented in the Book of Liezi 列子 </vt:lpstr>
      <vt:lpstr>6. Zou Yan (Tsou Yen,350 BC – 270 BC)’s Yin-yang and Five Phases theories </vt:lpstr>
      <vt:lpstr> 6.1  Zou Yan and Daoism</vt:lpstr>
      <vt:lpstr>7. Zhuangzi’s contribution to Yangsheng</vt:lpstr>
      <vt:lpstr>8. Mencius Contribution to yangsheng</vt:lpstr>
      <vt:lpstr> 8.1Nourishing Vast Flowing Qi </vt:lpstr>
      <vt:lpstr>8.2 let the growth of the Qi in a natural way</vt:lpstr>
      <vt:lpstr>8.3: the function of the Will in Qi cultivation</vt:lpstr>
      <vt:lpstr>9. Xunzi’s Contribution to Yangsheng </vt:lpstr>
      <vt:lpstr>9.1 Xunzi’s Art of Controlling the Vital Breath (Qi)and Nourishing the Mind </vt:lpstr>
      <vt:lpstr> </vt:lpstr>
      <vt:lpstr>9.3 Following the social environment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dc:title>
  <dc:creator>Yanxia Zhao</dc:creator>
  <cp:lastModifiedBy>Yanxia Zhao</cp:lastModifiedBy>
  <cp:revision>259</cp:revision>
  <dcterms:created xsi:type="dcterms:W3CDTF">2006-08-16T00:00:00Z</dcterms:created>
  <dcterms:modified xsi:type="dcterms:W3CDTF">2019-03-22T09:33:30Z</dcterms:modified>
</cp:coreProperties>
</file>