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43" r:id="rId1"/>
    <p:sldMasterId id="2147484360" r:id="rId2"/>
    <p:sldMasterId id="2147484372" r:id="rId3"/>
    <p:sldMasterId id="2147484384" r:id="rId4"/>
  </p:sldMasterIdLst>
  <p:notesMasterIdLst>
    <p:notesMasterId r:id="rId22"/>
  </p:notesMasterIdLst>
  <p:sldIdLst>
    <p:sldId id="256" r:id="rId5"/>
    <p:sldId id="257" r:id="rId6"/>
    <p:sldId id="258" r:id="rId7"/>
    <p:sldId id="260" r:id="rId8"/>
    <p:sldId id="259" r:id="rId9"/>
    <p:sldId id="264" r:id="rId10"/>
    <p:sldId id="265" r:id="rId11"/>
    <p:sldId id="275" r:id="rId12"/>
    <p:sldId id="274" r:id="rId13"/>
    <p:sldId id="270" r:id="rId14"/>
    <p:sldId id="271" r:id="rId15"/>
    <p:sldId id="268" r:id="rId16"/>
    <p:sldId id="269" r:id="rId17"/>
    <p:sldId id="262" r:id="rId18"/>
    <p:sldId id="272" r:id="rId19"/>
    <p:sldId id="266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atjona Ago" initials="FA" lastIdx="3" clrIdx="0">
    <p:extLst>
      <p:ext uri="{19B8F6BF-5375-455C-9EA6-DF929625EA0E}">
        <p15:presenceInfo xmlns:p15="http://schemas.microsoft.com/office/powerpoint/2012/main" userId="3c4a5a21f782e92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E98"/>
    <a:srgbClr val="F2F2F2"/>
    <a:srgbClr val="FFF7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jpe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21628-B2EB-4EF9-868A-AEE40FFDB3A1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C5EDADD-99D3-4948-871B-AD63E930749F}">
      <dgm:prSet custT="1"/>
      <dgm:spPr/>
      <dgm:t>
        <a:bodyPr/>
        <a:lstStyle/>
        <a:p>
          <a:r>
            <a:rPr lang="en-GB" sz="2400" dirty="0"/>
            <a:t>1. Introduction, Goals &amp; Objectives</a:t>
          </a:r>
          <a:endParaRPr lang="en-US" sz="2400" dirty="0"/>
        </a:p>
      </dgm:t>
    </dgm:pt>
    <dgm:pt modelId="{40A5B0CE-E4DC-4121-9B8B-ABEED3015D3E}" type="parTrans" cxnId="{6FEA6148-B2BB-4F3C-A78E-681143EB4ADD}">
      <dgm:prSet/>
      <dgm:spPr/>
      <dgm:t>
        <a:bodyPr/>
        <a:lstStyle/>
        <a:p>
          <a:endParaRPr lang="en-US"/>
        </a:p>
      </dgm:t>
    </dgm:pt>
    <dgm:pt modelId="{DF6E816B-6F7B-4EFC-94AB-8A0C5F32E13E}" type="sibTrans" cxnId="{6FEA6148-B2BB-4F3C-A78E-681143EB4ADD}">
      <dgm:prSet/>
      <dgm:spPr/>
      <dgm:t>
        <a:bodyPr/>
        <a:lstStyle/>
        <a:p>
          <a:endParaRPr lang="en-US"/>
        </a:p>
      </dgm:t>
    </dgm:pt>
    <dgm:pt modelId="{159A38FD-B828-402E-AF1B-8FEB4B037216}">
      <dgm:prSet custT="1"/>
      <dgm:spPr/>
      <dgm:t>
        <a:bodyPr/>
        <a:lstStyle/>
        <a:p>
          <a:r>
            <a:rPr lang="en-GB" sz="2400" dirty="0"/>
            <a:t>2. Background of Kellogg’s</a:t>
          </a:r>
          <a:endParaRPr lang="en-US" sz="2400" dirty="0"/>
        </a:p>
      </dgm:t>
    </dgm:pt>
    <dgm:pt modelId="{6D562797-C130-43F9-A93D-A704E493F83A}" type="parTrans" cxnId="{9E401667-FE96-402B-BEA8-95D8C647727A}">
      <dgm:prSet/>
      <dgm:spPr/>
      <dgm:t>
        <a:bodyPr/>
        <a:lstStyle/>
        <a:p>
          <a:endParaRPr lang="en-US"/>
        </a:p>
      </dgm:t>
    </dgm:pt>
    <dgm:pt modelId="{5CF0B4F3-51D3-4DF5-8BC7-BD6E4F00805A}" type="sibTrans" cxnId="{9E401667-FE96-402B-BEA8-95D8C647727A}">
      <dgm:prSet/>
      <dgm:spPr/>
      <dgm:t>
        <a:bodyPr/>
        <a:lstStyle/>
        <a:p>
          <a:endParaRPr lang="en-US"/>
        </a:p>
      </dgm:t>
    </dgm:pt>
    <dgm:pt modelId="{D060E033-BB59-4A44-BD48-12862C38E83D}">
      <dgm:prSet custT="1"/>
      <dgm:spPr/>
      <dgm:t>
        <a:bodyPr/>
        <a:lstStyle/>
        <a:p>
          <a:r>
            <a:rPr lang="en-GB" sz="2400" dirty="0"/>
            <a:t>3.Leadership and management behaviour</a:t>
          </a:r>
          <a:endParaRPr lang="en-US" sz="2400" dirty="0"/>
        </a:p>
      </dgm:t>
    </dgm:pt>
    <dgm:pt modelId="{FB740C7A-F425-4724-A769-230A01E9DD5E}" type="parTrans" cxnId="{4417499F-8C90-486E-B622-DD67C054E9FE}">
      <dgm:prSet/>
      <dgm:spPr/>
      <dgm:t>
        <a:bodyPr/>
        <a:lstStyle/>
        <a:p>
          <a:endParaRPr lang="en-US"/>
        </a:p>
      </dgm:t>
    </dgm:pt>
    <dgm:pt modelId="{4CE20AD5-9016-4CF7-BE59-DFB8D56D9CB2}" type="sibTrans" cxnId="{4417499F-8C90-486E-B622-DD67C054E9FE}">
      <dgm:prSet/>
      <dgm:spPr/>
      <dgm:t>
        <a:bodyPr/>
        <a:lstStyle/>
        <a:p>
          <a:endParaRPr lang="en-US"/>
        </a:p>
      </dgm:t>
    </dgm:pt>
    <dgm:pt modelId="{D4F10F73-86C2-4D99-87B8-28DC09016950}">
      <dgm:prSet/>
      <dgm:spPr/>
      <dgm:t>
        <a:bodyPr/>
        <a:lstStyle/>
        <a:p>
          <a:endParaRPr lang="en-US" dirty="0"/>
        </a:p>
      </dgm:t>
    </dgm:pt>
    <dgm:pt modelId="{862AF63A-AD36-4083-B532-6BB5AAEF01F4}" type="parTrans" cxnId="{F2363CD1-28B6-4ACC-A98E-1FFA380A9A76}">
      <dgm:prSet/>
      <dgm:spPr/>
      <dgm:t>
        <a:bodyPr/>
        <a:lstStyle/>
        <a:p>
          <a:endParaRPr lang="en-US"/>
        </a:p>
      </dgm:t>
    </dgm:pt>
    <dgm:pt modelId="{8D5D4D1A-0578-44B9-B3FA-06077486D4CC}" type="sibTrans" cxnId="{F2363CD1-28B6-4ACC-A98E-1FFA380A9A76}">
      <dgm:prSet/>
      <dgm:spPr/>
      <dgm:t>
        <a:bodyPr/>
        <a:lstStyle/>
        <a:p>
          <a:endParaRPr lang="en-US"/>
        </a:p>
      </dgm:t>
    </dgm:pt>
    <dgm:pt modelId="{2466DE4B-2438-43E0-8121-71B2A360836A}">
      <dgm:prSet custT="1"/>
      <dgm:spPr/>
      <dgm:t>
        <a:bodyPr/>
        <a:lstStyle/>
        <a:p>
          <a:r>
            <a:rPr lang="en-GB" sz="2400" dirty="0"/>
            <a:t> 4.Motivation and perception</a:t>
          </a:r>
          <a:endParaRPr lang="en-US" sz="2400" dirty="0"/>
        </a:p>
      </dgm:t>
    </dgm:pt>
    <dgm:pt modelId="{133F8D93-D35E-47E3-8B6C-107728070844}" type="sibTrans" cxnId="{2AF471CD-CC0F-4366-9D53-484B7C6382DF}">
      <dgm:prSet/>
      <dgm:spPr/>
      <dgm:t>
        <a:bodyPr/>
        <a:lstStyle/>
        <a:p>
          <a:endParaRPr lang="en-US"/>
        </a:p>
      </dgm:t>
    </dgm:pt>
    <dgm:pt modelId="{5D762FCD-2463-4D58-901F-911ED8BDB94B}" type="parTrans" cxnId="{2AF471CD-CC0F-4366-9D53-484B7C6382DF}">
      <dgm:prSet/>
      <dgm:spPr/>
      <dgm:t>
        <a:bodyPr/>
        <a:lstStyle/>
        <a:p>
          <a:endParaRPr lang="en-US"/>
        </a:p>
      </dgm:t>
    </dgm:pt>
    <dgm:pt modelId="{63693033-F5A0-40C1-B9F1-C10661E5CC30}" type="pres">
      <dgm:prSet presAssocID="{8D221628-B2EB-4EF9-868A-AEE40FFDB3A1}" presName="root" presStyleCnt="0">
        <dgm:presLayoutVars>
          <dgm:dir/>
          <dgm:resizeHandles val="exact"/>
        </dgm:presLayoutVars>
      </dgm:prSet>
      <dgm:spPr/>
    </dgm:pt>
    <dgm:pt modelId="{012A927F-F09D-40B5-9509-7697EE15D3BD}" type="pres">
      <dgm:prSet presAssocID="{4C5EDADD-99D3-4948-871B-AD63E930749F}" presName="compNode" presStyleCnt="0"/>
      <dgm:spPr/>
    </dgm:pt>
    <dgm:pt modelId="{22DAD0BF-F2B7-4EAE-99EB-663B702E0E25}" type="pres">
      <dgm:prSet presAssocID="{4C5EDADD-99D3-4948-871B-AD63E930749F}" presName="bgRect" presStyleLbl="bgShp" presStyleIdx="0" presStyleCnt="5"/>
      <dgm:spPr/>
    </dgm:pt>
    <dgm:pt modelId="{177A6BD2-8282-483F-BA2B-45456E669C71}" type="pres">
      <dgm:prSet presAssocID="{4C5EDADD-99D3-4948-871B-AD63E930749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031E3DCA-71F6-477C-80CF-13BA654C6702}" type="pres">
      <dgm:prSet presAssocID="{4C5EDADD-99D3-4948-871B-AD63E930749F}" presName="spaceRect" presStyleCnt="0"/>
      <dgm:spPr/>
    </dgm:pt>
    <dgm:pt modelId="{2032ED9A-0CD6-4E01-9DEC-E1D4A359A3E7}" type="pres">
      <dgm:prSet presAssocID="{4C5EDADD-99D3-4948-871B-AD63E930749F}" presName="parTx" presStyleLbl="revTx" presStyleIdx="0" presStyleCnt="5">
        <dgm:presLayoutVars>
          <dgm:chMax val="0"/>
          <dgm:chPref val="0"/>
        </dgm:presLayoutVars>
      </dgm:prSet>
      <dgm:spPr/>
    </dgm:pt>
    <dgm:pt modelId="{24838BB2-9629-436A-8DB3-4FFAF03B5CF4}" type="pres">
      <dgm:prSet presAssocID="{DF6E816B-6F7B-4EFC-94AB-8A0C5F32E13E}" presName="sibTrans" presStyleCnt="0"/>
      <dgm:spPr/>
    </dgm:pt>
    <dgm:pt modelId="{D69468F8-335C-44C1-A21B-F48DCF87E598}" type="pres">
      <dgm:prSet presAssocID="{159A38FD-B828-402E-AF1B-8FEB4B037216}" presName="compNode" presStyleCnt="0"/>
      <dgm:spPr/>
    </dgm:pt>
    <dgm:pt modelId="{8DBE87B1-CC9C-42EC-B2F7-B86BA25DAFCB}" type="pres">
      <dgm:prSet presAssocID="{159A38FD-B828-402E-AF1B-8FEB4B037216}" presName="bgRect" presStyleLbl="bgShp" presStyleIdx="1" presStyleCnt="5"/>
      <dgm:spPr/>
    </dgm:pt>
    <dgm:pt modelId="{9DA1CF8A-82CA-47A8-B898-34132E6CBA46}" type="pres">
      <dgm:prSet presAssocID="{159A38FD-B828-402E-AF1B-8FEB4B0372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26CC511-ABA7-43FB-8754-F03A8FE619EB}" type="pres">
      <dgm:prSet presAssocID="{159A38FD-B828-402E-AF1B-8FEB4B037216}" presName="spaceRect" presStyleCnt="0"/>
      <dgm:spPr/>
    </dgm:pt>
    <dgm:pt modelId="{5B35BF21-CE5E-463E-85C0-1E1989ED7E37}" type="pres">
      <dgm:prSet presAssocID="{159A38FD-B828-402E-AF1B-8FEB4B037216}" presName="parTx" presStyleLbl="revTx" presStyleIdx="1" presStyleCnt="5">
        <dgm:presLayoutVars>
          <dgm:chMax val="0"/>
          <dgm:chPref val="0"/>
        </dgm:presLayoutVars>
      </dgm:prSet>
      <dgm:spPr/>
    </dgm:pt>
    <dgm:pt modelId="{DA5CEC10-84D5-4D9E-80FC-136C19137C7F}" type="pres">
      <dgm:prSet presAssocID="{5CF0B4F3-51D3-4DF5-8BC7-BD6E4F00805A}" presName="sibTrans" presStyleCnt="0"/>
      <dgm:spPr/>
    </dgm:pt>
    <dgm:pt modelId="{E4742A49-7E40-4745-BB87-A7A4F7CB9AD3}" type="pres">
      <dgm:prSet presAssocID="{D060E033-BB59-4A44-BD48-12862C38E83D}" presName="compNode" presStyleCnt="0"/>
      <dgm:spPr/>
    </dgm:pt>
    <dgm:pt modelId="{D439CDC7-B09D-4D4F-9021-94CB2ADACDB8}" type="pres">
      <dgm:prSet presAssocID="{D060E033-BB59-4A44-BD48-12862C38E83D}" presName="bgRect" presStyleLbl="bgShp" presStyleIdx="2" presStyleCnt="5"/>
      <dgm:spPr/>
    </dgm:pt>
    <dgm:pt modelId="{2C9947A9-AD9C-4961-82B6-5AD0D4DAD686}" type="pres">
      <dgm:prSet presAssocID="{D060E033-BB59-4A44-BD48-12862C38E83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6BA9FB9-061E-4069-A3AF-4520D302A3E9}" type="pres">
      <dgm:prSet presAssocID="{D060E033-BB59-4A44-BD48-12862C38E83D}" presName="spaceRect" presStyleCnt="0"/>
      <dgm:spPr/>
    </dgm:pt>
    <dgm:pt modelId="{40BE17EF-1A7F-4A85-8FF1-060160663655}" type="pres">
      <dgm:prSet presAssocID="{D060E033-BB59-4A44-BD48-12862C38E83D}" presName="parTx" presStyleLbl="revTx" presStyleIdx="2" presStyleCnt="5">
        <dgm:presLayoutVars>
          <dgm:chMax val="0"/>
          <dgm:chPref val="0"/>
        </dgm:presLayoutVars>
      </dgm:prSet>
      <dgm:spPr/>
    </dgm:pt>
    <dgm:pt modelId="{86A90F8C-7217-422C-9448-58E1BE83F641}" type="pres">
      <dgm:prSet presAssocID="{4CE20AD5-9016-4CF7-BE59-DFB8D56D9CB2}" presName="sibTrans" presStyleCnt="0"/>
      <dgm:spPr/>
    </dgm:pt>
    <dgm:pt modelId="{58EBF2AC-ACB0-4033-9A91-094A6BF0E57D}" type="pres">
      <dgm:prSet presAssocID="{D4F10F73-86C2-4D99-87B8-28DC09016950}" presName="compNode" presStyleCnt="0"/>
      <dgm:spPr/>
    </dgm:pt>
    <dgm:pt modelId="{77162564-7571-4CB9-9E2D-4D73BCCD866B}" type="pres">
      <dgm:prSet presAssocID="{D4F10F73-86C2-4D99-87B8-28DC09016950}" presName="bgRect" presStyleLbl="bgShp" presStyleIdx="3" presStyleCnt="5"/>
      <dgm:spPr/>
    </dgm:pt>
    <dgm:pt modelId="{CC3876CE-CFDA-48A6-9549-5D1400226D5E}" type="pres">
      <dgm:prSet presAssocID="{D4F10F73-86C2-4D99-87B8-28DC0901695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95EDC4B8-1B8A-4AEE-83F1-1C894202CB36}" type="pres">
      <dgm:prSet presAssocID="{D4F10F73-86C2-4D99-87B8-28DC09016950}" presName="spaceRect" presStyleCnt="0"/>
      <dgm:spPr/>
    </dgm:pt>
    <dgm:pt modelId="{6FF171D1-1B2C-4DDD-AB5D-2E489D6713B9}" type="pres">
      <dgm:prSet presAssocID="{D4F10F73-86C2-4D99-87B8-28DC09016950}" presName="parTx" presStyleLbl="revTx" presStyleIdx="3" presStyleCnt="5">
        <dgm:presLayoutVars>
          <dgm:chMax val="0"/>
          <dgm:chPref val="0"/>
        </dgm:presLayoutVars>
      </dgm:prSet>
      <dgm:spPr/>
    </dgm:pt>
    <dgm:pt modelId="{8358FF12-8084-4506-B11F-84F1427C80B5}" type="pres">
      <dgm:prSet presAssocID="{8D5D4D1A-0578-44B9-B3FA-06077486D4CC}" presName="sibTrans" presStyleCnt="0"/>
      <dgm:spPr/>
    </dgm:pt>
    <dgm:pt modelId="{9B704EF4-7BC9-446A-AC27-AAC562713C5B}" type="pres">
      <dgm:prSet presAssocID="{2466DE4B-2438-43E0-8121-71B2A360836A}" presName="compNode" presStyleCnt="0"/>
      <dgm:spPr/>
    </dgm:pt>
    <dgm:pt modelId="{73A638B8-9AD1-4EB8-ADC7-0391D3136A8B}" type="pres">
      <dgm:prSet presAssocID="{2466DE4B-2438-43E0-8121-71B2A360836A}" presName="bgRect" presStyleLbl="bgShp" presStyleIdx="4" presStyleCnt="5"/>
      <dgm:spPr/>
    </dgm:pt>
    <dgm:pt modelId="{7782BFE1-E580-4FDA-9D89-409E1C6AC3DB}" type="pres">
      <dgm:prSet presAssocID="{2466DE4B-2438-43E0-8121-71B2A360836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Pencil"/>
        </a:ext>
      </dgm:extLst>
    </dgm:pt>
    <dgm:pt modelId="{6B4D2707-9182-41C1-92B6-79135757056E}" type="pres">
      <dgm:prSet presAssocID="{2466DE4B-2438-43E0-8121-71B2A360836A}" presName="spaceRect" presStyleCnt="0"/>
      <dgm:spPr/>
    </dgm:pt>
    <dgm:pt modelId="{2ACDC08F-453C-4F93-86CF-AB58226191F5}" type="pres">
      <dgm:prSet presAssocID="{2466DE4B-2438-43E0-8121-71B2A360836A}" presName="parTx" presStyleLbl="revTx" presStyleIdx="4" presStyleCnt="5" custLinFactY="-21012" custLinFactNeighborX="-455" custLinFactNeighborY="-100000">
        <dgm:presLayoutVars>
          <dgm:chMax val="0"/>
          <dgm:chPref val="0"/>
        </dgm:presLayoutVars>
      </dgm:prSet>
      <dgm:spPr/>
    </dgm:pt>
  </dgm:ptLst>
  <dgm:cxnLst>
    <dgm:cxn modelId="{E3F5961B-2705-4141-9BF2-020D2D6CBAE9}" type="presOf" srcId="{D4F10F73-86C2-4D99-87B8-28DC09016950}" destId="{6FF171D1-1B2C-4DDD-AB5D-2E489D6713B9}" srcOrd="0" destOrd="0" presId="urn:microsoft.com/office/officeart/2018/2/layout/IconVerticalSolidList"/>
    <dgm:cxn modelId="{5FB7651E-CB8C-4D39-89F7-9A14C830C915}" type="presOf" srcId="{4C5EDADD-99D3-4948-871B-AD63E930749F}" destId="{2032ED9A-0CD6-4E01-9DEC-E1D4A359A3E7}" srcOrd="0" destOrd="0" presId="urn:microsoft.com/office/officeart/2018/2/layout/IconVerticalSolidList"/>
    <dgm:cxn modelId="{9614D75F-D362-4A53-BF3C-7BDAADA0CFD7}" type="presOf" srcId="{159A38FD-B828-402E-AF1B-8FEB4B037216}" destId="{5B35BF21-CE5E-463E-85C0-1E1989ED7E37}" srcOrd="0" destOrd="0" presId="urn:microsoft.com/office/officeart/2018/2/layout/IconVerticalSolidList"/>
    <dgm:cxn modelId="{9E401667-FE96-402B-BEA8-95D8C647727A}" srcId="{8D221628-B2EB-4EF9-868A-AEE40FFDB3A1}" destId="{159A38FD-B828-402E-AF1B-8FEB4B037216}" srcOrd="1" destOrd="0" parTransId="{6D562797-C130-43F9-A93D-A704E493F83A}" sibTransId="{5CF0B4F3-51D3-4DF5-8BC7-BD6E4F00805A}"/>
    <dgm:cxn modelId="{6FEA6148-B2BB-4F3C-A78E-681143EB4ADD}" srcId="{8D221628-B2EB-4EF9-868A-AEE40FFDB3A1}" destId="{4C5EDADD-99D3-4948-871B-AD63E930749F}" srcOrd="0" destOrd="0" parTransId="{40A5B0CE-E4DC-4121-9B8B-ABEED3015D3E}" sibTransId="{DF6E816B-6F7B-4EFC-94AB-8A0C5F32E13E}"/>
    <dgm:cxn modelId="{D3F8D455-1914-4D5E-AECC-E9B41335C76B}" type="presOf" srcId="{2466DE4B-2438-43E0-8121-71B2A360836A}" destId="{2ACDC08F-453C-4F93-86CF-AB58226191F5}" srcOrd="0" destOrd="0" presId="urn:microsoft.com/office/officeart/2018/2/layout/IconVerticalSolidList"/>
    <dgm:cxn modelId="{EFB7CC91-9009-4189-8801-0A51A6C6A24E}" type="presOf" srcId="{D060E033-BB59-4A44-BD48-12862C38E83D}" destId="{40BE17EF-1A7F-4A85-8FF1-060160663655}" srcOrd="0" destOrd="0" presId="urn:microsoft.com/office/officeart/2018/2/layout/IconVerticalSolidList"/>
    <dgm:cxn modelId="{4417499F-8C90-486E-B622-DD67C054E9FE}" srcId="{8D221628-B2EB-4EF9-868A-AEE40FFDB3A1}" destId="{D060E033-BB59-4A44-BD48-12862C38E83D}" srcOrd="2" destOrd="0" parTransId="{FB740C7A-F425-4724-A769-230A01E9DD5E}" sibTransId="{4CE20AD5-9016-4CF7-BE59-DFB8D56D9CB2}"/>
    <dgm:cxn modelId="{2AF471CD-CC0F-4366-9D53-484B7C6382DF}" srcId="{8D221628-B2EB-4EF9-868A-AEE40FFDB3A1}" destId="{2466DE4B-2438-43E0-8121-71B2A360836A}" srcOrd="4" destOrd="0" parTransId="{5D762FCD-2463-4D58-901F-911ED8BDB94B}" sibTransId="{133F8D93-D35E-47E3-8B6C-107728070844}"/>
    <dgm:cxn modelId="{F2363CD1-28B6-4ACC-A98E-1FFA380A9A76}" srcId="{8D221628-B2EB-4EF9-868A-AEE40FFDB3A1}" destId="{D4F10F73-86C2-4D99-87B8-28DC09016950}" srcOrd="3" destOrd="0" parTransId="{862AF63A-AD36-4083-B532-6BB5AAEF01F4}" sibTransId="{8D5D4D1A-0578-44B9-B3FA-06077486D4CC}"/>
    <dgm:cxn modelId="{6B0962EA-DFC2-4F0C-A46B-8D609174B6BF}" type="presOf" srcId="{8D221628-B2EB-4EF9-868A-AEE40FFDB3A1}" destId="{63693033-F5A0-40C1-B9F1-C10661E5CC30}" srcOrd="0" destOrd="0" presId="urn:microsoft.com/office/officeart/2018/2/layout/IconVerticalSolidList"/>
    <dgm:cxn modelId="{DDE8B325-9712-4377-944E-A066AA301143}" type="presParOf" srcId="{63693033-F5A0-40C1-B9F1-C10661E5CC30}" destId="{012A927F-F09D-40B5-9509-7697EE15D3BD}" srcOrd="0" destOrd="0" presId="urn:microsoft.com/office/officeart/2018/2/layout/IconVerticalSolidList"/>
    <dgm:cxn modelId="{04224957-EC6F-41C6-B00C-F934E785D0C2}" type="presParOf" srcId="{012A927F-F09D-40B5-9509-7697EE15D3BD}" destId="{22DAD0BF-F2B7-4EAE-99EB-663B702E0E25}" srcOrd="0" destOrd="0" presId="urn:microsoft.com/office/officeart/2018/2/layout/IconVerticalSolidList"/>
    <dgm:cxn modelId="{C40C611D-77F2-4542-9835-4DF402EA59C1}" type="presParOf" srcId="{012A927F-F09D-40B5-9509-7697EE15D3BD}" destId="{177A6BD2-8282-483F-BA2B-45456E669C71}" srcOrd="1" destOrd="0" presId="urn:microsoft.com/office/officeart/2018/2/layout/IconVerticalSolidList"/>
    <dgm:cxn modelId="{29BEC577-E001-41E6-B278-D89CB3F3E578}" type="presParOf" srcId="{012A927F-F09D-40B5-9509-7697EE15D3BD}" destId="{031E3DCA-71F6-477C-80CF-13BA654C6702}" srcOrd="2" destOrd="0" presId="urn:microsoft.com/office/officeart/2018/2/layout/IconVerticalSolidList"/>
    <dgm:cxn modelId="{763A5674-F3B5-43B9-87AF-87BAC08E74A1}" type="presParOf" srcId="{012A927F-F09D-40B5-9509-7697EE15D3BD}" destId="{2032ED9A-0CD6-4E01-9DEC-E1D4A359A3E7}" srcOrd="3" destOrd="0" presId="urn:microsoft.com/office/officeart/2018/2/layout/IconVerticalSolidList"/>
    <dgm:cxn modelId="{2B0A0FAB-DB33-4353-89C2-8CA58CA5A036}" type="presParOf" srcId="{63693033-F5A0-40C1-B9F1-C10661E5CC30}" destId="{24838BB2-9629-436A-8DB3-4FFAF03B5CF4}" srcOrd="1" destOrd="0" presId="urn:microsoft.com/office/officeart/2018/2/layout/IconVerticalSolidList"/>
    <dgm:cxn modelId="{0BC4AB56-A8BC-474A-8316-B732885287A6}" type="presParOf" srcId="{63693033-F5A0-40C1-B9F1-C10661E5CC30}" destId="{D69468F8-335C-44C1-A21B-F48DCF87E598}" srcOrd="2" destOrd="0" presId="urn:microsoft.com/office/officeart/2018/2/layout/IconVerticalSolidList"/>
    <dgm:cxn modelId="{494CB6E7-2BC2-4CCE-AA1A-CCB9833C5C30}" type="presParOf" srcId="{D69468F8-335C-44C1-A21B-F48DCF87E598}" destId="{8DBE87B1-CC9C-42EC-B2F7-B86BA25DAFCB}" srcOrd="0" destOrd="0" presId="urn:microsoft.com/office/officeart/2018/2/layout/IconVerticalSolidList"/>
    <dgm:cxn modelId="{E3EFF48D-1A08-4C6A-B124-AA57FB045653}" type="presParOf" srcId="{D69468F8-335C-44C1-A21B-F48DCF87E598}" destId="{9DA1CF8A-82CA-47A8-B898-34132E6CBA46}" srcOrd="1" destOrd="0" presId="urn:microsoft.com/office/officeart/2018/2/layout/IconVerticalSolidList"/>
    <dgm:cxn modelId="{4C0DE8E4-EE2D-40AF-A13E-6BF903280685}" type="presParOf" srcId="{D69468F8-335C-44C1-A21B-F48DCF87E598}" destId="{526CC511-ABA7-43FB-8754-F03A8FE619EB}" srcOrd="2" destOrd="0" presId="urn:microsoft.com/office/officeart/2018/2/layout/IconVerticalSolidList"/>
    <dgm:cxn modelId="{D33EC0A3-E67F-4F82-A807-18BD0DD0747D}" type="presParOf" srcId="{D69468F8-335C-44C1-A21B-F48DCF87E598}" destId="{5B35BF21-CE5E-463E-85C0-1E1989ED7E37}" srcOrd="3" destOrd="0" presId="urn:microsoft.com/office/officeart/2018/2/layout/IconVerticalSolidList"/>
    <dgm:cxn modelId="{7C6C736F-72B6-4E9F-9AB0-5B0C446CD0D5}" type="presParOf" srcId="{63693033-F5A0-40C1-B9F1-C10661E5CC30}" destId="{DA5CEC10-84D5-4D9E-80FC-136C19137C7F}" srcOrd="3" destOrd="0" presId="urn:microsoft.com/office/officeart/2018/2/layout/IconVerticalSolidList"/>
    <dgm:cxn modelId="{4761D197-5D5A-4618-BAEB-7A4136DB7B16}" type="presParOf" srcId="{63693033-F5A0-40C1-B9F1-C10661E5CC30}" destId="{E4742A49-7E40-4745-BB87-A7A4F7CB9AD3}" srcOrd="4" destOrd="0" presId="urn:microsoft.com/office/officeart/2018/2/layout/IconVerticalSolidList"/>
    <dgm:cxn modelId="{168FC88E-5F7B-4D9C-B266-C2F6F043F618}" type="presParOf" srcId="{E4742A49-7E40-4745-BB87-A7A4F7CB9AD3}" destId="{D439CDC7-B09D-4D4F-9021-94CB2ADACDB8}" srcOrd="0" destOrd="0" presId="urn:microsoft.com/office/officeart/2018/2/layout/IconVerticalSolidList"/>
    <dgm:cxn modelId="{05538808-97E2-450E-808C-24BDD6FC0AE0}" type="presParOf" srcId="{E4742A49-7E40-4745-BB87-A7A4F7CB9AD3}" destId="{2C9947A9-AD9C-4961-82B6-5AD0D4DAD686}" srcOrd="1" destOrd="0" presId="urn:microsoft.com/office/officeart/2018/2/layout/IconVerticalSolidList"/>
    <dgm:cxn modelId="{0594A9F1-8069-48D0-A0AA-1E5829A85E88}" type="presParOf" srcId="{E4742A49-7E40-4745-BB87-A7A4F7CB9AD3}" destId="{16BA9FB9-061E-4069-A3AF-4520D302A3E9}" srcOrd="2" destOrd="0" presId="urn:microsoft.com/office/officeart/2018/2/layout/IconVerticalSolidList"/>
    <dgm:cxn modelId="{18AAF418-1961-4B25-A105-799D6AA57B24}" type="presParOf" srcId="{E4742A49-7E40-4745-BB87-A7A4F7CB9AD3}" destId="{40BE17EF-1A7F-4A85-8FF1-060160663655}" srcOrd="3" destOrd="0" presId="urn:microsoft.com/office/officeart/2018/2/layout/IconVerticalSolidList"/>
    <dgm:cxn modelId="{401CB440-E6ED-4661-BB7B-160A3A74AF1C}" type="presParOf" srcId="{63693033-F5A0-40C1-B9F1-C10661E5CC30}" destId="{86A90F8C-7217-422C-9448-58E1BE83F641}" srcOrd="5" destOrd="0" presId="urn:microsoft.com/office/officeart/2018/2/layout/IconVerticalSolidList"/>
    <dgm:cxn modelId="{29058DBF-C4A6-4CD1-B703-0BE531F1A44F}" type="presParOf" srcId="{63693033-F5A0-40C1-B9F1-C10661E5CC30}" destId="{58EBF2AC-ACB0-4033-9A91-094A6BF0E57D}" srcOrd="6" destOrd="0" presId="urn:microsoft.com/office/officeart/2018/2/layout/IconVerticalSolidList"/>
    <dgm:cxn modelId="{2AD684FD-A0B7-4EC3-850C-EE181FD146E5}" type="presParOf" srcId="{58EBF2AC-ACB0-4033-9A91-094A6BF0E57D}" destId="{77162564-7571-4CB9-9E2D-4D73BCCD866B}" srcOrd="0" destOrd="0" presId="urn:microsoft.com/office/officeart/2018/2/layout/IconVerticalSolidList"/>
    <dgm:cxn modelId="{8316A3E4-EDE8-4E99-B295-8806BC508DCF}" type="presParOf" srcId="{58EBF2AC-ACB0-4033-9A91-094A6BF0E57D}" destId="{CC3876CE-CFDA-48A6-9549-5D1400226D5E}" srcOrd="1" destOrd="0" presId="urn:microsoft.com/office/officeart/2018/2/layout/IconVerticalSolidList"/>
    <dgm:cxn modelId="{CA1E2BCE-BFC4-4FA3-8249-717BD9F563FD}" type="presParOf" srcId="{58EBF2AC-ACB0-4033-9A91-094A6BF0E57D}" destId="{95EDC4B8-1B8A-4AEE-83F1-1C894202CB36}" srcOrd="2" destOrd="0" presId="urn:microsoft.com/office/officeart/2018/2/layout/IconVerticalSolidList"/>
    <dgm:cxn modelId="{38E048C8-5B55-46C4-8031-0FB07F3D6FA4}" type="presParOf" srcId="{58EBF2AC-ACB0-4033-9A91-094A6BF0E57D}" destId="{6FF171D1-1B2C-4DDD-AB5D-2E489D6713B9}" srcOrd="3" destOrd="0" presId="urn:microsoft.com/office/officeart/2018/2/layout/IconVerticalSolidList"/>
    <dgm:cxn modelId="{0E98A54A-7701-418D-9BF5-323DAA1509D4}" type="presParOf" srcId="{63693033-F5A0-40C1-B9F1-C10661E5CC30}" destId="{8358FF12-8084-4506-B11F-84F1427C80B5}" srcOrd="7" destOrd="0" presId="urn:microsoft.com/office/officeart/2018/2/layout/IconVerticalSolidList"/>
    <dgm:cxn modelId="{F75199F2-92F0-4A3B-9692-A9717F21849F}" type="presParOf" srcId="{63693033-F5A0-40C1-B9F1-C10661E5CC30}" destId="{9B704EF4-7BC9-446A-AC27-AAC562713C5B}" srcOrd="8" destOrd="0" presId="urn:microsoft.com/office/officeart/2018/2/layout/IconVerticalSolidList"/>
    <dgm:cxn modelId="{81578326-6F99-48F5-8FEA-123E79B63A46}" type="presParOf" srcId="{9B704EF4-7BC9-446A-AC27-AAC562713C5B}" destId="{73A638B8-9AD1-4EB8-ADC7-0391D3136A8B}" srcOrd="0" destOrd="0" presId="urn:microsoft.com/office/officeart/2018/2/layout/IconVerticalSolidList"/>
    <dgm:cxn modelId="{1668442A-3565-4674-82F9-8CAF5B0B060A}" type="presParOf" srcId="{9B704EF4-7BC9-446A-AC27-AAC562713C5B}" destId="{7782BFE1-E580-4FDA-9D89-409E1C6AC3DB}" srcOrd="1" destOrd="0" presId="urn:microsoft.com/office/officeart/2018/2/layout/IconVerticalSolidList"/>
    <dgm:cxn modelId="{C03990DE-B3CE-4600-A6CF-9C469C0CBD64}" type="presParOf" srcId="{9B704EF4-7BC9-446A-AC27-AAC562713C5B}" destId="{6B4D2707-9182-41C1-92B6-79135757056E}" srcOrd="2" destOrd="0" presId="urn:microsoft.com/office/officeart/2018/2/layout/IconVerticalSolidList"/>
    <dgm:cxn modelId="{2D955BD2-E1D7-45F4-B9BD-0C2E44324406}" type="presParOf" srcId="{9B704EF4-7BC9-446A-AC27-AAC562713C5B}" destId="{2ACDC08F-453C-4F93-86CF-AB58226191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C76C0-545E-4D67-AA7E-C1935A223095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42FA33-D380-49C5-B038-5CEFF7EE4E2F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pPr algn="l"/>
          <a:r>
            <a:rPr lang="en-GB" sz="2400"/>
            <a:t>	</a:t>
          </a:r>
        </a:p>
        <a:p>
          <a:pPr algn="l"/>
          <a:r>
            <a:rPr lang="en-GB" sz="2400"/>
            <a:t>	</a:t>
          </a:r>
        </a:p>
        <a:p>
          <a:pPr algn="l"/>
          <a:endParaRPr lang="en-GB" sz="2400"/>
        </a:p>
        <a:p>
          <a:pPr algn="l"/>
          <a:r>
            <a:rPr lang="en-GB" sz="2400"/>
            <a:t>	</a:t>
          </a:r>
        </a:p>
        <a:p>
          <a:pPr algn="l"/>
          <a:r>
            <a:rPr lang="en-GB" sz="2800"/>
            <a:t>	</a:t>
          </a:r>
          <a:r>
            <a:rPr lang="en-GB" sz="3200" b="1">
              <a:solidFill>
                <a:schemeClr val="tx1"/>
              </a:solidFill>
              <a:latin typeface="Bahnschrift SemiLight" panose="020B0502040204020203" pitchFamily="34" charset="0"/>
            </a:rPr>
            <a:t>Strengths</a:t>
          </a:r>
        </a:p>
        <a:p>
          <a:pPr algn="l"/>
          <a:r>
            <a:rPr lang="en-GB" sz="2800">
              <a:solidFill>
                <a:schemeClr val="tx1"/>
              </a:solidFill>
            </a:rPr>
            <a:t>1. Leading brand</a:t>
          </a:r>
        </a:p>
        <a:p>
          <a:pPr algn="l"/>
          <a:r>
            <a:rPr lang="en-GB" sz="2800">
              <a:solidFill>
                <a:schemeClr val="tx1"/>
              </a:solidFill>
            </a:rPr>
            <a:t>2. Changed food habits</a:t>
          </a:r>
        </a:p>
        <a:p>
          <a:pPr algn="l"/>
          <a:r>
            <a:rPr lang="en-GB" sz="2800">
              <a:solidFill>
                <a:schemeClr val="tx1"/>
              </a:solidFill>
            </a:rPr>
            <a:t>3. Adapt with consumer      	needs</a:t>
          </a:r>
        </a:p>
        <a:p>
          <a:pPr algn="l"/>
          <a:r>
            <a:rPr lang="en-GB" sz="2400"/>
            <a:t> </a:t>
          </a:r>
        </a:p>
        <a:p>
          <a:pPr algn="l"/>
          <a:endParaRPr lang="en-GB" sz="2400"/>
        </a:p>
        <a:p>
          <a:pPr algn="l"/>
          <a:endParaRPr lang="en-GB" sz="2400"/>
        </a:p>
        <a:p>
          <a:pPr algn="l"/>
          <a:endParaRPr lang="en-GB" sz="2400" dirty="0"/>
        </a:p>
      </dgm:t>
    </dgm:pt>
    <dgm:pt modelId="{CF53EC3C-4268-4738-9179-6CEB4724E5C9}" type="parTrans" cxnId="{6917A6F1-1874-4943-8089-5841FE2CA96F}">
      <dgm:prSet/>
      <dgm:spPr/>
      <dgm:t>
        <a:bodyPr/>
        <a:lstStyle/>
        <a:p>
          <a:endParaRPr lang="en-GB"/>
        </a:p>
      </dgm:t>
    </dgm:pt>
    <dgm:pt modelId="{F05F32EB-060F-4C4B-BDEB-A01FCEB55AAC}" type="sibTrans" cxnId="{6917A6F1-1874-4943-8089-5841FE2CA96F}">
      <dgm:prSet/>
      <dgm:spPr/>
      <dgm:t>
        <a:bodyPr/>
        <a:lstStyle/>
        <a:p>
          <a:endParaRPr lang="en-GB"/>
        </a:p>
      </dgm:t>
    </dgm:pt>
    <dgm:pt modelId="{621311E5-BCC0-4AAA-A1D2-9D9F1C3B4F42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algn="ctr"/>
          <a:endParaRPr lang="en-GB" sz="3200"/>
        </a:p>
        <a:p>
          <a:pPr algn="ctr"/>
          <a:endParaRPr lang="en-GB" sz="3200"/>
        </a:p>
        <a:p>
          <a:pPr algn="ctr"/>
          <a:endParaRPr lang="en-GB" sz="3200"/>
        </a:p>
        <a:p>
          <a:pPr algn="ctr"/>
          <a:endParaRPr lang="en-GB" sz="2800"/>
        </a:p>
        <a:p>
          <a:pPr algn="ctr"/>
          <a:endParaRPr lang="en-GB" sz="2800"/>
        </a:p>
        <a:p>
          <a:pPr algn="ctr"/>
          <a:r>
            <a:rPr lang="en-GB" sz="3200" b="1">
              <a:solidFill>
                <a:schemeClr val="tx1"/>
              </a:solidFill>
              <a:latin typeface="Bahnschrift SemiLight" panose="020B0502040204020203" pitchFamily="34" charset="0"/>
            </a:rPr>
            <a:t>Weaknesses</a:t>
          </a:r>
        </a:p>
        <a:p>
          <a:pPr algn="l"/>
          <a:r>
            <a:rPr lang="en-GB" sz="2800">
              <a:solidFill>
                <a:schemeClr val="tx1"/>
              </a:solidFill>
            </a:rPr>
            <a:t>1. High prices</a:t>
          </a:r>
        </a:p>
        <a:p>
          <a:pPr algn="l"/>
          <a:r>
            <a:rPr lang="en-GB" sz="2800">
              <a:solidFill>
                <a:schemeClr val="tx1"/>
              </a:solidFill>
            </a:rPr>
            <a:t>2. High advertising cost</a:t>
          </a:r>
        </a:p>
        <a:p>
          <a:pPr algn="l"/>
          <a:r>
            <a:rPr lang="en-GB" sz="2800">
              <a:solidFill>
                <a:schemeClr val="tx1"/>
              </a:solidFill>
            </a:rPr>
            <a:t>3. Marketing campaigns </a:t>
          </a:r>
          <a:endParaRPr lang="en-GB" sz="3200"/>
        </a:p>
        <a:p>
          <a:pPr algn="ctr"/>
          <a:endParaRPr lang="en-GB" sz="3200"/>
        </a:p>
        <a:p>
          <a:pPr algn="ctr"/>
          <a:endParaRPr lang="en-GB" sz="3200"/>
        </a:p>
        <a:p>
          <a:pPr algn="ctr"/>
          <a:endParaRPr lang="en-GB" sz="3200"/>
        </a:p>
        <a:p>
          <a:pPr algn="ctr"/>
          <a:endParaRPr lang="en-GB" sz="3200"/>
        </a:p>
        <a:p>
          <a:pPr algn="ctr"/>
          <a:endParaRPr lang="en-GB" sz="3200" dirty="0"/>
        </a:p>
      </dgm:t>
    </dgm:pt>
    <dgm:pt modelId="{9CF976A6-BDF1-48C1-A9EB-CD7B3075297A}" type="parTrans" cxnId="{3F845DB4-26D8-4374-8815-71163678D03F}">
      <dgm:prSet/>
      <dgm:spPr/>
      <dgm:t>
        <a:bodyPr/>
        <a:lstStyle/>
        <a:p>
          <a:endParaRPr lang="en-GB"/>
        </a:p>
      </dgm:t>
    </dgm:pt>
    <dgm:pt modelId="{C2AB924F-A512-4194-9302-C94955B05396}" type="sibTrans" cxnId="{3F845DB4-26D8-4374-8815-71163678D03F}">
      <dgm:prSet/>
      <dgm:spPr/>
      <dgm:t>
        <a:bodyPr/>
        <a:lstStyle/>
        <a:p>
          <a:endParaRPr lang="en-GB"/>
        </a:p>
      </dgm:t>
    </dgm:pt>
    <dgm:pt modelId="{4DB9E97C-9DEF-4BB1-9E69-C715729B898E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sz="3200" b="1">
              <a:solidFill>
                <a:schemeClr val="tx1"/>
              </a:solidFill>
            </a:rPr>
            <a:t>Opportunities</a:t>
          </a:r>
        </a:p>
        <a:p>
          <a:pPr algn="l"/>
          <a:r>
            <a:rPr lang="en-GB" sz="2800">
              <a:solidFill>
                <a:schemeClr val="tx1"/>
              </a:solidFill>
            </a:rPr>
            <a:t>1. Brand expansion</a:t>
          </a:r>
        </a:p>
        <a:p>
          <a:pPr algn="l"/>
          <a:r>
            <a:rPr lang="en-GB" sz="2800">
              <a:solidFill>
                <a:schemeClr val="tx1"/>
              </a:solidFill>
            </a:rPr>
            <a:t>2. Changing lifestyle</a:t>
          </a:r>
        </a:p>
        <a:p>
          <a:pPr algn="l"/>
          <a:r>
            <a:rPr lang="en-GB" sz="2800">
              <a:solidFill>
                <a:schemeClr val="tx1"/>
              </a:solidFill>
            </a:rPr>
            <a:t>3. Rising income levels</a:t>
          </a:r>
          <a:endParaRPr lang="en-GB" sz="2800" dirty="0">
            <a:solidFill>
              <a:schemeClr val="tx1"/>
            </a:solidFill>
          </a:endParaRPr>
        </a:p>
      </dgm:t>
    </dgm:pt>
    <dgm:pt modelId="{08460561-8D40-4D50-A4D0-74A6BAC6CFA9}" type="parTrans" cxnId="{75DA027E-7B6C-41CB-B5CA-4B784289F2A5}">
      <dgm:prSet/>
      <dgm:spPr/>
      <dgm:t>
        <a:bodyPr/>
        <a:lstStyle/>
        <a:p>
          <a:endParaRPr lang="en-GB"/>
        </a:p>
      </dgm:t>
    </dgm:pt>
    <dgm:pt modelId="{72A26CC1-858D-49C8-B8E6-E901E0029B29}" type="sibTrans" cxnId="{75DA027E-7B6C-41CB-B5CA-4B784289F2A5}">
      <dgm:prSet/>
      <dgm:spPr/>
      <dgm:t>
        <a:bodyPr/>
        <a:lstStyle/>
        <a:p>
          <a:endParaRPr lang="en-GB"/>
        </a:p>
      </dgm:t>
    </dgm:pt>
    <dgm:pt modelId="{F3281446-BD69-4693-9358-438F2CC57473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pPr algn="ctr"/>
          <a:endParaRPr lang="en-GB" sz="3200"/>
        </a:p>
        <a:p>
          <a:pPr algn="ctr"/>
          <a:r>
            <a:rPr lang="en-GB" sz="3200" b="0">
              <a:solidFill>
                <a:schemeClr val="tx1"/>
              </a:solidFill>
              <a:latin typeface="Bahnschrift SemiLight" panose="020B0502040204020203" pitchFamily="34" charset="0"/>
            </a:rPr>
            <a:t>T</a:t>
          </a:r>
          <a:r>
            <a:rPr lang="en-GB" sz="3200" b="1">
              <a:solidFill>
                <a:schemeClr val="tx1"/>
              </a:solidFill>
              <a:latin typeface="Bahnschrift SemiLight" panose="020B0502040204020203" pitchFamily="34" charset="0"/>
            </a:rPr>
            <a:t>hreats</a:t>
          </a:r>
        </a:p>
        <a:p>
          <a:pPr algn="l"/>
          <a:r>
            <a:rPr lang="en-GB" sz="2800">
              <a:solidFill>
                <a:schemeClr val="tx1"/>
              </a:solidFill>
            </a:rPr>
            <a:t>1. Competition </a:t>
          </a:r>
        </a:p>
        <a:p>
          <a:pPr algn="l"/>
          <a:r>
            <a:rPr lang="en-GB" sz="2800">
              <a:solidFill>
                <a:schemeClr val="tx1"/>
              </a:solidFill>
            </a:rPr>
            <a:t>2. Price wars</a:t>
          </a:r>
        </a:p>
        <a:p>
          <a:pPr algn="l"/>
          <a:r>
            <a:rPr lang="en-GB" sz="2800">
              <a:solidFill>
                <a:schemeClr val="tx1"/>
              </a:solidFill>
            </a:rPr>
            <a:t>3. Tax and regulations</a:t>
          </a:r>
        </a:p>
        <a:p>
          <a:pPr algn="l"/>
          <a:endParaRPr lang="en-GB" sz="3200" dirty="0"/>
        </a:p>
      </dgm:t>
    </dgm:pt>
    <dgm:pt modelId="{ED42B262-085F-4771-9471-4BF7E0E93D13}" type="parTrans" cxnId="{EAE7DE5A-2E38-4900-8E10-EDD7ECE32590}">
      <dgm:prSet/>
      <dgm:spPr/>
      <dgm:t>
        <a:bodyPr/>
        <a:lstStyle/>
        <a:p>
          <a:endParaRPr lang="en-GB"/>
        </a:p>
      </dgm:t>
    </dgm:pt>
    <dgm:pt modelId="{983A9673-7974-489B-8549-76A9DDB97E1D}" type="sibTrans" cxnId="{EAE7DE5A-2E38-4900-8E10-EDD7ECE32590}">
      <dgm:prSet/>
      <dgm:spPr/>
      <dgm:t>
        <a:bodyPr/>
        <a:lstStyle/>
        <a:p>
          <a:endParaRPr lang="en-GB"/>
        </a:p>
      </dgm:t>
    </dgm:pt>
    <dgm:pt modelId="{0A7B1F9F-1096-4E59-AECB-3636B8CF7D20}" type="pres">
      <dgm:prSet presAssocID="{DFCC76C0-545E-4D67-AA7E-C1935A223095}" presName="matrix" presStyleCnt="0">
        <dgm:presLayoutVars>
          <dgm:chMax val="1"/>
          <dgm:dir/>
          <dgm:resizeHandles val="exact"/>
        </dgm:presLayoutVars>
      </dgm:prSet>
      <dgm:spPr/>
    </dgm:pt>
    <dgm:pt modelId="{157C60CE-4A5D-41E4-839E-B1C09C2A8669}" type="pres">
      <dgm:prSet presAssocID="{DFCC76C0-545E-4D67-AA7E-C1935A223095}" presName="axisShape" presStyleLbl="bgShp" presStyleIdx="0" presStyleCnt="1" custScaleX="146089" custLinFactNeighborY="-1687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F9B1BCA6-72EB-40D1-A3D6-AD993D7C9FEB}" type="pres">
      <dgm:prSet presAssocID="{DFCC76C0-545E-4D67-AA7E-C1935A223095}" presName="rect1" presStyleLbl="node1" presStyleIdx="0" presStyleCnt="4" custScaleX="210709" custScaleY="117294" custLinFactNeighborX="-56763" custLinFactNeighborY="-6027">
        <dgm:presLayoutVars>
          <dgm:chMax val="0"/>
          <dgm:chPref val="0"/>
          <dgm:bulletEnabled val="1"/>
        </dgm:presLayoutVars>
      </dgm:prSet>
      <dgm:spPr/>
    </dgm:pt>
    <dgm:pt modelId="{60140E25-8C07-4BE9-AD38-8EFD705751EA}" type="pres">
      <dgm:prSet presAssocID="{DFCC76C0-545E-4D67-AA7E-C1935A223095}" presName="rect2" presStyleLbl="node1" presStyleIdx="1" presStyleCnt="4" custScaleX="220269" custScaleY="115390" custLinFactNeighborX="61443" custLinFactNeighborY="-7232">
        <dgm:presLayoutVars>
          <dgm:chMax val="0"/>
          <dgm:chPref val="0"/>
          <dgm:bulletEnabled val="1"/>
        </dgm:presLayoutVars>
      </dgm:prSet>
      <dgm:spPr/>
    </dgm:pt>
    <dgm:pt modelId="{FEE34475-682C-4324-864A-D0B45CBF0EDC}" type="pres">
      <dgm:prSet presAssocID="{DFCC76C0-545E-4D67-AA7E-C1935A223095}" presName="rect3" presStyleLbl="node1" presStyleIdx="2" presStyleCnt="4" custScaleX="209458" custScaleY="112467" custLinFactNeighborX="-56412" custLinFactNeighborY="5423">
        <dgm:presLayoutVars>
          <dgm:chMax val="0"/>
          <dgm:chPref val="0"/>
          <dgm:bulletEnabled val="1"/>
        </dgm:presLayoutVars>
      </dgm:prSet>
      <dgm:spPr/>
    </dgm:pt>
    <dgm:pt modelId="{EA99CF7F-CBF5-4E8F-9781-B3EE7DC5F002}" type="pres">
      <dgm:prSet presAssocID="{DFCC76C0-545E-4D67-AA7E-C1935A223095}" presName="rect4" presStyleLbl="node1" presStyleIdx="3" presStyleCnt="4" custScaleX="220077" custScaleY="112142" custLinFactNeighborX="62119" custLinFactNeighborY="6844">
        <dgm:presLayoutVars>
          <dgm:chMax val="0"/>
          <dgm:chPref val="0"/>
          <dgm:bulletEnabled val="1"/>
        </dgm:presLayoutVars>
      </dgm:prSet>
      <dgm:spPr/>
    </dgm:pt>
  </dgm:ptLst>
  <dgm:cxnLst>
    <dgm:cxn modelId="{07E5051D-937C-45CE-B04D-6CEF58C57BBA}" type="presOf" srcId="{4DB9E97C-9DEF-4BB1-9E69-C715729B898E}" destId="{FEE34475-682C-4324-864A-D0B45CBF0EDC}" srcOrd="0" destOrd="0" presId="urn:microsoft.com/office/officeart/2005/8/layout/matrix2"/>
    <dgm:cxn modelId="{EAE7DE5A-2E38-4900-8E10-EDD7ECE32590}" srcId="{DFCC76C0-545E-4D67-AA7E-C1935A223095}" destId="{F3281446-BD69-4693-9358-438F2CC57473}" srcOrd="3" destOrd="0" parTransId="{ED42B262-085F-4771-9471-4BF7E0E93D13}" sibTransId="{983A9673-7974-489B-8549-76A9DDB97E1D}"/>
    <dgm:cxn modelId="{75DA027E-7B6C-41CB-B5CA-4B784289F2A5}" srcId="{DFCC76C0-545E-4D67-AA7E-C1935A223095}" destId="{4DB9E97C-9DEF-4BB1-9E69-C715729B898E}" srcOrd="2" destOrd="0" parTransId="{08460561-8D40-4D50-A4D0-74A6BAC6CFA9}" sibTransId="{72A26CC1-858D-49C8-B8E6-E901E0029B29}"/>
    <dgm:cxn modelId="{EF5800A1-9D37-4348-A9A0-2B88DA22658C}" type="presOf" srcId="{F3281446-BD69-4693-9358-438F2CC57473}" destId="{EA99CF7F-CBF5-4E8F-9781-B3EE7DC5F002}" srcOrd="0" destOrd="0" presId="urn:microsoft.com/office/officeart/2005/8/layout/matrix2"/>
    <dgm:cxn modelId="{9B9010AB-6E94-482A-A213-8BA25DF189D3}" type="presOf" srcId="{DFCC76C0-545E-4D67-AA7E-C1935A223095}" destId="{0A7B1F9F-1096-4E59-AECB-3636B8CF7D20}" srcOrd="0" destOrd="0" presId="urn:microsoft.com/office/officeart/2005/8/layout/matrix2"/>
    <dgm:cxn modelId="{3F845DB4-26D8-4374-8815-71163678D03F}" srcId="{DFCC76C0-545E-4D67-AA7E-C1935A223095}" destId="{621311E5-BCC0-4AAA-A1D2-9D9F1C3B4F42}" srcOrd="1" destOrd="0" parTransId="{9CF976A6-BDF1-48C1-A9EB-CD7B3075297A}" sibTransId="{C2AB924F-A512-4194-9302-C94955B05396}"/>
    <dgm:cxn modelId="{7FCA44C8-942E-4BEC-85B9-1F01B38C4BFE}" type="presOf" srcId="{6142FA33-D380-49C5-B038-5CEFF7EE4E2F}" destId="{F9B1BCA6-72EB-40D1-A3D6-AD993D7C9FEB}" srcOrd="0" destOrd="0" presId="urn:microsoft.com/office/officeart/2005/8/layout/matrix2"/>
    <dgm:cxn modelId="{4E12D2EA-05A4-4048-8A01-A273734E4FAB}" type="presOf" srcId="{621311E5-BCC0-4AAA-A1D2-9D9F1C3B4F42}" destId="{60140E25-8C07-4BE9-AD38-8EFD705751EA}" srcOrd="0" destOrd="0" presId="urn:microsoft.com/office/officeart/2005/8/layout/matrix2"/>
    <dgm:cxn modelId="{6917A6F1-1874-4943-8089-5841FE2CA96F}" srcId="{DFCC76C0-545E-4D67-AA7E-C1935A223095}" destId="{6142FA33-D380-49C5-B038-5CEFF7EE4E2F}" srcOrd="0" destOrd="0" parTransId="{CF53EC3C-4268-4738-9179-6CEB4724E5C9}" sibTransId="{F05F32EB-060F-4C4B-BDEB-A01FCEB55AAC}"/>
    <dgm:cxn modelId="{5833074C-0DCD-4980-8107-69001A36B1A8}" type="presParOf" srcId="{0A7B1F9F-1096-4E59-AECB-3636B8CF7D20}" destId="{157C60CE-4A5D-41E4-839E-B1C09C2A8669}" srcOrd="0" destOrd="0" presId="urn:microsoft.com/office/officeart/2005/8/layout/matrix2"/>
    <dgm:cxn modelId="{7F20F37E-3DCB-42F8-8B74-742F4EE18E76}" type="presParOf" srcId="{0A7B1F9F-1096-4E59-AECB-3636B8CF7D20}" destId="{F9B1BCA6-72EB-40D1-A3D6-AD993D7C9FEB}" srcOrd="1" destOrd="0" presId="urn:microsoft.com/office/officeart/2005/8/layout/matrix2"/>
    <dgm:cxn modelId="{869102B0-DAEC-4951-A864-C15B31F294A7}" type="presParOf" srcId="{0A7B1F9F-1096-4E59-AECB-3636B8CF7D20}" destId="{60140E25-8C07-4BE9-AD38-8EFD705751EA}" srcOrd="2" destOrd="0" presId="urn:microsoft.com/office/officeart/2005/8/layout/matrix2"/>
    <dgm:cxn modelId="{6236B39C-F143-48F6-A66C-206545CB75FB}" type="presParOf" srcId="{0A7B1F9F-1096-4E59-AECB-3636B8CF7D20}" destId="{FEE34475-682C-4324-864A-D0B45CBF0EDC}" srcOrd="3" destOrd="0" presId="urn:microsoft.com/office/officeart/2005/8/layout/matrix2"/>
    <dgm:cxn modelId="{BDAF0C3B-3333-4901-B141-E3FEA4661A3D}" type="presParOf" srcId="{0A7B1F9F-1096-4E59-AECB-3636B8CF7D20}" destId="{EA99CF7F-CBF5-4E8F-9781-B3EE7DC5F002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AD0BF-F2B7-4EAE-99EB-663B702E0E25}">
      <dsp:nvSpPr>
        <dsp:cNvPr id="0" name=""/>
        <dsp:cNvSpPr/>
      </dsp:nvSpPr>
      <dsp:spPr>
        <a:xfrm>
          <a:off x="0" y="411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7A6BD2-8282-483F-BA2B-45456E669C71}">
      <dsp:nvSpPr>
        <dsp:cNvPr id="0" name=""/>
        <dsp:cNvSpPr/>
      </dsp:nvSpPr>
      <dsp:spPr>
        <a:xfrm>
          <a:off x="265017" y="201233"/>
          <a:ext cx="481850" cy="4818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32ED9A-0CD6-4E01-9DEC-E1D4A359A3E7}">
      <dsp:nvSpPr>
        <dsp:cNvPr id="0" name=""/>
        <dsp:cNvSpPr/>
      </dsp:nvSpPr>
      <dsp:spPr>
        <a:xfrm>
          <a:off x="1011886" y="411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1. Introduction, Goals &amp; Objectives</a:t>
          </a:r>
          <a:endParaRPr lang="en-US" sz="2400" kern="1200" dirty="0"/>
        </a:p>
      </dsp:txBody>
      <dsp:txXfrm>
        <a:off x="1011886" y="4113"/>
        <a:ext cx="5820325" cy="876092"/>
      </dsp:txXfrm>
    </dsp:sp>
    <dsp:sp modelId="{8DBE87B1-CC9C-42EC-B2F7-B86BA25DAFCB}">
      <dsp:nvSpPr>
        <dsp:cNvPr id="0" name=""/>
        <dsp:cNvSpPr/>
      </dsp:nvSpPr>
      <dsp:spPr>
        <a:xfrm>
          <a:off x="0" y="109922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DA1CF8A-82CA-47A8-B898-34132E6CBA46}">
      <dsp:nvSpPr>
        <dsp:cNvPr id="0" name=""/>
        <dsp:cNvSpPr/>
      </dsp:nvSpPr>
      <dsp:spPr>
        <a:xfrm>
          <a:off x="265017" y="1296349"/>
          <a:ext cx="481850" cy="4818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35BF21-CE5E-463E-85C0-1E1989ED7E37}">
      <dsp:nvSpPr>
        <dsp:cNvPr id="0" name=""/>
        <dsp:cNvSpPr/>
      </dsp:nvSpPr>
      <dsp:spPr>
        <a:xfrm>
          <a:off x="1011886" y="109922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2. Background of Kellogg’s</a:t>
          </a:r>
          <a:endParaRPr lang="en-US" sz="2400" kern="1200" dirty="0"/>
        </a:p>
      </dsp:txBody>
      <dsp:txXfrm>
        <a:off x="1011886" y="1099228"/>
        <a:ext cx="5820325" cy="876092"/>
      </dsp:txXfrm>
    </dsp:sp>
    <dsp:sp modelId="{D439CDC7-B09D-4D4F-9021-94CB2ADACDB8}">
      <dsp:nvSpPr>
        <dsp:cNvPr id="0" name=""/>
        <dsp:cNvSpPr/>
      </dsp:nvSpPr>
      <dsp:spPr>
        <a:xfrm>
          <a:off x="0" y="219434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C9947A9-AD9C-4961-82B6-5AD0D4DAD686}">
      <dsp:nvSpPr>
        <dsp:cNvPr id="0" name=""/>
        <dsp:cNvSpPr/>
      </dsp:nvSpPr>
      <dsp:spPr>
        <a:xfrm>
          <a:off x="265017" y="2391464"/>
          <a:ext cx="481850" cy="4818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BE17EF-1A7F-4A85-8FF1-060160663655}">
      <dsp:nvSpPr>
        <dsp:cNvPr id="0" name=""/>
        <dsp:cNvSpPr/>
      </dsp:nvSpPr>
      <dsp:spPr>
        <a:xfrm>
          <a:off x="1011886" y="219434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3.Leadership and management behaviour</a:t>
          </a:r>
          <a:endParaRPr lang="en-US" sz="2400" kern="1200" dirty="0"/>
        </a:p>
      </dsp:txBody>
      <dsp:txXfrm>
        <a:off x="1011886" y="2194343"/>
        <a:ext cx="5820325" cy="876092"/>
      </dsp:txXfrm>
    </dsp:sp>
    <dsp:sp modelId="{77162564-7571-4CB9-9E2D-4D73BCCD866B}">
      <dsp:nvSpPr>
        <dsp:cNvPr id="0" name=""/>
        <dsp:cNvSpPr/>
      </dsp:nvSpPr>
      <dsp:spPr>
        <a:xfrm>
          <a:off x="0" y="328945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C3876CE-CFDA-48A6-9549-5D1400226D5E}">
      <dsp:nvSpPr>
        <dsp:cNvPr id="0" name=""/>
        <dsp:cNvSpPr/>
      </dsp:nvSpPr>
      <dsp:spPr>
        <a:xfrm>
          <a:off x="265017" y="3486579"/>
          <a:ext cx="481850" cy="4818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F171D1-1B2C-4DDD-AB5D-2E489D6713B9}">
      <dsp:nvSpPr>
        <dsp:cNvPr id="0" name=""/>
        <dsp:cNvSpPr/>
      </dsp:nvSpPr>
      <dsp:spPr>
        <a:xfrm>
          <a:off x="1011886" y="328945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1011886" y="3289458"/>
        <a:ext cx="5820325" cy="876092"/>
      </dsp:txXfrm>
    </dsp:sp>
    <dsp:sp modelId="{73A638B8-9AD1-4EB8-ADC7-0391D3136A8B}">
      <dsp:nvSpPr>
        <dsp:cNvPr id="0" name=""/>
        <dsp:cNvSpPr/>
      </dsp:nvSpPr>
      <dsp:spPr>
        <a:xfrm>
          <a:off x="0" y="438457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782BFE1-E580-4FDA-9D89-409E1C6AC3DB}">
      <dsp:nvSpPr>
        <dsp:cNvPr id="0" name=""/>
        <dsp:cNvSpPr/>
      </dsp:nvSpPr>
      <dsp:spPr>
        <a:xfrm>
          <a:off x="265017" y="4581694"/>
          <a:ext cx="481850" cy="4818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CDC08F-453C-4F93-86CF-AB58226191F5}">
      <dsp:nvSpPr>
        <dsp:cNvPr id="0" name=""/>
        <dsp:cNvSpPr/>
      </dsp:nvSpPr>
      <dsp:spPr>
        <a:xfrm>
          <a:off x="985403" y="3324397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4.Motivation and perception</a:t>
          </a:r>
          <a:endParaRPr lang="en-US" sz="2400" kern="1200" dirty="0"/>
        </a:p>
      </dsp:txBody>
      <dsp:txXfrm>
        <a:off x="985403" y="3324397"/>
        <a:ext cx="5820325" cy="876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7C60CE-4A5D-41E4-839E-B1C09C2A8669}">
      <dsp:nvSpPr>
        <dsp:cNvPr id="0" name=""/>
        <dsp:cNvSpPr/>
      </dsp:nvSpPr>
      <dsp:spPr>
        <a:xfrm>
          <a:off x="1539541" y="0"/>
          <a:ext cx="7916076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1BCA6-72EB-40D1-A3D6-AD993D7C9FEB}">
      <dsp:nvSpPr>
        <dsp:cNvPr id="0" name=""/>
        <dsp:cNvSpPr/>
      </dsp:nvSpPr>
      <dsp:spPr>
        <a:xfrm>
          <a:off x="710350" y="34159"/>
          <a:ext cx="4567047" cy="2542308"/>
        </a:xfrm>
        <a:prstGeom prst="roundRect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	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	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	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	</a:t>
          </a:r>
          <a:r>
            <a:rPr lang="en-GB" sz="3200" b="1" kern="1200">
              <a:solidFill>
                <a:schemeClr val="tx1"/>
              </a:solidFill>
              <a:latin typeface="Bahnschrift SemiLight" panose="020B0502040204020203" pitchFamily="34" charset="0"/>
            </a:rPr>
            <a:t>Strengths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1. Leading brand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2. Changed food habits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3. Adapt with consumer      	needs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834455" y="158264"/>
        <a:ext cx="4318837" cy="2294098"/>
      </dsp:txXfrm>
    </dsp:sp>
    <dsp:sp modelId="{60140E25-8C07-4BE9-AD38-8EFD705751EA}">
      <dsp:nvSpPr>
        <dsp:cNvPr id="0" name=""/>
        <dsp:cNvSpPr/>
      </dsp:nvSpPr>
      <dsp:spPr>
        <a:xfrm>
          <a:off x="5715594" y="28675"/>
          <a:ext cx="4774257" cy="2501039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>
              <a:solidFill>
                <a:schemeClr val="tx1"/>
              </a:solidFill>
              <a:latin typeface="Bahnschrift SemiLight" panose="020B0502040204020203" pitchFamily="34" charset="0"/>
            </a:rPr>
            <a:t>Weaknesses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1. High prices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2. High advertising cost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3. Marketing campaigns </a:t>
          </a: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</dsp:txBody>
      <dsp:txXfrm>
        <a:off x="5837685" y="150766"/>
        <a:ext cx="4530075" cy="2256857"/>
      </dsp:txXfrm>
    </dsp:sp>
    <dsp:sp modelId="{FEE34475-682C-4324-864A-D0B45CBF0EDC}">
      <dsp:nvSpPr>
        <dsp:cNvPr id="0" name=""/>
        <dsp:cNvSpPr/>
      </dsp:nvSpPr>
      <dsp:spPr>
        <a:xfrm>
          <a:off x="731515" y="2881419"/>
          <a:ext cx="4539932" cy="2437684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>
              <a:solidFill>
                <a:schemeClr val="tx1"/>
              </a:solidFill>
            </a:rPr>
            <a:t>Opportunities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1. Brand expansion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2. Changing lifestyle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3. Rising income levels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850513" y="3000417"/>
        <a:ext cx="4301936" cy="2199688"/>
      </dsp:txXfrm>
    </dsp:sp>
    <dsp:sp modelId="{EA99CF7F-CBF5-4E8F-9781-B3EE7DC5F002}">
      <dsp:nvSpPr>
        <dsp:cNvPr id="0" name=""/>
        <dsp:cNvSpPr/>
      </dsp:nvSpPr>
      <dsp:spPr>
        <a:xfrm>
          <a:off x="5732327" y="2915741"/>
          <a:ext cx="4770095" cy="243064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>
              <a:solidFill>
                <a:schemeClr val="tx1"/>
              </a:solidFill>
              <a:latin typeface="Bahnschrift SemiLight" panose="020B0502040204020203" pitchFamily="34" charset="0"/>
            </a:rPr>
            <a:t>T</a:t>
          </a:r>
          <a:r>
            <a:rPr lang="en-GB" sz="3200" b="1" kern="1200">
              <a:solidFill>
                <a:schemeClr val="tx1"/>
              </a:solidFill>
              <a:latin typeface="Bahnschrift SemiLight" panose="020B0502040204020203" pitchFamily="34" charset="0"/>
            </a:rPr>
            <a:t>hreats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1. Competition 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2. Price wars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tx1"/>
              </a:solidFill>
            </a:rPr>
            <a:t>3. Tax and regulations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</dsp:txBody>
      <dsp:txXfrm>
        <a:off x="5850981" y="3034395"/>
        <a:ext cx="4532787" cy="2193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9A6D93-F052-448B-95A0-224BE2792BF5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8B1305-77C5-45F1-9BDF-C91460FE65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791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D2B0B1-E810-4D8A-95CA-069F637CC99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066E8-3E95-48B8-B4D2-803908125BD2}" type="slidenum">
              <a:rPr kumimoji="0" lang="en-GB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oto Sans Regular" pitchFamily="34"/>
                <a:cs typeface="Tahoma" pitchFamily="2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oto Sans Regular" pitchFamily="34"/>
              <a:cs typeface="Tahoma" pitchFamily="2"/>
            </a:endParaRPr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7D5AB3-5034-4B7B-A750-1FD2680FCE11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F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84DA9B-4122-4B93-91D5-BAB8734D7D9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sz="20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D3FA6-9B0A-40DE-A64B-EA444C8247E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marL="0" marR="0" lvl="0" indent="0" algn="r" defTabSz="914400" rtl="0" eaLnBrk="1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C56D64-549B-4820-8100-AA51C952936E}" type="slidenum">
              <a:rPr kumimoji="0" lang="en-GB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oto Sans Regular" pitchFamily="34"/>
                <a:cs typeface="Tahoma" pitchFamily="2"/>
              </a:rPr>
              <a:pPr marL="0" marR="0" lvl="0" indent="0" algn="r" defTabSz="914400" rtl="0" eaLnBrk="1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oto Sans Regular" pitchFamily="34"/>
              <a:cs typeface="Tahoma" pitchFamily="2"/>
            </a:endParaRPr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939484-35B1-4F61-8CBD-58270A71A777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F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956FD0-24BF-4BB6-9D66-E2EA7D543E1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sz="20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00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692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221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818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729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16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3634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289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842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873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8113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654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8361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516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0887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5371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541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432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33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69070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29435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330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712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087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9172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358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235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591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D290F-F097-4E19-8506-59F14FC4E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481" y="1121879"/>
            <a:ext cx="9143040" cy="2387771"/>
          </a:xfrm>
        </p:spPr>
        <p:txBody>
          <a:bodyPr anchor="b"/>
          <a:lstStyle>
            <a:lvl1pPr algn="ctr">
              <a:defRPr sz="544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23C08-A020-4049-935F-4F0ACB8FD1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481" y="3601819"/>
            <a:ext cx="9143040" cy="1656174"/>
          </a:xfrm>
        </p:spPr>
        <p:txBody>
          <a:bodyPr/>
          <a:lstStyle>
            <a:lvl1pPr marL="0" indent="0" algn="ctr">
              <a:buNone/>
              <a:defRPr sz="2177"/>
            </a:lvl1pPr>
            <a:lvl2pPr marL="414772" indent="0" algn="ctr">
              <a:buNone/>
              <a:defRPr sz="1814"/>
            </a:lvl2pPr>
            <a:lvl3pPr marL="829544" indent="0" algn="ctr">
              <a:buNone/>
              <a:defRPr sz="1633"/>
            </a:lvl3pPr>
            <a:lvl4pPr marL="1244316" indent="0" algn="ctr">
              <a:buNone/>
              <a:defRPr sz="1452"/>
            </a:lvl4pPr>
            <a:lvl5pPr marL="1659087" indent="0" algn="ctr">
              <a:buNone/>
              <a:defRPr sz="1452"/>
            </a:lvl5pPr>
            <a:lvl6pPr marL="2073859" indent="0" algn="ctr">
              <a:buNone/>
              <a:defRPr sz="1452"/>
            </a:lvl6pPr>
            <a:lvl7pPr marL="2488631" indent="0" algn="ctr">
              <a:buNone/>
              <a:defRPr sz="1452"/>
            </a:lvl7pPr>
            <a:lvl8pPr marL="2903403" indent="0" algn="ctr">
              <a:buNone/>
              <a:defRPr sz="1452"/>
            </a:lvl8pPr>
            <a:lvl9pPr marL="3318175" indent="0" algn="ctr">
              <a:buNone/>
              <a:defRPr sz="1452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4ADD7-21A7-4574-BFB2-0D48D913E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B5349-F6CE-4593-864A-2210A8430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ADBA6-50CC-4092-9BDB-2CB4DD220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52DAD2F-9007-4870-B8AB-5663CD0EC5D1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34531500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79687-17B1-4FF2-B03A-F847B3236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4A5FF-19BE-44C9-A35B-786B228B6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50AE7-C944-4087-890C-3BA5B94A7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CD433-414E-4C73-993A-60D85AA30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238E6-CBA6-4E83-83DF-C2E459346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085545B-C421-4D2A-95A0-A97D8751E1D8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34121996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CE2C7-15F7-4EF1-BC17-80AE0390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361" y="1709460"/>
            <a:ext cx="10515839" cy="2852939"/>
          </a:xfrm>
        </p:spPr>
        <p:txBody>
          <a:bodyPr anchor="b"/>
          <a:lstStyle>
            <a:lvl1pPr>
              <a:defRPr sz="544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2803D-DA24-4D63-B09E-979B4B2CF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361" y="4589763"/>
            <a:ext cx="10515839" cy="1499197"/>
          </a:xfrm>
        </p:spPr>
        <p:txBody>
          <a:bodyPr/>
          <a:lstStyle>
            <a:lvl1pPr marL="0" indent="0">
              <a:buNone/>
              <a:defRPr sz="2177">
                <a:solidFill>
                  <a:schemeClr val="tx1">
                    <a:tint val="75000"/>
                  </a:schemeClr>
                </a:solidFill>
              </a:defRPr>
            </a:lvl1pPr>
            <a:lvl2pPr marL="414772" indent="0">
              <a:buNone/>
              <a:defRPr sz="1814">
                <a:solidFill>
                  <a:schemeClr val="tx1">
                    <a:tint val="75000"/>
                  </a:schemeClr>
                </a:solidFill>
              </a:defRPr>
            </a:lvl2pPr>
            <a:lvl3pPr marL="829544" indent="0">
              <a:buNone/>
              <a:defRPr sz="1633">
                <a:solidFill>
                  <a:schemeClr val="tx1">
                    <a:tint val="75000"/>
                  </a:schemeClr>
                </a:solidFill>
              </a:defRPr>
            </a:lvl3pPr>
            <a:lvl4pPr marL="1244316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4pPr>
            <a:lvl5pPr marL="1659087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5pPr>
            <a:lvl6pPr marL="2073859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6pPr>
            <a:lvl7pPr marL="2488631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7pPr>
            <a:lvl8pPr marL="2903403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8pPr>
            <a:lvl9pPr marL="3318175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0AFA5-052B-4F3B-9CE1-596F9A671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FBC81-7C7C-48EB-912F-78FD29EE7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9BC45-3B4F-4F29-B65B-06832BB69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6674876-4466-461F-850F-5C0CA7496AD5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28361003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BCD91-E53E-4EB0-9602-00B680727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28CE0-460D-48F8-BF3A-A8457D5FD8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1680" y="1960046"/>
            <a:ext cx="5132161" cy="39776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A3A14-77D1-4079-A383-1B67647800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161" y="1960046"/>
            <a:ext cx="5132159" cy="39776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38FA24-55F6-4BB0-AC21-A46DAAC17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D34570-BDB6-4F45-961F-8A8B839CF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44D9A-9C60-47EB-913B-EE836B083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1C9B79-3D82-43AB-996C-CE6581435C9A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6866639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5A7F3-3AE6-4544-889F-2172F1733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041" y="365798"/>
            <a:ext cx="10515839" cy="13249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E3B614-A851-4270-BCDD-FE7C1BEC6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041" y="1680657"/>
            <a:ext cx="5159039" cy="823766"/>
          </a:xfrm>
        </p:spPr>
        <p:txBody>
          <a:bodyPr anchor="b"/>
          <a:lstStyle>
            <a:lvl1pPr marL="0" indent="0">
              <a:buNone/>
              <a:defRPr sz="2177" b="1"/>
            </a:lvl1pPr>
            <a:lvl2pPr marL="414772" indent="0">
              <a:buNone/>
              <a:defRPr sz="1814" b="1"/>
            </a:lvl2pPr>
            <a:lvl3pPr marL="829544" indent="0">
              <a:buNone/>
              <a:defRPr sz="1633" b="1"/>
            </a:lvl3pPr>
            <a:lvl4pPr marL="1244316" indent="0">
              <a:buNone/>
              <a:defRPr sz="1452" b="1"/>
            </a:lvl4pPr>
            <a:lvl5pPr marL="1659087" indent="0">
              <a:buNone/>
              <a:defRPr sz="1452" b="1"/>
            </a:lvl5pPr>
            <a:lvl6pPr marL="2073859" indent="0">
              <a:buNone/>
              <a:defRPr sz="1452" b="1"/>
            </a:lvl6pPr>
            <a:lvl7pPr marL="2488631" indent="0">
              <a:buNone/>
              <a:defRPr sz="1452" b="1"/>
            </a:lvl7pPr>
            <a:lvl8pPr marL="2903403" indent="0">
              <a:buNone/>
              <a:defRPr sz="1452" b="1"/>
            </a:lvl8pPr>
            <a:lvl9pPr marL="3318175" indent="0">
              <a:buNone/>
              <a:defRPr sz="145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D9020-3D4A-4536-8D9F-5930777E75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041" y="2504424"/>
            <a:ext cx="5159039" cy="3685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8A3A92-451D-4E10-AF0A-64227E810B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801" y="1680657"/>
            <a:ext cx="5182079" cy="823766"/>
          </a:xfrm>
        </p:spPr>
        <p:txBody>
          <a:bodyPr anchor="b"/>
          <a:lstStyle>
            <a:lvl1pPr marL="0" indent="0">
              <a:buNone/>
              <a:defRPr sz="2177" b="1"/>
            </a:lvl1pPr>
            <a:lvl2pPr marL="414772" indent="0">
              <a:buNone/>
              <a:defRPr sz="1814" b="1"/>
            </a:lvl2pPr>
            <a:lvl3pPr marL="829544" indent="0">
              <a:buNone/>
              <a:defRPr sz="1633" b="1"/>
            </a:lvl3pPr>
            <a:lvl4pPr marL="1244316" indent="0">
              <a:buNone/>
              <a:defRPr sz="1452" b="1"/>
            </a:lvl4pPr>
            <a:lvl5pPr marL="1659087" indent="0">
              <a:buNone/>
              <a:defRPr sz="1452" b="1"/>
            </a:lvl5pPr>
            <a:lvl6pPr marL="2073859" indent="0">
              <a:buNone/>
              <a:defRPr sz="1452" b="1"/>
            </a:lvl6pPr>
            <a:lvl7pPr marL="2488631" indent="0">
              <a:buNone/>
              <a:defRPr sz="1452" b="1"/>
            </a:lvl7pPr>
            <a:lvl8pPr marL="2903403" indent="0">
              <a:buNone/>
              <a:defRPr sz="1452" b="1"/>
            </a:lvl8pPr>
            <a:lvl9pPr marL="3318175" indent="0">
              <a:buNone/>
              <a:defRPr sz="145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86D90D-0DD5-49C5-874C-6BA1FEE9C1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801" y="2504424"/>
            <a:ext cx="5182079" cy="3685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49F3D9-0F9D-442E-AA65-521226A8A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300813-1FE6-4F45-AECF-864509AD1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812260-8232-4354-A4C1-798FA27DC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5D37EB1-C2BA-4F5F-B00B-183640B48400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6758226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ED172-20A6-4E1F-8876-598B71696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9D71EB-E938-4C4F-9723-5F1D8B682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FCF045-3B7B-4433-BEA1-80624F01B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F36F0E-C4AB-4022-8690-8FDCFE679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93CE338-852A-4F59-AE7A-BC9C4CFE1F77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8813784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1C901-0869-4529-9545-4109B6EED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F79CCE-9108-4D90-9867-1DAE5CAF4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6A73E-C0EE-433C-A42D-A6B3452AE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07E3B5-7019-48AE-8885-F832617E47F0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1264994329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3903C-FFB1-4803-8C41-7606373F9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041" y="456528"/>
            <a:ext cx="3932160" cy="1601448"/>
          </a:xfrm>
        </p:spPr>
        <p:txBody>
          <a:bodyPr anchor="b"/>
          <a:lstStyle>
            <a:lvl1pPr>
              <a:defRPr sz="290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191B4-BAB1-484B-891F-4EC80C8CD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4001" y="987944"/>
            <a:ext cx="6170880" cy="4873472"/>
          </a:xfrm>
        </p:spPr>
        <p:txBody>
          <a:bodyPr/>
          <a:lstStyle>
            <a:lvl1pPr>
              <a:defRPr sz="2903"/>
            </a:lvl1pPr>
            <a:lvl2pPr>
              <a:defRPr sz="2540"/>
            </a:lvl2pPr>
            <a:lvl3pPr>
              <a:defRPr sz="2177"/>
            </a:lvl3pPr>
            <a:lvl4pPr>
              <a:defRPr sz="1814"/>
            </a:lvl4pPr>
            <a:lvl5pPr>
              <a:defRPr sz="1814"/>
            </a:lvl5pPr>
            <a:lvl6pPr>
              <a:defRPr sz="1814"/>
            </a:lvl6pPr>
            <a:lvl7pPr>
              <a:defRPr sz="1814"/>
            </a:lvl7pPr>
            <a:lvl8pPr>
              <a:defRPr sz="1814"/>
            </a:lvl8pPr>
            <a:lvl9pPr>
              <a:defRPr sz="181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1557B0-464E-44D3-B0AC-5B81E51EA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041" y="2057977"/>
            <a:ext cx="3932160" cy="3810640"/>
          </a:xfrm>
        </p:spPr>
        <p:txBody>
          <a:bodyPr/>
          <a:lstStyle>
            <a:lvl1pPr marL="0" indent="0">
              <a:buNone/>
              <a:defRPr sz="1452"/>
            </a:lvl1pPr>
            <a:lvl2pPr marL="414772" indent="0">
              <a:buNone/>
              <a:defRPr sz="1270"/>
            </a:lvl2pPr>
            <a:lvl3pPr marL="829544" indent="0">
              <a:buNone/>
              <a:defRPr sz="1089"/>
            </a:lvl3pPr>
            <a:lvl4pPr marL="1244316" indent="0">
              <a:buNone/>
              <a:defRPr sz="907"/>
            </a:lvl4pPr>
            <a:lvl5pPr marL="1659087" indent="0">
              <a:buNone/>
              <a:defRPr sz="907"/>
            </a:lvl5pPr>
            <a:lvl6pPr marL="2073859" indent="0">
              <a:buNone/>
              <a:defRPr sz="907"/>
            </a:lvl6pPr>
            <a:lvl7pPr marL="2488631" indent="0">
              <a:buNone/>
              <a:defRPr sz="907"/>
            </a:lvl7pPr>
            <a:lvl8pPr marL="2903403" indent="0">
              <a:buNone/>
              <a:defRPr sz="907"/>
            </a:lvl8pPr>
            <a:lvl9pPr marL="3318175" indent="0">
              <a:buNone/>
              <a:defRPr sz="90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80800-9E21-4C15-9E27-547B62135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BD77B-0B77-4BAB-9365-8E864196C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8D3A03-55B4-4318-9608-7160AD14B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56C0209-F039-439D-A463-A90EA303F440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17415129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82E54-4B42-49DC-AAB7-77357497C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041" y="456528"/>
            <a:ext cx="3932160" cy="1601448"/>
          </a:xfrm>
        </p:spPr>
        <p:txBody>
          <a:bodyPr anchor="b"/>
          <a:lstStyle>
            <a:lvl1pPr>
              <a:defRPr sz="290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A06218-A204-4141-AAC1-459A71632D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4001" y="987944"/>
            <a:ext cx="6170880" cy="4873472"/>
          </a:xfrm>
        </p:spPr>
        <p:txBody>
          <a:bodyPr/>
          <a:lstStyle>
            <a:lvl1pPr marL="0" indent="0">
              <a:buNone/>
              <a:defRPr sz="2903"/>
            </a:lvl1pPr>
            <a:lvl2pPr marL="414772" indent="0">
              <a:buNone/>
              <a:defRPr sz="2540"/>
            </a:lvl2pPr>
            <a:lvl3pPr marL="829544" indent="0">
              <a:buNone/>
              <a:defRPr sz="2177"/>
            </a:lvl3pPr>
            <a:lvl4pPr marL="1244316" indent="0">
              <a:buNone/>
              <a:defRPr sz="1814"/>
            </a:lvl4pPr>
            <a:lvl5pPr marL="1659087" indent="0">
              <a:buNone/>
              <a:defRPr sz="1814"/>
            </a:lvl5pPr>
            <a:lvl6pPr marL="2073859" indent="0">
              <a:buNone/>
              <a:defRPr sz="1814"/>
            </a:lvl6pPr>
            <a:lvl7pPr marL="2488631" indent="0">
              <a:buNone/>
              <a:defRPr sz="1814"/>
            </a:lvl7pPr>
            <a:lvl8pPr marL="2903403" indent="0">
              <a:buNone/>
              <a:defRPr sz="1814"/>
            </a:lvl8pPr>
            <a:lvl9pPr marL="3318175" indent="0">
              <a:buNone/>
              <a:defRPr sz="1814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638D6-F99D-485B-B0F3-7C0AC97EC1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041" y="2057977"/>
            <a:ext cx="3932160" cy="3810640"/>
          </a:xfrm>
        </p:spPr>
        <p:txBody>
          <a:bodyPr/>
          <a:lstStyle>
            <a:lvl1pPr marL="0" indent="0">
              <a:buNone/>
              <a:defRPr sz="1452"/>
            </a:lvl1pPr>
            <a:lvl2pPr marL="414772" indent="0">
              <a:buNone/>
              <a:defRPr sz="1270"/>
            </a:lvl2pPr>
            <a:lvl3pPr marL="829544" indent="0">
              <a:buNone/>
              <a:defRPr sz="1089"/>
            </a:lvl3pPr>
            <a:lvl4pPr marL="1244316" indent="0">
              <a:buNone/>
              <a:defRPr sz="907"/>
            </a:lvl4pPr>
            <a:lvl5pPr marL="1659087" indent="0">
              <a:buNone/>
              <a:defRPr sz="907"/>
            </a:lvl5pPr>
            <a:lvl6pPr marL="2073859" indent="0">
              <a:buNone/>
              <a:defRPr sz="907"/>
            </a:lvl6pPr>
            <a:lvl7pPr marL="2488631" indent="0">
              <a:buNone/>
              <a:defRPr sz="907"/>
            </a:lvl7pPr>
            <a:lvl8pPr marL="2903403" indent="0">
              <a:buNone/>
              <a:defRPr sz="907"/>
            </a:lvl8pPr>
            <a:lvl9pPr marL="3318175" indent="0">
              <a:buNone/>
              <a:defRPr sz="90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CA81F9-BD51-4B7F-A8E4-CC6DDB4A5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77A65-4E9A-4AFD-8064-5F6FABA5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6B8CF-533E-4371-9D1B-9E3F17AA9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6996BC-EAA8-4A21-8CA3-BEC5BB4FE72D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28315274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8837B-B99D-4698-8E5F-DA49C8E4B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0F77E-236A-4EDD-BB4B-63BE428FF3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DF82C-CA8A-4188-AF4C-5EEC6966C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006AA-654B-437E-BCAD-3F895E1F3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90BDF-5810-4D5E-A769-A6797D757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0CDB715-ECC7-48CA-98AF-944D8F584A65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2456403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5C66EC-F00D-40C3-AA5E-7C9887468E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04961" y="273629"/>
            <a:ext cx="2676480" cy="566411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9F7E44-E6C6-424B-85CB-A9E5A1537B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71680" y="273629"/>
            <a:ext cx="7848960" cy="566411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F047B-A48F-49C3-90AA-F22286CCA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B1A68-C320-4D92-9CF9-36DA08E9B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E9D35-2C25-4FC7-9FB3-BEEF486B0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83CB40-E610-4BB5-9EB7-27B6DBAC63A0}" type="slidenum">
              <a:t>‹#›</a:t>
            </a:fld>
            <a:r>
              <a:rPr lang="en-GB"/>
              <a:t> /</a:t>
            </a:r>
          </a:p>
        </p:txBody>
      </p:sp>
    </p:spTree>
    <p:extLst>
      <p:ext uri="{BB962C8B-B14F-4D97-AF65-F5344CB8AC3E}">
        <p14:creationId xmlns:p14="http://schemas.microsoft.com/office/powerpoint/2010/main" val="499928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B14D7-6BED-2048-AD16-5DB3CE59FC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262B17-23D1-A440-B87C-94C9969D4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DE07C-E61F-6C43-9291-F1D85C02C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653D2-349E-BF43-84BB-6AD48A545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20DE8-14CB-EF42-97FE-66EE4E450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5568715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54F8C-04C1-C34A-9A03-3C0A96A62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B1FA3-A015-EA45-8B12-7F4846304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F6140-D627-884E-93C1-B53F1B29D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7C5EA-9B4E-F040-8573-93688A55E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6AAE9-A648-8B4E-BE55-951E35AAE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634952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AB1FF-9F79-3E4C-B6C0-E7C20B877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3EFA6-1228-F84A-A3E1-4427D340F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7242B-F076-1241-A3E8-D171D61B5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1E131-396E-994F-8E57-119F6D45D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287E4-ADD5-FD4E-91F9-7D132B0EF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7451443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85A37-32E2-B840-B38E-728CB62EA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DE210-7103-AB43-9AE2-9B9484D67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EDC4A-FE25-4049-A4A2-23483D34D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9E3BE-C603-FA4B-910E-A9E90528E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4DF838-3C10-6142-8CB5-35F1007B1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CA782-EECC-3444-8C30-156E56705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407916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374FC-3516-AF42-A95C-F05EA32A7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3B1DF-EB1A-E042-A778-9CFF676D0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462652-1853-E240-80C9-E8FE30B790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E48C57-CDEA-4449-9154-2A06400995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73FDFE-3619-0247-BC1A-FF7486180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65033D-D6C4-0848-ACC8-3341D9347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27A0C2-D83C-4D45-A92E-0957B869C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5A070D-BF6A-8041-ACF2-3F4B873D0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439938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4E26-6BCB-6741-A979-FA23810EC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F1B9E0-5BB2-A84D-863C-731B52B1B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337C82-A5E5-934B-8DA3-55686D740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B82746-87F9-F44D-B3A8-C1987EA81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151827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D0110E-BAD6-5748-9CF9-319719B43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A4E88D-E970-7E49-B417-EB4A85416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042D5-3BEA-5D47-ADAD-B6C2D1CD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6986981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7ECA8-A449-614B-8C27-261169BB1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390FA-3B29-364D-A219-F269915E3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1DBF8-FD22-5846-A0B2-E00C952499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97B52-52A3-5B4F-BB53-A958D29FF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7914D9-9BF5-0849-AD73-E8384326E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36F2E-7DB0-5F40-8A03-653E2F99C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117833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88B92-28A4-7049-A7C5-AA82D44C0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773AB4-F75D-A849-888E-10F02547E8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AC27DD-9871-7647-A02E-178C4E125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69F9B7-08AC-0849-9E84-E0BF82D13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89DEF-8B2D-B848-9DE6-171CE7D9A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AEC67-073B-974A-A0C7-5C1B1C2A3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0123515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DBA6C-6FFA-2545-82C7-60C0456EE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51FFA-8171-E24E-99FD-DED21944CA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2E007-9001-8F48-BF19-9DC497AC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AD7DB-645C-174C-ABE5-3E4EC478B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BD9CB-F869-D341-B238-4E2FA8100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874112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A9021B-E8B8-4249-813F-2B35916507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20DC4E-C233-1D4D-999F-76B462B9E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5D8F6-FE8E-DB41-BB4E-59711004D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CDFF8-3534-8C45-9B2A-7FE48B249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505F9-9B5B-2147-A075-0009BEDC9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7473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194B84-705A-4BA5-A6F3-73F4FCEF466D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8C3AEF2-FE44-42D4-806C-4C74972325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42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44" r:id="rId1"/>
    <p:sldLayoutId id="2147484345" r:id="rId2"/>
    <p:sldLayoutId id="2147484346" r:id="rId3"/>
    <p:sldLayoutId id="2147484347" r:id="rId4"/>
    <p:sldLayoutId id="2147484348" r:id="rId5"/>
    <p:sldLayoutId id="2147484349" r:id="rId6"/>
    <p:sldLayoutId id="2147484350" r:id="rId7"/>
    <p:sldLayoutId id="2147484351" r:id="rId8"/>
    <p:sldLayoutId id="2147484352" r:id="rId9"/>
    <p:sldLayoutId id="2147484353" r:id="rId10"/>
    <p:sldLayoutId id="2147484354" r:id="rId11"/>
    <p:sldLayoutId id="2147484355" r:id="rId12"/>
    <p:sldLayoutId id="2147484356" r:id="rId13"/>
    <p:sldLayoutId id="2147484357" r:id="rId14"/>
    <p:sldLayoutId id="2147484358" r:id="rId15"/>
    <p:sldLayoutId id="21474843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B31AAC6-449A-463B-B537-88D4DBB1B536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3F6D8A-F941-4C74-8E53-3CF1B21F1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091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1" r:id="rId1"/>
    <p:sldLayoutId id="2147484362" r:id="rId2"/>
    <p:sldLayoutId id="2147484363" r:id="rId3"/>
    <p:sldLayoutId id="2147484364" r:id="rId4"/>
    <p:sldLayoutId id="2147484365" r:id="rId5"/>
    <p:sldLayoutId id="2147484366" r:id="rId6"/>
    <p:sldLayoutId id="2147484367" r:id="rId7"/>
    <p:sldLayoutId id="2147484368" r:id="rId8"/>
    <p:sldLayoutId id="2147484369" r:id="rId9"/>
    <p:sldLayoutId id="2147484370" r:id="rId10"/>
    <p:sldLayoutId id="21474843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5E893D-2453-4523-90D2-40FA8AB5A6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70803" y="273026"/>
            <a:ext cx="10710443" cy="1145335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ADEDA-4A5F-4B90-9579-A800D557815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70803" y="1959513"/>
            <a:ext cx="10449638" cy="3977811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55AF6-3C7A-4FA0-A29F-D2A6EB864A2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09561" y="6247580"/>
            <a:ext cx="2840124" cy="47289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hangingPunct="0">
              <a:buNone/>
              <a:tabLst/>
              <a:defRPr lang="en-GB" sz="1270" kern="1200">
                <a:latin typeface="Noto Sans Regular" pitchFamily="2"/>
                <a:ea typeface="Segoe UI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C67F0-9862-4FB8-A243-57D43D7F907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169405" y="6247580"/>
            <a:ext cx="3864189" cy="47289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ctr" hangingPunct="0">
              <a:buNone/>
              <a:tabLst/>
              <a:defRPr lang="en-GB" sz="1270" kern="1200">
                <a:latin typeface="Noto Sans Regular" pitchFamily="2"/>
                <a:ea typeface="Segoe UI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D83FD-2CB4-4594-AE58-6681D31849F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741122" y="6247580"/>
            <a:ext cx="2840124" cy="472896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hangingPunct="0">
              <a:buNone/>
              <a:tabLst/>
              <a:defRPr lang="en-GB" sz="1270" kern="1200">
                <a:latin typeface="Noto Sans Regular" pitchFamily="2"/>
                <a:ea typeface="Segoe UI" pitchFamily="2"/>
                <a:cs typeface="Tahoma" pitchFamily="2"/>
              </a:defRPr>
            </a:lvl1pPr>
          </a:lstStyle>
          <a:p>
            <a:pPr lvl="0"/>
            <a:fld id="{622B3C5D-2D5B-4F65-A137-4E43940B58C6}" type="slidenum">
              <a:t>‹#›</a:t>
            </a:fld>
            <a:r>
              <a:rPr lang="en-GB"/>
              <a:t> /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961FB5D-0372-422B-8B67-F6FE551E3263}"/>
              </a:ext>
            </a:extLst>
          </p:cNvPr>
          <p:cNvSpPr/>
          <p:nvPr/>
        </p:nvSpPr>
        <p:spPr>
          <a:xfrm>
            <a:off x="1" y="261269"/>
            <a:ext cx="609561" cy="979756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EF2929"/>
          </a:solidFill>
          <a:ln>
            <a:noFill/>
            <a:prstDash val="solid"/>
          </a:ln>
        </p:spPr>
        <p:txBody>
          <a:bodyPr lIns="0" tIns="0" rIns="0" bIns="0" anchor="ctr" anchorCtr="0">
            <a:noAutofit/>
          </a:bodyPr>
          <a:lstStyle/>
          <a:p>
            <a:pPr lvl="0" hangingPunct="0">
              <a:buNone/>
              <a:tabLst/>
            </a:pPr>
            <a:endParaRPr lang="en-GB" sz="1270" kern="1200">
              <a:latin typeface="Noto Sans Regular" pitchFamily="34"/>
              <a:ea typeface="Segoe UI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849485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3" r:id="rId1"/>
    <p:sldLayoutId id="2147484374" r:id="rId2"/>
    <p:sldLayoutId id="2147484375" r:id="rId3"/>
    <p:sldLayoutId id="2147484376" r:id="rId4"/>
    <p:sldLayoutId id="2147484377" r:id="rId5"/>
    <p:sldLayoutId id="2147484378" r:id="rId6"/>
    <p:sldLayoutId id="2147484379" r:id="rId7"/>
    <p:sldLayoutId id="2147484380" r:id="rId8"/>
    <p:sldLayoutId id="2147484381" r:id="rId9"/>
    <p:sldLayoutId id="2147484382" r:id="rId10"/>
    <p:sldLayoutId id="2147484383" r:id="rId11"/>
  </p:sldLayoutIdLst>
  <p:txStyles>
    <p:titleStyle>
      <a:lvl1pPr algn="l" hangingPunct="0">
        <a:tabLst/>
        <a:defRPr lang="en-GB" sz="3992" b="1" i="0" u="none" strike="noStrike" kern="1200">
          <a:ln>
            <a:noFill/>
          </a:ln>
          <a:solidFill>
            <a:srgbClr val="333333"/>
          </a:solidFill>
          <a:latin typeface="Noto Sans Regular" pitchFamily="34"/>
        </a:defRPr>
      </a:lvl1pPr>
    </p:titleStyle>
    <p:bodyStyle>
      <a:lvl1pPr marL="0" marR="0" indent="0" hangingPunct="0">
        <a:spcBef>
          <a:spcPts val="0"/>
        </a:spcBef>
        <a:spcAft>
          <a:spcPts val="1283"/>
        </a:spcAft>
        <a:tabLst/>
        <a:defRPr lang="en-GB" sz="2540" b="0" i="0" u="none" strike="noStrike" kern="1200">
          <a:ln>
            <a:noFill/>
          </a:ln>
          <a:solidFill>
            <a:srgbClr val="333333"/>
          </a:solidFill>
          <a:latin typeface="Noto Sans Regular" pitchFamily="34"/>
        </a:defRPr>
      </a:lvl1pPr>
      <a:lvl2pPr marL="622158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2177" kern="1200">
          <a:solidFill>
            <a:schemeClr val="tx1"/>
          </a:solidFill>
          <a:latin typeface="+mn-lt"/>
          <a:ea typeface="+mn-ea"/>
          <a:cs typeface="+mn-cs"/>
        </a:defRPr>
      </a:lvl2pPr>
      <a:lvl3pPr marL="1036930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3pPr>
      <a:lvl4pPr marL="1451701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866473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281245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696017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3110789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525561" indent="-207386" algn="l" defTabSz="829544" rtl="0" eaLnBrk="1" latinLnBrk="0" hangingPunct="1">
        <a:lnSpc>
          <a:spcPct val="90000"/>
        </a:lnSpc>
        <a:spcBef>
          <a:spcPts val="454"/>
        </a:spcBef>
        <a:buFont typeface="Arial" panose="020B0604020202020204" pitchFamily="34" charset="0"/>
        <a:buChar char="•"/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1pPr>
      <a:lvl2pPr marL="414772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2pPr>
      <a:lvl3pPr marL="829544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3pPr>
      <a:lvl4pPr marL="1244316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4pPr>
      <a:lvl5pPr marL="1659087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5pPr>
      <a:lvl6pPr marL="2073859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6pPr>
      <a:lvl7pPr marL="2488631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7pPr>
      <a:lvl8pPr marL="2903403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8pPr>
      <a:lvl9pPr marL="3318175" algn="l" defTabSz="829544" rtl="0" eaLnBrk="1" latinLnBrk="0" hangingPunct="1">
        <a:defRPr sz="16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CB5E4-371D-EB4F-9AA9-F7ED5E9D1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C1C4D-954F-BA42-9DDA-B05F66F0C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3EB81-3A25-4845-8A21-D45CB00FB1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D4BB6-66A1-7D4F-AAF7-BB6B21DA2241}" type="datetimeFigureOut">
              <a:rPr lang="ro-RO" smtClean="0"/>
              <a:t>26.04.2019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D4425-6177-1A4B-AF07-D3C94D805E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B6D16-2D9E-0A48-85A0-D4E8FDBC75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9DB64-A518-6041-B6AD-11AC067C4D7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01964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85" r:id="rId1"/>
    <p:sldLayoutId id="2147484386" r:id="rId2"/>
    <p:sldLayoutId id="2147484387" r:id="rId3"/>
    <p:sldLayoutId id="2147484388" r:id="rId4"/>
    <p:sldLayoutId id="2147484389" r:id="rId5"/>
    <p:sldLayoutId id="2147484390" r:id="rId6"/>
    <p:sldLayoutId id="2147484391" r:id="rId7"/>
    <p:sldLayoutId id="2147484392" r:id="rId8"/>
    <p:sldLayoutId id="2147484393" r:id="rId9"/>
    <p:sldLayoutId id="2147484394" r:id="rId10"/>
    <p:sldLayoutId id="21474843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0.xml"/><Relationship Id="rId4" Type="http://schemas.openxmlformats.org/officeDocument/2006/relationships/image" Target="file:////var/folders/8w/mf4wrnq50s98_fx1yhm9jf800000gn/T/com.microsoft.Word/WebArchiveCopyPasteTempFiles/operating-ethically-img1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2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lloggs.com/en_US/who-we-are/our-history.html" TargetMode="External"/><Relationship Id="rId2" Type="http://schemas.openxmlformats.org/officeDocument/2006/relationships/hyperlink" Target="https://www.kelloggcompany.com/en_US/our-vision-purpose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rreport.kelloggcompany.com/social-k?item=11(Accessed:25" TargetMode="External"/><Relationship Id="rId1" Type="http://schemas.openxmlformats.org/officeDocument/2006/relationships/slideLayout" Target="../slideLayouts/slideLayout4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58F16EC-F839-46CE-A4C4-8F7414E860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3"/>
          <a:stretch/>
        </p:blipFill>
        <p:spPr>
          <a:xfrm>
            <a:off x="-3028" y="-126599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FBAD86-6E29-43C2-AC09-92A6282BCB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6097" y="4108174"/>
            <a:ext cx="10067525" cy="942127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b="1" dirty="0">
                <a:solidFill>
                  <a:schemeClr val="tx1"/>
                </a:solidFill>
              </a:rPr>
              <a:t>Introducing the Modern Workplace</a:t>
            </a:r>
          </a:p>
        </p:txBody>
      </p:sp>
    </p:spTree>
    <p:extLst>
      <p:ext uri="{BB962C8B-B14F-4D97-AF65-F5344CB8AC3E}">
        <p14:creationId xmlns:p14="http://schemas.microsoft.com/office/powerpoint/2010/main" val="3138401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80B3-7F92-434A-8421-301A140B5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727" y="126946"/>
            <a:ext cx="3650279" cy="125989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 dirty="0"/>
              <a:t>				  			  		</a:t>
            </a:r>
            <a:r>
              <a:rPr lang="en-US" sz="4000" b="1" dirty="0"/>
              <a:t>KELLOGG’S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CFD27-F071-4ECF-8677-2F3F9DC243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80" y="1386840"/>
            <a:ext cx="6870116" cy="504175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</a:rPr>
              <a:t>     Prepared by : </a:t>
            </a:r>
          </a:p>
          <a:p>
            <a:pPr marL="0" indent="0">
              <a:buNone/>
            </a:pPr>
            <a:endParaRPr lang="en-US" sz="1000" b="1" dirty="0">
              <a:solidFill>
                <a:schemeClr val="tx1"/>
              </a:solidFill>
            </a:endParaRPr>
          </a:p>
          <a:p>
            <a:r>
              <a:rPr lang="en-US" sz="2400" b="1" dirty="0">
                <a:solidFill>
                  <a:schemeClr val="tx1"/>
                </a:solidFill>
              </a:rPr>
              <a:t> Fatjona Ago			     1805750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</a:rPr>
              <a:t>      </a:t>
            </a:r>
            <a:r>
              <a:rPr lang="en-US" sz="2400" dirty="0">
                <a:solidFill>
                  <a:schemeClr val="tx1"/>
                </a:solidFill>
              </a:rPr>
              <a:t>Background (SWOT &amp; PESTLE ), Goals and     	 Objectives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 Mihaela Manolache   1805932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</a:rPr>
              <a:t>     </a:t>
            </a:r>
            <a:r>
              <a:rPr lang="en-US" sz="2400" dirty="0">
                <a:solidFill>
                  <a:schemeClr val="tx1"/>
                </a:solidFill>
              </a:rPr>
              <a:t>Leadership and Management Behavior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 Shafrina Jauffar           17134174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</a:rPr>
              <a:t>     </a:t>
            </a:r>
            <a:r>
              <a:rPr lang="en-US" sz="2400" dirty="0">
                <a:solidFill>
                  <a:schemeClr val="tx1"/>
                </a:solidFill>
              </a:rPr>
              <a:t>Motivation and Perception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 Robert Cimpoenu        1808097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      Group and team behavior</a:t>
            </a:r>
          </a:p>
        </p:txBody>
      </p:sp>
      <p:pic>
        <p:nvPicPr>
          <p:cNvPr id="8" name="Content Placeholder 7" descr="A close up of food&#10;&#10;Description automatically generated">
            <a:extLst>
              <a:ext uri="{FF2B5EF4-FFF2-40B4-BE49-F238E27FC236}">
                <a16:creationId xmlns:a16="http://schemas.microsoft.com/office/drawing/2014/main" id="{67E374DD-0794-4D6B-8AEE-69AA6967F0F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74" r="10164" b="1"/>
          <a:stretch/>
        </p:blipFill>
        <p:spPr>
          <a:xfrm>
            <a:off x="7488996" y="1069807"/>
            <a:ext cx="4457288" cy="525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6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1466D-44E5-4F8F-91AD-407AE9EAF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Page of contents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4F50D48-EF74-4E41-8CC5-A8A9D5C1E5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968263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3CF662E8-3427-4596-854E-D07D7D88727C}"/>
              </a:ext>
            </a:extLst>
          </p:cNvPr>
          <p:cNvSpPr/>
          <p:nvPr/>
        </p:nvSpPr>
        <p:spPr>
          <a:xfrm>
            <a:off x="5651094" y="5155096"/>
            <a:ext cx="4956312" cy="556592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5.Group and team behaviours.      </a:t>
            </a:r>
          </a:p>
        </p:txBody>
      </p:sp>
    </p:spTree>
    <p:extLst>
      <p:ext uri="{BB962C8B-B14F-4D97-AF65-F5344CB8AC3E}">
        <p14:creationId xmlns:p14="http://schemas.microsoft.com/office/powerpoint/2010/main" val="16556589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4561-BCA1-4EAD-81BB-5462B57D1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133" y="43155"/>
            <a:ext cx="9329224" cy="596471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                  </a:t>
            </a:r>
            <a:r>
              <a:rPr lang="en-GB" sz="4900" b="1" dirty="0">
                <a:solidFill>
                  <a:schemeClr val="tx1"/>
                </a:solidFill>
              </a:rPr>
              <a:t>Introduction</a:t>
            </a:r>
            <a:br>
              <a:rPr lang="en-GB" sz="4400" b="1" dirty="0">
                <a:solidFill>
                  <a:schemeClr val="tx1"/>
                </a:solidFill>
              </a:rPr>
            </a:b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The purpose of this presentation is to analyse Kellogg’s company in different aspects.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6750D7-7D59-4F08-8F71-6AF1C3F6F3E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2436813"/>
            <a:ext cx="4343400" cy="760412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                         </a:t>
            </a:r>
            <a:r>
              <a:rPr lang="en-GB" sz="4000" b="1" dirty="0">
                <a:solidFill>
                  <a:schemeClr val="tx1"/>
                </a:solidFill>
              </a:rPr>
              <a:t>Goals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5F11FE-6AAC-44C0-889E-293BB1ECAB8A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12035" y="3187700"/>
            <a:ext cx="5501378" cy="3627438"/>
          </a:xfrm>
          <a:blipFill>
            <a:blip r:embed="rId2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en-GB" sz="2400" dirty="0"/>
              <a:t> </a:t>
            </a:r>
            <a:r>
              <a:rPr lang="en-GB" sz="2400" dirty="0">
                <a:solidFill>
                  <a:schemeClr val="tx1"/>
                </a:solidFill>
              </a:rPr>
              <a:t>To enrich and delight the world through foods and brands that matter (Kellogg’s, 2018)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0A291B-A569-4265-9813-10A4F81F1B9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848600" y="2471738"/>
            <a:ext cx="4343400" cy="758825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chemeClr val="tx1"/>
                </a:solidFill>
              </a:rPr>
              <a:t>Objectives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38298B-DC70-4791-B70D-C0FBF36885B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478588" y="3197225"/>
            <a:ext cx="5501377" cy="3627438"/>
          </a:xfrm>
          <a:blipFill>
            <a:blip r:embed="rId2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Support physical activities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Use of cereals for the right food balance.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Nourishing                     families so they                         can flourish and             thrive.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1651AB-F84A-44E1-9251-8F32DAE35D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697" y="4664764"/>
            <a:ext cx="4343400" cy="201433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 prst="relaxedInset"/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908DD4-9A9B-4DA3-AF9F-E759AC6FF7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45085">
            <a:off x="9616592" y="4275884"/>
            <a:ext cx="2162593" cy="23657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2952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BC9B-2762-4B87-B561-EB3C85F87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2032" y="-747884"/>
            <a:ext cx="6865191" cy="221871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Background</a:t>
            </a:r>
            <a:r>
              <a:rPr lang="en-GB" sz="4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en-GB" sz="4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Kellogg’s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7C06A-808E-4142-81B2-A0EDEDA68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822" y="424070"/>
            <a:ext cx="11002790" cy="6429174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company founded by Will Keith Kellogg more than 100 years ago through his belief in nutrition and dedication to well-being. </a:t>
            </a:r>
          </a:p>
          <a:p>
            <a:pPr>
              <a:lnSpc>
                <a:spcPct val="90000"/>
              </a:lnSpc>
            </a:pP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After a failed attempt at making granola, he accidentally flaked corn and created the first-ever cereal breakfast.</a:t>
            </a:r>
          </a:p>
          <a:p>
            <a:pPr>
              <a:lnSpc>
                <a:spcPct val="90000"/>
              </a:lnSpc>
            </a:pP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Started as a “Corn Flake Company” with 44 employees and today with 33.000 employees shaped an entire industry in over 180 countries around the world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(Kellogg’s, 2018).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26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>
          <a:gsLst>
            <a:gs pos="60000">
              <a:schemeClr val="accent5">
                <a:alpha val="12000"/>
                <a:lumMod val="42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29063-038A-494A-82AA-30F7E6382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391886"/>
            <a:ext cx="8911687" cy="666205"/>
          </a:xfrm>
        </p:spPr>
        <p:txBody>
          <a:bodyPr>
            <a:normAutofit/>
          </a:bodyPr>
          <a:lstStyle/>
          <a:p>
            <a:r>
              <a:rPr lang="en-GB" b="1"/>
              <a:t>			SWOT ANALYSIS</a:t>
            </a:r>
            <a:endParaRPr lang="en-GB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C0AE9A5-9876-49C0-88F8-68343939CF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3494"/>
              </p:ext>
            </p:extLst>
          </p:nvPr>
        </p:nvGraphicFramePr>
        <p:xfrm>
          <a:off x="509451" y="1264555"/>
          <a:ext cx="1099516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1293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EA58-2124-4285-8C94-F8883DFF7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3829" y="112637"/>
            <a:ext cx="4271701" cy="846881"/>
          </a:xfr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 dirty="0"/>
              <a:t>PESTLE  ANALYASIS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6E1EECD-767B-45C3-8480-28D7CB74D7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114574"/>
              </p:ext>
            </p:extLst>
          </p:nvPr>
        </p:nvGraphicFramePr>
        <p:xfrm>
          <a:off x="331304" y="959518"/>
          <a:ext cx="11222067" cy="578584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47961">
                  <a:extLst>
                    <a:ext uri="{9D8B030D-6E8A-4147-A177-3AD203B41FA5}">
                      <a16:colId xmlns:a16="http://schemas.microsoft.com/office/drawing/2014/main" val="3054850668"/>
                    </a:ext>
                  </a:extLst>
                </a:gridCol>
                <a:gridCol w="10274106">
                  <a:extLst>
                    <a:ext uri="{9D8B030D-6E8A-4147-A177-3AD203B41FA5}">
                      <a16:colId xmlns:a16="http://schemas.microsoft.com/office/drawing/2014/main" val="974845810"/>
                    </a:ext>
                  </a:extLst>
                </a:gridCol>
              </a:tblGrid>
              <a:tr h="964308">
                <a:tc>
                  <a:txBody>
                    <a:bodyPr/>
                    <a:lstStyle/>
                    <a:p>
                      <a:r>
                        <a:rPr lang="en-GB" sz="4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Kellogg’s operates all over the world with various political environment and the government quite support them.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2115725"/>
                  </a:ext>
                </a:extLst>
              </a:tr>
              <a:tr h="964308">
                <a:tc>
                  <a:txBody>
                    <a:bodyPr/>
                    <a:lstStyle/>
                    <a:p>
                      <a:r>
                        <a:rPr lang="en-GB" sz="4400" b="1" dirty="0"/>
                        <a:t>E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Their economy experienced a decrease during last 2 years due to costumer demand recession.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161307"/>
                  </a:ext>
                </a:extLst>
              </a:tr>
              <a:tr h="964308">
                <a:tc>
                  <a:txBody>
                    <a:bodyPr/>
                    <a:lstStyle/>
                    <a:p>
                      <a:r>
                        <a:rPr lang="en-GB" sz="4400" b="1" dirty="0"/>
                        <a:t>S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They developed the first healthy and light breakfast to provide people a better health care.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4267420"/>
                  </a:ext>
                </a:extLst>
              </a:tr>
              <a:tr h="964308">
                <a:tc>
                  <a:txBody>
                    <a:bodyPr/>
                    <a:lstStyle/>
                    <a:p>
                      <a:r>
                        <a:rPr lang="en-GB" sz="4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Innovation on the health-diet food, portion packages, advertising and communication with costumers.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490318"/>
                  </a:ext>
                </a:extLst>
              </a:tr>
              <a:tr h="964308">
                <a:tc>
                  <a:txBody>
                    <a:bodyPr/>
                    <a:lstStyle/>
                    <a:p>
                      <a:r>
                        <a:rPr lang="en-GB" sz="4400" b="1" dirty="0"/>
                        <a:t>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They met all the food logistician requirements regarding health , ingredients, labelling and storage in every country they operate in.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388291"/>
                  </a:ext>
                </a:extLst>
              </a:tr>
              <a:tr h="964308">
                <a:tc>
                  <a:txBody>
                    <a:bodyPr/>
                    <a:lstStyle/>
                    <a:p>
                      <a:r>
                        <a:rPr lang="en-GB" sz="4400" b="1" dirty="0"/>
                        <a:t>E</a:t>
                      </a:r>
                    </a:p>
                  </a:txBody>
                  <a:tcPr>
                    <a:solidFill>
                      <a:srgbClr val="EFFE9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Kellogg’s products are environmentally friendly including ecologic packaging and recyclable packaging. </a:t>
                      </a:r>
                    </a:p>
                  </a:txBody>
                  <a:tcPr>
                    <a:solidFill>
                      <a:srgbClr val="EFFE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54514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5774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E8C110-93D6-7747-992B-783E088D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011" y="1201799"/>
            <a:ext cx="3891230" cy="3422452"/>
          </a:xfrm>
        </p:spPr>
        <p:txBody>
          <a:bodyPr>
            <a:normAutofit/>
          </a:bodyPr>
          <a:lstStyle/>
          <a:p>
            <a:r>
              <a:rPr lang="ro-RO" dirty="0" err="1">
                <a:solidFill>
                  <a:srgbClr val="FFFFFF"/>
                </a:solidFill>
              </a:rPr>
              <a:t>Kellogg’s</a:t>
            </a:r>
            <a:r>
              <a:rPr lang="ro-RO" dirty="0">
                <a:solidFill>
                  <a:srgbClr val="FFFFFF"/>
                </a:solidFill>
              </a:rPr>
              <a:t> Leadership</a:t>
            </a:r>
            <a:br>
              <a:rPr lang="ro-RO" dirty="0">
                <a:solidFill>
                  <a:srgbClr val="FFFFFF"/>
                </a:solidFill>
              </a:rPr>
            </a:br>
            <a:r>
              <a:rPr lang="ro-RO" sz="2700" i="1" dirty="0" err="1">
                <a:solidFill>
                  <a:srgbClr val="FFFFFF"/>
                </a:solidFill>
              </a:rPr>
              <a:t>by</a:t>
            </a:r>
            <a:r>
              <a:rPr lang="ro-RO" sz="2700" i="1" dirty="0">
                <a:solidFill>
                  <a:srgbClr val="FFFFFF"/>
                </a:solidFill>
              </a:rPr>
              <a:t> Mihaela Manolache(1805932</a:t>
            </a:r>
            <a:r>
              <a:rPr lang="ro-RO" sz="2700" dirty="0">
                <a:solidFill>
                  <a:srgbClr val="FFFFFF"/>
                </a:solidFill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6271F-FA6E-2145-832D-08B0C22B7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561477"/>
            <a:ext cx="6753727" cy="5471021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" sz="3200" dirty="0"/>
              <a:t>Give recognition, Coaching ,Feedback</a:t>
            </a:r>
          </a:p>
          <a:p>
            <a:pPr>
              <a:buFont typeface="Wingdings" pitchFamily="2" charset="2"/>
              <a:buChar char="Ø"/>
            </a:pPr>
            <a:r>
              <a:rPr lang="en" sz="3200" dirty="0" err="1"/>
              <a:t>Linkedln</a:t>
            </a:r>
            <a:r>
              <a:rPr lang="en" sz="3200" dirty="0"/>
              <a:t> Learning Platform-</a:t>
            </a:r>
            <a:r>
              <a:rPr lang="en" sz="3200" i="1" dirty="0"/>
              <a:t>online course</a:t>
            </a:r>
            <a:endParaRPr lang="en" sz="3200" dirty="0"/>
          </a:p>
          <a:p>
            <a:pPr>
              <a:buFont typeface="Wingdings" pitchFamily="2" charset="2"/>
              <a:buChar char="Ø"/>
            </a:pPr>
            <a:r>
              <a:rPr lang="en" sz="3200" dirty="0"/>
              <a:t>Ethics Hotline -</a:t>
            </a:r>
            <a:r>
              <a:rPr lang="ro-RO" sz="3200" i="1" dirty="0"/>
              <a:t>sexual </a:t>
            </a:r>
            <a:r>
              <a:rPr lang="ro-RO" sz="3200" i="1" dirty="0" err="1"/>
              <a:t>harassment</a:t>
            </a:r>
            <a:r>
              <a:rPr lang="ro-RO" sz="3200" i="1" dirty="0"/>
              <a:t> </a:t>
            </a:r>
            <a:r>
              <a:rPr lang="ro-RO" sz="3200" i="1" dirty="0" err="1"/>
              <a:t>issues</a:t>
            </a:r>
            <a:r>
              <a:rPr lang="ro-RO" sz="3200" i="1" dirty="0">
                <a:effectLst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ro-RO" sz="3200" dirty="0"/>
              <a:t>Networking events -</a:t>
            </a:r>
            <a:r>
              <a:rPr lang="ro-RO" sz="3200" i="1" dirty="0"/>
              <a:t>connecting members</a:t>
            </a:r>
            <a:r>
              <a:rPr lang="en-GB" sz="3200" i="1" dirty="0"/>
              <a:t> (Kellogg’s, 2019)</a:t>
            </a:r>
            <a:endParaRPr lang="en" sz="3200" i="1" dirty="0"/>
          </a:p>
          <a:p>
            <a:pPr marL="0" indent="0">
              <a:buNone/>
            </a:pPr>
            <a:endParaRPr lang="en" dirty="0"/>
          </a:p>
          <a:p>
            <a:pPr>
              <a:buFont typeface="Wingdings" pitchFamily="2" charset="2"/>
              <a:buChar char="Ø"/>
            </a:pPr>
            <a:endParaRPr lang="en" dirty="0"/>
          </a:p>
          <a:p>
            <a:pPr>
              <a:buFont typeface="Wingdings" pitchFamily="2" charset="2"/>
              <a:buChar char="Ø"/>
            </a:pPr>
            <a:endParaRPr lang="en" sz="2400" dirty="0"/>
          </a:p>
          <a:p>
            <a:pPr>
              <a:buFont typeface="Wingdings" pitchFamily="2" charset="2"/>
              <a:buChar char="Ø"/>
            </a:pPr>
            <a:endParaRPr lang="ro-RO" sz="2400" dirty="0">
              <a:solidFill>
                <a:srgbClr val="000000"/>
              </a:solidFill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0CB4B07-D843-0946-8FF7-05B696F29B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5" name="Picture 3" descr="/var/folders/8w/mf4wrnq50s98_fx1yhm9jf800000gn/T/com.microsoft.Word/WebArchiveCopyPasteTempFiles/operating-ethically-img1.jpg">
            <a:extLst>
              <a:ext uri="{FF2B5EF4-FFF2-40B4-BE49-F238E27FC236}">
                <a16:creationId xmlns:a16="http://schemas.microsoft.com/office/drawing/2014/main" id="{1A34EA44-505A-604C-B013-A56AC70FFC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628" y="4042612"/>
            <a:ext cx="4238498" cy="255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396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F7A76FE-CFB0-824F-A8DB-5107F23B2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32" y="1840989"/>
            <a:ext cx="3669161" cy="2760098"/>
          </a:xfrm>
        </p:spPr>
        <p:txBody>
          <a:bodyPr>
            <a:normAutofit fontScale="90000"/>
          </a:bodyPr>
          <a:lstStyle/>
          <a:p>
            <a:r>
              <a:rPr lang="ro-RO" b="1" dirty="0">
                <a:solidFill>
                  <a:srgbClr val="FFFFFF"/>
                </a:solidFill>
              </a:rPr>
              <a:t>Management  in </a:t>
            </a:r>
            <a:r>
              <a:rPr lang="ro-RO" b="1" dirty="0" err="1">
                <a:solidFill>
                  <a:srgbClr val="FFFFFF"/>
                </a:solidFill>
              </a:rPr>
              <a:t>Kellogg’s</a:t>
            </a:r>
            <a:r>
              <a:rPr lang="ro-RO" b="1" dirty="0">
                <a:solidFill>
                  <a:srgbClr val="FFFFFF"/>
                </a:solidFill>
              </a:rPr>
              <a:t> Company</a:t>
            </a:r>
            <a:br>
              <a:rPr lang="ro-RO" b="1" dirty="0">
                <a:solidFill>
                  <a:srgbClr val="FFFFFF"/>
                </a:solidFill>
              </a:rPr>
            </a:br>
            <a:r>
              <a:rPr lang="ro-RO" sz="2700" b="1" i="1" dirty="0" err="1">
                <a:solidFill>
                  <a:srgbClr val="FFFFFF"/>
                </a:solidFill>
              </a:rPr>
              <a:t>by</a:t>
            </a:r>
            <a:r>
              <a:rPr lang="ro-RO" sz="2700" b="1" i="1" dirty="0">
                <a:solidFill>
                  <a:srgbClr val="FFFFFF"/>
                </a:solidFill>
              </a:rPr>
              <a:t> Mihaela Manolache (1805932</a:t>
            </a:r>
            <a:r>
              <a:rPr lang="ro-RO" b="1" dirty="0">
                <a:solidFill>
                  <a:srgbClr val="FFFFFF"/>
                </a:solidFill>
              </a:rPr>
              <a:t>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D54427-0517-A748-8D7C-6492C1C3B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ro-RO" sz="3200" dirty="0" err="1">
                <a:solidFill>
                  <a:srgbClr val="000000"/>
                </a:solidFill>
              </a:rPr>
              <a:t>Promoting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employees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based</a:t>
            </a:r>
            <a:r>
              <a:rPr lang="ro-RO" sz="3200" dirty="0">
                <a:solidFill>
                  <a:srgbClr val="000000"/>
                </a:solidFill>
              </a:rPr>
              <a:t> on </a:t>
            </a:r>
            <a:r>
              <a:rPr lang="ro-RO" sz="3200" dirty="0" err="1">
                <a:solidFill>
                  <a:srgbClr val="000000"/>
                </a:solidFill>
              </a:rPr>
              <a:t>their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own</a:t>
            </a:r>
            <a:r>
              <a:rPr lang="ro-RO" sz="3200" dirty="0">
                <a:solidFill>
                  <a:srgbClr val="000000"/>
                </a:solidFill>
              </a:rPr>
              <a:t> performance , </a:t>
            </a:r>
            <a:r>
              <a:rPr lang="ro-RO" sz="3200" dirty="0" err="1">
                <a:solidFill>
                  <a:srgbClr val="000000"/>
                </a:solidFill>
              </a:rPr>
              <a:t>keeping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them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motivated</a:t>
            </a:r>
            <a:endParaRPr lang="ro-RO" sz="32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ro-RO" sz="3200" dirty="0">
              <a:solidFill>
                <a:srgbClr val="0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o-RO" sz="3200" dirty="0">
                <a:solidFill>
                  <a:srgbClr val="000000"/>
                </a:solidFill>
              </a:rPr>
              <a:t> Multiple </a:t>
            </a:r>
            <a:r>
              <a:rPr lang="ro-RO" sz="3200" dirty="0" err="1">
                <a:solidFill>
                  <a:srgbClr val="000000"/>
                </a:solidFill>
              </a:rPr>
              <a:t>benefits</a:t>
            </a:r>
            <a:r>
              <a:rPr lang="ro-RO" sz="3200" dirty="0">
                <a:solidFill>
                  <a:srgbClr val="000000"/>
                </a:solidFill>
              </a:rPr>
              <a:t> :pension, </a:t>
            </a:r>
            <a:r>
              <a:rPr lang="ro-RO" sz="3200" dirty="0" err="1">
                <a:solidFill>
                  <a:srgbClr val="000000"/>
                </a:solidFill>
              </a:rPr>
              <a:t>retiree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health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and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welfare</a:t>
            </a:r>
            <a:r>
              <a:rPr lang="ro-RO" sz="3200" dirty="0">
                <a:solidFill>
                  <a:srgbClr val="000000"/>
                </a:solidFill>
              </a:rPr>
              <a:t>, active </a:t>
            </a:r>
            <a:r>
              <a:rPr lang="ro-RO" sz="3200" dirty="0" err="1">
                <a:solidFill>
                  <a:srgbClr val="000000"/>
                </a:solidFill>
              </a:rPr>
              <a:t>health</a:t>
            </a:r>
            <a:r>
              <a:rPr lang="ro-RO" sz="3200" dirty="0">
                <a:solidFill>
                  <a:srgbClr val="000000"/>
                </a:solidFill>
              </a:rPr>
              <a:t> care </a:t>
            </a:r>
            <a:r>
              <a:rPr lang="ro-RO" sz="3200" dirty="0" err="1">
                <a:solidFill>
                  <a:srgbClr val="000000"/>
                </a:solidFill>
              </a:rPr>
              <a:t>and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other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postemployment</a:t>
            </a:r>
            <a:r>
              <a:rPr lang="ro-RO" sz="3200" dirty="0">
                <a:solidFill>
                  <a:srgbClr val="000000"/>
                </a:solidFill>
              </a:rPr>
              <a:t> </a:t>
            </a:r>
            <a:r>
              <a:rPr lang="ro-RO" sz="3200" dirty="0" err="1">
                <a:solidFill>
                  <a:srgbClr val="000000"/>
                </a:solidFill>
              </a:rPr>
              <a:t>benefits</a:t>
            </a:r>
            <a:r>
              <a:rPr lang="ro-RO" sz="3200" dirty="0">
                <a:solidFill>
                  <a:srgbClr val="000000"/>
                </a:solidFill>
              </a:rPr>
              <a:t> ;</a:t>
            </a:r>
          </a:p>
          <a:p>
            <a:pPr marL="0" indent="0">
              <a:buNone/>
            </a:pPr>
            <a:endParaRPr lang="ro-RO" sz="3200" dirty="0">
              <a:solidFill>
                <a:srgbClr val="0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o-RO" sz="3200" dirty="0" err="1">
                <a:solidFill>
                  <a:srgbClr val="000000"/>
                </a:solidFill>
              </a:rPr>
              <a:t>Scientific</a:t>
            </a:r>
            <a:r>
              <a:rPr lang="ro-RO" sz="3200" dirty="0">
                <a:solidFill>
                  <a:srgbClr val="000000"/>
                </a:solidFill>
              </a:rPr>
              <a:t> Management</a:t>
            </a:r>
          </a:p>
          <a:p>
            <a:pPr marL="0" indent="0">
              <a:buNone/>
            </a:pPr>
            <a:r>
              <a:rPr lang="ro-RO" sz="3200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75825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C2808050-41CC-4DCC-B6D3-E95ECCD4A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829544"/>
            <a:fld id="{AD93B119-5777-4D7F-A030-8A19B55CEEDA}" type="slidenum">
              <a:rPr lang="en-GB">
                <a:solidFill>
                  <a:prstClr val="black"/>
                </a:solidFill>
              </a:rPr>
              <a:pPr defTabSz="829544"/>
              <a:t>10</a:t>
            </a:fld>
            <a:r>
              <a:rPr lang="en-GB">
                <a:solidFill>
                  <a:prstClr val="black"/>
                </a:solidFill>
              </a:rPr>
              <a:t> /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DB34C-36CA-4219-958C-77B48FC007A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>
                <a:cs typeface="Tahoma" pitchFamily="2"/>
              </a:rPr>
              <a:t>Motivation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DF27B-399B-4126-99A3-378DAB8ECF5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164281" y="1208040"/>
            <a:ext cx="7838051" cy="3977811"/>
          </a:xfrm>
        </p:spPr>
        <p:txBody>
          <a:bodyPr/>
          <a:lstStyle/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Tahoma" pitchFamily="2"/>
              </a:rPr>
              <a:t>Importance of motivation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Tahoma" pitchFamily="2"/>
              </a:rPr>
              <a:t>Motivation process in Kellogg’s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Tahoma" pitchFamily="2"/>
              </a:rPr>
              <a:t>Motivation theories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 dirty="0">
                <a:solidFill>
                  <a:schemeClr val="tx1">
                    <a:lumMod val="95000"/>
                    <a:lumOff val="5000"/>
                  </a:schemeClr>
                </a:solidFill>
                <a:latin typeface="Noto Sans Regular" pitchFamily="34"/>
                <a:cs typeface="Tahoma" pitchFamily="2"/>
              </a:rPr>
              <a:t>Maslow’s theory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endParaRPr lang="en-GB" sz="2540" dirty="0">
              <a:solidFill>
                <a:srgbClr val="333333"/>
              </a:solidFill>
              <a:latin typeface="Noto Sans Regular" pitchFamily="34"/>
              <a:cs typeface="Tahoma" pitchFamily="2"/>
            </a:endParaRP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endParaRPr lang="en-GB" sz="2540" dirty="0">
              <a:solidFill>
                <a:srgbClr val="333333"/>
              </a:solidFill>
              <a:latin typeface="Noto Sans Regular" pitchFamily="34"/>
              <a:cs typeface="Tahoma" pitchFamily="2"/>
            </a:endParaRP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endParaRPr lang="en-GB" sz="2540" dirty="0">
              <a:solidFill>
                <a:srgbClr val="333333"/>
              </a:solidFill>
              <a:latin typeface="Noto Sans Regular" pitchFamily="34"/>
              <a:cs typeface="Tahoma" pitchFamily="2"/>
            </a:endParaRP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 dirty="0">
                <a:solidFill>
                  <a:schemeClr val="tx1">
                    <a:lumMod val="95000"/>
                    <a:lumOff val="5000"/>
                  </a:schemeClr>
                </a:solidFill>
                <a:latin typeface="Noto Sans Regular" pitchFamily="34"/>
                <a:cs typeface="Tahoma" pitchFamily="2"/>
              </a:rPr>
              <a:t>Frederick’s Taylor theory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 dirty="0">
                <a:solidFill>
                  <a:schemeClr val="tx1">
                    <a:lumMod val="95000"/>
                    <a:lumOff val="5000"/>
                  </a:schemeClr>
                </a:solidFill>
                <a:latin typeface="Noto Sans Regular" pitchFamily="34"/>
                <a:cs typeface="Tahoma" pitchFamily="2"/>
              </a:rPr>
              <a:t>Herzberg’s theory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Tahoma" pitchFamily="2"/>
              </a:rPr>
              <a:t>Target  ‘A Great place to work’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endParaRPr lang="en-GB" dirty="0">
              <a:cs typeface="Tahoma" pitchFamily="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DD1AEE-360E-437A-81A8-BEBAAB64400E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619556" y="2220782"/>
            <a:ext cx="4525821" cy="313162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Freeform: Shape 4">
            <a:extLst>
              <a:ext uri="{FF2B5EF4-FFF2-40B4-BE49-F238E27FC236}">
                <a16:creationId xmlns:a16="http://schemas.microsoft.com/office/drawing/2014/main" id="{CAA4DE49-0DF7-4ADA-9AAC-DF0C7391A320}"/>
              </a:ext>
            </a:extLst>
          </p:cNvPr>
          <p:cNvSpPr/>
          <p:nvPr/>
        </p:nvSpPr>
        <p:spPr>
          <a:xfrm>
            <a:off x="2422284" y="3505569"/>
            <a:ext cx="2939269" cy="1175708"/>
          </a:xfrm>
          <a:custGeom>
            <a:avLst>
              <a:gd name="f0" fmla="val 17158"/>
            </a:avLst>
            <a:gdLst>
              <a:gd name="f1" fmla="val w"/>
              <a:gd name="f2" fmla="val h"/>
              <a:gd name="f3" fmla="val 0"/>
              <a:gd name="f4" fmla="val 21600"/>
              <a:gd name="f5" fmla="val -2147483647"/>
              <a:gd name="f6" fmla="val 2147483647"/>
              <a:gd name="f7" fmla="val 10800"/>
              <a:gd name="f8" fmla="*/ f1 1 21600"/>
              <a:gd name="f9" fmla="*/ f2 1 21600"/>
              <a:gd name="f10" fmla="pin 0 f0 21600"/>
              <a:gd name="f11" fmla="val f10"/>
              <a:gd name="f12" fmla="*/ f10 f8 1"/>
              <a:gd name="f13" fmla="*/ f3 f9 1"/>
              <a:gd name="f14" fmla="*/ 0 f8 1"/>
              <a:gd name="f15" fmla="*/ 21600 f8 1"/>
              <a:gd name="f16" fmla="*/ 21600 f9 1"/>
              <a:gd name="f17" fmla="*/ 0 f9 1"/>
              <a:gd name="f18" fmla="+- 21600 0 f11"/>
            </a:gdLst>
            <a:ahLst>
              <a:ahXY gdRefX="f0" minX="f3" maxX="f4">
                <a:pos x="f12" y="f1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4" t="f17" r="f15" b="f16"/>
            <a:pathLst>
              <a:path w="21600" h="21600">
                <a:moveTo>
                  <a:pt x="f3" y="f3"/>
                </a:moveTo>
                <a:lnTo>
                  <a:pt x="f11" y="f3"/>
                </a:lnTo>
                <a:lnTo>
                  <a:pt x="f4" y="f7"/>
                </a:lnTo>
                <a:lnTo>
                  <a:pt x="f11" y="f4"/>
                </a:lnTo>
                <a:lnTo>
                  <a:pt x="f3" y="f4"/>
                </a:lnTo>
                <a:lnTo>
                  <a:pt x="f18" y="f7"/>
                </a:lnTo>
                <a:close/>
              </a:path>
            </a:pathLst>
          </a:custGeom>
          <a:solidFill>
            <a:srgbClr val="DEE6EF"/>
          </a:solidFill>
          <a:ln w="19080">
            <a:solidFill>
              <a:srgbClr val="000000"/>
            </a:solidFill>
            <a:prstDash val="solid"/>
          </a:ln>
        </p:spPr>
        <p:txBody>
          <a:bodyPr wrap="none" lIns="90138" tIns="49314" rIns="90138" bIns="49314" anchor="ctr" anchorCtr="0" compatLnSpc="0">
            <a:noAutofit/>
          </a:bodyPr>
          <a:lstStyle/>
          <a:p>
            <a:pPr algn="ctr" defTabSz="829544" hangingPunct="0"/>
            <a:r>
              <a:rPr lang="en-GB" sz="1814" b="1" dirty="0">
                <a:solidFill>
                  <a:prstClr val="black"/>
                </a:solidFill>
                <a:latin typeface="Liberation Sans" pitchFamily="18"/>
                <a:ea typeface="Segoe UI" pitchFamily="2"/>
                <a:cs typeface="Tahoma" pitchFamily="2"/>
              </a:rPr>
              <a:t>Hierarchy of</a:t>
            </a:r>
          </a:p>
          <a:p>
            <a:pPr algn="ctr" defTabSz="829544" hangingPunct="0"/>
            <a:r>
              <a:rPr lang="en-GB" sz="1814" b="1" dirty="0">
                <a:solidFill>
                  <a:prstClr val="black"/>
                </a:solidFill>
                <a:latin typeface="Liberation Sans" pitchFamily="18"/>
                <a:ea typeface="Segoe UI" pitchFamily="2"/>
                <a:cs typeface="Tahoma" pitchFamily="2"/>
              </a:rPr>
              <a:t>needs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ED282B6A-ED3A-4F8F-819F-3F8AD6FB2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829544"/>
            <a:fld id="{653A5FC4-2349-40DE-8DFB-996FEEB7054E}" type="slidenum">
              <a:rPr lang="en-GB">
                <a:solidFill>
                  <a:prstClr val="black"/>
                </a:solidFill>
              </a:rPr>
              <a:pPr defTabSz="829544"/>
              <a:t>11</a:t>
            </a:fld>
            <a:r>
              <a:rPr lang="en-GB">
                <a:solidFill>
                  <a:prstClr val="black"/>
                </a:solidFill>
              </a:rPr>
              <a:t> /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91ECE3-F4EE-4A09-8787-0214367479A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GB">
                <a:cs typeface="Tahoma" pitchFamily="2"/>
              </a:rPr>
              <a:t>Perception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E58E3F-816A-4265-B8B6-55DED224684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 amt="20000"/>
          </a:blip>
          <a:srcRect/>
          <a:stretch>
            <a:fillRect/>
          </a:stretch>
        </p:blipFill>
        <p:spPr>
          <a:xfrm>
            <a:off x="2653507" y="2808636"/>
            <a:ext cx="5974880" cy="394515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07B504-E1A9-40BE-8D5C-71BF2D02800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046057" y="1241025"/>
            <a:ext cx="7838051" cy="3977811"/>
          </a:xfrm>
        </p:spPr>
        <p:txBody>
          <a:bodyPr/>
          <a:lstStyle/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>
                <a:cs typeface="Tahoma" pitchFamily="2"/>
              </a:rPr>
              <a:t>Importance of customer perception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>
                <a:cs typeface="Tahoma" pitchFamily="2"/>
              </a:rPr>
              <a:t>Factors that influence perception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Advertising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Personal experience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Influencers</a:t>
            </a:r>
          </a:p>
          <a:p>
            <a:pPr lvl="0">
              <a:buClr>
                <a:srgbClr val="EF2929"/>
              </a:buClr>
              <a:buSzPct val="45000"/>
              <a:buFont typeface="StarSymbol"/>
              <a:buChar char="●"/>
            </a:pPr>
            <a:r>
              <a:rPr lang="en-GB">
                <a:cs typeface="Tahoma" pitchFamily="2"/>
              </a:rPr>
              <a:t>Tips to create positive perception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Listen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Communicate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Don’t make false promises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r>
              <a:rPr lang="en-GB" sz="2540">
                <a:solidFill>
                  <a:srgbClr val="333333"/>
                </a:solidFill>
                <a:latin typeface="Noto Sans Regular" pitchFamily="34"/>
                <a:cs typeface="Tahoma" pitchFamily="2"/>
              </a:rPr>
              <a:t>Use social channels effectively  </a:t>
            </a:r>
          </a:p>
          <a:p>
            <a:pPr marL="0" lvl="1" indent="0" hangingPunct="0">
              <a:spcBef>
                <a:spcPts val="0"/>
              </a:spcBef>
              <a:spcAft>
                <a:spcPts val="1283"/>
              </a:spcAft>
              <a:buClr>
                <a:srgbClr val="EF2929"/>
              </a:buClr>
              <a:buSzPct val="75000"/>
              <a:buFont typeface="OpenSymbol"/>
              <a:buChar char="➔"/>
            </a:pPr>
            <a:endParaRPr lang="en-GB" sz="2540">
              <a:solidFill>
                <a:srgbClr val="333333"/>
              </a:solidFill>
              <a:latin typeface="Noto Sans Regular" pitchFamily="34"/>
              <a:cs typeface="Tahoma" pitchFamily="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88DC2A-5780-4185-B7A7-5BA90279828D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 l="48424" b="5653"/>
          <a:stretch>
            <a:fillRect/>
          </a:stretch>
        </p:blipFill>
        <p:spPr>
          <a:xfrm>
            <a:off x="8381815" y="94710"/>
            <a:ext cx="2111702" cy="28445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19736" y="0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Group and team behaviours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1744" y="2348880"/>
            <a:ext cx="6172200" cy="450912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A lovely passion for building  world-class brands making quality products for a healthier world , coming with  an inclusive and diverse culture . (</a:t>
            </a:r>
            <a:r>
              <a:rPr lang="en-GB" b="0" dirty="0"/>
              <a:t> </a:t>
            </a:r>
            <a:r>
              <a:rPr lang="en-GB" b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2019 Kellogg Co.)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Untitl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63752" y="3356992"/>
            <a:ext cx="6408712" cy="3238262"/>
          </a:xfrm>
          <a:prstGeom prst="rect">
            <a:avLst/>
          </a:prstGeom>
        </p:spPr>
      </p:pic>
      <p:pic>
        <p:nvPicPr>
          <p:cNvPr id="5" name="Picture 4" descr="rtghrg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87688" y="1"/>
            <a:ext cx="7272808" cy="109738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Team Intros</a:t>
            </a:r>
            <a:b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GB" sz="27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 are a company of dedicated people making quality products for a healthier world” </a:t>
            </a:r>
            <a:r>
              <a:rPr lang="en-GB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2200" dirty="0"/>
              <a:t> </a:t>
            </a:r>
            <a:r>
              <a:rPr lang="en-GB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2019,</a:t>
            </a:r>
            <a:r>
              <a:rPr lang="en-GB" sz="2000" b="1" dirty="0"/>
              <a:t> </a:t>
            </a:r>
            <a:r>
              <a:rPr lang="en-GB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W.K. Kellogg co</a:t>
            </a:r>
            <a:r>
              <a:rPr lang="en-GB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.)</a:t>
            </a:r>
            <a:endParaRPr lang="en-GB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0"/>
            <a:ext cx="7467600" cy="52578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Marketing </a:t>
            </a:r>
          </a:p>
          <a:p>
            <a:r>
              <a:rPr lang="en-GB" sz="2800" dirty="0"/>
              <a:t>Information Technology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dirty="0"/>
              <a:t>Human Resources : "I'll invest in my people.“ (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dirty="0"/>
              <a:t> 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2019,</a:t>
            </a:r>
            <a:r>
              <a:rPr lang="en-GB" sz="2000" b="1" dirty="0"/>
              <a:t>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W.K. Kellogg co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.) </a:t>
            </a:r>
            <a:r>
              <a:rPr lang="en-GB" sz="2800" dirty="0"/>
              <a:t> 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dirty="0"/>
              <a:t>Global Business Services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dirty="0"/>
              <a:t>Finance</a:t>
            </a:r>
          </a:p>
          <a:p>
            <a:r>
              <a:rPr lang="en-GB" sz="2800" dirty="0"/>
              <a:t>Supply Chain, Logistics &amp; Manufacturing</a:t>
            </a:r>
          </a:p>
          <a:p>
            <a:r>
              <a:rPr lang="en-GB" sz="2800" dirty="0"/>
              <a:t>Research, Quality, Nutrition &amp; Technology</a:t>
            </a:r>
          </a:p>
          <a:p>
            <a:r>
              <a:rPr lang="en-GB" sz="2800" dirty="0"/>
              <a:t>Students &amp; Graduates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latin typeface="Times New Roman" pitchFamily="18" charset="0"/>
              <a:cs typeface="Times New Roman" pitchFamily="18" charset="0"/>
            </a:endParaRPr>
          </a:p>
          <a:p>
            <a:endParaRPr lang="en-GB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29429-1F75-47F6-B60F-063F7002E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28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3750-4DCA-4699-A6AC-E379B95E1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b="1" dirty="0">
                <a:ln w="0"/>
                <a:solidFill>
                  <a:schemeClr val="tx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To sum up, Kellogg’s  was the first company that invented new food habits and today they are world’s leading producer of cereals and convenience food.</a:t>
            </a:r>
          </a:p>
          <a:p>
            <a:pPr marL="0" indent="0">
              <a:buNone/>
            </a:pPr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 dirty="0">
              <a:ln w="0"/>
              <a:solidFill>
                <a:schemeClr val="tx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504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1">
            <a:extLst>
              <a:ext uri="{FF2B5EF4-FFF2-40B4-BE49-F238E27FC236}">
                <a16:creationId xmlns:a16="http://schemas.microsoft.com/office/drawing/2014/main" id="{54EEEBD9-D37D-42B9-BE64-2C102B1D6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F47212-081A-4E41-8623-C5BD41ADD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1" y="643467"/>
            <a:ext cx="8959322" cy="557106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7BFB62C6-CF96-456A-BE17-29DD548219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070" y="1047513"/>
            <a:ext cx="8319604" cy="476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860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72E10-9F12-4566-8626-D911052A1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3386"/>
          </a:xfrm>
        </p:spPr>
        <p:txBody>
          <a:bodyPr/>
          <a:lstStyle/>
          <a:p>
            <a:r>
              <a:rPr lang="en-GB" b="1" dirty="0"/>
              <a:t>	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51EDC-AD1E-4052-B5C7-8AAE82234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120348"/>
            <a:ext cx="8915400" cy="3777622"/>
          </a:xfrm>
        </p:spPr>
        <p:txBody>
          <a:bodyPr/>
          <a:lstStyle/>
          <a:p>
            <a:pPr lvl="0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Kellogg’s (2018) </a:t>
            </a:r>
            <a:r>
              <a:rPr lang="en-GB" sz="24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Staying Focused. Going Further [Online]. Available from: </a:t>
            </a:r>
            <a:r>
              <a:rPr lang="en-GB" sz="2400" u="sng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https://www.kelloggcompany.com/en_US/our-vision-purpose.html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(Accessed: 17 April 2019).</a:t>
            </a:r>
          </a:p>
          <a:p>
            <a:pPr lvl="0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Kellogg’s (2018) </a:t>
            </a:r>
            <a:r>
              <a:rPr lang="en-GB" sz="24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Our Best Days are Yours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[Online]. Available from: </a:t>
            </a:r>
            <a:r>
              <a:rPr lang="en-GB" sz="2400" u="sng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https://www.kelloggs.com/en_US/who-we-are/our-history.html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(Accessed: 20 April 2019).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8617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912DD1-3BE6-4F42-BC84-7E7AACE01FEF}"/>
              </a:ext>
            </a:extLst>
          </p:cNvPr>
          <p:cNvSpPr txBox="1"/>
          <p:nvPr/>
        </p:nvSpPr>
        <p:spPr>
          <a:xfrm>
            <a:off x="763375" y="1081981"/>
            <a:ext cx="10514225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G.Pilnick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(2019)‘</a:t>
            </a: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Corporate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Responsability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‘, </a:t>
            </a:r>
            <a:r>
              <a:rPr kumimoji="0" lang="ro-RO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ro-RO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honor</a:t>
            </a:r>
            <a:r>
              <a:rPr kumimoji="0" lang="ro-RO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living </a:t>
            </a:r>
            <a:r>
              <a:rPr kumimoji="0" lang="ro-RO" sz="3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ethically</a:t>
            </a:r>
            <a:r>
              <a:rPr kumimoji="0" lang="ro-RO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,[Online]. </a:t>
            </a: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ro-RO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from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http://crreport.kelloggcompany.com/social-k?item=11(Accessed:25</a:t>
            </a:r>
            <a:r>
              <a:rPr kumimoji="0" lang="ro-RO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April 2019).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552505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mpress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630</Words>
  <Application>Microsoft Office PowerPoint</Application>
  <PresentationFormat>Widescreen</PresentationFormat>
  <Paragraphs>152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35" baseType="lpstr">
      <vt:lpstr>Arial</vt:lpstr>
      <vt:lpstr>Bahnschrift SemiLight</vt:lpstr>
      <vt:lpstr>Calibri</vt:lpstr>
      <vt:lpstr>Calibri Light</vt:lpstr>
      <vt:lpstr>Century Gothic</vt:lpstr>
      <vt:lpstr>Century Schoolbook</vt:lpstr>
      <vt:lpstr>Liberation Sans</vt:lpstr>
      <vt:lpstr>Noto Sans Regular</vt:lpstr>
      <vt:lpstr>OpenSymbol</vt:lpstr>
      <vt:lpstr>StarSymbol</vt:lpstr>
      <vt:lpstr>Times New Roman</vt:lpstr>
      <vt:lpstr>Wingdings</vt:lpstr>
      <vt:lpstr>Wingdings 2</vt:lpstr>
      <vt:lpstr>Wingdings 3</vt:lpstr>
      <vt:lpstr>Wisp</vt:lpstr>
      <vt:lpstr>Oriel</vt:lpstr>
      <vt:lpstr>Impress1</vt:lpstr>
      <vt:lpstr>Office Theme</vt:lpstr>
      <vt:lpstr>Introducing the Modern Workplace</vt:lpstr>
      <vt:lpstr>             KELLOGG’S</vt:lpstr>
      <vt:lpstr>Page of contents</vt:lpstr>
      <vt:lpstr>                  Introduction  The purpose of this presentation is to analyse Kellogg’s company in different aspects. </vt:lpstr>
      <vt:lpstr>Background of Kellogg’s</vt:lpstr>
      <vt:lpstr>   SWOT ANALYSIS</vt:lpstr>
      <vt:lpstr>PESTLE  ANALYASIS </vt:lpstr>
      <vt:lpstr>Kellogg’s Leadership by Mihaela Manolache(1805932)</vt:lpstr>
      <vt:lpstr>Management  in Kellogg’s Company by Mihaela Manolache (1805932)</vt:lpstr>
      <vt:lpstr>Motivation</vt:lpstr>
      <vt:lpstr>Perception</vt:lpstr>
      <vt:lpstr>Group and team behaviours</vt:lpstr>
      <vt:lpstr>Team Intros “We are a company of dedicated people making quality products for a healthier world” ( 2019, W.K. Kellogg co.)</vt:lpstr>
      <vt:lpstr>Conclusion</vt:lpstr>
      <vt:lpstr>PowerPoint Presentation</vt:lpstr>
      <vt:lpstr> 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the Modern Workplace</dc:title>
  <dc:creator>Fatjona Ago</dc:creator>
  <cp:lastModifiedBy>Fatjona Ago</cp:lastModifiedBy>
  <cp:revision>5</cp:revision>
  <dcterms:created xsi:type="dcterms:W3CDTF">2019-04-25T23:09:43Z</dcterms:created>
  <dcterms:modified xsi:type="dcterms:W3CDTF">2019-04-26T08:47:05Z</dcterms:modified>
</cp:coreProperties>
</file>