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57" r:id="rId3"/>
    <p:sldId id="258" r:id="rId4"/>
    <p:sldId id="259" r:id="rId5"/>
    <p:sldId id="260" r:id="rId6"/>
    <p:sldId id="262" r:id="rId7"/>
    <p:sldId id="263"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94660"/>
  </p:normalViewPr>
  <p:slideViewPr>
    <p:cSldViewPr snapToGrid="0">
      <p:cViewPr>
        <p:scale>
          <a:sx n="70" d="100"/>
          <a:sy n="70" d="100"/>
        </p:scale>
        <p:origin x="888"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4/2/2025</a:t>
            </a:fld>
            <a:endParaRPr lang="en-US"/>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03429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4/2/2025</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5206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4/2/2025</a:t>
            </a:fld>
            <a:endParaRPr 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81533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4/2/2025</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19490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4/2/2025</a:t>
            </a:fld>
            <a:endParaRPr lang="en-US"/>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93229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4/2/2025</a:t>
            </a:fld>
            <a:endParaRPr lang="en-US"/>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64972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4/2/2025</a:t>
            </a:fld>
            <a:endParaRPr lang="en-US"/>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67617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4/2/2025</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50967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4/2/2025</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54761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4/2/2025</a:t>
            </a:fld>
            <a:endParaRPr 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522702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4/2/2025</a:t>
            </a:fld>
            <a:endParaRPr lang="en-US"/>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7E7843D-FF13-4365-9478-9625B70A2705}"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0960729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4/2/2025</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7406246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4/2/2025</a:t>
            </a:fld>
            <a:endParaRPr lang="en-US"/>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7E7843D-FF13-4365-9478-9625B70A2705}"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0948309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4/2/2025</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8719164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4/2/2025</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699440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4/2/2025</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88303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31BA835-12AC-4E8F-955A-EA3F4DE2791F}" type="datetime1">
              <a:rPr lang="en-US" smtClean="0"/>
              <a:t>4/2/2025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45803917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un.org/en/fight-racism/vulnerable-groups/indigenous-peoples"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www.ilo.org/wcmsp5/groups/public/---dgreports/---dcomm/---publ/documents/publication/wcms_735607.pdf"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3DEA7-825A-5294-6C77-B7A7D6D675D3}"/>
              </a:ext>
            </a:extLst>
          </p:cNvPr>
          <p:cNvSpPr>
            <a:spLocks noGrp="1"/>
          </p:cNvSpPr>
          <p:nvPr>
            <p:ph type="ctrTitle"/>
          </p:nvPr>
        </p:nvSpPr>
        <p:spPr>
          <a:xfrm>
            <a:off x="973394" y="5852162"/>
            <a:ext cx="6961566" cy="746854"/>
          </a:xfrm>
        </p:spPr>
        <p:txBody>
          <a:bodyPr>
            <a:normAutofit/>
          </a:bodyPr>
          <a:lstStyle/>
          <a:p>
            <a:r>
              <a:rPr lang="en-GB" sz="4000" dirty="0"/>
              <a:t>“Guardians of the earth”</a:t>
            </a:r>
          </a:p>
        </p:txBody>
      </p:sp>
      <p:sp>
        <p:nvSpPr>
          <p:cNvPr id="3" name="Subtitle 2">
            <a:extLst>
              <a:ext uri="{FF2B5EF4-FFF2-40B4-BE49-F238E27FC236}">
                <a16:creationId xmlns:a16="http://schemas.microsoft.com/office/drawing/2014/main" id="{351A19A1-143B-A18D-A12A-6C4AE0CB4427}"/>
              </a:ext>
            </a:extLst>
          </p:cNvPr>
          <p:cNvSpPr>
            <a:spLocks noGrp="1"/>
          </p:cNvSpPr>
          <p:nvPr>
            <p:ph type="subTitle" idx="1"/>
          </p:nvPr>
        </p:nvSpPr>
        <p:spPr>
          <a:xfrm>
            <a:off x="7595419" y="5850989"/>
            <a:ext cx="4232787" cy="746842"/>
          </a:xfrm>
        </p:spPr>
        <p:txBody>
          <a:bodyPr anchor="ctr">
            <a:normAutofit/>
          </a:bodyPr>
          <a:lstStyle/>
          <a:p>
            <a:pPr algn="ctr"/>
            <a:r>
              <a:rPr lang="en-GB" b="1" dirty="0"/>
              <a:t>Indigenous Knowledge &amp; the Environment</a:t>
            </a:r>
          </a:p>
        </p:txBody>
      </p:sp>
      <p:pic>
        <p:nvPicPr>
          <p:cNvPr id="5" name="Video 4" title="Flowing veined leaf">
            <a:hlinkClick r:id="" action="ppaction://media"/>
            <a:extLst>
              <a:ext uri="{FF2B5EF4-FFF2-40B4-BE49-F238E27FC236}">
                <a16:creationId xmlns:a16="http://schemas.microsoft.com/office/drawing/2014/main" id="{E64A32CD-DCC1-4EE9-8DF3-4D13F162B8B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5602874"/>
          </a:xfrm>
          <a:prstGeom prst="rect">
            <a:avLst/>
          </a:prstGeom>
        </p:spPr>
      </p:pic>
    </p:spTree>
    <p:extLst>
      <p:ext uri="{BB962C8B-B14F-4D97-AF65-F5344CB8AC3E}">
        <p14:creationId xmlns:p14="http://schemas.microsoft.com/office/powerpoint/2010/main" val="2930410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801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8" name="Group 7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9"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0"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1"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2"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3"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4"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5"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6"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7"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8"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9"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0"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2" name="Group 91">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3"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4"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5"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6"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7"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8"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9"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0"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1"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2"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3"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4"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6" name="Rectangle 105">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10" name="Rectangle 109">
            <a:extLst>
              <a:ext uri="{FF2B5EF4-FFF2-40B4-BE49-F238E27FC236}">
                <a16:creationId xmlns:a16="http://schemas.microsoft.com/office/drawing/2014/main" id="{95FFA5E0-4C70-431D-A19D-18415F6C4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74AB911E-7917-3641-749D-6C1E6A0DD703}"/>
              </a:ext>
            </a:extLst>
          </p:cNvPr>
          <p:cNvPicPr>
            <a:picLocks noChangeAspect="1"/>
          </p:cNvPicPr>
          <p:nvPr/>
        </p:nvPicPr>
        <p:blipFill>
          <a:blip r:embed="rId2"/>
          <a:srcRect l="9091" t="15126"/>
          <a:stretch/>
        </p:blipFill>
        <p:spPr>
          <a:xfrm>
            <a:off x="-27957" y="-2729482"/>
            <a:ext cx="12191980" cy="6857990"/>
          </a:xfrm>
          <a:prstGeom prst="rect">
            <a:avLst/>
          </a:prstGeom>
        </p:spPr>
      </p:pic>
      <p:sp>
        <p:nvSpPr>
          <p:cNvPr id="112" name="Freeform 5">
            <a:extLst>
              <a:ext uri="{FF2B5EF4-FFF2-40B4-BE49-F238E27FC236}">
                <a16:creationId xmlns:a16="http://schemas.microsoft.com/office/drawing/2014/main" id="{4536C52F-C11B-4718-8B63-3E4A43465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3632297"/>
            <a:ext cx="10602096" cy="2170389"/>
          </a:xfrm>
          <a:custGeom>
            <a:avLst/>
            <a:gdLst>
              <a:gd name="T0" fmla="*/ 2253 w 2259"/>
              <a:gd name="T1" fmla="*/ 195 h 413"/>
              <a:gd name="T2" fmla="*/ 2064 w 2259"/>
              <a:gd name="T3" fmla="*/ 7 h 413"/>
              <a:gd name="T4" fmla="*/ 2062 w 2259"/>
              <a:gd name="T5" fmla="*/ 5 h 413"/>
              <a:gd name="T6" fmla="*/ 2048 w 2259"/>
              <a:gd name="T7" fmla="*/ 0 h 413"/>
              <a:gd name="T8" fmla="*/ 891 w 2259"/>
              <a:gd name="T9" fmla="*/ 0 h 413"/>
              <a:gd name="T10" fmla="*/ 851 w 2259"/>
              <a:gd name="T11" fmla="*/ 0 h 413"/>
              <a:gd name="T12" fmla="*/ 541 w 2259"/>
              <a:gd name="T13" fmla="*/ 0 h 413"/>
              <a:gd name="T14" fmla="*/ 54 w 2259"/>
              <a:gd name="T15" fmla="*/ 0 h 413"/>
              <a:gd name="T16" fmla="*/ 0 w 2259"/>
              <a:gd name="T17" fmla="*/ 0 h 413"/>
              <a:gd name="T18" fmla="*/ 0 w 2259"/>
              <a:gd name="T19" fmla="*/ 413 h 413"/>
              <a:gd name="T20" fmla="*/ 54 w 2259"/>
              <a:gd name="T21" fmla="*/ 413 h 413"/>
              <a:gd name="T22" fmla="*/ 541 w 2259"/>
              <a:gd name="T23" fmla="*/ 413 h 413"/>
              <a:gd name="T24" fmla="*/ 851 w 2259"/>
              <a:gd name="T25" fmla="*/ 413 h 413"/>
              <a:gd name="T26" fmla="*/ 891 w 2259"/>
              <a:gd name="T27" fmla="*/ 413 h 413"/>
              <a:gd name="T28" fmla="*/ 2048 w 2259"/>
              <a:gd name="T29" fmla="*/ 413 h 413"/>
              <a:gd name="T30" fmla="*/ 2062 w 2259"/>
              <a:gd name="T31" fmla="*/ 408 h 413"/>
              <a:gd name="T32" fmla="*/ 2064 w 2259"/>
              <a:gd name="T33" fmla="*/ 406 h 413"/>
              <a:gd name="T34" fmla="*/ 2253 w 2259"/>
              <a:gd name="T35" fmla="*/ 217 h 413"/>
              <a:gd name="T36" fmla="*/ 2253 w 2259"/>
              <a:gd name="T37" fmla="*/ 195 h 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259" h="413">
                <a:moveTo>
                  <a:pt x="2253" y="195"/>
                </a:moveTo>
                <a:cubicBezTo>
                  <a:pt x="2064" y="7"/>
                  <a:pt x="2064" y="7"/>
                  <a:pt x="2064" y="7"/>
                </a:cubicBezTo>
                <a:cubicBezTo>
                  <a:pt x="2064" y="6"/>
                  <a:pt x="2063" y="5"/>
                  <a:pt x="2062" y="5"/>
                </a:cubicBezTo>
                <a:cubicBezTo>
                  <a:pt x="2058" y="2"/>
                  <a:pt x="2053" y="0"/>
                  <a:pt x="2048" y="0"/>
                </a:cubicBezTo>
                <a:cubicBezTo>
                  <a:pt x="891" y="0"/>
                  <a:pt x="891" y="0"/>
                  <a:pt x="891" y="0"/>
                </a:cubicBezTo>
                <a:cubicBezTo>
                  <a:pt x="851" y="0"/>
                  <a:pt x="851" y="0"/>
                  <a:pt x="851" y="0"/>
                </a:cubicBezTo>
                <a:cubicBezTo>
                  <a:pt x="541" y="0"/>
                  <a:pt x="541" y="0"/>
                  <a:pt x="541" y="0"/>
                </a:cubicBezTo>
                <a:cubicBezTo>
                  <a:pt x="54" y="0"/>
                  <a:pt x="54" y="0"/>
                  <a:pt x="54" y="0"/>
                </a:cubicBezTo>
                <a:cubicBezTo>
                  <a:pt x="0" y="0"/>
                  <a:pt x="0" y="0"/>
                  <a:pt x="0" y="0"/>
                </a:cubicBezTo>
                <a:cubicBezTo>
                  <a:pt x="0" y="413"/>
                  <a:pt x="0" y="413"/>
                  <a:pt x="0" y="413"/>
                </a:cubicBezTo>
                <a:cubicBezTo>
                  <a:pt x="54" y="413"/>
                  <a:pt x="54" y="413"/>
                  <a:pt x="54" y="413"/>
                </a:cubicBezTo>
                <a:cubicBezTo>
                  <a:pt x="541" y="413"/>
                  <a:pt x="541" y="413"/>
                  <a:pt x="541" y="413"/>
                </a:cubicBezTo>
                <a:cubicBezTo>
                  <a:pt x="851" y="413"/>
                  <a:pt x="851" y="413"/>
                  <a:pt x="851" y="413"/>
                </a:cubicBezTo>
                <a:cubicBezTo>
                  <a:pt x="891" y="413"/>
                  <a:pt x="891" y="413"/>
                  <a:pt x="891" y="413"/>
                </a:cubicBezTo>
                <a:cubicBezTo>
                  <a:pt x="2048" y="413"/>
                  <a:pt x="2048" y="413"/>
                  <a:pt x="2048" y="413"/>
                </a:cubicBezTo>
                <a:cubicBezTo>
                  <a:pt x="2053" y="413"/>
                  <a:pt x="2058" y="411"/>
                  <a:pt x="2062" y="408"/>
                </a:cubicBezTo>
                <a:cubicBezTo>
                  <a:pt x="2063" y="407"/>
                  <a:pt x="2064" y="406"/>
                  <a:pt x="2064" y="406"/>
                </a:cubicBezTo>
                <a:cubicBezTo>
                  <a:pt x="2253" y="217"/>
                  <a:pt x="2253" y="217"/>
                  <a:pt x="2253" y="217"/>
                </a:cubicBezTo>
                <a:cubicBezTo>
                  <a:pt x="2259" y="211"/>
                  <a:pt x="2259" y="201"/>
                  <a:pt x="2253" y="195"/>
                </a:cubicBezTo>
                <a:close/>
              </a:path>
            </a:pathLst>
          </a:custGeom>
          <a:solidFill>
            <a:schemeClr val="accent1">
              <a:alpha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E09641D-6624-50CF-6413-FE325B53CE2C}"/>
              </a:ext>
            </a:extLst>
          </p:cNvPr>
          <p:cNvSpPr>
            <a:spLocks noGrp="1"/>
          </p:cNvSpPr>
          <p:nvPr>
            <p:ph type="title"/>
          </p:nvPr>
        </p:nvSpPr>
        <p:spPr>
          <a:xfrm>
            <a:off x="1083733" y="3632296"/>
            <a:ext cx="8458200" cy="1289015"/>
          </a:xfrm>
        </p:spPr>
        <p:txBody>
          <a:bodyPr vert="horz" lIns="91440" tIns="45720" rIns="91440" bIns="45720" rtlCol="0" anchor="b">
            <a:normAutofit/>
          </a:bodyPr>
          <a:lstStyle/>
          <a:p>
            <a:pPr>
              <a:lnSpc>
                <a:spcPct val="90000"/>
              </a:lnSpc>
            </a:pPr>
            <a:r>
              <a:rPr lang="en-US" sz="3200" dirty="0">
                <a:solidFill>
                  <a:srgbClr val="FEFFFF"/>
                </a:solidFill>
              </a:rPr>
              <a:t>Where does </a:t>
            </a:r>
            <a:r>
              <a:rPr lang="en-US" sz="3200" i="1" dirty="0">
                <a:solidFill>
                  <a:srgbClr val="FEFFFF"/>
                </a:solidFill>
              </a:rPr>
              <a:t>our</a:t>
            </a:r>
            <a:r>
              <a:rPr lang="en-US" sz="3200" dirty="0">
                <a:solidFill>
                  <a:srgbClr val="FEFFFF"/>
                </a:solidFill>
              </a:rPr>
              <a:t> “knowledge” come from</a:t>
            </a:r>
          </a:p>
        </p:txBody>
      </p:sp>
      <p:sp>
        <p:nvSpPr>
          <p:cNvPr id="3" name="Content Placeholder 2">
            <a:extLst>
              <a:ext uri="{FF2B5EF4-FFF2-40B4-BE49-F238E27FC236}">
                <a16:creationId xmlns:a16="http://schemas.microsoft.com/office/drawing/2014/main" id="{A957DC49-D269-AAA9-07EE-A81DD31D6303}"/>
              </a:ext>
            </a:extLst>
          </p:cNvPr>
          <p:cNvSpPr>
            <a:spLocks noGrp="1"/>
          </p:cNvSpPr>
          <p:nvPr>
            <p:ph idx="1"/>
          </p:nvPr>
        </p:nvSpPr>
        <p:spPr>
          <a:xfrm>
            <a:off x="1083733" y="4944531"/>
            <a:ext cx="8458200" cy="524935"/>
          </a:xfrm>
        </p:spPr>
        <p:txBody>
          <a:bodyPr vert="horz" lIns="91440" tIns="45720" rIns="91440" bIns="45720" rtlCol="0" anchor="t">
            <a:normAutofit/>
          </a:bodyPr>
          <a:lstStyle/>
          <a:p>
            <a:pPr marL="0" indent="0">
              <a:buNone/>
            </a:pPr>
            <a:r>
              <a:rPr lang="en-US" sz="2400" dirty="0">
                <a:solidFill>
                  <a:srgbClr val="FEFFFF"/>
                </a:solidFill>
              </a:rPr>
              <a:t>How to you know what you know…</a:t>
            </a:r>
          </a:p>
        </p:txBody>
      </p:sp>
    </p:spTree>
    <p:extLst>
      <p:ext uri="{BB962C8B-B14F-4D97-AF65-F5344CB8AC3E}">
        <p14:creationId xmlns:p14="http://schemas.microsoft.com/office/powerpoint/2010/main" val="1957856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93262980-E907-4930-9E6E-3DC2025C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AFD53EBD-B361-45AD-8ABF-9270B20B4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78475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B264636-B389-BD38-762B-0B95691639C1}"/>
              </a:ext>
            </a:extLst>
          </p:cNvPr>
          <p:cNvSpPr>
            <a:spLocks noGrp="1"/>
          </p:cNvSpPr>
          <p:nvPr>
            <p:ph idx="1"/>
          </p:nvPr>
        </p:nvSpPr>
        <p:spPr>
          <a:xfrm>
            <a:off x="295422" y="675250"/>
            <a:ext cx="4220307" cy="5217604"/>
          </a:xfrm>
        </p:spPr>
        <p:txBody>
          <a:bodyPr>
            <a:normAutofit/>
          </a:bodyPr>
          <a:lstStyle/>
          <a:p>
            <a:pPr>
              <a:buClr>
                <a:srgbClr val="C0C529"/>
              </a:buClr>
            </a:pPr>
            <a:r>
              <a:rPr lang="en-GB" sz="2800" dirty="0"/>
              <a:t>Who are “indigenous people”</a:t>
            </a:r>
          </a:p>
          <a:p>
            <a:pPr>
              <a:buClr>
                <a:srgbClr val="C0C529"/>
              </a:buClr>
            </a:pPr>
            <a:r>
              <a:rPr lang="en-GB" sz="2800" dirty="0"/>
              <a:t>What makes indigenous knowledge systems different?</a:t>
            </a:r>
          </a:p>
          <a:p>
            <a:pPr>
              <a:buClr>
                <a:srgbClr val="C0C529"/>
              </a:buClr>
            </a:pPr>
            <a:r>
              <a:rPr lang="en-GB" sz="2800" dirty="0"/>
              <a:t>Why and how should this way of knowing be used?</a:t>
            </a:r>
          </a:p>
        </p:txBody>
      </p:sp>
      <p:sp>
        <p:nvSpPr>
          <p:cNvPr id="50" name="Freeform 11">
            <a:extLst>
              <a:ext uri="{FF2B5EF4-FFF2-40B4-BE49-F238E27FC236}">
                <a16:creationId xmlns:a16="http://schemas.microsoft.com/office/drawing/2014/main" id="{DA1A4CE7-6399-4B37-ACE2-CFC4B4077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holding ball">
            <a:extLst>
              <a:ext uri="{FF2B5EF4-FFF2-40B4-BE49-F238E27FC236}">
                <a16:creationId xmlns:a16="http://schemas.microsoft.com/office/drawing/2014/main" id="{402ECDF7-3023-220C-F3F5-8F9101E99885}"/>
              </a:ext>
            </a:extLst>
          </p:cNvPr>
          <p:cNvPicPr>
            <a:picLocks noChangeAspect="1"/>
          </p:cNvPicPr>
          <p:nvPr/>
        </p:nvPicPr>
        <p:blipFill>
          <a:blip r:embed="rId2"/>
          <a:srcRect l="15138" r="11383"/>
          <a:stretch/>
        </p:blipFill>
        <p:spPr>
          <a:xfrm>
            <a:off x="4619543" y="10"/>
            <a:ext cx="7572457" cy="6853242"/>
          </a:xfrm>
          <a:prstGeom prst="rect">
            <a:avLst/>
          </a:prstGeom>
        </p:spPr>
      </p:pic>
    </p:spTree>
    <p:extLst>
      <p:ext uri="{BB962C8B-B14F-4D97-AF65-F5344CB8AC3E}">
        <p14:creationId xmlns:p14="http://schemas.microsoft.com/office/powerpoint/2010/main" val="4093526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8" name="Group 47">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49"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0"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1"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2"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3"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4"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5"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6"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7"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8"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9"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0"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2" name="Group 61">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63"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4"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5"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6"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7"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8"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9"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0"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1"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2"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3"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4"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F9D02851-A0F5-E47D-2D45-F6EA7CFEFE15}"/>
              </a:ext>
            </a:extLst>
          </p:cNvPr>
          <p:cNvSpPr>
            <a:spLocks noGrp="1"/>
          </p:cNvSpPr>
          <p:nvPr>
            <p:ph type="title"/>
          </p:nvPr>
        </p:nvSpPr>
        <p:spPr>
          <a:xfrm>
            <a:off x="6483096" y="624110"/>
            <a:ext cx="5021516" cy="1280890"/>
          </a:xfrm>
        </p:spPr>
        <p:txBody>
          <a:bodyPr>
            <a:normAutofit/>
          </a:bodyPr>
          <a:lstStyle/>
          <a:p>
            <a:r>
              <a:rPr lang="en-GB" dirty="0"/>
              <a:t>Who are indigenous people</a:t>
            </a:r>
          </a:p>
        </p:txBody>
      </p:sp>
      <p:sp>
        <p:nvSpPr>
          <p:cNvPr id="76" name="Rectangle 75">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 name="Picture 3">
            <a:extLst>
              <a:ext uri="{FF2B5EF4-FFF2-40B4-BE49-F238E27FC236}">
                <a16:creationId xmlns:a16="http://schemas.microsoft.com/office/drawing/2014/main" id="{9E8E30DA-8901-BA54-191F-F13941A366C6}"/>
              </a:ext>
            </a:extLst>
          </p:cNvPr>
          <p:cNvPicPr>
            <a:picLocks noChangeAspect="1"/>
          </p:cNvPicPr>
          <p:nvPr/>
        </p:nvPicPr>
        <p:blipFill>
          <a:blip r:embed="rId2"/>
          <a:srcRect l="20258" r="34447"/>
          <a:stretch/>
        </p:blipFill>
        <p:spPr>
          <a:xfrm>
            <a:off x="10504" y="0"/>
            <a:ext cx="4840445" cy="6867223"/>
          </a:xfrm>
          <a:prstGeom prst="rect">
            <a:avLst/>
          </a:prstGeom>
        </p:spPr>
      </p:pic>
      <p:sp>
        <p:nvSpPr>
          <p:cNvPr id="3" name="Content Placeholder 2">
            <a:extLst>
              <a:ext uri="{FF2B5EF4-FFF2-40B4-BE49-F238E27FC236}">
                <a16:creationId xmlns:a16="http://schemas.microsoft.com/office/drawing/2014/main" id="{89EE99B9-D997-5A48-CC54-737515FB01C3}"/>
              </a:ext>
            </a:extLst>
          </p:cNvPr>
          <p:cNvSpPr>
            <a:spLocks noGrp="1"/>
          </p:cNvSpPr>
          <p:nvPr>
            <p:ph idx="1"/>
          </p:nvPr>
        </p:nvSpPr>
        <p:spPr>
          <a:xfrm>
            <a:off x="6438191" y="2133600"/>
            <a:ext cx="5066419" cy="3777622"/>
          </a:xfrm>
        </p:spPr>
        <p:txBody>
          <a:bodyPr>
            <a:normAutofit/>
          </a:bodyPr>
          <a:lstStyle/>
          <a:p>
            <a:pPr>
              <a:lnSpc>
                <a:spcPct val="90000"/>
              </a:lnSpc>
            </a:pPr>
            <a:r>
              <a:rPr lang="en-GB" sz="1400" dirty="0">
                <a:latin typeface="Roboto" panose="02000000000000000000" pitchFamily="2" charset="0"/>
              </a:rPr>
              <a:t>“I</a:t>
            </a:r>
            <a:r>
              <a:rPr lang="en-GB" sz="1400" b="0" i="0" dirty="0">
                <a:effectLst/>
                <a:latin typeface="Roboto" panose="02000000000000000000" pitchFamily="2" charset="0"/>
              </a:rPr>
              <a:t>ndigenous Peoples are inheritors and practitioners of unique cultures and ways of relating to people and the environment. They have retained social, cultural, economic and political characteristics that are distinct from those of the dominant societies in which they live.”</a:t>
            </a:r>
          </a:p>
          <a:p>
            <a:pPr marL="0" indent="0">
              <a:lnSpc>
                <a:spcPct val="90000"/>
              </a:lnSpc>
              <a:buNone/>
            </a:pPr>
            <a:r>
              <a:rPr lang="en-GB" sz="1400" dirty="0">
                <a:latin typeface="Roboto" panose="02000000000000000000" pitchFamily="2" charset="0"/>
              </a:rPr>
              <a:t>(UN.org)</a:t>
            </a:r>
          </a:p>
          <a:p>
            <a:pPr>
              <a:lnSpc>
                <a:spcPct val="90000"/>
              </a:lnSpc>
            </a:pPr>
            <a:r>
              <a:rPr lang="en-GB" sz="1400" dirty="0">
                <a:latin typeface="Roboto" panose="02000000000000000000" pitchFamily="2" charset="0"/>
              </a:rPr>
              <a:t>Any examples?</a:t>
            </a:r>
          </a:p>
          <a:p>
            <a:pPr>
              <a:lnSpc>
                <a:spcPct val="90000"/>
              </a:lnSpc>
            </a:pPr>
            <a:r>
              <a:rPr lang="en-GB" sz="1400" dirty="0">
                <a:latin typeface="Roboto" panose="02000000000000000000" pitchFamily="2" charset="0"/>
              </a:rPr>
              <a:t>According to Amnesty International </a:t>
            </a:r>
            <a:r>
              <a:rPr lang="en-GB" sz="1400" b="0" i="0" dirty="0">
                <a:effectLst/>
                <a:latin typeface="Amnesty Trade Gothic"/>
              </a:rPr>
              <a:t>There are more than </a:t>
            </a:r>
            <a:r>
              <a:rPr lang="en-GB" sz="1400" b="1" i="0" u="sng" dirty="0">
                <a:effectLst/>
                <a:latin typeface="Amnesty Trade Gothic"/>
                <a:hlinkClick r:id="rId3"/>
              </a:rPr>
              <a:t>5,000 different Indigenous Peoples</a:t>
            </a:r>
            <a:r>
              <a:rPr lang="en-GB" sz="1400" b="0" i="0" dirty="0">
                <a:effectLst/>
                <a:latin typeface="Amnesty Trade Gothic"/>
              </a:rPr>
              <a:t> around the world comprising </a:t>
            </a:r>
            <a:r>
              <a:rPr lang="en-GB" sz="1400" b="1" i="0" u="sng" dirty="0">
                <a:effectLst/>
                <a:latin typeface="Amnesty Trade Gothic"/>
                <a:hlinkClick r:id="rId4"/>
              </a:rPr>
              <a:t>476 million people</a:t>
            </a:r>
            <a:r>
              <a:rPr lang="en-GB" sz="1400" b="0" i="0" dirty="0">
                <a:effectLst/>
                <a:latin typeface="Amnesty Trade Gothic"/>
              </a:rPr>
              <a:t> – around 6.2% of the global population. They are spread across more than 90 countries in every region and speak more than 4,000 languages.  (https://www.amnesty.org/en/what-we-do/indigenous-peoples/)</a:t>
            </a:r>
            <a:endParaRPr lang="en-GB" sz="1400" dirty="0"/>
          </a:p>
        </p:txBody>
      </p:sp>
    </p:spTree>
    <p:extLst>
      <p:ext uri="{BB962C8B-B14F-4D97-AF65-F5344CB8AC3E}">
        <p14:creationId xmlns:p14="http://schemas.microsoft.com/office/powerpoint/2010/main" val="3089482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61" name="Picture 60" descr="People playing instruments">
            <a:extLst>
              <a:ext uri="{FF2B5EF4-FFF2-40B4-BE49-F238E27FC236}">
                <a16:creationId xmlns:a16="http://schemas.microsoft.com/office/drawing/2014/main" id="{10C1BCD4-FDCE-0B8D-C24A-139C0143EDD1}"/>
              </a:ext>
            </a:extLst>
          </p:cNvPr>
          <p:cNvPicPr>
            <a:picLocks noChangeAspect="1"/>
          </p:cNvPicPr>
          <p:nvPr/>
        </p:nvPicPr>
        <p:blipFill>
          <a:blip r:embed="rId2"/>
          <a:srcRect l="17684" r="7306" b="-1"/>
          <a:stretch/>
        </p:blipFill>
        <p:spPr>
          <a:xfrm>
            <a:off x="4518786" y="10"/>
            <a:ext cx="7706443" cy="6857990"/>
          </a:xfrm>
          <a:prstGeom prst="rect">
            <a:avLst/>
          </a:prstGeom>
        </p:spPr>
      </p:pic>
      <p:sp useBgFill="1">
        <p:nvSpPr>
          <p:cNvPr id="69" name="Freeform: Shape 68">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C6D1FCAB-A8C7-AA8C-CFA7-98FE6FA33C05}"/>
              </a:ext>
            </a:extLst>
          </p:cNvPr>
          <p:cNvSpPr>
            <a:spLocks noGrp="1"/>
          </p:cNvSpPr>
          <p:nvPr>
            <p:ph type="title"/>
          </p:nvPr>
        </p:nvSpPr>
        <p:spPr>
          <a:xfrm>
            <a:off x="586403" y="145040"/>
            <a:ext cx="4623955" cy="1280890"/>
          </a:xfrm>
        </p:spPr>
        <p:txBody>
          <a:bodyPr>
            <a:normAutofit/>
          </a:bodyPr>
          <a:lstStyle/>
          <a:p>
            <a:pPr>
              <a:lnSpc>
                <a:spcPct val="90000"/>
              </a:lnSpc>
            </a:pPr>
            <a:r>
              <a:rPr lang="en-GB" sz="2800" dirty="0"/>
              <a:t>What makes indigenous knowledge different?</a:t>
            </a:r>
          </a:p>
        </p:txBody>
      </p:sp>
      <p:sp>
        <p:nvSpPr>
          <p:cNvPr id="71" name="Rectangle 70">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FB0F765-8838-D478-6EA0-C3548E6910CC}"/>
              </a:ext>
            </a:extLst>
          </p:cNvPr>
          <p:cNvSpPr>
            <a:spLocks noGrp="1"/>
          </p:cNvSpPr>
          <p:nvPr>
            <p:ph idx="1"/>
          </p:nvPr>
        </p:nvSpPr>
        <p:spPr>
          <a:xfrm>
            <a:off x="282056" y="1241945"/>
            <a:ext cx="5586482" cy="5159595"/>
          </a:xfrm>
        </p:spPr>
        <p:txBody>
          <a:bodyPr>
            <a:normAutofit/>
          </a:bodyPr>
          <a:lstStyle/>
          <a:p>
            <a:pPr>
              <a:lnSpc>
                <a:spcPct val="90000"/>
              </a:lnSpc>
            </a:pPr>
            <a:r>
              <a:rPr lang="en-GB" sz="1600" dirty="0"/>
              <a:t>“</a:t>
            </a:r>
            <a:r>
              <a:rPr lang="en-GB" dirty="0"/>
              <a:t>harmonious relationships with others…understanding that the Earth has limitations, and long enduring histories of adaptive practices that can help overcome crisis (Harvey 2009)</a:t>
            </a:r>
          </a:p>
          <a:p>
            <a:pPr>
              <a:lnSpc>
                <a:spcPct val="90000"/>
              </a:lnSpc>
            </a:pPr>
            <a:r>
              <a:rPr lang="en-GB" dirty="0"/>
              <a:t>Holistic approach from “elders, communities, artists, storytellers, musicians, agriculturalists, family”</a:t>
            </a:r>
          </a:p>
          <a:p>
            <a:pPr>
              <a:lnSpc>
                <a:spcPct val="90000"/>
              </a:lnSpc>
            </a:pPr>
            <a:r>
              <a:rPr lang="en-GB" dirty="0"/>
              <a:t>The Earth as teacher and classroom (Moore and Nesterova, 2021)</a:t>
            </a:r>
          </a:p>
          <a:p>
            <a:pPr>
              <a:lnSpc>
                <a:spcPct val="90000"/>
              </a:lnSpc>
            </a:pPr>
            <a:r>
              <a:rPr lang="en-GB" dirty="0"/>
              <a:t>Knowledge passed down aurally and orally through teachings from elders, storying, mentoring, demonstrations (performance), ceremonies DEVELOPED FROM AND WITH THE LAND (Hogue, 2013)</a:t>
            </a:r>
          </a:p>
          <a:p>
            <a:pPr>
              <a:lnSpc>
                <a:spcPct val="90000"/>
              </a:lnSpc>
            </a:pPr>
            <a:r>
              <a:rPr lang="en-GB" dirty="0"/>
              <a:t>Collectively owned and uncompetitive, transgenerational with interconnection through time (</a:t>
            </a:r>
            <a:r>
              <a:rPr lang="en-GB" dirty="0" err="1"/>
              <a:t>Muehlebach</a:t>
            </a:r>
            <a:r>
              <a:rPr lang="en-GB" dirty="0"/>
              <a:t>, 2011)</a:t>
            </a:r>
          </a:p>
        </p:txBody>
      </p:sp>
    </p:spTree>
    <p:extLst>
      <p:ext uri="{BB962C8B-B14F-4D97-AF65-F5344CB8AC3E}">
        <p14:creationId xmlns:p14="http://schemas.microsoft.com/office/powerpoint/2010/main" val="3667542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C9BB44-7B11-534D-2CD7-09AA2F6870B0}"/>
              </a:ext>
            </a:extLst>
          </p:cNvPr>
          <p:cNvSpPr>
            <a:spLocks noGrp="1"/>
          </p:cNvSpPr>
          <p:nvPr>
            <p:ph type="title"/>
          </p:nvPr>
        </p:nvSpPr>
        <p:spPr>
          <a:xfrm>
            <a:off x="6387259" y="298372"/>
            <a:ext cx="5617117" cy="1280890"/>
          </a:xfrm>
        </p:spPr>
        <p:txBody>
          <a:bodyPr>
            <a:normAutofit/>
          </a:bodyPr>
          <a:lstStyle/>
          <a:p>
            <a:r>
              <a:rPr lang="en-GB" dirty="0"/>
              <a:t>Why and how should IK be used?</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 name="Picture 3">
            <a:extLst>
              <a:ext uri="{FF2B5EF4-FFF2-40B4-BE49-F238E27FC236}">
                <a16:creationId xmlns:a16="http://schemas.microsoft.com/office/drawing/2014/main" id="{16A59860-F3BB-20A0-3F5F-65C20DFEDEA2}"/>
              </a:ext>
            </a:extLst>
          </p:cNvPr>
          <p:cNvPicPr>
            <a:picLocks noChangeAspect="1"/>
          </p:cNvPicPr>
          <p:nvPr/>
        </p:nvPicPr>
        <p:blipFill>
          <a:blip r:embed="rId2"/>
          <a:srcRect l="36178" r="18356" b="-2"/>
          <a:stretch/>
        </p:blipFill>
        <p:spPr>
          <a:xfrm>
            <a:off x="10504" y="-9225"/>
            <a:ext cx="4825037" cy="7084020"/>
          </a:xfrm>
          <a:prstGeom prst="rect">
            <a:avLst/>
          </a:prstGeom>
        </p:spPr>
      </p:pic>
      <p:sp>
        <p:nvSpPr>
          <p:cNvPr id="3" name="Content Placeholder 2">
            <a:extLst>
              <a:ext uri="{FF2B5EF4-FFF2-40B4-BE49-F238E27FC236}">
                <a16:creationId xmlns:a16="http://schemas.microsoft.com/office/drawing/2014/main" id="{BD6A88FB-55F3-052F-9544-E2590C2C86D6}"/>
              </a:ext>
            </a:extLst>
          </p:cNvPr>
          <p:cNvSpPr>
            <a:spLocks noGrp="1"/>
          </p:cNvSpPr>
          <p:nvPr>
            <p:ph idx="1"/>
          </p:nvPr>
        </p:nvSpPr>
        <p:spPr>
          <a:xfrm>
            <a:off x="5804437" y="1724006"/>
            <a:ext cx="6366244" cy="4663659"/>
          </a:xfrm>
        </p:spPr>
        <p:txBody>
          <a:bodyPr>
            <a:normAutofit/>
          </a:bodyPr>
          <a:lstStyle/>
          <a:p>
            <a:r>
              <a:rPr lang="en-GB" sz="2400" dirty="0"/>
              <a:t>Human rights, social justice, reconciliation and equity</a:t>
            </a:r>
          </a:p>
          <a:p>
            <a:r>
              <a:rPr lang="en-GB" sz="2400" dirty="0"/>
              <a:t>To raise status of IK (not irrelevant and “backward looking” that needs to be preserved)</a:t>
            </a:r>
          </a:p>
          <a:p>
            <a:r>
              <a:rPr lang="en-GB" sz="2400" dirty="0"/>
              <a:t>To value diverse multiliteracies – stories that build relations with non-ID peoples</a:t>
            </a:r>
          </a:p>
          <a:p>
            <a:r>
              <a:rPr lang="en-GB" sz="2400" dirty="0"/>
              <a:t>To recognise ID people as “custodians of their lands” with real solutions</a:t>
            </a:r>
          </a:p>
          <a:p>
            <a:r>
              <a:rPr lang="en-GB" sz="2400" dirty="0"/>
              <a:t>IK is “lived” and “experiential” not just “taught”</a:t>
            </a:r>
          </a:p>
        </p:txBody>
      </p:sp>
    </p:spTree>
    <p:extLst>
      <p:ext uri="{BB962C8B-B14F-4D97-AF65-F5344CB8AC3E}">
        <p14:creationId xmlns:p14="http://schemas.microsoft.com/office/powerpoint/2010/main" val="3332899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1" name="Group 110">
            <a:extLst>
              <a:ext uri="{FF2B5EF4-FFF2-40B4-BE49-F238E27FC236}">
                <a16:creationId xmlns:a16="http://schemas.microsoft.com/office/drawing/2014/main" id="{8D44E099-FC66-4167-A593-8F6FBB5EE0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2" name="Freeform 11">
              <a:extLst>
                <a:ext uri="{FF2B5EF4-FFF2-40B4-BE49-F238E27FC236}">
                  <a16:creationId xmlns:a16="http://schemas.microsoft.com/office/drawing/2014/main" id="{47171E04-FEC4-4208-A619-A786E42348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3" name="Freeform 12">
              <a:extLst>
                <a:ext uri="{FF2B5EF4-FFF2-40B4-BE49-F238E27FC236}">
                  <a16:creationId xmlns:a16="http://schemas.microsoft.com/office/drawing/2014/main" id="{F3DE8019-884E-41C9-A54C-AC668CA526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4" name="Freeform 13">
              <a:extLst>
                <a:ext uri="{FF2B5EF4-FFF2-40B4-BE49-F238E27FC236}">
                  <a16:creationId xmlns:a16="http://schemas.microsoft.com/office/drawing/2014/main" id="{462C1647-5880-4037-8FCE-16E1F646C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5" name="Freeform 14">
              <a:extLst>
                <a:ext uri="{FF2B5EF4-FFF2-40B4-BE49-F238E27FC236}">
                  <a16:creationId xmlns:a16="http://schemas.microsoft.com/office/drawing/2014/main" id="{C91082BE-FDAA-4A80-88B6-C5F5AD0C2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6" name="Freeform 15">
              <a:extLst>
                <a:ext uri="{FF2B5EF4-FFF2-40B4-BE49-F238E27FC236}">
                  <a16:creationId xmlns:a16="http://schemas.microsoft.com/office/drawing/2014/main" id="{059FE918-3CB9-43E6-8025-22A9C21C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7" name="Freeform 16">
              <a:extLst>
                <a:ext uri="{FF2B5EF4-FFF2-40B4-BE49-F238E27FC236}">
                  <a16:creationId xmlns:a16="http://schemas.microsoft.com/office/drawing/2014/main" id="{E30464D7-34FF-42C8-8686-C3A865E90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8" name="Freeform 17">
              <a:extLst>
                <a:ext uri="{FF2B5EF4-FFF2-40B4-BE49-F238E27FC236}">
                  <a16:creationId xmlns:a16="http://schemas.microsoft.com/office/drawing/2014/main" id="{07281894-7888-434B-BC17-FB67B4879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9" name="Freeform 18">
              <a:extLst>
                <a:ext uri="{FF2B5EF4-FFF2-40B4-BE49-F238E27FC236}">
                  <a16:creationId xmlns:a16="http://schemas.microsoft.com/office/drawing/2014/main" id="{7CDF6636-2EE5-4477-B1E7-136C9B4F3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20" name="Freeform 19">
              <a:extLst>
                <a:ext uri="{FF2B5EF4-FFF2-40B4-BE49-F238E27FC236}">
                  <a16:creationId xmlns:a16="http://schemas.microsoft.com/office/drawing/2014/main" id="{6A01C238-0F7D-4DF5-A879-329020008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21" name="Freeform 20">
              <a:extLst>
                <a:ext uri="{FF2B5EF4-FFF2-40B4-BE49-F238E27FC236}">
                  <a16:creationId xmlns:a16="http://schemas.microsoft.com/office/drawing/2014/main" id="{AA10B8D3-BE6D-40AB-BA54-12C4758E5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22" name="Freeform 21">
              <a:extLst>
                <a:ext uri="{FF2B5EF4-FFF2-40B4-BE49-F238E27FC236}">
                  <a16:creationId xmlns:a16="http://schemas.microsoft.com/office/drawing/2014/main" id="{4CD8C1DF-88C2-4F11-AA23-36D5B5BD3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23" name="Freeform 22">
              <a:extLst>
                <a:ext uri="{FF2B5EF4-FFF2-40B4-BE49-F238E27FC236}">
                  <a16:creationId xmlns:a16="http://schemas.microsoft.com/office/drawing/2014/main" id="{9AF01696-99FF-4093-938A-38D0C7223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25" name="Group 124">
            <a:extLst>
              <a:ext uri="{FF2B5EF4-FFF2-40B4-BE49-F238E27FC236}">
                <a16:creationId xmlns:a16="http://schemas.microsoft.com/office/drawing/2014/main" id="{629FAB3C-6A93-4306-8525-B9FC787B15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26" name="Freeform 27">
              <a:extLst>
                <a:ext uri="{FF2B5EF4-FFF2-40B4-BE49-F238E27FC236}">
                  <a16:creationId xmlns:a16="http://schemas.microsoft.com/office/drawing/2014/main" id="{8838005D-B3A9-4E56-9BFB-3DD99E4BBB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7" name="Freeform 28">
              <a:extLst>
                <a:ext uri="{FF2B5EF4-FFF2-40B4-BE49-F238E27FC236}">
                  <a16:creationId xmlns:a16="http://schemas.microsoft.com/office/drawing/2014/main" id="{6450237E-A2DE-4BA3-AF9F-06399E5CF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28" name="Freeform 29">
              <a:extLst>
                <a:ext uri="{FF2B5EF4-FFF2-40B4-BE49-F238E27FC236}">
                  <a16:creationId xmlns:a16="http://schemas.microsoft.com/office/drawing/2014/main" id="{A643E849-3FBA-4248-B0DF-9D6737E23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29" name="Freeform 30">
              <a:extLst>
                <a:ext uri="{FF2B5EF4-FFF2-40B4-BE49-F238E27FC236}">
                  <a16:creationId xmlns:a16="http://schemas.microsoft.com/office/drawing/2014/main" id="{231C0782-59AA-4C4F-8B86-85102F701A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30" name="Freeform 31">
              <a:extLst>
                <a:ext uri="{FF2B5EF4-FFF2-40B4-BE49-F238E27FC236}">
                  <a16:creationId xmlns:a16="http://schemas.microsoft.com/office/drawing/2014/main" id="{E19975F5-4F93-41BF-9A6D-1E6CFDFF1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31" name="Freeform 32">
              <a:extLst>
                <a:ext uri="{FF2B5EF4-FFF2-40B4-BE49-F238E27FC236}">
                  <a16:creationId xmlns:a16="http://schemas.microsoft.com/office/drawing/2014/main" id="{AE6458FC-D3D9-469F-A8FB-0431BD156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32" name="Freeform 33">
              <a:extLst>
                <a:ext uri="{FF2B5EF4-FFF2-40B4-BE49-F238E27FC236}">
                  <a16:creationId xmlns:a16="http://schemas.microsoft.com/office/drawing/2014/main" id="{90B9693F-2248-4DB8-A528-52C13C636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33" name="Freeform 34">
              <a:extLst>
                <a:ext uri="{FF2B5EF4-FFF2-40B4-BE49-F238E27FC236}">
                  <a16:creationId xmlns:a16="http://schemas.microsoft.com/office/drawing/2014/main" id="{11CC5E15-09A8-41A0-930D-434F7D8D6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34" name="Freeform 35">
              <a:extLst>
                <a:ext uri="{FF2B5EF4-FFF2-40B4-BE49-F238E27FC236}">
                  <a16:creationId xmlns:a16="http://schemas.microsoft.com/office/drawing/2014/main" id="{B5566C56-67EC-43D7-A3D2-3CCBEDAFC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35" name="Freeform 36">
              <a:extLst>
                <a:ext uri="{FF2B5EF4-FFF2-40B4-BE49-F238E27FC236}">
                  <a16:creationId xmlns:a16="http://schemas.microsoft.com/office/drawing/2014/main" id="{CF74AC36-5E17-4D3B-A93B-1645741EB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36" name="Freeform 37">
              <a:extLst>
                <a:ext uri="{FF2B5EF4-FFF2-40B4-BE49-F238E27FC236}">
                  <a16:creationId xmlns:a16="http://schemas.microsoft.com/office/drawing/2014/main" id="{39818481-D2FB-4507-B11D-8C6342ACF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37" name="Freeform 38">
              <a:extLst>
                <a:ext uri="{FF2B5EF4-FFF2-40B4-BE49-F238E27FC236}">
                  <a16:creationId xmlns:a16="http://schemas.microsoft.com/office/drawing/2014/main" id="{E996F5F0-3979-44D1-9AE3-1251DA5D2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39" name="Rectangle 138">
            <a:extLst>
              <a:ext uri="{FF2B5EF4-FFF2-40B4-BE49-F238E27FC236}">
                <a16:creationId xmlns:a16="http://schemas.microsoft.com/office/drawing/2014/main" id="{05C469C2-FE8F-491E-9139-7E7F8BB38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1" name="Freeform 6">
            <a:extLst>
              <a:ext uri="{FF2B5EF4-FFF2-40B4-BE49-F238E27FC236}">
                <a16:creationId xmlns:a16="http://schemas.microsoft.com/office/drawing/2014/main" id="{6538C979-F14E-4C6B-BE04-38CC5D7C1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2BE69F24-6145-472A-3015-A5AFECC3D7C6}"/>
              </a:ext>
            </a:extLst>
          </p:cNvPr>
          <p:cNvSpPr>
            <a:spLocks noGrp="1"/>
          </p:cNvSpPr>
          <p:nvPr>
            <p:ph type="title"/>
          </p:nvPr>
        </p:nvSpPr>
        <p:spPr>
          <a:xfrm>
            <a:off x="1697487" y="5793222"/>
            <a:ext cx="8915399" cy="823448"/>
          </a:xfrm>
        </p:spPr>
        <p:txBody>
          <a:bodyPr vert="horz" lIns="91440" tIns="45720" rIns="91440" bIns="45720" rtlCol="0" anchor="b">
            <a:normAutofit/>
          </a:bodyPr>
          <a:lstStyle/>
          <a:p>
            <a:pPr>
              <a:lnSpc>
                <a:spcPct val="90000"/>
              </a:lnSpc>
            </a:pPr>
            <a:r>
              <a:rPr lang="en-US" sz="3400" dirty="0"/>
              <a:t>IK is not an exclusive or unique approach</a:t>
            </a:r>
          </a:p>
        </p:txBody>
      </p:sp>
      <p:pic>
        <p:nvPicPr>
          <p:cNvPr id="5" name="Content Placeholder 4">
            <a:extLst>
              <a:ext uri="{FF2B5EF4-FFF2-40B4-BE49-F238E27FC236}">
                <a16:creationId xmlns:a16="http://schemas.microsoft.com/office/drawing/2014/main" id="{C7C63A66-2268-8D75-BA28-C4A19FBD7BAA}"/>
              </a:ext>
            </a:extLst>
          </p:cNvPr>
          <p:cNvPicPr>
            <a:picLocks noChangeAspect="1"/>
          </p:cNvPicPr>
          <p:nvPr/>
        </p:nvPicPr>
        <p:blipFill>
          <a:blip r:embed="rId2"/>
          <a:srcRect l="4982" r="237" b="1"/>
          <a:stretch/>
        </p:blipFill>
        <p:spPr>
          <a:xfrm>
            <a:off x="5948073" y="221907"/>
            <a:ext cx="5930450" cy="5474154"/>
          </a:xfrm>
          <a:prstGeom prst="rect">
            <a:avLst/>
          </a:prstGeom>
        </p:spPr>
      </p:pic>
      <p:pic>
        <p:nvPicPr>
          <p:cNvPr id="4" name="Content Placeholder 3">
            <a:extLst>
              <a:ext uri="{FF2B5EF4-FFF2-40B4-BE49-F238E27FC236}">
                <a16:creationId xmlns:a16="http://schemas.microsoft.com/office/drawing/2014/main" id="{62B6FEB4-61C9-F1BA-417D-FC8A166A1CB0}"/>
              </a:ext>
            </a:extLst>
          </p:cNvPr>
          <p:cNvPicPr>
            <a:picLocks noChangeAspect="1"/>
          </p:cNvPicPr>
          <p:nvPr/>
        </p:nvPicPr>
        <p:blipFill>
          <a:blip r:embed="rId3"/>
          <a:srcRect l="2408" t="12840" r="2838" b="15362"/>
          <a:stretch/>
        </p:blipFill>
        <p:spPr>
          <a:xfrm>
            <a:off x="149896" y="207516"/>
            <a:ext cx="5677469" cy="5278565"/>
          </a:xfrm>
          <a:prstGeom prst="rect">
            <a:avLst/>
          </a:prstGeom>
        </p:spPr>
      </p:pic>
    </p:spTree>
    <p:extLst>
      <p:ext uri="{BB962C8B-B14F-4D97-AF65-F5344CB8AC3E}">
        <p14:creationId xmlns:p14="http://schemas.microsoft.com/office/powerpoint/2010/main" val="2036602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454954FE-B29E-6DA8-6E83-5575315BA8B8}"/>
              </a:ext>
            </a:extLst>
          </p:cNvPr>
          <p:cNvSpPr>
            <a:spLocks noGrp="1"/>
          </p:cNvSpPr>
          <p:nvPr>
            <p:ph type="title"/>
          </p:nvPr>
        </p:nvSpPr>
        <p:spPr>
          <a:xfrm>
            <a:off x="4464609" y="130052"/>
            <a:ext cx="6845092" cy="1280890"/>
          </a:xfrm>
        </p:spPr>
        <p:txBody>
          <a:bodyPr>
            <a:normAutofit/>
          </a:bodyPr>
          <a:lstStyle/>
          <a:p>
            <a:r>
              <a:rPr lang="en-GB" dirty="0"/>
              <a:t>References</a:t>
            </a:r>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Abstract architecture">
            <a:extLst>
              <a:ext uri="{FF2B5EF4-FFF2-40B4-BE49-F238E27FC236}">
                <a16:creationId xmlns:a16="http://schemas.microsoft.com/office/drawing/2014/main" id="{632D16DE-5052-5BE0-2142-BCED41F96699}"/>
              </a:ext>
            </a:extLst>
          </p:cNvPr>
          <p:cNvPicPr>
            <a:picLocks noChangeAspect="1"/>
          </p:cNvPicPr>
          <p:nvPr/>
        </p:nvPicPr>
        <p:blipFill>
          <a:blip r:embed="rId2"/>
          <a:srcRect l="33887" r="39931" b="-1"/>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A8573DC2-33E4-AED1-F451-0B9BE7ED946E}"/>
              </a:ext>
            </a:extLst>
          </p:cNvPr>
          <p:cNvSpPr>
            <a:spLocks noGrp="1"/>
          </p:cNvSpPr>
          <p:nvPr>
            <p:ph idx="1"/>
          </p:nvPr>
        </p:nvSpPr>
        <p:spPr>
          <a:xfrm>
            <a:off x="4429920" y="995317"/>
            <a:ext cx="7498223" cy="5605024"/>
          </a:xfrm>
        </p:spPr>
        <p:txBody>
          <a:bodyPr>
            <a:normAutofit lnSpcReduction="10000"/>
          </a:bodyPr>
          <a:lstStyle/>
          <a:p>
            <a:pPr marL="0" indent="0">
              <a:lnSpc>
                <a:spcPct val="90000"/>
              </a:lnSpc>
              <a:buNone/>
            </a:pPr>
            <a:r>
              <a:rPr lang="en-GB" sz="2400" b="0" i="0" u="none" strike="noStrike" baseline="0" dirty="0">
                <a:latin typeface="Calibri Light" panose="020F0302020204030204" pitchFamily="34" charset="0"/>
              </a:rPr>
              <a:t>Harvey, B. (2009</a:t>
            </a:r>
            <a:r>
              <a:rPr lang="en-GB" sz="2400" dirty="0">
                <a:latin typeface="Calibri Light" panose="020F0302020204030204" pitchFamily="34" charset="0"/>
              </a:rPr>
              <a:t>)</a:t>
            </a:r>
            <a:r>
              <a:rPr lang="en-GB" sz="2400" b="0" i="0" u="none" strike="noStrike" baseline="0" dirty="0">
                <a:latin typeface="Calibri Light" panose="020F0302020204030204" pitchFamily="34" charset="0"/>
              </a:rPr>
              <a:t> Indigenous knowledges, sustainable development and the environment: implications for</a:t>
            </a:r>
          </a:p>
          <a:p>
            <a:pPr marL="0" indent="0">
              <a:lnSpc>
                <a:spcPct val="90000"/>
              </a:lnSpc>
              <a:buNone/>
            </a:pPr>
            <a:r>
              <a:rPr lang="en-GB" sz="2400" b="0" i="0" u="none" strike="noStrike" baseline="0" dirty="0">
                <a:latin typeface="Calibri Light" panose="020F0302020204030204" pitchFamily="34" charset="0"/>
              </a:rPr>
              <a:t>research, education and capacity building. J. Langdon (ed.), </a:t>
            </a:r>
            <a:r>
              <a:rPr lang="en-GB" sz="2400" b="0" i="1" u="none" strike="noStrike" baseline="0" dirty="0">
                <a:latin typeface="Calibri Light,Italic"/>
              </a:rPr>
              <a:t>Indigenous Knowledges, Development and</a:t>
            </a:r>
          </a:p>
          <a:p>
            <a:pPr marL="0" indent="0">
              <a:lnSpc>
                <a:spcPct val="90000"/>
              </a:lnSpc>
              <a:buNone/>
            </a:pPr>
            <a:r>
              <a:rPr lang="en-GB" sz="2400" b="0" i="1" u="none" strike="noStrike" baseline="0" dirty="0">
                <a:latin typeface="Calibri Light,Italic"/>
              </a:rPr>
              <a:t>Education</a:t>
            </a:r>
            <a:r>
              <a:rPr lang="en-GB" sz="2400" b="0" i="0" u="none" strike="noStrike" baseline="0" dirty="0">
                <a:latin typeface="Calibri Light" panose="020F0302020204030204" pitchFamily="34" charset="0"/>
              </a:rPr>
              <a:t>. </a:t>
            </a:r>
            <a:r>
              <a:rPr lang="en-GB" sz="2400" b="0" i="0" u="none" strike="noStrike" baseline="0" dirty="0" err="1">
                <a:latin typeface="Calibri Light" panose="020F0302020204030204" pitchFamily="34" charset="0"/>
              </a:rPr>
              <a:t>Rotterdam:Sense</a:t>
            </a:r>
            <a:r>
              <a:rPr lang="en-GB" sz="2400" b="0" i="0" u="none" strike="noStrike" baseline="0" dirty="0">
                <a:latin typeface="Calibri Light" panose="020F0302020204030204" pitchFamily="34" charset="0"/>
              </a:rPr>
              <a:t> Publishers, pp. 57-71.</a:t>
            </a:r>
          </a:p>
          <a:p>
            <a:pPr marL="0" indent="0">
              <a:lnSpc>
                <a:spcPct val="90000"/>
              </a:lnSpc>
              <a:buNone/>
            </a:pPr>
            <a:r>
              <a:rPr lang="en-GB" sz="2400" b="0" i="0" u="none" strike="noStrike" baseline="0" dirty="0">
                <a:latin typeface="Calibri Light" panose="020F0302020204030204" pitchFamily="34" charset="0"/>
              </a:rPr>
              <a:t>Hogue, M. (2013</a:t>
            </a:r>
            <a:r>
              <a:rPr lang="en-GB" sz="2400" dirty="0">
                <a:latin typeface="Calibri Light" panose="020F0302020204030204" pitchFamily="34" charset="0"/>
              </a:rPr>
              <a:t>)</a:t>
            </a:r>
            <a:r>
              <a:rPr lang="en-GB" sz="2400" b="0" i="0" u="none" strike="noStrike" baseline="0" dirty="0">
                <a:latin typeface="Calibri Light" panose="020F0302020204030204" pitchFamily="34" charset="0"/>
              </a:rPr>
              <a:t> Building bridges with Indigenous learners: teaching science through theatre. </a:t>
            </a:r>
            <a:r>
              <a:rPr lang="en-GB" sz="2400" b="0" i="1" u="none" strike="noStrike" baseline="0" dirty="0">
                <a:latin typeface="Calibri Light,Italic"/>
              </a:rPr>
              <a:t>Education Canada,</a:t>
            </a:r>
          </a:p>
          <a:p>
            <a:pPr marL="0" indent="0">
              <a:lnSpc>
                <a:spcPct val="90000"/>
              </a:lnSpc>
              <a:buNone/>
            </a:pPr>
            <a:r>
              <a:rPr lang="en-GB" sz="2400" b="0" i="1" u="none" strike="noStrike" baseline="0" dirty="0">
                <a:latin typeface="Calibri Light,Italic"/>
              </a:rPr>
              <a:t>53</a:t>
            </a:r>
            <a:r>
              <a:rPr lang="en-GB" sz="2400" b="0" i="0" u="none" strike="noStrike" baseline="0" dirty="0">
                <a:latin typeface="Calibri Light" panose="020F0302020204030204" pitchFamily="34" charset="0"/>
              </a:rPr>
              <a:t>(4). https://www.edcan.ca/articles/building-bridges-with-aboriginal-learners/ </a:t>
            </a:r>
          </a:p>
          <a:p>
            <a:pPr marL="0" indent="0">
              <a:lnSpc>
                <a:spcPct val="90000"/>
              </a:lnSpc>
              <a:buNone/>
            </a:pPr>
            <a:r>
              <a:rPr lang="en-GB" sz="2400" dirty="0">
                <a:latin typeface="Calibri Light" panose="020F0302020204030204" pitchFamily="34" charset="0"/>
              </a:rPr>
              <a:t>Moore, S. and Nesterova, Y. (2021) Indigenous knowledges and ways of knowing for a sustainable living. </a:t>
            </a:r>
            <a:r>
              <a:rPr lang="en-GB" sz="2400" i="1" dirty="0">
                <a:latin typeface="Calibri Light" panose="020F0302020204030204" pitchFamily="34" charset="0"/>
              </a:rPr>
              <a:t>Futures of Education.  </a:t>
            </a:r>
            <a:r>
              <a:rPr lang="en-GB" sz="2400" dirty="0" err="1">
                <a:latin typeface="Calibri Light" panose="020F0302020204030204" pitchFamily="34" charset="0"/>
              </a:rPr>
              <a:t>Paris:UNESCO</a:t>
            </a:r>
            <a:r>
              <a:rPr lang="en-GB" sz="2400" dirty="0">
                <a:latin typeface="Calibri Light" panose="020F0302020204030204" pitchFamily="34" charset="0"/>
              </a:rPr>
              <a:t> </a:t>
            </a:r>
            <a:endParaRPr lang="en-GB" sz="2400" b="0" i="0" u="none" strike="noStrike" baseline="0" dirty="0">
              <a:latin typeface="Calibri Light" panose="020F0302020204030204" pitchFamily="34" charset="0"/>
            </a:endParaRPr>
          </a:p>
          <a:p>
            <a:pPr marL="0" indent="0">
              <a:lnSpc>
                <a:spcPct val="90000"/>
              </a:lnSpc>
              <a:buNone/>
            </a:pPr>
            <a:r>
              <a:rPr lang="en-GB" sz="2400" b="0" i="0" u="none" strike="noStrike" baseline="0" dirty="0" err="1">
                <a:latin typeface="Calibri Light" panose="020F0302020204030204" pitchFamily="34" charset="0"/>
              </a:rPr>
              <a:t>Muehlebach</a:t>
            </a:r>
            <a:r>
              <a:rPr lang="en-GB" sz="2400" b="0" i="0" u="none" strike="noStrike" baseline="0" dirty="0">
                <a:latin typeface="Calibri Light" panose="020F0302020204030204" pitchFamily="34" charset="0"/>
              </a:rPr>
              <a:t>, A. (2001</a:t>
            </a:r>
            <a:r>
              <a:rPr lang="en-GB" sz="2400" dirty="0">
                <a:latin typeface="Calibri Light" panose="020F0302020204030204" pitchFamily="34" charset="0"/>
              </a:rPr>
              <a:t>)</a:t>
            </a:r>
            <a:r>
              <a:rPr lang="en-GB" sz="2400" b="0" i="0" u="none" strike="noStrike" baseline="0" dirty="0">
                <a:latin typeface="Calibri Light" panose="020F0302020204030204" pitchFamily="34" charset="0"/>
              </a:rPr>
              <a:t> ‘Making place’ at the United Nations: Indigenous cultural politics at the U.N. working group on Indigenous populations. </a:t>
            </a:r>
            <a:r>
              <a:rPr lang="en-GB" sz="2400" b="0" i="1" u="none" strike="noStrike" baseline="0" dirty="0">
                <a:latin typeface="Calibri Light,Italic"/>
              </a:rPr>
              <a:t>Cultural Anthropology</a:t>
            </a:r>
            <a:r>
              <a:rPr lang="en-GB" sz="2400" b="0" i="0" u="none" strike="noStrike" baseline="0" dirty="0">
                <a:latin typeface="Calibri Light" panose="020F0302020204030204" pitchFamily="34" charset="0"/>
              </a:rPr>
              <a:t>, Vol. 16, No. 3, pp. 415–448.</a:t>
            </a:r>
            <a:endParaRPr lang="en-GB" sz="2400" dirty="0">
              <a:latin typeface="Calibri Light" panose="020F0302020204030204" pitchFamily="34" charset="0"/>
            </a:endParaRPr>
          </a:p>
          <a:p>
            <a:pPr marL="0" indent="0">
              <a:lnSpc>
                <a:spcPct val="90000"/>
              </a:lnSpc>
              <a:buNone/>
            </a:pPr>
            <a:endParaRPr lang="en-GB" sz="1500" dirty="0"/>
          </a:p>
        </p:txBody>
      </p:sp>
    </p:spTree>
    <p:extLst>
      <p:ext uri="{BB962C8B-B14F-4D97-AF65-F5344CB8AC3E}">
        <p14:creationId xmlns:p14="http://schemas.microsoft.com/office/powerpoint/2010/main" val="395746541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129</TotalTime>
  <Words>523</Words>
  <Application>Microsoft Office PowerPoint</Application>
  <PresentationFormat>Widescreen</PresentationFormat>
  <Paragraphs>33</Paragraphs>
  <Slides>8</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Amnesty Trade Gothic</vt:lpstr>
      <vt:lpstr>Calibri Light,Italic</vt:lpstr>
      <vt:lpstr>Arial</vt:lpstr>
      <vt:lpstr>Calibri Light</vt:lpstr>
      <vt:lpstr>Century Gothic</vt:lpstr>
      <vt:lpstr>Roboto</vt:lpstr>
      <vt:lpstr>Wingdings 3</vt:lpstr>
      <vt:lpstr>Wisp</vt:lpstr>
      <vt:lpstr>“Guardians of the earth”</vt:lpstr>
      <vt:lpstr>Where does our “knowledge” come from</vt:lpstr>
      <vt:lpstr>PowerPoint Presentation</vt:lpstr>
      <vt:lpstr>Who are indigenous people</vt:lpstr>
      <vt:lpstr>What makes indigenous knowledge different?</vt:lpstr>
      <vt:lpstr>Why and how should IK be used?</vt:lpstr>
      <vt:lpstr>IK is not an exclusive or unique approach</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 Bevan</dc:creator>
  <cp:lastModifiedBy>Ann Bevan</cp:lastModifiedBy>
  <cp:revision>5</cp:revision>
  <dcterms:created xsi:type="dcterms:W3CDTF">2025-03-28T11:16:58Z</dcterms:created>
  <dcterms:modified xsi:type="dcterms:W3CDTF">2025-04-02T10:36:51Z</dcterms:modified>
</cp:coreProperties>
</file>