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45"/>
  </p:notesMasterIdLst>
  <p:sldIdLst>
    <p:sldId id="256" r:id="rId5"/>
    <p:sldId id="360" r:id="rId6"/>
    <p:sldId id="361" r:id="rId7"/>
    <p:sldId id="396" r:id="rId8"/>
    <p:sldId id="395" r:id="rId9"/>
    <p:sldId id="362" r:id="rId10"/>
    <p:sldId id="411" r:id="rId11"/>
    <p:sldId id="397" r:id="rId12"/>
    <p:sldId id="283" r:id="rId13"/>
    <p:sldId id="380" r:id="rId14"/>
    <p:sldId id="398" r:id="rId15"/>
    <p:sldId id="263" r:id="rId16"/>
    <p:sldId id="363" r:id="rId17"/>
    <p:sldId id="264" r:id="rId18"/>
    <p:sldId id="375" r:id="rId19"/>
    <p:sldId id="381" r:id="rId20"/>
    <p:sldId id="376" r:id="rId21"/>
    <p:sldId id="377" r:id="rId22"/>
    <p:sldId id="378" r:id="rId23"/>
    <p:sldId id="382" r:id="rId24"/>
    <p:sldId id="383" r:id="rId25"/>
    <p:sldId id="400" r:id="rId26"/>
    <p:sldId id="401" r:id="rId27"/>
    <p:sldId id="257" r:id="rId28"/>
    <p:sldId id="402" r:id="rId29"/>
    <p:sldId id="391" r:id="rId30"/>
    <p:sldId id="258" r:id="rId31"/>
    <p:sldId id="403" r:id="rId32"/>
    <p:sldId id="404" r:id="rId33"/>
    <p:sldId id="405" r:id="rId34"/>
    <p:sldId id="406" r:id="rId35"/>
    <p:sldId id="407" r:id="rId36"/>
    <p:sldId id="408" r:id="rId37"/>
    <p:sldId id="409" r:id="rId38"/>
    <p:sldId id="410" r:id="rId39"/>
    <p:sldId id="412" r:id="rId40"/>
    <p:sldId id="413" r:id="rId41"/>
    <p:sldId id="414" r:id="rId42"/>
    <p:sldId id="415" r:id="rId43"/>
    <p:sldId id="416"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660"/>
  </p:normalViewPr>
  <p:slideViewPr>
    <p:cSldViewPr snapToGrid="0">
      <p:cViewPr>
        <p:scale>
          <a:sx n="83" d="100"/>
          <a:sy n="83" d="100"/>
        </p:scale>
        <p:origin x="45" y="3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Davies" userId="61e71dc1-9594-4277-b52b-4420989f68ee" providerId="ADAL" clId="{27281EE4-3C16-47A9-B9C9-00F39C2F26AD}"/>
    <pc:docChg chg="custSel delSld modSld">
      <pc:chgData name="Cerys Davies" userId="61e71dc1-9594-4277-b52b-4420989f68ee" providerId="ADAL" clId="{27281EE4-3C16-47A9-B9C9-00F39C2F26AD}" dt="2025-09-16T15:56:19.019" v="15" actId="6549"/>
      <pc:docMkLst>
        <pc:docMk/>
      </pc:docMkLst>
      <pc:sldChg chg="modNotesTx">
        <pc:chgData name="Cerys Davies" userId="61e71dc1-9594-4277-b52b-4420989f68ee" providerId="ADAL" clId="{27281EE4-3C16-47A9-B9C9-00F39C2F26AD}" dt="2025-09-16T15:55:23.438" v="11" actId="6549"/>
        <pc:sldMkLst>
          <pc:docMk/>
          <pc:sldMk cId="2063427872" sldId="257"/>
        </pc:sldMkLst>
      </pc:sldChg>
      <pc:sldChg chg="modNotesTx">
        <pc:chgData name="Cerys Davies" userId="61e71dc1-9594-4277-b52b-4420989f68ee" providerId="ADAL" clId="{27281EE4-3C16-47A9-B9C9-00F39C2F26AD}" dt="2025-09-16T15:53:40.201" v="4" actId="6549"/>
        <pc:sldMkLst>
          <pc:docMk/>
          <pc:sldMk cId="3436350081" sldId="263"/>
        </pc:sldMkLst>
      </pc:sldChg>
      <pc:sldChg chg="modNotesTx">
        <pc:chgData name="Cerys Davies" userId="61e71dc1-9594-4277-b52b-4420989f68ee" providerId="ADAL" clId="{27281EE4-3C16-47A9-B9C9-00F39C2F26AD}" dt="2025-09-16T15:53:09.687" v="2" actId="6549"/>
        <pc:sldMkLst>
          <pc:docMk/>
          <pc:sldMk cId="1229105121" sldId="283"/>
        </pc:sldMkLst>
      </pc:sldChg>
      <pc:sldChg chg="modNotesTx">
        <pc:chgData name="Cerys Davies" userId="61e71dc1-9594-4277-b52b-4420989f68ee" providerId="ADAL" clId="{27281EE4-3C16-47A9-B9C9-00F39C2F26AD}" dt="2025-09-16T15:53:55.937" v="5" actId="6549"/>
        <pc:sldMkLst>
          <pc:docMk/>
          <pc:sldMk cId="1678757530" sldId="363"/>
        </pc:sldMkLst>
      </pc:sldChg>
      <pc:sldChg chg="modNotesTx">
        <pc:chgData name="Cerys Davies" userId="61e71dc1-9594-4277-b52b-4420989f68ee" providerId="ADAL" clId="{27281EE4-3C16-47A9-B9C9-00F39C2F26AD}" dt="2025-09-16T15:54:20.242" v="6" actId="6549"/>
        <pc:sldMkLst>
          <pc:docMk/>
          <pc:sldMk cId="2145261365" sldId="377"/>
        </pc:sldMkLst>
      </pc:sldChg>
      <pc:sldChg chg="modNotesTx">
        <pc:chgData name="Cerys Davies" userId="61e71dc1-9594-4277-b52b-4420989f68ee" providerId="ADAL" clId="{27281EE4-3C16-47A9-B9C9-00F39C2F26AD}" dt="2025-09-16T15:54:30.878" v="7" actId="6549"/>
        <pc:sldMkLst>
          <pc:docMk/>
          <pc:sldMk cId="140038829" sldId="378"/>
        </pc:sldMkLst>
      </pc:sldChg>
      <pc:sldChg chg="modNotesTx">
        <pc:chgData name="Cerys Davies" userId="61e71dc1-9594-4277-b52b-4420989f68ee" providerId="ADAL" clId="{27281EE4-3C16-47A9-B9C9-00F39C2F26AD}" dt="2025-09-16T15:53:18.027" v="3" actId="6549"/>
        <pc:sldMkLst>
          <pc:docMk/>
          <pc:sldMk cId="3472742668" sldId="380"/>
        </pc:sldMkLst>
      </pc:sldChg>
      <pc:sldChg chg="modNotesTx">
        <pc:chgData name="Cerys Davies" userId="61e71dc1-9594-4277-b52b-4420989f68ee" providerId="ADAL" clId="{27281EE4-3C16-47A9-B9C9-00F39C2F26AD}" dt="2025-09-16T15:54:48.555" v="8" actId="6549"/>
        <pc:sldMkLst>
          <pc:docMk/>
          <pc:sldMk cId="3524132407" sldId="382"/>
        </pc:sldMkLst>
      </pc:sldChg>
      <pc:sldChg chg="modNotesTx">
        <pc:chgData name="Cerys Davies" userId="61e71dc1-9594-4277-b52b-4420989f68ee" providerId="ADAL" clId="{27281EE4-3C16-47A9-B9C9-00F39C2F26AD}" dt="2025-09-16T15:55:01.644" v="9" actId="6549"/>
        <pc:sldMkLst>
          <pc:docMk/>
          <pc:sldMk cId="2574851089" sldId="383"/>
        </pc:sldMkLst>
      </pc:sldChg>
      <pc:sldChg chg="del">
        <pc:chgData name="Cerys Davies" userId="61e71dc1-9594-4277-b52b-4420989f68ee" providerId="ADAL" clId="{27281EE4-3C16-47A9-B9C9-00F39C2F26AD}" dt="2025-09-16T15:52:37.542" v="0" actId="47"/>
        <pc:sldMkLst>
          <pc:docMk/>
          <pc:sldMk cId="3763025999" sldId="390"/>
        </pc:sldMkLst>
      </pc:sldChg>
      <pc:sldChg chg="modNotesTx">
        <pc:chgData name="Cerys Davies" userId="61e71dc1-9594-4277-b52b-4420989f68ee" providerId="ADAL" clId="{27281EE4-3C16-47A9-B9C9-00F39C2F26AD}" dt="2025-09-16T15:55:09.173" v="10" actId="6549"/>
        <pc:sldMkLst>
          <pc:docMk/>
          <pc:sldMk cId="284345357" sldId="400"/>
        </pc:sldMkLst>
      </pc:sldChg>
      <pc:sldChg chg="modNotesTx">
        <pc:chgData name="Cerys Davies" userId="61e71dc1-9594-4277-b52b-4420989f68ee" providerId="ADAL" clId="{27281EE4-3C16-47A9-B9C9-00F39C2F26AD}" dt="2025-09-16T15:55:39.161" v="12" actId="6549"/>
        <pc:sldMkLst>
          <pc:docMk/>
          <pc:sldMk cId="3990808968" sldId="403"/>
        </pc:sldMkLst>
      </pc:sldChg>
      <pc:sldChg chg="modNotesTx">
        <pc:chgData name="Cerys Davies" userId="61e71dc1-9594-4277-b52b-4420989f68ee" providerId="ADAL" clId="{27281EE4-3C16-47A9-B9C9-00F39C2F26AD}" dt="2025-09-16T15:55:46.896" v="13" actId="6549"/>
        <pc:sldMkLst>
          <pc:docMk/>
          <pc:sldMk cId="2026187050" sldId="404"/>
        </pc:sldMkLst>
      </pc:sldChg>
      <pc:sldChg chg="modNotesTx">
        <pc:chgData name="Cerys Davies" userId="61e71dc1-9594-4277-b52b-4420989f68ee" providerId="ADAL" clId="{27281EE4-3C16-47A9-B9C9-00F39C2F26AD}" dt="2025-09-16T15:56:03.931" v="14" actId="6549"/>
        <pc:sldMkLst>
          <pc:docMk/>
          <pc:sldMk cId="1157556784" sldId="408"/>
        </pc:sldMkLst>
      </pc:sldChg>
      <pc:sldChg chg="delSp mod">
        <pc:chgData name="Cerys Davies" userId="61e71dc1-9594-4277-b52b-4420989f68ee" providerId="ADAL" clId="{27281EE4-3C16-47A9-B9C9-00F39C2F26AD}" dt="2025-09-16T15:53:01.822" v="1" actId="478"/>
        <pc:sldMkLst>
          <pc:docMk/>
          <pc:sldMk cId="3119866525" sldId="411"/>
        </pc:sldMkLst>
        <pc:spChg chg="del">
          <ac:chgData name="Cerys Davies" userId="61e71dc1-9594-4277-b52b-4420989f68ee" providerId="ADAL" clId="{27281EE4-3C16-47A9-B9C9-00F39C2F26AD}" dt="2025-09-16T15:53:01.822" v="1" actId="478"/>
          <ac:spMkLst>
            <pc:docMk/>
            <pc:sldMk cId="3119866525" sldId="411"/>
            <ac:spMk id="3" creationId="{1F3E3EFF-4E50-64A7-48AC-C9F096655696}"/>
          </ac:spMkLst>
        </pc:spChg>
      </pc:sldChg>
      <pc:sldChg chg="modNotesTx">
        <pc:chgData name="Cerys Davies" userId="61e71dc1-9594-4277-b52b-4420989f68ee" providerId="ADAL" clId="{27281EE4-3C16-47A9-B9C9-00F39C2F26AD}" dt="2025-09-16T15:56:19.019" v="15" actId="6549"/>
        <pc:sldMkLst>
          <pc:docMk/>
          <pc:sldMk cId="1872886285" sldId="41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E2D72F-3E32-482C-A1D2-1F8B3711A31F}" type="datetimeFigureOut">
              <a:rPr lang="en-GB" smtClean="0"/>
              <a:t>16/09/2025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559652-8C12-4FE2-AB1D-324B33413F2C}" type="slidenum">
              <a:rPr lang="en-GB" smtClean="0"/>
              <a:t>‹#›</a:t>
            </a:fld>
            <a:endParaRPr lang="en-GB"/>
          </a:p>
        </p:txBody>
      </p:sp>
    </p:spTree>
    <p:extLst>
      <p:ext uri="{BB962C8B-B14F-4D97-AF65-F5344CB8AC3E}">
        <p14:creationId xmlns:p14="http://schemas.microsoft.com/office/powerpoint/2010/main" val="4152868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2</a:t>
            </a:fld>
            <a:endParaRPr lang="en-GB"/>
          </a:p>
        </p:txBody>
      </p:sp>
    </p:spTree>
    <p:extLst>
      <p:ext uri="{BB962C8B-B14F-4D97-AF65-F5344CB8AC3E}">
        <p14:creationId xmlns:p14="http://schemas.microsoft.com/office/powerpoint/2010/main" val="984232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6</a:t>
            </a:fld>
            <a:endParaRPr lang="en-GB"/>
          </a:p>
        </p:txBody>
      </p:sp>
    </p:spTree>
    <p:extLst>
      <p:ext uri="{BB962C8B-B14F-4D97-AF65-F5344CB8AC3E}">
        <p14:creationId xmlns:p14="http://schemas.microsoft.com/office/powerpoint/2010/main" val="14980672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9</a:t>
            </a:fld>
            <a:endParaRPr lang="en-GB"/>
          </a:p>
        </p:txBody>
      </p:sp>
    </p:spTree>
    <p:extLst>
      <p:ext uri="{BB962C8B-B14F-4D97-AF65-F5344CB8AC3E}">
        <p14:creationId xmlns:p14="http://schemas.microsoft.com/office/powerpoint/2010/main" val="40067124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10</a:t>
            </a:fld>
            <a:endParaRPr lang="en-GB"/>
          </a:p>
        </p:txBody>
      </p:sp>
    </p:spTree>
    <p:extLst>
      <p:ext uri="{BB962C8B-B14F-4D97-AF65-F5344CB8AC3E}">
        <p14:creationId xmlns:p14="http://schemas.microsoft.com/office/powerpoint/2010/main" val="30478222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12</a:t>
            </a:fld>
            <a:endParaRPr lang="en-GB"/>
          </a:p>
        </p:txBody>
      </p:sp>
    </p:spTree>
    <p:extLst>
      <p:ext uri="{BB962C8B-B14F-4D97-AF65-F5344CB8AC3E}">
        <p14:creationId xmlns:p14="http://schemas.microsoft.com/office/powerpoint/2010/main" val="3209865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13</a:t>
            </a:fld>
            <a:endParaRPr lang="en-GB"/>
          </a:p>
        </p:txBody>
      </p:sp>
    </p:spTree>
    <p:extLst>
      <p:ext uri="{BB962C8B-B14F-4D97-AF65-F5344CB8AC3E}">
        <p14:creationId xmlns:p14="http://schemas.microsoft.com/office/powerpoint/2010/main" val="19192772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2559652-8C12-4FE2-AB1D-324B33413F2C}" type="slidenum">
              <a:rPr lang="en-GB" smtClean="0"/>
              <a:t>15</a:t>
            </a:fld>
            <a:endParaRPr lang="en-GB"/>
          </a:p>
        </p:txBody>
      </p:sp>
    </p:spTree>
    <p:extLst>
      <p:ext uri="{BB962C8B-B14F-4D97-AF65-F5344CB8AC3E}">
        <p14:creationId xmlns:p14="http://schemas.microsoft.com/office/powerpoint/2010/main" val="1204750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3FEAF-E839-4148-4C82-D8576CD941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C3C69B-C9A9-0BA4-B123-31DBC21F44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0F2FC4-AD37-B0D4-89C9-7F274B84F0E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D0AD51B-D492-06A7-7BA9-BDC0E3683F04}"/>
              </a:ext>
            </a:extLst>
          </p:cNvPr>
          <p:cNvSpPr>
            <a:spLocks noGrp="1"/>
          </p:cNvSpPr>
          <p:nvPr>
            <p:ph type="sldNum" sz="quarter" idx="5"/>
          </p:nvPr>
        </p:nvSpPr>
        <p:spPr/>
        <p:txBody>
          <a:bodyPr/>
          <a:lstStyle/>
          <a:p>
            <a:fld id="{52559652-8C12-4FE2-AB1D-324B33413F2C}" type="slidenum">
              <a:rPr lang="en-GB" smtClean="0"/>
              <a:t>16</a:t>
            </a:fld>
            <a:endParaRPr lang="en-GB"/>
          </a:p>
        </p:txBody>
      </p:sp>
    </p:spTree>
    <p:extLst>
      <p:ext uri="{BB962C8B-B14F-4D97-AF65-F5344CB8AC3E}">
        <p14:creationId xmlns:p14="http://schemas.microsoft.com/office/powerpoint/2010/main" val="37813659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2559652-8C12-4FE2-AB1D-324B33413F2C}" type="slidenum">
              <a:rPr lang="en-GB" smtClean="0"/>
              <a:t>17</a:t>
            </a:fld>
            <a:endParaRPr lang="en-GB"/>
          </a:p>
        </p:txBody>
      </p:sp>
    </p:spTree>
    <p:extLst>
      <p:ext uri="{BB962C8B-B14F-4D97-AF65-F5344CB8AC3E}">
        <p14:creationId xmlns:p14="http://schemas.microsoft.com/office/powerpoint/2010/main" val="17003230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18</a:t>
            </a:fld>
            <a:endParaRPr lang="en-GB"/>
          </a:p>
        </p:txBody>
      </p:sp>
    </p:spTree>
    <p:extLst>
      <p:ext uri="{BB962C8B-B14F-4D97-AF65-F5344CB8AC3E}">
        <p14:creationId xmlns:p14="http://schemas.microsoft.com/office/powerpoint/2010/main" val="1471028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19</a:t>
            </a:fld>
            <a:endParaRPr lang="en-GB"/>
          </a:p>
        </p:txBody>
      </p:sp>
    </p:spTree>
    <p:extLst>
      <p:ext uri="{BB962C8B-B14F-4D97-AF65-F5344CB8AC3E}">
        <p14:creationId xmlns:p14="http://schemas.microsoft.com/office/powerpoint/2010/main" val="26317363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20</a:t>
            </a:fld>
            <a:endParaRPr lang="en-GB"/>
          </a:p>
        </p:txBody>
      </p:sp>
    </p:spTree>
    <p:extLst>
      <p:ext uri="{BB962C8B-B14F-4D97-AF65-F5344CB8AC3E}">
        <p14:creationId xmlns:p14="http://schemas.microsoft.com/office/powerpoint/2010/main" val="21443450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21</a:t>
            </a:fld>
            <a:endParaRPr lang="en-GB"/>
          </a:p>
        </p:txBody>
      </p:sp>
    </p:spTree>
    <p:extLst>
      <p:ext uri="{BB962C8B-B14F-4D97-AF65-F5344CB8AC3E}">
        <p14:creationId xmlns:p14="http://schemas.microsoft.com/office/powerpoint/2010/main" val="9378153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22</a:t>
            </a:fld>
            <a:endParaRPr lang="en-GB"/>
          </a:p>
        </p:txBody>
      </p:sp>
    </p:spTree>
    <p:extLst>
      <p:ext uri="{BB962C8B-B14F-4D97-AF65-F5344CB8AC3E}">
        <p14:creationId xmlns:p14="http://schemas.microsoft.com/office/powerpoint/2010/main" val="14073710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24</a:t>
            </a:fld>
            <a:endParaRPr lang="en-GB"/>
          </a:p>
        </p:txBody>
      </p:sp>
    </p:spTree>
    <p:extLst>
      <p:ext uri="{BB962C8B-B14F-4D97-AF65-F5344CB8AC3E}">
        <p14:creationId xmlns:p14="http://schemas.microsoft.com/office/powerpoint/2010/main" val="2659123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28</a:t>
            </a:fld>
            <a:endParaRPr lang="en-GB"/>
          </a:p>
        </p:txBody>
      </p:sp>
    </p:spTree>
    <p:extLst>
      <p:ext uri="{BB962C8B-B14F-4D97-AF65-F5344CB8AC3E}">
        <p14:creationId xmlns:p14="http://schemas.microsoft.com/office/powerpoint/2010/main" val="40771227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29</a:t>
            </a:fld>
            <a:endParaRPr lang="en-GB"/>
          </a:p>
        </p:txBody>
      </p:sp>
    </p:spTree>
    <p:extLst>
      <p:ext uri="{BB962C8B-B14F-4D97-AF65-F5344CB8AC3E}">
        <p14:creationId xmlns:p14="http://schemas.microsoft.com/office/powerpoint/2010/main" val="23558537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33</a:t>
            </a:fld>
            <a:endParaRPr lang="en-GB"/>
          </a:p>
        </p:txBody>
      </p:sp>
    </p:spTree>
    <p:extLst>
      <p:ext uri="{BB962C8B-B14F-4D97-AF65-F5344CB8AC3E}">
        <p14:creationId xmlns:p14="http://schemas.microsoft.com/office/powerpoint/2010/main" val="16788349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37</a:t>
            </a:fld>
            <a:endParaRPr lang="en-GB"/>
          </a:p>
        </p:txBody>
      </p:sp>
    </p:spTree>
    <p:extLst>
      <p:ext uri="{BB962C8B-B14F-4D97-AF65-F5344CB8AC3E}">
        <p14:creationId xmlns:p14="http://schemas.microsoft.com/office/powerpoint/2010/main" val="3593863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331120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3636225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4417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6BC5B4-7257-4A10-944F-CE34FB77A518}"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969917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6BC5B4-7257-4A10-944F-CE34FB77A518}" type="datetimeFigureOut">
              <a:rPr lang="en-GB" smtClean="0"/>
              <a:t>16/09/2025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96825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6BC5B4-7257-4A10-944F-CE34FB77A518}" type="datetimeFigureOut">
              <a:rPr lang="en-GB" smtClean="0"/>
              <a:t>16/09/2025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55762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6BC5B4-7257-4A10-944F-CE34FB77A518}" type="datetimeFigureOut">
              <a:rPr lang="en-GB" smtClean="0"/>
              <a:t>16/09/2025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601716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6BC5B4-7257-4A10-944F-CE34FB77A518}"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007174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
        <p:nvSpPr>
          <p:cNvPr id="5" name="Date Placeholder 4"/>
          <p:cNvSpPr>
            <a:spLocks noGrp="1"/>
          </p:cNvSpPr>
          <p:nvPr>
            <p:ph type="dt" sz="half" idx="10"/>
          </p:nvPr>
        </p:nvSpPr>
        <p:spPr/>
        <p:txBody>
          <a:bodyPr/>
          <a:lstStyle/>
          <a:p>
            <a:fld id="{536BC5B4-7257-4A10-944F-CE34FB77A518}" type="datetimeFigureOut">
              <a:rPr lang="en-GB" smtClean="0"/>
              <a:t>16/09/2025</a:t>
            </a:fld>
            <a:endParaRPr lang="en-GB"/>
          </a:p>
        </p:txBody>
      </p:sp>
    </p:spTree>
    <p:extLst>
      <p:ext uri="{BB962C8B-B14F-4D97-AF65-F5344CB8AC3E}">
        <p14:creationId xmlns:p14="http://schemas.microsoft.com/office/powerpoint/2010/main" val="3024647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83874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8494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989549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50941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184697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12071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796587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6BC5B4-7257-4A10-944F-CE34FB77A518}" type="datetimeFigureOut">
              <a:rPr lang="en-GB" smtClean="0"/>
              <a:t>16/09/2025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9EE4F4D-5756-4309-9E3A-CB2EC4973375}" type="slidenum">
              <a:rPr lang="en-GB" smtClean="0"/>
              <a:t>‹#›</a:t>
            </a:fld>
            <a:endParaRPr lang="en-GB"/>
          </a:p>
        </p:txBody>
      </p:sp>
    </p:spTree>
    <p:extLst>
      <p:ext uri="{BB962C8B-B14F-4D97-AF65-F5344CB8AC3E}">
        <p14:creationId xmlns:p14="http://schemas.microsoft.com/office/powerpoint/2010/main" val="263716866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CC950-E77F-15A4-C7E0-E506331E160D}"/>
              </a:ext>
            </a:extLst>
          </p:cNvPr>
          <p:cNvSpPr>
            <a:spLocks noGrp="1"/>
          </p:cNvSpPr>
          <p:nvPr>
            <p:ph type="ctrTitle"/>
          </p:nvPr>
        </p:nvSpPr>
        <p:spPr>
          <a:xfrm>
            <a:off x="1377971" y="1625391"/>
            <a:ext cx="9977904" cy="1646302"/>
          </a:xfrm>
        </p:spPr>
        <p:txBody>
          <a:bodyPr/>
          <a:lstStyle/>
          <a:p>
            <a:pPr algn="l"/>
            <a:r>
              <a:rPr lang="en-GB" dirty="0"/>
              <a:t>Property and Conveyancing:</a:t>
            </a:r>
            <a:br>
              <a:rPr lang="en-GB" dirty="0"/>
            </a:br>
            <a:r>
              <a:rPr lang="en-GB" dirty="0"/>
              <a:t>Underpinning Land Law</a:t>
            </a:r>
          </a:p>
        </p:txBody>
      </p:sp>
      <p:sp>
        <p:nvSpPr>
          <p:cNvPr id="3" name="Subtitle 2">
            <a:extLst>
              <a:ext uri="{FF2B5EF4-FFF2-40B4-BE49-F238E27FC236}">
                <a16:creationId xmlns:a16="http://schemas.microsoft.com/office/drawing/2014/main" id="{B3C07B6A-DE2B-9CA1-97D5-CB2C65EFCC71}"/>
              </a:ext>
            </a:extLst>
          </p:cNvPr>
          <p:cNvSpPr>
            <a:spLocks noGrp="1"/>
          </p:cNvSpPr>
          <p:nvPr>
            <p:ph type="subTitle" idx="1"/>
          </p:nvPr>
        </p:nvSpPr>
        <p:spPr/>
        <p:txBody>
          <a:bodyPr>
            <a:normAutofit/>
          </a:bodyPr>
          <a:lstStyle/>
          <a:p>
            <a:pPr algn="ctr"/>
            <a:r>
              <a:rPr lang="en-GB" sz="4400" b="1" dirty="0"/>
              <a:t>Week 1 – Chapter 1</a:t>
            </a:r>
          </a:p>
        </p:txBody>
      </p:sp>
    </p:spTree>
    <p:extLst>
      <p:ext uri="{BB962C8B-B14F-4D97-AF65-F5344CB8AC3E}">
        <p14:creationId xmlns:p14="http://schemas.microsoft.com/office/powerpoint/2010/main" val="1665280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8161" y="643387"/>
            <a:ext cx="8596668" cy="5571225"/>
          </a:xfrm>
        </p:spPr>
        <p:txBody>
          <a:bodyPr>
            <a:noAutofit/>
          </a:bodyPr>
          <a:lstStyle/>
          <a:p>
            <a:pPr marL="0" indent="0">
              <a:buNone/>
            </a:pPr>
            <a:r>
              <a:rPr lang="en-GB" sz="2800" b="1" dirty="0"/>
              <a:t>To understand:</a:t>
            </a:r>
          </a:p>
          <a:p>
            <a:r>
              <a:rPr lang="en-US" sz="2800" dirty="0"/>
              <a:t>common law and equity – a reminder</a:t>
            </a:r>
          </a:p>
          <a:p>
            <a:r>
              <a:rPr lang="en-US" sz="2800" dirty="0"/>
              <a:t>what is land?</a:t>
            </a:r>
          </a:p>
          <a:p>
            <a:r>
              <a:rPr lang="en-US" sz="2800" dirty="0"/>
              <a:t>estates and interests in land</a:t>
            </a:r>
          </a:p>
          <a:p>
            <a:r>
              <a:rPr lang="en-US" sz="2800" dirty="0"/>
              <a:t>formalities for the express creation of legal interests</a:t>
            </a:r>
          </a:p>
          <a:p>
            <a:r>
              <a:rPr lang="en-US" sz="2800" dirty="0"/>
              <a:t>formalities for the express creation of equitable interests, and</a:t>
            </a:r>
          </a:p>
          <a:p>
            <a:r>
              <a:rPr lang="en-US" sz="2800" dirty="0"/>
              <a:t>statutory requirements for a deed and the exceptions to the requirements for a deed.</a:t>
            </a:r>
            <a:endParaRPr lang="en-GB" sz="2800" dirty="0"/>
          </a:p>
        </p:txBody>
      </p:sp>
      <p:pic>
        <p:nvPicPr>
          <p:cNvPr id="6" name="Picture 5">
            <a:extLst>
              <a:ext uri="{FF2B5EF4-FFF2-40B4-BE49-F238E27FC236}">
                <a16:creationId xmlns:a16="http://schemas.microsoft.com/office/drawing/2014/main" id="{F9145D62-269B-3EE0-C138-2E2B6AA87A37}"/>
              </a:ext>
            </a:extLst>
          </p:cNvPr>
          <p:cNvPicPr>
            <a:picLocks noChangeAspect="1"/>
          </p:cNvPicPr>
          <p:nvPr/>
        </p:nvPicPr>
        <p:blipFill>
          <a:blip r:embed="rId3"/>
          <a:stretch>
            <a:fillRect/>
          </a:stretch>
        </p:blipFill>
        <p:spPr>
          <a:xfrm>
            <a:off x="9057735" y="339817"/>
            <a:ext cx="2606104" cy="2606104"/>
          </a:xfrm>
          <a:prstGeom prst="rect">
            <a:avLst/>
          </a:prstGeom>
          <a:noFill/>
        </p:spPr>
      </p:pic>
    </p:spTree>
    <p:extLst>
      <p:ext uri="{BB962C8B-B14F-4D97-AF65-F5344CB8AC3E}">
        <p14:creationId xmlns:p14="http://schemas.microsoft.com/office/powerpoint/2010/main" val="4175437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Common Law and Equity</a:t>
            </a:r>
          </a:p>
        </p:txBody>
      </p:sp>
      <p:sp>
        <p:nvSpPr>
          <p:cNvPr id="3" name="Content Placeholder 2"/>
          <p:cNvSpPr>
            <a:spLocks noGrp="1"/>
          </p:cNvSpPr>
          <p:nvPr>
            <p:ph idx="1"/>
          </p:nvPr>
        </p:nvSpPr>
        <p:spPr>
          <a:xfrm>
            <a:off x="584147" y="1560696"/>
            <a:ext cx="8596668" cy="4748089"/>
          </a:xfrm>
        </p:spPr>
        <p:txBody>
          <a:bodyPr>
            <a:noAutofit/>
          </a:bodyPr>
          <a:lstStyle/>
          <a:p>
            <a:r>
              <a:rPr lang="en-GB" sz="2400" dirty="0"/>
              <a:t>Medieval origins of Equity</a:t>
            </a:r>
          </a:p>
          <a:p>
            <a:r>
              <a:rPr lang="en-GB" sz="2400" dirty="0"/>
              <a:t>Development of a more formal system</a:t>
            </a:r>
          </a:p>
          <a:p>
            <a:r>
              <a:rPr lang="en-GB" sz="2400" dirty="0"/>
              <a:t>Fusion of Law and Equity</a:t>
            </a:r>
          </a:p>
          <a:p>
            <a:r>
              <a:rPr lang="en-GB" sz="2400" dirty="0"/>
              <a:t>Equitable Maxims</a:t>
            </a:r>
          </a:p>
          <a:p>
            <a:r>
              <a:rPr lang="en-GB" sz="2400" dirty="0"/>
              <a:t>Equitable Remedies</a:t>
            </a:r>
          </a:p>
        </p:txBody>
      </p:sp>
    </p:spTree>
    <p:extLst>
      <p:ext uri="{BB962C8B-B14F-4D97-AF65-F5344CB8AC3E}">
        <p14:creationId xmlns:p14="http://schemas.microsoft.com/office/powerpoint/2010/main" val="3905147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889E0-9DC2-13F4-3FFC-395358B32F58}"/>
              </a:ext>
            </a:extLst>
          </p:cNvPr>
          <p:cNvSpPr>
            <a:spLocks noGrp="1"/>
          </p:cNvSpPr>
          <p:nvPr>
            <p:ph type="title"/>
          </p:nvPr>
        </p:nvSpPr>
        <p:spPr/>
        <p:txBody>
          <a:bodyPr/>
          <a:lstStyle/>
          <a:p>
            <a:r>
              <a:rPr lang="en-GB" dirty="0"/>
              <a:t>The Equitable Maxims</a:t>
            </a:r>
          </a:p>
        </p:txBody>
      </p:sp>
      <p:sp>
        <p:nvSpPr>
          <p:cNvPr id="4" name="Content Placeholder 3">
            <a:extLst>
              <a:ext uri="{FF2B5EF4-FFF2-40B4-BE49-F238E27FC236}">
                <a16:creationId xmlns:a16="http://schemas.microsoft.com/office/drawing/2014/main" id="{EB1197BE-1E24-CDB7-EBEA-B389E2F7A955}"/>
              </a:ext>
            </a:extLst>
          </p:cNvPr>
          <p:cNvSpPr>
            <a:spLocks noGrp="1"/>
          </p:cNvSpPr>
          <p:nvPr>
            <p:ph sz="half" idx="2"/>
          </p:nvPr>
        </p:nvSpPr>
        <p:spPr>
          <a:xfrm>
            <a:off x="677334" y="1930400"/>
            <a:ext cx="4185623" cy="3304117"/>
          </a:xfrm>
        </p:spPr>
        <p:txBody>
          <a:bodyPr/>
          <a:lstStyle/>
          <a:p>
            <a:r>
              <a:rPr lang="en-GB" dirty="0"/>
              <a:t>Equity acts ‘in </a:t>
            </a:r>
            <a:r>
              <a:rPr lang="en-GB" dirty="0" err="1"/>
              <a:t>personam</a:t>
            </a:r>
            <a:r>
              <a:rPr lang="en-GB" dirty="0"/>
              <a:t>’</a:t>
            </a:r>
          </a:p>
          <a:p>
            <a:r>
              <a:rPr lang="en-GB" dirty="0"/>
              <a:t>Equity will not suffer a wrong to be without a remedy</a:t>
            </a:r>
          </a:p>
          <a:p>
            <a:r>
              <a:rPr lang="en-GB" dirty="0"/>
              <a:t>Equity follows the law</a:t>
            </a:r>
          </a:p>
          <a:p>
            <a:r>
              <a:rPr lang="en-GB" dirty="0"/>
              <a:t>He who seeks equity must come with ‘clean hands’</a:t>
            </a:r>
          </a:p>
          <a:p>
            <a:r>
              <a:rPr lang="en-GB" dirty="0"/>
              <a:t>Delay defeats equity</a:t>
            </a:r>
          </a:p>
          <a:p>
            <a:r>
              <a:rPr lang="en-GB" dirty="0"/>
              <a:t>He who seeks equity must do equity</a:t>
            </a:r>
          </a:p>
        </p:txBody>
      </p:sp>
      <p:sp>
        <p:nvSpPr>
          <p:cNvPr id="6" name="Content Placeholder 5">
            <a:extLst>
              <a:ext uri="{FF2B5EF4-FFF2-40B4-BE49-F238E27FC236}">
                <a16:creationId xmlns:a16="http://schemas.microsoft.com/office/drawing/2014/main" id="{C8DD91DD-FCAC-553B-1305-13A836DE4C49}"/>
              </a:ext>
            </a:extLst>
          </p:cNvPr>
          <p:cNvSpPr>
            <a:spLocks noGrp="1"/>
          </p:cNvSpPr>
          <p:nvPr>
            <p:ph sz="quarter" idx="4"/>
          </p:nvPr>
        </p:nvSpPr>
        <p:spPr>
          <a:xfrm>
            <a:off x="5398935" y="2018377"/>
            <a:ext cx="4185617" cy="3304117"/>
          </a:xfrm>
        </p:spPr>
        <p:txBody>
          <a:bodyPr/>
          <a:lstStyle/>
          <a:p>
            <a:r>
              <a:rPr lang="en-GB" dirty="0"/>
              <a:t>Equity is equality</a:t>
            </a:r>
          </a:p>
          <a:p>
            <a:r>
              <a:rPr lang="en-GB" dirty="0"/>
              <a:t>Equity sees as done what ought to be done</a:t>
            </a:r>
          </a:p>
          <a:p>
            <a:r>
              <a:rPr lang="en-GB" dirty="0"/>
              <a:t>Equity looks to the substance and not to the form</a:t>
            </a:r>
          </a:p>
          <a:p>
            <a:r>
              <a:rPr lang="en-GB" dirty="0"/>
              <a:t>Equity will not assist a volunteer</a:t>
            </a:r>
          </a:p>
          <a:p>
            <a:r>
              <a:rPr lang="en-GB" dirty="0"/>
              <a:t>Equity will not act in vain</a:t>
            </a:r>
          </a:p>
        </p:txBody>
      </p:sp>
    </p:spTree>
    <p:extLst>
      <p:ext uri="{BB962C8B-B14F-4D97-AF65-F5344CB8AC3E}">
        <p14:creationId xmlns:p14="http://schemas.microsoft.com/office/powerpoint/2010/main" val="12951281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EA5C9-33DC-47A2-8C6B-3564492C35A2}"/>
              </a:ext>
            </a:extLst>
          </p:cNvPr>
          <p:cNvSpPr>
            <a:spLocks noGrp="1"/>
          </p:cNvSpPr>
          <p:nvPr>
            <p:ph type="title"/>
          </p:nvPr>
        </p:nvSpPr>
        <p:spPr/>
        <p:txBody>
          <a:bodyPr/>
          <a:lstStyle/>
          <a:p>
            <a:r>
              <a:rPr lang="en-GB" dirty="0"/>
              <a:t>Equitable Remedies</a:t>
            </a:r>
          </a:p>
        </p:txBody>
      </p:sp>
      <p:sp>
        <p:nvSpPr>
          <p:cNvPr id="3" name="Content Placeholder 2">
            <a:extLst>
              <a:ext uri="{FF2B5EF4-FFF2-40B4-BE49-F238E27FC236}">
                <a16:creationId xmlns:a16="http://schemas.microsoft.com/office/drawing/2014/main" id="{49802349-A10E-9630-4455-C9AF23956725}"/>
              </a:ext>
            </a:extLst>
          </p:cNvPr>
          <p:cNvSpPr>
            <a:spLocks noGrp="1"/>
          </p:cNvSpPr>
          <p:nvPr>
            <p:ph idx="1"/>
          </p:nvPr>
        </p:nvSpPr>
        <p:spPr>
          <a:xfrm>
            <a:off x="568066" y="1349706"/>
            <a:ext cx="9099270" cy="4970581"/>
          </a:xfrm>
        </p:spPr>
        <p:txBody>
          <a:bodyPr>
            <a:normAutofit/>
          </a:bodyPr>
          <a:lstStyle/>
          <a:p>
            <a:pPr fontAlgn="auto"/>
            <a:r>
              <a:rPr lang="en-GB" b="1" dirty="0"/>
              <a:t>specific performance</a:t>
            </a:r>
            <a:r>
              <a:rPr lang="en-GB" dirty="0"/>
              <a:t> – an order to the party to a contract to perform their obligations under the contract;</a:t>
            </a:r>
          </a:p>
          <a:p>
            <a:pPr fontAlgn="auto"/>
            <a:r>
              <a:rPr lang="en-GB" b="1" dirty="0"/>
              <a:t>injunction</a:t>
            </a:r>
            <a:r>
              <a:rPr lang="en-GB" dirty="0"/>
              <a:t> – an order directing a person or persons to refrain from doing a particular act or thing (or, very occasionally, an order requiring them to do something);</a:t>
            </a:r>
          </a:p>
          <a:p>
            <a:pPr fontAlgn="auto"/>
            <a:r>
              <a:rPr lang="en-GB" b="1" dirty="0"/>
              <a:t>rescission</a:t>
            </a:r>
            <a:r>
              <a:rPr lang="en-GB" dirty="0"/>
              <a:t> – the setting aside of a contract;</a:t>
            </a:r>
          </a:p>
          <a:p>
            <a:pPr fontAlgn="auto"/>
            <a:r>
              <a:rPr lang="en-GB" b="1" dirty="0"/>
              <a:t>rectification</a:t>
            </a:r>
            <a:r>
              <a:rPr lang="en-GB" dirty="0"/>
              <a:t> – the correction of a contract where the writing does not properly represent what the parties to the contract had agreed;</a:t>
            </a:r>
          </a:p>
          <a:p>
            <a:pPr fontAlgn="auto"/>
            <a:r>
              <a:rPr lang="en-GB" b="1" dirty="0"/>
              <a:t>account </a:t>
            </a:r>
            <a:r>
              <a:rPr lang="en-GB" dirty="0"/>
              <a:t>– the process whereby the sums due from one party to another resulting from transactions between them are investigated; and</a:t>
            </a:r>
          </a:p>
          <a:p>
            <a:pPr fontAlgn="auto"/>
            <a:r>
              <a:rPr lang="en-GB" b="1" dirty="0"/>
              <a:t>the appointment of a receiver</a:t>
            </a:r>
            <a:r>
              <a:rPr lang="en-GB" dirty="0"/>
              <a:t> – the appointment of a person in order to preserve endangered property for the benefit of those who are entitled to it.</a:t>
            </a:r>
          </a:p>
          <a:p>
            <a:endParaRPr lang="en-GB" dirty="0"/>
          </a:p>
        </p:txBody>
      </p:sp>
    </p:spTree>
    <p:extLst>
      <p:ext uri="{BB962C8B-B14F-4D97-AF65-F5344CB8AC3E}">
        <p14:creationId xmlns:p14="http://schemas.microsoft.com/office/powerpoint/2010/main" val="1869111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959" y="283444"/>
            <a:ext cx="8596668" cy="1320800"/>
          </a:xfrm>
        </p:spPr>
        <p:txBody>
          <a:bodyPr>
            <a:normAutofit/>
          </a:bodyPr>
          <a:lstStyle/>
          <a:p>
            <a:r>
              <a:rPr lang="en-GB" dirty="0"/>
              <a:t>Equitable rights in Conveyancing</a:t>
            </a:r>
          </a:p>
        </p:txBody>
      </p:sp>
      <p:sp>
        <p:nvSpPr>
          <p:cNvPr id="3" name="Content Placeholder 2"/>
          <p:cNvSpPr>
            <a:spLocks noGrp="1"/>
          </p:cNvSpPr>
          <p:nvPr>
            <p:ph idx="1"/>
          </p:nvPr>
        </p:nvSpPr>
        <p:spPr>
          <a:xfrm>
            <a:off x="610043" y="1333839"/>
            <a:ext cx="8596668" cy="4900183"/>
          </a:xfrm>
        </p:spPr>
        <p:txBody>
          <a:bodyPr>
            <a:noAutofit/>
          </a:bodyPr>
          <a:lstStyle/>
          <a:p>
            <a:pPr marL="0" indent="0">
              <a:buNone/>
            </a:pPr>
            <a:r>
              <a:rPr lang="en-GB" sz="2800" dirty="0"/>
              <a:t>Examples:</a:t>
            </a:r>
          </a:p>
          <a:p>
            <a:r>
              <a:rPr lang="en-GB" sz="2800" dirty="0"/>
              <a:t>Beneficial interests arising from co-ownership as tenants in common</a:t>
            </a:r>
          </a:p>
          <a:p>
            <a:r>
              <a:rPr lang="en-GB" sz="2800" dirty="0"/>
              <a:t>Rights under restrictive covenants – take effect in equity</a:t>
            </a:r>
          </a:p>
          <a:p>
            <a:r>
              <a:rPr lang="en-GB" sz="2800" dirty="0"/>
              <a:t>Equitable interest arising from an estate contract ( at the point of exchange of contracts but before completion</a:t>
            </a:r>
            <a:r>
              <a:rPr lang="en-GB" sz="2400" dirty="0"/>
              <a:t>)</a:t>
            </a:r>
          </a:p>
        </p:txBody>
      </p:sp>
    </p:spTree>
    <p:extLst>
      <p:ext uri="{BB962C8B-B14F-4D97-AF65-F5344CB8AC3E}">
        <p14:creationId xmlns:p14="http://schemas.microsoft.com/office/powerpoint/2010/main" val="3488057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A66FC-1148-B2D7-CC12-BA54632E18F4}"/>
              </a:ext>
            </a:extLst>
          </p:cNvPr>
          <p:cNvSpPr>
            <a:spLocks noGrp="1"/>
          </p:cNvSpPr>
          <p:nvPr>
            <p:ph type="title"/>
          </p:nvPr>
        </p:nvSpPr>
        <p:spPr/>
        <p:txBody>
          <a:bodyPr/>
          <a:lstStyle/>
          <a:p>
            <a:r>
              <a:rPr lang="en-GB" dirty="0"/>
              <a:t>Now a LAND LAW refresher!</a:t>
            </a:r>
          </a:p>
        </p:txBody>
      </p:sp>
    </p:spTree>
    <p:extLst>
      <p:ext uri="{BB962C8B-B14F-4D97-AF65-F5344CB8AC3E}">
        <p14:creationId xmlns:p14="http://schemas.microsoft.com/office/powerpoint/2010/main" val="31198665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CCE4D-6DDD-1821-7E35-3938B3F089F9}"/>
              </a:ext>
            </a:extLst>
          </p:cNvPr>
          <p:cNvSpPr>
            <a:spLocks noGrp="1"/>
          </p:cNvSpPr>
          <p:nvPr>
            <p:ph type="title"/>
          </p:nvPr>
        </p:nvSpPr>
        <p:spPr>
          <a:xfrm>
            <a:off x="677334" y="253042"/>
            <a:ext cx="8596668" cy="718867"/>
          </a:xfrm>
        </p:spPr>
        <p:txBody>
          <a:bodyPr/>
          <a:lstStyle/>
          <a:p>
            <a:r>
              <a:rPr lang="en-GB" dirty="0"/>
              <a:t>History of Land Law</a:t>
            </a:r>
          </a:p>
        </p:txBody>
      </p:sp>
      <p:sp>
        <p:nvSpPr>
          <p:cNvPr id="3" name="Content Placeholder 2">
            <a:extLst>
              <a:ext uri="{FF2B5EF4-FFF2-40B4-BE49-F238E27FC236}">
                <a16:creationId xmlns:a16="http://schemas.microsoft.com/office/drawing/2014/main" id="{09AC9774-5E5B-1718-65BE-74FA2C59CEDD}"/>
              </a:ext>
            </a:extLst>
          </p:cNvPr>
          <p:cNvSpPr>
            <a:spLocks noGrp="1"/>
          </p:cNvSpPr>
          <p:nvPr>
            <p:ph idx="1"/>
          </p:nvPr>
        </p:nvSpPr>
        <p:spPr>
          <a:xfrm>
            <a:off x="510555" y="1063926"/>
            <a:ext cx="8897987" cy="5446142"/>
          </a:xfrm>
        </p:spPr>
        <p:txBody>
          <a:bodyPr>
            <a:normAutofit lnSpcReduction="10000"/>
          </a:bodyPr>
          <a:lstStyle/>
          <a:p>
            <a:r>
              <a:rPr lang="en-GB" dirty="0"/>
              <a:t>Doctrine of tenure : ultimate tenure lies with the Crown</a:t>
            </a:r>
          </a:p>
          <a:p>
            <a:r>
              <a:rPr lang="en-GB" dirty="0"/>
              <a:t>tenure amounts to a method whereby land is held from an immediate lord and ultimately from the Crown.</a:t>
            </a:r>
          </a:p>
          <a:p>
            <a:r>
              <a:rPr lang="en-GB" dirty="0"/>
              <a:t>Freeholder own the freehold but if dies intestate land reverts to the Crown</a:t>
            </a:r>
          </a:p>
          <a:p>
            <a:r>
              <a:rPr lang="en-GB" dirty="0"/>
              <a:t>doctrine of tenure should be appreciated, although it is of little importance today.</a:t>
            </a:r>
          </a:p>
          <a:p>
            <a:pPr fontAlgn="auto"/>
            <a:r>
              <a:rPr lang="en-GB" dirty="0"/>
              <a:t>doctrine of tenure defined the </a:t>
            </a:r>
            <a:r>
              <a:rPr lang="en-GB" b="1" dirty="0"/>
              <a:t>quality </a:t>
            </a:r>
            <a:r>
              <a:rPr lang="en-GB" dirty="0"/>
              <a:t>of the landholding because tenure determined the conditions on which the right to occupy the land was granted. </a:t>
            </a:r>
          </a:p>
          <a:p>
            <a:pPr fontAlgn="auto"/>
            <a:r>
              <a:rPr lang="en-GB" dirty="0"/>
              <a:t>doctrine of estates marks out the extent and duration of the rights over the land in question and, therefore, defines the </a:t>
            </a:r>
            <a:r>
              <a:rPr lang="en-GB" b="1" dirty="0"/>
              <a:t>quantity </a:t>
            </a:r>
            <a:r>
              <a:rPr lang="en-GB" dirty="0"/>
              <a:t>of the landholding. there is always a temporal (time) element defining the duration of landholding.</a:t>
            </a:r>
          </a:p>
          <a:p>
            <a:pPr fontAlgn="auto"/>
            <a:r>
              <a:rPr lang="en-GB" dirty="0"/>
              <a:t>Estates are classified into those of </a:t>
            </a:r>
            <a:r>
              <a:rPr lang="en-GB" dirty="0">
                <a:highlight>
                  <a:srgbClr val="FFFF00"/>
                </a:highlight>
              </a:rPr>
              <a:t>freehold</a:t>
            </a:r>
            <a:r>
              <a:rPr lang="en-GB" dirty="0"/>
              <a:t> and those of </a:t>
            </a:r>
            <a:r>
              <a:rPr lang="en-GB" dirty="0">
                <a:highlight>
                  <a:srgbClr val="FFFF00"/>
                </a:highlight>
              </a:rPr>
              <a:t>less than freehold</a:t>
            </a:r>
            <a:r>
              <a:rPr lang="en-GB" dirty="0"/>
              <a:t>. </a:t>
            </a:r>
          </a:p>
          <a:p>
            <a:pPr fontAlgn="auto"/>
            <a:r>
              <a:rPr lang="en-GB" b="1" u="sng" dirty="0"/>
              <a:t>Freehold estate </a:t>
            </a:r>
            <a:r>
              <a:rPr lang="en-GB" dirty="0"/>
              <a:t>is of </a:t>
            </a:r>
            <a:r>
              <a:rPr lang="en-GB" b="1" dirty="0"/>
              <a:t>indefinite </a:t>
            </a:r>
            <a:r>
              <a:rPr lang="en-GB" dirty="0"/>
              <a:t>duration. There is no knowing, at the time of the grant, precisely when the estate of freehold will end.</a:t>
            </a:r>
          </a:p>
          <a:p>
            <a:pPr fontAlgn="auto"/>
            <a:r>
              <a:rPr lang="en-GB" dirty="0"/>
              <a:t>An estate of </a:t>
            </a:r>
            <a:r>
              <a:rPr lang="en-GB" b="1" u="sng" dirty="0"/>
              <a:t>less than freehold </a:t>
            </a:r>
            <a:r>
              <a:rPr lang="en-GB" dirty="0"/>
              <a:t>is a lease and the characteristic of a lease is that it is of </a:t>
            </a:r>
            <a:r>
              <a:rPr lang="en-GB" b="1" dirty="0"/>
              <a:t>fixed maximum duration</a:t>
            </a:r>
            <a:r>
              <a:rPr lang="en-GB" dirty="0"/>
              <a:t>. Thus, an estate which lasts for a maximum of a year, or 10 years or, indeed, a thousand years or only one day, must be a lease.</a:t>
            </a:r>
          </a:p>
          <a:p>
            <a:endParaRPr lang="en-GB" dirty="0"/>
          </a:p>
          <a:p>
            <a:endParaRPr lang="en-GB" dirty="0"/>
          </a:p>
        </p:txBody>
      </p:sp>
    </p:spTree>
    <p:extLst>
      <p:ext uri="{BB962C8B-B14F-4D97-AF65-F5344CB8AC3E}">
        <p14:creationId xmlns:p14="http://schemas.microsoft.com/office/powerpoint/2010/main" val="3595228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B0E54-6E3D-84B6-95BB-A68B684FEF62}"/>
              </a:ext>
            </a:extLst>
          </p:cNvPr>
          <p:cNvSpPr>
            <a:spLocks noGrp="1"/>
          </p:cNvSpPr>
          <p:nvPr>
            <p:ph type="title"/>
          </p:nvPr>
        </p:nvSpPr>
        <p:spPr>
          <a:xfrm>
            <a:off x="310409" y="184433"/>
            <a:ext cx="8596668" cy="1320800"/>
          </a:xfrm>
        </p:spPr>
        <p:txBody>
          <a:bodyPr/>
          <a:lstStyle/>
          <a:p>
            <a:r>
              <a:rPr lang="en-GB" dirty="0"/>
              <a:t>Estates at Common Law</a:t>
            </a:r>
          </a:p>
        </p:txBody>
      </p:sp>
      <p:pic>
        <p:nvPicPr>
          <p:cNvPr id="5" name="Picture 4">
            <a:extLst>
              <a:ext uri="{FF2B5EF4-FFF2-40B4-BE49-F238E27FC236}">
                <a16:creationId xmlns:a16="http://schemas.microsoft.com/office/drawing/2014/main" id="{4447B956-7A67-064C-C8FB-448E0DFCAE06}"/>
              </a:ext>
            </a:extLst>
          </p:cNvPr>
          <p:cNvPicPr>
            <a:picLocks noChangeAspect="1"/>
          </p:cNvPicPr>
          <p:nvPr/>
        </p:nvPicPr>
        <p:blipFill>
          <a:blip r:embed="rId3"/>
          <a:stretch>
            <a:fillRect/>
          </a:stretch>
        </p:blipFill>
        <p:spPr>
          <a:xfrm>
            <a:off x="810765" y="1039737"/>
            <a:ext cx="9011846" cy="5167395"/>
          </a:xfrm>
          <a:prstGeom prst="rect">
            <a:avLst/>
          </a:prstGeom>
        </p:spPr>
      </p:pic>
      <p:sp>
        <p:nvSpPr>
          <p:cNvPr id="3" name="TextBox 2">
            <a:extLst>
              <a:ext uri="{FF2B5EF4-FFF2-40B4-BE49-F238E27FC236}">
                <a16:creationId xmlns:a16="http://schemas.microsoft.com/office/drawing/2014/main" id="{D60EBCD4-2EFC-AC0C-4A55-34AF59503E10}"/>
              </a:ext>
            </a:extLst>
          </p:cNvPr>
          <p:cNvSpPr txBox="1"/>
          <p:nvPr/>
        </p:nvSpPr>
        <p:spPr>
          <a:xfrm>
            <a:off x="7723518" y="4853797"/>
            <a:ext cx="3053750" cy="1754326"/>
          </a:xfrm>
          <a:prstGeom prst="rect">
            <a:avLst/>
          </a:prstGeom>
          <a:noFill/>
        </p:spPr>
        <p:txBody>
          <a:bodyPr wrap="square" rtlCol="0">
            <a:spAutoFit/>
          </a:bodyPr>
          <a:lstStyle/>
          <a:p>
            <a:r>
              <a:rPr lang="en-GB" sz="3600" b="1" dirty="0"/>
              <a:t>The 3 freehold estates</a:t>
            </a:r>
          </a:p>
        </p:txBody>
      </p:sp>
      <p:sp>
        <p:nvSpPr>
          <p:cNvPr id="4" name="Arrow: Left 3">
            <a:extLst>
              <a:ext uri="{FF2B5EF4-FFF2-40B4-BE49-F238E27FC236}">
                <a16:creationId xmlns:a16="http://schemas.microsoft.com/office/drawing/2014/main" id="{9B76E0A9-2B65-330D-A68B-6C5069BF9AF0}"/>
              </a:ext>
            </a:extLst>
          </p:cNvPr>
          <p:cNvSpPr/>
          <p:nvPr/>
        </p:nvSpPr>
        <p:spPr>
          <a:xfrm>
            <a:off x="6826370" y="5183593"/>
            <a:ext cx="805132" cy="63467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29105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87889-5F9E-FCE6-C3ED-DF267D57ED32}"/>
              </a:ext>
            </a:extLst>
          </p:cNvPr>
          <p:cNvSpPr>
            <a:spLocks noGrp="1"/>
          </p:cNvSpPr>
          <p:nvPr>
            <p:ph type="title"/>
          </p:nvPr>
        </p:nvSpPr>
        <p:spPr>
          <a:xfrm>
            <a:off x="443782" y="207034"/>
            <a:ext cx="8596668" cy="1320800"/>
          </a:xfrm>
        </p:spPr>
        <p:txBody>
          <a:bodyPr/>
          <a:lstStyle/>
          <a:p>
            <a:r>
              <a:rPr lang="en-US" dirty="0"/>
              <a:t>Estates in possession, in remainder and in reversion</a:t>
            </a:r>
            <a:endParaRPr lang="en-GB" dirty="0"/>
          </a:p>
        </p:txBody>
      </p:sp>
      <p:sp>
        <p:nvSpPr>
          <p:cNvPr id="3" name="Content Placeholder 2">
            <a:extLst>
              <a:ext uri="{FF2B5EF4-FFF2-40B4-BE49-F238E27FC236}">
                <a16:creationId xmlns:a16="http://schemas.microsoft.com/office/drawing/2014/main" id="{6ABEED53-6EBF-13F3-D45E-23A14CE168C2}"/>
              </a:ext>
            </a:extLst>
          </p:cNvPr>
          <p:cNvSpPr>
            <a:spLocks noGrp="1"/>
          </p:cNvSpPr>
          <p:nvPr>
            <p:ph idx="1"/>
          </p:nvPr>
        </p:nvSpPr>
        <p:spPr>
          <a:xfrm>
            <a:off x="343777" y="1527834"/>
            <a:ext cx="9197037" cy="1652438"/>
          </a:xfrm>
        </p:spPr>
        <p:txBody>
          <a:bodyPr/>
          <a:lstStyle/>
          <a:p>
            <a:r>
              <a:rPr lang="en-GB" dirty="0"/>
              <a:t>These estates and interests may be </a:t>
            </a:r>
            <a:r>
              <a:rPr lang="en-GB" b="1" dirty="0"/>
              <a:t>granted out </a:t>
            </a:r>
            <a:r>
              <a:rPr lang="en-GB" dirty="0"/>
              <a:t>of a fee simple </a:t>
            </a:r>
            <a:r>
              <a:rPr lang="en-GB" dirty="0" err="1"/>
              <a:t>e.g</a:t>
            </a:r>
            <a:r>
              <a:rPr lang="en-GB" dirty="0"/>
              <a:t> G owns the freehold (fee simple absolute) of land known as Bobbin Wood and grants the following to: “A for life, remainder to B for life, remainder to C in fee simple”</a:t>
            </a:r>
          </a:p>
          <a:p>
            <a:r>
              <a:rPr lang="en-GB" b="1" dirty="0">
                <a:solidFill>
                  <a:schemeClr val="bg2">
                    <a:lumMod val="50000"/>
                  </a:schemeClr>
                </a:solidFill>
              </a:rPr>
              <a:t>QUESTION</a:t>
            </a:r>
            <a:r>
              <a:rPr lang="en-GB" dirty="0"/>
              <a:t>: What interests are held?</a:t>
            </a:r>
          </a:p>
        </p:txBody>
      </p:sp>
      <p:sp>
        <p:nvSpPr>
          <p:cNvPr id="4" name="TextBox 3">
            <a:extLst>
              <a:ext uri="{FF2B5EF4-FFF2-40B4-BE49-F238E27FC236}">
                <a16:creationId xmlns:a16="http://schemas.microsoft.com/office/drawing/2014/main" id="{F0C46AEA-1ABE-AF81-B9F9-28811288F4FC}"/>
              </a:ext>
            </a:extLst>
          </p:cNvPr>
          <p:cNvSpPr txBox="1"/>
          <p:nvPr/>
        </p:nvSpPr>
        <p:spPr>
          <a:xfrm>
            <a:off x="443781" y="3137834"/>
            <a:ext cx="9252309" cy="3139321"/>
          </a:xfrm>
          <a:prstGeom prst="rect">
            <a:avLst/>
          </a:prstGeom>
          <a:noFill/>
        </p:spPr>
        <p:txBody>
          <a:bodyPr wrap="square" rtlCol="0">
            <a:spAutoFit/>
          </a:bodyPr>
          <a:lstStyle/>
          <a:p>
            <a:pPr fontAlgn="auto"/>
            <a:r>
              <a:rPr lang="en-GB" b="1" dirty="0">
                <a:solidFill>
                  <a:srgbClr val="FF0000"/>
                </a:solidFill>
              </a:rPr>
              <a:t>ANSWER</a:t>
            </a:r>
            <a:r>
              <a:rPr lang="en-GB" dirty="0"/>
              <a:t>: A is entitled to immediate possession as there are no prior interests to their own.</a:t>
            </a:r>
          </a:p>
          <a:p>
            <a:pPr fontAlgn="auto"/>
            <a:r>
              <a:rPr lang="en-GB" dirty="0"/>
              <a:t>B has a life interest in remainder – B is entitled to what “remains” after A’s interest has determined (i.e. ended), that is, after A’s death.</a:t>
            </a:r>
          </a:p>
          <a:p>
            <a:pPr fontAlgn="auto"/>
            <a:r>
              <a:rPr lang="en-GB" dirty="0"/>
              <a:t>C has a fee simple in remainder. When A dies, B has a life interest in possession and C has a fee simple in remainder. Then, upon B’s death, C acquires the fee simple absolute in possession, which is equivalent to absolute ownership.</a:t>
            </a:r>
          </a:p>
          <a:p>
            <a:pPr fontAlgn="auto"/>
            <a:endParaRPr lang="en-GB" dirty="0"/>
          </a:p>
          <a:p>
            <a:pPr fontAlgn="auto"/>
            <a:r>
              <a:rPr lang="en-GB" dirty="0"/>
              <a:t>Although neither B nor C has a right to possession while A is alive, they do have an interest in the land which they are free to dispose of as they wish.</a:t>
            </a:r>
          </a:p>
          <a:p>
            <a:endParaRPr lang="en-GB" dirty="0"/>
          </a:p>
        </p:txBody>
      </p:sp>
    </p:spTree>
    <p:extLst>
      <p:ext uri="{BB962C8B-B14F-4D97-AF65-F5344CB8AC3E}">
        <p14:creationId xmlns:p14="http://schemas.microsoft.com/office/powerpoint/2010/main" val="3472742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C835E-9CAB-F44F-D902-9E19CAFBA569}"/>
              </a:ext>
            </a:extLst>
          </p:cNvPr>
          <p:cNvSpPr>
            <a:spLocks noGrp="1"/>
          </p:cNvSpPr>
          <p:nvPr>
            <p:ph type="title"/>
          </p:nvPr>
        </p:nvSpPr>
        <p:spPr>
          <a:xfrm>
            <a:off x="412790" y="103668"/>
            <a:ext cx="8596668" cy="672709"/>
          </a:xfrm>
        </p:spPr>
        <p:txBody>
          <a:bodyPr/>
          <a:lstStyle/>
          <a:p>
            <a:r>
              <a:rPr lang="en-GB" b="1" dirty="0"/>
              <a:t>Words of Limitation</a:t>
            </a:r>
          </a:p>
        </p:txBody>
      </p:sp>
      <p:sp>
        <p:nvSpPr>
          <p:cNvPr id="3" name="Content Placeholder 2">
            <a:extLst>
              <a:ext uri="{FF2B5EF4-FFF2-40B4-BE49-F238E27FC236}">
                <a16:creationId xmlns:a16="http://schemas.microsoft.com/office/drawing/2014/main" id="{383DF6C0-7347-6B3F-0653-D54D0EB65A03}"/>
              </a:ext>
            </a:extLst>
          </p:cNvPr>
          <p:cNvSpPr>
            <a:spLocks noGrp="1"/>
          </p:cNvSpPr>
          <p:nvPr>
            <p:ph idx="1"/>
          </p:nvPr>
        </p:nvSpPr>
        <p:spPr>
          <a:xfrm>
            <a:off x="343778" y="889630"/>
            <a:ext cx="9277549" cy="4823932"/>
          </a:xfrm>
        </p:spPr>
        <p:txBody>
          <a:bodyPr>
            <a:noAutofit/>
          </a:bodyPr>
          <a:lstStyle/>
          <a:p>
            <a:r>
              <a:rPr lang="en-GB" sz="2400" dirty="0"/>
              <a:t>To create an estate less than a fee simple, a grantor must use words of limitation because, by </a:t>
            </a:r>
            <a:r>
              <a:rPr lang="en-GB" sz="2400" b="1" dirty="0"/>
              <a:t>s60(1) LPA 1925</a:t>
            </a:r>
            <a:r>
              <a:rPr lang="en-GB" sz="2400" dirty="0"/>
              <a:t>, a conveyance of freehold land to any person without words of limitation, or any equivalent expression, would result in the fee simple or the whole of the interest which the grantor had power to convey passing to the grantee.</a:t>
            </a:r>
          </a:p>
          <a:p>
            <a:r>
              <a:rPr lang="en-GB" sz="2400" dirty="0"/>
              <a:t>If that is not the intention then that contrary intention must appear in the  conveyance ( as long as the grantor doe have the fee simple to pass on obviously)</a:t>
            </a:r>
          </a:p>
          <a:p>
            <a:r>
              <a:rPr lang="en-GB" sz="2400" dirty="0"/>
              <a:t>So, if the grantor has the fee simple, they pass that fee simple unless the contrary is stated. </a:t>
            </a:r>
          </a:p>
          <a:p>
            <a:r>
              <a:rPr lang="en-GB" sz="2400" dirty="0"/>
              <a:t>Words of limitation to create a life estate would be “to X for life”.</a:t>
            </a:r>
          </a:p>
        </p:txBody>
      </p:sp>
      <p:sp>
        <p:nvSpPr>
          <p:cNvPr id="4" name="TextBox 3">
            <a:extLst>
              <a:ext uri="{FF2B5EF4-FFF2-40B4-BE49-F238E27FC236}">
                <a16:creationId xmlns:a16="http://schemas.microsoft.com/office/drawing/2014/main" id="{B3BF958B-CAA3-71EF-2E48-6E6BDDCB24DD}"/>
              </a:ext>
            </a:extLst>
          </p:cNvPr>
          <p:cNvSpPr txBox="1"/>
          <p:nvPr/>
        </p:nvSpPr>
        <p:spPr>
          <a:xfrm>
            <a:off x="5900468" y="5911970"/>
            <a:ext cx="4456981" cy="523220"/>
          </a:xfrm>
          <a:prstGeom prst="rect">
            <a:avLst/>
          </a:prstGeom>
          <a:noFill/>
        </p:spPr>
        <p:txBody>
          <a:bodyPr wrap="square" rtlCol="0">
            <a:spAutoFit/>
          </a:bodyPr>
          <a:lstStyle/>
          <a:p>
            <a:r>
              <a:rPr lang="en-GB" sz="2800" dirty="0">
                <a:solidFill>
                  <a:srgbClr val="00B0F0"/>
                </a:solidFill>
              </a:rPr>
              <a:t>NEXT: More terminology….</a:t>
            </a:r>
          </a:p>
        </p:txBody>
      </p:sp>
    </p:spTree>
    <p:extLst>
      <p:ext uri="{BB962C8B-B14F-4D97-AF65-F5344CB8AC3E}">
        <p14:creationId xmlns:p14="http://schemas.microsoft.com/office/powerpoint/2010/main" val="80365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62310" y="355690"/>
            <a:ext cx="2582173" cy="2583042"/>
          </a:xfrm>
        </p:spPr>
        <p:txBody>
          <a:bodyPr>
            <a:normAutofit/>
          </a:bodyPr>
          <a:lstStyle/>
          <a:p>
            <a:r>
              <a:rPr lang="en-GB" sz="3200" dirty="0"/>
              <a:t>What is Land?</a:t>
            </a:r>
            <a:br>
              <a:rPr lang="en-GB" sz="3200" dirty="0"/>
            </a:br>
            <a:r>
              <a:rPr lang="en-GB" sz="3200" dirty="0"/>
              <a:t>Realty and </a:t>
            </a:r>
            <a:r>
              <a:rPr lang="en-GB" sz="3200" dirty="0" err="1"/>
              <a:t>Personalty</a:t>
            </a:r>
            <a:endParaRPr lang="en-GB" sz="3200" dirty="0"/>
          </a:p>
        </p:txBody>
      </p:sp>
      <p:pic>
        <p:nvPicPr>
          <p:cNvPr id="5" name="Picture 4">
            <a:extLst>
              <a:ext uri="{FF2B5EF4-FFF2-40B4-BE49-F238E27FC236}">
                <a16:creationId xmlns:a16="http://schemas.microsoft.com/office/drawing/2014/main" id="{B8BB95EE-D1E5-B621-FFF8-CCF9D227A027}"/>
              </a:ext>
            </a:extLst>
          </p:cNvPr>
          <p:cNvPicPr>
            <a:picLocks noChangeAspect="1"/>
          </p:cNvPicPr>
          <p:nvPr/>
        </p:nvPicPr>
        <p:blipFill>
          <a:blip r:embed="rId3"/>
          <a:stretch>
            <a:fillRect/>
          </a:stretch>
        </p:blipFill>
        <p:spPr>
          <a:xfrm>
            <a:off x="2616679" y="355690"/>
            <a:ext cx="9438620" cy="6146620"/>
          </a:xfrm>
          <a:prstGeom prst="rect">
            <a:avLst/>
          </a:prstGeom>
        </p:spPr>
      </p:pic>
    </p:spTree>
    <p:extLst>
      <p:ext uri="{BB962C8B-B14F-4D97-AF65-F5344CB8AC3E}">
        <p14:creationId xmlns:p14="http://schemas.microsoft.com/office/powerpoint/2010/main" val="3436350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768" y="115019"/>
            <a:ext cx="7212962" cy="1320800"/>
          </a:xfrm>
        </p:spPr>
        <p:txBody>
          <a:bodyPr>
            <a:normAutofit/>
          </a:bodyPr>
          <a:lstStyle/>
          <a:p>
            <a:r>
              <a:rPr lang="en-GB" dirty="0"/>
              <a:t>Distinction between:</a:t>
            </a:r>
          </a:p>
        </p:txBody>
      </p:sp>
      <p:sp>
        <p:nvSpPr>
          <p:cNvPr id="3" name="Content Placeholder 2"/>
          <p:cNvSpPr>
            <a:spLocks noGrp="1"/>
          </p:cNvSpPr>
          <p:nvPr>
            <p:ph idx="1"/>
          </p:nvPr>
        </p:nvSpPr>
        <p:spPr>
          <a:xfrm>
            <a:off x="320776" y="1004649"/>
            <a:ext cx="8708206" cy="3880773"/>
          </a:xfrm>
        </p:spPr>
        <p:txBody>
          <a:bodyPr>
            <a:noAutofit/>
          </a:bodyPr>
          <a:lstStyle/>
          <a:p>
            <a:pPr marL="0" indent="0">
              <a:buNone/>
            </a:pPr>
            <a:r>
              <a:rPr lang="en-GB" sz="2400" b="1" dirty="0"/>
              <a:t>Realty vs </a:t>
            </a:r>
            <a:r>
              <a:rPr lang="en-GB" sz="2400" b="1" dirty="0" err="1"/>
              <a:t>Personalty</a:t>
            </a:r>
            <a:endParaRPr lang="en-GB" sz="2400" b="1" dirty="0"/>
          </a:p>
          <a:p>
            <a:pPr marL="0" indent="0">
              <a:buNone/>
            </a:pPr>
            <a:r>
              <a:rPr lang="en-GB" sz="2400" dirty="0"/>
              <a:t>Distinction today ( post 1925 property legislation) is only of importance in specific </a:t>
            </a:r>
            <a:r>
              <a:rPr lang="en-GB" sz="2400" dirty="0" err="1"/>
              <a:t>circs</a:t>
            </a:r>
            <a:r>
              <a:rPr lang="en-GB" sz="2400" dirty="0"/>
              <a:t> </a:t>
            </a:r>
            <a:r>
              <a:rPr lang="en-GB" sz="2400" dirty="0" err="1"/>
              <a:t>e.g</a:t>
            </a:r>
            <a:r>
              <a:rPr lang="en-GB" sz="2400" dirty="0"/>
              <a:t> Probate.</a:t>
            </a:r>
          </a:p>
          <a:p>
            <a:pPr marL="0" indent="0">
              <a:buNone/>
            </a:pPr>
            <a:r>
              <a:rPr lang="en-GB" sz="2400" b="1" dirty="0"/>
              <a:t>Personal Rights and Proprietary Rights</a:t>
            </a:r>
          </a:p>
          <a:p>
            <a:pPr marL="0" indent="0">
              <a:buNone/>
            </a:pPr>
            <a:r>
              <a:rPr lang="en-GB" sz="2400" dirty="0"/>
              <a:t>Proprietary rights have the capacity to bind a buyer of the land. For example, easements and leases are proprietary rights in land and so can bind a buyer of the land that they are over. </a:t>
            </a:r>
          </a:p>
          <a:p>
            <a:pPr marL="0" indent="0">
              <a:buNone/>
            </a:pPr>
            <a:r>
              <a:rPr lang="en-GB" sz="2400" dirty="0"/>
              <a:t>However, an invitation to supper is a personal right only and, as such, an invitation would not bind a third-party buyer of the land. Personal rights can only bind the person who gave the right. </a:t>
            </a:r>
            <a:r>
              <a:rPr lang="en-GB" sz="2400" u="sng" dirty="0"/>
              <a:t>With the exception of some licences, all the rights described in this course book are proprietary rights.</a:t>
            </a:r>
          </a:p>
          <a:p>
            <a:pPr marL="0" indent="0">
              <a:buNone/>
            </a:pPr>
            <a:r>
              <a:rPr lang="en-GB" sz="2000" dirty="0"/>
              <a:t> </a:t>
            </a:r>
          </a:p>
        </p:txBody>
      </p:sp>
    </p:spTree>
    <p:extLst>
      <p:ext uri="{BB962C8B-B14F-4D97-AF65-F5344CB8AC3E}">
        <p14:creationId xmlns:p14="http://schemas.microsoft.com/office/powerpoint/2010/main" val="1678757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548" y="235788"/>
            <a:ext cx="9559345" cy="1012167"/>
          </a:xfrm>
        </p:spPr>
        <p:txBody>
          <a:bodyPr>
            <a:normAutofit fontScale="90000"/>
          </a:bodyPr>
          <a:lstStyle/>
          <a:p>
            <a:r>
              <a:rPr lang="en-GB" sz="3200" b="1" dirty="0"/>
              <a:t>Definition of Land: </a:t>
            </a:r>
            <a:r>
              <a:rPr lang="en-US" sz="3200" b="1" dirty="0"/>
              <a:t>s205(1)(ix) Law of Property Act 1925 (LPA 1925) </a:t>
            </a:r>
            <a:endParaRPr lang="en-GB" sz="3200" b="1" dirty="0"/>
          </a:p>
        </p:txBody>
      </p:sp>
      <p:sp>
        <p:nvSpPr>
          <p:cNvPr id="3" name="Content Placeholder 2"/>
          <p:cNvSpPr>
            <a:spLocks noGrp="1"/>
          </p:cNvSpPr>
          <p:nvPr>
            <p:ph idx="1"/>
          </p:nvPr>
        </p:nvSpPr>
        <p:spPr>
          <a:xfrm>
            <a:off x="269014" y="1247955"/>
            <a:ext cx="10433491" cy="1922581"/>
          </a:xfrm>
        </p:spPr>
        <p:txBody>
          <a:bodyPr>
            <a:noAutofit/>
          </a:bodyPr>
          <a:lstStyle/>
          <a:p>
            <a:pPr marL="0" indent="0">
              <a:buNone/>
            </a:pPr>
            <a:r>
              <a:rPr lang="en-US" sz="2000" dirty="0"/>
              <a:t>Land includes: land of any tenure, and mines and minerals, whether or not held apart from the surface, buildings or parts of buildings (whether the division is horizontal, vertical or made in any other way) and other corporeal hereditaments; also a manor, an advowson, and a rent and other incorporeal hereditaments.</a:t>
            </a:r>
            <a:endParaRPr lang="en-GB" sz="2000" dirty="0"/>
          </a:p>
        </p:txBody>
      </p:sp>
      <p:pic>
        <p:nvPicPr>
          <p:cNvPr id="5" name="Picture 4">
            <a:extLst>
              <a:ext uri="{FF2B5EF4-FFF2-40B4-BE49-F238E27FC236}">
                <a16:creationId xmlns:a16="http://schemas.microsoft.com/office/drawing/2014/main" id="{9451D146-1CDF-5515-78FC-F44C164E6FFE}"/>
              </a:ext>
            </a:extLst>
          </p:cNvPr>
          <p:cNvPicPr>
            <a:picLocks noChangeAspect="1"/>
          </p:cNvPicPr>
          <p:nvPr/>
        </p:nvPicPr>
        <p:blipFill>
          <a:blip r:embed="rId2"/>
          <a:stretch>
            <a:fillRect/>
          </a:stretch>
        </p:blipFill>
        <p:spPr>
          <a:xfrm>
            <a:off x="1875529" y="2623985"/>
            <a:ext cx="7533013" cy="3845826"/>
          </a:xfrm>
          <a:prstGeom prst="rect">
            <a:avLst/>
          </a:prstGeom>
        </p:spPr>
      </p:pic>
    </p:spTree>
    <p:extLst>
      <p:ext uri="{BB962C8B-B14F-4D97-AF65-F5344CB8AC3E}">
        <p14:creationId xmlns:p14="http://schemas.microsoft.com/office/powerpoint/2010/main" val="8848963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265" y="247291"/>
            <a:ext cx="9645609" cy="937403"/>
          </a:xfrm>
        </p:spPr>
        <p:txBody>
          <a:bodyPr>
            <a:normAutofit fontScale="90000"/>
          </a:bodyPr>
          <a:lstStyle/>
          <a:p>
            <a:r>
              <a:rPr lang="en-GB" sz="2800" dirty="0"/>
              <a:t>“He who owns the land owns…. everything to the heavens and depths of the earth…..”</a:t>
            </a:r>
          </a:p>
        </p:txBody>
      </p:sp>
      <p:sp>
        <p:nvSpPr>
          <p:cNvPr id="3" name="Content Placeholder 2"/>
          <p:cNvSpPr>
            <a:spLocks noGrp="1"/>
          </p:cNvSpPr>
          <p:nvPr>
            <p:ph idx="1"/>
          </p:nvPr>
        </p:nvSpPr>
        <p:spPr>
          <a:xfrm>
            <a:off x="182751" y="1109049"/>
            <a:ext cx="10439241" cy="3880773"/>
          </a:xfrm>
        </p:spPr>
        <p:txBody>
          <a:bodyPr>
            <a:noAutofit/>
          </a:bodyPr>
          <a:lstStyle/>
          <a:p>
            <a:pPr marL="0" indent="0">
              <a:buNone/>
            </a:pPr>
            <a:r>
              <a:rPr lang="en-GB" sz="2000" dirty="0"/>
              <a:t>Limitations:</a:t>
            </a:r>
          </a:p>
          <a:p>
            <a:r>
              <a:rPr lang="en-GB" sz="2000" dirty="0"/>
              <a:t>Crops are not land but naturally occurring </a:t>
            </a:r>
            <a:r>
              <a:rPr lang="en-GB" sz="2000" dirty="0" err="1"/>
              <a:t>plantlife</a:t>
            </a:r>
            <a:r>
              <a:rPr lang="en-GB" sz="2000" dirty="0"/>
              <a:t> could be.</a:t>
            </a:r>
          </a:p>
          <a:p>
            <a:r>
              <a:rPr lang="en-GB" sz="2000" dirty="0"/>
              <a:t>Airspace: only to such a height as necessary for ordinary use and no action lies for nuisance by flights ( Civil Aviation Act 1982). Drones are also covered by specific legislation requiring a licence</a:t>
            </a:r>
          </a:p>
          <a:p>
            <a:r>
              <a:rPr lang="en-GB" sz="2000" dirty="0"/>
              <a:t>So advertising sign that projected into neighbour’s airspace was trespass.</a:t>
            </a:r>
          </a:p>
          <a:p>
            <a:r>
              <a:rPr lang="en-GB" sz="2000" dirty="0"/>
              <a:t>Mines and minerals: Landowner not entitled to minerals under land – ownership determined by statute (</a:t>
            </a:r>
            <a:r>
              <a:rPr lang="en-GB" sz="2000" dirty="0" err="1"/>
              <a:t>e.g</a:t>
            </a:r>
            <a:r>
              <a:rPr lang="en-GB" sz="2000" dirty="0"/>
              <a:t> Coal Act 1938, Petroleum Act 1998)</a:t>
            </a:r>
          </a:p>
          <a:p>
            <a:r>
              <a:rPr lang="en-GB" sz="2000" dirty="0"/>
              <a:t>Treasure: treasure on land vest in the Crown</a:t>
            </a:r>
          </a:p>
          <a:p>
            <a:r>
              <a:rPr lang="en-GB" sz="2000" dirty="0"/>
              <a:t>Objects ON the ground: finder entitled to possess the object as against the occupier unless </a:t>
            </a:r>
            <a:r>
              <a:rPr lang="en-GB" sz="2000" dirty="0" err="1"/>
              <a:t>i</a:t>
            </a:r>
            <a:r>
              <a:rPr lang="en-GB" sz="2000" dirty="0"/>
              <a:t>) object is attached to land or ii) occupier made clear  their control of land and anything on it.</a:t>
            </a:r>
          </a:p>
          <a:p>
            <a:r>
              <a:rPr lang="en-GB" sz="2000" dirty="0"/>
              <a:t>Objects BURIED in the ground: landowner has superior rights to things buried in the ground</a:t>
            </a:r>
          </a:p>
          <a:p>
            <a:pPr marL="0" indent="0">
              <a:buNone/>
            </a:pPr>
            <a:endParaRPr lang="en-GB" sz="2400" dirty="0"/>
          </a:p>
        </p:txBody>
      </p:sp>
    </p:spTree>
    <p:extLst>
      <p:ext uri="{BB962C8B-B14F-4D97-AF65-F5344CB8AC3E}">
        <p14:creationId xmlns:p14="http://schemas.microsoft.com/office/powerpoint/2010/main" val="1638909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4B9B6-A41D-BEF1-9F01-E049337AC3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AD9CF9-3176-BBB0-723B-D66FF41EB5E1}"/>
              </a:ext>
            </a:extLst>
          </p:cNvPr>
          <p:cNvSpPr>
            <a:spLocks noGrp="1"/>
          </p:cNvSpPr>
          <p:nvPr>
            <p:ph type="title"/>
          </p:nvPr>
        </p:nvSpPr>
        <p:spPr>
          <a:xfrm>
            <a:off x="263265" y="247291"/>
            <a:ext cx="9645609" cy="937403"/>
          </a:xfrm>
        </p:spPr>
        <p:txBody>
          <a:bodyPr>
            <a:normAutofit fontScale="90000"/>
          </a:bodyPr>
          <a:lstStyle/>
          <a:p>
            <a:r>
              <a:rPr lang="en-GB" sz="2800" dirty="0"/>
              <a:t>“He who owns the land owns…. everything to the heavens and depths of the earth…..”</a:t>
            </a:r>
          </a:p>
        </p:txBody>
      </p:sp>
      <p:sp>
        <p:nvSpPr>
          <p:cNvPr id="3" name="Content Placeholder 2">
            <a:extLst>
              <a:ext uri="{FF2B5EF4-FFF2-40B4-BE49-F238E27FC236}">
                <a16:creationId xmlns:a16="http://schemas.microsoft.com/office/drawing/2014/main" id="{C1B59A61-7674-5121-9901-55A541FB08EE}"/>
              </a:ext>
            </a:extLst>
          </p:cNvPr>
          <p:cNvSpPr>
            <a:spLocks noGrp="1"/>
          </p:cNvSpPr>
          <p:nvPr>
            <p:ph idx="1"/>
          </p:nvPr>
        </p:nvSpPr>
        <p:spPr>
          <a:xfrm>
            <a:off x="378284" y="1184694"/>
            <a:ext cx="9772131" cy="5382883"/>
          </a:xfrm>
        </p:spPr>
        <p:txBody>
          <a:bodyPr>
            <a:noAutofit/>
          </a:bodyPr>
          <a:lstStyle/>
          <a:p>
            <a:pPr marL="0" indent="0">
              <a:buNone/>
            </a:pPr>
            <a:r>
              <a:rPr lang="en-GB" sz="2000" dirty="0"/>
              <a:t>Limitations:</a:t>
            </a:r>
          </a:p>
          <a:p>
            <a:r>
              <a:rPr lang="en-GB" sz="2000" dirty="0"/>
              <a:t>Wild animals: belong to no-one ( until it is killed then belongs to the landowner)</a:t>
            </a:r>
          </a:p>
          <a:p>
            <a:r>
              <a:rPr lang="en-GB" sz="2000" dirty="0"/>
              <a:t>Water rights: landowner has no right to the water but may have right to fish in it.</a:t>
            </a:r>
          </a:p>
          <a:p>
            <a:r>
              <a:rPr lang="en-GB" sz="2000" dirty="0"/>
              <a:t>Other rights: landowner may be subject to 3</a:t>
            </a:r>
            <a:r>
              <a:rPr lang="en-GB" sz="2000" baseline="30000" dirty="0"/>
              <a:t>rd</a:t>
            </a:r>
            <a:r>
              <a:rPr lang="en-GB" sz="2000" dirty="0"/>
              <a:t> party rights over her land </a:t>
            </a:r>
            <a:r>
              <a:rPr lang="en-GB" sz="2000" dirty="0" err="1"/>
              <a:t>e.g</a:t>
            </a:r>
            <a:r>
              <a:rPr lang="en-GB" sz="2000" dirty="0"/>
              <a:t> easements and be liable to others who come on to their land.</a:t>
            </a:r>
          </a:p>
          <a:p>
            <a:r>
              <a:rPr lang="en-GB" sz="2000" dirty="0"/>
              <a:t>Statutes can limit the rights of a landowner to do as he/she pleases.</a:t>
            </a:r>
          </a:p>
          <a:p>
            <a:r>
              <a:rPr lang="en-GB" sz="2000" dirty="0" err="1"/>
              <a:t>Quicquid</a:t>
            </a:r>
            <a:r>
              <a:rPr lang="en-GB" sz="2000" dirty="0"/>
              <a:t> </a:t>
            </a:r>
            <a:r>
              <a:rPr lang="en-GB" sz="2000" dirty="0" err="1"/>
              <a:t>plantatur</a:t>
            </a:r>
            <a:r>
              <a:rPr lang="en-GB" sz="2000" dirty="0"/>
              <a:t> solo, solo </a:t>
            </a:r>
            <a:r>
              <a:rPr lang="en-GB" sz="2000" dirty="0" err="1"/>
              <a:t>cedit</a:t>
            </a:r>
            <a:r>
              <a:rPr lang="en-GB" sz="2000" dirty="0"/>
              <a:t> “ whatever is attached to the ground becomes a part of it”: </a:t>
            </a:r>
            <a:r>
              <a:rPr lang="en-GB" sz="2000" dirty="0" err="1"/>
              <a:t>eg</a:t>
            </a:r>
            <a:r>
              <a:rPr lang="en-GB" sz="2000" dirty="0"/>
              <a:t> an artificial heap of waste could become part of the land when grass and tress grew on it</a:t>
            </a:r>
          </a:p>
          <a:p>
            <a:r>
              <a:rPr lang="en-GB" sz="2000" dirty="0"/>
              <a:t>Land includes buildings on the soil and every part of them so top floor of a high rise block of flats is “land”</a:t>
            </a:r>
          </a:p>
          <a:p>
            <a:pPr marL="0" indent="0">
              <a:buNone/>
            </a:pPr>
            <a:endParaRPr lang="en-GB" sz="2400" dirty="0"/>
          </a:p>
        </p:txBody>
      </p:sp>
    </p:spTree>
    <p:extLst>
      <p:ext uri="{BB962C8B-B14F-4D97-AF65-F5344CB8AC3E}">
        <p14:creationId xmlns:p14="http://schemas.microsoft.com/office/powerpoint/2010/main" val="1022801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3780" y="172529"/>
            <a:ext cx="8596668" cy="741872"/>
          </a:xfrm>
        </p:spPr>
        <p:txBody>
          <a:bodyPr/>
          <a:lstStyle/>
          <a:p>
            <a:r>
              <a:rPr lang="en-GB" b="1" dirty="0"/>
              <a:t>Fixtures and fittings</a:t>
            </a:r>
          </a:p>
        </p:txBody>
      </p:sp>
      <p:sp>
        <p:nvSpPr>
          <p:cNvPr id="3" name="Content Placeholder 2"/>
          <p:cNvSpPr>
            <a:spLocks noGrp="1"/>
          </p:cNvSpPr>
          <p:nvPr>
            <p:ph idx="1"/>
          </p:nvPr>
        </p:nvSpPr>
        <p:spPr>
          <a:xfrm>
            <a:off x="343780" y="914401"/>
            <a:ext cx="9444326" cy="5363411"/>
          </a:xfrm>
        </p:spPr>
        <p:txBody>
          <a:bodyPr>
            <a:noAutofit/>
          </a:bodyPr>
          <a:lstStyle/>
          <a:p>
            <a:pPr marL="0" indent="0">
              <a:buNone/>
            </a:pPr>
            <a:r>
              <a:rPr lang="en-GB" sz="2400" dirty="0"/>
              <a:t>Whatever is attached to the soil </a:t>
            </a:r>
            <a:r>
              <a:rPr lang="en-GB" sz="2400" dirty="0" err="1"/>
              <a:t>bcomes</a:t>
            </a:r>
            <a:r>
              <a:rPr lang="en-GB" sz="2400" dirty="0"/>
              <a:t> part of the land ( </a:t>
            </a:r>
            <a:r>
              <a:rPr lang="en-GB" sz="2400" dirty="0" err="1"/>
              <a:t>quicquid</a:t>
            </a:r>
            <a:r>
              <a:rPr lang="en-GB" sz="2400" dirty="0"/>
              <a:t> </a:t>
            </a:r>
            <a:r>
              <a:rPr lang="en-GB" sz="2400" dirty="0" err="1"/>
              <a:t>plantatur</a:t>
            </a:r>
            <a:r>
              <a:rPr lang="en-GB" sz="2400" dirty="0"/>
              <a:t> solo, solo </a:t>
            </a:r>
            <a:r>
              <a:rPr lang="en-GB" sz="2400" dirty="0" err="1"/>
              <a:t>cedit</a:t>
            </a:r>
            <a:r>
              <a:rPr lang="en-GB" sz="2400" dirty="0"/>
              <a:t>) but a distinction is made between fixtures and fittings</a:t>
            </a:r>
          </a:p>
          <a:p>
            <a:pPr marL="0" indent="0">
              <a:buNone/>
            </a:pPr>
            <a:r>
              <a:rPr lang="en-GB" sz="2400" b="1" dirty="0">
                <a:solidFill>
                  <a:srgbClr val="0070C0"/>
                </a:solidFill>
              </a:rPr>
              <a:t>Fixtures</a:t>
            </a:r>
            <a:r>
              <a:rPr lang="en-GB" sz="2400" dirty="0"/>
              <a:t> = realty, part of the property and are included in a sale of the property subject to any contrary provision in a contract</a:t>
            </a:r>
          </a:p>
          <a:p>
            <a:pPr marL="0" indent="0">
              <a:buNone/>
            </a:pPr>
            <a:r>
              <a:rPr lang="en-GB" sz="2400" b="1" dirty="0">
                <a:solidFill>
                  <a:srgbClr val="0070C0"/>
                </a:solidFill>
              </a:rPr>
              <a:t>Fittings </a:t>
            </a:r>
            <a:r>
              <a:rPr lang="en-GB" sz="2400" dirty="0"/>
              <a:t>= </a:t>
            </a:r>
            <a:r>
              <a:rPr lang="en-GB" sz="2400" dirty="0" err="1"/>
              <a:t>personalty</a:t>
            </a:r>
            <a:r>
              <a:rPr lang="en-GB" sz="2400" dirty="0"/>
              <a:t>, chattels – can be taken by the seller ad if buyer want them then the buyer needs to pay</a:t>
            </a:r>
          </a:p>
          <a:p>
            <a:pPr marL="0" indent="0">
              <a:buNone/>
            </a:pPr>
            <a:r>
              <a:rPr lang="en-GB" sz="2400" dirty="0"/>
              <a:t>If the Fittings and Contents form does not mention a particular object then a decision needs to be made whether the object is a fixture or a fitting – aided by two tests:</a:t>
            </a:r>
          </a:p>
          <a:p>
            <a:pPr marL="0" indent="0">
              <a:buNone/>
            </a:pPr>
            <a:r>
              <a:rPr lang="en-GB" sz="2400" dirty="0"/>
              <a:t>	Degree of annexation test</a:t>
            </a:r>
          </a:p>
          <a:p>
            <a:pPr marL="0" indent="0">
              <a:buNone/>
            </a:pPr>
            <a:r>
              <a:rPr lang="en-GB" sz="2400" dirty="0"/>
              <a:t>	Purpose of annexation test</a:t>
            </a:r>
          </a:p>
        </p:txBody>
      </p:sp>
    </p:spTree>
    <p:extLst>
      <p:ext uri="{BB962C8B-B14F-4D97-AF65-F5344CB8AC3E}">
        <p14:creationId xmlns:p14="http://schemas.microsoft.com/office/powerpoint/2010/main" val="20827211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297" y="327804"/>
            <a:ext cx="4625035" cy="707366"/>
          </a:xfrm>
        </p:spPr>
        <p:txBody>
          <a:bodyPr/>
          <a:lstStyle/>
          <a:p>
            <a:r>
              <a:rPr lang="en-GB" dirty="0"/>
              <a:t>Degree of annexation</a:t>
            </a:r>
          </a:p>
        </p:txBody>
      </p:sp>
      <p:sp>
        <p:nvSpPr>
          <p:cNvPr id="3" name="Content Placeholder 2"/>
          <p:cNvSpPr>
            <a:spLocks noGrp="1"/>
          </p:cNvSpPr>
          <p:nvPr>
            <p:ph idx="1"/>
          </p:nvPr>
        </p:nvSpPr>
        <p:spPr>
          <a:xfrm>
            <a:off x="447296" y="1105529"/>
            <a:ext cx="9087767" cy="5220509"/>
          </a:xfrm>
        </p:spPr>
        <p:txBody>
          <a:bodyPr>
            <a:normAutofit/>
          </a:bodyPr>
          <a:lstStyle/>
          <a:p>
            <a:pPr fontAlgn="auto"/>
            <a:r>
              <a:rPr lang="en-GB" dirty="0"/>
              <a:t>The greater the degree of attachment of an object to land, the more likely it is to be a fixture. </a:t>
            </a:r>
            <a:r>
              <a:rPr lang="en-GB" b="1" i="1" dirty="0"/>
              <a:t>Holland v Hodgson [1872]</a:t>
            </a:r>
            <a:r>
              <a:rPr lang="en-GB" dirty="0"/>
              <a:t> Blackburn J (if the…) “</a:t>
            </a:r>
            <a:r>
              <a:rPr lang="en-GB" i="1" dirty="0"/>
              <a:t>article in question is no further attached to the land than by its own weight it is generally considered to be a chattel”</a:t>
            </a:r>
            <a:r>
              <a:rPr lang="en-GB" dirty="0"/>
              <a:t>. In Holland, spinning looms bolted to the floor of a factory were attached by some means other than their own weight and thus amounted to fixtures.</a:t>
            </a:r>
          </a:p>
          <a:p>
            <a:pPr fontAlgn="auto"/>
            <a:r>
              <a:rPr lang="en-GB" dirty="0"/>
              <a:t>Conversely, </a:t>
            </a:r>
            <a:r>
              <a:rPr lang="en-GB" b="1" i="1" dirty="0"/>
              <a:t>Hulme v Brigham [1943]</a:t>
            </a:r>
            <a:r>
              <a:rPr lang="en-GB" dirty="0"/>
              <a:t>, heavy printing presses resting on the floor of premises were chattels even though they could not be readily moved due to their excessive weight because there was no human attachment to the land. Likewise, </a:t>
            </a:r>
            <a:r>
              <a:rPr lang="en-GB" b="1" i="1" dirty="0"/>
              <a:t>Dean v Andrews [1985]</a:t>
            </a:r>
            <a:r>
              <a:rPr lang="en-GB" dirty="0"/>
              <a:t>, a greenhouse standing on its own weight on dollies (a dolly is a platform on wheels for moving heavy objects) not attached to the ground was held not to be a fixture.</a:t>
            </a:r>
          </a:p>
          <a:p>
            <a:pPr fontAlgn="auto"/>
            <a:r>
              <a:rPr lang="en-GB" dirty="0"/>
              <a:t>Note: degree of annexation test is not necessarily decisive. Even if the degree of annexation of an object to the property may be substantive, it could still be regarded as a fitting rather than as a fixture as a result of considering the </a:t>
            </a:r>
            <a:r>
              <a:rPr lang="en-GB" b="1" u="sng" dirty="0"/>
              <a:t>purpose of annexation test</a:t>
            </a:r>
            <a:r>
              <a:rPr lang="en-GB" dirty="0"/>
              <a:t>.</a:t>
            </a:r>
          </a:p>
          <a:p>
            <a:pPr marL="0" indent="0">
              <a:buNone/>
            </a:pPr>
            <a:endParaRPr lang="en-GB" sz="2800" dirty="0">
              <a:solidFill>
                <a:schemeClr val="tx2">
                  <a:lumMod val="60000"/>
                  <a:lumOff val="40000"/>
                </a:schemeClr>
              </a:solidFill>
            </a:endParaRPr>
          </a:p>
        </p:txBody>
      </p:sp>
    </p:spTree>
    <p:extLst>
      <p:ext uri="{BB962C8B-B14F-4D97-AF65-F5344CB8AC3E}">
        <p14:creationId xmlns:p14="http://schemas.microsoft.com/office/powerpoint/2010/main" val="21452613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261" y="195533"/>
            <a:ext cx="9513338" cy="678611"/>
          </a:xfrm>
        </p:spPr>
        <p:txBody>
          <a:bodyPr>
            <a:normAutofit fontScale="90000"/>
          </a:bodyPr>
          <a:lstStyle/>
          <a:p>
            <a:r>
              <a:rPr lang="en-GB" dirty="0"/>
              <a:t>Purpose of annexation –now the DOMINANT TEST</a:t>
            </a:r>
          </a:p>
        </p:txBody>
      </p:sp>
      <p:sp>
        <p:nvSpPr>
          <p:cNvPr id="3" name="Content Placeholder 2"/>
          <p:cNvSpPr>
            <a:spLocks noGrp="1"/>
          </p:cNvSpPr>
          <p:nvPr>
            <p:ph idx="1"/>
          </p:nvPr>
        </p:nvSpPr>
        <p:spPr>
          <a:xfrm>
            <a:off x="240261" y="804250"/>
            <a:ext cx="10291296" cy="5958859"/>
          </a:xfrm>
        </p:spPr>
        <p:txBody>
          <a:bodyPr>
            <a:noAutofit/>
          </a:bodyPr>
          <a:lstStyle/>
          <a:p>
            <a:r>
              <a:rPr lang="en-GB" dirty="0"/>
              <a:t> </a:t>
            </a:r>
            <a:r>
              <a:rPr lang="en-GB" b="1" i="1" dirty="0"/>
              <a:t>Climie v Wood (1868-69) </a:t>
            </a:r>
            <a:r>
              <a:rPr lang="en-GB" dirty="0"/>
              <a:t>that “</a:t>
            </a:r>
            <a:r>
              <a:rPr lang="en-GB" i="1" dirty="0"/>
              <a:t>sometimes things annexed to land remain chattels</a:t>
            </a:r>
            <a:r>
              <a:rPr lang="en-GB" dirty="0"/>
              <a:t>” but that “</a:t>
            </a:r>
            <a:r>
              <a:rPr lang="en-GB" i="1" dirty="0"/>
              <a:t>things may be made so completely a part of the land, as being essential to its convenient use, that even a tenant could not remove them</a:t>
            </a:r>
            <a:r>
              <a:rPr lang="en-GB" dirty="0"/>
              <a:t>”. This was approved.</a:t>
            </a:r>
          </a:p>
          <a:p>
            <a:pPr fontAlgn="auto"/>
            <a:r>
              <a:rPr lang="en-GB" b="1" i="1" dirty="0"/>
              <a:t>London Borough of Tower Hamlets v London Borough of Bromley [2015]</a:t>
            </a:r>
            <a:r>
              <a:rPr lang="en-GB" dirty="0"/>
              <a:t> - Large bronze sculpture on a housing estate. Held: it was an entire object in itself, resting by its own weight on the ground and could be removed without damage and without diminishing its inherent beauty. It did not form part of the integral design of the housing estate and so was a </a:t>
            </a:r>
            <a:r>
              <a:rPr lang="en-GB" b="1" dirty="0"/>
              <a:t>chattel.</a:t>
            </a:r>
          </a:p>
          <a:p>
            <a:pPr fontAlgn="auto"/>
            <a:r>
              <a:rPr lang="en-GB" dirty="0">
                <a:highlight>
                  <a:srgbClr val="FFFF00"/>
                </a:highlight>
              </a:rPr>
              <a:t>KEY CASE: </a:t>
            </a:r>
            <a:r>
              <a:rPr lang="en-GB" b="1" i="1" dirty="0"/>
              <a:t>Botham v TSB Bank plc [1996]</a:t>
            </a:r>
            <a:r>
              <a:rPr lang="en-GB" dirty="0"/>
              <a:t> looked at permanency, lasting improvement, utility and ease of removal when applying the law to a modern house. -carpet tiles glued to the floor  =  fixtures, the carpets in Botham were not fixed substantially to the floor, were fitted for their own enjoyment and did not become part of the building. Removal of them would not damage the fabric of the building and they were chattels. </a:t>
            </a:r>
          </a:p>
          <a:p>
            <a:pPr fontAlgn="auto"/>
            <a:r>
              <a:rPr lang="en-GB" dirty="0"/>
              <a:t>Gas fire was attached by a pipe to the gas supply BUT electric fires plugged into the electricity supply were seen as chattels and, by analogy, gas fires would also be chattels. The kitchen units and sink were seen as fixtures because they were a permanent improvement to the property.</a:t>
            </a:r>
          </a:p>
          <a:p>
            <a:pPr fontAlgn="auto"/>
            <a:r>
              <a:rPr lang="en-GB" dirty="0"/>
              <a:t>So, degree of annexation will prove nothing. However, the more damage that is likely to be caused on removal, the more likely the item is to be a fixture.</a:t>
            </a:r>
          </a:p>
          <a:p>
            <a:br>
              <a:rPr lang="en-GB" sz="2800" dirty="0"/>
            </a:br>
            <a:endParaRPr lang="en-GB" sz="2800" dirty="0"/>
          </a:p>
        </p:txBody>
      </p:sp>
    </p:spTree>
    <p:extLst>
      <p:ext uri="{BB962C8B-B14F-4D97-AF65-F5344CB8AC3E}">
        <p14:creationId xmlns:p14="http://schemas.microsoft.com/office/powerpoint/2010/main" val="1400388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2FD51-A39C-901F-6C5C-1BA1FE7015C5}"/>
              </a:ext>
            </a:extLst>
          </p:cNvPr>
          <p:cNvSpPr>
            <a:spLocks noGrp="1"/>
          </p:cNvSpPr>
          <p:nvPr>
            <p:ph type="title"/>
          </p:nvPr>
        </p:nvSpPr>
        <p:spPr/>
        <p:txBody>
          <a:bodyPr/>
          <a:lstStyle/>
          <a:p>
            <a:r>
              <a:rPr lang="en-GB" dirty="0"/>
              <a:t>The right to remove fixtures</a:t>
            </a:r>
          </a:p>
        </p:txBody>
      </p:sp>
      <p:sp>
        <p:nvSpPr>
          <p:cNvPr id="3" name="Content Placeholder 2">
            <a:extLst>
              <a:ext uri="{FF2B5EF4-FFF2-40B4-BE49-F238E27FC236}">
                <a16:creationId xmlns:a16="http://schemas.microsoft.com/office/drawing/2014/main" id="{EF182E76-48A8-B02C-3196-6978D26AAB8B}"/>
              </a:ext>
            </a:extLst>
          </p:cNvPr>
          <p:cNvSpPr>
            <a:spLocks noGrp="1"/>
          </p:cNvSpPr>
          <p:nvPr>
            <p:ph idx="1"/>
          </p:nvPr>
        </p:nvSpPr>
        <p:spPr>
          <a:xfrm>
            <a:off x="677334" y="1488613"/>
            <a:ext cx="8596668" cy="4759787"/>
          </a:xfrm>
        </p:spPr>
        <p:txBody>
          <a:bodyPr/>
          <a:lstStyle/>
          <a:p>
            <a:r>
              <a:rPr lang="en-GB" dirty="0"/>
              <a:t>Unless a fee simple absolute owner excludes fixtures when they sell their land, they pass to the buyer</a:t>
            </a:r>
          </a:p>
          <a:p>
            <a:r>
              <a:rPr lang="en-GB" dirty="0"/>
              <a:t>Fixtures which can be removed are known as removable tenant’s fixtures and they fall under three heads.</a:t>
            </a:r>
          </a:p>
          <a:p>
            <a:pPr lvl="1"/>
            <a:r>
              <a:rPr lang="en-GB" dirty="0"/>
              <a:t>Trade – attached by T for the purpose of their business can be removed by T</a:t>
            </a:r>
          </a:p>
          <a:p>
            <a:pPr lvl="1"/>
            <a:r>
              <a:rPr lang="en-GB" dirty="0"/>
              <a:t>Ornamental and Domestic: can only be removed if their removal does not cause substantial damage (stoves, grates, ranges, ovens)</a:t>
            </a:r>
          </a:p>
          <a:p>
            <a:pPr lvl="1"/>
            <a:r>
              <a:rPr lang="en-GB" dirty="0"/>
              <a:t>Agricultural: any engine, machinery, fencing or other fixture, fixed by the T and any building erected by them on </a:t>
            </a:r>
            <a:r>
              <a:rPr lang="en-GB" dirty="0" err="1"/>
              <a:t>agri</a:t>
            </a:r>
            <a:r>
              <a:rPr lang="en-GB" dirty="0"/>
              <a:t> land is removable by T during tenancy or within 2 months after.</a:t>
            </a:r>
          </a:p>
          <a:p>
            <a:pPr lvl="1"/>
            <a:endParaRPr lang="en-GB" dirty="0"/>
          </a:p>
          <a:p>
            <a:r>
              <a:rPr lang="en-GB" dirty="0"/>
              <a:t>As between mortgagor (borrower) and mortgagee (lender) fixtures pass with the land to the mortgagee, even though not mentioned in the deed. Third party fixtures can be removed by the third </a:t>
            </a:r>
            <a:r>
              <a:rPr lang="en-GB" dirty="0" err="1"/>
              <a:t>pary</a:t>
            </a:r>
            <a:endParaRPr lang="en-GB" dirty="0"/>
          </a:p>
          <a:p>
            <a:endParaRPr lang="en-GB" dirty="0"/>
          </a:p>
        </p:txBody>
      </p:sp>
    </p:spTree>
    <p:extLst>
      <p:ext uri="{BB962C8B-B14F-4D97-AF65-F5344CB8AC3E}">
        <p14:creationId xmlns:p14="http://schemas.microsoft.com/office/powerpoint/2010/main" val="35241324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09614-90FA-AAB9-89FA-4A73DB27BB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BC6953-EB42-75BC-FE43-52D24C7D0657}"/>
              </a:ext>
            </a:extLst>
          </p:cNvPr>
          <p:cNvSpPr>
            <a:spLocks noGrp="1"/>
          </p:cNvSpPr>
          <p:nvPr>
            <p:ph type="title"/>
          </p:nvPr>
        </p:nvSpPr>
        <p:spPr/>
        <p:txBody>
          <a:bodyPr/>
          <a:lstStyle/>
          <a:p>
            <a:r>
              <a:rPr lang="en-GB" b="1" dirty="0"/>
              <a:t>Estates and Interests in Land… we consider:</a:t>
            </a:r>
          </a:p>
        </p:txBody>
      </p:sp>
      <p:sp>
        <p:nvSpPr>
          <p:cNvPr id="3" name="Content Placeholder 2">
            <a:extLst>
              <a:ext uri="{FF2B5EF4-FFF2-40B4-BE49-F238E27FC236}">
                <a16:creationId xmlns:a16="http://schemas.microsoft.com/office/drawing/2014/main" id="{F157A657-1A1C-6923-E542-E685E5269877}"/>
              </a:ext>
            </a:extLst>
          </p:cNvPr>
          <p:cNvSpPr>
            <a:spLocks noGrp="1"/>
          </p:cNvSpPr>
          <p:nvPr>
            <p:ph idx="1"/>
          </p:nvPr>
        </p:nvSpPr>
        <p:spPr>
          <a:xfrm>
            <a:off x="596821" y="1861540"/>
            <a:ext cx="8596668" cy="3880773"/>
          </a:xfrm>
        </p:spPr>
        <p:txBody>
          <a:bodyPr>
            <a:normAutofit/>
          </a:bodyPr>
          <a:lstStyle/>
          <a:p>
            <a:pPr fontAlgn="auto">
              <a:buFont typeface="+mj-lt"/>
              <a:buAutoNum type="arabicPeriod"/>
            </a:pPr>
            <a:r>
              <a:rPr lang="en-GB" sz="2400" dirty="0"/>
              <a:t>The two legal estates in land – freehold and leasehold, </a:t>
            </a:r>
            <a:r>
              <a:rPr lang="en-GB" sz="2400" b="1" dirty="0"/>
              <a:t>s1 LPA 1925</a:t>
            </a:r>
            <a:r>
              <a:rPr lang="en-GB" sz="2400" dirty="0"/>
              <a:t>;</a:t>
            </a:r>
          </a:p>
          <a:p>
            <a:pPr fontAlgn="auto">
              <a:buFont typeface="+mj-lt"/>
              <a:buAutoNum type="arabicPeriod"/>
            </a:pPr>
            <a:r>
              <a:rPr lang="en-GB" sz="2400" dirty="0"/>
              <a:t>The five legal interests in land; and</a:t>
            </a:r>
          </a:p>
          <a:p>
            <a:pPr fontAlgn="auto">
              <a:buFont typeface="+mj-lt"/>
              <a:buAutoNum type="arabicPeriod"/>
            </a:pPr>
            <a:r>
              <a:rPr lang="en-GB" sz="2400" dirty="0"/>
              <a:t>The distinction between freehold and leasehold.</a:t>
            </a:r>
            <a:br>
              <a:rPr lang="en-GB" sz="2400" dirty="0"/>
            </a:br>
            <a:endParaRPr lang="en-GB" sz="2400" dirty="0"/>
          </a:p>
          <a:p>
            <a:pPr marL="0" indent="0" fontAlgn="auto">
              <a:buNone/>
            </a:pPr>
            <a:r>
              <a:rPr lang="en-GB" sz="2400" dirty="0"/>
              <a:t>Rights in land are capable of being legal or equitable and there are significant differences between legal and equitable rights. This has particular implications when the land that a right is over has been sold. </a:t>
            </a:r>
          </a:p>
        </p:txBody>
      </p:sp>
    </p:spTree>
    <p:extLst>
      <p:ext uri="{BB962C8B-B14F-4D97-AF65-F5344CB8AC3E}">
        <p14:creationId xmlns:p14="http://schemas.microsoft.com/office/powerpoint/2010/main" val="25748510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BC6C4-B2EB-2CB5-A732-B6E428EA5C12}"/>
              </a:ext>
            </a:extLst>
          </p:cNvPr>
          <p:cNvSpPr>
            <a:spLocks noGrp="1"/>
          </p:cNvSpPr>
          <p:nvPr>
            <p:ph type="title"/>
          </p:nvPr>
        </p:nvSpPr>
        <p:spPr/>
        <p:txBody>
          <a:bodyPr/>
          <a:lstStyle/>
          <a:p>
            <a:r>
              <a:rPr lang="en-GB" dirty="0"/>
              <a:t>Enforcing Legal and Equitable Rights</a:t>
            </a:r>
          </a:p>
        </p:txBody>
      </p:sp>
      <p:sp>
        <p:nvSpPr>
          <p:cNvPr id="3" name="Content Placeholder 2">
            <a:extLst>
              <a:ext uri="{FF2B5EF4-FFF2-40B4-BE49-F238E27FC236}">
                <a16:creationId xmlns:a16="http://schemas.microsoft.com/office/drawing/2014/main" id="{5C359496-2ECE-DCC4-24A8-EC949A2D1466}"/>
              </a:ext>
            </a:extLst>
          </p:cNvPr>
          <p:cNvSpPr>
            <a:spLocks noGrp="1"/>
          </p:cNvSpPr>
          <p:nvPr>
            <p:ph idx="1"/>
          </p:nvPr>
        </p:nvSpPr>
        <p:spPr>
          <a:xfrm>
            <a:off x="677333" y="1430219"/>
            <a:ext cx="9490335" cy="4964830"/>
          </a:xfrm>
        </p:spPr>
        <p:txBody>
          <a:bodyPr>
            <a:noAutofit/>
          </a:bodyPr>
          <a:lstStyle/>
          <a:p>
            <a:r>
              <a:rPr lang="en-GB" sz="2400" dirty="0"/>
              <a:t>Legal rights in land bind </a:t>
            </a:r>
            <a:r>
              <a:rPr lang="en-GB" sz="2400" i="1" dirty="0"/>
              <a:t>in rem</a:t>
            </a:r>
            <a:r>
              <a:rPr lang="en-GB" sz="2400" dirty="0"/>
              <a:t>: they bind the world.</a:t>
            </a:r>
          </a:p>
          <a:p>
            <a:r>
              <a:rPr lang="en-GB" sz="2400" dirty="0"/>
              <a:t>Not true of equitable rights. There is one category of person, affectionately known as “equity’s darling” (the </a:t>
            </a:r>
            <a:r>
              <a:rPr lang="en-GB" sz="2400" i="1" dirty="0"/>
              <a:t>bona fide</a:t>
            </a:r>
            <a:r>
              <a:rPr lang="en-GB" sz="2400" dirty="0"/>
              <a:t> purchaser), who will be able to take free of such rights. The following statement from Maitland’s </a:t>
            </a:r>
            <a:r>
              <a:rPr lang="en-GB" sz="2400" i="1" dirty="0"/>
              <a:t>Equity</a:t>
            </a:r>
            <a:r>
              <a:rPr lang="en-GB" sz="2400" dirty="0"/>
              <a:t>, defining equity’s darling, is therefore </a:t>
            </a:r>
            <a:r>
              <a:rPr lang="en-GB" sz="2400" b="1" dirty="0"/>
              <a:t>crucial</a:t>
            </a:r>
          </a:p>
          <a:p>
            <a:r>
              <a:rPr lang="en-GB" sz="2400" dirty="0"/>
              <a:t>“</a:t>
            </a:r>
            <a:r>
              <a:rPr lang="en-GB" sz="2400" dirty="0">
                <a:solidFill>
                  <a:schemeClr val="bg2">
                    <a:lumMod val="75000"/>
                  </a:schemeClr>
                </a:solidFill>
              </a:rPr>
              <a:t>Legal rights are good against all the world; equitable rights are good against all persons except a </a:t>
            </a:r>
            <a:r>
              <a:rPr lang="en-GB" sz="2400" i="1" dirty="0">
                <a:solidFill>
                  <a:schemeClr val="bg2">
                    <a:lumMod val="75000"/>
                  </a:schemeClr>
                </a:solidFill>
              </a:rPr>
              <a:t>bona fide</a:t>
            </a:r>
            <a:r>
              <a:rPr lang="en-GB" sz="2400" dirty="0">
                <a:solidFill>
                  <a:schemeClr val="bg2">
                    <a:lumMod val="75000"/>
                  </a:schemeClr>
                </a:solidFill>
              </a:rPr>
              <a:t> purchaser of a legal estate for value without notice, and those claiming under such a purchaser”.</a:t>
            </a:r>
          </a:p>
          <a:p>
            <a:r>
              <a:rPr lang="en-GB" sz="2400" dirty="0"/>
              <a:t>The statement has, in a large number of cases, been superseded by statutory land registration. Nevertheless, the basic principle remains true. </a:t>
            </a:r>
          </a:p>
        </p:txBody>
      </p:sp>
    </p:spTree>
    <p:extLst>
      <p:ext uri="{BB962C8B-B14F-4D97-AF65-F5344CB8AC3E}">
        <p14:creationId xmlns:p14="http://schemas.microsoft.com/office/powerpoint/2010/main" val="2843453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DA048-0F65-482A-CF77-725DDF7545FB}"/>
              </a:ext>
            </a:extLst>
          </p:cNvPr>
          <p:cNvSpPr>
            <a:spLocks noGrp="1"/>
          </p:cNvSpPr>
          <p:nvPr>
            <p:ph type="title"/>
          </p:nvPr>
        </p:nvSpPr>
        <p:spPr>
          <a:xfrm>
            <a:off x="677334" y="609600"/>
            <a:ext cx="8596668" cy="345057"/>
          </a:xfrm>
        </p:spPr>
        <p:txBody>
          <a:bodyPr>
            <a:normAutofit fontScale="90000"/>
          </a:bodyPr>
          <a:lstStyle/>
          <a:p>
            <a:endParaRPr lang="en-GB" dirty="0"/>
          </a:p>
        </p:txBody>
      </p:sp>
      <p:pic>
        <p:nvPicPr>
          <p:cNvPr id="4" name="Picture 3">
            <a:extLst>
              <a:ext uri="{FF2B5EF4-FFF2-40B4-BE49-F238E27FC236}">
                <a16:creationId xmlns:a16="http://schemas.microsoft.com/office/drawing/2014/main" id="{87B106B0-9005-B2DA-5A82-E7119A7B17AF}"/>
              </a:ext>
            </a:extLst>
          </p:cNvPr>
          <p:cNvPicPr>
            <a:picLocks noChangeAspect="1"/>
          </p:cNvPicPr>
          <p:nvPr/>
        </p:nvPicPr>
        <p:blipFill>
          <a:blip r:embed="rId2"/>
          <a:stretch>
            <a:fillRect/>
          </a:stretch>
        </p:blipFill>
        <p:spPr>
          <a:xfrm>
            <a:off x="677334" y="535340"/>
            <a:ext cx="8976763" cy="6138630"/>
          </a:xfrm>
          <a:prstGeom prst="rect">
            <a:avLst/>
          </a:prstGeom>
        </p:spPr>
      </p:pic>
    </p:spTree>
    <p:extLst>
      <p:ext uri="{BB962C8B-B14F-4D97-AF65-F5344CB8AC3E}">
        <p14:creationId xmlns:p14="http://schemas.microsoft.com/office/powerpoint/2010/main" val="874839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A0C2F-1C46-4ADA-62C4-B9F8509E03AD}"/>
              </a:ext>
            </a:extLst>
          </p:cNvPr>
          <p:cNvSpPr>
            <a:spLocks noGrp="1"/>
          </p:cNvSpPr>
          <p:nvPr>
            <p:ph type="title"/>
          </p:nvPr>
        </p:nvSpPr>
        <p:spPr/>
        <p:txBody>
          <a:bodyPr/>
          <a:lstStyle/>
          <a:p>
            <a:r>
              <a:rPr lang="en-GB" sz="4400" b="1" dirty="0"/>
              <a:t>Legal Estates </a:t>
            </a:r>
            <a:r>
              <a:rPr lang="en-GB" dirty="0"/>
              <a:t>and Legal Interests</a:t>
            </a:r>
          </a:p>
        </p:txBody>
      </p:sp>
      <p:sp>
        <p:nvSpPr>
          <p:cNvPr id="3" name="Content Placeholder 2">
            <a:extLst>
              <a:ext uri="{FF2B5EF4-FFF2-40B4-BE49-F238E27FC236}">
                <a16:creationId xmlns:a16="http://schemas.microsoft.com/office/drawing/2014/main" id="{0FF112BF-582A-3940-A7EC-AC4B4B649C8B}"/>
              </a:ext>
            </a:extLst>
          </p:cNvPr>
          <p:cNvSpPr>
            <a:spLocks noGrp="1"/>
          </p:cNvSpPr>
          <p:nvPr>
            <p:ph idx="1"/>
          </p:nvPr>
        </p:nvSpPr>
        <p:spPr>
          <a:xfrm>
            <a:off x="677334" y="1549048"/>
            <a:ext cx="8596668" cy="3880773"/>
          </a:xfrm>
        </p:spPr>
        <p:txBody>
          <a:bodyPr>
            <a:normAutofit fontScale="70000" lnSpcReduction="20000"/>
          </a:bodyPr>
          <a:lstStyle/>
          <a:p>
            <a:r>
              <a:rPr lang="en-GB" sz="4200" dirty="0"/>
              <a:t> LEGAL ESTATES</a:t>
            </a:r>
          </a:p>
          <a:p>
            <a:pPr lvl="1"/>
            <a:r>
              <a:rPr lang="en-GB" sz="4200" dirty="0"/>
              <a:t>Fee simple absolute in possession ( </a:t>
            </a:r>
            <a:r>
              <a:rPr lang="en-GB" sz="4200" dirty="0">
                <a:highlight>
                  <a:srgbClr val="FFFF00"/>
                </a:highlight>
              </a:rPr>
              <a:t>Freehold</a:t>
            </a:r>
            <a:r>
              <a:rPr lang="en-GB" sz="4200" dirty="0"/>
              <a:t>)</a:t>
            </a:r>
          </a:p>
          <a:p>
            <a:pPr lvl="2"/>
            <a:r>
              <a:rPr lang="en-GB" sz="4200" dirty="0"/>
              <a:t>Right in perpetuity ( although owners of it can come and go)</a:t>
            </a:r>
          </a:p>
          <a:p>
            <a:pPr lvl="2"/>
            <a:r>
              <a:rPr lang="en-GB" sz="4200" dirty="0"/>
              <a:t>An immediate right</a:t>
            </a:r>
          </a:p>
          <a:p>
            <a:pPr lvl="1"/>
            <a:r>
              <a:rPr lang="en-GB" sz="4200" dirty="0"/>
              <a:t>Term of years absolute ( </a:t>
            </a:r>
            <a:r>
              <a:rPr lang="en-GB" sz="4200" dirty="0">
                <a:highlight>
                  <a:srgbClr val="FFFF00"/>
                </a:highlight>
              </a:rPr>
              <a:t>Leasehold</a:t>
            </a:r>
            <a:r>
              <a:rPr lang="en-GB" sz="4200" dirty="0"/>
              <a:t>)</a:t>
            </a:r>
          </a:p>
          <a:p>
            <a:pPr lvl="2"/>
            <a:r>
              <a:rPr lang="en-GB" sz="4200" dirty="0"/>
              <a:t>Fixed duration.  Can also include periodic tenancies ( LPA s205 (1) (xxvii)</a:t>
            </a:r>
          </a:p>
          <a:p>
            <a:pPr marL="0" indent="0">
              <a:buNone/>
            </a:pPr>
            <a:endParaRPr lang="en-GB" sz="4200" dirty="0"/>
          </a:p>
          <a:p>
            <a:pPr lvl="1"/>
            <a:endParaRPr lang="en-GB" sz="4200" dirty="0"/>
          </a:p>
          <a:p>
            <a:pPr lvl="1"/>
            <a:endParaRPr lang="en-GB" sz="4200" dirty="0"/>
          </a:p>
          <a:p>
            <a:pPr lvl="1"/>
            <a:endParaRPr lang="en-GB" dirty="0"/>
          </a:p>
        </p:txBody>
      </p:sp>
    </p:spTree>
    <p:extLst>
      <p:ext uri="{BB962C8B-B14F-4D97-AF65-F5344CB8AC3E}">
        <p14:creationId xmlns:p14="http://schemas.microsoft.com/office/powerpoint/2010/main" val="20634278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40171-24E3-169C-1AA6-7FAE8080EE0D}"/>
              </a:ext>
            </a:extLst>
          </p:cNvPr>
          <p:cNvSpPr>
            <a:spLocks noGrp="1"/>
          </p:cNvSpPr>
          <p:nvPr>
            <p:ph type="title"/>
          </p:nvPr>
        </p:nvSpPr>
        <p:spPr>
          <a:xfrm>
            <a:off x="665832" y="460076"/>
            <a:ext cx="8596668" cy="937403"/>
          </a:xfrm>
        </p:spPr>
        <p:txBody>
          <a:bodyPr>
            <a:normAutofit/>
          </a:bodyPr>
          <a:lstStyle/>
          <a:p>
            <a:r>
              <a:rPr lang="en-GB" sz="4400" b="1" dirty="0"/>
              <a:t>Commonhold</a:t>
            </a:r>
          </a:p>
        </p:txBody>
      </p:sp>
      <p:sp>
        <p:nvSpPr>
          <p:cNvPr id="3" name="Content Placeholder 2">
            <a:extLst>
              <a:ext uri="{FF2B5EF4-FFF2-40B4-BE49-F238E27FC236}">
                <a16:creationId xmlns:a16="http://schemas.microsoft.com/office/drawing/2014/main" id="{461E59B3-6C56-4885-A45B-ABFC9534969D}"/>
              </a:ext>
            </a:extLst>
          </p:cNvPr>
          <p:cNvSpPr>
            <a:spLocks noGrp="1"/>
          </p:cNvSpPr>
          <p:nvPr>
            <p:ph idx="1"/>
          </p:nvPr>
        </p:nvSpPr>
        <p:spPr>
          <a:xfrm>
            <a:off x="556564" y="1556740"/>
            <a:ext cx="8596668" cy="4763547"/>
          </a:xfrm>
        </p:spPr>
        <p:txBody>
          <a:bodyPr/>
          <a:lstStyle/>
          <a:p>
            <a:pPr fontAlgn="auto"/>
            <a:r>
              <a:rPr lang="en-GB" sz="2400" dirty="0"/>
              <a:t>Commonhold was introduced by the </a:t>
            </a:r>
            <a:r>
              <a:rPr lang="en-GB" sz="2400" b="1" dirty="0"/>
              <a:t>Commonhold and Leasehold Reform Act 2002 (CLRA 2002)</a:t>
            </a:r>
            <a:r>
              <a:rPr lang="en-GB" sz="2400" dirty="0"/>
              <a:t> in order to meet the needs of owners of flats or apartments and other properties where the owners are interdependent, for example, retirement homes and business parks.</a:t>
            </a:r>
          </a:p>
          <a:p>
            <a:pPr fontAlgn="auto"/>
            <a:r>
              <a:rPr lang="en-GB" sz="2400" dirty="0"/>
              <a:t>Commonhold is not a new estate in land but is one that is created out of an absolute freehold registered estate.</a:t>
            </a:r>
          </a:p>
          <a:p>
            <a:pPr fontAlgn="auto"/>
            <a:r>
              <a:rPr lang="en-GB" sz="2400" dirty="0"/>
              <a:t>Where the commonhold system is to be used, the property is registered at the Land Registry as “commonhold land”. The owner of each individual unit is referred to as the unit-holder and is registered as its freehold owner (</a:t>
            </a:r>
            <a:r>
              <a:rPr lang="en-GB" sz="2400" b="1" dirty="0"/>
              <a:t>s12 CLRA 2002</a:t>
            </a:r>
            <a:r>
              <a:rPr lang="en-GB" sz="2400" dirty="0"/>
              <a:t>).</a:t>
            </a:r>
          </a:p>
          <a:p>
            <a:endParaRPr lang="en-GB" dirty="0"/>
          </a:p>
        </p:txBody>
      </p:sp>
    </p:spTree>
    <p:extLst>
      <p:ext uri="{BB962C8B-B14F-4D97-AF65-F5344CB8AC3E}">
        <p14:creationId xmlns:p14="http://schemas.microsoft.com/office/powerpoint/2010/main" val="2359280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A0C2F-1C46-4ADA-62C4-B9F8509E03AD}"/>
              </a:ext>
            </a:extLst>
          </p:cNvPr>
          <p:cNvSpPr>
            <a:spLocks noGrp="1"/>
          </p:cNvSpPr>
          <p:nvPr>
            <p:ph type="title"/>
          </p:nvPr>
        </p:nvSpPr>
        <p:spPr>
          <a:xfrm>
            <a:off x="522058" y="325130"/>
            <a:ext cx="8596668" cy="753374"/>
          </a:xfrm>
        </p:spPr>
        <p:txBody>
          <a:bodyPr>
            <a:normAutofit fontScale="90000"/>
          </a:bodyPr>
          <a:lstStyle/>
          <a:p>
            <a:r>
              <a:rPr lang="en-GB" dirty="0"/>
              <a:t>Legal Estates and </a:t>
            </a:r>
            <a:r>
              <a:rPr lang="en-GB" sz="4400" b="1" dirty="0"/>
              <a:t>Legal Interests</a:t>
            </a:r>
          </a:p>
        </p:txBody>
      </p:sp>
      <p:sp>
        <p:nvSpPr>
          <p:cNvPr id="3" name="Content Placeholder 2">
            <a:extLst>
              <a:ext uri="{FF2B5EF4-FFF2-40B4-BE49-F238E27FC236}">
                <a16:creationId xmlns:a16="http://schemas.microsoft.com/office/drawing/2014/main" id="{0FF112BF-582A-3940-A7EC-AC4B4B649C8B}"/>
              </a:ext>
            </a:extLst>
          </p:cNvPr>
          <p:cNvSpPr>
            <a:spLocks noGrp="1"/>
          </p:cNvSpPr>
          <p:nvPr>
            <p:ph idx="1"/>
          </p:nvPr>
        </p:nvSpPr>
        <p:spPr>
          <a:xfrm>
            <a:off x="418540" y="1255750"/>
            <a:ext cx="8903481" cy="5317578"/>
          </a:xfrm>
        </p:spPr>
        <p:txBody>
          <a:bodyPr>
            <a:normAutofit fontScale="55000" lnSpcReduction="20000"/>
          </a:bodyPr>
          <a:lstStyle/>
          <a:p>
            <a:pPr marL="0" indent="0">
              <a:buNone/>
            </a:pPr>
            <a:r>
              <a:rPr lang="en-GB" sz="4200" u="sng" dirty="0"/>
              <a:t>LEGAL INTEREST</a:t>
            </a:r>
          </a:p>
          <a:p>
            <a:pPr lvl="1"/>
            <a:r>
              <a:rPr lang="en-GB" sz="4200" b="1" dirty="0"/>
              <a:t>Easement</a:t>
            </a:r>
            <a:r>
              <a:rPr lang="en-GB" sz="4200" dirty="0"/>
              <a:t> ( easement, right or privilege) equal to fee simple absolute in possession or term of years absolute (s 1 (2) (a)</a:t>
            </a:r>
          </a:p>
          <a:p>
            <a:pPr lvl="2"/>
            <a:r>
              <a:rPr lang="en-GB" sz="4200" dirty="0" err="1"/>
              <a:t>i.e</a:t>
            </a:r>
            <a:r>
              <a:rPr lang="en-GB" sz="4200" dirty="0"/>
              <a:t> in perpetuity or for a fixed term of years</a:t>
            </a:r>
          </a:p>
          <a:p>
            <a:pPr lvl="2"/>
            <a:r>
              <a:rPr lang="en-GB" sz="4200" dirty="0" err="1"/>
              <a:t>E.g</a:t>
            </a:r>
            <a:r>
              <a:rPr lang="en-GB" sz="4200" dirty="0"/>
              <a:t> rights of way, rights of drainage</a:t>
            </a:r>
          </a:p>
          <a:p>
            <a:pPr lvl="2"/>
            <a:r>
              <a:rPr lang="en-GB" sz="4200" dirty="0"/>
              <a:t>Includes profits a prendre</a:t>
            </a:r>
          </a:p>
          <a:p>
            <a:pPr lvl="1"/>
            <a:r>
              <a:rPr lang="en-GB" sz="4200" b="1" dirty="0"/>
              <a:t>Charge by way of legal mortgage</a:t>
            </a:r>
          </a:p>
          <a:p>
            <a:pPr lvl="1"/>
            <a:r>
              <a:rPr lang="en-GB" sz="4200" b="1" dirty="0" err="1"/>
              <a:t>Rentcharge</a:t>
            </a:r>
            <a:r>
              <a:rPr lang="en-GB" sz="4200" dirty="0"/>
              <a:t> – right to a periodic payment of money attached to freehold land </a:t>
            </a:r>
          </a:p>
          <a:p>
            <a:pPr lvl="1"/>
            <a:r>
              <a:rPr lang="en-GB" sz="4200" b="1" dirty="0"/>
              <a:t>Rights of entry </a:t>
            </a:r>
            <a:r>
              <a:rPr lang="en-GB" sz="4200" dirty="0"/>
              <a:t>– attached to a lease, allowing L to forfeit the lease if T in arrears or in breach of other obligation</a:t>
            </a:r>
          </a:p>
          <a:p>
            <a:pPr lvl="1"/>
            <a:r>
              <a:rPr lang="en-GB" sz="4200" dirty="0"/>
              <a:t>Charges arising under statute ( of little significance)</a:t>
            </a:r>
          </a:p>
          <a:p>
            <a:pPr lvl="1"/>
            <a:endParaRPr lang="en-GB" sz="4200" dirty="0"/>
          </a:p>
          <a:p>
            <a:pPr lvl="1"/>
            <a:endParaRPr lang="en-GB" sz="4200" dirty="0"/>
          </a:p>
          <a:p>
            <a:pPr lvl="1"/>
            <a:endParaRPr lang="en-GB" dirty="0"/>
          </a:p>
        </p:txBody>
      </p:sp>
    </p:spTree>
    <p:extLst>
      <p:ext uri="{BB962C8B-B14F-4D97-AF65-F5344CB8AC3E}">
        <p14:creationId xmlns:p14="http://schemas.microsoft.com/office/powerpoint/2010/main" val="7264003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05AB7-BE84-B4FC-1ECA-8E3C6815E2AC}"/>
              </a:ext>
            </a:extLst>
          </p:cNvPr>
          <p:cNvSpPr>
            <a:spLocks noGrp="1"/>
          </p:cNvSpPr>
          <p:nvPr>
            <p:ph type="title"/>
          </p:nvPr>
        </p:nvSpPr>
        <p:spPr>
          <a:xfrm>
            <a:off x="450190" y="353335"/>
            <a:ext cx="9206340" cy="1320800"/>
          </a:xfrm>
        </p:spPr>
        <p:txBody>
          <a:bodyPr/>
          <a:lstStyle/>
          <a:p>
            <a:r>
              <a:rPr lang="en-GB" dirty="0"/>
              <a:t>All other  estates, interests and charges are </a:t>
            </a:r>
            <a:r>
              <a:rPr lang="en-GB" b="1" dirty="0"/>
              <a:t>EQUITABLE</a:t>
            </a:r>
          </a:p>
        </p:txBody>
      </p:sp>
      <p:sp>
        <p:nvSpPr>
          <p:cNvPr id="3" name="Content Placeholder 2">
            <a:extLst>
              <a:ext uri="{FF2B5EF4-FFF2-40B4-BE49-F238E27FC236}">
                <a16:creationId xmlns:a16="http://schemas.microsoft.com/office/drawing/2014/main" id="{B91E0BEC-DD9C-D6BE-8B38-ECD6A611A66A}"/>
              </a:ext>
            </a:extLst>
          </p:cNvPr>
          <p:cNvSpPr>
            <a:spLocks noGrp="1"/>
          </p:cNvSpPr>
          <p:nvPr>
            <p:ph idx="1"/>
          </p:nvPr>
        </p:nvSpPr>
        <p:spPr>
          <a:xfrm>
            <a:off x="496783" y="1758719"/>
            <a:ext cx="9264582" cy="4473179"/>
          </a:xfrm>
        </p:spPr>
        <p:txBody>
          <a:bodyPr>
            <a:noAutofit/>
          </a:bodyPr>
          <a:lstStyle/>
          <a:p>
            <a:r>
              <a:rPr lang="en-GB" sz="2400" dirty="0"/>
              <a:t>Any property rights referred to in S 1(1) or S 1 (2) LPA 1925 which are not created by deed are EQUITABLE.</a:t>
            </a:r>
          </a:p>
          <a:p>
            <a:r>
              <a:rPr lang="en-GB" sz="2400" dirty="0"/>
              <a:t>All other estates, interests or charges in or over land are equitable interests S 1 (3).</a:t>
            </a:r>
          </a:p>
          <a:p>
            <a:r>
              <a:rPr lang="en-GB" sz="2400" dirty="0"/>
              <a:t>Equitable interests can be held by person of any age</a:t>
            </a:r>
          </a:p>
          <a:p>
            <a:r>
              <a:rPr lang="en-GB" sz="2400" dirty="0"/>
              <a:t>May be equitable if a flaw </a:t>
            </a:r>
            <a:r>
              <a:rPr lang="en-GB" sz="2400" dirty="0" err="1"/>
              <a:t>e.g</a:t>
            </a:r>
            <a:r>
              <a:rPr lang="en-GB" sz="2400" dirty="0"/>
              <a:t> fixed term lease not created by deed</a:t>
            </a:r>
          </a:p>
          <a:p>
            <a:r>
              <a:rPr lang="en-GB" sz="2400" dirty="0"/>
              <a:t>Or benefit of a restrictive covenant</a:t>
            </a:r>
          </a:p>
          <a:p>
            <a:r>
              <a:rPr lang="en-GB" sz="2400" dirty="0"/>
              <a:t>Or the right arising after exchange of contracts</a:t>
            </a:r>
          </a:p>
        </p:txBody>
      </p:sp>
    </p:spTree>
    <p:extLst>
      <p:ext uri="{BB962C8B-B14F-4D97-AF65-F5344CB8AC3E}">
        <p14:creationId xmlns:p14="http://schemas.microsoft.com/office/powerpoint/2010/main" val="22285937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D6731-2CEE-C492-025A-272FA067730C}"/>
              </a:ext>
            </a:extLst>
          </p:cNvPr>
          <p:cNvSpPr>
            <a:spLocks noGrp="1"/>
          </p:cNvSpPr>
          <p:nvPr>
            <p:ph type="title"/>
          </p:nvPr>
        </p:nvSpPr>
        <p:spPr>
          <a:xfrm>
            <a:off x="585318" y="241541"/>
            <a:ext cx="8596668" cy="885645"/>
          </a:xfrm>
        </p:spPr>
        <p:txBody>
          <a:bodyPr/>
          <a:lstStyle/>
          <a:p>
            <a:r>
              <a:rPr lang="en-GB" b="1" dirty="0"/>
              <a:t>Equitable Interests</a:t>
            </a:r>
          </a:p>
        </p:txBody>
      </p:sp>
      <p:sp>
        <p:nvSpPr>
          <p:cNvPr id="3" name="Content Placeholder 2">
            <a:extLst>
              <a:ext uri="{FF2B5EF4-FFF2-40B4-BE49-F238E27FC236}">
                <a16:creationId xmlns:a16="http://schemas.microsoft.com/office/drawing/2014/main" id="{EF3F3604-80EF-4201-1851-EF51DC27831E}"/>
              </a:ext>
            </a:extLst>
          </p:cNvPr>
          <p:cNvSpPr>
            <a:spLocks noGrp="1"/>
          </p:cNvSpPr>
          <p:nvPr>
            <p:ph idx="1"/>
          </p:nvPr>
        </p:nvSpPr>
        <p:spPr>
          <a:xfrm>
            <a:off x="487552" y="998899"/>
            <a:ext cx="8596668" cy="5465161"/>
          </a:xfrm>
        </p:spPr>
        <p:txBody>
          <a:bodyPr>
            <a:normAutofit lnSpcReduction="10000"/>
          </a:bodyPr>
          <a:lstStyle/>
          <a:p>
            <a:r>
              <a:rPr lang="en-GB" sz="2800" dirty="0"/>
              <a:t>No such thing as an equitable estate only equitable interest</a:t>
            </a:r>
          </a:p>
          <a:p>
            <a:r>
              <a:rPr lang="en-GB" sz="2800" dirty="0"/>
              <a:t>Equitable interests do not bind the whole world</a:t>
            </a:r>
          </a:p>
          <a:p>
            <a:r>
              <a:rPr lang="en-GB" sz="2800" dirty="0"/>
              <a:t>Equity’s darling – the </a:t>
            </a:r>
            <a:r>
              <a:rPr lang="en-GB" sz="2800" i="1" dirty="0"/>
              <a:t>bona fide</a:t>
            </a:r>
            <a:r>
              <a:rPr lang="en-GB" sz="2800" dirty="0"/>
              <a:t> purchaser for value of a legal estate without notice of the equitable interest – takes free of them.</a:t>
            </a:r>
          </a:p>
          <a:p>
            <a:r>
              <a:rPr lang="en-GB" sz="2800" dirty="0"/>
              <a:t>Bona fide  - in good faith</a:t>
            </a:r>
          </a:p>
          <a:p>
            <a:r>
              <a:rPr lang="en-GB" sz="2800" dirty="0"/>
              <a:t>Purchaser for value – for consideration</a:t>
            </a:r>
          </a:p>
          <a:p>
            <a:r>
              <a:rPr lang="en-GB" sz="2800" dirty="0"/>
              <a:t>Of a legal estate – (as opposed to an equitable interest)</a:t>
            </a:r>
          </a:p>
          <a:p>
            <a:r>
              <a:rPr lang="en-GB" sz="2800" dirty="0"/>
              <a:t>Without notice – MOST IMPORTANT</a:t>
            </a:r>
          </a:p>
          <a:p>
            <a:endParaRPr lang="en-GB" dirty="0"/>
          </a:p>
        </p:txBody>
      </p:sp>
    </p:spTree>
    <p:extLst>
      <p:ext uri="{BB962C8B-B14F-4D97-AF65-F5344CB8AC3E}">
        <p14:creationId xmlns:p14="http://schemas.microsoft.com/office/powerpoint/2010/main" val="39908089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25A85-1069-CBB2-6B8A-83513A00BCA8}"/>
              </a:ext>
            </a:extLst>
          </p:cNvPr>
          <p:cNvSpPr>
            <a:spLocks noGrp="1"/>
          </p:cNvSpPr>
          <p:nvPr>
            <p:ph type="title"/>
          </p:nvPr>
        </p:nvSpPr>
        <p:spPr>
          <a:xfrm>
            <a:off x="533561" y="156238"/>
            <a:ext cx="3601367" cy="712154"/>
          </a:xfrm>
        </p:spPr>
        <p:txBody>
          <a:bodyPr/>
          <a:lstStyle/>
          <a:p>
            <a:r>
              <a:rPr lang="en-GB" b="1" dirty="0"/>
              <a:t>Without notice</a:t>
            </a:r>
          </a:p>
        </p:txBody>
      </p:sp>
      <p:sp>
        <p:nvSpPr>
          <p:cNvPr id="3" name="Content Placeholder 2">
            <a:extLst>
              <a:ext uri="{FF2B5EF4-FFF2-40B4-BE49-F238E27FC236}">
                <a16:creationId xmlns:a16="http://schemas.microsoft.com/office/drawing/2014/main" id="{4117BF55-B731-2A78-9B9C-C3D06D2F1996}"/>
              </a:ext>
            </a:extLst>
          </p:cNvPr>
          <p:cNvSpPr>
            <a:spLocks noGrp="1"/>
          </p:cNvSpPr>
          <p:nvPr>
            <p:ph idx="1"/>
          </p:nvPr>
        </p:nvSpPr>
        <p:spPr>
          <a:xfrm>
            <a:off x="327802" y="868392"/>
            <a:ext cx="10460967" cy="5699185"/>
          </a:xfrm>
        </p:spPr>
        <p:txBody>
          <a:bodyPr>
            <a:normAutofit fontScale="92500" lnSpcReduction="20000"/>
          </a:bodyPr>
          <a:lstStyle/>
          <a:p>
            <a:pPr fontAlgn="auto"/>
            <a:r>
              <a:rPr lang="en-GB" b="1" dirty="0"/>
              <a:t>Actual notice: </a:t>
            </a:r>
            <a:r>
              <a:rPr lang="en-GB" dirty="0"/>
              <a:t> actual knowledge of the existence of an equitable interest. A suspicion of the existence of an equitable or beneficial interest is not actual notice, though it could be constructive notice.</a:t>
            </a:r>
          </a:p>
          <a:p>
            <a:pPr fontAlgn="auto"/>
            <a:r>
              <a:rPr lang="en-GB" b="1" dirty="0"/>
              <a:t>Constructive notice : </a:t>
            </a:r>
            <a:r>
              <a:rPr lang="en-GB" dirty="0"/>
              <a:t> knowledge which you would have, had you made all the proper enquiries: Before purchasing property with an unregistered title (unregistered land is examined in a later chapter), a buyer should make three types of enquiry:</a:t>
            </a:r>
            <a:br>
              <a:rPr lang="en-GB" dirty="0"/>
            </a:br>
            <a:br>
              <a:rPr lang="en-GB" dirty="0"/>
            </a:br>
            <a:r>
              <a:rPr lang="en-GB" dirty="0"/>
              <a:t>(a) check the seller’s title to land up to a good root of title – </a:t>
            </a:r>
            <a:r>
              <a:rPr lang="en-GB" b="1" dirty="0"/>
              <a:t>s44 LPA 1925</a:t>
            </a:r>
            <a:r>
              <a:rPr lang="en-GB" dirty="0"/>
              <a:t>, as amended by </a:t>
            </a:r>
            <a:r>
              <a:rPr lang="en-GB" b="1" dirty="0"/>
              <a:t>s23 LPA 1969</a:t>
            </a:r>
            <a:r>
              <a:rPr lang="en-GB" dirty="0"/>
              <a:t>;</a:t>
            </a:r>
            <a:br>
              <a:rPr lang="en-GB" dirty="0"/>
            </a:br>
            <a:br>
              <a:rPr lang="en-GB" dirty="0"/>
            </a:br>
            <a:r>
              <a:rPr lang="en-GB" dirty="0"/>
              <a:t>(b)   check any relevant registers showing rights adversely affecting the land (dealt with in a later chapter);</a:t>
            </a:r>
            <a:br>
              <a:rPr lang="en-GB" dirty="0"/>
            </a:br>
            <a:br>
              <a:rPr lang="en-GB" dirty="0"/>
            </a:br>
            <a:r>
              <a:rPr lang="en-GB" dirty="0"/>
              <a:t>(c)   inspect the land and enquire of those in occupation.</a:t>
            </a:r>
          </a:p>
          <a:p>
            <a:pPr marL="0" indent="0" fontAlgn="auto">
              <a:buNone/>
            </a:pPr>
            <a:r>
              <a:rPr lang="en-GB" dirty="0"/>
              <a:t>See  </a:t>
            </a:r>
            <a:r>
              <a:rPr lang="en-GB" b="1" i="1" dirty="0"/>
              <a:t>Kingsnorth Trust Ltd v Tizard [1986]</a:t>
            </a:r>
            <a:r>
              <a:rPr lang="en-GB" dirty="0"/>
              <a:t> </a:t>
            </a:r>
            <a:br>
              <a:rPr lang="en-GB" dirty="0"/>
            </a:br>
            <a:endParaRPr lang="en-GB" dirty="0"/>
          </a:p>
          <a:p>
            <a:pPr fontAlgn="auto"/>
            <a:r>
              <a:rPr lang="en-GB" b="1" dirty="0"/>
              <a:t>Imputed notice: </a:t>
            </a:r>
            <a:r>
              <a:rPr lang="en-GB" dirty="0"/>
              <a:t>the actual or constructive notice of an agent acting for a buyer. Thus, the knowledge of a conveyancer employed to undertake the conveyance of a house – or, as in </a:t>
            </a:r>
            <a:r>
              <a:rPr lang="en-GB" b="1" i="1" dirty="0"/>
              <a:t>Kingsnorth v Tizard</a:t>
            </a:r>
            <a:r>
              <a:rPr lang="en-GB" dirty="0"/>
              <a:t>, a surveyor (Kingsnorth’s surveyor knew of the existence of Mrs Tizard and that the couple were recently separated) – is imputed to the buyer.</a:t>
            </a:r>
            <a:br>
              <a:rPr lang="en-GB" dirty="0"/>
            </a:br>
            <a:br>
              <a:rPr lang="en-GB" dirty="0"/>
            </a:br>
            <a:r>
              <a:rPr lang="en-GB" dirty="0"/>
              <a:t>It should be remembered that much of the doctrine of notice has been overridden by statute. In the case of unregistered land, this is through the </a:t>
            </a:r>
            <a:r>
              <a:rPr lang="en-GB" b="1" dirty="0"/>
              <a:t>Land Charges Act 1972</a:t>
            </a:r>
            <a:r>
              <a:rPr lang="en-GB" dirty="0"/>
              <a:t> and in the case of registered land it is through the </a:t>
            </a:r>
            <a:r>
              <a:rPr lang="en-GB" b="1" dirty="0"/>
              <a:t>Land Registration Act 2002</a:t>
            </a:r>
            <a:r>
              <a:rPr lang="en-GB" dirty="0"/>
              <a:t>.</a:t>
            </a:r>
          </a:p>
          <a:p>
            <a:endParaRPr lang="en-GB" dirty="0"/>
          </a:p>
        </p:txBody>
      </p:sp>
    </p:spTree>
    <p:extLst>
      <p:ext uri="{BB962C8B-B14F-4D97-AF65-F5344CB8AC3E}">
        <p14:creationId xmlns:p14="http://schemas.microsoft.com/office/powerpoint/2010/main" val="20261870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A48AE-6BE5-C241-80C7-C6636974A4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AD6734-A203-1A67-6113-9D4D311F9573}"/>
              </a:ext>
            </a:extLst>
          </p:cNvPr>
          <p:cNvSpPr>
            <a:spLocks noGrp="1"/>
          </p:cNvSpPr>
          <p:nvPr>
            <p:ph type="title"/>
          </p:nvPr>
        </p:nvSpPr>
        <p:spPr>
          <a:xfrm>
            <a:off x="677334" y="235789"/>
            <a:ext cx="4918334" cy="885645"/>
          </a:xfrm>
        </p:spPr>
        <p:txBody>
          <a:bodyPr/>
          <a:lstStyle/>
          <a:p>
            <a:r>
              <a:rPr lang="en-GB" b="1" dirty="0"/>
              <a:t>Equitable Remedies</a:t>
            </a:r>
          </a:p>
        </p:txBody>
      </p:sp>
      <p:sp>
        <p:nvSpPr>
          <p:cNvPr id="3" name="Content Placeholder 2">
            <a:extLst>
              <a:ext uri="{FF2B5EF4-FFF2-40B4-BE49-F238E27FC236}">
                <a16:creationId xmlns:a16="http://schemas.microsoft.com/office/drawing/2014/main" id="{5A8BD8BA-931F-456A-755A-8403F291B10B}"/>
              </a:ext>
            </a:extLst>
          </p:cNvPr>
          <p:cNvSpPr>
            <a:spLocks noGrp="1"/>
          </p:cNvSpPr>
          <p:nvPr>
            <p:ph idx="1"/>
          </p:nvPr>
        </p:nvSpPr>
        <p:spPr>
          <a:xfrm>
            <a:off x="562316" y="1121434"/>
            <a:ext cx="8596668" cy="5405887"/>
          </a:xfrm>
        </p:spPr>
        <p:txBody>
          <a:bodyPr>
            <a:normAutofit/>
          </a:bodyPr>
          <a:lstStyle/>
          <a:p>
            <a:pPr fontAlgn="auto"/>
            <a:r>
              <a:rPr lang="en-GB" b="1" dirty="0"/>
              <a:t>specific performance</a:t>
            </a:r>
            <a:r>
              <a:rPr lang="en-GB" dirty="0"/>
              <a:t> – an order to the party to a contract to perform their obligations under the contract;</a:t>
            </a:r>
          </a:p>
          <a:p>
            <a:pPr fontAlgn="auto"/>
            <a:r>
              <a:rPr lang="en-GB" b="1" dirty="0"/>
              <a:t>injunction</a:t>
            </a:r>
            <a:r>
              <a:rPr lang="en-GB" dirty="0"/>
              <a:t> – an order directing a person or persons to refrain from doing a particular act or thing (or, very occasionally, an order requiring them to do something);</a:t>
            </a:r>
          </a:p>
          <a:p>
            <a:pPr fontAlgn="auto"/>
            <a:r>
              <a:rPr lang="en-GB" b="1" dirty="0"/>
              <a:t>rescission</a:t>
            </a:r>
            <a:r>
              <a:rPr lang="en-GB" dirty="0"/>
              <a:t> – the setting aside of a contract;</a:t>
            </a:r>
          </a:p>
          <a:p>
            <a:pPr fontAlgn="auto"/>
            <a:r>
              <a:rPr lang="en-GB" b="1" dirty="0"/>
              <a:t>rectification</a:t>
            </a:r>
            <a:r>
              <a:rPr lang="en-GB" dirty="0"/>
              <a:t> – the correction of a contract where the writing does not properly represent what the parties to the contract had agreed;</a:t>
            </a:r>
          </a:p>
          <a:p>
            <a:pPr fontAlgn="auto"/>
            <a:r>
              <a:rPr lang="en-GB" b="1" dirty="0"/>
              <a:t>account </a:t>
            </a:r>
            <a:r>
              <a:rPr lang="en-GB" dirty="0"/>
              <a:t>– the process whereby the sums due from one party to another resulting from transactions between them are investigated; and</a:t>
            </a:r>
          </a:p>
          <a:p>
            <a:pPr fontAlgn="auto"/>
            <a:r>
              <a:rPr lang="en-GB" b="1" dirty="0"/>
              <a:t>the appointment of a receiver</a:t>
            </a:r>
            <a:r>
              <a:rPr lang="en-GB" dirty="0"/>
              <a:t> – the appointment of a person in order to preserve endangered property for the benefit of those who are entitled to it.</a:t>
            </a:r>
          </a:p>
          <a:p>
            <a:endParaRPr lang="en-GB" dirty="0"/>
          </a:p>
        </p:txBody>
      </p:sp>
    </p:spTree>
    <p:extLst>
      <p:ext uri="{BB962C8B-B14F-4D97-AF65-F5344CB8AC3E}">
        <p14:creationId xmlns:p14="http://schemas.microsoft.com/office/powerpoint/2010/main" val="29442456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389A4-50C2-6596-76AD-65224F13B922}"/>
              </a:ext>
            </a:extLst>
          </p:cNvPr>
          <p:cNvSpPr>
            <a:spLocks noGrp="1"/>
          </p:cNvSpPr>
          <p:nvPr>
            <p:ph type="title"/>
          </p:nvPr>
        </p:nvSpPr>
        <p:spPr/>
        <p:txBody>
          <a:bodyPr>
            <a:normAutofit/>
          </a:bodyPr>
          <a:lstStyle/>
          <a:p>
            <a:r>
              <a:rPr lang="en-GB" sz="6000" b="1" dirty="0"/>
              <a:t>Formalities</a:t>
            </a:r>
          </a:p>
        </p:txBody>
      </p:sp>
    </p:spTree>
    <p:extLst>
      <p:ext uri="{BB962C8B-B14F-4D97-AF65-F5344CB8AC3E}">
        <p14:creationId xmlns:p14="http://schemas.microsoft.com/office/powerpoint/2010/main" val="6378133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A4497-5295-34CF-2AC5-3F63EC6A62E9}"/>
              </a:ext>
            </a:extLst>
          </p:cNvPr>
          <p:cNvSpPr>
            <a:spLocks noGrp="1"/>
          </p:cNvSpPr>
          <p:nvPr>
            <p:ph type="title"/>
          </p:nvPr>
        </p:nvSpPr>
        <p:spPr>
          <a:xfrm>
            <a:off x="401289" y="189781"/>
            <a:ext cx="9174032" cy="1320800"/>
          </a:xfrm>
        </p:spPr>
        <p:txBody>
          <a:bodyPr/>
          <a:lstStyle/>
          <a:p>
            <a:r>
              <a:rPr lang="en-GB" b="1" dirty="0"/>
              <a:t>Formalities required for the express creation of legal interests</a:t>
            </a:r>
            <a:endParaRPr lang="en-GB" dirty="0"/>
          </a:p>
        </p:txBody>
      </p:sp>
      <p:sp>
        <p:nvSpPr>
          <p:cNvPr id="3" name="Content Placeholder 2">
            <a:extLst>
              <a:ext uri="{FF2B5EF4-FFF2-40B4-BE49-F238E27FC236}">
                <a16:creationId xmlns:a16="http://schemas.microsoft.com/office/drawing/2014/main" id="{5C06CC47-6359-9ABD-8226-742A83C21F7C}"/>
              </a:ext>
            </a:extLst>
          </p:cNvPr>
          <p:cNvSpPr>
            <a:spLocks noGrp="1"/>
          </p:cNvSpPr>
          <p:nvPr>
            <p:ph idx="1"/>
          </p:nvPr>
        </p:nvSpPr>
        <p:spPr>
          <a:xfrm>
            <a:off x="309273" y="1510581"/>
            <a:ext cx="9524839" cy="4717691"/>
          </a:xfrm>
        </p:spPr>
        <p:txBody>
          <a:bodyPr>
            <a:normAutofit/>
          </a:bodyPr>
          <a:lstStyle/>
          <a:p>
            <a:pPr fontAlgn="auto"/>
            <a:r>
              <a:rPr lang="en-GB" sz="2800" dirty="0"/>
              <a:t>These formalities are to be found in the following statutes:</a:t>
            </a:r>
          </a:p>
          <a:p>
            <a:pPr fontAlgn="auto"/>
            <a:r>
              <a:rPr lang="en-GB" sz="2800" b="1" dirty="0"/>
              <a:t>s2 Law of Property (Miscellaneous Provisions) Act 1989 (LP(MP)A 1989); </a:t>
            </a:r>
            <a:r>
              <a:rPr lang="en-GB" sz="2800" dirty="0"/>
              <a:t>relates to contracts </a:t>
            </a:r>
          </a:p>
          <a:p>
            <a:pPr fontAlgn="auto"/>
            <a:r>
              <a:rPr lang="en-GB" sz="2800" b="1" dirty="0"/>
              <a:t>s52 Law of Property Act 1925 (LPA 1925); </a:t>
            </a:r>
            <a:r>
              <a:rPr lang="en-GB" sz="2800" dirty="0"/>
              <a:t>relates to the creation of legal estates ( </a:t>
            </a:r>
            <a:r>
              <a:rPr lang="en-GB" sz="2800" dirty="0" err="1"/>
              <a:t>e.g</a:t>
            </a:r>
            <a:r>
              <a:rPr lang="en-GB" sz="2800" dirty="0"/>
              <a:t> the actual transfer)</a:t>
            </a:r>
          </a:p>
          <a:p>
            <a:pPr fontAlgn="auto"/>
            <a:r>
              <a:rPr lang="en-GB" sz="2800" b="1" dirty="0"/>
              <a:t>s1 LP(MP)A 1989;</a:t>
            </a:r>
            <a:r>
              <a:rPr lang="en-GB" sz="2800" dirty="0"/>
              <a:t> (what is a valid ‘deed’) and</a:t>
            </a:r>
          </a:p>
          <a:p>
            <a:pPr fontAlgn="auto"/>
            <a:r>
              <a:rPr lang="en-GB" sz="2800" b="1" dirty="0"/>
              <a:t>the Land Registration Act 2002 (LRA 2002) – </a:t>
            </a:r>
            <a:r>
              <a:rPr lang="en-GB" sz="2800" dirty="0"/>
              <a:t>requirement to register and details of how</a:t>
            </a:r>
          </a:p>
          <a:p>
            <a:endParaRPr lang="en-GB" dirty="0"/>
          </a:p>
        </p:txBody>
      </p:sp>
    </p:spTree>
    <p:extLst>
      <p:ext uri="{BB962C8B-B14F-4D97-AF65-F5344CB8AC3E}">
        <p14:creationId xmlns:p14="http://schemas.microsoft.com/office/powerpoint/2010/main" val="28173086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B6F4C-5547-35A2-29F8-848AC9B6692D}"/>
              </a:ext>
            </a:extLst>
          </p:cNvPr>
          <p:cNvSpPr>
            <a:spLocks noGrp="1"/>
          </p:cNvSpPr>
          <p:nvPr>
            <p:ph type="title"/>
          </p:nvPr>
        </p:nvSpPr>
        <p:spPr/>
        <p:txBody>
          <a:bodyPr>
            <a:normAutofit fontScale="90000"/>
          </a:bodyPr>
          <a:lstStyle/>
          <a:p>
            <a:r>
              <a:rPr lang="en-GB" dirty="0"/>
              <a:t>Contracts in relation to the creation or transfer of an interest in land are governed by</a:t>
            </a:r>
            <a:r>
              <a:rPr lang="en-GB" b="1" dirty="0"/>
              <a:t> s2 LP(MP)A 1989</a:t>
            </a:r>
            <a:endParaRPr lang="en-GB" dirty="0"/>
          </a:p>
        </p:txBody>
      </p:sp>
      <p:pic>
        <p:nvPicPr>
          <p:cNvPr id="5" name="Content Placeholder 4">
            <a:extLst>
              <a:ext uri="{FF2B5EF4-FFF2-40B4-BE49-F238E27FC236}">
                <a16:creationId xmlns:a16="http://schemas.microsoft.com/office/drawing/2014/main" id="{48D47A14-4D4A-1211-D42E-D8FF23ACACAC}"/>
              </a:ext>
            </a:extLst>
          </p:cNvPr>
          <p:cNvPicPr>
            <a:picLocks noGrp="1" noChangeAspect="1"/>
          </p:cNvPicPr>
          <p:nvPr>
            <p:ph idx="1"/>
          </p:nvPr>
        </p:nvPicPr>
        <p:blipFill>
          <a:blip r:embed="rId3"/>
          <a:stretch>
            <a:fillRect/>
          </a:stretch>
        </p:blipFill>
        <p:spPr>
          <a:xfrm>
            <a:off x="677863" y="2473254"/>
            <a:ext cx="8596312" cy="3256104"/>
          </a:xfrm>
        </p:spPr>
      </p:pic>
    </p:spTree>
    <p:extLst>
      <p:ext uri="{BB962C8B-B14F-4D97-AF65-F5344CB8AC3E}">
        <p14:creationId xmlns:p14="http://schemas.microsoft.com/office/powerpoint/2010/main" val="11575567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24AA-FF5C-6172-FBF3-D2ECA047A483}"/>
              </a:ext>
            </a:extLst>
          </p:cNvPr>
          <p:cNvSpPr>
            <a:spLocks noGrp="1"/>
          </p:cNvSpPr>
          <p:nvPr>
            <p:ph type="title"/>
          </p:nvPr>
        </p:nvSpPr>
        <p:spPr/>
        <p:txBody>
          <a:bodyPr/>
          <a:lstStyle/>
          <a:p>
            <a:r>
              <a:rPr lang="en-GB" b="1" dirty="0"/>
              <a:t>S 52 LPA 1925</a:t>
            </a:r>
          </a:p>
        </p:txBody>
      </p:sp>
      <p:sp>
        <p:nvSpPr>
          <p:cNvPr id="3" name="Content Placeholder 2">
            <a:extLst>
              <a:ext uri="{FF2B5EF4-FFF2-40B4-BE49-F238E27FC236}">
                <a16:creationId xmlns:a16="http://schemas.microsoft.com/office/drawing/2014/main" id="{B6290CB5-57B1-20DD-3F9E-9630C5614B44}"/>
              </a:ext>
            </a:extLst>
          </p:cNvPr>
          <p:cNvSpPr>
            <a:spLocks noGrp="1"/>
          </p:cNvSpPr>
          <p:nvPr>
            <p:ph idx="1"/>
          </p:nvPr>
        </p:nvSpPr>
        <p:spPr>
          <a:xfrm>
            <a:off x="625576" y="1637253"/>
            <a:ext cx="9162530" cy="3880773"/>
          </a:xfrm>
        </p:spPr>
        <p:txBody>
          <a:bodyPr>
            <a:normAutofit/>
          </a:bodyPr>
          <a:lstStyle/>
          <a:p>
            <a:r>
              <a:rPr lang="en-GB" sz="2800" dirty="0"/>
              <a:t>All conveyances of land or of any interest therein are void for the purpose of conveying or creating a legal estate unless made by deed.</a:t>
            </a:r>
          </a:p>
          <a:p>
            <a:r>
              <a:rPr lang="en-GB" sz="2800" b="1" dirty="0"/>
              <a:t>Exception</a:t>
            </a:r>
            <a:r>
              <a:rPr lang="en-GB" sz="2800" dirty="0"/>
              <a:t>: a lease for 3 years or less taking effect immediately at a market rent can be created in writing or orally.</a:t>
            </a:r>
          </a:p>
          <a:p>
            <a:r>
              <a:rPr lang="en-GB" sz="2800" dirty="0"/>
              <a:t>All others must be by DEED</a:t>
            </a:r>
          </a:p>
        </p:txBody>
      </p:sp>
    </p:spTree>
    <p:extLst>
      <p:ext uri="{BB962C8B-B14F-4D97-AF65-F5344CB8AC3E}">
        <p14:creationId xmlns:p14="http://schemas.microsoft.com/office/powerpoint/2010/main" val="11066680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D8371-39A8-D0FD-6E08-60B162B904CE}"/>
              </a:ext>
            </a:extLst>
          </p:cNvPr>
          <p:cNvSpPr>
            <a:spLocks noGrp="1"/>
          </p:cNvSpPr>
          <p:nvPr>
            <p:ph type="title"/>
          </p:nvPr>
        </p:nvSpPr>
        <p:spPr>
          <a:xfrm>
            <a:off x="677333" y="609600"/>
            <a:ext cx="9266047" cy="1320800"/>
          </a:xfrm>
        </p:spPr>
        <p:txBody>
          <a:bodyPr>
            <a:normAutofit fontScale="90000"/>
          </a:bodyPr>
          <a:lstStyle/>
          <a:p>
            <a:r>
              <a:rPr lang="en-GB" b="1" dirty="0"/>
              <a:t>S 1 (2) LPA 1925 – states 5 legal interests </a:t>
            </a:r>
            <a:r>
              <a:rPr lang="en-GB" dirty="0"/>
              <a:t>( </a:t>
            </a:r>
            <a:r>
              <a:rPr lang="en-GB" sz="2700" dirty="0"/>
              <a:t>we do not consider legal </a:t>
            </a:r>
            <a:r>
              <a:rPr lang="en-GB" sz="2700" dirty="0" err="1"/>
              <a:t>rentcharges</a:t>
            </a:r>
            <a:r>
              <a:rPr lang="en-GB" sz="2700" dirty="0"/>
              <a:t> or charges arising under statute</a:t>
            </a:r>
            <a:r>
              <a:rPr lang="en-GB" dirty="0"/>
              <a:t>)</a:t>
            </a:r>
          </a:p>
        </p:txBody>
      </p:sp>
      <p:pic>
        <p:nvPicPr>
          <p:cNvPr id="5" name="Content Placeholder 4">
            <a:extLst>
              <a:ext uri="{FF2B5EF4-FFF2-40B4-BE49-F238E27FC236}">
                <a16:creationId xmlns:a16="http://schemas.microsoft.com/office/drawing/2014/main" id="{6B4ED1DA-9D88-1BCE-EA31-73BAFBAF7A57}"/>
              </a:ext>
            </a:extLst>
          </p:cNvPr>
          <p:cNvPicPr>
            <a:picLocks noGrp="1" noChangeAspect="1"/>
          </p:cNvPicPr>
          <p:nvPr>
            <p:ph idx="1"/>
          </p:nvPr>
        </p:nvPicPr>
        <p:blipFill>
          <a:blip r:embed="rId2"/>
          <a:stretch>
            <a:fillRect/>
          </a:stretch>
        </p:blipFill>
        <p:spPr>
          <a:xfrm>
            <a:off x="705501" y="2160588"/>
            <a:ext cx="8541036" cy="3881437"/>
          </a:xfrm>
        </p:spPr>
      </p:pic>
    </p:spTree>
    <p:extLst>
      <p:ext uri="{BB962C8B-B14F-4D97-AF65-F5344CB8AC3E}">
        <p14:creationId xmlns:p14="http://schemas.microsoft.com/office/powerpoint/2010/main" val="16480618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D4647-3F1C-FCF4-1698-CAE27A731389}"/>
              </a:ext>
            </a:extLst>
          </p:cNvPr>
          <p:cNvSpPr>
            <a:spLocks noGrp="1"/>
          </p:cNvSpPr>
          <p:nvPr>
            <p:ph type="title"/>
          </p:nvPr>
        </p:nvSpPr>
        <p:spPr>
          <a:xfrm>
            <a:off x="269016" y="156238"/>
            <a:ext cx="9461579" cy="1320800"/>
          </a:xfrm>
        </p:spPr>
        <p:txBody>
          <a:bodyPr/>
          <a:lstStyle/>
          <a:p>
            <a:r>
              <a:rPr lang="en-GB" b="1" dirty="0"/>
              <a:t>Formalities for express creation of EQUITABLE INTERESTS</a:t>
            </a:r>
          </a:p>
        </p:txBody>
      </p:sp>
      <p:sp>
        <p:nvSpPr>
          <p:cNvPr id="3" name="Content Placeholder 2">
            <a:extLst>
              <a:ext uri="{FF2B5EF4-FFF2-40B4-BE49-F238E27FC236}">
                <a16:creationId xmlns:a16="http://schemas.microsoft.com/office/drawing/2014/main" id="{588F8D94-8EA2-FDE9-7752-1BB9CE759987}"/>
              </a:ext>
            </a:extLst>
          </p:cNvPr>
          <p:cNvSpPr>
            <a:spLocks noGrp="1"/>
          </p:cNvSpPr>
          <p:nvPr>
            <p:ph idx="1"/>
          </p:nvPr>
        </p:nvSpPr>
        <p:spPr>
          <a:xfrm>
            <a:off x="372534" y="1533736"/>
            <a:ext cx="8596668" cy="3880773"/>
          </a:xfrm>
        </p:spPr>
        <p:txBody>
          <a:bodyPr/>
          <a:lstStyle/>
          <a:p>
            <a:r>
              <a:rPr lang="en-GB" dirty="0"/>
              <a:t>Equitable  interest can be held by someone of any age</a:t>
            </a:r>
          </a:p>
          <a:p>
            <a:r>
              <a:rPr lang="en-GB" dirty="0"/>
              <a:t>Can arise under a trust ( property being held on behalf of another)</a:t>
            </a:r>
          </a:p>
          <a:p>
            <a:r>
              <a:rPr lang="en-GB" dirty="0"/>
              <a:t>Can arise when an interest is created but does not comply with correct formalities </a:t>
            </a:r>
            <a:r>
              <a:rPr lang="en-GB" dirty="0" err="1"/>
              <a:t>e.g</a:t>
            </a:r>
            <a:r>
              <a:rPr lang="en-GB" dirty="0"/>
              <a:t> 21 year lease not created by deed.</a:t>
            </a:r>
          </a:p>
          <a:p>
            <a:r>
              <a:rPr lang="en-GB" dirty="0"/>
              <a:t>Can arise as an estate contract</a:t>
            </a:r>
          </a:p>
          <a:p>
            <a:r>
              <a:rPr lang="en-GB" dirty="0"/>
              <a:t>Or the benefit of a restrictive covenant</a:t>
            </a:r>
          </a:p>
          <a:p>
            <a:r>
              <a:rPr lang="en-GB" dirty="0"/>
              <a:t>S53(1) LPA 1925: above must be created in writing and signed by the person disposing of the equitable interest ( subject to some exceptions)</a:t>
            </a:r>
          </a:p>
          <a:p>
            <a:r>
              <a:rPr lang="en-GB" dirty="0"/>
              <a:t>The exceptions: creation or operation of resulting, implied or constructive trusts. </a:t>
            </a:r>
          </a:p>
        </p:txBody>
      </p:sp>
    </p:spTree>
    <p:extLst>
      <p:ext uri="{BB962C8B-B14F-4D97-AF65-F5344CB8AC3E}">
        <p14:creationId xmlns:p14="http://schemas.microsoft.com/office/powerpoint/2010/main" val="571009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8F1C0-8241-F5FE-CCF5-6A97E4D04CC3}"/>
              </a:ext>
            </a:extLst>
          </p:cNvPr>
          <p:cNvSpPr>
            <a:spLocks noGrp="1"/>
          </p:cNvSpPr>
          <p:nvPr>
            <p:ph type="title"/>
          </p:nvPr>
        </p:nvSpPr>
        <p:spPr>
          <a:xfrm>
            <a:off x="487553" y="224287"/>
            <a:ext cx="8596668" cy="782128"/>
          </a:xfrm>
        </p:spPr>
        <p:txBody>
          <a:bodyPr/>
          <a:lstStyle/>
          <a:p>
            <a:r>
              <a:rPr lang="en-GB" dirty="0"/>
              <a:t>Requirements for a DEED</a:t>
            </a:r>
          </a:p>
        </p:txBody>
      </p:sp>
      <p:sp>
        <p:nvSpPr>
          <p:cNvPr id="3" name="Content Placeholder 2">
            <a:extLst>
              <a:ext uri="{FF2B5EF4-FFF2-40B4-BE49-F238E27FC236}">
                <a16:creationId xmlns:a16="http://schemas.microsoft.com/office/drawing/2014/main" id="{1A711B67-B906-98E1-94A7-008633D5E096}"/>
              </a:ext>
            </a:extLst>
          </p:cNvPr>
          <p:cNvSpPr>
            <a:spLocks noGrp="1"/>
          </p:cNvSpPr>
          <p:nvPr>
            <p:ph idx="1"/>
          </p:nvPr>
        </p:nvSpPr>
        <p:spPr>
          <a:xfrm>
            <a:off x="361032" y="1006415"/>
            <a:ext cx="9231542" cy="1477993"/>
          </a:xfrm>
        </p:spPr>
        <p:txBody>
          <a:bodyPr/>
          <a:lstStyle/>
          <a:p>
            <a:r>
              <a:rPr lang="en-GB" dirty="0"/>
              <a:t>Examples: TR1, mortgage deed, conveyance, deed of easement</a:t>
            </a:r>
          </a:p>
          <a:p>
            <a:r>
              <a:rPr lang="en-GB" dirty="0"/>
              <a:t>Requirements ( s 1 LP (MP)A 1989) </a:t>
            </a:r>
            <a:r>
              <a:rPr lang="en-GB" dirty="0" err="1"/>
              <a:t>i</a:t>
            </a:r>
            <a:r>
              <a:rPr lang="en-GB" dirty="0"/>
              <a:t>) in writing, ii) clear it is intended to be a deed, iii) delivered as a deed ( clear that person intends to be bound) and iv)validly executed</a:t>
            </a:r>
          </a:p>
        </p:txBody>
      </p:sp>
      <p:pic>
        <p:nvPicPr>
          <p:cNvPr id="5" name="Picture 4">
            <a:extLst>
              <a:ext uri="{FF2B5EF4-FFF2-40B4-BE49-F238E27FC236}">
                <a16:creationId xmlns:a16="http://schemas.microsoft.com/office/drawing/2014/main" id="{55265C46-C023-DA09-5E8B-549D12E2728D}"/>
              </a:ext>
            </a:extLst>
          </p:cNvPr>
          <p:cNvPicPr>
            <a:picLocks noChangeAspect="1"/>
          </p:cNvPicPr>
          <p:nvPr/>
        </p:nvPicPr>
        <p:blipFill>
          <a:blip r:embed="rId3"/>
          <a:stretch>
            <a:fillRect/>
          </a:stretch>
        </p:blipFill>
        <p:spPr>
          <a:xfrm>
            <a:off x="775781" y="2484408"/>
            <a:ext cx="8207194" cy="3909674"/>
          </a:xfrm>
          <a:prstGeom prst="rect">
            <a:avLst/>
          </a:prstGeom>
        </p:spPr>
      </p:pic>
    </p:spTree>
    <p:extLst>
      <p:ext uri="{BB962C8B-B14F-4D97-AF65-F5344CB8AC3E}">
        <p14:creationId xmlns:p14="http://schemas.microsoft.com/office/powerpoint/2010/main" val="18728862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D8D5F-D5D8-7EF8-2375-4DEDA37E1B8F}"/>
              </a:ext>
            </a:extLst>
          </p:cNvPr>
          <p:cNvSpPr>
            <a:spLocks noGrp="1"/>
          </p:cNvSpPr>
          <p:nvPr>
            <p:ph type="title"/>
          </p:nvPr>
        </p:nvSpPr>
        <p:spPr/>
        <p:txBody>
          <a:bodyPr/>
          <a:lstStyle/>
          <a:p>
            <a:r>
              <a:rPr lang="en-GB" dirty="0"/>
              <a:t>What is meant by ‘conveyance’?</a:t>
            </a:r>
          </a:p>
        </p:txBody>
      </p:sp>
      <p:sp>
        <p:nvSpPr>
          <p:cNvPr id="3" name="Content Placeholder 2">
            <a:extLst>
              <a:ext uri="{FF2B5EF4-FFF2-40B4-BE49-F238E27FC236}">
                <a16:creationId xmlns:a16="http://schemas.microsoft.com/office/drawing/2014/main" id="{DB3D6B7B-8F5C-7E14-4DC2-EAD54ADFC96A}"/>
              </a:ext>
            </a:extLst>
          </p:cNvPr>
          <p:cNvSpPr>
            <a:spLocks noGrp="1"/>
          </p:cNvSpPr>
          <p:nvPr>
            <p:ph idx="1"/>
          </p:nvPr>
        </p:nvSpPr>
        <p:spPr>
          <a:xfrm>
            <a:off x="545063" y="1591245"/>
            <a:ext cx="8596668" cy="3880773"/>
          </a:xfrm>
        </p:spPr>
        <p:txBody>
          <a:bodyPr>
            <a:normAutofit/>
          </a:bodyPr>
          <a:lstStyle/>
          <a:p>
            <a:pPr marL="0" indent="0">
              <a:buNone/>
            </a:pPr>
            <a:r>
              <a:rPr lang="en-GB" sz="3200" dirty="0"/>
              <a:t>S 205 LPA 1925: Conveyance” includes a mortgage, charge, lease, assent, vesting declaration, vesting instrument, disclaimer, release and every other assurance of property or of an interest therein by any instrument, except a will </a:t>
            </a:r>
          </a:p>
        </p:txBody>
      </p:sp>
    </p:spTree>
    <p:extLst>
      <p:ext uri="{BB962C8B-B14F-4D97-AF65-F5344CB8AC3E}">
        <p14:creationId xmlns:p14="http://schemas.microsoft.com/office/powerpoint/2010/main" val="19491216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9E0D2-C615-9C69-5610-0B7AA6B01428}"/>
              </a:ext>
            </a:extLst>
          </p:cNvPr>
          <p:cNvSpPr>
            <a:spLocks noGrp="1"/>
          </p:cNvSpPr>
          <p:nvPr>
            <p:ph type="title"/>
          </p:nvPr>
        </p:nvSpPr>
        <p:spPr>
          <a:xfrm>
            <a:off x="504806" y="80664"/>
            <a:ext cx="8596668" cy="793479"/>
          </a:xfrm>
        </p:spPr>
        <p:txBody>
          <a:bodyPr/>
          <a:lstStyle/>
          <a:p>
            <a:r>
              <a:rPr lang="en-GB" dirty="0"/>
              <a:t>Exceptions to requirement for a deed</a:t>
            </a:r>
          </a:p>
        </p:txBody>
      </p:sp>
      <p:sp>
        <p:nvSpPr>
          <p:cNvPr id="3" name="Content Placeholder 2">
            <a:extLst>
              <a:ext uri="{FF2B5EF4-FFF2-40B4-BE49-F238E27FC236}">
                <a16:creationId xmlns:a16="http://schemas.microsoft.com/office/drawing/2014/main" id="{E2ADD611-2FDA-803A-F002-582206C39638}"/>
              </a:ext>
            </a:extLst>
          </p:cNvPr>
          <p:cNvSpPr>
            <a:spLocks noGrp="1"/>
          </p:cNvSpPr>
          <p:nvPr>
            <p:ph idx="1"/>
          </p:nvPr>
        </p:nvSpPr>
        <p:spPr>
          <a:xfrm>
            <a:off x="418542" y="820617"/>
            <a:ext cx="9260296" cy="5844725"/>
          </a:xfrm>
        </p:spPr>
        <p:txBody>
          <a:bodyPr>
            <a:normAutofit/>
          </a:bodyPr>
          <a:lstStyle/>
          <a:p>
            <a:pPr marL="0" indent="0">
              <a:buNone/>
            </a:pPr>
            <a:r>
              <a:rPr lang="en-GB" dirty="0"/>
              <a:t>(1) Assents, which must be in writing but need not be executed as a deed (s 36(4) AEA 1925).</a:t>
            </a:r>
          </a:p>
          <a:p>
            <a:pPr marL="0" indent="0">
              <a:buNone/>
            </a:pPr>
            <a:r>
              <a:rPr lang="en-GB" dirty="0"/>
              <a:t>(2) Leases taking effect in possession for a term not exceeding three years at the best rent which can be reasonably obtained without taking a fine (this means the market rent for the premises) (s54(2) LPA 1925).</a:t>
            </a:r>
          </a:p>
          <a:p>
            <a:pPr marL="0" indent="0">
              <a:buNone/>
            </a:pPr>
            <a:r>
              <a:rPr lang="en-GB" dirty="0"/>
              <a:t>(3) Disclaimers under Insolvency Act 1986 (s52(2)(b) LPA 1925). A liquidator has the power to “disclaim onerous property”. This essentially means to reject the asset on the basis that it will not be a benefit. A lease is often seen as onerous property (due to the rental costs) and is often disclaimed.</a:t>
            </a:r>
          </a:p>
          <a:p>
            <a:pPr marL="0" indent="0">
              <a:buNone/>
            </a:pPr>
            <a:r>
              <a:rPr lang="en-GB" dirty="0"/>
              <a:t>(4) Surrenders by operation of law, including surrenders which may, by law, be effected without writing (s52(2)(c) LPA 1925). A lease can be surrendered by deed or by operation of law. The latter occurs when the unequivocal conduct of landlord and tenant is inconsistent with the continuation of the tenancy. An example of this might be when the tenant hands back the keys to the premises and these are accepted by the landlord.</a:t>
            </a:r>
          </a:p>
          <a:p>
            <a:pPr marL="0" indent="0">
              <a:buNone/>
            </a:pPr>
            <a:r>
              <a:rPr lang="en-GB" dirty="0"/>
              <a:t>(5) Leases and tenancies not required to be made in writing (s52(2)(d) LPA 1925).</a:t>
            </a:r>
          </a:p>
        </p:txBody>
      </p:sp>
    </p:spTree>
    <p:extLst>
      <p:ext uri="{BB962C8B-B14F-4D97-AF65-F5344CB8AC3E}">
        <p14:creationId xmlns:p14="http://schemas.microsoft.com/office/powerpoint/2010/main" val="23269182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815A7B4-532E-48C9-AC24-D78ACF333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10" name="Freeform 14">
              <a:extLst>
                <a:ext uri="{FF2B5EF4-FFF2-40B4-BE49-F238E27FC236}">
                  <a16:creationId xmlns:a16="http://schemas.microsoft.com/office/drawing/2014/main" id="{D40109F4-CE5C-45F4-856E-F3F69C9FD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1" name="Straight Connector 10">
              <a:extLst>
                <a:ext uri="{FF2B5EF4-FFF2-40B4-BE49-F238E27FC236}">
                  <a16:creationId xmlns:a16="http://schemas.microsoft.com/office/drawing/2014/main" id="{3CBAA4DE-3D7B-460B-AE98-D9F9990C0B6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7BF1ED3E-4F80-4AF6-A41B-44F53DDE61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C0B2D747-3E31-45C5-9A98-A9710A585F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A15FD4BA-3020-462D-8BE8-B3A65B8E49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A304284A-7318-4DD5-898C-2F6B23C778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9DF48E66-B635-4509-B115-E0987C014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E3B96D94-5F5A-4F4C-810C-917BF4D266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7F3782D6-BFF8-4389-9D39-A023ADAA92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ECE162D4-FCAE-441B-B5E9-C91DE62124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54BFBF63-7AEA-8B38-CAA7-782CB2AF9D2C}"/>
              </a:ext>
            </a:extLst>
          </p:cNvPr>
          <p:cNvSpPr>
            <a:spLocks noGrp="1"/>
          </p:cNvSpPr>
          <p:nvPr>
            <p:ph type="title"/>
          </p:nvPr>
        </p:nvSpPr>
        <p:spPr>
          <a:xfrm>
            <a:off x="4974337" y="1265314"/>
            <a:ext cx="4299666" cy="3249131"/>
          </a:xfrm>
        </p:spPr>
        <p:txBody>
          <a:bodyPr vert="horz" lIns="91440" tIns="45720" rIns="91440" bIns="45720" rtlCol="0" anchor="b">
            <a:normAutofit/>
          </a:bodyPr>
          <a:lstStyle/>
          <a:p>
            <a:r>
              <a:rPr lang="en-US" sz="5400"/>
              <a:t>Any questions?</a:t>
            </a:r>
          </a:p>
        </p:txBody>
      </p:sp>
      <p:sp>
        <p:nvSpPr>
          <p:cNvPr id="21" name="Isosceles Triangle 20">
            <a:extLst>
              <a:ext uri="{FF2B5EF4-FFF2-40B4-BE49-F238E27FC236}">
                <a16:creationId xmlns:a16="http://schemas.microsoft.com/office/drawing/2014/main" id="{DC99427B-A97E-40A3-B1FD-4557346C6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 name="Picture 3" descr="A group of colorful bubbles with white question marks&#10;&#10;AI-generated content may be incorrect.">
            <a:extLst>
              <a:ext uri="{FF2B5EF4-FFF2-40B4-BE49-F238E27FC236}">
                <a16:creationId xmlns:a16="http://schemas.microsoft.com/office/drawing/2014/main" id="{29C23A60-2704-BBA0-EF26-4425964908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8604" y="2166343"/>
            <a:ext cx="3765692" cy="2533283"/>
          </a:xfrm>
          <a:prstGeom prst="rect">
            <a:avLst/>
          </a:prstGeom>
        </p:spPr>
      </p:pic>
    </p:spTree>
    <p:extLst>
      <p:ext uri="{BB962C8B-B14F-4D97-AF65-F5344CB8AC3E}">
        <p14:creationId xmlns:p14="http://schemas.microsoft.com/office/powerpoint/2010/main" val="2644269873"/>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C5C159DBBD3BC47AF00505115A55CEB" ma:contentTypeVersion="12" ma:contentTypeDescription="Create a new document." ma:contentTypeScope="" ma:versionID="78c594e00067f950d8c8f6070082fffa">
  <xsd:schema xmlns:xsd="http://www.w3.org/2001/XMLSchema" xmlns:xs="http://www.w3.org/2001/XMLSchema" xmlns:p="http://schemas.microsoft.com/office/2006/metadata/properties" xmlns:ns3="041b216b-d67c-40f0-8fda-c03876662904" xmlns:ns4="aa0a0978-40ed-489e-9e56-6db48364def5" targetNamespace="http://schemas.microsoft.com/office/2006/metadata/properties" ma:root="true" ma:fieldsID="f7941d52e2699457c7a3072e45b81a80" ns3:_="" ns4:_="">
    <xsd:import namespace="041b216b-d67c-40f0-8fda-c03876662904"/>
    <xsd:import namespace="aa0a0978-40ed-489e-9e56-6db48364def5"/>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System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1b216b-d67c-40f0-8fda-c038766629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0a0978-40ed-489e-9e56-6db48364def5"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041b216b-d67c-40f0-8fda-c03876662904" xsi:nil="true"/>
  </documentManagement>
</p:properties>
</file>

<file path=customXml/itemProps1.xml><?xml version="1.0" encoding="utf-8"?>
<ds:datastoreItem xmlns:ds="http://schemas.openxmlformats.org/officeDocument/2006/customXml" ds:itemID="{98B414BA-0A2C-4EE9-A1B8-D5F3F3FAC9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1b216b-d67c-40f0-8fda-c03876662904"/>
    <ds:schemaRef ds:uri="aa0a0978-40ed-489e-9e56-6db48364de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DFE4F4B-FD93-48A4-86D4-810FF4F0BD90}">
  <ds:schemaRefs>
    <ds:schemaRef ds:uri="http://schemas.microsoft.com/sharepoint/v3/contenttype/forms"/>
  </ds:schemaRefs>
</ds:datastoreItem>
</file>

<file path=customXml/itemProps3.xml><?xml version="1.0" encoding="utf-8"?>
<ds:datastoreItem xmlns:ds="http://schemas.openxmlformats.org/officeDocument/2006/customXml" ds:itemID="{23F0701E-60EF-4B4C-8D12-DB743092C380}">
  <ds:schemaRefs>
    <ds:schemaRef ds:uri="http://schemas.microsoft.com/office/2006/metadata/properties"/>
    <ds:schemaRef ds:uri="http://schemas.microsoft.com/office/2006/documentManagement/types"/>
    <ds:schemaRef ds:uri="http://purl.org/dc/terms/"/>
    <ds:schemaRef ds:uri="aa0a0978-40ed-489e-9e56-6db48364def5"/>
    <ds:schemaRef ds:uri="http://schemas.microsoft.com/office/infopath/2007/PartnerControls"/>
    <ds:schemaRef ds:uri="http://purl.org/dc/dcmitype/"/>
    <ds:schemaRef ds:uri="http://www.w3.org/XML/1998/namespace"/>
    <ds:schemaRef ds:uri="041b216b-d67c-40f0-8fda-c03876662904"/>
    <ds:schemaRef ds:uri="http://purl.org/dc/elements/1.1/"/>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Facet</Template>
  <TotalTime>467</TotalTime>
  <Words>4079</Words>
  <Application>Microsoft Office PowerPoint</Application>
  <PresentationFormat>Widescreen</PresentationFormat>
  <Paragraphs>232</Paragraphs>
  <Slides>40</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Aptos</vt:lpstr>
      <vt:lpstr>Arial</vt:lpstr>
      <vt:lpstr>Trebuchet MS</vt:lpstr>
      <vt:lpstr>Wingdings 3</vt:lpstr>
      <vt:lpstr>Facet</vt:lpstr>
      <vt:lpstr>Property and Conveyancing: Underpinning Land Law</vt:lpstr>
      <vt:lpstr>PowerPoint Presentation</vt:lpstr>
      <vt:lpstr>Common Law and Equity</vt:lpstr>
      <vt:lpstr>The Equitable Maxims</vt:lpstr>
      <vt:lpstr>Equitable Remedies</vt:lpstr>
      <vt:lpstr>Equitable rights in Conveyancing</vt:lpstr>
      <vt:lpstr>Now a LAND LAW refresher!</vt:lpstr>
      <vt:lpstr>History of Land Law</vt:lpstr>
      <vt:lpstr>Estates at Common Law</vt:lpstr>
      <vt:lpstr>Estates in possession, in remainder and in reversion</vt:lpstr>
      <vt:lpstr>Words of Limitation</vt:lpstr>
      <vt:lpstr>What is Land? Realty and Personalty</vt:lpstr>
      <vt:lpstr>Distinction between:</vt:lpstr>
      <vt:lpstr>Definition of Land: s205(1)(ix) Law of Property Act 1925 (LPA 1925) </vt:lpstr>
      <vt:lpstr>“He who owns the land owns…. everything to the heavens and depths of the earth…..”</vt:lpstr>
      <vt:lpstr>“He who owns the land owns…. everything to the heavens and depths of the earth…..”</vt:lpstr>
      <vt:lpstr>Fixtures and fittings</vt:lpstr>
      <vt:lpstr>Degree of annexation</vt:lpstr>
      <vt:lpstr>Purpose of annexation –now the DOMINANT TEST</vt:lpstr>
      <vt:lpstr>The right to remove fixtures</vt:lpstr>
      <vt:lpstr>Estates and Interests in Land… we consider:</vt:lpstr>
      <vt:lpstr>Enforcing Legal and Equitable Rights</vt:lpstr>
      <vt:lpstr>PowerPoint Presentation</vt:lpstr>
      <vt:lpstr>Legal Estates and Legal Interests</vt:lpstr>
      <vt:lpstr>Commonhold</vt:lpstr>
      <vt:lpstr>Legal Estates and Legal Interests</vt:lpstr>
      <vt:lpstr>All other  estates, interests and charges are EQUITABLE</vt:lpstr>
      <vt:lpstr>Equitable Interests</vt:lpstr>
      <vt:lpstr>Without notice</vt:lpstr>
      <vt:lpstr>Equitable Remedies</vt:lpstr>
      <vt:lpstr>Formalities</vt:lpstr>
      <vt:lpstr>Formalities required for the express creation of legal interests</vt:lpstr>
      <vt:lpstr>Contracts in relation to the creation or transfer of an interest in land are governed by s2 LP(MP)A 1989</vt:lpstr>
      <vt:lpstr>S 52 LPA 1925</vt:lpstr>
      <vt:lpstr>S 1 (2) LPA 1925 – states 5 legal interests ( we do not consider legal rentcharges or charges arising under statute)</vt:lpstr>
      <vt:lpstr>Formalities for express creation of EQUITABLE INTERESTS</vt:lpstr>
      <vt:lpstr>Requirements for a DEED</vt:lpstr>
      <vt:lpstr>What is meant by ‘conveyance’?</vt:lpstr>
      <vt:lpstr>Exceptions to requirement for a deed</vt:lpstr>
      <vt:lpstr>Any 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Property and Private Client</dc:title>
  <dc:creator>Cerys Davies</dc:creator>
  <cp:lastModifiedBy>Cerys Davies</cp:lastModifiedBy>
  <cp:revision>8</cp:revision>
  <dcterms:created xsi:type="dcterms:W3CDTF">2024-02-03T18:13:02Z</dcterms:created>
  <dcterms:modified xsi:type="dcterms:W3CDTF">2025-09-16T15:56:21Z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0x0101008C5C159DBBD3BC47AF00505115A55CEB</vt:lpwstr>
  </property>
</Properties>
</file>