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32" r:id="rId70"/>
    <p:sldId id="333" r:id="rId71"/>
    <p:sldId id="324" r:id="rId72"/>
    <p:sldId id="325" r:id="rId73"/>
    <p:sldId id="326" r:id="rId74"/>
    <p:sldId id="327" r:id="rId75"/>
    <p:sldId id="328" r:id="rId76"/>
    <p:sldId id="329" r:id="rId77"/>
    <p:sldId id="330" r:id="rId78"/>
    <p:sldId id="331" r:id="rId7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29"/>
  </p:normalViewPr>
  <p:slideViewPr>
    <p:cSldViewPr snapToGrid="0" snapToObjects="1">
      <p:cViewPr varScale="1">
        <p:scale>
          <a:sx n="105" d="100"/>
          <a:sy n="105" d="100"/>
        </p:scale>
        <p:origin x="84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1A839E-DE37-DC42-8862-9202420FACAE}" type="datetimeFigureOut">
              <a:rPr lang="en-GB" smtClean="0"/>
              <a:t>22/02/2020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18E08A-2C62-EF4A-B8DE-CACED5F4EBB8}" type="slidenum">
              <a:rPr lang="en-GB" smtClean="0"/>
              <a:t>‹#›</a:t>
            </a:fld>
            <a:endParaRPr lang="en-GB"/>
          </a:p>
        </p:txBody>
      </p:sp>
    </p:spTree>
    <p:extLst>
      <p:ext uri="{BB962C8B-B14F-4D97-AF65-F5344CB8AC3E}">
        <p14:creationId xmlns:p14="http://schemas.microsoft.com/office/powerpoint/2010/main" val="420711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ensures consistent application of EU law.</a:t>
            </a:r>
          </a:p>
          <a:p>
            <a:r>
              <a:rPr lang="en-GB" dirty="0"/>
              <a:t>This preliminary ruling mechanism represents the bulk of the CJ’s case load.  It is based on French administrative law.</a:t>
            </a:r>
          </a:p>
          <a:p>
            <a:r>
              <a:rPr lang="en-GB" dirty="0"/>
              <a:t>It is the glue that holds EU law together and has been crucial for the development of EU law.</a:t>
            </a:r>
          </a:p>
          <a:p>
            <a:r>
              <a:rPr lang="en-GB" dirty="0"/>
              <a:t>The doctrines of direct effect, indirect effect, state liability and supremacy all came from preliminary rulings.</a:t>
            </a:r>
          </a:p>
        </p:txBody>
      </p:sp>
      <p:sp>
        <p:nvSpPr>
          <p:cNvPr id="4" name="Slide Number Placeholder 3"/>
          <p:cNvSpPr>
            <a:spLocks noGrp="1"/>
          </p:cNvSpPr>
          <p:nvPr>
            <p:ph type="sldNum" sz="quarter" idx="5"/>
          </p:nvPr>
        </p:nvSpPr>
        <p:spPr/>
        <p:txBody>
          <a:bodyPr/>
          <a:lstStyle/>
          <a:p>
            <a:fld id="{1818E08A-2C62-EF4A-B8DE-CACED5F4EBB8}" type="slidenum">
              <a:rPr lang="en-GB" smtClean="0"/>
              <a:t>3</a:t>
            </a:fld>
            <a:endParaRPr lang="en-GB"/>
          </a:p>
        </p:txBody>
      </p:sp>
    </p:spTree>
    <p:extLst>
      <p:ext uri="{BB962C8B-B14F-4D97-AF65-F5344CB8AC3E}">
        <p14:creationId xmlns:p14="http://schemas.microsoft.com/office/powerpoint/2010/main" val="633952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starting point is the wording of </a:t>
            </a:r>
            <a:r>
              <a:rPr lang="en-GB" b="1" dirty="0"/>
              <a:t>Art 267 </a:t>
            </a:r>
            <a:r>
              <a:rPr lang="en-GB" b="0" dirty="0"/>
              <a:t>and the basic overview of the procedure.</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4</a:t>
            </a:fld>
            <a:endParaRPr lang="en-GB"/>
          </a:p>
        </p:txBody>
      </p:sp>
    </p:spTree>
    <p:extLst>
      <p:ext uri="{BB962C8B-B14F-4D97-AF65-F5344CB8AC3E}">
        <p14:creationId xmlns:p14="http://schemas.microsoft.com/office/powerpoint/2010/main" val="1586140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first paragraph indicates that Art 267 can be used for questions relating to the validity of EU law as well as questions relating to the meaning of EU law.</a:t>
            </a:r>
          </a:p>
          <a:p>
            <a:r>
              <a:rPr lang="en-GB" dirty="0"/>
              <a:t>Second paragraph that any court or tribunal has a discretionary power to request a preliminary ruling where it believes it is necessary.</a:t>
            </a:r>
          </a:p>
          <a:p>
            <a:r>
              <a:rPr lang="en-GB" dirty="0"/>
              <a:t>Third paragraph imposes an obligation on final courts to make a reference and the final paragraph is a provision for certain urgent cases.</a:t>
            </a:r>
          </a:p>
        </p:txBody>
      </p:sp>
      <p:sp>
        <p:nvSpPr>
          <p:cNvPr id="4" name="Slide Number Placeholder 3"/>
          <p:cNvSpPr>
            <a:spLocks noGrp="1"/>
          </p:cNvSpPr>
          <p:nvPr>
            <p:ph type="sldNum" sz="quarter" idx="5"/>
          </p:nvPr>
        </p:nvSpPr>
        <p:spPr/>
        <p:txBody>
          <a:bodyPr/>
          <a:lstStyle/>
          <a:p>
            <a:fld id="{1818E08A-2C62-EF4A-B8DE-CACED5F4EBB8}" type="slidenum">
              <a:rPr lang="en-GB" smtClean="0"/>
              <a:t>6</a:t>
            </a:fld>
            <a:endParaRPr lang="en-GB"/>
          </a:p>
        </p:txBody>
      </p:sp>
    </p:spTree>
    <p:extLst>
      <p:ext uri="{BB962C8B-B14F-4D97-AF65-F5344CB8AC3E}">
        <p14:creationId xmlns:p14="http://schemas.microsoft.com/office/powerpoint/2010/main" val="4180063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documents are available on the CJ website or from an EU statute book.</a:t>
            </a:r>
          </a:p>
        </p:txBody>
      </p:sp>
      <p:sp>
        <p:nvSpPr>
          <p:cNvPr id="4" name="Slide Number Placeholder 3"/>
          <p:cNvSpPr>
            <a:spLocks noGrp="1"/>
          </p:cNvSpPr>
          <p:nvPr>
            <p:ph type="sldNum" sz="quarter" idx="5"/>
          </p:nvPr>
        </p:nvSpPr>
        <p:spPr/>
        <p:txBody>
          <a:bodyPr/>
          <a:lstStyle/>
          <a:p>
            <a:fld id="{1818E08A-2C62-EF4A-B8DE-CACED5F4EBB8}" type="slidenum">
              <a:rPr lang="en-GB" smtClean="0"/>
              <a:t>7</a:t>
            </a:fld>
            <a:endParaRPr lang="en-GB"/>
          </a:p>
        </p:txBody>
      </p:sp>
    </p:spTree>
    <p:extLst>
      <p:ext uri="{BB962C8B-B14F-4D97-AF65-F5344CB8AC3E}">
        <p14:creationId xmlns:p14="http://schemas.microsoft.com/office/powerpoint/2010/main" val="3438596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differences between preliminary ruling and appeal procedure:-</a:t>
            </a:r>
          </a:p>
          <a:p>
            <a:pPr marL="228600" indent="-228600">
              <a:buAutoNum type="arabicPeriod"/>
            </a:pPr>
            <a:r>
              <a:rPr lang="en-GB" dirty="0"/>
              <a:t>Parties to a case request an appeal whereas national court requests a preliminary ruling.</a:t>
            </a:r>
          </a:p>
          <a:p>
            <a:pPr marL="228600" indent="-228600">
              <a:buAutoNum type="arabicPeriod"/>
            </a:pPr>
            <a:r>
              <a:rPr lang="en-GB" dirty="0"/>
              <a:t>Appeals are made after a case is decided whereas a preliminary ruling is requested during a case because the national court needs it to decide the case.</a:t>
            </a:r>
          </a:p>
          <a:p>
            <a:pPr marL="228600" indent="-228600">
              <a:buAutoNum type="arabicPeriod"/>
            </a:pPr>
            <a:r>
              <a:rPr lang="en-GB" dirty="0"/>
              <a:t>A preliminary ruling only covers a question of EU law.  The national court applies the ruling and decides the outcome of the case.  </a:t>
            </a:r>
          </a:p>
        </p:txBody>
      </p:sp>
      <p:sp>
        <p:nvSpPr>
          <p:cNvPr id="4" name="Slide Number Placeholder 3"/>
          <p:cNvSpPr>
            <a:spLocks noGrp="1"/>
          </p:cNvSpPr>
          <p:nvPr>
            <p:ph type="sldNum" sz="quarter" idx="5"/>
          </p:nvPr>
        </p:nvSpPr>
        <p:spPr/>
        <p:txBody>
          <a:bodyPr/>
          <a:lstStyle/>
          <a:p>
            <a:fld id="{1818E08A-2C62-EF4A-B8DE-CACED5F4EBB8}" type="slidenum">
              <a:rPr lang="en-GB" smtClean="0"/>
              <a:t>8</a:t>
            </a:fld>
            <a:endParaRPr lang="en-GB"/>
          </a:p>
        </p:txBody>
      </p:sp>
    </p:spTree>
    <p:extLst>
      <p:ext uri="{BB962C8B-B14F-4D97-AF65-F5344CB8AC3E}">
        <p14:creationId xmlns:p14="http://schemas.microsoft.com/office/powerpoint/2010/main" val="990853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will be seen, the relationship seems to be more vertical or hierarchical with the CJ above the national court.  Also the relationship seems more multilateral with preliminary rulings being relevant to all national courts, not just the 1 that makes the reference.</a:t>
            </a:r>
          </a:p>
        </p:txBody>
      </p:sp>
      <p:sp>
        <p:nvSpPr>
          <p:cNvPr id="4" name="Slide Number Placeholder 3"/>
          <p:cNvSpPr>
            <a:spLocks noGrp="1"/>
          </p:cNvSpPr>
          <p:nvPr>
            <p:ph type="sldNum" sz="quarter" idx="5"/>
          </p:nvPr>
        </p:nvSpPr>
        <p:spPr/>
        <p:txBody>
          <a:bodyPr/>
          <a:lstStyle/>
          <a:p>
            <a:fld id="{1818E08A-2C62-EF4A-B8DE-CACED5F4EBB8}" type="slidenum">
              <a:rPr lang="en-GB" smtClean="0"/>
              <a:t>9</a:t>
            </a:fld>
            <a:endParaRPr lang="en-GB"/>
          </a:p>
        </p:txBody>
      </p:sp>
    </p:spTree>
    <p:extLst>
      <p:ext uri="{BB962C8B-B14F-4D97-AF65-F5344CB8AC3E}">
        <p14:creationId xmlns:p14="http://schemas.microsoft.com/office/powerpoint/2010/main" val="908730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where a national court requests a ruling on whether the national law is compatible with EU law.  This is a matter for a national court to decide, so the CJ will reformulate the question and provide a ruling on the EU law so that the actual decision can be left for the national court based on the </a:t>
            </a:r>
            <a:r>
              <a:rPr lang="en-GB" dirty="0" err="1"/>
              <a:t>ruking</a:t>
            </a:r>
            <a:r>
              <a:rPr lang="en-GB" dirty="0"/>
              <a:t> and the principle of supremacy.</a:t>
            </a:r>
          </a:p>
        </p:txBody>
      </p:sp>
      <p:sp>
        <p:nvSpPr>
          <p:cNvPr id="4" name="Slide Number Placeholder 3"/>
          <p:cNvSpPr>
            <a:spLocks noGrp="1"/>
          </p:cNvSpPr>
          <p:nvPr>
            <p:ph type="sldNum" sz="quarter" idx="5"/>
          </p:nvPr>
        </p:nvSpPr>
        <p:spPr/>
        <p:txBody>
          <a:bodyPr/>
          <a:lstStyle/>
          <a:p>
            <a:fld id="{1818E08A-2C62-EF4A-B8DE-CACED5F4EBB8}" type="slidenum">
              <a:rPr lang="en-GB" smtClean="0"/>
              <a:t>10</a:t>
            </a:fld>
            <a:endParaRPr lang="en-GB"/>
          </a:p>
        </p:txBody>
      </p:sp>
    </p:spTree>
    <p:extLst>
      <p:ext uri="{BB962C8B-B14F-4D97-AF65-F5344CB8AC3E}">
        <p14:creationId xmlns:p14="http://schemas.microsoft.com/office/powerpoint/2010/main" val="3104730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reflected in points 18 and 19 of the CJ’s guidance of 2012.</a:t>
            </a:r>
          </a:p>
        </p:txBody>
      </p:sp>
      <p:sp>
        <p:nvSpPr>
          <p:cNvPr id="4" name="Slide Number Placeholder 3"/>
          <p:cNvSpPr>
            <a:spLocks noGrp="1"/>
          </p:cNvSpPr>
          <p:nvPr>
            <p:ph type="sldNum" sz="quarter" idx="5"/>
          </p:nvPr>
        </p:nvSpPr>
        <p:spPr/>
        <p:txBody>
          <a:bodyPr/>
          <a:lstStyle/>
          <a:p>
            <a:fld id="{1818E08A-2C62-EF4A-B8DE-CACED5F4EBB8}" type="slidenum">
              <a:rPr lang="en-GB" smtClean="0"/>
              <a:t>11</a:t>
            </a:fld>
            <a:endParaRPr lang="en-GB"/>
          </a:p>
        </p:txBody>
      </p:sp>
    </p:spTree>
    <p:extLst>
      <p:ext uri="{BB962C8B-B14F-4D97-AF65-F5344CB8AC3E}">
        <p14:creationId xmlns:p14="http://schemas.microsoft.com/office/powerpoint/2010/main" val="2028228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guidance even says that 10 pages should be sufficient.</a:t>
            </a:r>
          </a:p>
        </p:txBody>
      </p:sp>
      <p:sp>
        <p:nvSpPr>
          <p:cNvPr id="4" name="Slide Number Placeholder 3"/>
          <p:cNvSpPr>
            <a:spLocks noGrp="1"/>
          </p:cNvSpPr>
          <p:nvPr>
            <p:ph type="sldNum" sz="quarter" idx="5"/>
          </p:nvPr>
        </p:nvSpPr>
        <p:spPr/>
        <p:txBody>
          <a:bodyPr/>
          <a:lstStyle/>
          <a:p>
            <a:fld id="{1818E08A-2C62-EF4A-B8DE-CACED5F4EBB8}" type="slidenum">
              <a:rPr lang="en-GB" smtClean="0"/>
              <a:t>13</a:t>
            </a:fld>
            <a:endParaRPr lang="en-GB"/>
          </a:p>
        </p:txBody>
      </p:sp>
    </p:spTree>
    <p:extLst>
      <p:ext uri="{BB962C8B-B14F-4D97-AF65-F5344CB8AC3E}">
        <p14:creationId xmlns:p14="http://schemas.microsoft.com/office/powerpoint/2010/main" val="2932557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ability to reformulate a question rather than reject it is well established (</a:t>
            </a:r>
            <a:r>
              <a:rPr lang="en-GB" dirty="0" err="1"/>
              <a:t>eg</a:t>
            </a:r>
            <a:r>
              <a:rPr lang="en-GB" dirty="0"/>
              <a:t> Case C-62/00, </a:t>
            </a:r>
            <a:r>
              <a:rPr lang="en-GB" b="1" i="1" dirty="0"/>
              <a:t>Marks &amp; Spencer v Customs and Excise Commissioners [2002]</a:t>
            </a:r>
            <a:r>
              <a:rPr lang="en-GB" b="0" i="0" dirty="0"/>
              <a:t>).</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14</a:t>
            </a:fld>
            <a:endParaRPr lang="en-GB"/>
          </a:p>
        </p:txBody>
      </p:sp>
    </p:spTree>
    <p:extLst>
      <p:ext uri="{BB962C8B-B14F-4D97-AF65-F5344CB8AC3E}">
        <p14:creationId xmlns:p14="http://schemas.microsoft.com/office/powerpoint/2010/main" val="1995540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err="1"/>
              <a:t>Foglia</a:t>
            </a:r>
            <a:r>
              <a:rPr lang="en-GB" b="1" i="1" dirty="0"/>
              <a:t> v </a:t>
            </a:r>
            <a:r>
              <a:rPr lang="en-GB" b="1" i="1" dirty="0" err="1"/>
              <a:t>Novello</a:t>
            </a:r>
            <a:r>
              <a:rPr lang="en-GB" b="1" i="1" dirty="0"/>
              <a:t> [1980] </a:t>
            </a:r>
            <a:r>
              <a:rPr lang="en-GB" b="0" i="0" dirty="0"/>
              <a:t>CJ provided a ruling which declined to answer the question submitted by an Italian court because the dispute was concocted by the parties so they could both challenge an aspect of French law.  In a rather brave move the Italian judge then requested another preliminary ruling seeking clarification of the first ruling.  He wanted to know if the first ruling was consistent with the idea that it is </a:t>
            </a:r>
            <a:r>
              <a:rPr lang="en-GB" b="0" i="0" dirty="0" err="1"/>
              <a:t>fo</a:t>
            </a:r>
            <a:r>
              <a:rPr lang="en-GB" b="0" i="0" dirty="0"/>
              <a:t> the national court to determine the question. So in the No2 case the CJ provided a ruling explaining that the jurisdiction for </a:t>
            </a:r>
            <a:r>
              <a:rPr lang="en-GB" b="1" i="0" dirty="0"/>
              <a:t>Art 267 </a:t>
            </a:r>
            <a:r>
              <a:rPr lang="en-GB" b="0" i="0" dirty="0"/>
              <a:t>is based on genuine disputes rather than advisory opinions or hypothetical questions.  It resulted in some debate with some academics viewing it as the CJ restricting the freedom of national courts whereas others regarded it as a simple matter about the scope of the </a:t>
            </a:r>
            <a:r>
              <a:rPr lang="en-GB" b="1" i="0" dirty="0"/>
              <a:t>Art 267 </a:t>
            </a:r>
            <a:r>
              <a:rPr lang="en-GB" b="0" i="0" dirty="0"/>
              <a:t>jurisdiction.</a:t>
            </a:r>
          </a:p>
          <a:p>
            <a:r>
              <a:rPr lang="en-GB" b="1" i="1" dirty="0" err="1"/>
              <a:t>Mattheus</a:t>
            </a:r>
            <a:r>
              <a:rPr lang="en-GB" b="1" i="1" dirty="0"/>
              <a:t> v </a:t>
            </a:r>
            <a:r>
              <a:rPr lang="en-GB" b="1" i="1" dirty="0" err="1"/>
              <a:t>Doego</a:t>
            </a:r>
            <a:r>
              <a:rPr lang="en-GB" b="1" i="1" dirty="0"/>
              <a:t> </a:t>
            </a:r>
            <a:r>
              <a:rPr lang="en-GB" b="1" i="1" dirty="0" err="1"/>
              <a:t>Fruchtimport</a:t>
            </a:r>
            <a:r>
              <a:rPr lang="en-GB" b="1" i="1" dirty="0"/>
              <a:t> und </a:t>
            </a:r>
            <a:r>
              <a:rPr lang="en-GB" b="1" i="1" dirty="0" err="1"/>
              <a:t>Tiefkuhlkost</a:t>
            </a:r>
            <a:r>
              <a:rPr lang="en-GB" b="1" i="1" dirty="0"/>
              <a:t> [1979] – </a:t>
            </a:r>
            <a:r>
              <a:rPr lang="en-GB" b="0" i="0" dirty="0"/>
              <a:t>a reference was made which presented a question on laws to be enacted in the future rather than an EU law that was in force.  The CJ declined to provide a ruling because such a hypothetical question did not relate to an actual dispute.</a:t>
            </a:r>
          </a:p>
          <a:p>
            <a:r>
              <a:rPr lang="en-GB" b="1" i="1" dirty="0"/>
              <a:t>CNG [2013] </a:t>
            </a:r>
            <a:r>
              <a:rPr lang="en-GB" b="0" i="0" dirty="0"/>
              <a:t>CJ was asked to clarify the extent to which a breach of EU law by the national court would result in the state being liable.  Again this was considered hypothetical and irrelevant to the national proceedings  and so was not answered.  Instead the CJ focussed on relevant questions from the national court.</a:t>
            </a:r>
            <a:endParaRPr lang="en-GB" b="1" i="1" dirty="0"/>
          </a:p>
        </p:txBody>
      </p:sp>
      <p:sp>
        <p:nvSpPr>
          <p:cNvPr id="4" name="Slide Number Placeholder 3"/>
          <p:cNvSpPr>
            <a:spLocks noGrp="1"/>
          </p:cNvSpPr>
          <p:nvPr>
            <p:ph type="sldNum" sz="quarter" idx="5"/>
          </p:nvPr>
        </p:nvSpPr>
        <p:spPr/>
        <p:txBody>
          <a:bodyPr/>
          <a:lstStyle/>
          <a:p>
            <a:fld id="{1818E08A-2C62-EF4A-B8DE-CACED5F4EBB8}" type="slidenum">
              <a:rPr lang="en-GB" smtClean="0"/>
              <a:t>15</a:t>
            </a:fld>
            <a:endParaRPr lang="en-GB"/>
          </a:p>
        </p:txBody>
      </p:sp>
    </p:spTree>
    <p:extLst>
      <p:ext uri="{BB962C8B-B14F-4D97-AF65-F5344CB8AC3E}">
        <p14:creationId xmlns:p14="http://schemas.microsoft.com/office/powerpoint/2010/main" val="1254910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above criteria have been cited by CJ as factors to be taken into account in cases such as Case C 17/00, </a:t>
            </a:r>
            <a:r>
              <a:rPr lang="en-GB" b="1" i="1" dirty="0"/>
              <a:t>De </a:t>
            </a:r>
            <a:r>
              <a:rPr lang="en-GB" b="1" i="1" dirty="0" err="1"/>
              <a:t>Coster</a:t>
            </a:r>
            <a:r>
              <a:rPr lang="en-GB" b="1" i="1" dirty="0"/>
              <a:t> v College de </a:t>
            </a:r>
            <a:r>
              <a:rPr lang="en-GB" b="1" i="1" dirty="0" err="1"/>
              <a:t>Bourgmestre</a:t>
            </a:r>
            <a:r>
              <a:rPr lang="en-GB" b="1" i="1" dirty="0"/>
              <a:t> et </a:t>
            </a:r>
            <a:r>
              <a:rPr lang="en-GB" b="1" i="1" dirty="0" err="1"/>
              <a:t>Echevins</a:t>
            </a:r>
            <a:r>
              <a:rPr lang="en-GB" b="1" i="1" dirty="0"/>
              <a:t> de </a:t>
            </a:r>
            <a:r>
              <a:rPr lang="en-GB" b="1" i="1" dirty="0" err="1"/>
              <a:t>Watermael-Boitsfort</a:t>
            </a:r>
            <a:r>
              <a:rPr lang="en-GB" b="1" i="1" dirty="0"/>
              <a:t> [2001] </a:t>
            </a:r>
            <a:r>
              <a:rPr lang="en-GB" b="0" i="0" dirty="0"/>
              <a:t>and Case C-96/04, </a:t>
            </a:r>
            <a:r>
              <a:rPr lang="en-GB" b="1" i="1" dirty="0"/>
              <a:t>Proceedings concerning </a:t>
            </a:r>
            <a:r>
              <a:rPr lang="en-GB" b="1" i="1" dirty="0" err="1"/>
              <a:t>Standesamt</a:t>
            </a:r>
            <a:r>
              <a:rPr lang="en-GB" b="1" i="1" dirty="0"/>
              <a:t> Stadt </a:t>
            </a:r>
            <a:r>
              <a:rPr lang="en-GB" b="1" i="1" dirty="0" err="1"/>
              <a:t>Niebull</a:t>
            </a:r>
            <a:r>
              <a:rPr lang="en-GB" b="1" i="1" dirty="0"/>
              <a:t> [2006].  </a:t>
            </a:r>
            <a:r>
              <a:rPr lang="en-GB" b="0" i="0" dirty="0"/>
              <a:t>The early case law showed that the Paris Bar Association Council was not a court or tribunal in Case 138/80, </a:t>
            </a:r>
            <a:r>
              <a:rPr lang="en-GB" b="1" i="1" dirty="0" err="1"/>
              <a:t>Borker</a:t>
            </a:r>
            <a:r>
              <a:rPr lang="en-GB" b="1" i="1" dirty="0"/>
              <a:t> [1980].  </a:t>
            </a:r>
            <a:r>
              <a:rPr lang="en-GB" b="0" i="0" dirty="0"/>
              <a:t>The body had to decide whether a French lawyer had a right to appear in the German courts but there was no law suit and the decision was not a judicial one.  In contrast, the Dutch Medical Appeals Tribunal was a court or tribunal in Case 246/80, </a:t>
            </a:r>
            <a:r>
              <a:rPr lang="en-GB" b="1" i="1" dirty="0" err="1"/>
              <a:t>Broekmeulen</a:t>
            </a:r>
            <a:r>
              <a:rPr lang="en-GB" b="1" i="1" dirty="0"/>
              <a:t> [1981] </a:t>
            </a:r>
            <a:r>
              <a:rPr lang="en-GB" b="0" i="0" dirty="0"/>
              <a:t>because of its qualities.</a:t>
            </a:r>
          </a:p>
          <a:p>
            <a:r>
              <a:rPr lang="en-GB" b="0" i="0" dirty="0"/>
              <a:t>The most recent cases are about the extent to which a particular criterion is satisfied and allows the CJ to provide further guidance.</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19</a:t>
            </a:fld>
            <a:endParaRPr lang="en-GB"/>
          </a:p>
        </p:txBody>
      </p:sp>
    </p:spTree>
    <p:extLst>
      <p:ext uri="{BB962C8B-B14F-4D97-AF65-F5344CB8AC3E}">
        <p14:creationId xmlns:p14="http://schemas.microsoft.com/office/powerpoint/2010/main" val="24434129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 impartiality and the need to ensure the parties are treated on an equal basis.</a:t>
            </a:r>
          </a:p>
          <a:p>
            <a:r>
              <a:rPr lang="en-GB" dirty="0"/>
              <a:t>External – the body should be protected from outside interference or pressure that could undermine independent judgment.</a:t>
            </a:r>
          </a:p>
        </p:txBody>
      </p:sp>
      <p:sp>
        <p:nvSpPr>
          <p:cNvPr id="4" name="Slide Number Placeholder 3"/>
          <p:cNvSpPr>
            <a:spLocks noGrp="1"/>
          </p:cNvSpPr>
          <p:nvPr>
            <p:ph type="sldNum" sz="quarter" idx="5"/>
          </p:nvPr>
        </p:nvSpPr>
        <p:spPr/>
        <p:txBody>
          <a:bodyPr/>
          <a:lstStyle/>
          <a:p>
            <a:fld id="{1818E08A-2C62-EF4A-B8DE-CACED5F4EBB8}" type="slidenum">
              <a:rPr lang="en-GB" smtClean="0"/>
              <a:t>22</a:t>
            </a:fld>
            <a:endParaRPr lang="en-GB"/>
          </a:p>
        </p:txBody>
      </p:sp>
    </p:spTree>
    <p:extLst>
      <p:ext uri="{BB962C8B-B14F-4D97-AF65-F5344CB8AC3E}">
        <p14:creationId xmlns:p14="http://schemas.microsoft.com/office/powerpoint/2010/main" val="2036633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internal aspect – in an appeal against the decision of the TCB in ordinary courts, the TCB would be a defendant and therefore when making a decision it was not acting as a third party and therefore lacked impartiality.</a:t>
            </a:r>
          </a:p>
        </p:txBody>
      </p:sp>
      <p:sp>
        <p:nvSpPr>
          <p:cNvPr id="4" name="Slide Number Placeholder 3"/>
          <p:cNvSpPr>
            <a:spLocks noGrp="1"/>
          </p:cNvSpPr>
          <p:nvPr>
            <p:ph type="sldNum" sz="quarter" idx="5"/>
          </p:nvPr>
        </p:nvSpPr>
        <p:spPr/>
        <p:txBody>
          <a:bodyPr/>
          <a:lstStyle/>
          <a:p>
            <a:fld id="{1818E08A-2C62-EF4A-B8DE-CACED5F4EBB8}" type="slidenum">
              <a:rPr lang="en-GB" smtClean="0"/>
              <a:t>23</a:t>
            </a:fld>
            <a:endParaRPr lang="en-GB"/>
          </a:p>
        </p:txBody>
      </p:sp>
    </p:spTree>
    <p:extLst>
      <p:ext uri="{BB962C8B-B14F-4D97-AF65-F5344CB8AC3E}">
        <p14:creationId xmlns:p14="http://schemas.microsoft.com/office/powerpoint/2010/main" val="4221832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ruling referred to the fact that the KZD could have imposed sanctions of its own initiative rather than just from a complaint.  Also, if there was an appeal against the decision of the KZD in the Bulgarian court system, the KZD would actually be a defendant.  It could even appeal against its own decision being annulled by a national court.  This was an important factor in determining the status of the KZD’s capacity as administrative.  The point is that such a body was essentially performing an executive function rather than a court.  In addition the CJ acknowledged that under the Bulgarian law, individuals could enforce their rights and seek remedy from a district court, supporting the administrative status of KZD.  This ruling is very significant for national bodies that have statutory enforcement powers because they are unable to request a ruling from the CJ unless their function is judicial.</a:t>
            </a:r>
          </a:p>
        </p:txBody>
      </p:sp>
      <p:sp>
        <p:nvSpPr>
          <p:cNvPr id="4" name="Slide Number Placeholder 3"/>
          <p:cNvSpPr>
            <a:spLocks noGrp="1"/>
          </p:cNvSpPr>
          <p:nvPr>
            <p:ph type="sldNum" sz="quarter" idx="5"/>
          </p:nvPr>
        </p:nvSpPr>
        <p:spPr/>
        <p:txBody>
          <a:bodyPr/>
          <a:lstStyle/>
          <a:p>
            <a:fld id="{1818E08A-2C62-EF4A-B8DE-CACED5F4EBB8}" type="slidenum">
              <a:rPr lang="en-GB" smtClean="0"/>
              <a:t>25</a:t>
            </a:fld>
            <a:endParaRPr lang="en-GB"/>
          </a:p>
        </p:txBody>
      </p:sp>
    </p:spTree>
    <p:extLst>
      <p:ext uri="{BB962C8B-B14F-4D97-AF65-F5344CB8AC3E}">
        <p14:creationId xmlns:p14="http://schemas.microsoft.com/office/powerpoint/2010/main" val="31676556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Unfortunately this overlooks the fact that the parties had expressly excluded use of the formal court system.  This approach applies to arbitration generally and has been criticised.</a:t>
            </a:r>
          </a:p>
          <a:p>
            <a:r>
              <a:rPr lang="en-GB" dirty="0"/>
              <a:t>Arbitration is v common form of dispute resolution in </a:t>
            </a:r>
            <a:r>
              <a:rPr lang="en-GB" dirty="0" err="1"/>
              <a:t>MSs.</a:t>
            </a:r>
            <a:endParaRPr lang="en-GB" dirty="0"/>
          </a:p>
          <a:p>
            <a:r>
              <a:rPr lang="en-GB" dirty="0"/>
              <a:t>Arbitrators who have to apply the rule of law are then left to interpret and apply EU law.  The exclusion of arbitration therefore could be seen as inconsistent with the general purpose of </a:t>
            </a:r>
            <a:r>
              <a:rPr lang="en-GB" b="1" dirty="0"/>
              <a:t>Art 267.</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30</a:t>
            </a:fld>
            <a:endParaRPr lang="en-GB"/>
          </a:p>
        </p:txBody>
      </p:sp>
    </p:spTree>
    <p:extLst>
      <p:ext uri="{BB962C8B-B14F-4D97-AF65-F5344CB8AC3E}">
        <p14:creationId xmlns:p14="http://schemas.microsoft.com/office/powerpoint/2010/main" val="36614236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err="1"/>
              <a:t>Denuit</a:t>
            </a:r>
            <a:r>
              <a:rPr lang="en-GB" b="1" i="1" dirty="0"/>
              <a:t> [2005] </a:t>
            </a:r>
            <a:r>
              <a:rPr lang="en-GB" b="0" i="0" dirty="0"/>
              <a:t>Belgian Travel Dispute Committee wasn’t a court or tribunal because the parties weren’t under a legal obligation to refer to arbitration.  Whilst not surprising this is disappointing.  The cost of using court discourages consumers from enforcing their rights.  </a:t>
            </a:r>
          </a:p>
          <a:p>
            <a:r>
              <a:rPr lang="en-GB" b="1" i="1" dirty="0"/>
              <a:t>Merck Canada Inc v Accord Healthcare Ltd [2014] </a:t>
            </a:r>
            <a:r>
              <a:rPr lang="en-GB" b="0" i="0" dirty="0"/>
              <a:t>– what was interesting about this case was the approach to the requirement of permanence.  The relevant arbitration panel would be dissolved after each case but it was set up by legislation and had a permanent compulsory jurisdiction with procedural rules from legislation.  That was enough for the requirement of permanence to be satisfied.</a:t>
            </a:r>
            <a:endParaRPr lang="en-GB" b="1" i="1" dirty="0"/>
          </a:p>
        </p:txBody>
      </p:sp>
      <p:sp>
        <p:nvSpPr>
          <p:cNvPr id="4" name="Slide Number Placeholder 3"/>
          <p:cNvSpPr>
            <a:spLocks noGrp="1"/>
          </p:cNvSpPr>
          <p:nvPr>
            <p:ph type="sldNum" sz="quarter" idx="5"/>
          </p:nvPr>
        </p:nvSpPr>
        <p:spPr/>
        <p:txBody>
          <a:bodyPr/>
          <a:lstStyle/>
          <a:p>
            <a:fld id="{1818E08A-2C62-EF4A-B8DE-CACED5F4EBB8}" type="slidenum">
              <a:rPr lang="en-GB" smtClean="0"/>
              <a:t>31</a:t>
            </a:fld>
            <a:endParaRPr lang="en-GB"/>
          </a:p>
        </p:txBody>
      </p:sp>
    </p:spTree>
    <p:extLst>
      <p:ext uri="{BB962C8B-B14F-4D97-AF65-F5344CB8AC3E}">
        <p14:creationId xmlns:p14="http://schemas.microsoft.com/office/powerpoint/2010/main" val="30275864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Case 166/73, </a:t>
            </a:r>
            <a:r>
              <a:rPr lang="en-GB" b="1" i="1" dirty="0" err="1"/>
              <a:t>Rheinmuhlen</a:t>
            </a:r>
            <a:r>
              <a:rPr lang="en-GB" b="1" i="1" dirty="0"/>
              <a:t> [1974] </a:t>
            </a:r>
            <a:r>
              <a:rPr lang="en-GB" b="0" i="0" dirty="0"/>
              <a:t>the CJ stressed the wide nature of the discretion enjoyed by national courts in deciding when it is appropriate to refer a question to the CJ.</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32</a:t>
            </a:fld>
            <a:endParaRPr lang="en-GB"/>
          </a:p>
        </p:txBody>
      </p:sp>
    </p:spTree>
    <p:extLst>
      <p:ext uri="{BB962C8B-B14F-4D97-AF65-F5344CB8AC3E}">
        <p14:creationId xmlns:p14="http://schemas.microsoft.com/office/powerpoint/2010/main" val="31295184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principles in this case were also approved in Case 72/83, </a:t>
            </a:r>
            <a:r>
              <a:rPr lang="en-GB" b="1" i="1" dirty="0"/>
              <a:t>Campus Oil v Minister for Industry and Energy [1984] </a:t>
            </a:r>
            <a:r>
              <a:rPr lang="en-GB" b="0" i="0" dirty="0"/>
              <a:t>and Case 14/86, </a:t>
            </a:r>
            <a:r>
              <a:rPr lang="en-GB" b="1" i="1" dirty="0" err="1"/>
              <a:t>Pretore</a:t>
            </a:r>
            <a:r>
              <a:rPr lang="en-GB" b="1" i="1" dirty="0"/>
              <a:t> di </a:t>
            </a:r>
            <a:r>
              <a:rPr lang="en-GB" b="1" i="1" dirty="0" err="1"/>
              <a:t>Salo</a:t>
            </a:r>
            <a:r>
              <a:rPr lang="en-GB" b="1" i="1" dirty="0"/>
              <a:t> v Persons Unknown [1987].</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33</a:t>
            </a:fld>
            <a:endParaRPr lang="en-GB"/>
          </a:p>
        </p:txBody>
      </p:sp>
    </p:spTree>
    <p:extLst>
      <p:ext uri="{BB962C8B-B14F-4D97-AF65-F5344CB8AC3E}">
        <p14:creationId xmlns:p14="http://schemas.microsoft.com/office/powerpoint/2010/main" val="2163326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case was in the divisional court of the Queen’s Bench Division of the High Court and is a good summary of the considerations relevant to the exercise of the discretion by a national court.</a:t>
            </a:r>
          </a:p>
        </p:txBody>
      </p:sp>
      <p:sp>
        <p:nvSpPr>
          <p:cNvPr id="4" name="Slide Number Placeholder 3"/>
          <p:cNvSpPr>
            <a:spLocks noGrp="1"/>
          </p:cNvSpPr>
          <p:nvPr>
            <p:ph type="sldNum" sz="quarter" idx="5"/>
          </p:nvPr>
        </p:nvSpPr>
        <p:spPr/>
        <p:txBody>
          <a:bodyPr/>
          <a:lstStyle/>
          <a:p>
            <a:fld id="{1818E08A-2C62-EF4A-B8DE-CACED5F4EBB8}" type="slidenum">
              <a:rPr lang="en-GB" smtClean="0"/>
              <a:t>41</a:t>
            </a:fld>
            <a:endParaRPr lang="en-GB"/>
          </a:p>
        </p:txBody>
      </p:sp>
    </p:spTree>
    <p:extLst>
      <p:ext uri="{BB962C8B-B14F-4D97-AF65-F5344CB8AC3E}">
        <p14:creationId xmlns:p14="http://schemas.microsoft.com/office/powerpoint/2010/main" val="41572578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Abstract theory = a narrow interpretation restricting the obligation to supreme courts only since their decisions are final and not subject to an appeal.  This was favoured by Lord </a:t>
            </a:r>
            <a:r>
              <a:rPr lang="en-GB" dirty="0" err="1"/>
              <a:t>Dennin</a:t>
            </a:r>
            <a:r>
              <a:rPr lang="en-GB" dirty="0"/>
              <a:t> MR in </a:t>
            </a:r>
            <a:r>
              <a:rPr lang="en-GB" b="1" i="1" dirty="0"/>
              <a:t>Bulmer v Bollinger [1973] </a:t>
            </a:r>
            <a:r>
              <a:rPr lang="en-GB" b="0" i="0" dirty="0"/>
              <a:t>and restricts the role of the CJ.</a:t>
            </a:r>
          </a:p>
          <a:p>
            <a:r>
              <a:rPr lang="en-GB" b="0" i="0" dirty="0"/>
              <a:t>Concrete theory – any court can be a final court if it has the final decision on a matter where there is no right to appeal.  Preferred in </a:t>
            </a:r>
            <a:r>
              <a:rPr lang="en-GB" b="1" i="1" dirty="0"/>
              <a:t>Costa v Enel [1964] – </a:t>
            </a:r>
            <a:r>
              <a:rPr lang="en-GB" b="0" i="0" dirty="0"/>
              <a:t>concerned an action in the Italian small claims court from which there was no appeal. The CJ did point out that the Italian court was under an obligation to refer.</a:t>
            </a:r>
          </a:p>
          <a:p>
            <a:r>
              <a:rPr lang="en-GB" b="0" i="0" dirty="0"/>
              <a:t>Under the abstract theory, bad law from an incorrect interpretation by a lower court would continue until the mater is raised again in a new case.  But there is no guarantee of a correction because judges may decide not to refer and the new case would have to go to the highest court before there is an obligation to refer.  For this reason the concrete theory is preferred.</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44</a:t>
            </a:fld>
            <a:endParaRPr lang="en-GB"/>
          </a:p>
        </p:txBody>
      </p:sp>
    </p:spTree>
    <p:extLst>
      <p:ext uri="{BB962C8B-B14F-4D97-AF65-F5344CB8AC3E}">
        <p14:creationId xmlns:p14="http://schemas.microsoft.com/office/powerpoint/2010/main" val="39979597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appears to give the national court discretion to decide whether a point of law has been dealt with but the reasoning is to enhance the authority of the rulings as they create a version of CJ precedent.</a:t>
            </a:r>
          </a:p>
        </p:txBody>
      </p:sp>
      <p:sp>
        <p:nvSpPr>
          <p:cNvPr id="4" name="Slide Number Placeholder 3"/>
          <p:cNvSpPr>
            <a:spLocks noGrp="1"/>
          </p:cNvSpPr>
          <p:nvPr>
            <p:ph type="sldNum" sz="quarter" idx="5"/>
          </p:nvPr>
        </p:nvSpPr>
        <p:spPr/>
        <p:txBody>
          <a:bodyPr/>
          <a:lstStyle/>
          <a:p>
            <a:fld id="{1818E08A-2C62-EF4A-B8DE-CACED5F4EBB8}" type="slidenum">
              <a:rPr lang="en-GB" smtClean="0"/>
              <a:t>50</a:t>
            </a:fld>
            <a:endParaRPr lang="en-GB"/>
          </a:p>
        </p:txBody>
      </p:sp>
    </p:spTree>
    <p:extLst>
      <p:ext uri="{BB962C8B-B14F-4D97-AF65-F5344CB8AC3E}">
        <p14:creationId xmlns:p14="http://schemas.microsoft.com/office/powerpoint/2010/main" val="26350081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it would be wrong to criticise the decision on the basis that it undermines the purpose of </a:t>
            </a:r>
            <a:r>
              <a:rPr lang="en-GB" b="1" dirty="0"/>
              <a:t>Art 267(3).  </a:t>
            </a:r>
            <a:r>
              <a:rPr lang="en-GB" b="0" dirty="0"/>
              <a:t>The reason for this is that the CJ assigned strict conditions as to when a national court can decline to make a reference.</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52</a:t>
            </a:fld>
            <a:endParaRPr lang="en-GB"/>
          </a:p>
        </p:txBody>
      </p:sp>
    </p:spTree>
    <p:extLst>
      <p:ext uri="{BB962C8B-B14F-4D97-AF65-F5344CB8AC3E}">
        <p14:creationId xmlns:p14="http://schemas.microsoft.com/office/powerpoint/2010/main" val="13987478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scope for national courts to abuse </a:t>
            </a:r>
            <a:r>
              <a:rPr lang="en-GB" b="1" i="1" dirty="0"/>
              <a:t>CILFIT </a:t>
            </a:r>
            <a:r>
              <a:rPr lang="en-GB" b="0" i="0" dirty="0"/>
              <a:t>decision and claim that the matter is sufficiently clear but the point is that since </a:t>
            </a:r>
            <a:r>
              <a:rPr lang="en-GB" b="1" i="1" dirty="0"/>
              <a:t>CILFIT </a:t>
            </a:r>
            <a:r>
              <a:rPr lang="en-GB" b="0" i="0" dirty="0"/>
              <a:t>there is a much lower risk of inconsistent interpretations.</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54</a:t>
            </a:fld>
            <a:endParaRPr lang="en-GB"/>
          </a:p>
        </p:txBody>
      </p:sp>
    </p:spTree>
    <p:extLst>
      <p:ext uri="{BB962C8B-B14F-4D97-AF65-F5344CB8AC3E}">
        <p14:creationId xmlns:p14="http://schemas.microsoft.com/office/powerpoint/2010/main" val="3389313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the first UK case about the </a:t>
            </a:r>
            <a:r>
              <a:rPr lang="en-GB" b="1" dirty="0"/>
              <a:t>Unfair Terms in Consumer Contracts Directive 93/13.</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55</a:t>
            </a:fld>
            <a:endParaRPr lang="en-GB"/>
          </a:p>
        </p:txBody>
      </p:sp>
    </p:spTree>
    <p:extLst>
      <p:ext uri="{BB962C8B-B14F-4D97-AF65-F5344CB8AC3E}">
        <p14:creationId xmlns:p14="http://schemas.microsoft.com/office/powerpoint/2010/main" val="10020278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Spanish Supreme Court had interpreted a VAT directive incorrectly and this resulted in a binding decision in Spain that was being followed.</a:t>
            </a:r>
          </a:p>
        </p:txBody>
      </p:sp>
      <p:sp>
        <p:nvSpPr>
          <p:cNvPr id="4" name="Slide Number Placeholder 3"/>
          <p:cNvSpPr>
            <a:spLocks noGrp="1"/>
          </p:cNvSpPr>
          <p:nvPr>
            <p:ph type="sldNum" sz="quarter" idx="5"/>
          </p:nvPr>
        </p:nvSpPr>
        <p:spPr/>
        <p:txBody>
          <a:bodyPr/>
          <a:lstStyle/>
          <a:p>
            <a:fld id="{1818E08A-2C62-EF4A-B8DE-CACED5F4EBB8}" type="slidenum">
              <a:rPr lang="en-GB" smtClean="0"/>
              <a:t>58</a:t>
            </a:fld>
            <a:endParaRPr lang="en-GB"/>
          </a:p>
        </p:txBody>
      </p:sp>
    </p:spTree>
    <p:extLst>
      <p:ext uri="{BB962C8B-B14F-4D97-AF65-F5344CB8AC3E}">
        <p14:creationId xmlns:p14="http://schemas.microsoft.com/office/powerpoint/2010/main" val="42206576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Art 5(2) Directive 2004/113 – </a:t>
            </a:r>
            <a:r>
              <a:rPr lang="en-GB" b="0" i="0" dirty="0"/>
              <a:t>the provision gave MS the power to allow gender to be used by insurers when calculating car and life insurance premiums.  The CJ said that since gender equality is protected by the Treaties as well as the EU Charter of Fundamental Rights (incorporated by the new </a:t>
            </a:r>
            <a:r>
              <a:rPr lang="en-GB" b="1" i="0" dirty="0"/>
              <a:t>TFEU</a:t>
            </a:r>
            <a:r>
              <a:rPr lang="en-GB" b="0" i="0" dirty="0"/>
              <a:t>) and the ECHR (following the TL 2007), </a:t>
            </a:r>
            <a:r>
              <a:rPr lang="en-GB" b="1" i="0" dirty="0"/>
              <a:t>Art 6(2) TEU </a:t>
            </a:r>
            <a:r>
              <a:rPr lang="en-GB" b="0" i="0" dirty="0"/>
              <a:t>recognises the EU accession to this), it was unlawful for the provision in the Directive to continue.  </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62</a:t>
            </a:fld>
            <a:endParaRPr lang="en-GB"/>
          </a:p>
        </p:txBody>
      </p:sp>
    </p:spTree>
    <p:extLst>
      <p:ext uri="{BB962C8B-B14F-4D97-AF65-F5344CB8AC3E}">
        <p14:creationId xmlns:p14="http://schemas.microsoft.com/office/powerpoint/2010/main" val="20275728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language of the case will be that of the referring court or tribunal, though MSs have the r to submit observations in their own language and its normal for the AG to deliver his/her opinion in his/her own language.</a:t>
            </a:r>
          </a:p>
          <a:p>
            <a:r>
              <a:rPr lang="en-GB" dirty="0"/>
              <a:t>When the parties reach a settlement prior to a ruling by the CJ(or delivery of the AG’s opinion) the reference will be withdrawn and considered to be concluded.</a:t>
            </a:r>
          </a:p>
        </p:txBody>
      </p:sp>
      <p:sp>
        <p:nvSpPr>
          <p:cNvPr id="4" name="Slide Number Placeholder 3"/>
          <p:cNvSpPr>
            <a:spLocks noGrp="1"/>
          </p:cNvSpPr>
          <p:nvPr>
            <p:ph type="sldNum" sz="quarter" idx="5"/>
          </p:nvPr>
        </p:nvSpPr>
        <p:spPr/>
        <p:txBody>
          <a:bodyPr/>
          <a:lstStyle/>
          <a:p>
            <a:fld id="{1818E08A-2C62-EF4A-B8DE-CACED5F4EBB8}" type="slidenum">
              <a:rPr lang="en-GB" smtClean="0"/>
              <a:t>63</a:t>
            </a:fld>
            <a:endParaRPr lang="en-GB"/>
          </a:p>
        </p:txBody>
      </p:sp>
    </p:spTree>
    <p:extLst>
      <p:ext uri="{BB962C8B-B14F-4D97-AF65-F5344CB8AC3E}">
        <p14:creationId xmlns:p14="http://schemas.microsoft.com/office/powerpoint/2010/main" val="13195804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procedure (introduced in 2008) takes an average of 2.5m.  </a:t>
            </a:r>
          </a:p>
        </p:txBody>
      </p:sp>
      <p:sp>
        <p:nvSpPr>
          <p:cNvPr id="4" name="Slide Number Placeholder 3"/>
          <p:cNvSpPr>
            <a:spLocks noGrp="1"/>
          </p:cNvSpPr>
          <p:nvPr>
            <p:ph type="sldNum" sz="quarter" idx="5"/>
          </p:nvPr>
        </p:nvSpPr>
        <p:spPr/>
        <p:txBody>
          <a:bodyPr/>
          <a:lstStyle/>
          <a:p>
            <a:fld id="{1818E08A-2C62-EF4A-B8DE-CACED5F4EBB8}" type="slidenum">
              <a:rPr lang="en-GB" smtClean="0"/>
              <a:t>65</a:t>
            </a:fld>
            <a:endParaRPr lang="en-GB"/>
          </a:p>
        </p:txBody>
      </p:sp>
    </p:spTree>
    <p:extLst>
      <p:ext uri="{BB962C8B-B14F-4D97-AF65-F5344CB8AC3E}">
        <p14:creationId xmlns:p14="http://schemas.microsoft.com/office/powerpoint/2010/main" val="13728639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Arsenal FC brought an action to prevent Reed from selling unofficial merchandise with the Arsenal names and logos.  </a:t>
            </a:r>
          </a:p>
          <a:p>
            <a:r>
              <a:rPr lang="en-GB" dirty="0"/>
              <a:t>Laddie J acknowledged that rulings cannot be challenged and that references are not made for the referring court to ignore them but, on the other hand, the </a:t>
            </a:r>
            <a:r>
              <a:rPr lang="en-GB" i="1" dirty="0"/>
              <a:t>“High Court has no power to cede to the [CJ] a jurisdiction it does not have.”</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69</a:t>
            </a:fld>
            <a:endParaRPr lang="en-GB"/>
          </a:p>
        </p:txBody>
      </p:sp>
    </p:spTree>
    <p:extLst>
      <p:ext uri="{BB962C8B-B14F-4D97-AF65-F5344CB8AC3E}">
        <p14:creationId xmlns:p14="http://schemas.microsoft.com/office/powerpoint/2010/main" val="29796191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Case C-224/01, </a:t>
            </a:r>
            <a:r>
              <a:rPr lang="en-GB" b="1" i="1" dirty="0" err="1"/>
              <a:t>Kobler</a:t>
            </a:r>
            <a:r>
              <a:rPr lang="en-GB" b="1" i="1" dirty="0"/>
              <a:t> v Austria [2004] </a:t>
            </a:r>
            <a:r>
              <a:rPr lang="en-GB" b="0" i="0" dirty="0"/>
              <a:t>and Case C-173/03, </a:t>
            </a:r>
            <a:r>
              <a:rPr lang="en-GB" b="1" i="1" dirty="0"/>
              <a:t>Traghetti del </a:t>
            </a:r>
            <a:r>
              <a:rPr lang="en-GB" b="1" i="1" dirty="0" err="1"/>
              <a:t>Mediterraneo</a:t>
            </a:r>
            <a:r>
              <a:rPr lang="en-GB" b="1" i="1" dirty="0"/>
              <a:t> </a:t>
            </a:r>
            <a:r>
              <a:rPr lang="en-GB" b="1" i="1" dirty="0" err="1"/>
              <a:t>SpA</a:t>
            </a:r>
            <a:r>
              <a:rPr lang="en-GB" b="1" i="1" dirty="0"/>
              <a:t> v Italy [2006].</a:t>
            </a:r>
            <a:endParaRPr lang="en-GB" dirty="0"/>
          </a:p>
        </p:txBody>
      </p:sp>
      <p:sp>
        <p:nvSpPr>
          <p:cNvPr id="4" name="Slide Number Placeholder 3"/>
          <p:cNvSpPr>
            <a:spLocks noGrp="1"/>
          </p:cNvSpPr>
          <p:nvPr>
            <p:ph type="sldNum" sz="quarter" idx="5"/>
          </p:nvPr>
        </p:nvSpPr>
        <p:spPr/>
        <p:txBody>
          <a:bodyPr/>
          <a:lstStyle/>
          <a:p>
            <a:fld id="{1818E08A-2C62-EF4A-B8DE-CACED5F4EBB8}" type="slidenum">
              <a:rPr lang="en-GB" smtClean="0"/>
              <a:t>74</a:t>
            </a:fld>
            <a:endParaRPr lang="en-GB"/>
          </a:p>
        </p:txBody>
      </p:sp>
    </p:spTree>
    <p:extLst>
      <p:ext uri="{BB962C8B-B14F-4D97-AF65-F5344CB8AC3E}">
        <p14:creationId xmlns:p14="http://schemas.microsoft.com/office/powerpoint/2010/main" val="908754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2/22/20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2/22/20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2/22/20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230E8-5AAB-564E-A7CE-62E41E1A0D42}"/>
              </a:ext>
            </a:extLst>
          </p:cNvPr>
          <p:cNvSpPr>
            <a:spLocks noGrp="1"/>
          </p:cNvSpPr>
          <p:nvPr>
            <p:ph type="ctrTitle"/>
          </p:nvPr>
        </p:nvSpPr>
        <p:spPr/>
        <p:txBody>
          <a:bodyPr>
            <a:normAutofit fontScale="90000"/>
          </a:bodyPr>
          <a:lstStyle/>
          <a:p>
            <a:r>
              <a:rPr lang="en-GB" dirty="0"/>
              <a:t>References to the court of justice under art 267 TFEU</a:t>
            </a:r>
          </a:p>
        </p:txBody>
      </p:sp>
      <p:sp>
        <p:nvSpPr>
          <p:cNvPr id="3" name="Subtitle 2">
            <a:extLst>
              <a:ext uri="{FF2B5EF4-FFF2-40B4-BE49-F238E27FC236}">
                <a16:creationId xmlns:a16="http://schemas.microsoft.com/office/drawing/2014/main" id="{08A1C87B-BEF6-B94C-991F-F6A72CC82A8E}"/>
              </a:ext>
            </a:extLst>
          </p:cNvPr>
          <p:cNvSpPr>
            <a:spLocks noGrp="1"/>
          </p:cNvSpPr>
          <p:nvPr>
            <p:ph type="subTitle" idx="1"/>
          </p:nvPr>
        </p:nvSpPr>
        <p:spPr/>
        <p:txBody>
          <a:bodyPr/>
          <a:lstStyle/>
          <a:p>
            <a:r>
              <a:rPr lang="en-GB" dirty="0"/>
              <a:t>Louise </a:t>
            </a:r>
            <a:r>
              <a:rPr lang="en-GB" dirty="0" err="1"/>
              <a:t>holmes</a:t>
            </a:r>
            <a:endParaRPr lang="en-GB" dirty="0"/>
          </a:p>
        </p:txBody>
      </p:sp>
    </p:spTree>
    <p:extLst>
      <p:ext uri="{BB962C8B-B14F-4D97-AF65-F5344CB8AC3E}">
        <p14:creationId xmlns:p14="http://schemas.microsoft.com/office/powerpoint/2010/main" val="3720339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D2C54-1BD4-7D4E-9817-35DF8064FB74}"/>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E30A3F04-AD10-354B-A2AB-B5D1E780A951}"/>
              </a:ext>
            </a:extLst>
          </p:cNvPr>
          <p:cNvSpPr>
            <a:spLocks noGrp="1"/>
          </p:cNvSpPr>
          <p:nvPr>
            <p:ph idx="1"/>
          </p:nvPr>
        </p:nvSpPr>
        <p:spPr/>
        <p:txBody>
          <a:bodyPr>
            <a:normAutofit/>
          </a:bodyPr>
          <a:lstStyle/>
          <a:p>
            <a:pPr marL="0" indent="0">
              <a:buNone/>
            </a:pPr>
            <a:r>
              <a:rPr lang="en-GB" sz="3600" dirty="0"/>
              <a:t>By the end of this session you should be able to:-</a:t>
            </a:r>
          </a:p>
          <a:p>
            <a:pPr marL="0" indent="0">
              <a:buNone/>
            </a:pPr>
            <a:r>
              <a:rPr lang="en-GB" sz="3600" dirty="0"/>
              <a:t>Understand the rules relating to the application of EU legal principles in national systems.</a:t>
            </a:r>
          </a:p>
        </p:txBody>
      </p:sp>
    </p:spTree>
    <p:extLst>
      <p:ext uri="{BB962C8B-B14F-4D97-AF65-F5344CB8AC3E}">
        <p14:creationId xmlns:p14="http://schemas.microsoft.com/office/powerpoint/2010/main" val="1238344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6666-29C7-0B4C-B66B-92D173593F9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63A4688-B678-D74A-AD1F-3DE57AD2E082}"/>
              </a:ext>
            </a:extLst>
          </p:cNvPr>
          <p:cNvSpPr>
            <a:spLocks noGrp="1"/>
          </p:cNvSpPr>
          <p:nvPr>
            <p:ph idx="1"/>
          </p:nvPr>
        </p:nvSpPr>
        <p:spPr/>
        <p:txBody>
          <a:bodyPr>
            <a:normAutofit lnSpcReduction="10000"/>
          </a:bodyPr>
          <a:lstStyle/>
          <a:p>
            <a:pPr marL="0" indent="0">
              <a:buNone/>
            </a:pPr>
            <a:r>
              <a:rPr lang="en-GB" dirty="0"/>
              <a:t>EU law is initiated, enacted and interpreted by EU institutions but applied by national courts.</a:t>
            </a:r>
          </a:p>
          <a:p>
            <a:pPr marL="0" indent="0">
              <a:buNone/>
            </a:pPr>
            <a:r>
              <a:rPr lang="en-GB" dirty="0"/>
              <a:t>Problem:- if different national courts adopt different approaches to the same issue.  </a:t>
            </a:r>
          </a:p>
          <a:p>
            <a:pPr marL="0" indent="0">
              <a:buNone/>
            </a:pPr>
            <a:r>
              <a:rPr lang="en-GB" dirty="0"/>
              <a:t>Fragments the market.</a:t>
            </a:r>
          </a:p>
          <a:p>
            <a:pPr marL="0" indent="0">
              <a:buNone/>
            </a:pPr>
            <a:r>
              <a:rPr lang="en-GB" b="1" dirty="0"/>
              <a:t>Art 267 TFEU provides a mechanism which allows national courts to refer such questions of EU law to CJ.</a:t>
            </a:r>
          </a:p>
          <a:p>
            <a:pPr marL="0" indent="0">
              <a:buNone/>
            </a:pPr>
            <a:r>
              <a:rPr lang="en-GB" dirty="0"/>
              <a:t>National proceedings are stayed until the binding answer in the form of a </a:t>
            </a:r>
            <a:r>
              <a:rPr lang="en-GB" b="1" dirty="0"/>
              <a:t>preliminary ruling </a:t>
            </a:r>
            <a:r>
              <a:rPr lang="en-GB" dirty="0"/>
              <a:t>is made by the CJ.</a:t>
            </a:r>
          </a:p>
        </p:txBody>
      </p:sp>
    </p:spTree>
    <p:extLst>
      <p:ext uri="{BB962C8B-B14F-4D97-AF65-F5344CB8AC3E}">
        <p14:creationId xmlns:p14="http://schemas.microsoft.com/office/powerpoint/2010/main" val="3657964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E3E24-CF7C-E744-9EFA-9A29A0F9FB6C}"/>
              </a:ext>
            </a:extLst>
          </p:cNvPr>
          <p:cNvSpPr>
            <a:spLocks noGrp="1"/>
          </p:cNvSpPr>
          <p:nvPr>
            <p:ph type="title"/>
          </p:nvPr>
        </p:nvSpPr>
        <p:spPr/>
        <p:txBody>
          <a:bodyPr/>
          <a:lstStyle/>
          <a:p>
            <a:r>
              <a:rPr lang="en-GB" dirty="0"/>
              <a:t>Key questions</a:t>
            </a:r>
          </a:p>
        </p:txBody>
      </p:sp>
      <p:sp>
        <p:nvSpPr>
          <p:cNvPr id="3" name="Content Placeholder 2">
            <a:extLst>
              <a:ext uri="{FF2B5EF4-FFF2-40B4-BE49-F238E27FC236}">
                <a16:creationId xmlns:a16="http://schemas.microsoft.com/office/drawing/2014/main" id="{94F7BD19-878E-CA4F-BDA5-6F09AFEE75EC}"/>
              </a:ext>
            </a:extLst>
          </p:cNvPr>
          <p:cNvSpPr>
            <a:spLocks noGrp="1"/>
          </p:cNvSpPr>
          <p:nvPr>
            <p:ph idx="1"/>
          </p:nvPr>
        </p:nvSpPr>
        <p:spPr/>
        <p:txBody>
          <a:bodyPr/>
          <a:lstStyle/>
          <a:p>
            <a:pPr marL="0" indent="0">
              <a:buNone/>
            </a:pPr>
            <a:r>
              <a:rPr lang="en-GB" dirty="0"/>
              <a:t>Who can refer questions to the CJ?</a:t>
            </a:r>
          </a:p>
          <a:p>
            <a:pPr marL="0" indent="0">
              <a:buNone/>
            </a:pPr>
            <a:r>
              <a:rPr lang="en-GB" dirty="0"/>
              <a:t>What types of question can be referred?</a:t>
            </a:r>
          </a:p>
          <a:p>
            <a:pPr marL="0" indent="0">
              <a:buNone/>
            </a:pPr>
            <a:r>
              <a:rPr lang="en-GB" dirty="0"/>
              <a:t>When can the CJ refuse to provide a preliminary ruling?</a:t>
            </a:r>
          </a:p>
          <a:p>
            <a:pPr marL="0" indent="0">
              <a:buNone/>
            </a:pPr>
            <a:r>
              <a:rPr lang="en-GB" dirty="0"/>
              <a:t>When does a national court or tribunal have a discretion to refer?</a:t>
            </a:r>
          </a:p>
          <a:p>
            <a:pPr marL="0" indent="0">
              <a:buNone/>
            </a:pPr>
            <a:r>
              <a:rPr lang="en-GB" dirty="0"/>
              <a:t>When a national court is obliged to refer, what happens if it does not?</a:t>
            </a:r>
          </a:p>
          <a:p>
            <a:pPr marL="0" indent="0">
              <a:buNone/>
            </a:pPr>
            <a:r>
              <a:rPr lang="en-GB" dirty="0"/>
              <a:t>What is the effect and permitted scope of the ruling?</a:t>
            </a:r>
          </a:p>
          <a:p>
            <a:pPr marL="0" indent="0">
              <a:buNone/>
            </a:pPr>
            <a:r>
              <a:rPr lang="en-GB" dirty="0"/>
              <a:t>What is the impact of the CJs approach on its relationship with national courts?</a:t>
            </a:r>
          </a:p>
        </p:txBody>
      </p:sp>
    </p:spTree>
    <p:extLst>
      <p:ext uri="{BB962C8B-B14F-4D97-AF65-F5344CB8AC3E}">
        <p14:creationId xmlns:p14="http://schemas.microsoft.com/office/powerpoint/2010/main" val="3562158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352D3-29A0-6E43-AE7E-8D3B0F96EF63}"/>
              </a:ext>
            </a:extLst>
          </p:cNvPr>
          <p:cNvSpPr>
            <a:spLocks noGrp="1"/>
          </p:cNvSpPr>
          <p:nvPr>
            <p:ph type="title"/>
          </p:nvPr>
        </p:nvSpPr>
        <p:spPr/>
        <p:txBody>
          <a:bodyPr/>
          <a:lstStyle/>
          <a:p>
            <a:r>
              <a:rPr lang="en-GB" dirty="0"/>
              <a:t>Art 267 and the basic procedure</a:t>
            </a:r>
          </a:p>
        </p:txBody>
      </p:sp>
      <p:sp>
        <p:nvSpPr>
          <p:cNvPr id="3" name="Content Placeholder 2">
            <a:extLst>
              <a:ext uri="{FF2B5EF4-FFF2-40B4-BE49-F238E27FC236}">
                <a16:creationId xmlns:a16="http://schemas.microsoft.com/office/drawing/2014/main" id="{2D158E6A-FCC0-0041-96DC-712D5E7AF322}"/>
              </a:ext>
            </a:extLst>
          </p:cNvPr>
          <p:cNvSpPr>
            <a:spLocks noGrp="1"/>
          </p:cNvSpPr>
          <p:nvPr>
            <p:ph idx="1"/>
          </p:nvPr>
        </p:nvSpPr>
        <p:spPr/>
        <p:txBody>
          <a:bodyPr/>
          <a:lstStyle/>
          <a:p>
            <a:pPr marL="0" indent="0">
              <a:buNone/>
            </a:pPr>
            <a:r>
              <a:rPr lang="en-GB" i="1" dirty="0"/>
              <a:t>The Court of Justice of the European Union shall have jurisdiction to give preliminary rulings concerning:</a:t>
            </a:r>
          </a:p>
          <a:p>
            <a:pPr marL="457200" indent="-457200">
              <a:buAutoNum type="alphaLcPeriod"/>
            </a:pPr>
            <a:r>
              <a:rPr lang="en-GB" i="1" dirty="0"/>
              <a:t>The interpretation of Treaties;</a:t>
            </a:r>
          </a:p>
          <a:p>
            <a:pPr marL="457200" indent="-457200">
              <a:buAutoNum type="alphaLcPeriod"/>
            </a:pPr>
            <a:r>
              <a:rPr lang="en-GB" i="1" dirty="0"/>
              <a:t>The validity and interpretation of acts of the institutions, bodies, offices or agencies of the Union;</a:t>
            </a:r>
          </a:p>
          <a:p>
            <a:pPr marL="0" indent="0">
              <a:buNone/>
            </a:pPr>
            <a:r>
              <a:rPr lang="en-GB" i="1" dirty="0"/>
              <a:t>Where such a question if raised before any court or tribunal of a MS, that court or tribunal may, if it considers that a decision on the question is necessary to enable it to give judgment, request the court to give a ruling thereon.</a:t>
            </a:r>
          </a:p>
        </p:txBody>
      </p:sp>
    </p:spTree>
    <p:extLst>
      <p:ext uri="{BB962C8B-B14F-4D97-AF65-F5344CB8AC3E}">
        <p14:creationId xmlns:p14="http://schemas.microsoft.com/office/powerpoint/2010/main" val="1483562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6C1D5-1E1B-824F-85C1-EDD81C9CCF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B3FE16-1E5B-8D46-8DBF-ACF28246C3A7}"/>
              </a:ext>
            </a:extLst>
          </p:cNvPr>
          <p:cNvSpPr>
            <a:spLocks noGrp="1"/>
          </p:cNvSpPr>
          <p:nvPr>
            <p:ph idx="1"/>
          </p:nvPr>
        </p:nvSpPr>
        <p:spPr/>
        <p:txBody>
          <a:bodyPr>
            <a:noAutofit/>
          </a:bodyPr>
          <a:lstStyle/>
          <a:p>
            <a:pPr marL="0" indent="0">
              <a:buNone/>
            </a:pPr>
            <a:r>
              <a:rPr lang="en-GB" sz="2800" i="1" dirty="0"/>
              <a:t>Where any such question is raised in a case pending before a court or tribunal of a MS against whose decisions there is no judicial remedy under national law, the court or tribunal shall bring the matter before the Court.</a:t>
            </a:r>
          </a:p>
          <a:p>
            <a:pPr marL="0" indent="0">
              <a:buNone/>
            </a:pPr>
            <a:r>
              <a:rPr lang="en-GB" sz="2800" i="1" dirty="0"/>
              <a:t>If such a question is raised in a case pending before a court or tribunal of a MS with regard to a person in custody, the Court of Justice of the European Union shall act with the minimum of delay.</a:t>
            </a:r>
          </a:p>
        </p:txBody>
      </p:sp>
    </p:spTree>
    <p:extLst>
      <p:ext uri="{BB962C8B-B14F-4D97-AF65-F5344CB8AC3E}">
        <p14:creationId xmlns:p14="http://schemas.microsoft.com/office/powerpoint/2010/main" val="1392995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9B9F-3128-AF4A-8E55-1F79CDB01E7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6ECF8A6-6A40-C249-9D46-FF28B04D0087}"/>
              </a:ext>
            </a:extLst>
          </p:cNvPr>
          <p:cNvSpPr>
            <a:spLocks noGrp="1"/>
          </p:cNvSpPr>
          <p:nvPr>
            <p:ph idx="1"/>
          </p:nvPr>
        </p:nvSpPr>
        <p:spPr/>
        <p:txBody>
          <a:bodyPr>
            <a:normAutofit fontScale="92500"/>
          </a:bodyPr>
          <a:lstStyle/>
          <a:p>
            <a:pPr marL="0" indent="0">
              <a:buNone/>
            </a:pPr>
            <a:r>
              <a:rPr lang="en-GB" dirty="0"/>
              <a:t>Various information notes have been issued by CJ over the years.  </a:t>
            </a:r>
            <a:r>
              <a:rPr lang="en-GB" dirty="0" err="1"/>
              <a:t>Eg</a:t>
            </a:r>
            <a:r>
              <a:rPr lang="en-GB" dirty="0"/>
              <a:t>: </a:t>
            </a:r>
            <a:r>
              <a:rPr lang="en-GB" b="1" i="1" dirty="0"/>
              <a:t>Recommendations to national courts and tribunals in relation to the initiation of preliminary rulings (2012).</a:t>
            </a:r>
          </a:p>
          <a:p>
            <a:pPr marL="0" indent="0">
              <a:buNone/>
            </a:pPr>
            <a:r>
              <a:rPr lang="en-GB" dirty="0"/>
              <a:t>This provides guidance to national courts based on the case law.</a:t>
            </a:r>
          </a:p>
          <a:p>
            <a:pPr marL="0" indent="0">
              <a:buNone/>
            </a:pPr>
            <a:r>
              <a:rPr lang="en-GB" dirty="0"/>
              <a:t>It defines the role of the national courts and the CJ as well as guidance on the form and content the request for a preliminary ruling should contain.</a:t>
            </a:r>
          </a:p>
          <a:p>
            <a:pPr marL="0" indent="0">
              <a:buNone/>
            </a:pPr>
            <a:r>
              <a:rPr lang="en-GB" b="1" i="1" dirty="0"/>
              <a:t>Rules of Procedure of the Court of Justice – </a:t>
            </a:r>
            <a:r>
              <a:rPr lang="en-GB" dirty="0"/>
              <a:t>contain general procedural and operational aspects of the CJ but there are some procedural points specific to preliminary rulings under </a:t>
            </a:r>
            <a:r>
              <a:rPr lang="en-GB" b="1" dirty="0"/>
              <a:t>Title III </a:t>
            </a:r>
            <a:r>
              <a:rPr lang="en-GB" dirty="0"/>
              <a:t>(</a:t>
            </a:r>
            <a:r>
              <a:rPr lang="en-GB" b="1" dirty="0"/>
              <a:t>Art 93-114</a:t>
            </a:r>
            <a:r>
              <a:rPr lang="en-GB" dirty="0"/>
              <a:t>) that national courts should follow.</a:t>
            </a:r>
            <a:endParaRPr lang="en-GB" b="1" i="1" dirty="0"/>
          </a:p>
        </p:txBody>
      </p:sp>
    </p:spTree>
    <p:extLst>
      <p:ext uri="{BB962C8B-B14F-4D97-AF65-F5344CB8AC3E}">
        <p14:creationId xmlns:p14="http://schemas.microsoft.com/office/powerpoint/2010/main" val="2970787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C1D8E-78E3-C44D-9E56-EE061F393042}"/>
              </a:ext>
            </a:extLst>
          </p:cNvPr>
          <p:cNvSpPr>
            <a:spLocks noGrp="1"/>
          </p:cNvSpPr>
          <p:nvPr>
            <p:ph type="title"/>
          </p:nvPr>
        </p:nvSpPr>
        <p:spPr/>
        <p:txBody>
          <a:bodyPr/>
          <a:lstStyle/>
          <a:p>
            <a:r>
              <a:rPr lang="en-GB" dirty="0"/>
              <a:t>Under ART 267…</a:t>
            </a:r>
          </a:p>
        </p:txBody>
      </p:sp>
      <p:sp>
        <p:nvSpPr>
          <p:cNvPr id="3" name="Content Placeholder 2">
            <a:extLst>
              <a:ext uri="{FF2B5EF4-FFF2-40B4-BE49-F238E27FC236}">
                <a16:creationId xmlns:a16="http://schemas.microsoft.com/office/drawing/2014/main" id="{86E1C655-7EC4-3048-AD7C-6B19D8A8E10F}"/>
              </a:ext>
            </a:extLst>
          </p:cNvPr>
          <p:cNvSpPr>
            <a:spLocks noGrp="1"/>
          </p:cNvSpPr>
          <p:nvPr>
            <p:ph idx="1"/>
          </p:nvPr>
        </p:nvSpPr>
        <p:spPr/>
        <p:txBody>
          <a:bodyPr/>
          <a:lstStyle/>
          <a:p>
            <a:pPr marL="0" indent="0">
              <a:buNone/>
            </a:pPr>
            <a:r>
              <a:rPr lang="en-GB" dirty="0"/>
              <a:t>National courts request a preliminary ruling and then the preliminary ruling is applied by the national court.  Don’t confuse it with an appeal procedure.</a:t>
            </a:r>
          </a:p>
          <a:p>
            <a:pPr marL="0" indent="0">
              <a:buNone/>
            </a:pPr>
            <a:r>
              <a:rPr lang="en-GB" dirty="0"/>
              <a:t>The CJ has often stated that the procedure is independent of the initiative of the parties (</a:t>
            </a:r>
            <a:r>
              <a:rPr lang="en-GB" dirty="0" err="1"/>
              <a:t>eg</a:t>
            </a:r>
            <a:r>
              <a:rPr lang="en-GB" dirty="0"/>
              <a:t> Case C-104/10, </a:t>
            </a:r>
            <a:r>
              <a:rPr lang="en-GB" b="1" i="1" dirty="0"/>
              <a:t>Kelly v National University of Ireland [2011]</a:t>
            </a:r>
            <a:r>
              <a:rPr lang="en-GB" dirty="0"/>
              <a:t>.</a:t>
            </a:r>
          </a:p>
          <a:p>
            <a:pPr marL="0" indent="0">
              <a:buNone/>
            </a:pPr>
            <a:r>
              <a:rPr lang="en-GB" dirty="0"/>
              <a:t>Whilst the preliminary ruling is binding on the national court (Case 29/68, </a:t>
            </a:r>
            <a:r>
              <a:rPr lang="en-GB" b="1" i="1" dirty="0" err="1"/>
              <a:t>Milchkontor</a:t>
            </a:r>
            <a:r>
              <a:rPr lang="en-GB" b="1" i="1" dirty="0"/>
              <a:t> [1969]</a:t>
            </a:r>
            <a:r>
              <a:rPr lang="en-GB" dirty="0"/>
              <a:t>), it does not mean that the CJ is superior to national courts.  Traditionally they work in partnership.</a:t>
            </a:r>
          </a:p>
          <a:p>
            <a:pPr marL="0" indent="0">
              <a:buNone/>
            </a:pPr>
            <a:r>
              <a:rPr lang="en-GB" dirty="0"/>
              <a:t>There is a horizontal relationship where they are on the same level.</a:t>
            </a:r>
          </a:p>
        </p:txBody>
      </p:sp>
    </p:spTree>
    <p:extLst>
      <p:ext uri="{BB962C8B-B14F-4D97-AF65-F5344CB8AC3E}">
        <p14:creationId xmlns:p14="http://schemas.microsoft.com/office/powerpoint/2010/main" val="2409027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AB059-9977-CC4B-B248-C919BE5B23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91DDA5-4C39-C14D-9FEA-2CDBAE0747AE}"/>
              </a:ext>
            </a:extLst>
          </p:cNvPr>
          <p:cNvSpPr>
            <a:spLocks noGrp="1"/>
          </p:cNvSpPr>
          <p:nvPr>
            <p:ph idx="1"/>
          </p:nvPr>
        </p:nvSpPr>
        <p:spPr/>
        <p:txBody>
          <a:bodyPr>
            <a:normAutofit/>
          </a:bodyPr>
          <a:lstStyle/>
          <a:p>
            <a:pPr marL="0" indent="0">
              <a:buNone/>
            </a:pPr>
            <a:r>
              <a:rPr lang="en-GB" sz="2400" dirty="0"/>
              <a:t>For this reason, in Case 13/61, </a:t>
            </a:r>
            <a:r>
              <a:rPr lang="en-GB" sz="2400" b="1" i="1" dirty="0"/>
              <a:t>Bosch [1962]</a:t>
            </a:r>
            <a:r>
              <a:rPr lang="en-GB" sz="2400" dirty="0"/>
              <a:t>, the first case where the CJ provided a preliminary ruling AG Lagrange said:-</a:t>
            </a:r>
          </a:p>
          <a:p>
            <a:pPr marL="0" indent="0">
              <a:buNone/>
            </a:pPr>
            <a:r>
              <a:rPr lang="en-GB" sz="2400" i="1" dirty="0"/>
              <a:t>Applied judiciously – one is tempted to say loyally – the provisions of [Art 267] must lead to a real and fruitful collaboration between municipal courts and the Court of Justice of the [EU] with mutual regard for their respective jurisdiction.</a:t>
            </a:r>
          </a:p>
          <a:p>
            <a:pPr marL="0" indent="0">
              <a:buNone/>
            </a:pPr>
            <a:r>
              <a:rPr lang="en-GB" sz="2400" dirty="0"/>
              <a:t>There is a bilateral relationship between the CJ and the referring national court because the ruling is binding on the national court.</a:t>
            </a:r>
          </a:p>
        </p:txBody>
      </p:sp>
    </p:spTree>
    <p:extLst>
      <p:ext uri="{BB962C8B-B14F-4D97-AF65-F5344CB8AC3E}">
        <p14:creationId xmlns:p14="http://schemas.microsoft.com/office/powerpoint/2010/main" val="1966224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5D1F0-FCA7-A546-8B8A-807E03C4A85B}"/>
              </a:ext>
            </a:extLst>
          </p:cNvPr>
          <p:cNvSpPr>
            <a:spLocks noGrp="1"/>
          </p:cNvSpPr>
          <p:nvPr>
            <p:ph type="title"/>
          </p:nvPr>
        </p:nvSpPr>
        <p:spPr/>
        <p:txBody>
          <a:bodyPr/>
          <a:lstStyle/>
          <a:p>
            <a:r>
              <a:rPr lang="en-GB" dirty="0"/>
              <a:t>Questions for referral</a:t>
            </a:r>
          </a:p>
        </p:txBody>
      </p:sp>
      <p:sp>
        <p:nvSpPr>
          <p:cNvPr id="3" name="Content Placeholder 2">
            <a:extLst>
              <a:ext uri="{FF2B5EF4-FFF2-40B4-BE49-F238E27FC236}">
                <a16:creationId xmlns:a16="http://schemas.microsoft.com/office/drawing/2014/main" id="{7645C0AB-7C71-F046-9DAB-1E907028A6C3}"/>
              </a:ext>
            </a:extLst>
          </p:cNvPr>
          <p:cNvSpPr>
            <a:spLocks noGrp="1"/>
          </p:cNvSpPr>
          <p:nvPr>
            <p:ph idx="1"/>
          </p:nvPr>
        </p:nvSpPr>
        <p:spPr/>
        <p:txBody>
          <a:bodyPr>
            <a:normAutofit/>
          </a:bodyPr>
          <a:lstStyle/>
          <a:p>
            <a:pPr marL="0" indent="0">
              <a:buNone/>
            </a:pPr>
            <a:r>
              <a:rPr lang="en-GB" sz="2800" dirty="0"/>
              <a:t>The first paragraph of </a:t>
            </a:r>
            <a:r>
              <a:rPr lang="en-GB" sz="2800" b="1" dirty="0"/>
              <a:t>Art 267 </a:t>
            </a:r>
            <a:r>
              <a:rPr lang="en-GB" sz="2800" dirty="0"/>
              <a:t>makes it clear that questions from the national courts must relate to the interpretation of EU law or the validity of EU acts.  This means it is for the national court to interpret matters of national law, not the CJ.</a:t>
            </a:r>
          </a:p>
          <a:p>
            <a:pPr marL="0" indent="0">
              <a:buNone/>
            </a:pPr>
            <a:r>
              <a:rPr lang="en-GB" sz="2800" dirty="0"/>
              <a:t>This distinction is not always clear cut.  </a:t>
            </a:r>
          </a:p>
        </p:txBody>
      </p:sp>
    </p:spTree>
    <p:extLst>
      <p:ext uri="{BB962C8B-B14F-4D97-AF65-F5344CB8AC3E}">
        <p14:creationId xmlns:p14="http://schemas.microsoft.com/office/powerpoint/2010/main" val="3083685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730ED-6A46-C346-91BB-172BC66771CA}"/>
              </a:ext>
            </a:extLst>
          </p:cNvPr>
          <p:cNvSpPr>
            <a:spLocks noGrp="1"/>
          </p:cNvSpPr>
          <p:nvPr>
            <p:ph type="title"/>
          </p:nvPr>
        </p:nvSpPr>
        <p:spPr/>
        <p:txBody>
          <a:bodyPr/>
          <a:lstStyle/>
          <a:p>
            <a:r>
              <a:rPr lang="en-GB" dirty="0"/>
              <a:t>Form and content</a:t>
            </a:r>
          </a:p>
        </p:txBody>
      </p:sp>
      <p:sp>
        <p:nvSpPr>
          <p:cNvPr id="3" name="Content Placeholder 2">
            <a:extLst>
              <a:ext uri="{FF2B5EF4-FFF2-40B4-BE49-F238E27FC236}">
                <a16:creationId xmlns:a16="http://schemas.microsoft.com/office/drawing/2014/main" id="{9C258C5C-ED8F-2949-82F4-2653F7BE5CF2}"/>
              </a:ext>
            </a:extLst>
          </p:cNvPr>
          <p:cNvSpPr>
            <a:spLocks noGrp="1"/>
          </p:cNvSpPr>
          <p:nvPr>
            <p:ph idx="1"/>
          </p:nvPr>
        </p:nvSpPr>
        <p:spPr/>
        <p:txBody>
          <a:bodyPr/>
          <a:lstStyle/>
          <a:p>
            <a:pPr marL="0" indent="0">
              <a:buNone/>
            </a:pPr>
            <a:r>
              <a:rPr lang="en-GB" dirty="0"/>
              <a:t>National courts have discretion to determine what matters they refer, when they refer and the form the reference should take.  However, this must be done in the context of the jurisdiction and purpose of </a:t>
            </a:r>
            <a:r>
              <a:rPr lang="en-GB" b="1" dirty="0"/>
              <a:t>Art 267.  </a:t>
            </a:r>
            <a:endParaRPr lang="en-GB" dirty="0"/>
          </a:p>
          <a:p>
            <a:pPr marL="0" indent="0">
              <a:buNone/>
            </a:pPr>
            <a:r>
              <a:rPr lang="en-GB" dirty="0"/>
              <a:t>This means the reference needs to be necessary for the national court to give judgment.  This means that all domestic law matters should be dealt with already, leaving the point of EU law as the final issue.</a:t>
            </a:r>
          </a:p>
          <a:p>
            <a:pPr marL="0" indent="0">
              <a:buNone/>
            </a:pPr>
            <a:r>
              <a:rPr lang="en-GB" dirty="0"/>
              <a:t>Also the factual context of the case needs to be clear for the CJ to provide an accurate and meaningful interpretation.</a:t>
            </a:r>
          </a:p>
        </p:txBody>
      </p:sp>
    </p:spTree>
    <p:extLst>
      <p:ext uri="{BB962C8B-B14F-4D97-AF65-F5344CB8AC3E}">
        <p14:creationId xmlns:p14="http://schemas.microsoft.com/office/powerpoint/2010/main" val="2646312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64ED5-D584-C24F-AACC-844AA02BDD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C82B3E-FFC4-5248-B663-32788F14100C}"/>
              </a:ext>
            </a:extLst>
          </p:cNvPr>
          <p:cNvSpPr>
            <a:spLocks noGrp="1"/>
          </p:cNvSpPr>
          <p:nvPr>
            <p:ph idx="1"/>
          </p:nvPr>
        </p:nvSpPr>
        <p:spPr/>
        <p:txBody>
          <a:bodyPr>
            <a:normAutofit/>
          </a:bodyPr>
          <a:lstStyle/>
          <a:p>
            <a:pPr marL="0" indent="0">
              <a:buNone/>
            </a:pPr>
            <a:r>
              <a:rPr lang="en-GB" sz="2400" dirty="0"/>
              <a:t>A national court may ask the parties for suggestions on the wording to be used but ultimately it is the court that determines the form and content so the parties cannot challenge it (</a:t>
            </a:r>
            <a:r>
              <a:rPr lang="en-GB" sz="2400" b="1" i="1" dirty="0"/>
              <a:t>Kelly [2011]</a:t>
            </a:r>
            <a:r>
              <a:rPr lang="en-GB" sz="2400" dirty="0"/>
              <a:t>).</a:t>
            </a:r>
          </a:p>
          <a:p>
            <a:pPr marL="0" indent="0">
              <a:buNone/>
            </a:pPr>
            <a:r>
              <a:rPr lang="en-GB" sz="2400" dirty="0"/>
              <a:t>In Case C-136/12, </a:t>
            </a:r>
            <a:r>
              <a:rPr lang="en-GB" sz="2400" b="1" i="1" dirty="0" err="1"/>
              <a:t>Consiglio</a:t>
            </a:r>
            <a:r>
              <a:rPr lang="en-GB" sz="2400" b="1" i="1" dirty="0"/>
              <a:t> </a:t>
            </a:r>
            <a:r>
              <a:rPr lang="en-GB" sz="2400" b="1" i="1" dirty="0" err="1"/>
              <a:t>nazionale</a:t>
            </a:r>
            <a:r>
              <a:rPr lang="en-GB" sz="2400" b="1" i="1" dirty="0"/>
              <a:t> </a:t>
            </a:r>
            <a:r>
              <a:rPr lang="en-GB" sz="2400" b="1" i="1" dirty="0" err="1"/>
              <a:t>dei</a:t>
            </a:r>
            <a:r>
              <a:rPr lang="en-GB" sz="2400" b="1" i="1" dirty="0"/>
              <a:t> </a:t>
            </a:r>
            <a:r>
              <a:rPr lang="en-GB" sz="2400" b="1" i="1" dirty="0" err="1"/>
              <a:t>geologi</a:t>
            </a:r>
            <a:r>
              <a:rPr lang="en-GB" sz="2400" b="1" i="1" dirty="0"/>
              <a:t> v </a:t>
            </a:r>
            <a:r>
              <a:rPr lang="en-GB" sz="2400" b="1" i="1" dirty="0" err="1"/>
              <a:t>Autorita</a:t>
            </a:r>
            <a:r>
              <a:rPr lang="en-GB" sz="2400" b="1" i="1" dirty="0"/>
              <a:t> </a:t>
            </a:r>
            <a:r>
              <a:rPr lang="en-GB" sz="2400" b="1" i="1" dirty="0" err="1"/>
              <a:t>garante</a:t>
            </a:r>
            <a:r>
              <a:rPr lang="en-GB" sz="2400" b="1" i="1" dirty="0"/>
              <a:t> </a:t>
            </a:r>
            <a:r>
              <a:rPr lang="en-GB" sz="2400" b="1" i="1" dirty="0" err="1"/>
              <a:t>della</a:t>
            </a:r>
            <a:r>
              <a:rPr lang="en-GB" sz="2400" b="1" i="1" dirty="0"/>
              <a:t> </a:t>
            </a:r>
            <a:r>
              <a:rPr lang="en-GB" sz="2400" b="1" i="1" dirty="0" err="1"/>
              <a:t>concorrenza</a:t>
            </a:r>
            <a:r>
              <a:rPr lang="en-GB" sz="2400" b="1" i="1" dirty="0"/>
              <a:t> e del </a:t>
            </a:r>
            <a:r>
              <a:rPr lang="en-GB" sz="2400" b="1" i="1" dirty="0" err="1"/>
              <a:t>mercato</a:t>
            </a:r>
            <a:r>
              <a:rPr lang="en-GB" sz="2400" b="1" i="1" dirty="0"/>
              <a:t> [2013]</a:t>
            </a:r>
            <a:r>
              <a:rPr lang="en-GB" sz="2400" dirty="0"/>
              <a:t>, the CJ observed that whilst the parties in the national court may put forward questions to be referred, the national court can choose which questions (if any) to refer.  </a:t>
            </a:r>
          </a:p>
        </p:txBody>
      </p:sp>
    </p:spTree>
    <p:extLst>
      <p:ext uri="{BB962C8B-B14F-4D97-AF65-F5344CB8AC3E}">
        <p14:creationId xmlns:p14="http://schemas.microsoft.com/office/powerpoint/2010/main" val="3886664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A742B-E91A-1448-B022-505F6FB3B8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131D3C-6DEF-6A4E-A950-6B465FD2E79A}"/>
              </a:ext>
            </a:extLst>
          </p:cNvPr>
          <p:cNvSpPr>
            <a:spLocks noGrp="1"/>
          </p:cNvSpPr>
          <p:nvPr>
            <p:ph idx="1"/>
          </p:nvPr>
        </p:nvSpPr>
        <p:spPr/>
        <p:txBody>
          <a:bodyPr>
            <a:normAutofit fontScale="92500" lnSpcReduction="10000"/>
          </a:bodyPr>
          <a:lstStyle/>
          <a:p>
            <a:pPr marL="0" indent="0">
              <a:buNone/>
            </a:pPr>
            <a:r>
              <a:rPr lang="en-GB" dirty="0"/>
              <a:t>The guidance from 2012 suggests certain requirements of form and content should be met (at point 20-28).  </a:t>
            </a:r>
          </a:p>
          <a:p>
            <a:pPr marL="0" indent="0">
              <a:buNone/>
            </a:pPr>
            <a:r>
              <a:rPr lang="en-GB" dirty="0"/>
              <a:t>It should be expressed in a clear, simple way avoiding “superfluous detail” because it has to be translated into all the official languages of the EU.</a:t>
            </a:r>
          </a:p>
          <a:p>
            <a:pPr marL="0" indent="0">
              <a:buNone/>
            </a:pPr>
            <a:r>
              <a:rPr lang="en-GB" dirty="0"/>
              <a:t>It must include a summary of the findings of fact of the court, the relevant national law and why it was felt necessary to refer.</a:t>
            </a:r>
          </a:p>
          <a:p>
            <a:pPr marL="0" indent="0">
              <a:buNone/>
            </a:pPr>
            <a:r>
              <a:rPr lang="en-GB" dirty="0"/>
              <a:t>It could be said that such guidance interferes with the discretion and responsibility of national courts making the relationship less horizontal but the CJ has stated that such information is needed in order to complete its function and to act within the jurisdiction for </a:t>
            </a:r>
            <a:r>
              <a:rPr lang="en-GB" b="1" dirty="0"/>
              <a:t>Art 267</a:t>
            </a:r>
            <a:r>
              <a:rPr lang="en-GB" dirty="0"/>
              <a:t>.</a:t>
            </a:r>
          </a:p>
        </p:txBody>
      </p:sp>
    </p:spTree>
    <p:extLst>
      <p:ext uri="{BB962C8B-B14F-4D97-AF65-F5344CB8AC3E}">
        <p14:creationId xmlns:p14="http://schemas.microsoft.com/office/powerpoint/2010/main" val="3065864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04E4A-F80B-CA42-99A3-13A06BA2B6F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DFEB475-E905-2046-A81D-1F869790AE6C}"/>
              </a:ext>
            </a:extLst>
          </p:cNvPr>
          <p:cNvSpPr>
            <a:spLocks noGrp="1"/>
          </p:cNvSpPr>
          <p:nvPr>
            <p:ph idx="1"/>
          </p:nvPr>
        </p:nvSpPr>
        <p:spPr/>
        <p:txBody>
          <a:bodyPr>
            <a:normAutofit lnSpcReduction="10000"/>
          </a:bodyPr>
          <a:lstStyle/>
          <a:p>
            <a:pPr marL="0" indent="0">
              <a:buNone/>
            </a:pPr>
            <a:r>
              <a:rPr lang="en-GB" dirty="0"/>
              <a:t>In Case C-320-322/90, </a:t>
            </a:r>
            <a:r>
              <a:rPr lang="en-GB" b="1" i="1" dirty="0" err="1"/>
              <a:t>Telemarsicabruzzo</a:t>
            </a:r>
            <a:r>
              <a:rPr lang="en-GB" b="1" i="1" dirty="0"/>
              <a:t> </a:t>
            </a:r>
            <a:r>
              <a:rPr lang="en-GB" b="1" i="1" dirty="0" err="1"/>
              <a:t>SpA</a:t>
            </a:r>
            <a:r>
              <a:rPr lang="en-GB" b="1" i="1" dirty="0"/>
              <a:t> v </a:t>
            </a:r>
            <a:r>
              <a:rPr lang="en-GB" b="1" i="1" dirty="0" err="1"/>
              <a:t>Circostel</a:t>
            </a:r>
            <a:r>
              <a:rPr lang="en-GB" b="1" i="1" dirty="0"/>
              <a:t> [1993]</a:t>
            </a:r>
            <a:r>
              <a:rPr lang="en-GB" dirty="0"/>
              <a:t>, the CJ rejected a request for a ruling because there was insufficient factual information to provide a ruling but this is exceptional.</a:t>
            </a:r>
          </a:p>
          <a:p>
            <a:pPr marL="0" indent="0">
              <a:buNone/>
            </a:pPr>
            <a:r>
              <a:rPr lang="en-GB" dirty="0"/>
              <a:t>CJ needs enough info to provide a useful ruling in the correct context.  There also needs to be enough info for interested parties outside the case to make representations such as MSs and the Commission.  </a:t>
            </a:r>
          </a:p>
          <a:p>
            <a:pPr marL="0" indent="0">
              <a:buNone/>
            </a:pPr>
            <a:r>
              <a:rPr lang="en-GB" dirty="0"/>
              <a:t>So the requirements and guidance are not about restricting the freedom of national courts, but about ensuring that the procedure is workable.  This is why the CJ will reformulate a question to give a useful ruling that will allow the national court to give judgment.</a:t>
            </a:r>
          </a:p>
        </p:txBody>
      </p:sp>
    </p:spTree>
    <p:extLst>
      <p:ext uri="{BB962C8B-B14F-4D97-AF65-F5344CB8AC3E}">
        <p14:creationId xmlns:p14="http://schemas.microsoft.com/office/powerpoint/2010/main" val="3138296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BE2A8-7103-1F47-A079-487E262622EC}"/>
              </a:ext>
            </a:extLst>
          </p:cNvPr>
          <p:cNvSpPr>
            <a:spLocks noGrp="1"/>
          </p:cNvSpPr>
          <p:nvPr>
            <p:ph type="title"/>
          </p:nvPr>
        </p:nvSpPr>
        <p:spPr/>
        <p:txBody>
          <a:bodyPr/>
          <a:lstStyle/>
          <a:p>
            <a:r>
              <a:rPr lang="en-GB" dirty="0"/>
              <a:t>Artificial disputes and hypothetical questions</a:t>
            </a:r>
          </a:p>
        </p:txBody>
      </p:sp>
      <p:sp>
        <p:nvSpPr>
          <p:cNvPr id="3" name="Content Placeholder 2">
            <a:extLst>
              <a:ext uri="{FF2B5EF4-FFF2-40B4-BE49-F238E27FC236}">
                <a16:creationId xmlns:a16="http://schemas.microsoft.com/office/drawing/2014/main" id="{C8DBEB83-A237-F645-974A-8EDA4CB9AF5D}"/>
              </a:ext>
            </a:extLst>
          </p:cNvPr>
          <p:cNvSpPr>
            <a:spLocks noGrp="1"/>
          </p:cNvSpPr>
          <p:nvPr>
            <p:ph idx="1"/>
          </p:nvPr>
        </p:nvSpPr>
        <p:spPr/>
        <p:txBody>
          <a:bodyPr>
            <a:normAutofit fontScale="92500" lnSpcReduction="10000"/>
          </a:bodyPr>
          <a:lstStyle/>
          <a:p>
            <a:pPr marL="0" indent="0">
              <a:buNone/>
            </a:pPr>
            <a:r>
              <a:rPr lang="en-GB" dirty="0"/>
              <a:t>The CJ has shown that it will not provide a ruling unless the question relates to a genuine dispute.  The key case here is Case 104/79, </a:t>
            </a:r>
            <a:r>
              <a:rPr lang="en-GB" b="1" i="1" dirty="0" err="1"/>
              <a:t>Foglia</a:t>
            </a:r>
            <a:r>
              <a:rPr lang="en-GB" b="1" i="1" dirty="0"/>
              <a:t> v </a:t>
            </a:r>
            <a:r>
              <a:rPr lang="en-GB" b="1" i="1" dirty="0" err="1"/>
              <a:t>Novello</a:t>
            </a:r>
            <a:r>
              <a:rPr lang="en-GB" b="1" i="1" dirty="0"/>
              <a:t> [1980] </a:t>
            </a:r>
            <a:r>
              <a:rPr lang="en-GB" dirty="0"/>
              <a:t>and </a:t>
            </a:r>
            <a:r>
              <a:rPr lang="en-GB" b="1" i="1" dirty="0" err="1"/>
              <a:t>Floglia</a:t>
            </a:r>
            <a:r>
              <a:rPr lang="en-GB" b="1" i="1" dirty="0"/>
              <a:t> v </a:t>
            </a:r>
            <a:r>
              <a:rPr lang="en-GB" b="1" i="1" dirty="0" err="1"/>
              <a:t>Novello</a:t>
            </a:r>
            <a:r>
              <a:rPr lang="en-GB" b="1" i="1" dirty="0"/>
              <a:t> No.2 [1981].</a:t>
            </a:r>
          </a:p>
          <a:p>
            <a:pPr marL="0" indent="0">
              <a:buNone/>
            </a:pPr>
            <a:r>
              <a:rPr lang="en-GB" dirty="0"/>
              <a:t>As the supreme authority on EU law, the CJ determines its own jurisdiction under </a:t>
            </a:r>
            <a:r>
              <a:rPr lang="en-GB" b="1" dirty="0"/>
              <a:t>Art 267 </a:t>
            </a:r>
            <a:r>
              <a:rPr lang="en-GB" dirty="0"/>
              <a:t>in that it is the only body that can interpret the Treaty and therefore the scope of </a:t>
            </a:r>
            <a:r>
              <a:rPr lang="en-GB" b="1" dirty="0"/>
              <a:t>Art 267.</a:t>
            </a:r>
          </a:p>
          <a:p>
            <a:pPr marL="0" indent="0">
              <a:buNone/>
            </a:pPr>
            <a:r>
              <a:rPr lang="en-GB" dirty="0"/>
              <a:t>National courts have discretion over the questions referred to the CJ, but must do so within the jurisdiction and boundaries of </a:t>
            </a:r>
            <a:r>
              <a:rPr lang="en-GB" b="1" dirty="0"/>
              <a:t>Art 267.  </a:t>
            </a:r>
          </a:p>
          <a:p>
            <a:pPr marL="0" indent="0">
              <a:buNone/>
            </a:pPr>
            <a:r>
              <a:rPr lang="en-GB" dirty="0"/>
              <a:t>The same point applies in relation to hypothetical questions.  Case 93/78, </a:t>
            </a:r>
            <a:r>
              <a:rPr lang="en-GB" b="1" i="1" dirty="0" err="1"/>
              <a:t>Mattheus</a:t>
            </a:r>
            <a:r>
              <a:rPr lang="en-GB" b="1" i="1" dirty="0"/>
              <a:t> v </a:t>
            </a:r>
            <a:r>
              <a:rPr lang="en-GB" b="1" i="1" dirty="0" err="1"/>
              <a:t>Doego</a:t>
            </a:r>
            <a:r>
              <a:rPr lang="en-GB" b="1" i="1" dirty="0"/>
              <a:t> </a:t>
            </a:r>
            <a:r>
              <a:rPr lang="en-GB" b="1" i="1" dirty="0" err="1"/>
              <a:t>Fruchtimport</a:t>
            </a:r>
            <a:r>
              <a:rPr lang="en-GB" b="1" i="1" dirty="0"/>
              <a:t> und </a:t>
            </a:r>
            <a:r>
              <a:rPr lang="en-GB" b="1" i="1" dirty="0" err="1"/>
              <a:t>Tiefkuhlkost</a:t>
            </a:r>
            <a:r>
              <a:rPr lang="en-GB" b="1" i="1" dirty="0"/>
              <a:t> [1979] </a:t>
            </a:r>
            <a:r>
              <a:rPr lang="en-GB" dirty="0"/>
              <a:t>and Case C-136/12, </a:t>
            </a:r>
            <a:r>
              <a:rPr lang="en-GB" b="1" i="1" dirty="0"/>
              <a:t>CNG [2013].</a:t>
            </a:r>
            <a:endParaRPr lang="en-GB" dirty="0"/>
          </a:p>
        </p:txBody>
      </p:sp>
    </p:spTree>
    <p:extLst>
      <p:ext uri="{BB962C8B-B14F-4D97-AF65-F5344CB8AC3E}">
        <p14:creationId xmlns:p14="http://schemas.microsoft.com/office/powerpoint/2010/main" val="3392768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797B4-5A76-4C43-886E-8578F93E95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F934298-C7B8-0043-A1A8-6DA17D49EB16}"/>
              </a:ext>
            </a:extLst>
          </p:cNvPr>
          <p:cNvSpPr>
            <a:spLocks noGrp="1"/>
          </p:cNvSpPr>
          <p:nvPr>
            <p:ph idx="1"/>
          </p:nvPr>
        </p:nvSpPr>
        <p:spPr/>
        <p:txBody>
          <a:bodyPr/>
          <a:lstStyle/>
          <a:p>
            <a:pPr marL="0" indent="0">
              <a:buNone/>
            </a:pPr>
            <a:r>
              <a:rPr lang="en-GB" dirty="0"/>
              <a:t>Case C-456/10, </a:t>
            </a:r>
            <a:r>
              <a:rPr lang="en-GB" b="1" i="1" dirty="0"/>
              <a:t>ANETT v Spain [2012] </a:t>
            </a:r>
            <a:r>
              <a:rPr lang="en-GB" dirty="0"/>
              <a:t>CJ commented on its approach to the admissibility of references.  CJ confirmed that national courts are responsible for the accuracy of the factual and legal context of their references.  Therefore there is a presumption of relevance.  CJ also stated that it may only refuse to rule on a reference where it is quite obvious that the ruling would bear no relation to the actual facts, where the problem is hypothetical or where the CJ does not have sufficient facts or legal material to provide a useful answer.  In the case the CJ continued on the basis that it was possible that a response from the CJ would serve a purpose in relation to the outcome of the national case.</a:t>
            </a:r>
          </a:p>
        </p:txBody>
      </p:sp>
    </p:spTree>
    <p:extLst>
      <p:ext uri="{BB962C8B-B14F-4D97-AF65-F5344CB8AC3E}">
        <p14:creationId xmlns:p14="http://schemas.microsoft.com/office/powerpoint/2010/main" val="3424309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DC516-1013-C740-B0A6-CFC9301AC4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A9DF9E-AC46-A445-A040-059E68D81EA4}"/>
              </a:ext>
            </a:extLst>
          </p:cNvPr>
          <p:cNvSpPr>
            <a:spLocks noGrp="1"/>
          </p:cNvSpPr>
          <p:nvPr>
            <p:ph idx="1"/>
          </p:nvPr>
        </p:nvSpPr>
        <p:spPr/>
        <p:txBody>
          <a:bodyPr>
            <a:noAutofit/>
          </a:bodyPr>
          <a:lstStyle/>
          <a:p>
            <a:pPr marL="0" indent="0">
              <a:buNone/>
            </a:pPr>
            <a:r>
              <a:rPr lang="en-GB" sz="2200" dirty="0"/>
              <a:t>Presumption of relevance ties in with traditional division of tasks between national courts and the CJ assumed under </a:t>
            </a:r>
            <a:r>
              <a:rPr lang="en-GB" sz="2200" b="1" dirty="0"/>
              <a:t>Art 267.</a:t>
            </a:r>
          </a:p>
          <a:p>
            <a:pPr marL="0" indent="0">
              <a:buNone/>
            </a:pPr>
            <a:r>
              <a:rPr lang="en-GB" sz="2200" dirty="0"/>
              <a:t>So it was initially seen as horizontal but over the years, with the introduction of rules and circumstances where a referral can be refused, it has become more vertical.</a:t>
            </a:r>
          </a:p>
          <a:p>
            <a:pPr marL="0" indent="0">
              <a:buNone/>
            </a:pPr>
            <a:r>
              <a:rPr lang="en-GB" sz="2200" dirty="0"/>
              <a:t>It is interesting that the CJ gave a ruling because it was possible it could serve a purpose in the outcome of the national case – this sets a high standard to be met for the CJ to reject a reference which perhaps stems the vertical aspect.</a:t>
            </a:r>
          </a:p>
        </p:txBody>
      </p:sp>
    </p:spTree>
    <p:extLst>
      <p:ext uri="{BB962C8B-B14F-4D97-AF65-F5344CB8AC3E}">
        <p14:creationId xmlns:p14="http://schemas.microsoft.com/office/powerpoint/2010/main" val="2497777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E0ADF-F77F-9A4C-941D-81BEA8FD6BCA}"/>
              </a:ext>
            </a:extLst>
          </p:cNvPr>
          <p:cNvSpPr>
            <a:spLocks noGrp="1"/>
          </p:cNvSpPr>
          <p:nvPr>
            <p:ph type="title"/>
          </p:nvPr>
        </p:nvSpPr>
        <p:spPr/>
        <p:txBody>
          <a:bodyPr/>
          <a:lstStyle/>
          <a:p>
            <a:r>
              <a:rPr lang="en-GB" dirty="0"/>
              <a:t>Who can refer questions?</a:t>
            </a:r>
          </a:p>
        </p:txBody>
      </p:sp>
      <p:sp>
        <p:nvSpPr>
          <p:cNvPr id="3" name="Content Placeholder 2">
            <a:extLst>
              <a:ext uri="{FF2B5EF4-FFF2-40B4-BE49-F238E27FC236}">
                <a16:creationId xmlns:a16="http://schemas.microsoft.com/office/drawing/2014/main" id="{B056578C-B37E-9F44-8A43-02BBBEC6D3E4}"/>
              </a:ext>
            </a:extLst>
          </p:cNvPr>
          <p:cNvSpPr>
            <a:spLocks noGrp="1"/>
          </p:cNvSpPr>
          <p:nvPr>
            <p:ph idx="1"/>
          </p:nvPr>
        </p:nvSpPr>
        <p:spPr/>
        <p:txBody>
          <a:bodyPr/>
          <a:lstStyle/>
          <a:p>
            <a:pPr marL="0" indent="0">
              <a:buNone/>
            </a:pPr>
            <a:r>
              <a:rPr lang="en-GB" b="1" dirty="0"/>
              <a:t>Art 267 – </a:t>
            </a:r>
            <a:r>
              <a:rPr lang="en-GB" dirty="0"/>
              <a:t>says </a:t>
            </a:r>
            <a:r>
              <a:rPr lang="en-GB" i="1" dirty="0"/>
              <a:t>any court or tribunal </a:t>
            </a:r>
            <a:r>
              <a:rPr lang="en-GB" dirty="0"/>
              <a:t>–so not private individuals.</a:t>
            </a:r>
          </a:p>
          <a:p>
            <a:pPr marL="0" indent="0">
              <a:buNone/>
            </a:pPr>
            <a:r>
              <a:rPr lang="en-GB" dirty="0"/>
              <a:t>Case C-54/96, </a:t>
            </a:r>
            <a:r>
              <a:rPr lang="en-GB" b="1" i="1" dirty="0" err="1"/>
              <a:t>Dorsch</a:t>
            </a:r>
            <a:r>
              <a:rPr lang="en-GB" b="1" i="1" dirty="0"/>
              <a:t> Consult [1998]</a:t>
            </a:r>
            <a:r>
              <a:rPr lang="en-GB" dirty="0"/>
              <a:t> provides the criteria adopted by CJ as to whether is a court or tribunal.  To be a court or tribunal it has to have the following qualities:-</a:t>
            </a:r>
          </a:p>
          <a:p>
            <a:r>
              <a:rPr lang="en-GB" b="1" i="1" dirty="0"/>
              <a:t>It is established by law </a:t>
            </a:r>
            <a:r>
              <a:rPr lang="en-GB" dirty="0"/>
              <a:t>(sometimes referred to as statutory origin);</a:t>
            </a:r>
          </a:p>
          <a:p>
            <a:r>
              <a:rPr lang="en-GB" b="1" i="1" dirty="0"/>
              <a:t>It has permanent jurisdiction </a:t>
            </a:r>
            <a:r>
              <a:rPr lang="en-GB" dirty="0"/>
              <a:t>(rules out ad hoc decision making panels);</a:t>
            </a:r>
          </a:p>
          <a:p>
            <a:r>
              <a:rPr lang="en-GB" b="1" i="1" dirty="0"/>
              <a:t>It follows the inter parties procedure </a:t>
            </a:r>
            <a:r>
              <a:rPr lang="en-GB" dirty="0"/>
              <a:t>(so it makes decisions based on the representations of 2 parties);</a:t>
            </a:r>
            <a:endParaRPr lang="en-GB" b="1" i="1" dirty="0"/>
          </a:p>
        </p:txBody>
      </p:sp>
    </p:spTree>
    <p:extLst>
      <p:ext uri="{BB962C8B-B14F-4D97-AF65-F5344CB8AC3E}">
        <p14:creationId xmlns:p14="http://schemas.microsoft.com/office/powerpoint/2010/main" val="4048319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4BAF3-A5D8-5C4A-9388-1FDF9A954D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DB4B9B-0774-1C4D-9DB9-8AD1B1219D78}"/>
              </a:ext>
            </a:extLst>
          </p:cNvPr>
          <p:cNvSpPr>
            <a:spLocks noGrp="1"/>
          </p:cNvSpPr>
          <p:nvPr>
            <p:ph idx="1"/>
          </p:nvPr>
        </p:nvSpPr>
        <p:spPr/>
        <p:txBody>
          <a:bodyPr/>
          <a:lstStyle/>
          <a:p>
            <a:r>
              <a:rPr lang="en-GB" b="1" i="1" dirty="0"/>
              <a:t>It has compulsory jurisdiction </a:t>
            </a:r>
            <a:r>
              <a:rPr lang="en-GB" dirty="0"/>
              <a:t>(so it is the only place the parties can pursue their dispute);</a:t>
            </a:r>
          </a:p>
          <a:p>
            <a:r>
              <a:rPr lang="en-GB" b="1" i="1" dirty="0"/>
              <a:t>It applies the rule of law </a:t>
            </a:r>
            <a:r>
              <a:rPr lang="en-GB" dirty="0"/>
              <a:t>(so it applies established legal rules rather than internal codes/practices or a factual assessment and application of fairness);</a:t>
            </a:r>
          </a:p>
          <a:p>
            <a:r>
              <a:rPr lang="en-GB" b="1" i="1" dirty="0"/>
              <a:t>It is independent </a:t>
            </a:r>
            <a:r>
              <a:rPr lang="en-GB" dirty="0"/>
              <a:t>(the body must be independent of the parties).</a:t>
            </a:r>
            <a:r>
              <a:rPr lang="en-GB" b="1" dirty="0"/>
              <a:t> </a:t>
            </a:r>
          </a:p>
          <a:p>
            <a:pPr marL="0" indent="0">
              <a:buNone/>
            </a:pPr>
            <a:r>
              <a:rPr lang="en-GB" dirty="0"/>
              <a:t>The criteria are based on the qualities of a traditional court and are now in the </a:t>
            </a:r>
            <a:r>
              <a:rPr lang="en-GB" b="1" dirty="0"/>
              <a:t>2012 guidance on preliminary rulings </a:t>
            </a:r>
            <a:r>
              <a:rPr lang="en-GB" dirty="0"/>
              <a:t>(point 9).</a:t>
            </a:r>
          </a:p>
        </p:txBody>
      </p:sp>
    </p:spTree>
    <p:extLst>
      <p:ext uri="{BB962C8B-B14F-4D97-AF65-F5344CB8AC3E}">
        <p14:creationId xmlns:p14="http://schemas.microsoft.com/office/powerpoint/2010/main" val="539990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C9099-07A7-8048-812A-59CF57BA9B99}"/>
              </a:ext>
            </a:extLst>
          </p:cNvPr>
          <p:cNvSpPr>
            <a:spLocks noGrp="1"/>
          </p:cNvSpPr>
          <p:nvPr>
            <p:ph type="title"/>
          </p:nvPr>
        </p:nvSpPr>
        <p:spPr/>
        <p:txBody>
          <a:bodyPr/>
          <a:lstStyle/>
          <a:p>
            <a:r>
              <a:rPr lang="en-GB" dirty="0"/>
              <a:t>The requirement of independence</a:t>
            </a:r>
          </a:p>
        </p:txBody>
      </p:sp>
      <p:sp>
        <p:nvSpPr>
          <p:cNvPr id="3" name="Content Placeholder 2">
            <a:extLst>
              <a:ext uri="{FF2B5EF4-FFF2-40B4-BE49-F238E27FC236}">
                <a16:creationId xmlns:a16="http://schemas.microsoft.com/office/drawing/2014/main" id="{9FF345B2-BA59-1D4D-9186-0A9C10BBDEE5}"/>
              </a:ext>
            </a:extLst>
          </p:cNvPr>
          <p:cNvSpPr>
            <a:spLocks noGrp="1"/>
          </p:cNvSpPr>
          <p:nvPr>
            <p:ph idx="1"/>
          </p:nvPr>
        </p:nvSpPr>
        <p:spPr/>
        <p:txBody>
          <a:bodyPr>
            <a:normAutofit/>
          </a:bodyPr>
          <a:lstStyle/>
          <a:p>
            <a:pPr marL="0" indent="0">
              <a:buNone/>
            </a:pPr>
            <a:r>
              <a:rPr lang="en-GB" dirty="0"/>
              <a:t>Further guidance on this was given in Case C-517/09, </a:t>
            </a:r>
            <a:r>
              <a:rPr lang="en-GB" b="1" i="1" dirty="0"/>
              <a:t>RTL Belgium [2010].  </a:t>
            </a:r>
            <a:r>
              <a:rPr lang="en-GB" dirty="0"/>
              <a:t>The case concerned the Licensing and Control Authority of the Broadcasting Authority in Belgium and whether it was a court or tribunal for </a:t>
            </a:r>
            <a:r>
              <a:rPr lang="en-GB" b="1" dirty="0"/>
              <a:t>Art 267 </a:t>
            </a:r>
            <a:r>
              <a:rPr lang="en-GB" dirty="0"/>
              <a:t>purposes.</a:t>
            </a:r>
          </a:p>
          <a:p>
            <a:pPr marL="0" indent="0">
              <a:buNone/>
            </a:pPr>
            <a:r>
              <a:rPr lang="en-GB" dirty="0"/>
              <a:t>It was argued it was not independent because the Belgian Government had a role in appointing the members and the appointment took into account the ideologies and philosophical allegiances of the members.  In addition there was no separation between the body’s investigation function and its decision-making function.  Finally it did not act as a third party in relation to complaints.</a:t>
            </a:r>
          </a:p>
        </p:txBody>
      </p:sp>
    </p:spTree>
    <p:extLst>
      <p:ext uri="{BB962C8B-B14F-4D97-AF65-F5344CB8AC3E}">
        <p14:creationId xmlns:p14="http://schemas.microsoft.com/office/powerpoint/2010/main" val="3008321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94490-4654-3A40-A837-6EE854D10C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E3B839-345A-C443-8374-9EFBBF0324A0}"/>
              </a:ext>
            </a:extLst>
          </p:cNvPr>
          <p:cNvSpPr>
            <a:spLocks noGrp="1"/>
          </p:cNvSpPr>
          <p:nvPr>
            <p:ph idx="1"/>
          </p:nvPr>
        </p:nvSpPr>
        <p:spPr/>
        <p:txBody>
          <a:bodyPr>
            <a:normAutofit lnSpcReduction="10000"/>
          </a:bodyPr>
          <a:lstStyle/>
          <a:p>
            <a:pPr marL="0" indent="0">
              <a:buNone/>
            </a:pPr>
            <a:r>
              <a:rPr lang="en-GB" sz="2400" dirty="0"/>
              <a:t>The Court of Justice cited the factors from C-96/04, </a:t>
            </a:r>
            <a:r>
              <a:rPr lang="en-GB" sz="2400" b="1" i="1" dirty="0"/>
              <a:t>Proceedings concerning </a:t>
            </a:r>
            <a:r>
              <a:rPr lang="en-GB" sz="2400" b="1" i="1" dirty="0" err="1"/>
              <a:t>Standesamt</a:t>
            </a:r>
            <a:r>
              <a:rPr lang="en-GB" sz="2400" b="1" i="1" dirty="0"/>
              <a:t> Stadt </a:t>
            </a:r>
            <a:r>
              <a:rPr lang="en-GB" sz="2400" b="1" i="1" dirty="0" err="1"/>
              <a:t>Niebull</a:t>
            </a:r>
            <a:r>
              <a:rPr lang="en-GB" sz="2400" b="1" i="1" dirty="0"/>
              <a:t>.  </a:t>
            </a:r>
            <a:r>
              <a:rPr lang="en-GB" sz="2400" dirty="0"/>
              <a:t>It then stated that, for independence, the body must act as a third party in relation to the Authority that made the decision. For this the body needs to be protected from external intervention or pressure.  In addition, it must seek to ensure a level playing field for the parties in their proceedings.  On this basis, the Licensing Authority was not independent and therefore not a “court or tribunal” for </a:t>
            </a:r>
            <a:r>
              <a:rPr lang="en-GB" sz="2400" b="1" dirty="0"/>
              <a:t>Art 267.</a:t>
            </a:r>
            <a:endParaRPr lang="en-GB" sz="2400" dirty="0"/>
          </a:p>
          <a:p>
            <a:pPr marL="0" indent="0">
              <a:buNone/>
            </a:pPr>
            <a:endParaRPr lang="en-GB" dirty="0"/>
          </a:p>
        </p:txBody>
      </p:sp>
    </p:spTree>
    <p:extLst>
      <p:ext uri="{BB962C8B-B14F-4D97-AF65-F5344CB8AC3E}">
        <p14:creationId xmlns:p14="http://schemas.microsoft.com/office/powerpoint/2010/main" val="2993587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AE264-B495-1948-B3C2-CA5EC3C9AB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4DBF0D-8BFB-0A46-B1A5-4359E3D03334}"/>
              </a:ext>
            </a:extLst>
          </p:cNvPr>
          <p:cNvSpPr>
            <a:spLocks noGrp="1"/>
          </p:cNvSpPr>
          <p:nvPr>
            <p:ph idx="1"/>
          </p:nvPr>
        </p:nvSpPr>
        <p:spPr/>
        <p:txBody>
          <a:bodyPr>
            <a:normAutofit/>
          </a:bodyPr>
          <a:lstStyle/>
          <a:p>
            <a:pPr marL="0" indent="0">
              <a:buNone/>
            </a:pPr>
            <a:r>
              <a:rPr lang="en-GB" sz="2200" dirty="0"/>
              <a:t>C-222/13, </a:t>
            </a:r>
            <a:r>
              <a:rPr lang="en-GB" sz="2200" b="1" i="1" dirty="0"/>
              <a:t>TDC A/S [2014] – </a:t>
            </a:r>
            <a:r>
              <a:rPr lang="en-GB" sz="2200" dirty="0"/>
              <a:t>case concerned the status of the (Danish) Telecommunications Complaints Board (TCB) who has stayed proceedings to request a preliminary ruling.  The admissibility of this request was then questioned on the basis that the TCB did not meet the independence requirement.</a:t>
            </a:r>
          </a:p>
          <a:p>
            <a:pPr marL="0" indent="0">
              <a:buNone/>
            </a:pPr>
            <a:r>
              <a:rPr lang="en-GB" sz="2200" dirty="0"/>
              <a:t>Following Case C-517/09, </a:t>
            </a:r>
            <a:r>
              <a:rPr lang="en-GB" sz="2200" b="1" i="1" dirty="0"/>
              <a:t>RTL </a:t>
            </a:r>
            <a:r>
              <a:rPr lang="en-GB" sz="2200" b="1" i="1" dirty="0" err="1"/>
              <a:t>Bekgium</a:t>
            </a:r>
            <a:r>
              <a:rPr lang="en-GB" sz="2200" b="1" i="1" dirty="0"/>
              <a:t> [2010]</a:t>
            </a:r>
            <a:r>
              <a:rPr lang="en-GB" sz="2200" dirty="0"/>
              <a:t>, CJ acknowledged that the concept of independence implied above all that the relevant body acts as a third party.  This has an internal and external aspect.</a:t>
            </a:r>
          </a:p>
        </p:txBody>
      </p:sp>
    </p:spTree>
    <p:extLst>
      <p:ext uri="{BB962C8B-B14F-4D97-AF65-F5344CB8AC3E}">
        <p14:creationId xmlns:p14="http://schemas.microsoft.com/office/powerpoint/2010/main" val="29952295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E5691-8333-8B4E-8783-E7CEA31E09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58E9D4-E344-E84E-8D44-40BDDFCD3A2E}"/>
              </a:ext>
            </a:extLst>
          </p:cNvPr>
          <p:cNvSpPr>
            <a:spLocks noGrp="1"/>
          </p:cNvSpPr>
          <p:nvPr>
            <p:ph idx="1"/>
          </p:nvPr>
        </p:nvSpPr>
        <p:spPr/>
        <p:txBody>
          <a:bodyPr>
            <a:noAutofit/>
          </a:bodyPr>
          <a:lstStyle/>
          <a:p>
            <a:pPr marL="0" indent="0">
              <a:buNone/>
            </a:pPr>
            <a:r>
              <a:rPr lang="en-GB" sz="2200" dirty="0"/>
              <a:t>Danish legislation had rules on when judges from ordinary courts could be dismissed but there weren’t any about dismissal of members from the TCB.  The only protection from unlawful dismissal came from the ordinary rules of administrative and general employment law.  This absence of specific rules was very important.  It meant that there were “no specific guarantees to dispel any reasonable doubt as to the independence of that body”.</a:t>
            </a:r>
          </a:p>
          <a:p>
            <a:pPr marL="0" indent="0">
              <a:buNone/>
            </a:pPr>
            <a:r>
              <a:rPr lang="en-GB" sz="2200" dirty="0"/>
              <a:t>As CJ stated that TCB did not satisfy internal and external aspects of independence, CJ ruled that its decisions weren’t judicial and so it could not request a preliminary ruling.</a:t>
            </a:r>
          </a:p>
        </p:txBody>
      </p:sp>
    </p:spTree>
    <p:extLst>
      <p:ext uri="{BB962C8B-B14F-4D97-AF65-F5344CB8AC3E}">
        <p14:creationId xmlns:p14="http://schemas.microsoft.com/office/powerpoint/2010/main" val="2528712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C16FD-F3F5-3149-B25B-47B80CEE363D}"/>
              </a:ext>
            </a:extLst>
          </p:cNvPr>
          <p:cNvSpPr>
            <a:spLocks noGrp="1"/>
          </p:cNvSpPr>
          <p:nvPr>
            <p:ph type="title"/>
          </p:nvPr>
        </p:nvSpPr>
        <p:spPr/>
        <p:txBody>
          <a:bodyPr/>
          <a:lstStyle/>
          <a:p>
            <a:r>
              <a:rPr lang="en-GB" dirty="0"/>
              <a:t>The need for the referring body to be exercising a judicial function</a:t>
            </a:r>
          </a:p>
        </p:txBody>
      </p:sp>
      <p:sp>
        <p:nvSpPr>
          <p:cNvPr id="3" name="Content Placeholder 2">
            <a:extLst>
              <a:ext uri="{FF2B5EF4-FFF2-40B4-BE49-F238E27FC236}">
                <a16:creationId xmlns:a16="http://schemas.microsoft.com/office/drawing/2014/main" id="{F61E13F7-C7E4-C44F-8618-814ADE56320A}"/>
              </a:ext>
            </a:extLst>
          </p:cNvPr>
          <p:cNvSpPr>
            <a:spLocks noGrp="1"/>
          </p:cNvSpPr>
          <p:nvPr>
            <p:ph idx="1"/>
          </p:nvPr>
        </p:nvSpPr>
        <p:spPr/>
        <p:txBody>
          <a:bodyPr>
            <a:normAutofit/>
          </a:bodyPr>
          <a:lstStyle/>
          <a:p>
            <a:pPr marL="0" indent="0">
              <a:buNone/>
            </a:pPr>
            <a:r>
              <a:rPr lang="en-GB" sz="2200" dirty="0"/>
              <a:t>This was emphasised in Case C-394/11, </a:t>
            </a:r>
            <a:r>
              <a:rPr lang="en-GB" sz="2200" b="1" i="1" dirty="0" err="1"/>
              <a:t>Belov</a:t>
            </a:r>
            <a:r>
              <a:rPr lang="en-GB" sz="2200" b="1" i="1" dirty="0"/>
              <a:t> v CHEZ </a:t>
            </a:r>
            <a:r>
              <a:rPr lang="en-GB" sz="2200" b="1" i="1" dirty="0" err="1"/>
              <a:t>Elektro</a:t>
            </a:r>
            <a:r>
              <a:rPr lang="en-GB" sz="2200" b="1" i="1" dirty="0"/>
              <a:t> </a:t>
            </a:r>
            <a:r>
              <a:rPr lang="en-GB" sz="2200" b="1" i="1" dirty="0" err="1"/>
              <a:t>Balgaria</a:t>
            </a:r>
            <a:r>
              <a:rPr lang="en-GB" sz="2200" b="1" i="1" dirty="0"/>
              <a:t> AD [2013]. </a:t>
            </a:r>
            <a:r>
              <a:rPr lang="en-GB" sz="2200" dirty="0"/>
              <a:t>The case was a result of electricity companies installing electricity meters outside homes in areas inhabited by the Roma community.  On the basis of such a measure being a breach of Bulgarian discrimination law, a complaint was made to the Bulgarian Commission for the Protection against Discrimination (the KZD) to order the removal of the meters and impose sanctions on the electricity companies since the Bulgarian law was adopted to implement </a:t>
            </a:r>
            <a:r>
              <a:rPr lang="en-GB" sz="2200" b="1" dirty="0"/>
              <a:t>Directive 2000/43 </a:t>
            </a:r>
            <a:r>
              <a:rPr lang="en-GB" sz="2200" dirty="0"/>
              <a:t>on equal treatment irrespective of racial or ethnic origin.</a:t>
            </a:r>
          </a:p>
        </p:txBody>
      </p:sp>
    </p:spTree>
    <p:extLst>
      <p:ext uri="{BB962C8B-B14F-4D97-AF65-F5344CB8AC3E}">
        <p14:creationId xmlns:p14="http://schemas.microsoft.com/office/powerpoint/2010/main" val="2623895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6BA55-6912-C24E-9FCA-B78912160C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1BCA38-BA2E-554F-9859-67DE49EA8247}"/>
              </a:ext>
            </a:extLst>
          </p:cNvPr>
          <p:cNvSpPr>
            <a:spLocks noGrp="1"/>
          </p:cNvSpPr>
          <p:nvPr>
            <p:ph idx="1"/>
          </p:nvPr>
        </p:nvSpPr>
        <p:spPr/>
        <p:txBody>
          <a:bodyPr/>
          <a:lstStyle/>
          <a:p>
            <a:pPr marL="0" indent="0">
              <a:buNone/>
            </a:pPr>
            <a:r>
              <a:rPr lang="en-GB" dirty="0"/>
              <a:t>The KZD felt that an interpretation of the Directive was necessary for a decision to be made.  It then decided to stay proceedings and make a reference to the CJ for a preliminary ruling.  </a:t>
            </a:r>
          </a:p>
          <a:p>
            <a:pPr marL="0" indent="0">
              <a:buNone/>
            </a:pPr>
            <a:r>
              <a:rPr lang="en-GB" dirty="0"/>
              <a:t>KZD put forward reasons for it being a court or tribunal – the Bulgarian Government and the European Commission regarded KZD of meeting the requirements of </a:t>
            </a:r>
            <a:r>
              <a:rPr lang="en-GB" b="1" dirty="0"/>
              <a:t>Art 267.  </a:t>
            </a:r>
            <a:r>
              <a:rPr lang="en-GB" dirty="0"/>
              <a:t>However, this status was disputed by the electricity companies.</a:t>
            </a:r>
          </a:p>
          <a:p>
            <a:pPr marL="0" indent="0">
              <a:buNone/>
            </a:pPr>
            <a:r>
              <a:rPr lang="en-GB" dirty="0"/>
              <a:t>CJ ruled that the KZD was not performing a judicial function but an administrative one and so wasn’t a court or tribunal.</a:t>
            </a:r>
          </a:p>
        </p:txBody>
      </p:sp>
    </p:spTree>
    <p:extLst>
      <p:ext uri="{BB962C8B-B14F-4D97-AF65-F5344CB8AC3E}">
        <p14:creationId xmlns:p14="http://schemas.microsoft.com/office/powerpoint/2010/main" val="1530695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92162-213E-9943-BEFD-18248E1EF9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3BE9AC-1DBA-B54E-A359-BC754072931D}"/>
              </a:ext>
            </a:extLst>
          </p:cNvPr>
          <p:cNvSpPr>
            <a:spLocks noGrp="1"/>
          </p:cNvSpPr>
          <p:nvPr>
            <p:ph idx="1"/>
          </p:nvPr>
        </p:nvSpPr>
        <p:spPr/>
        <p:txBody>
          <a:bodyPr>
            <a:normAutofit lnSpcReduction="10000"/>
          </a:bodyPr>
          <a:lstStyle/>
          <a:p>
            <a:pPr marL="0" indent="0">
              <a:buNone/>
            </a:pPr>
            <a:r>
              <a:rPr lang="en-GB" dirty="0"/>
              <a:t>The absence of a judicial function was enough to dismiss the case and so CJ didn’t consider anything else.  </a:t>
            </a:r>
          </a:p>
          <a:p>
            <a:pPr marL="0" indent="0">
              <a:buNone/>
            </a:pPr>
            <a:r>
              <a:rPr lang="en-GB" dirty="0"/>
              <a:t>But AG </a:t>
            </a:r>
            <a:r>
              <a:rPr lang="en-GB" dirty="0" err="1"/>
              <a:t>Kokott</a:t>
            </a:r>
            <a:r>
              <a:rPr lang="en-GB" dirty="0"/>
              <a:t> talked about the other requirements and gave some guidance.  In her opinion the KZD was independent, established by law, its procedure was inter </a:t>
            </a:r>
            <a:r>
              <a:rPr lang="en-GB" dirty="0" err="1"/>
              <a:t>partes</a:t>
            </a:r>
            <a:r>
              <a:rPr lang="en-GB" dirty="0"/>
              <a:t>, and it applied the rule of law.</a:t>
            </a:r>
          </a:p>
          <a:p>
            <a:pPr marL="0" indent="0">
              <a:buNone/>
            </a:pPr>
            <a:r>
              <a:rPr lang="en-GB" dirty="0"/>
              <a:t>She addressed the meaning of a “compulsory” jurisdiction as required for a court or tribunal and said it could have two meanings: (1) it could require that the body are the only way to obtain legal protection alternatively (2) it could simply refer to the binding character of the body’s decisions. </a:t>
            </a:r>
          </a:p>
        </p:txBody>
      </p:sp>
    </p:spTree>
    <p:extLst>
      <p:ext uri="{BB962C8B-B14F-4D97-AF65-F5344CB8AC3E}">
        <p14:creationId xmlns:p14="http://schemas.microsoft.com/office/powerpoint/2010/main" val="4723206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B67E6-E4FF-2841-BE67-B281DD81E1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AAA7CF-BE96-BB4E-811A-A7ED8D64A3DD}"/>
              </a:ext>
            </a:extLst>
          </p:cNvPr>
          <p:cNvSpPr>
            <a:spLocks noGrp="1"/>
          </p:cNvSpPr>
          <p:nvPr>
            <p:ph idx="1"/>
          </p:nvPr>
        </p:nvSpPr>
        <p:spPr/>
        <p:txBody>
          <a:bodyPr>
            <a:normAutofit/>
          </a:bodyPr>
          <a:lstStyle/>
          <a:p>
            <a:pPr marL="0" indent="0">
              <a:buNone/>
            </a:pPr>
            <a:r>
              <a:rPr lang="en-GB" sz="2200" dirty="0"/>
              <a:t>The AG preferred the latter and made it clear that the compulsory jurisdiction requirement should not be rejected simply because there was an alternative means of legal protection.  Otherwise a conventional civil court would not meet the requirement in a case like this simply because of the existence of a procedure for complaining to the KZD.  The CJ used the existence of an alternative remedy in the Bulgarian courts as a factor to doubt the judicial status of KZD.</a:t>
            </a:r>
          </a:p>
        </p:txBody>
      </p:sp>
    </p:spTree>
    <p:extLst>
      <p:ext uri="{BB962C8B-B14F-4D97-AF65-F5344CB8AC3E}">
        <p14:creationId xmlns:p14="http://schemas.microsoft.com/office/powerpoint/2010/main" val="1076699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6CF9A-418F-2B43-B6AE-741AA0A39F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0E79AB-8CD0-894D-BB9C-83AC25EE3006}"/>
              </a:ext>
            </a:extLst>
          </p:cNvPr>
          <p:cNvSpPr>
            <a:spLocks noGrp="1"/>
          </p:cNvSpPr>
          <p:nvPr>
            <p:ph idx="1"/>
          </p:nvPr>
        </p:nvSpPr>
        <p:spPr/>
        <p:txBody>
          <a:bodyPr>
            <a:normAutofit/>
          </a:bodyPr>
          <a:lstStyle/>
          <a:p>
            <a:pPr marL="0" indent="0">
              <a:buNone/>
            </a:pPr>
            <a:r>
              <a:rPr lang="en-GB" dirty="0"/>
              <a:t>The compulsory jurisdiction requirement was a key factor in Case C-53/03, </a:t>
            </a:r>
            <a:r>
              <a:rPr lang="en-GB" b="1" i="1" dirty="0" err="1"/>
              <a:t>Synetairismos</a:t>
            </a:r>
            <a:r>
              <a:rPr lang="en-GB" b="1" i="1" dirty="0"/>
              <a:t> </a:t>
            </a:r>
            <a:r>
              <a:rPr lang="en-GB" b="1" i="1" dirty="0" err="1"/>
              <a:t>Farmakopian</a:t>
            </a:r>
            <a:r>
              <a:rPr lang="en-GB" b="1" i="1" dirty="0"/>
              <a:t> </a:t>
            </a:r>
            <a:r>
              <a:rPr lang="en-GB" b="1" i="1" dirty="0" err="1"/>
              <a:t>Aitolias</a:t>
            </a:r>
            <a:r>
              <a:rPr lang="en-GB" b="1" i="1" dirty="0"/>
              <a:t> &amp; </a:t>
            </a:r>
            <a:r>
              <a:rPr lang="en-GB" b="1" i="1" dirty="0" err="1"/>
              <a:t>Akarnanias</a:t>
            </a:r>
            <a:r>
              <a:rPr lang="en-GB" b="1" i="1" dirty="0"/>
              <a:t> (</a:t>
            </a:r>
            <a:r>
              <a:rPr lang="en-GB" b="1" i="1" dirty="0" err="1"/>
              <a:t>Syfait</a:t>
            </a:r>
            <a:r>
              <a:rPr lang="en-GB" b="1" i="1" dirty="0"/>
              <a:t>) v GlaxoSmithKline plc [2005].</a:t>
            </a:r>
          </a:p>
          <a:p>
            <a:pPr marL="0" indent="0">
              <a:buNone/>
            </a:pPr>
            <a:r>
              <a:rPr lang="en-GB" dirty="0"/>
              <a:t>Concerned the Greek Competition Commission which requested a preliminary ruling.  The CJ ruled it did not have jurisdiction to provide a ruling because the Competition Commission was not a “court or tribunal”.  One of the reasons given was the fact that whilst the Greek body was established by statute, its jurisdiction was not compulsory.  The finding was as a result of EU competition law (</a:t>
            </a:r>
            <a:r>
              <a:rPr lang="en-GB" b="1" dirty="0"/>
              <a:t>Regulation 1/2003</a:t>
            </a:r>
            <a:r>
              <a:rPr lang="en-GB" dirty="0"/>
              <a:t>) which allows the EU Commission to take over a case from a national competition authority.  </a:t>
            </a:r>
          </a:p>
        </p:txBody>
      </p:sp>
    </p:spTree>
    <p:extLst>
      <p:ext uri="{BB962C8B-B14F-4D97-AF65-F5344CB8AC3E}">
        <p14:creationId xmlns:p14="http://schemas.microsoft.com/office/powerpoint/2010/main" val="38736613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2BFA2-1A69-394C-A446-66B2F11461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B2BC47-D6BC-0945-9F20-DDC025C88465}"/>
              </a:ext>
            </a:extLst>
          </p:cNvPr>
          <p:cNvSpPr>
            <a:spLocks noGrp="1"/>
          </p:cNvSpPr>
          <p:nvPr>
            <p:ph idx="1"/>
          </p:nvPr>
        </p:nvSpPr>
        <p:spPr/>
        <p:txBody>
          <a:bodyPr>
            <a:normAutofit/>
          </a:bodyPr>
          <a:lstStyle/>
          <a:p>
            <a:pPr marL="0" indent="0">
              <a:buNone/>
            </a:pPr>
            <a:r>
              <a:rPr lang="en-GB" sz="2400" dirty="0"/>
              <a:t>This power of the EU Commission meant that proceedings commenced by a national body (like the Greek Competition Commission) would not always lead to a ”</a:t>
            </a:r>
            <a:r>
              <a:rPr lang="en-GB" sz="2400" i="1" dirty="0"/>
              <a:t>decision of a judicial nature”.  </a:t>
            </a:r>
            <a:r>
              <a:rPr lang="en-GB" sz="2400" dirty="0"/>
              <a:t>It was also observed that the body did not satisfy the external aspect of independence because there were no special safeguards to protect the body from pressure or interference from the government.</a:t>
            </a:r>
          </a:p>
        </p:txBody>
      </p:sp>
    </p:spTree>
    <p:extLst>
      <p:ext uri="{BB962C8B-B14F-4D97-AF65-F5344CB8AC3E}">
        <p14:creationId xmlns:p14="http://schemas.microsoft.com/office/powerpoint/2010/main" val="1320446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371F-5B87-1D49-AD3F-6762FC039219}"/>
              </a:ext>
            </a:extLst>
          </p:cNvPr>
          <p:cNvSpPr>
            <a:spLocks noGrp="1"/>
          </p:cNvSpPr>
          <p:nvPr>
            <p:ph type="title"/>
          </p:nvPr>
        </p:nvSpPr>
        <p:spPr/>
        <p:txBody>
          <a:bodyPr/>
          <a:lstStyle/>
          <a:p>
            <a:r>
              <a:rPr lang="en-GB" dirty="0"/>
              <a:t>Can arbitrators make a reference?</a:t>
            </a:r>
          </a:p>
        </p:txBody>
      </p:sp>
      <p:sp>
        <p:nvSpPr>
          <p:cNvPr id="3" name="Content Placeholder 2">
            <a:extLst>
              <a:ext uri="{FF2B5EF4-FFF2-40B4-BE49-F238E27FC236}">
                <a16:creationId xmlns:a16="http://schemas.microsoft.com/office/drawing/2014/main" id="{4A09B0FB-894E-694B-9777-903F7E0DA136}"/>
              </a:ext>
            </a:extLst>
          </p:cNvPr>
          <p:cNvSpPr>
            <a:spLocks noGrp="1"/>
          </p:cNvSpPr>
          <p:nvPr>
            <p:ph idx="1"/>
          </p:nvPr>
        </p:nvSpPr>
        <p:spPr/>
        <p:txBody>
          <a:bodyPr>
            <a:normAutofit fontScale="92500"/>
          </a:bodyPr>
          <a:lstStyle/>
          <a:p>
            <a:pPr marL="0" indent="0">
              <a:buNone/>
            </a:pPr>
            <a:r>
              <a:rPr lang="en-GB" dirty="0"/>
              <a:t>A narrow approach has been adopted towards arbitration.  Case 102/81, </a:t>
            </a:r>
            <a:r>
              <a:rPr lang="en-GB" b="1" i="1" dirty="0" err="1"/>
              <a:t>Nordsee</a:t>
            </a:r>
            <a:r>
              <a:rPr lang="en-GB" b="1" i="1" dirty="0"/>
              <a:t> [1982] </a:t>
            </a:r>
            <a:r>
              <a:rPr lang="en-GB" dirty="0"/>
              <a:t>concerned the position of contractual arbitration - the parties to a contract had a clause excluding the use of courts in the event of a dispute – agreeing to use an independent arbitrator instead.</a:t>
            </a:r>
          </a:p>
          <a:p>
            <a:pPr marL="0" indent="0">
              <a:buNone/>
            </a:pPr>
            <a:r>
              <a:rPr lang="en-GB" dirty="0"/>
              <a:t>When matters of EU law arose, the arbitrator sought a ruling on interpretation and on whether he was within the term “court or tribunal”.  CJ said such arbitration was outside </a:t>
            </a:r>
            <a:r>
              <a:rPr lang="en-GB" b="1" dirty="0"/>
              <a:t>Art 267. </a:t>
            </a:r>
            <a:r>
              <a:rPr lang="en-GB" dirty="0"/>
              <a:t>They said there was no state involvement in the decision to opt for arbitration.  Instead it was simply something that the parties agreed to.  It was not a compulsory jurisdiction.  The CJ said if questions arise then a national court can be called on to assist and make a reference.</a:t>
            </a:r>
          </a:p>
        </p:txBody>
      </p:sp>
    </p:spTree>
    <p:extLst>
      <p:ext uri="{BB962C8B-B14F-4D97-AF65-F5344CB8AC3E}">
        <p14:creationId xmlns:p14="http://schemas.microsoft.com/office/powerpoint/2010/main" val="388177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2C7-369E-2B4B-9D41-7D76B9382A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40695B-B09F-634B-B647-EBD0DEE8619C}"/>
              </a:ext>
            </a:extLst>
          </p:cNvPr>
          <p:cNvSpPr>
            <a:spLocks noGrp="1"/>
          </p:cNvSpPr>
          <p:nvPr>
            <p:ph idx="1"/>
          </p:nvPr>
        </p:nvSpPr>
        <p:spPr/>
        <p:txBody>
          <a:bodyPr/>
          <a:lstStyle/>
          <a:p>
            <a:pPr marL="0" indent="0">
              <a:buNone/>
            </a:pPr>
            <a:r>
              <a:rPr lang="en-GB" dirty="0"/>
              <a:t>This approach was also confirmed in the context of arbitration to settle a consumer dispute. Case C-125/04, </a:t>
            </a:r>
            <a:r>
              <a:rPr lang="en-GB" b="1" i="1" dirty="0" err="1"/>
              <a:t>Denuit</a:t>
            </a:r>
            <a:r>
              <a:rPr lang="en-GB" b="1" i="1" dirty="0"/>
              <a:t> [2005]</a:t>
            </a:r>
          </a:p>
          <a:p>
            <a:pPr marL="0" indent="0">
              <a:buNone/>
            </a:pPr>
            <a:r>
              <a:rPr lang="en-GB" dirty="0"/>
              <a:t>However, CJ has adopted a different approach in relation to public arbitration.  Case 109/88, </a:t>
            </a:r>
            <a:r>
              <a:rPr lang="en-GB" b="1" i="1" dirty="0"/>
              <a:t>HKFD [1989] – </a:t>
            </a:r>
            <a:r>
              <a:rPr lang="en-GB" dirty="0"/>
              <a:t>a Danish Industrial Arbitration Board was within </a:t>
            </a:r>
            <a:r>
              <a:rPr lang="en-GB" b="1" dirty="0"/>
              <a:t>Art 267 </a:t>
            </a:r>
            <a:r>
              <a:rPr lang="en-GB" dirty="0"/>
              <a:t>because it had compulsory jurisdiction: Danish law governed the procedure and composition of the panel and its decisions were final.  </a:t>
            </a:r>
          </a:p>
          <a:p>
            <a:pPr marL="0" indent="0">
              <a:buNone/>
            </a:pPr>
            <a:r>
              <a:rPr lang="en-GB" dirty="0"/>
              <a:t>Case C-555/13, </a:t>
            </a:r>
            <a:r>
              <a:rPr lang="en-GB" b="1" i="1" dirty="0"/>
              <a:t>Merck Canada Inc v Accord Healthcare Ltd [2014] </a:t>
            </a:r>
            <a:r>
              <a:rPr lang="en-GB" dirty="0"/>
              <a:t>CJ ruled that a Portuguese arbitration panel was within </a:t>
            </a:r>
            <a:r>
              <a:rPr lang="en-GB" b="1" dirty="0"/>
              <a:t>Art 267.</a:t>
            </a:r>
            <a:endParaRPr lang="en-GB" dirty="0"/>
          </a:p>
        </p:txBody>
      </p:sp>
    </p:spTree>
    <p:extLst>
      <p:ext uri="{BB962C8B-B14F-4D97-AF65-F5344CB8AC3E}">
        <p14:creationId xmlns:p14="http://schemas.microsoft.com/office/powerpoint/2010/main" val="147129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0A184-B7AB-DF42-BC2C-DB0431C5CE61}"/>
              </a:ext>
            </a:extLst>
          </p:cNvPr>
          <p:cNvSpPr>
            <a:spLocks noGrp="1"/>
          </p:cNvSpPr>
          <p:nvPr>
            <p:ph type="title"/>
          </p:nvPr>
        </p:nvSpPr>
        <p:spPr/>
        <p:txBody>
          <a:bodyPr/>
          <a:lstStyle/>
          <a:p>
            <a:r>
              <a:rPr lang="en-GB" dirty="0"/>
              <a:t>The discretion to refer: Art 267(2)</a:t>
            </a:r>
          </a:p>
        </p:txBody>
      </p:sp>
      <p:sp>
        <p:nvSpPr>
          <p:cNvPr id="3" name="Content Placeholder 2">
            <a:extLst>
              <a:ext uri="{FF2B5EF4-FFF2-40B4-BE49-F238E27FC236}">
                <a16:creationId xmlns:a16="http://schemas.microsoft.com/office/drawing/2014/main" id="{0263C6F5-E29F-F044-A387-A2BC4F90A841}"/>
              </a:ext>
            </a:extLst>
          </p:cNvPr>
          <p:cNvSpPr>
            <a:spLocks noGrp="1"/>
          </p:cNvSpPr>
          <p:nvPr>
            <p:ph idx="1"/>
          </p:nvPr>
        </p:nvSpPr>
        <p:spPr/>
        <p:txBody>
          <a:bodyPr/>
          <a:lstStyle/>
          <a:p>
            <a:pPr marL="0" indent="0">
              <a:buNone/>
            </a:pPr>
            <a:r>
              <a:rPr lang="en-GB" b="1" dirty="0"/>
              <a:t>Art 267(2) </a:t>
            </a:r>
            <a:r>
              <a:rPr lang="en-GB" dirty="0"/>
              <a:t>contains a </a:t>
            </a:r>
            <a:r>
              <a:rPr lang="en-GB" b="1" dirty="0"/>
              <a:t>power </a:t>
            </a:r>
            <a:r>
              <a:rPr lang="en-GB" dirty="0"/>
              <a:t>to refer and </a:t>
            </a:r>
            <a:r>
              <a:rPr lang="en-GB" b="1" dirty="0"/>
              <a:t>Art 267(3) </a:t>
            </a:r>
            <a:r>
              <a:rPr lang="en-GB" dirty="0"/>
              <a:t>an </a:t>
            </a:r>
            <a:r>
              <a:rPr lang="en-GB" b="1" dirty="0"/>
              <a:t>obligation </a:t>
            </a:r>
            <a:r>
              <a:rPr lang="en-GB" dirty="0"/>
              <a:t>to refer.</a:t>
            </a:r>
          </a:p>
          <a:p>
            <a:pPr marL="0" indent="0">
              <a:buNone/>
            </a:pPr>
            <a:r>
              <a:rPr lang="en-GB" b="1" dirty="0"/>
              <a:t>Art 267(2) – </a:t>
            </a:r>
            <a:r>
              <a:rPr lang="en-GB" dirty="0"/>
              <a:t>any court or tribunal may seek a ruling where it </a:t>
            </a:r>
            <a:r>
              <a:rPr lang="en-GB" i="1" dirty="0"/>
              <a:t>considers that a decision on the question is necessary to enable it to give judgment.</a:t>
            </a:r>
          </a:p>
          <a:p>
            <a:pPr marL="0" indent="0">
              <a:buNone/>
            </a:pPr>
            <a:r>
              <a:rPr lang="en-GB" dirty="0"/>
              <a:t>This gives a broad discretion to national courts and tribunals, though there must be some link between the need for answers to the questions raised and the resolution of the dispute before the court or tribunal.  </a:t>
            </a:r>
          </a:p>
          <a:p>
            <a:pPr marL="0" indent="0">
              <a:buNone/>
            </a:pPr>
            <a:r>
              <a:rPr lang="en-GB" dirty="0"/>
              <a:t>It is not uncommon for CJ not to answer questions if it thinks its previous answers are sufficient to enable the matter to be resolved.</a:t>
            </a:r>
          </a:p>
        </p:txBody>
      </p:sp>
    </p:spTree>
    <p:extLst>
      <p:ext uri="{BB962C8B-B14F-4D97-AF65-F5344CB8AC3E}">
        <p14:creationId xmlns:p14="http://schemas.microsoft.com/office/powerpoint/2010/main" val="9105736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F33EC-CCD2-F344-9139-C1B8A393FC37}"/>
              </a:ext>
            </a:extLst>
          </p:cNvPr>
          <p:cNvSpPr>
            <a:spLocks noGrp="1"/>
          </p:cNvSpPr>
          <p:nvPr>
            <p:ph type="title"/>
          </p:nvPr>
        </p:nvSpPr>
        <p:spPr/>
        <p:txBody>
          <a:bodyPr/>
          <a:lstStyle/>
          <a:p>
            <a:r>
              <a:rPr lang="en-GB" dirty="0"/>
              <a:t>Cases 36/80 and 71/80, </a:t>
            </a:r>
            <a:r>
              <a:rPr lang="en-GB" i="1" dirty="0"/>
              <a:t>Irish creamery Milk suppliers association v Ireland [1981].</a:t>
            </a:r>
            <a:endParaRPr lang="en-GB" dirty="0"/>
          </a:p>
        </p:txBody>
      </p:sp>
      <p:sp>
        <p:nvSpPr>
          <p:cNvPr id="3" name="Content Placeholder 2">
            <a:extLst>
              <a:ext uri="{FF2B5EF4-FFF2-40B4-BE49-F238E27FC236}">
                <a16:creationId xmlns:a16="http://schemas.microsoft.com/office/drawing/2014/main" id="{D4234AD1-8FB8-CE4B-901A-45BC38371AEB}"/>
              </a:ext>
            </a:extLst>
          </p:cNvPr>
          <p:cNvSpPr>
            <a:spLocks noGrp="1"/>
          </p:cNvSpPr>
          <p:nvPr>
            <p:ph idx="1"/>
          </p:nvPr>
        </p:nvSpPr>
        <p:spPr/>
        <p:txBody>
          <a:bodyPr>
            <a:normAutofit/>
          </a:bodyPr>
          <a:lstStyle/>
          <a:p>
            <a:pPr marL="0" indent="0">
              <a:buNone/>
            </a:pPr>
            <a:r>
              <a:rPr lang="en-GB" sz="2400" dirty="0"/>
              <a:t>The above is are the leading joined cases about the exercise of discretion by the national court.  The following points emerge from this line of cases:</a:t>
            </a:r>
          </a:p>
          <a:p>
            <a:pPr marL="457200" indent="-457200">
              <a:buFont typeface="+mj-lt"/>
              <a:buAutoNum type="arabicPeriod"/>
            </a:pPr>
            <a:r>
              <a:rPr lang="en-GB" sz="2400" dirty="0"/>
              <a:t>It is for the national court or tribunal to decide at what stage of proceedings it is appropriate for a preliminary ruling to be requested.</a:t>
            </a:r>
          </a:p>
          <a:p>
            <a:pPr marL="457200" indent="-457200">
              <a:buFont typeface="+mj-lt"/>
              <a:buAutoNum type="arabicPeriod"/>
            </a:pPr>
            <a:r>
              <a:rPr lang="en-GB" sz="2400" dirty="0"/>
              <a:t>In order to assist the CJ it is essential for the national court or tribunal to define the legal context in which the reference is made.</a:t>
            </a:r>
          </a:p>
        </p:txBody>
      </p:sp>
    </p:spTree>
    <p:extLst>
      <p:ext uri="{BB962C8B-B14F-4D97-AF65-F5344CB8AC3E}">
        <p14:creationId xmlns:p14="http://schemas.microsoft.com/office/powerpoint/2010/main" val="34712327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FCBC5-78D2-5F4F-A277-F2F7807FB1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CC4A74-AA66-6349-A631-1C45DE3CE733}"/>
              </a:ext>
            </a:extLst>
          </p:cNvPr>
          <p:cNvSpPr>
            <a:spLocks noGrp="1"/>
          </p:cNvSpPr>
          <p:nvPr>
            <p:ph idx="1"/>
          </p:nvPr>
        </p:nvSpPr>
        <p:spPr/>
        <p:txBody>
          <a:bodyPr>
            <a:normAutofit/>
          </a:bodyPr>
          <a:lstStyle/>
          <a:p>
            <a:pPr marL="0" indent="0">
              <a:buNone/>
            </a:pPr>
            <a:r>
              <a:rPr lang="en-GB" sz="2400" dirty="0"/>
              <a:t>3. In some cases, it might well be appropriate for the facts in the case to be established and for questions of purely national law to be settled at the time of reference.</a:t>
            </a:r>
          </a:p>
          <a:p>
            <a:pPr marL="0" indent="0">
              <a:buNone/>
            </a:pPr>
            <a:r>
              <a:rPr lang="en-GB" sz="2400" dirty="0"/>
              <a:t>4. Attempts to fetter or limit the discretion of the national court or tribunal are inconsistent with EU law.</a:t>
            </a:r>
          </a:p>
          <a:p>
            <a:pPr marL="0" indent="0">
              <a:buNone/>
            </a:pPr>
            <a:r>
              <a:rPr lang="en-GB" sz="2400" dirty="0"/>
              <a:t>5. The decision to refer is that of the national court or tribunal and not that of the parties.</a:t>
            </a:r>
          </a:p>
        </p:txBody>
      </p:sp>
    </p:spTree>
    <p:extLst>
      <p:ext uri="{BB962C8B-B14F-4D97-AF65-F5344CB8AC3E}">
        <p14:creationId xmlns:p14="http://schemas.microsoft.com/office/powerpoint/2010/main" val="157018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96D0C-85CB-3B46-8E66-F331AF82D5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26FE07-0F6A-6243-8C19-01333623332D}"/>
              </a:ext>
            </a:extLst>
          </p:cNvPr>
          <p:cNvSpPr>
            <a:spLocks noGrp="1"/>
          </p:cNvSpPr>
          <p:nvPr>
            <p:ph idx="1"/>
          </p:nvPr>
        </p:nvSpPr>
        <p:spPr/>
        <p:txBody>
          <a:bodyPr/>
          <a:lstStyle/>
          <a:p>
            <a:pPr marL="0" indent="0">
              <a:buNone/>
            </a:pPr>
            <a:r>
              <a:rPr lang="en-GB" dirty="0"/>
              <a:t>Initially the UK seemed reluctant to refer to the CJ and some senior judges discouraged the use of </a:t>
            </a:r>
            <a:r>
              <a:rPr lang="en-GB" b="1" dirty="0"/>
              <a:t>Art 267.  </a:t>
            </a:r>
            <a:endParaRPr lang="en-GB" dirty="0"/>
          </a:p>
          <a:p>
            <a:pPr marL="0" indent="0">
              <a:buNone/>
            </a:pPr>
            <a:r>
              <a:rPr lang="en-GB" dirty="0"/>
              <a:t>In </a:t>
            </a:r>
            <a:r>
              <a:rPr lang="en-GB" b="1" i="1" dirty="0"/>
              <a:t>Bulmer v Bollinger [1974], </a:t>
            </a:r>
            <a:r>
              <a:rPr lang="en-GB" dirty="0"/>
              <a:t>Lord Denning MR stated the following factors that judges should consider when deciding to make a reference:</a:t>
            </a:r>
          </a:p>
          <a:p>
            <a:pPr marL="0" indent="0">
              <a:buNone/>
            </a:pPr>
            <a:r>
              <a:rPr lang="en-GB" i="1" dirty="0"/>
              <a:t>The delay and expense involved; the danger of overloading the CJ; the difficulty and importance of the point; and the wishes of the parties.</a:t>
            </a:r>
          </a:p>
          <a:p>
            <a:pPr marL="0" indent="0">
              <a:buNone/>
            </a:pPr>
            <a:r>
              <a:rPr lang="en-GB" dirty="0"/>
              <a:t>This attitude served to discourage the use of </a:t>
            </a:r>
            <a:r>
              <a:rPr lang="en-GB" b="1" dirty="0"/>
              <a:t>Art 267 </a:t>
            </a:r>
            <a:r>
              <a:rPr lang="en-GB" dirty="0"/>
              <a:t>and undermines the need for uniform interpretation and application of EU law.</a:t>
            </a:r>
          </a:p>
        </p:txBody>
      </p:sp>
    </p:spTree>
    <p:extLst>
      <p:ext uri="{BB962C8B-B14F-4D97-AF65-F5344CB8AC3E}">
        <p14:creationId xmlns:p14="http://schemas.microsoft.com/office/powerpoint/2010/main" val="671080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0762A-F247-0F49-AE47-1ACA296674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33651E-637F-D94E-8744-110ABCD53CA0}"/>
              </a:ext>
            </a:extLst>
          </p:cNvPr>
          <p:cNvSpPr>
            <a:spLocks noGrp="1"/>
          </p:cNvSpPr>
          <p:nvPr>
            <p:ph idx="1"/>
          </p:nvPr>
        </p:nvSpPr>
        <p:spPr/>
        <p:txBody>
          <a:bodyPr>
            <a:normAutofit/>
          </a:bodyPr>
          <a:lstStyle/>
          <a:p>
            <a:pPr marL="0" indent="0">
              <a:buNone/>
            </a:pPr>
            <a:r>
              <a:rPr lang="en-GB" sz="2400" dirty="0"/>
              <a:t>Later guidance was about encouraging references and started with Bingham J in </a:t>
            </a:r>
            <a:r>
              <a:rPr lang="en-GB" sz="2400" b="1" i="1" dirty="0"/>
              <a:t>Commissioners of Customs and Excise v </a:t>
            </a:r>
            <a:r>
              <a:rPr lang="en-GB" sz="2400" b="1" i="1" dirty="0" err="1"/>
              <a:t>Samex</a:t>
            </a:r>
            <a:r>
              <a:rPr lang="en-GB" sz="2400" b="1" i="1" dirty="0"/>
              <a:t> </a:t>
            </a:r>
            <a:r>
              <a:rPr lang="en-GB" sz="2400" b="1" i="1" dirty="0" err="1"/>
              <a:t>ApS</a:t>
            </a:r>
            <a:r>
              <a:rPr lang="en-GB" sz="2400" b="1" i="1" dirty="0"/>
              <a:t> [1983].  </a:t>
            </a:r>
            <a:r>
              <a:rPr lang="en-GB" sz="2400" dirty="0"/>
              <a:t>He referred to reasons why a reference should be made and encouraged the use of </a:t>
            </a:r>
            <a:r>
              <a:rPr lang="en-GB" sz="2400" b="1" dirty="0"/>
              <a:t>Art 267.  </a:t>
            </a:r>
            <a:r>
              <a:rPr lang="en-GB" sz="2400" dirty="0"/>
              <a:t>He said references should be made because the CJ:</a:t>
            </a:r>
          </a:p>
          <a:p>
            <a:r>
              <a:rPr lang="en-GB" sz="2400" dirty="0"/>
              <a:t>Has the ability to take an overall view of the EU and its legal framework;</a:t>
            </a:r>
          </a:p>
          <a:p>
            <a:r>
              <a:rPr lang="en-GB" sz="2400" dirty="0"/>
              <a:t>Can seek the opinions of the other institutions and MSs on the issue in question;</a:t>
            </a:r>
          </a:p>
        </p:txBody>
      </p:sp>
    </p:spTree>
    <p:extLst>
      <p:ext uri="{BB962C8B-B14F-4D97-AF65-F5344CB8AC3E}">
        <p14:creationId xmlns:p14="http://schemas.microsoft.com/office/powerpoint/2010/main" val="23952800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71D3-2FB9-BD44-9B11-09EA04BC79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83FF04-C4D0-834F-96A0-7F607E1EAE42}"/>
              </a:ext>
            </a:extLst>
          </p:cNvPr>
          <p:cNvSpPr>
            <a:spLocks noGrp="1"/>
          </p:cNvSpPr>
          <p:nvPr>
            <p:ph idx="1"/>
          </p:nvPr>
        </p:nvSpPr>
        <p:spPr/>
        <p:txBody>
          <a:bodyPr/>
          <a:lstStyle/>
          <a:p>
            <a:r>
              <a:rPr lang="en-GB" sz="2400" dirty="0"/>
              <a:t>Has the linguistic advantage of being able to consider all the authentic texts, which might make the meanings clearer;</a:t>
            </a:r>
          </a:p>
          <a:p>
            <a:r>
              <a:rPr lang="en-GB" sz="2400" dirty="0"/>
              <a:t>Is more familiar with the purposive approach to interpretation – a concept largely alien to UK judges, who adopt a literal approach more often than not.</a:t>
            </a:r>
          </a:p>
          <a:p>
            <a:endParaRPr lang="en-GB" dirty="0"/>
          </a:p>
        </p:txBody>
      </p:sp>
    </p:spTree>
    <p:extLst>
      <p:ext uri="{BB962C8B-B14F-4D97-AF65-F5344CB8AC3E}">
        <p14:creationId xmlns:p14="http://schemas.microsoft.com/office/powerpoint/2010/main" val="3717536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7309D-372E-3342-BA66-89EA7ADD21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1F84ED-D715-6A48-91E5-35927DA31F54}"/>
              </a:ext>
            </a:extLst>
          </p:cNvPr>
          <p:cNvSpPr>
            <a:spLocks noGrp="1"/>
          </p:cNvSpPr>
          <p:nvPr>
            <p:ph idx="1"/>
          </p:nvPr>
        </p:nvSpPr>
        <p:spPr/>
        <p:txBody>
          <a:bodyPr>
            <a:normAutofit/>
          </a:bodyPr>
          <a:lstStyle/>
          <a:p>
            <a:pPr marL="0" indent="0">
              <a:buNone/>
            </a:pPr>
            <a:r>
              <a:rPr lang="en-GB" sz="2400" dirty="0"/>
              <a:t>He said,</a:t>
            </a:r>
          </a:p>
          <a:p>
            <a:pPr marL="0" indent="0">
              <a:buNone/>
            </a:pPr>
            <a:r>
              <a:rPr lang="en-GB" sz="2400" i="1" dirty="0"/>
              <a:t>“It [the CJ] has a panoramic view of the [EU] and its institutions, a detailed knowledge of the treaties and of much subordinate legislation made under them, and an intimate familiarity with the functioning of the [EU] market which no national judge denied the collective experience of the CJ could hope to achieve”.</a:t>
            </a:r>
          </a:p>
          <a:p>
            <a:pPr marL="0" indent="0">
              <a:buNone/>
            </a:pPr>
            <a:r>
              <a:rPr lang="en-GB" sz="2400" dirty="0"/>
              <a:t>This encourages references and plants a seed of doubt in the minds of any national judges who think EU law is clear and obvious.</a:t>
            </a:r>
            <a:r>
              <a:rPr lang="en-GB" sz="2400" i="1" dirty="0"/>
              <a:t> </a:t>
            </a:r>
          </a:p>
        </p:txBody>
      </p:sp>
    </p:spTree>
    <p:extLst>
      <p:ext uri="{BB962C8B-B14F-4D97-AF65-F5344CB8AC3E}">
        <p14:creationId xmlns:p14="http://schemas.microsoft.com/office/powerpoint/2010/main" val="26607138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75F3E-D6BF-6A46-8BCB-12FA6D5840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AC6735-C60F-8F42-9FF1-1CC43769903D}"/>
              </a:ext>
            </a:extLst>
          </p:cNvPr>
          <p:cNvSpPr>
            <a:spLocks noGrp="1"/>
          </p:cNvSpPr>
          <p:nvPr>
            <p:ph idx="1"/>
          </p:nvPr>
        </p:nvSpPr>
        <p:spPr/>
        <p:txBody>
          <a:bodyPr>
            <a:normAutofit lnSpcReduction="10000"/>
          </a:bodyPr>
          <a:lstStyle/>
          <a:p>
            <a:pPr marL="0" indent="0">
              <a:buNone/>
            </a:pPr>
            <a:r>
              <a:rPr lang="en-GB" dirty="0"/>
              <a:t>He also echoed the same point in </a:t>
            </a:r>
            <a:r>
              <a:rPr lang="en-GB" b="1" i="1" dirty="0"/>
              <a:t>International Stock Exchange of the United Kingdom and the Republic of Ireland, ex </a:t>
            </a:r>
            <a:r>
              <a:rPr lang="en-GB" b="1" i="1" dirty="0" err="1"/>
              <a:t>parte</a:t>
            </a:r>
            <a:r>
              <a:rPr lang="en-GB" b="1" i="1" dirty="0"/>
              <a:t> Else (1982) Ltd [1993] </a:t>
            </a:r>
            <a:r>
              <a:rPr lang="en-GB" dirty="0"/>
              <a:t>and provided the following guidance:-</a:t>
            </a:r>
          </a:p>
          <a:p>
            <a:pPr marL="0" indent="0">
              <a:buNone/>
            </a:pPr>
            <a:r>
              <a:rPr lang="en-GB" i="1" dirty="0"/>
              <a:t>“(I)f the facts have been found and the [EU] law issue is critical to the court’s final decision, the appropriate course is to refer the issue to the Court of Justice unless the national court can with complete confidence resolve the issue itself.”</a:t>
            </a:r>
          </a:p>
          <a:p>
            <a:pPr marL="0" indent="0">
              <a:buNone/>
            </a:pPr>
            <a:r>
              <a:rPr lang="en-GB" dirty="0"/>
              <a:t>This reflects the idea that there is only a power to refer when the national court thinks it is necessary but he then stated factors that the national court should consider when deciding if it can resolve the matter itself:</a:t>
            </a:r>
          </a:p>
        </p:txBody>
      </p:sp>
    </p:spTree>
    <p:extLst>
      <p:ext uri="{BB962C8B-B14F-4D97-AF65-F5344CB8AC3E}">
        <p14:creationId xmlns:p14="http://schemas.microsoft.com/office/powerpoint/2010/main" val="3037176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66C95-69B6-5940-8BAC-404EB7A584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9CEDE67-2635-7748-9618-6A01E1FC2EE5}"/>
              </a:ext>
            </a:extLst>
          </p:cNvPr>
          <p:cNvSpPr>
            <a:spLocks noGrp="1"/>
          </p:cNvSpPr>
          <p:nvPr>
            <p:ph idx="1"/>
          </p:nvPr>
        </p:nvSpPr>
        <p:spPr/>
        <p:txBody>
          <a:bodyPr>
            <a:normAutofit/>
          </a:bodyPr>
          <a:lstStyle/>
          <a:p>
            <a:pPr marL="0" indent="0">
              <a:buNone/>
            </a:pPr>
            <a:r>
              <a:rPr lang="en-GB" sz="2400" i="1" dirty="0"/>
              <a:t>“the national court must be fully mindful of the differences between national and [EU] legislation, of the pitfalls which face a national court venturing into what may be an unfamiliar field, of the need for uniform interpretation throughout the [EU] and of the great advantages enjoyed by the Court of </a:t>
            </a:r>
            <a:r>
              <a:rPr lang="en-GB" sz="2400" i="1" dirty="0" err="1"/>
              <a:t>Jutstice</a:t>
            </a:r>
            <a:r>
              <a:rPr lang="en-GB" sz="2400" i="1" dirty="0"/>
              <a:t> in construing [EU] instruments.  If the national court has any real doubt it should refer.”</a:t>
            </a:r>
          </a:p>
          <a:p>
            <a:pPr marL="0" indent="0">
              <a:buNone/>
            </a:pPr>
            <a:r>
              <a:rPr lang="en-GB" sz="2400" dirty="0"/>
              <a:t>Thus emphasising that the CJ has the real expertise in EU law interpretation.</a:t>
            </a:r>
          </a:p>
        </p:txBody>
      </p:sp>
    </p:spTree>
    <p:extLst>
      <p:ext uri="{BB962C8B-B14F-4D97-AF65-F5344CB8AC3E}">
        <p14:creationId xmlns:p14="http://schemas.microsoft.com/office/powerpoint/2010/main" val="9871018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5B306-4FD6-264D-913C-A16F98B8F9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352DB13-8957-3D48-955C-0F075CE209BD}"/>
              </a:ext>
            </a:extLst>
          </p:cNvPr>
          <p:cNvSpPr>
            <a:spLocks noGrp="1"/>
          </p:cNvSpPr>
          <p:nvPr>
            <p:ph idx="1"/>
          </p:nvPr>
        </p:nvSpPr>
        <p:spPr/>
        <p:txBody>
          <a:bodyPr/>
          <a:lstStyle/>
          <a:p>
            <a:pPr marL="0" indent="0">
              <a:buNone/>
            </a:pPr>
            <a:r>
              <a:rPr lang="en-GB" b="1" i="1" dirty="0"/>
              <a:t>HM Treasury, ex </a:t>
            </a:r>
            <a:r>
              <a:rPr lang="en-GB" b="1" i="1" dirty="0" err="1"/>
              <a:t>parte</a:t>
            </a:r>
            <a:r>
              <a:rPr lang="en-GB" b="1" i="1" dirty="0"/>
              <a:t> Daily Mail and General Trust plc [1987]:</a:t>
            </a:r>
          </a:p>
          <a:p>
            <a:pPr marL="0" indent="0">
              <a:buNone/>
            </a:pPr>
            <a:r>
              <a:rPr lang="en-GB" dirty="0"/>
              <a:t>Macpherson J said:-</a:t>
            </a:r>
          </a:p>
          <a:p>
            <a:pPr marL="0" indent="0">
              <a:buNone/>
            </a:pPr>
            <a:r>
              <a:rPr lang="en-GB" i="1" dirty="0"/>
              <a:t>“I do not refer the case simply because a serious point of [EU] law arises, but I do so for the following reasons:</a:t>
            </a:r>
          </a:p>
          <a:p>
            <a:pPr marL="0" indent="0">
              <a:buNone/>
            </a:pPr>
            <a:r>
              <a:rPr lang="en-GB" dirty="0"/>
              <a:t>1. The relevant facts are not in dispute.  The case before me in its written form and the documents before me set out the facts which are substantially, if </a:t>
            </a:r>
            <a:r>
              <a:rPr lang="en-GB"/>
              <a:t>not wholly, agreed.</a:t>
            </a:r>
            <a:endParaRPr lang="en-GB" dirty="0"/>
          </a:p>
        </p:txBody>
      </p:sp>
    </p:spTree>
    <p:extLst>
      <p:ext uri="{BB962C8B-B14F-4D97-AF65-F5344CB8AC3E}">
        <p14:creationId xmlns:p14="http://schemas.microsoft.com/office/powerpoint/2010/main" val="5964020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14ADB-7C92-0747-AB65-11446BB434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4199D7-8F8F-174A-9F54-704E2D407DC1}"/>
              </a:ext>
            </a:extLst>
          </p:cNvPr>
          <p:cNvSpPr>
            <a:spLocks noGrp="1"/>
          </p:cNvSpPr>
          <p:nvPr>
            <p:ph idx="1"/>
          </p:nvPr>
        </p:nvSpPr>
        <p:spPr/>
        <p:txBody>
          <a:bodyPr/>
          <a:lstStyle/>
          <a:p>
            <a:pPr marL="0" indent="0">
              <a:buNone/>
            </a:pPr>
            <a:r>
              <a:rPr lang="en-GB" dirty="0"/>
              <a:t>2. The point raised will, in my judgment be substantially determinative of the case.</a:t>
            </a:r>
          </a:p>
          <a:p>
            <a:pPr marL="0" indent="0">
              <a:buNone/>
            </a:pPr>
            <a:r>
              <a:rPr lang="en-GB" dirty="0"/>
              <a:t>3. There is no [EU] authority precisely or in my judgment closely in point.</a:t>
            </a:r>
          </a:p>
          <a:p>
            <a:pPr marL="0" indent="0">
              <a:buNone/>
            </a:pPr>
            <a:r>
              <a:rPr lang="en-GB" dirty="0"/>
              <a:t>4. The point raised and indeed the case itself are both put forward in good faith without any adverse motive…</a:t>
            </a:r>
          </a:p>
          <a:p>
            <a:pPr marL="0" indent="0">
              <a:buNone/>
            </a:pPr>
            <a:r>
              <a:rPr lang="en-GB" dirty="0"/>
              <a:t>5. I am convinced that at some stage in its life the case will be or will have to be referred to Europe.</a:t>
            </a:r>
          </a:p>
          <a:p>
            <a:pPr marL="0" indent="0">
              <a:buNone/>
            </a:pPr>
            <a:r>
              <a:rPr lang="en-GB" dirty="0"/>
              <a:t>6. I do not find the point free from doubt.</a:t>
            </a:r>
          </a:p>
        </p:txBody>
      </p:sp>
    </p:spTree>
    <p:extLst>
      <p:ext uri="{BB962C8B-B14F-4D97-AF65-F5344CB8AC3E}">
        <p14:creationId xmlns:p14="http://schemas.microsoft.com/office/powerpoint/2010/main" val="30591335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8204C-7A03-5549-8621-0E69BD21849F}"/>
              </a:ext>
            </a:extLst>
          </p:cNvPr>
          <p:cNvSpPr>
            <a:spLocks noGrp="1"/>
          </p:cNvSpPr>
          <p:nvPr>
            <p:ph type="title"/>
          </p:nvPr>
        </p:nvSpPr>
        <p:spPr/>
        <p:txBody>
          <a:bodyPr/>
          <a:lstStyle/>
          <a:p>
            <a:r>
              <a:rPr lang="en-GB" dirty="0"/>
              <a:t>The obligation to refer</a:t>
            </a:r>
          </a:p>
        </p:txBody>
      </p:sp>
      <p:sp>
        <p:nvSpPr>
          <p:cNvPr id="3" name="Content Placeholder 2">
            <a:extLst>
              <a:ext uri="{FF2B5EF4-FFF2-40B4-BE49-F238E27FC236}">
                <a16:creationId xmlns:a16="http://schemas.microsoft.com/office/drawing/2014/main" id="{101A3D81-6E3E-9D42-850D-C4E00EEEE584}"/>
              </a:ext>
            </a:extLst>
          </p:cNvPr>
          <p:cNvSpPr>
            <a:spLocks noGrp="1"/>
          </p:cNvSpPr>
          <p:nvPr>
            <p:ph idx="1"/>
          </p:nvPr>
        </p:nvSpPr>
        <p:spPr/>
        <p:txBody>
          <a:bodyPr/>
          <a:lstStyle/>
          <a:p>
            <a:pPr marL="0" indent="0">
              <a:buNone/>
            </a:pPr>
            <a:r>
              <a:rPr lang="en-GB" b="1" dirty="0"/>
              <a:t>Art 267(3) </a:t>
            </a:r>
            <a:r>
              <a:rPr lang="en-GB" dirty="0"/>
              <a:t>imposes an </a:t>
            </a:r>
            <a:r>
              <a:rPr lang="en-GB" b="1" dirty="0"/>
              <a:t>obligation </a:t>
            </a:r>
            <a:r>
              <a:rPr lang="en-GB" dirty="0"/>
              <a:t>to refer.  The obligation to refer is imposed on courts and tribunals </a:t>
            </a:r>
            <a:r>
              <a:rPr lang="en-GB" i="1" dirty="0"/>
              <a:t>against whose decisions there is no judicial remedy under national law.  </a:t>
            </a:r>
          </a:p>
          <a:p>
            <a:pPr marL="0" indent="0">
              <a:buNone/>
            </a:pPr>
            <a:r>
              <a:rPr lang="en-GB" dirty="0"/>
              <a:t>This results in 2 key issues:-</a:t>
            </a:r>
          </a:p>
          <a:p>
            <a:pPr marL="457200" indent="-457200">
              <a:buAutoNum type="arabicPeriod"/>
            </a:pPr>
            <a:r>
              <a:rPr lang="en-GB" dirty="0"/>
              <a:t>What constitutes a final court?  Does it apply to supreme courts only or to any courts where there is no further appeal?</a:t>
            </a:r>
          </a:p>
          <a:p>
            <a:pPr marL="457200" indent="-457200">
              <a:buAutoNum type="arabicPeriod"/>
            </a:pPr>
            <a:r>
              <a:rPr lang="en-GB" dirty="0"/>
              <a:t>What is the extent of the obligation?  Is it an absolute obligation that applies whenever a question of EU law arises in a final court?  Or does it only apply when the national court thinks it is necessary to refer because the EU law is not clear?</a:t>
            </a:r>
          </a:p>
        </p:txBody>
      </p:sp>
    </p:spTree>
    <p:extLst>
      <p:ext uri="{BB962C8B-B14F-4D97-AF65-F5344CB8AC3E}">
        <p14:creationId xmlns:p14="http://schemas.microsoft.com/office/powerpoint/2010/main" val="4547975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09586-6B85-2A41-9552-A17E270A70D1}"/>
              </a:ext>
            </a:extLst>
          </p:cNvPr>
          <p:cNvSpPr>
            <a:spLocks noGrp="1"/>
          </p:cNvSpPr>
          <p:nvPr>
            <p:ph type="title"/>
          </p:nvPr>
        </p:nvSpPr>
        <p:spPr/>
        <p:txBody>
          <a:bodyPr/>
          <a:lstStyle/>
          <a:p>
            <a:r>
              <a:rPr lang="en-GB" dirty="0"/>
              <a:t>1. The courts within the scope of ART 267(3)</a:t>
            </a:r>
          </a:p>
        </p:txBody>
      </p:sp>
      <p:sp>
        <p:nvSpPr>
          <p:cNvPr id="3" name="Content Placeholder 2">
            <a:extLst>
              <a:ext uri="{FF2B5EF4-FFF2-40B4-BE49-F238E27FC236}">
                <a16:creationId xmlns:a16="http://schemas.microsoft.com/office/drawing/2014/main" id="{E3876023-BAC7-6F42-8FDF-BFC30139B50D}"/>
              </a:ext>
            </a:extLst>
          </p:cNvPr>
          <p:cNvSpPr>
            <a:spLocks noGrp="1"/>
          </p:cNvSpPr>
          <p:nvPr>
            <p:ph idx="1"/>
          </p:nvPr>
        </p:nvSpPr>
        <p:spPr/>
        <p:txBody>
          <a:bodyPr/>
          <a:lstStyle/>
          <a:p>
            <a:pPr marL="0" indent="0">
              <a:buNone/>
            </a:pPr>
            <a:r>
              <a:rPr lang="en-GB" dirty="0"/>
              <a:t>The obligation only applies to final courts.  </a:t>
            </a:r>
          </a:p>
          <a:p>
            <a:pPr marL="0" indent="0">
              <a:buNone/>
            </a:pPr>
            <a:r>
              <a:rPr lang="en-GB" dirty="0"/>
              <a:t>Abstract theory (</a:t>
            </a:r>
            <a:r>
              <a:rPr lang="en-GB" b="1" i="1" dirty="0"/>
              <a:t>Bulmer v Bollinger [1973]</a:t>
            </a:r>
            <a:r>
              <a:rPr lang="en-GB" dirty="0"/>
              <a:t>)</a:t>
            </a:r>
            <a:r>
              <a:rPr lang="en-GB" b="1" i="1" dirty="0"/>
              <a:t> </a:t>
            </a:r>
            <a:r>
              <a:rPr lang="en-GB" dirty="0"/>
              <a:t> v concrete theory (</a:t>
            </a:r>
            <a:r>
              <a:rPr lang="en-GB" b="1" i="1" dirty="0"/>
              <a:t>Costa v Enel [1964]</a:t>
            </a:r>
            <a:r>
              <a:rPr lang="en-GB" dirty="0"/>
              <a:t>)</a:t>
            </a:r>
          </a:p>
          <a:p>
            <a:pPr marL="0" indent="0">
              <a:buNone/>
            </a:pPr>
            <a:r>
              <a:rPr lang="en-GB" b="1" i="1" dirty="0"/>
              <a:t>Costa v Enel [1964] </a:t>
            </a:r>
            <a:r>
              <a:rPr lang="en-GB" dirty="0"/>
              <a:t>is more consistent with the purpose of </a:t>
            </a:r>
            <a:r>
              <a:rPr lang="en-GB" b="1" dirty="0"/>
              <a:t>Art 267(3) </a:t>
            </a:r>
            <a:r>
              <a:rPr lang="en-GB" dirty="0"/>
              <a:t>because questions of EU law will be decided correctly.</a:t>
            </a:r>
          </a:p>
          <a:p>
            <a:pPr marL="0" indent="0">
              <a:buNone/>
            </a:pPr>
            <a:r>
              <a:rPr lang="en-GB" dirty="0"/>
              <a:t>The use of the concrete theory was settled by Case C-99/00, </a:t>
            </a:r>
            <a:r>
              <a:rPr lang="en-GB" b="1" i="1" dirty="0"/>
              <a:t>Kenny Roland </a:t>
            </a:r>
            <a:r>
              <a:rPr lang="en-GB" b="1" i="1" dirty="0" err="1"/>
              <a:t>Lyckeskog</a:t>
            </a:r>
            <a:r>
              <a:rPr lang="en-GB" b="1" i="1" dirty="0"/>
              <a:t> [2003] </a:t>
            </a:r>
            <a:r>
              <a:rPr lang="en-GB" dirty="0"/>
              <a:t>when the CJ ruled that if there is a possibility of an appeal, then the present national court is not a final court.  It follows that if there is no right to an appeal, that court is a final court, irrespective of its position in the national court structure.</a:t>
            </a:r>
          </a:p>
          <a:p>
            <a:pPr marL="0" indent="0">
              <a:buNone/>
            </a:pPr>
            <a:endParaRPr lang="en-GB" dirty="0"/>
          </a:p>
        </p:txBody>
      </p:sp>
    </p:spTree>
    <p:extLst>
      <p:ext uri="{BB962C8B-B14F-4D97-AF65-F5344CB8AC3E}">
        <p14:creationId xmlns:p14="http://schemas.microsoft.com/office/powerpoint/2010/main" val="284591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55187-0A52-2C4D-9413-10B6CDF6E3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ADC415-975E-1346-B98B-C81054331466}"/>
              </a:ext>
            </a:extLst>
          </p:cNvPr>
          <p:cNvSpPr>
            <a:spLocks noGrp="1"/>
          </p:cNvSpPr>
          <p:nvPr>
            <p:ph idx="1"/>
          </p:nvPr>
        </p:nvSpPr>
        <p:spPr/>
        <p:txBody>
          <a:bodyPr/>
          <a:lstStyle/>
          <a:p>
            <a:pPr marL="0" indent="0">
              <a:buNone/>
            </a:pPr>
            <a:r>
              <a:rPr lang="en-GB" dirty="0"/>
              <a:t>There was a concern about courts like the </a:t>
            </a:r>
            <a:r>
              <a:rPr lang="en-GB" dirty="0" err="1"/>
              <a:t>CofA</a:t>
            </a:r>
            <a:r>
              <a:rPr lang="en-GB" dirty="0"/>
              <a:t> because after it has decided a case it can grant or refuse leave for an appeal.  If it does refuse leave for an appeal, a party can apply to what is now the Supreme Court Appeal Committee.  </a:t>
            </a:r>
          </a:p>
          <a:p>
            <a:pPr marL="0" indent="0">
              <a:buNone/>
            </a:pPr>
            <a:r>
              <a:rPr lang="en-GB" dirty="0"/>
              <a:t>In </a:t>
            </a:r>
            <a:r>
              <a:rPr lang="en-GB" b="1" i="1" dirty="0"/>
              <a:t>Chiron Corporation v Murex Diagnostic [1995] </a:t>
            </a:r>
            <a:r>
              <a:rPr lang="en-GB" dirty="0" err="1"/>
              <a:t>CofA</a:t>
            </a:r>
            <a:r>
              <a:rPr lang="en-GB" dirty="0"/>
              <a:t> stated that where it has refused leave for an appeal it is not a final court because leave for appeal can be sought from the Supreme Court.  It added that when the application for an appeal is presented to the Supreme Court, it should consider if it needs to settle a point of EU law and should make a reference then or at a later stage during the case on appeal.</a:t>
            </a:r>
          </a:p>
        </p:txBody>
      </p:sp>
    </p:spTree>
    <p:extLst>
      <p:ext uri="{BB962C8B-B14F-4D97-AF65-F5344CB8AC3E}">
        <p14:creationId xmlns:p14="http://schemas.microsoft.com/office/powerpoint/2010/main" val="3802904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CB1F-A7D3-3645-AC24-BC0C6E3D6E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CA0AC2-607B-8749-AE9A-85BCC8C03B18}"/>
              </a:ext>
            </a:extLst>
          </p:cNvPr>
          <p:cNvSpPr>
            <a:spLocks noGrp="1"/>
          </p:cNvSpPr>
          <p:nvPr>
            <p:ph idx="1"/>
          </p:nvPr>
        </p:nvSpPr>
        <p:spPr/>
        <p:txBody>
          <a:bodyPr/>
          <a:lstStyle/>
          <a:p>
            <a:pPr marL="0" indent="0">
              <a:buNone/>
            </a:pPr>
            <a:r>
              <a:rPr lang="en-GB" dirty="0" err="1"/>
              <a:t>CofA</a:t>
            </a:r>
            <a:r>
              <a:rPr lang="en-GB" dirty="0"/>
              <a:t> felt that the possibility of an application for an appeal to the Supreme Court meant the </a:t>
            </a:r>
            <a:r>
              <a:rPr lang="en-GB" dirty="0" err="1"/>
              <a:t>CofA</a:t>
            </a:r>
            <a:r>
              <a:rPr lang="en-GB" dirty="0"/>
              <a:t> could not be a final court for </a:t>
            </a:r>
            <a:r>
              <a:rPr lang="en-GB" b="1" dirty="0"/>
              <a:t>Art 267 </a:t>
            </a:r>
            <a:r>
              <a:rPr lang="en-GB" dirty="0"/>
              <a:t>because at that stage, there would no longer be a case to decide.</a:t>
            </a:r>
          </a:p>
          <a:p>
            <a:pPr marL="0" indent="0">
              <a:buNone/>
            </a:pPr>
            <a:r>
              <a:rPr lang="en-GB" dirty="0"/>
              <a:t>The view of the </a:t>
            </a:r>
            <a:r>
              <a:rPr lang="en-GB" dirty="0" err="1"/>
              <a:t>CofA</a:t>
            </a:r>
            <a:r>
              <a:rPr lang="en-GB" dirty="0"/>
              <a:t> was endorsed by the CJ in </a:t>
            </a:r>
            <a:r>
              <a:rPr lang="en-GB" b="1" i="1" dirty="0"/>
              <a:t>Kenny Roland </a:t>
            </a:r>
            <a:r>
              <a:rPr lang="en-GB" b="1" i="1" dirty="0" err="1"/>
              <a:t>Lyckeskog</a:t>
            </a:r>
            <a:r>
              <a:rPr lang="en-GB" b="1" i="1" dirty="0"/>
              <a:t> [2003].  </a:t>
            </a:r>
            <a:r>
              <a:rPr lang="en-GB" dirty="0"/>
              <a:t>In this case the </a:t>
            </a:r>
            <a:r>
              <a:rPr lang="en-GB" dirty="0" err="1"/>
              <a:t>CofA</a:t>
            </a:r>
            <a:r>
              <a:rPr lang="en-GB" dirty="0"/>
              <a:t> for Western Sweden made a reference to the CJ asking if it was a final court.  Under Swedish procedural rules, an appeal would be possible if the Swedish Supreme Court granted leave and such leave would only be granted in limited circumstances.</a:t>
            </a:r>
          </a:p>
        </p:txBody>
      </p:sp>
    </p:spTree>
    <p:extLst>
      <p:ext uri="{BB962C8B-B14F-4D97-AF65-F5344CB8AC3E}">
        <p14:creationId xmlns:p14="http://schemas.microsoft.com/office/powerpoint/2010/main" val="1851519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3F9D-0DEC-6348-851D-B22671E8BD6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765A87-0C17-6844-A9AF-798AE1C15204}"/>
              </a:ext>
            </a:extLst>
          </p:cNvPr>
          <p:cNvSpPr>
            <a:spLocks noGrp="1"/>
          </p:cNvSpPr>
          <p:nvPr>
            <p:ph idx="1"/>
          </p:nvPr>
        </p:nvSpPr>
        <p:spPr/>
        <p:txBody>
          <a:bodyPr>
            <a:normAutofit fontScale="92500"/>
          </a:bodyPr>
          <a:lstStyle/>
          <a:p>
            <a:pPr marL="0" indent="0">
              <a:buNone/>
            </a:pPr>
            <a:r>
              <a:rPr lang="en-GB" dirty="0"/>
              <a:t>The CJ ruled that the possibility of an appeal meant that the </a:t>
            </a:r>
            <a:r>
              <a:rPr lang="en-GB" dirty="0" err="1"/>
              <a:t>CofA</a:t>
            </a:r>
            <a:r>
              <a:rPr lang="en-GB" dirty="0"/>
              <a:t> was not a final court.  It also stated that the Supreme Court must grant leave if there is a question of EU law to be clarified and then make a reference when it arises in the case.  The CJ confirmed this approach in Case C-210/06, </a:t>
            </a:r>
            <a:r>
              <a:rPr lang="en-GB" b="1" i="1" dirty="0" err="1"/>
              <a:t>Cartesio</a:t>
            </a:r>
            <a:r>
              <a:rPr lang="en-GB" b="1" i="1" dirty="0"/>
              <a:t> [2009] </a:t>
            </a:r>
            <a:r>
              <a:rPr lang="en-GB" dirty="0"/>
              <a:t>which concerned a Hungarian </a:t>
            </a:r>
            <a:r>
              <a:rPr lang="en-GB" dirty="0" err="1"/>
              <a:t>CofA</a:t>
            </a:r>
            <a:r>
              <a:rPr lang="en-GB" dirty="0"/>
              <a:t>.  Its decision could be subject to “extraordinary” appeals in to the Supreme Court of Hungary.  On that basis, the </a:t>
            </a:r>
            <a:r>
              <a:rPr lang="en-GB" dirty="0" err="1"/>
              <a:t>CofA</a:t>
            </a:r>
            <a:r>
              <a:rPr lang="en-GB" dirty="0"/>
              <a:t> was not a final court.  It means that a lower court will only be a final court if its decisions are final or if leave for an appeal rests solely in the hands of that court.</a:t>
            </a:r>
          </a:p>
          <a:p>
            <a:pPr marL="0" indent="0">
              <a:buNone/>
            </a:pPr>
            <a:r>
              <a:rPr lang="en-GB" dirty="0"/>
              <a:t>Following this case the </a:t>
            </a:r>
            <a:r>
              <a:rPr lang="en-GB" dirty="0" err="1"/>
              <a:t>HofL</a:t>
            </a:r>
            <a:r>
              <a:rPr lang="en-GB" dirty="0"/>
              <a:t> in UK (now Supreme Court) issued a </a:t>
            </a:r>
            <a:r>
              <a:rPr lang="en-GB" b="1" dirty="0"/>
              <a:t>Practice Direction in Civil Appeals [2006] </a:t>
            </a:r>
            <a:r>
              <a:rPr lang="en-GB" dirty="0"/>
              <a:t>to reflect the requirements of the CJ.</a:t>
            </a:r>
          </a:p>
        </p:txBody>
      </p:sp>
    </p:spTree>
    <p:extLst>
      <p:ext uri="{BB962C8B-B14F-4D97-AF65-F5344CB8AC3E}">
        <p14:creationId xmlns:p14="http://schemas.microsoft.com/office/powerpoint/2010/main" val="35895693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E7D5-10A6-2243-A1B9-FDECC4BCCF10}"/>
              </a:ext>
            </a:extLst>
          </p:cNvPr>
          <p:cNvSpPr>
            <a:spLocks noGrp="1"/>
          </p:cNvSpPr>
          <p:nvPr>
            <p:ph type="title"/>
          </p:nvPr>
        </p:nvSpPr>
        <p:spPr/>
        <p:txBody>
          <a:bodyPr/>
          <a:lstStyle/>
          <a:p>
            <a:r>
              <a:rPr lang="en-GB" dirty="0"/>
              <a:t>The obligation to refer under art 267(3)</a:t>
            </a:r>
          </a:p>
        </p:txBody>
      </p:sp>
      <p:sp>
        <p:nvSpPr>
          <p:cNvPr id="3" name="Content Placeholder 2">
            <a:extLst>
              <a:ext uri="{FF2B5EF4-FFF2-40B4-BE49-F238E27FC236}">
                <a16:creationId xmlns:a16="http://schemas.microsoft.com/office/drawing/2014/main" id="{D6F384B3-F3B3-8D45-9B5C-4557DB310878}"/>
              </a:ext>
            </a:extLst>
          </p:cNvPr>
          <p:cNvSpPr>
            <a:spLocks noGrp="1"/>
          </p:cNvSpPr>
          <p:nvPr>
            <p:ph idx="1"/>
          </p:nvPr>
        </p:nvSpPr>
        <p:spPr/>
        <p:txBody>
          <a:bodyPr>
            <a:normAutofit lnSpcReduction="10000"/>
          </a:bodyPr>
          <a:lstStyle/>
          <a:p>
            <a:pPr marL="0" indent="0">
              <a:buNone/>
            </a:pPr>
            <a:r>
              <a:rPr lang="en-GB" b="1" dirty="0"/>
              <a:t>Art 267(3) </a:t>
            </a:r>
            <a:r>
              <a:rPr lang="en-GB" dirty="0"/>
              <a:t>places final courts under an obligation to refer questions of EU law to the CJ because if a final court makes an error on the meaning of EU law the bad law remains and filters down.  There is no further court to correct the error.</a:t>
            </a:r>
          </a:p>
          <a:p>
            <a:pPr marL="0" indent="0">
              <a:buNone/>
            </a:pPr>
            <a:r>
              <a:rPr lang="en-GB" dirty="0"/>
              <a:t>But the obligation in </a:t>
            </a:r>
            <a:r>
              <a:rPr lang="en-GB" b="1" dirty="0"/>
              <a:t>Art 267(3) </a:t>
            </a:r>
            <a:r>
              <a:rPr lang="en-GB" dirty="0"/>
              <a:t>is not worded as a clear absolute obligation on final courts.  The problem is that the paragraph starts with the words </a:t>
            </a:r>
            <a:r>
              <a:rPr lang="en-GB" i="1" dirty="0"/>
              <a:t>where any such question is raised…</a:t>
            </a:r>
            <a:r>
              <a:rPr lang="en-GB" dirty="0"/>
              <a:t>When this is read with paragraph 1 (which refers to questions of interpretation and validity), paragraph 3 can be read as meaning that where any question of interpretation or validity arise in a final court, a reference must be made.  This would be an absolute obligation.</a:t>
            </a:r>
          </a:p>
        </p:txBody>
      </p:sp>
    </p:spTree>
    <p:extLst>
      <p:ext uri="{BB962C8B-B14F-4D97-AF65-F5344CB8AC3E}">
        <p14:creationId xmlns:p14="http://schemas.microsoft.com/office/powerpoint/2010/main" val="34699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9BBFC-C717-2C4C-874A-313B5E6418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70B7F4-4F33-754B-860D-8F765690EF7B}"/>
              </a:ext>
            </a:extLst>
          </p:cNvPr>
          <p:cNvSpPr>
            <a:spLocks noGrp="1"/>
          </p:cNvSpPr>
          <p:nvPr>
            <p:ph idx="1"/>
          </p:nvPr>
        </p:nvSpPr>
        <p:spPr/>
        <p:txBody>
          <a:bodyPr/>
          <a:lstStyle/>
          <a:p>
            <a:pPr marL="0" indent="0">
              <a:buNone/>
            </a:pPr>
            <a:r>
              <a:rPr lang="en-GB" dirty="0"/>
              <a:t>Alternatively, it could be suggested that paragraph 3 should be read as leading from paragraph 2.  It will be recalled that the second paragraph confers discretion to refer when the court thinks it is “necessary”.  A reference is necessary when the meaning of the EU is not clear.  Now, if paragraph 3 is read as leading directly from paragraph 2, “any such question” could mean any question that the court thinks should be referred because the meaning is unclear.  Read this way, </a:t>
            </a:r>
            <a:r>
              <a:rPr lang="en-GB" b="1" dirty="0"/>
              <a:t>Art 267(3) </a:t>
            </a:r>
            <a:r>
              <a:rPr lang="en-GB" dirty="0"/>
              <a:t>would create a conditional obligation, that is, an obligation to refer that arises only if the final court thinks the meaning of the EU law is unclear.</a:t>
            </a:r>
          </a:p>
        </p:txBody>
      </p:sp>
    </p:spTree>
    <p:extLst>
      <p:ext uri="{BB962C8B-B14F-4D97-AF65-F5344CB8AC3E}">
        <p14:creationId xmlns:p14="http://schemas.microsoft.com/office/powerpoint/2010/main" val="19126751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FFB8E-4513-3548-806E-B857CFBF84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2D2A42-9267-4A43-931E-CF2EFCB95FF4}"/>
              </a:ext>
            </a:extLst>
          </p:cNvPr>
          <p:cNvSpPr>
            <a:spLocks noGrp="1"/>
          </p:cNvSpPr>
          <p:nvPr>
            <p:ph idx="1"/>
          </p:nvPr>
        </p:nvSpPr>
        <p:spPr/>
        <p:txBody>
          <a:bodyPr>
            <a:normAutofit fontScale="92500"/>
          </a:bodyPr>
          <a:lstStyle/>
          <a:p>
            <a:pPr marL="0" indent="0">
              <a:buNone/>
            </a:pPr>
            <a:r>
              <a:rPr lang="en-GB" dirty="0"/>
              <a:t>With the reasoning of </a:t>
            </a:r>
            <a:r>
              <a:rPr lang="en-GB" b="1" dirty="0"/>
              <a:t>Art 267(3) </a:t>
            </a:r>
            <a:r>
              <a:rPr lang="en-GB" dirty="0"/>
              <a:t>in mind, it seems consistent to regard </a:t>
            </a:r>
            <a:r>
              <a:rPr lang="en-GB" b="1" dirty="0"/>
              <a:t>Art 267(3) </a:t>
            </a:r>
            <a:r>
              <a:rPr lang="en-GB" dirty="0"/>
              <a:t>as an absolute obligation (</a:t>
            </a:r>
            <a:r>
              <a:rPr lang="en-GB" dirty="0" err="1"/>
              <a:t>ie</a:t>
            </a:r>
            <a:r>
              <a:rPr lang="en-GB" dirty="0"/>
              <a:t> in the relevant final court, a reference must be made if the case turns on a point of EU law). In Case 28-32/62, </a:t>
            </a:r>
            <a:r>
              <a:rPr lang="en-GB" b="1" i="1" dirty="0"/>
              <a:t>Da Costs [1962] </a:t>
            </a:r>
            <a:r>
              <a:rPr lang="en-GB" dirty="0"/>
              <a:t>the referring court asked a question that had been previously decided by the CJ.  The CJ said that where it had previously decided a “materially identical” issue, there was no obligation to refer.  This is known as </a:t>
            </a:r>
            <a:r>
              <a:rPr lang="en-GB" b="1" i="1" dirty="0" err="1"/>
              <a:t>acte</a:t>
            </a:r>
            <a:r>
              <a:rPr lang="en-GB" b="1" i="1" dirty="0"/>
              <a:t> </a:t>
            </a:r>
            <a:r>
              <a:rPr lang="en-GB" b="1" i="1" dirty="0" err="1"/>
              <a:t>eclaire</a:t>
            </a:r>
            <a:r>
              <a:rPr lang="en-GB" b="1" i="1" dirty="0"/>
              <a:t>.</a:t>
            </a:r>
          </a:p>
          <a:p>
            <a:pPr marL="0" indent="0">
              <a:buNone/>
            </a:pPr>
            <a:r>
              <a:rPr lang="en-GB" dirty="0"/>
              <a:t>This was developed later in Case-283/81, </a:t>
            </a:r>
            <a:r>
              <a:rPr lang="en-GB" b="1" i="1" dirty="0"/>
              <a:t>CILFIT [1982] </a:t>
            </a:r>
            <a:r>
              <a:rPr lang="en-GB" dirty="0"/>
              <a:t>which is the main case on </a:t>
            </a:r>
            <a:r>
              <a:rPr lang="en-GB" b="1" dirty="0"/>
              <a:t>Art 267(3) – </a:t>
            </a:r>
            <a:r>
              <a:rPr lang="en-GB" dirty="0"/>
              <a:t>the CJ stated that if the point of law had been dealt with in substance in a previous CJ decision, there is no need to make a reference.  Instead the previous decision could be followed.</a:t>
            </a:r>
          </a:p>
        </p:txBody>
      </p:sp>
    </p:spTree>
    <p:extLst>
      <p:ext uri="{BB962C8B-B14F-4D97-AF65-F5344CB8AC3E}">
        <p14:creationId xmlns:p14="http://schemas.microsoft.com/office/powerpoint/2010/main" val="5198395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804B5-F4A7-0A40-A6F4-1E41FD6970C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76D0D3-2442-2341-A5B1-172F8D44D598}"/>
              </a:ext>
            </a:extLst>
          </p:cNvPr>
          <p:cNvSpPr>
            <a:spLocks noGrp="1"/>
          </p:cNvSpPr>
          <p:nvPr>
            <p:ph idx="1"/>
          </p:nvPr>
        </p:nvSpPr>
        <p:spPr/>
        <p:txBody>
          <a:bodyPr/>
          <a:lstStyle/>
          <a:p>
            <a:pPr marL="0" indent="0">
              <a:buNone/>
            </a:pPr>
            <a:r>
              <a:rPr lang="en-GB" dirty="0"/>
              <a:t>In </a:t>
            </a:r>
            <a:r>
              <a:rPr lang="en-GB" b="1" i="1" dirty="0"/>
              <a:t>CILFIT, </a:t>
            </a:r>
            <a:r>
              <a:rPr lang="en-GB" dirty="0"/>
              <a:t>the CJ dealt with a wider issue.  The case came from a reference by the Italian Supreme Court.  The court wanted to know if the obligation in </a:t>
            </a:r>
            <a:r>
              <a:rPr lang="en-GB" b="1" dirty="0"/>
              <a:t>Art 267(3) </a:t>
            </a:r>
            <a:r>
              <a:rPr lang="en-GB" dirty="0"/>
              <a:t>was absolute or conditional on a finding of reasonable interpretative doubt on the point of EU law.  The former approach would be consistent with the purpose of </a:t>
            </a:r>
            <a:r>
              <a:rPr lang="en-GB" b="1" dirty="0"/>
              <a:t>Art 267(3) </a:t>
            </a:r>
            <a:r>
              <a:rPr lang="en-GB" dirty="0"/>
              <a:t>and the latter would mean that if a national court believed the matter was clear and obvious, there would be no obligation to refer.  This approach echoes </a:t>
            </a:r>
            <a:r>
              <a:rPr lang="en-GB" i="1" dirty="0" err="1"/>
              <a:t>acte</a:t>
            </a:r>
            <a:r>
              <a:rPr lang="en-GB" i="1" dirty="0"/>
              <a:t> </a:t>
            </a:r>
            <a:r>
              <a:rPr lang="en-GB" i="1" dirty="0" err="1"/>
              <a:t>clair</a:t>
            </a:r>
            <a:r>
              <a:rPr lang="en-GB" i="1" dirty="0"/>
              <a:t> </a:t>
            </a:r>
            <a:r>
              <a:rPr lang="en-GB" dirty="0"/>
              <a:t>from French administrative law.  Under this, if the meaning of a rule is clear, no issue of interpretation arises. This approach was rejected by AG </a:t>
            </a:r>
            <a:r>
              <a:rPr lang="en-GB" dirty="0" err="1"/>
              <a:t>Capotorti</a:t>
            </a:r>
            <a:r>
              <a:rPr lang="en-GB" dirty="0"/>
              <a:t> who said it would lead to inconsistencies because what was clear and obvious is a subjective assessment.</a:t>
            </a:r>
          </a:p>
        </p:txBody>
      </p:sp>
    </p:spTree>
    <p:extLst>
      <p:ext uri="{BB962C8B-B14F-4D97-AF65-F5344CB8AC3E}">
        <p14:creationId xmlns:p14="http://schemas.microsoft.com/office/powerpoint/2010/main" val="29465627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DFE32-B8D1-9446-A341-06E6A02C36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DE1B2C-A74F-314F-9234-00B8BE3EC174}"/>
              </a:ext>
            </a:extLst>
          </p:cNvPr>
          <p:cNvSpPr>
            <a:spLocks noGrp="1"/>
          </p:cNvSpPr>
          <p:nvPr>
            <p:ph idx="1"/>
          </p:nvPr>
        </p:nvSpPr>
        <p:spPr/>
        <p:txBody>
          <a:bodyPr/>
          <a:lstStyle/>
          <a:p>
            <a:pPr marL="0" indent="0">
              <a:buNone/>
            </a:pPr>
            <a:r>
              <a:rPr lang="en-GB" dirty="0"/>
              <a:t>A national court may (wrongly) decide that the matter is clear and not make a reference which would mean that the bad law would remain, undermining the purpose of </a:t>
            </a:r>
            <a:r>
              <a:rPr lang="en-GB" b="1" dirty="0"/>
              <a:t>Art 267(3).</a:t>
            </a:r>
          </a:p>
          <a:p>
            <a:pPr marL="0" indent="0">
              <a:buNone/>
            </a:pPr>
            <a:r>
              <a:rPr lang="en-GB" dirty="0"/>
              <a:t>The CJ disagreed and surprisingly held that </a:t>
            </a:r>
            <a:r>
              <a:rPr lang="en-GB" b="1" dirty="0"/>
              <a:t>Art 267(3) </a:t>
            </a:r>
            <a:r>
              <a:rPr lang="en-GB" dirty="0"/>
              <a:t>was not absolute but was, in fact, based on a finding of reasonable interpretative doubt.</a:t>
            </a:r>
          </a:p>
          <a:p>
            <a:pPr marL="0" indent="0">
              <a:buNone/>
            </a:pPr>
            <a:r>
              <a:rPr lang="en-GB" dirty="0"/>
              <a:t>So </a:t>
            </a:r>
            <a:r>
              <a:rPr lang="en-GB" b="1" i="1" dirty="0"/>
              <a:t>CILFIT </a:t>
            </a:r>
            <a:r>
              <a:rPr lang="en-GB" dirty="0"/>
              <a:t>gives national courts a power not to refer if they think a reference is not necessary.  A national court that did not want to make a reference could simply state that there was no need because the meaning was clear and obvious!</a:t>
            </a:r>
          </a:p>
        </p:txBody>
      </p:sp>
    </p:spTree>
    <p:extLst>
      <p:ext uri="{BB962C8B-B14F-4D97-AF65-F5344CB8AC3E}">
        <p14:creationId xmlns:p14="http://schemas.microsoft.com/office/powerpoint/2010/main" val="36844559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F329D-795B-2C42-8BA6-FC6BFB9DFA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55E948-23E8-364D-8F4E-B64FAAC90528}"/>
              </a:ext>
            </a:extLst>
          </p:cNvPr>
          <p:cNvSpPr>
            <a:spLocks noGrp="1"/>
          </p:cNvSpPr>
          <p:nvPr>
            <p:ph idx="1"/>
          </p:nvPr>
        </p:nvSpPr>
        <p:spPr/>
        <p:txBody>
          <a:bodyPr>
            <a:normAutofit/>
          </a:bodyPr>
          <a:lstStyle/>
          <a:p>
            <a:pPr marL="0" indent="0">
              <a:buNone/>
            </a:pPr>
            <a:r>
              <a:rPr lang="en-GB" sz="2400" dirty="0"/>
              <a:t>The CJ stated that it is not necessary to refer if the matter is clear and obvious and in deciding if it is clear and obvious, the national court must be convinced that the matter is </a:t>
            </a:r>
            <a:r>
              <a:rPr lang="en-GB" sz="2400" i="1" dirty="0"/>
              <a:t>“equally obvious” </a:t>
            </a:r>
            <a:r>
              <a:rPr lang="en-GB" sz="2400" dirty="0"/>
              <a:t>to judges in other MSs and the CJ.  </a:t>
            </a:r>
          </a:p>
          <a:p>
            <a:pPr marL="0" indent="0">
              <a:buNone/>
            </a:pPr>
            <a:r>
              <a:rPr lang="en-GB" sz="2400" dirty="0"/>
              <a:t>This must be assessed in light of the characteristics of EU law, the difficulties raised by EU interpretation (with its own concepts and </a:t>
            </a:r>
            <a:r>
              <a:rPr lang="en-GB" sz="2400" dirty="0" err="1"/>
              <a:t>terminolology</a:t>
            </a:r>
            <a:r>
              <a:rPr lang="en-GB" sz="2400" dirty="0"/>
              <a:t>) and the fact that EU law is translated into all languages of the EU.</a:t>
            </a:r>
          </a:p>
        </p:txBody>
      </p:sp>
    </p:spTree>
    <p:extLst>
      <p:ext uri="{BB962C8B-B14F-4D97-AF65-F5344CB8AC3E}">
        <p14:creationId xmlns:p14="http://schemas.microsoft.com/office/powerpoint/2010/main" val="3517893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5ACBB-7F32-C841-A490-962244E64910}"/>
              </a:ext>
            </a:extLst>
          </p:cNvPr>
          <p:cNvSpPr>
            <a:spLocks noGrp="1"/>
          </p:cNvSpPr>
          <p:nvPr>
            <p:ph type="title"/>
          </p:nvPr>
        </p:nvSpPr>
        <p:spPr/>
        <p:txBody>
          <a:bodyPr/>
          <a:lstStyle/>
          <a:p>
            <a:r>
              <a:rPr lang="en-GB" dirty="0"/>
              <a:t>The significance of CILFIT</a:t>
            </a:r>
          </a:p>
        </p:txBody>
      </p:sp>
      <p:sp>
        <p:nvSpPr>
          <p:cNvPr id="3" name="Content Placeholder 2">
            <a:extLst>
              <a:ext uri="{FF2B5EF4-FFF2-40B4-BE49-F238E27FC236}">
                <a16:creationId xmlns:a16="http://schemas.microsoft.com/office/drawing/2014/main" id="{2CA83F45-59E6-BE44-BADB-F835A1C6B3E6}"/>
              </a:ext>
            </a:extLst>
          </p:cNvPr>
          <p:cNvSpPr>
            <a:spLocks noGrp="1"/>
          </p:cNvSpPr>
          <p:nvPr>
            <p:ph idx="1"/>
          </p:nvPr>
        </p:nvSpPr>
        <p:spPr/>
        <p:txBody>
          <a:bodyPr/>
          <a:lstStyle/>
          <a:p>
            <a:pPr marL="0" indent="0">
              <a:buNone/>
            </a:pPr>
            <a:r>
              <a:rPr lang="en-GB" dirty="0"/>
              <a:t>It acknowledges a wider role for national courts (which has been assumed anyway).</a:t>
            </a:r>
          </a:p>
          <a:p>
            <a:pPr marL="0" indent="0">
              <a:buNone/>
            </a:pPr>
            <a:r>
              <a:rPr lang="en-GB" dirty="0"/>
              <a:t>It takes away the wider role that was assumed by assigning strict conditions and therefore encourages more references because national courts will find it hard to satisfy the strict conditions in a plausible way.</a:t>
            </a:r>
          </a:p>
          <a:p>
            <a:pPr marL="0" indent="0">
              <a:buNone/>
            </a:pPr>
            <a:r>
              <a:rPr lang="en-GB" dirty="0"/>
              <a:t>The doctrine of </a:t>
            </a:r>
            <a:r>
              <a:rPr lang="en-GB" i="1" dirty="0" err="1"/>
              <a:t>acte</a:t>
            </a:r>
            <a:r>
              <a:rPr lang="en-GB" i="1" dirty="0"/>
              <a:t> </a:t>
            </a:r>
            <a:r>
              <a:rPr lang="en-GB" i="1" dirty="0" err="1"/>
              <a:t>clair</a:t>
            </a:r>
            <a:r>
              <a:rPr lang="en-GB" i="1" dirty="0"/>
              <a:t> </a:t>
            </a:r>
            <a:r>
              <a:rPr lang="en-GB" dirty="0"/>
              <a:t>was incorporated into </a:t>
            </a:r>
            <a:r>
              <a:rPr lang="en-GB" b="1" dirty="0"/>
              <a:t>Art 267(3) </a:t>
            </a:r>
            <a:r>
              <a:rPr lang="en-GB" dirty="0"/>
              <a:t>by </a:t>
            </a:r>
            <a:r>
              <a:rPr lang="en-GB" b="1" i="1" dirty="0"/>
              <a:t>CILFIT </a:t>
            </a:r>
            <a:r>
              <a:rPr lang="en-GB" dirty="0"/>
              <a:t>but it does not carry a subjective assessment – it is a unique objective version that should encourage more references and therefore more consistency.</a:t>
            </a:r>
          </a:p>
        </p:txBody>
      </p:sp>
    </p:spTree>
    <p:extLst>
      <p:ext uri="{BB962C8B-B14F-4D97-AF65-F5344CB8AC3E}">
        <p14:creationId xmlns:p14="http://schemas.microsoft.com/office/powerpoint/2010/main" val="13994844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53C4D-CFF6-C942-B76F-E97473D4D1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84FE93-7E75-A14B-A604-0BFF699A1C2E}"/>
              </a:ext>
            </a:extLst>
          </p:cNvPr>
          <p:cNvSpPr>
            <a:spLocks noGrp="1"/>
          </p:cNvSpPr>
          <p:nvPr>
            <p:ph idx="1"/>
          </p:nvPr>
        </p:nvSpPr>
        <p:spPr/>
        <p:txBody>
          <a:bodyPr/>
          <a:lstStyle/>
          <a:p>
            <a:pPr marL="0" indent="0">
              <a:buNone/>
            </a:pPr>
            <a:r>
              <a:rPr lang="en-GB" dirty="0"/>
              <a:t>A good example of a possible abuse of </a:t>
            </a:r>
            <a:r>
              <a:rPr lang="en-GB" b="1" i="1" dirty="0"/>
              <a:t>CILFIT  </a:t>
            </a:r>
            <a:r>
              <a:rPr lang="en-GB" dirty="0"/>
              <a:t>is the </a:t>
            </a:r>
            <a:r>
              <a:rPr lang="en-GB" dirty="0" err="1"/>
              <a:t>HofL</a:t>
            </a:r>
            <a:r>
              <a:rPr lang="en-GB" dirty="0"/>
              <a:t> decision in </a:t>
            </a:r>
            <a:r>
              <a:rPr lang="en-GB" b="1" i="1" dirty="0"/>
              <a:t>Director of Fair Trading v First National Bank [2001]. </a:t>
            </a:r>
          </a:p>
          <a:p>
            <a:pPr marL="0" indent="0">
              <a:buNone/>
            </a:pPr>
            <a:r>
              <a:rPr lang="en-GB" dirty="0"/>
              <a:t>On a point of interpretation, </a:t>
            </a:r>
            <a:r>
              <a:rPr lang="en-GB" dirty="0" err="1"/>
              <a:t>CofA</a:t>
            </a:r>
            <a:r>
              <a:rPr lang="en-GB" dirty="0"/>
              <a:t> adopted an approach that was different from the High Court and the </a:t>
            </a:r>
            <a:r>
              <a:rPr lang="en-GB" dirty="0" err="1"/>
              <a:t>HofL</a:t>
            </a:r>
            <a:r>
              <a:rPr lang="en-GB" dirty="0"/>
              <a:t> adopted a different interpretation on the same point.  That would suggest that the provisions were far from clear and obvious.  However, the lengthy reasoning by </a:t>
            </a:r>
            <a:r>
              <a:rPr lang="en-GB" dirty="0" err="1"/>
              <a:t>HofL</a:t>
            </a:r>
            <a:r>
              <a:rPr lang="en-GB" dirty="0"/>
              <a:t> was simply followed by a statement that it was clear and obvious and didn’t need to make a reference to the CJ.  The judgment was by Bingham and shows even a pro-EU judge can abuse the </a:t>
            </a:r>
            <a:r>
              <a:rPr lang="en-GB" b="1" i="1" dirty="0"/>
              <a:t>CILFIT </a:t>
            </a:r>
            <a:r>
              <a:rPr lang="en-GB" dirty="0"/>
              <a:t>criteria.</a:t>
            </a:r>
          </a:p>
        </p:txBody>
      </p:sp>
    </p:spTree>
    <p:extLst>
      <p:ext uri="{BB962C8B-B14F-4D97-AF65-F5344CB8AC3E}">
        <p14:creationId xmlns:p14="http://schemas.microsoft.com/office/powerpoint/2010/main" val="22446140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CBC66-77E8-B249-B0FC-A82AC6BEB4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9E6F72-ED67-0147-A325-2009D0838564}"/>
              </a:ext>
            </a:extLst>
          </p:cNvPr>
          <p:cNvSpPr>
            <a:spLocks noGrp="1"/>
          </p:cNvSpPr>
          <p:nvPr>
            <p:ph idx="1"/>
          </p:nvPr>
        </p:nvSpPr>
        <p:spPr/>
        <p:txBody>
          <a:bodyPr>
            <a:normAutofit/>
          </a:bodyPr>
          <a:lstStyle/>
          <a:p>
            <a:pPr marL="0" indent="0">
              <a:buNone/>
            </a:pPr>
            <a:r>
              <a:rPr lang="en-GB" sz="2200" dirty="0"/>
              <a:t>Note that the obligation to refer overrides national rules or procedure restricting the freedom of a national court to make a reference.  In </a:t>
            </a:r>
            <a:r>
              <a:rPr lang="en-GB" sz="2200" b="1" i="1" dirty="0"/>
              <a:t>CNG [2013] </a:t>
            </a:r>
            <a:r>
              <a:rPr lang="en-GB" sz="2200" dirty="0"/>
              <a:t>CJ confirmed that national courts are under a legal duty to set aside any such rules and procedure.  It is not necessary to wait for the rules to be set aside by national legislation or any other constitutional means.  This reflects the importance of </a:t>
            </a:r>
            <a:r>
              <a:rPr lang="en-GB" sz="2200" b="1" dirty="0"/>
              <a:t>Art 267.  </a:t>
            </a:r>
            <a:r>
              <a:rPr lang="en-GB" sz="2200" dirty="0"/>
              <a:t>After all, if MSs could restrict the obligation on national courts to refer, it would seriously undermine the uniform application of EU law. </a:t>
            </a:r>
          </a:p>
        </p:txBody>
      </p:sp>
    </p:spTree>
    <p:extLst>
      <p:ext uri="{BB962C8B-B14F-4D97-AF65-F5344CB8AC3E}">
        <p14:creationId xmlns:p14="http://schemas.microsoft.com/office/powerpoint/2010/main" val="17335140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69793-3A15-444F-9E80-8E0E8E648DFA}"/>
              </a:ext>
            </a:extLst>
          </p:cNvPr>
          <p:cNvSpPr>
            <a:spLocks noGrp="1"/>
          </p:cNvSpPr>
          <p:nvPr>
            <p:ph type="title"/>
          </p:nvPr>
        </p:nvSpPr>
        <p:spPr/>
        <p:txBody>
          <a:bodyPr/>
          <a:lstStyle/>
          <a:p>
            <a:r>
              <a:rPr lang="en-GB" dirty="0"/>
              <a:t>State liability and Art 267(3)</a:t>
            </a:r>
          </a:p>
        </p:txBody>
      </p:sp>
      <p:sp>
        <p:nvSpPr>
          <p:cNvPr id="3" name="Content Placeholder 2">
            <a:extLst>
              <a:ext uri="{FF2B5EF4-FFF2-40B4-BE49-F238E27FC236}">
                <a16:creationId xmlns:a16="http://schemas.microsoft.com/office/drawing/2014/main" id="{736B1AD5-9BAE-9B4B-9060-CC605F0709AE}"/>
              </a:ext>
            </a:extLst>
          </p:cNvPr>
          <p:cNvSpPr>
            <a:spLocks noGrp="1"/>
          </p:cNvSpPr>
          <p:nvPr>
            <p:ph idx="1"/>
          </p:nvPr>
        </p:nvSpPr>
        <p:spPr/>
        <p:txBody>
          <a:bodyPr>
            <a:normAutofit fontScale="92500"/>
          </a:bodyPr>
          <a:lstStyle/>
          <a:p>
            <a:pPr marL="0" indent="0">
              <a:buNone/>
            </a:pPr>
            <a:r>
              <a:rPr lang="en-GB" dirty="0"/>
              <a:t>Whilst the obligation in </a:t>
            </a:r>
            <a:r>
              <a:rPr lang="en-GB" b="1" dirty="0"/>
              <a:t>Art 267(3) </a:t>
            </a:r>
            <a:r>
              <a:rPr lang="en-GB" dirty="0"/>
              <a:t>is conditional on a finding of interpretative doubt, it is still a binding obligations.</a:t>
            </a:r>
          </a:p>
          <a:p>
            <a:pPr marL="0" indent="0">
              <a:buNone/>
            </a:pPr>
            <a:r>
              <a:rPr lang="en-GB" dirty="0"/>
              <a:t>If a final court said that a provision of EU was unclear and didn’t make a reference – this would be a breach.</a:t>
            </a:r>
          </a:p>
          <a:p>
            <a:pPr marL="0" indent="0">
              <a:buNone/>
            </a:pPr>
            <a:r>
              <a:rPr lang="en-GB" b="1" i="1" dirty="0" err="1"/>
              <a:t>Kobler</a:t>
            </a:r>
            <a:r>
              <a:rPr lang="en-GB" b="1" i="1" dirty="0"/>
              <a:t> [2003] </a:t>
            </a:r>
            <a:r>
              <a:rPr lang="en-GB" dirty="0"/>
              <a:t>and </a:t>
            </a:r>
            <a:r>
              <a:rPr lang="en-GB" b="1" i="1" dirty="0"/>
              <a:t>Traghetti [2006] </a:t>
            </a:r>
            <a:r>
              <a:rPr lang="en-GB" dirty="0"/>
              <a:t>said that a breach of EU law by a supreme court could give rise to a state liability action. Such state liability is limited to supreme courts only  and the breach will not be sufficiently serious if done in good faith.  The existence of such liability should encourage a supreme court to refer.  Alternatively, if a supreme court explains why it thinks the EU law is clear, then it is likely the refusal to refer was made in good faith.</a:t>
            </a:r>
            <a:endParaRPr lang="en-GB" b="1" i="1" dirty="0"/>
          </a:p>
        </p:txBody>
      </p:sp>
    </p:spTree>
    <p:extLst>
      <p:ext uri="{BB962C8B-B14F-4D97-AF65-F5344CB8AC3E}">
        <p14:creationId xmlns:p14="http://schemas.microsoft.com/office/powerpoint/2010/main" val="38849008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7B7BF-3434-F84C-A167-108E17024A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25C1BB-4E0C-7543-BCFC-DA76D4FD2250}"/>
              </a:ext>
            </a:extLst>
          </p:cNvPr>
          <p:cNvSpPr>
            <a:spLocks noGrp="1"/>
          </p:cNvSpPr>
          <p:nvPr>
            <p:ph idx="1"/>
          </p:nvPr>
        </p:nvSpPr>
        <p:spPr/>
        <p:txBody>
          <a:bodyPr/>
          <a:lstStyle/>
          <a:p>
            <a:pPr marL="0" indent="0">
              <a:buNone/>
            </a:pPr>
            <a:r>
              <a:rPr lang="en-GB" dirty="0"/>
              <a:t>In addition to state liability, the Commission can initiate its enforcement procedure under </a:t>
            </a:r>
            <a:r>
              <a:rPr lang="en-GB" b="1" dirty="0"/>
              <a:t>Art 258 TFEU </a:t>
            </a:r>
            <a:r>
              <a:rPr lang="en-GB" dirty="0"/>
              <a:t>against a MS.  Such action could be a response to a breach by a supreme court and the purpose of the action is to ensure that the MS corrects the breach with legislation.  The Commission used its </a:t>
            </a:r>
            <a:r>
              <a:rPr lang="en-GB" b="1" dirty="0"/>
              <a:t>Art 258 </a:t>
            </a:r>
            <a:r>
              <a:rPr lang="en-GB" dirty="0"/>
              <a:t>procedure against Spain in Case C-154/08, </a:t>
            </a:r>
            <a:r>
              <a:rPr lang="en-GB" b="1" i="1" dirty="0"/>
              <a:t>Commission v Spain [2009] </a:t>
            </a:r>
            <a:r>
              <a:rPr lang="en-GB" dirty="0"/>
              <a:t>following a failure by the Spanish Supreme Court to refer.  </a:t>
            </a:r>
          </a:p>
          <a:p>
            <a:pPr marL="0" indent="0">
              <a:buNone/>
            </a:pPr>
            <a:r>
              <a:rPr lang="en-GB" dirty="0"/>
              <a:t>This was the first case where CJ held a MS in breach as a result of a Supreme Court failure to refer.  The fact that the Spanish Constitution made the Supreme Court independent did not matter.</a:t>
            </a:r>
          </a:p>
        </p:txBody>
      </p:sp>
    </p:spTree>
    <p:extLst>
      <p:ext uri="{BB962C8B-B14F-4D97-AF65-F5344CB8AC3E}">
        <p14:creationId xmlns:p14="http://schemas.microsoft.com/office/powerpoint/2010/main" val="2639002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C87C-AC5B-4B4B-84A6-8D6EAD8229AD}"/>
              </a:ext>
            </a:extLst>
          </p:cNvPr>
          <p:cNvSpPr>
            <a:spLocks noGrp="1"/>
          </p:cNvSpPr>
          <p:nvPr>
            <p:ph type="title"/>
          </p:nvPr>
        </p:nvSpPr>
        <p:spPr/>
        <p:txBody>
          <a:bodyPr/>
          <a:lstStyle/>
          <a:p>
            <a:r>
              <a:rPr lang="en-GB" dirty="0"/>
              <a:t>Questions concerning validity</a:t>
            </a:r>
          </a:p>
        </p:txBody>
      </p:sp>
      <p:sp>
        <p:nvSpPr>
          <p:cNvPr id="3" name="Content Placeholder 2">
            <a:extLst>
              <a:ext uri="{FF2B5EF4-FFF2-40B4-BE49-F238E27FC236}">
                <a16:creationId xmlns:a16="http://schemas.microsoft.com/office/drawing/2014/main" id="{D3A27A62-A713-374F-914F-92BC7A8448CA}"/>
              </a:ext>
            </a:extLst>
          </p:cNvPr>
          <p:cNvSpPr>
            <a:spLocks noGrp="1"/>
          </p:cNvSpPr>
          <p:nvPr>
            <p:ph idx="1"/>
          </p:nvPr>
        </p:nvSpPr>
        <p:spPr/>
        <p:txBody>
          <a:bodyPr/>
          <a:lstStyle/>
          <a:p>
            <a:pPr marL="0" indent="0">
              <a:buNone/>
            </a:pPr>
            <a:r>
              <a:rPr lang="en-GB" b="1" dirty="0"/>
              <a:t>Art 267 TFEU </a:t>
            </a:r>
            <a:r>
              <a:rPr lang="en-GB" dirty="0"/>
              <a:t>appears to give national courts the same discretion regardless of whether the question raised concerns the validity or interpretation of EU law.  This is not, however, the case.  In Case 314/85, </a:t>
            </a:r>
            <a:r>
              <a:rPr lang="en-GB" b="1" i="1" dirty="0" err="1"/>
              <a:t>Foto</a:t>
            </a:r>
            <a:r>
              <a:rPr lang="en-GB" b="1" i="1" dirty="0"/>
              <a:t>-Frost v </a:t>
            </a:r>
            <a:r>
              <a:rPr lang="en-GB" b="1" i="1" dirty="0" err="1"/>
              <a:t>Hauptzollamt</a:t>
            </a:r>
            <a:r>
              <a:rPr lang="en-GB" b="1" i="1" dirty="0"/>
              <a:t> Lubeck-Ost [1987] </a:t>
            </a:r>
            <a:r>
              <a:rPr lang="en-GB" dirty="0"/>
              <a:t>the CJ held that, while national courts may find that acts adopted by EU institutions are valid, they may not declare them invalid.</a:t>
            </a:r>
            <a:endParaRPr lang="en-GB" b="1" dirty="0"/>
          </a:p>
          <a:p>
            <a:pPr marL="0" indent="0">
              <a:buNone/>
            </a:pPr>
            <a:r>
              <a:rPr lang="en-GB" dirty="0"/>
              <a:t>Where real and substantial doubt about the validity of an EU act is raised before a national court and where it is clear that a decision on the validity of the measure is necessary for the resolution of the dispute, the national court has a duty to refer the question to the CJ. </a:t>
            </a:r>
          </a:p>
        </p:txBody>
      </p:sp>
    </p:spTree>
    <p:extLst>
      <p:ext uri="{BB962C8B-B14F-4D97-AF65-F5344CB8AC3E}">
        <p14:creationId xmlns:p14="http://schemas.microsoft.com/office/powerpoint/2010/main" val="4153476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089D8-6BC7-F44A-9BBF-9AEA117FF6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172AE2-4DA3-8C4D-8FFC-AA22D86D4961}"/>
              </a:ext>
            </a:extLst>
          </p:cNvPr>
          <p:cNvSpPr>
            <a:spLocks noGrp="1"/>
          </p:cNvSpPr>
          <p:nvPr>
            <p:ph idx="1"/>
          </p:nvPr>
        </p:nvSpPr>
        <p:spPr/>
        <p:txBody>
          <a:bodyPr>
            <a:normAutofit/>
          </a:bodyPr>
          <a:lstStyle/>
          <a:p>
            <a:pPr marL="0" indent="0">
              <a:buNone/>
            </a:pPr>
            <a:r>
              <a:rPr lang="en-GB" sz="2800" dirty="0"/>
              <a:t>The reason for this was explained as follows:-</a:t>
            </a:r>
          </a:p>
          <a:p>
            <a:pPr marL="0" indent="0">
              <a:buNone/>
            </a:pPr>
            <a:r>
              <a:rPr lang="en-GB" sz="2800" i="1" dirty="0"/>
              <a:t>“Divergencies between courts in MSs as to validity of [EU] acts would be liable to place in jeopardy the very unity of the [EU] legal order and detract from the fundamental requirement of legal certainty.”</a:t>
            </a:r>
          </a:p>
        </p:txBody>
      </p:sp>
    </p:spTree>
    <p:extLst>
      <p:ext uri="{BB962C8B-B14F-4D97-AF65-F5344CB8AC3E}">
        <p14:creationId xmlns:p14="http://schemas.microsoft.com/office/powerpoint/2010/main" val="309350584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14C09-E554-DC45-9AB8-CA43992F3A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1106B77-5539-8C4A-A020-A1DDBC2F8587}"/>
              </a:ext>
            </a:extLst>
          </p:cNvPr>
          <p:cNvSpPr>
            <a:spLocks noGrp="1"/>
          </p:cNvSpPr>
          <p:nvPr>
            <p:ph idx="1"/>
          </p:nvPr>
        </p:nvSpPr>
        <p:spPr/>
        <p:txBody>
          <a:bodyPr/>
          <a:lstStyle/>
          <a:p>
            <a:pPr marL="0" indent="0">
              <a:buNone/>
            </a:pPr>
            <a:r>
              <a:rPr lang="en-GB" dirty="0"/>
              <a:t>Clarification of </a:t>
            </a:r>
            <a:r>
              <a:rPr lang="en-GB" b="1" i="1" dirty="0" err="1"/>
              <a:t>Foto</a:t>
            </a:r>
            <a:r>
              <a:rPr lang="en-GB" b="1" i="1" dirty="0"/>
              <a:t>-Frost </a:t>
            </a:r>
            <a:r>
              <a:rPr lang="en-GB" dirty="0"/>
              <a:t>was provided in Case C-344/04, </a:t>
            </a:r>
            <a:r>
              <a:rPr lang="en-GB" b="1" i="1" dirty="0"/>
              <a:t>Department for Transport (on the application of International Air Transport Association and Another)[2006] </a:t>
            </a:r>
            <a:r>
              <a:rPr lang="en-GB" dirty="0"/>
              <a:t>– CJ held that an </a:t>
            </a:r>
            <a:r>
              <a:rPr lang="en-GB" b="1" dirty="0"/>
              <a:t>Art 267(2) TFEU </a:t>
            </a:r>
            <a:r>
              <a:rPr lang="en-GB" dirty="0"/>
              <a:t>court may examine the validity of a Union act and, if it considers the arguments in support of invalidity are unfounded, it may reject them and conclude that the act is completely valid.  The mere fact that a party contends that the dispute gives rise to a question concerning the validity of EU law doesn’t mean that the court concerned is compelled to consider that a question has been raised within the meaning of </a:t>
            </a:r>
            <a:r>
              <a:rPr lang="en-GB" b="1" dirty="0"/>
              <a:t>Art 267 TFEU.</a:t>
            </a:r>
            <a:endParaRPr lang="en-GB" dirty="0"/>
          </a:p>
        </p:txBody>
      </p:sp>
    </p:spTree>
    <p:extLst>
      <p:ext uri="{BB962C8B-B14F-4D97-AF65-F5344CB8AC3E}">
        <p14:creationId xmlns:p14="http://schemas.microsoft.com/office/powerpoint/2010/main" val="25521963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79024-4FD8-A244-9184-EE267D12D6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3EA594D-902C-B04B-966C-A141481A2DA9}"/>
              </a:ext>
            </a:extLst>
          </p:cNvPr>
          <p:cNvSpPr>
            <a:spLocks noGrp="1"/>
          </p:cNvSpPr>
          <p:nvPr>
            <p:ph idx="1"/>
          </p:nvPr>
        </p:nvSpPr>
        <p:spPr/>
        <p:txBody>
          <a:bodyPr/>
          <a:lstStyle/>
          <a:p>
            <a:pPr marL="0" indent="0">
              <a:buNone/>
            </a:pPr>
            <a:r>
              <a:rPr lang="en-GB" dirty="0"/>
              <a:t>Case C-461/03, </a:t>
            </a:r>
            <a:r>
              <a:rPr lang="en-GB" b="1" i="1" dirty="0"/>
              <a:t>Gaston </a:t>
            </a:r>
            <a:r>
              <a:rPr lang="en-GB" b="1" i="1" dirty="0" err="1"/>
              <a:t>Schul</a:t>
            </a:r>
            <a:r>
              <a:rPr lang="en-GB" b="1" i="1" dirty="0"/>
              <a:t> Douane-</a:t>
            </a:r>
            <a:r>
              <a:rPr lang="en-GB" b="1" i="1" dirty="0" err="1"/>
              <a:t>expediteur</a:t>
            </a:r>
            <a:r>
              <a:rPr lang="en-GB" b="1" i="1" dirty="0"/>
              <a:t> BV v Minister van </a:t>
            </a:r>
            <a:r>
              <a:rPr lang="en-GB" b="1" i="1" dirty="0" err="1"/>
              <a:t>Landbouw</a:t>
            </a:r>
            <a:r>
              <a:rPr lang="en-GB" b="1" i="1" dirty="0"/>
              <a:t>, </a:t>
            </a:r>
            <a:r>
              <a:rPr lang="en-GB" b="1" i="1" dirty="0" err="1"/>
              <a:t>Natuur</a:t>
            </a:r>
            <a:r>
              <a:rPr lang="en-GB" b="1" i="1" dirty="0"/>
              <a:t> </a:t>
            </a:r>
            <a:r>
              <a:rPr lang="en-GB" b="1" i="1" dirty="0" err="1"/>
              <a:t>en</a:t>
            </a:r>
            <a:r>
              <a:rPr lang="en-GB" b="1" i="1" dirty="0"/>
              <a:t> </a:t>
            </a:r>
            <a:r>
              <a:rPr lang="en-GB" b="1" i="1" dirty="0" err="1"/>
              <a:t>Voedselkwaliteit</a:t>
            </a:r>
            <a:r>
              <a:rPr lang="en-GB" b="1" i="1" dirty="0"/>
              <a:t> [2005] </a:t>
            </a:r>
            <a:r>
              <a:rPr lang="en-GB" dirty="0"/>
              <a:t>it was held that an </a:t>
            </a:r>
            <a:r>
              <a:rPr lang="en-GB" b="1" dirty="0"/>
              <a:t>Art 267(3)TFEU </a:t>
            </a:r>
            <a:r>
              <a:rPr lang="en-GB" dirty="0"/>
              <a:t>court is obliged to seek a ruling from the CJ on a question relating to the validity of the provisions of a Regulation even where the court had already declared invalid analogous provisions of another comparable Regulation.</a:t>
            </a:r>
          </a:p>
          <a:p>
            <a:pPr marL="0" indent="0">
              <a:buNone/>
            </a:pPr>
            <a:r>
              <a:rPr lang="en-GB" dirty="0"/>
              <a:t>Case C-236/09, </a:t>
            </a:r>
            <a:r>
              <a:rPr lang="en-GB" b="1" i="1" dirty="0"/>
              <a:t>Association </a:t>
            </a:r>
            <a:r>
              <a:rPr lang="en-GB" b="1" i="1" dirty="0" err="1"/>
              <a:t>Belge</a:t>
            </a:r>
            <a:r>
              <a:rPr lang="en-GB" b="1" i="1" dirty="0"/>
              <a:t> des </a:t>
            </a:r>
            <a:r>
              <a:rPr lang="en-GB" b="1" i="1" dirty="0" err="1"/>
              <a:t>Consommateurs</a:t>
            </a:r>
            <a:r>
              <a:rPr lang="en-GB" b="1" i="1" dirty="0"/>
              <a:t> Test-</a:t>
            </a:r>
            <a:r>
              <a:rPr lang="en-GB" b="1" i="1" dirty="0" err="1"/>
              <a:t>Achats</a:t>
            </a:r>
            <a:r>
              <a:rPr lang="en-GB" b="1" i="1" dirty="0"/>
              <a:t> [2012] </a:t>
            </a:r>
            <a:r>
              <a:rPr lang="en-GB" dirty="0"/>
              <a:t>following a request for a preliminary ruling from the Belgian Constitutional Court, the CJ ruled that </a:t>
            </a:r>
            <a:r>
              <a:rPr lang="en-GB" b="1" dirty="0"/>
              <a:t>Art 5(2) Directive 2004/113 </a:t>
            </a:r>
            <a:r>
              <a:rPr lang="en-GB" dirty="0"/>
              <a:t>was invalid.</a:t>
            </a:r>
          </a:p>
        </p:txBody>
      </p:sp>
    </p:spTree>
    <p:extLst>
      <p:ext uri="{BB962C8B-B14F-4D97-AF65-F5344CB8AC3E}">
        <p14:creationId xmlns:p14="http://schemas.microsoft.com/office/powerpoint/2010/main" val="26038888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6EDCA-804F-2142-B733-D09E05962660}"/>
              </a:ext>
            </a:extLst>
          </p:cNvPr>
          <p:cNvSpPr>
            <a:spLocks noGrp="1"/>
          </p:cNvSpPr>
          <p:nvPr>
            <p:ph type="title"/>
          </p:nvPr>
        </p:nvSpPr>
        <p:spPr/>
        <p:txBody>
          <a:bodyPr/>
          <a:lstStyle/>
          <a:p>
            <a:r>
              <a:rPr lang="en-GB" dirty="0"/>
              <a:t>Procedure before the court of justice</a:t>
            </a:r>
          </a:p>
        </p:txBody>
      </p:sp>
      <p:sp>
        <p:nvSpPr>
          <p:cNvPr id="3" name="Content Placeholder 2">
            <a:extLst>
              <a:ext uri="{FF2B5EF4-FFF2-40B4-BE49-F238E27FC236}">
                <a16:creationId xmlns:a16="http://schemas.microsoft.com/office/drawing/2014/main" id="{0F321D50-9480-C642-BF79-280AF0937B66}"/>
              </a:ext>
            </a:extLst>
          </p:cNvPr>
          <p:cNvSpPr>
            <a:spLocks noGrp="1"/>
          </p:cNvSpPr>
          <p:nvPr>
            <p:ph idx="1"/>
          </p:nvPr>
        </p:nvSpPr>
        <p:spPr/>
        <p:txBody>
          <a:bodyPr>
            <a:normAutofit fontScale="92500" lnSpcReduction="10000"/>
          </a:bodyPr>
          <a:lstStyle/>
          <a:p>
            <a:pPr marL="0" indent="0">
              <a:buNone/>
            </a:pPr>
            <a:r>
              <a:rPr lang="en-GB" dirty="0"/>
              <a:t>Once drafted, the reference must be transmitted to the Registry of the CJ in Luxembourg which will send a copy to the parties to the national proceedings, to the MSs, to the Commission and, if an act of the Council is in issue, to the Council.</a:t>
            </a:r>
          </a:p>
          <a:p>
            <a:pPr marL="0" indent="0">
              <a:buNone/>
            </a:pPr>
            <a:r>
              <a:rPr lang="en-GB" dirty="0"/>
              <a:t>Within 2m any of the above can file written submissions on the questions raised and can submit oral observations at the oral hearing.</a:t>
            </a:r>
          </a:p>
          <a:p>
            <a:pPr marL="0" indent="0">
              <a:buNone/>
            </a:pPr>
            <a:r>
              <a:rPr lang="en-GB" dirty="0"/>
              <a:t>The Commission usually makes its views known.</a:t>
            </a:r>
          </a:p>
          <a:p>
            <a:pPr marL="0" indent="0">
              <a:buNone/>
            </a:pPr>
            <a:r>
              <a:rPr lang="en-GB" dirty="0"/>
              <a:t>Some time after the oral hearing the AG will deliver an Opinion, and some time after that the CJ will hand down its ruling which will be transmitted by the Registry to the referring Court or tribunal.</a:t>
            </a:r>
          </a:p>
        </p:txBody>
      </p:sp>
    </p:spTree>
    <p:extLst>
      <p:ext uri="{BB962C8B-B14F-4D97-AF65-F5344CB8AC3E}">
        <p14:creationId xmlns:p14="http://schemas.microsoft.com/office/powerpoint/2010/main" val="25998936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ACDAB-A62C-C64F-914E-F37D73DBE144}"/>
              </a:ext>
            </a:extLst>
          </p:cNvPr>
          <p:cNvSpPr>
            <a:spLocks noGrp="1"/>
          </p:cNvSpPr>
          <p:nvPr>
            <p:ph type="title"/>
          </p:nvPr>
        </p:nvSpPr>
        <p:spPr/>
        <p:txBody>
          <a:bodyPr/>
          <a:lstStyle/>
          <a:p>
            <a:r>
              <a:rPr lang="en-GB" dirty="0"/>
              <a:t>Improvements to the procedure</a:t>
            </a:r>
          </a:p>
        </p:txBody>
      </p:sp>
      <p:sp>
        <p:nvSpPr>
          <p:cNvPr id="3" name="Content Placeholder 2">
            <a:extLst>
              <a:ext uri="{FF2B5EF4-FFF2-40B4-BE49-F238E27FC236}">
                <a16:creationId xmlns:a16="http://schemas.microsoft.com/office/drawing/2014/main" id="{7EA8DEB1-8C94-0E4D-9913-B43736A66338}"/>
              </a:ext>
            </a:extLst>
          </p:cNvPr>
          <p:cNvSpPr>
            <a:spLocks noGrp="1"/>
          </p:cNvSpPr>
          <p:nvPr>
            <p:ph idx="1"/>
          </p:nvPr>
        </p:nvSpPr>
        <p:spPr/>
        <p:txBody>
          <a:bodyPr>
            <a:noAutofit/>
          </a:bodyPr>
          <a:lstStyle/>
          <a:p>
            <a:pPr marL="0" indent="0">
              <a:buNone/>
            </a:pPr>
            <a:r>
              <a:rPr lang="en-GB" sz="2400" dirty="0"/>
              <a:t>A common criticism has been that it takes too long (average is 16m).  But this needs to be viewed against a background of an increased workload of CJ.  </a:t>
            </a:r>
          </a:p>
          <a:p>
            <a:pPr marL="0" indent="0">
              <a:buNone/>
            </a:pPr>
            <a:r>
              <a:rPr lang="en-GB" sz="2400" dirty="0"/>
              <a:t>More MSs means more references.</a:t>
            </a:r>
          </a:p>
          <a:p>
            <a:pPr marL="0" indent="0">
              <a:buNone/>
            </a:pPr>
            <a:r>
              <a:rPr lang="en-GB" sz="2400" dirty="0"/>
              <a:t>More areas in which the EU legislates means more references.</a:t>
            </a:r>
          </a:p>
          <a:p>
            <a:pPr marL="0" indent="0">
              <a:buNone/>
            </a:pPr>
            <a:r>
              <a:rPr lang="en-GB" sz="2400" dirty="0"/>
              <a:t>There have therefore been 5 improvements to enhance the effectiveness of </a:t>
            </a:r>
            <a:r>
              <a:rPr lang="en-GB" sz="2400" b="1" dirty="0"/>
              <a:t>Art 267.</a:t>
            </a:r>
            <a:endParaRPr lang="en-GB" sz="2400" dirty="0"/>
          </a:p>
        </p:txBody>
      </p:sp>
    </p:spTree>
    <p:extLst>
      <p:ext uri="{BB962C8B-B14F-4D97-AF65-F5344CB8AC3E}">
        <p14:creationId xmlns:p14="http://schemas.microsoft.com/office/powerpoint/2010/main" val="418161039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AB041-5D87-074D-9313-9D49F07C6C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04F279-992A-014F-B7A2-5959B3B3FAAA}"/>
              </a:ext>
            </a:extLst>
          </p:cNvPr>
          <p:cNvSpPr>
            <a:spLocks noGrp="1"/>
          </p:cNvSpPr>
          <p:nvPr>
            <p:ph idx="1"/>
          </p:nvPr>
        </p:nvSpPr>
        <p:spPr/>
        <p:txBody>
          <a:bodyPr>
            <a:normAutofit fontScale="92500"/>
          </a:bodyPr>
          <a:lstStyle/>
          <a:p>
            <a:pPr marL="457200" indent="-457200">
              <a:buAutoNum type="arabicPeriod"/>
            </a:pPr>
            <a:r>
              <a:rPr lang="en-GB" b="1" dirty="0"/>
              <a:t>Art 256 TFEU </a:t>
            </a:r>
            <a:r>
              <a:rPr lang="en-GB" dirty="0"/>
              <a:t>allows the General Court to have the power to make preliminary rulings on areas specified by the Statute of the Court of Justice of the European Union (CJEU).</a:t>
            </a:r>
          </a:p>
          <a:p>
            <a:pPr marL="457200" indent="-457200">
              <a:buAutoNum type="arabicPeriod"/>
            </a:pPr>
            <a:r>
              <a:rPr lang="en-GB" b="1" dirty="0"/>
              <a:t>TL 2007 </a:t>
            </a:r>
            <a:r>
              <a:rPr lang="en-GB" dirty="0"/>
              <a:t>extended the CJ’s jurisdiction to cover matters relating to the Area of Freedom, Security and Justice (known as AFSJ) which could relate to questions.  Examples include matters concerning asylum, immigration, parental responsibility and people in custody.  References on these issues can be urgent and so the standard procedure would be inappropriate.  Therefore the </a:t>
            </a:r>
            <a:r>
              <a:rPr lang="en-GB" b="1" dirty="0"/>
              <a:t>Urgent Preliminary Rulings Procedure </a:t>
            </a:r>
            <a:r>
              <a:rPr lang="en-GB" dirty="0"/>
              <a:t>was introduced.  The documentary process is largely electronic and the procedure is covered by </a:t>
            </a:r>
            <a:r>
              <a:rPr lang="en-GB" b="1" dirty="0"/>
              <a:t>Art 107-117 Rules of Procedure of the CJEU </a:t>
            </a:r>
            <a:r>
              <a:rPr lang="en-GB" dirty="0"/>
              <a:t>and is addressed in the 2012 guidance.</a:t>
            </a:r>
            <a:endParaRPr lang="en-GB" b="1" dirty="0"/>
          </a:p>
        </p:txBody>
      </p:sp>
    </p:spTree>
    <p:extLst>
      <p:ext uri="{BB962C8B-B14F-4D97-AF65-F5344CB8AC3E}">
        <p14:creationId xmlns:p14="http://schemas.microsoft.com/office/powerpoint/2010/main" val="32813615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1546A-CD26-D341-9499-D2F2941A02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CFDF71-4E44-8D4A-8572-2588D5B1DAEB}"/>
              </a:ext>
            </a:extLst>
          </p:cNvPr>
          <p:cNvSpPr>
            <a:spLocks noGrp="1"/>
          </p:cNvSpPr>
          <p:nvPr>
            <p:ph idx="1"/>
          </p:nvPr>
        </p:nvSpPr>
        <p:spPr/>
        <p:txBody>
          <a:bodyPr>
            <a:normAutofit/>
          </a:bodyPr>
          <a:lstStyle/>
          <a:p>
            <a:pPr marL="0" indent="0">
              <a:buNone/>
            </a:pPr>
            <a:r>
              <a:rPr lang="en-GB" sz="2200" dirty="0"/>
              <a:t>3.  The CJ has also introduced the </a:t>
            </a:r>
            <a:r>
              <a:rPr lang="en-GB" sz="2200" b="1" dirty="0"/>
              <a:t>Expedited Preliminary Ruling Procedure </a:t>
            </a:r>
            <a:r>
              <a:rPr lang="en-GB" sz="2200" dirty="0"/>
              <a:t>for urgent cases where the matter is given priority and certain aspects of the standard procedure are bypassed. Parties have 15 days to submit observations to the CJ.  This procedure applies to urgent cases generally rather than those on AFSJ, for which there is the urgent procedure.  It is governed by </a:t>
            </a:r>
            <a:r>
              <a:rPr lang="en-GB" sz="2200" b="1" dirty="0"/>
              <a:t>Arts 105-106 Rules of Procedure </a:t>
            </a:r>
            <a:r>
              <a:rPr lang="en-GB" sz="2200" dirty="0"/>
              <a:t>and the 2012 guidance.  It applies at the request of the referring court or by the CJ’s own motion but needs approval from the President of the CJ.</a:t>
            </a:r>
          </a:p>
        </p:txBody>
      </p:sp>
    </p:spTree>
    <p:extLst>
      <p:ext uri="{BB962C8B-B14F-4D97-AF65-F5344CB8AC3E}">
        <p14:creationId xmlns:p14="http://schemas.microsoft.com/office/powerpoint/2010/main" val="320718380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CFE34-F70D-1845-890C-FFA0622FA2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15ACFD-24DF-CB40-826A-12193961D25B}"/>
              </a:ext>
            </a:extLst>
          </p:cNvPr>
          <p:cNvSpPr>
            <a:spLocks noGrp="1"/>
          </p:cNvSpPr>
          <p:nvPr>
            <p:ph idx="1"/>
          </p:nvPr>
        </p:nvSpPr>
        <p:spPr/>
        <p:txBody>
          <a:bodyPr/>
          <a:lstStyle/>
          <a:p>
            <a:pPr marL="0" indent="0">
              <a:buNone/>
            </a:pPr>
            <a:r>
              <a:rPr lang="en-GB" dirty="0"/>
              <a:t>4. A further report is the simplified procedure.  This is for when a reference is made when the answer is already clear from the case law.  After hearing the presentation of the AG, the CJ can answer the question using a reasoned order which is much shorter than a ruling.  It is covered by </a:t>
            </a:r>
            <a:r>
              <a:rPr lang="en-GB" b="1" dirty="0"/>
              <a:t>Art 99 Rules of Procedure.</a:t>
            </a:r>
          </a:p>
          <a:p>
            <a:pPr marL="0" indent="0">
              <a:buNone/>
            </a:pPr>
            <a:r>
              <a:rPr lang="en-GB" dirty="0"/>
              <a:t>5.  </a:t>
            </a:r>
            <a:r>
              <a:rPr lang="en-GB" b="1" dirty="0"/>
              <a:t>Art 20 </a:t>
            </a:r>
            <a:r>
              <a:rPr lang="en-GB" dirty="0"/>
              <a:t>of the </a:t>
            </a:r>
            <a:r>
              <a:rPr lang="en-GB" b="1" dirty="0"/>
              <a:t>Statute of the CJEU </a:t>
            </a:r>
            <a:r>
              <a:rPr lang="en-GB" dirty="0"/>
              <a:t>establishes a significant change to the traditional procedure.  On matters that do not raise a new point of law, the CJ can now provide a ruling without an opinion being delivered by an AG.  Around half of the preliminary rulings are dealt with in this way.</a:t>
            </a:r>
          </a:p>
        </p:txBody>
      </p:sp>
    </p:spTree>
    <p:extLst>
      <p:ext uri="{BB962C8B-B14F-4D97-AF65-F5344CB8AC3E}">
        <p14:creationId xmlns:p14="http://schemas.microsoft.com/office/powerpoint/2010/main" val="357821086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4A2B7-B9D4-164C-8F6A-1E81937E84ED}"/>
              </a:ext>
            </a:extLst>
          </p:cNvPr>
          <p:cNvSpPr>
            <a:spLocks noGrp="1"/>
          </p:cNvSpPr>
          <p:nvPr>
            <p:ph type="title"/>
          </p:nvPr>
        </p:nvSpPr>
        <p:spPr/>
        <p:txBody>
          <a:bodyPr/>
          <a:lstStyle/>
          <a:p>
            <a:r>
              <a:rPr lang="en-GB" dirty="0"/>
              <a:t>The preliminary ruling: form and effect</a:t>
            </a:r>
          </a:p>
        </p:txBody>
      </p:sp>
      <p:sp>
        <p:nvSpPr>
          <p:cNvPr id="3" name="Content Placeholder 2">
            <a:extLst>
              <a:ext uri="{FF2B5EF4-FFF2-40B4-BE49-F238E27FC236}">
                <a16:creationId xmlns:a16="http://schemas.microsoft.com/office/drawing/2014/main" id="{00BD86CC-869D-9941-80FF-D5E9876857AD}"/>
              </a:ext>
            </a:extLst>
          </p:cNvPr>
          <p:cNvSpPr>
            <a:spLocks noGrp="1"/>
          </p:cNvSpPr>
          <p:nvPr>
            <p:ph idx="1"/>
          </p:nvPr>
        </p:nvSpPr>
        <p:spPr/>
        <p:txBody>
          <a:bodyPr>
            <a:noAutofit/>
          </a:bodyPr>
          <a:lstStyle/>
          <a:p>
            <a:pPr marL="0" indent="0">
              <a:buNone/>
            </a:pPr>
            <a:r>
              <a:rPr lang="en-GB" sz="2200" dirty="0"/>
              <a:t>The referring court or tribunal is obliged to accept the answer given by the CJ.</a:t>
            </a:r>
          </a:p>
          <a:p>
            <a:pPr marL="0" indent="0">
              <a:buNone/>
            </a:pPr>
            <a:r>
              <a:rPr lang="en-GB" sz="2200" dirty="0"/>
              <a:t>Decision of the CJ influence similar future situations because, even though there is no strict system of precedent, it doesn’t depart from previous decisions lightly.</a:t>
            </a:r>
          </a:p>
          <a:p>
            <a:pPr marL="0" indent="0">
              <a:buNone/>
            </a:pPr>
            <a:r>
              <a:rPr lang="en-GB" sz="2200" dirty="0"/>
              <a:t>Rulings on interpretation usually have retrospective effect declaring what the law always has been, though the court will mitigate exceptional difficulties this would cause by making its ruling prospective: </a:t>
            </a:r>
            <a:r>
              <a:rPr lang="en-GB" sz="2200" dirty="0" err="1"/>
              <a:t>Eg</a:t>
            </a:r>
            <a:r>
              <a:rPr lang="en-GB" sz="2200" dirty="0"/>
              <a:t> Case 43/75, </a:t>
            </a:r>
            <a:r>
              <a:rPr lang="en-GB" sz="2200" b="1" i="1" dirty="0" err="1"/>
              <a:t>Defrenne</a:t>
            </a:r>
            <a:r>
              <a:rPr lang="en-GB" sz="2200" b="1" i="1" dirty="0"/>
              <a:t> v SABENA (No. 2)[1976]</a:t>
            </a:r>
          </a:p>
        </p:txBody>
      </p:sp>
    </p:spTree>
    <p:extLst>
      <p:ext uri="{BB962C8B-B14F-4D97-AF65-F5344CB8AC3E}">
        <p14:creationId xmlns:p14="http://schemas.microsoft.com/office/powerpoint/2010/main" val="389635820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9D5D1-1117-3544-B37A-2CFCD5A1C8C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B0ACEF1-E64A-7B48-AE0B-16EA6F65B47F}"/>
              </a:ext>
            </a:extLst>
          </p:cNvPr>
          <p:cNvSpPr>
            <a:spLocks noGrp="1"/>
          </p:cNvSpPr>
          <p:nvPr>
            <p:ph idx="1"/>
          </p:nvPr>
        </p:nvSpPr>
        <p:spPr/>
        <p:txBody>
          <a:bodyPr/>
          <a:lstStyle/>
          <a:p>
            <a:pPr marL="0" indent="0">
              <a:buNone/>
            </a:pPr>
            <a:r>
              <a:rPr lang="en-GB" dirty="0"/>
              <a:t>In </a:t>
            </a:r>
            <a:r>
              <a:rPr lang="en-GB" b="1" i="1" dirty="0"/>
              <a:t>Arsenal v Reed [2002] </a:t>
            </a:r>
            <a:r>
              <a:rPr lang="en-GB" dirty="0"/>
              <a:t>the High Court made a preliminary reference in the interpretation of a Directive on trademarks.  The ruling was controversial because it provided an interpretation and then put it in the context of the circumstances of the case which appeared to restrict the High Court’s ability to apply the ruling to the facts.  Matters were made worse by the fact that the CJ’s interpretation of the facts seemed to differ from the High Courts!</a:t>
            </a:r>
          </a:p>
          <a:p>
            <a:pPr marL="0" indent="0">
              <a:buNone/>
            </a:pPr>
            <a:r>
              <a:rPr lang="en-GB" dirty="0"/>
              <a:t>The High Court said the CJ had exceeded its jurisdiction and so the legal points could be applied but not the findings.</a:t>
            </a:r>
          </a:p>
        </p:txBody>
      </p:sp>
    </p:spTree>
    <p:extLst>
      <p:ext uri="{BB962C8B-B14F-4D97-AF65-F5344CB8AC3E}">
        <p14:creationId xmlns:p14="http://schemas.microsoft.com/office/powerpoint/2010/main" val="421557505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F18B3-13D2-124D-87B5-7AA9EC72FB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2A4178-3305-0F47-9416-800483E60B71}"/>
              </a:ext>
            </a:extLst>
          </p:cNvPr>
          <p:cNvSpPr>
            <a:spLocks noGrp="1"/>
          </p:cNvSpPr>
          <p:nvPr>
            <p:ph idx="1"/>
          </p:nvPr>
        </p:nvSpPr>
        <p:spPr/>
        <p:txBody>
          <a:bodyPr/>
          <a:lstStyle/>
          <a:p>
            <a:pPr marL="0" indent="0">
              <a:buNone/>
            </a:pPr>
            <a:r>
              <a:rPr lang="en-GB" dirty="0"/>
              <a:t>Following an Appeal, the </a:t>
            </a:r>
            <a:r>
              <a:rPr lang="en-GB" dirty="0" err="1"/>
              <a:t>CofA</a:t>
            </a:r>
            <a:r>
              <a:rPr lang="en-GB" dirty="0"/>
              <a:t> held that the CJ had not set aside the factual assessment by Laddie J and that the CJ’s factual statement that Reed had undermined the Arsenal trade mark was inevitable in the circumstances.</a:t>
            </a:r>
          </a:p>
          <a:p>
            <a:pPr marL="0" indent="0">
              <a:buNone/>
            </a:pPr>
            <a:r>
              <a:rPr lang="en-GB" dirty="0"/>
              <a:t>It seems that the High Court was wrong to disregard certain aspects of the ruling even though they seemed to usurp the authority of the national court.  Instead Laddie J should have made a further request to the CJ addressing the point.</a:t>
            </a:r>
          </a:p>
          <a:p>
            <a:pPr marL="0" indent="0">
              <a:buNone/>
            </a:pPr>
            <a:r>
              <a:rPr lang="en-GB" dirty="0"/>
              <a:t>But note point 7 of the CJ guidance from 2012 says it is not for the CJ to decide issues of fact </a:t>
            </a:r>
            <a:r>
              <a:rPr lang="en-GB"/>
              <a:t>or apply the law to the facts.</a:t>
            </a:r>
          </a:p>
        </p:txBody>
      </p:sp>
    </p:spTree>
    <p:extLst>
      <p:ext uri="{BB962C8B-B14F-4D97-AF65-F5344CB8AC3E}">
        <p14:creationId xmlns:p14="http://schemas.microsoft.com/office/powerpoint/2010/main" val="3160402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2FE51-8062-2849-83A4-B8BCC30A4905}"/>
              </a:ext>
            </a:extLst>
          </p:cNvPr>
          <p:cNvSpPr>
            <a:spLocks noGrp="1"/>
          </p:cNvSpPr>
          <p:nvPr>
            <p:ph type="title"/>
          </p:nvPr>
        </p:nvSpPr>
        <p:spPr/>
        <p:txBody>
          <a:bodyPr/>
          <a:lstStyle/>
          <a:p>
            <a:r>
              <a:rPr lang="en-GB" dirty="0"/>
              <a:t>The relationship between national courts and the Court of justice</a:t>
            </a:r>
          </a:p>
        </p:txBody>
      </p:sp>
      <p:sp>
        <p:nvSpPr>
          <p:cNvPr id="3" name="Content Placeholder 2">
            <a:extLst>
              <a:ext uri="{FF2B5EF4-FFF2-40B4-BE49-F238E27FC236}">
                <a16:creationId xmlns:a16="http://schemas.microsoft.com/office/drawing/2014/main" id="{A7BACA0B-F49C-5441-A817-63FB5A727A3A}"/>
              </a:ext>
            </a:extLst>
          </p:cNvPr>
          <p:cNvSpPr>
            <a:spLocks noGrp="1"/>
          </p:cNvSpPr>
          <p:nvPr>
            <p:ph idx="1"/>
          </p:nvPr>
        </p:nvSpPr>
        <p:spPr/>
        <p:txBody>
          <a:bodyPr>
            <a:normAutofit lnSpcReduction="10000"/>
          </a:bodyPr>
          <a:lstStyle/>
          <a:p>
            <a:pPr marL="0" indent="0">
              <a:buNone/>
            </a:pPr>
            <a:r>
              <a:rPr lang="en-GB" b="1" dirty="0"/>
              <a:t>Art 267 </a:t>
            </a:r>
            <a:r>
              <a:rPr lang="en-GB" dirty="0"/>
              <a:t>is based on mutual trust and co-operation between national courts an the CJ.  Both rely on each other to ensure the function of </a:t>
            </a:r>
            <a:r>
              <a:rPr lang="en-GB" b="1" dirty="0"/>
              <a:t>Art 267 </a:t>
            </a:r>
            <a:r>
              <a:rPr lang="en-GB" dirty="0"/>
              <a:t>is fulfilled.</a:t>
            </a:r>
          </a:p>
          <a:p>
            <a:pPr marL="0" indent="0">
              <a:buNone/>
            </a:pPr>
            <a:r>
              <a:rPr lang="en-GB" dirty="0"/>
              <a:t>Over the years the relationship has moved from being viewed as horizontal and bilateral to more vertical and multilateral.</a:t>
            </a:r>
          </a:p>
          <a:p>
            <a:pPr marL="0" indent="0">
              <a:buNone/>
            </a:pPr>
            <a:r>
              <a:rPr lang="en-GB" dirty="0"/>
              <a:t>The approach of CJ in </a:t>
            </a:r>
            <a:r>
              <a:rPr lang="en-GB" b="1" i="1" dirty="0"/>
              <a:t>Da Costa </a:t>
            </a:r>
            <a:r>
              <a:rPr lang="en-GB" dirty="0"/>
              <a:t>and </a:t>
            </a:r>
            <a:r>
              <a:rPr lang="en-GB" b="1" i="1" dirty="0"/>
              <a:t>CILFIT </a:t>
            </a:r>
            <a:r>
              <a:rPr lang="en-GB" dirty="0"/>
              <a:t>makes </a:t>
            </a:r>
            <a:r>
              <a:rPr lang="en-GB" b="1" dirty="0"/>
              <a:t>Art 267(3) </a:t>
            </a:r>
            <a:r>
              <a:rPr lang="en-GB" dirty="0"/>
              <a:t>more procedurally efficient because it avoids the workload associated with unnecessary compulsory references.  At the same time it is more efficient for domestic proceedings since the delay associated with a ruling can be avoided.  However, the cases are also significant because of the impact they have on the relationship between the CJ and the national courts.</a:t>
            </a:r>
          </a:p>
        </p:txBody>
      </p:sp>
    </p:spTree>
    <p:extLst>
      <p:ext uri="{BB962C8B-B14F-4D97-AF65-F5344CB8AC3E}">
        <p14:creationId xmlns:p14="http://schemas.microsoft.com/office/powerpoint/2010/main" val="42962505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CBC9A-B598-174A-8F05-24FDA13751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30647C-7301-3749-B875-590C902FD8E0}"/>
              </a:ext>
            </a:extLst>
          </p:cNvPr>
          <p:cNvSpPr>
            <a:spLocks noGrp="1"/>
          </p:cNvSpPr>
          <p:nvPr>
            <p:ph idx="1"/>
          </p:nvPr>
        </p:nvSpPr>
        <p:spPr/>
        <p:txBody>
          <a:bodyPr>
            <a:normAutofit/>
          </a:bodyPr>
          <a:lstStyle/>
          <a:p>
            <a:pPr marL="0" indent="0">
              <a:buNone/>
            </a:pPr>
            <a:r>
              <a:rPr lang="en-GB" sz="2200" dirty="0"/>
              <a:t>The cases are a shift from the traditional relationship because a ruling can be applicable to all courts.  Enhancing the authority of the rulings makes the CJ appear to be a court above the national courts.  This makes the relationship more vertical because national courts are expected to follow previous rulings.</a:t>
            </a:r>
          </a:p>
          <a:p>
            <a:pPr marL="0" indent="0">
              <a:buNone/>
            </a:pPr>
            <a:r>
              <a:rPr lang="en-GB" sz="2200" dirty="0"/>
              <a:t>Added to this is the fact that the state liability principle applies to the conduct of national courts.  The possible liability following a breach serves to formalise and restrict what was otherwise a freedom entrusted to national courts to decide what questions to refer.</a:t>
            </a:r>
          </a:p>
        </p:txBody>
      </p:sp>
    </p:spTree>
    <p:extLst>
      <p:ext uri="{BB962C8B-B14F-4D97-AF65-F5344CB8AC3E}">
        <p14:creationId xmlns:p14="http://schemas.microsoft.com/office/powerpoint/2010/main" val="265334434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6B82-50DC-AC48-A5B3-E3931E8C0F0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B7B972A-26C6-A44E-BE17-E77FAC6EA871}"/>
              </a:ext>
            </a:extLst>
          </p:cNvPr>
          <p:cNvSpPr>
            <a:spLocks noGrp="1"/>
          </p:cNvSpPr>
          <p:nvPr>
            <p:ph idx="1"/>
          </p:nvPr>
        </p:nvSpPr>
        <p:spPr/>
        <p:txBody>
          <a:bodyPr/>
          <a:lstStyle/>
          <a:p>
            <a:r>
              <a:rPr lang="en-GB" b="1" dirty="0"/>
              <a:t>Art 267 TFEU </a:t>
            </a:r>
            <a:r>
              <a:rPr lang="en-GB" dirty="0"/>
              <a:t>provides a procedure whereby national courts may consult the CJ on particular issues of EU law.</a:t>
            </a:r>
          </a:p>
          <a:p>
            <a:r>
              <a:rPr lang="en-GB" dirty="0"/>
              <a:t>It is important to realise that references under </a:t>
            </a:r>
            <a:r>
              <a:rPr lang="en-GB" b="1" dirty="0"/>
              <a:t>Art 267 TFEU </a:t>
            </a:r>
            <a:r>
              <a:rPr lang="en-GB" dirty="0"/>
              <a:t>are references from national courts and not from the parties to a particular case.  Thus, the reference procedure is not an appeal.  The national court or tribunal will make a reference in the form of a question or questions, the CJ will advise authoritatively on the relevant point of EU law and the national court or tribunal will then apply that ruling to the facts of the case before it.</a:t>
            </a:r>
          </a:p>
        </p:txBody>
      </p:sp>
    </p:spTree>
    <p:extLst>
      <p:ext uri="{BB962C8B-B14F-4D97-AF65-F5344CB8AC3E}">
        <p14:creationId xmlns:p14="http://schemas.microsoft.com/office/powerpoint/2010/main" val="64414763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232C-6EC9-FF41-9B02-5063904C89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D113C3-0EE3-F24E-8923-1035835CD69A}"/>
              </a:ext>
            </a:extLst>
          </p:cNvPr>
          <p:cNvSpPr>
            <a:spLocks noGrp="1"/>
          </p:cNvSpPr>
          <p:nvPr>
            <p:ph idx="1"/>
          </p:nvPr>
        </p:nvSpPr>
        <p:spPr/>
        <p:txBody>
          <a:bodyPr>
            <a:normAutofit lnSpcReduction="10000"/>
          </a:bodyPr>
          <a:lstStyle/>
          <a:p>
            <a:r>
              <a:rPr lang="en-GB" b="1" dirty="0"/>
              <a:t>Art 267(2) TFEU </a:t>
            </a:r>
            <a:r>
              <a:rPr lang="en-GB" dirty="0"/>
              <a:t>provides that any court or tribunal may make a reference to the CJ if it considers that a decision on the question is necessary to enable it to give judgment.</a:t>
            </a:r>
          </a:p>
          <a:p>
            <a:r>
              <a:rPr lang="en-GB" b="1" dirty="0"/>
              <a:t>Art 267(3)TFEU </a:t>
            </a:r>
            <a:r>
              <a:rPr lang="en-GB" dirty="0"/>
              <a:t>provides that there is a duty to make a reference where the court or tribunal is one against whose decisions there is no judicial remedy under national law.  This refers to the court or tribunal against whose judgment there is no appeal.  UK courts other than the Supreme Court can amount to courts against whose decisions there is no appeal in certain circumstances.  A failure on the part of a court to comply with its obligations under </a:t>
            </a:r>
            <a:r>
              <a:rPr lang="en-GB" b="1" dirty="0"/>
              <a:t>Art 267(3) </a:t>
            </a:r>
            <a:r>
              <a:rPr lang="en-GB" dirty="0"/>
              <a:t>would give rise to the potential for liability under the principle of state liability *</a:t>
            </a:r>
            <a:endParaRPr lang="en-GB" b="1" dirty="0"/>
          </a:p>
        </p:txBody>
      </p:sp>
    </p:spTree>
    <p:extLst>
      <p:ext uri="{BB962C8B-B14F-4D97-AF65-F5344CB8AC3E}">
        <p14:creationId xmlns:p14="http://schemas.microsoft.com/office/powerpoint/2010/main" val="401041235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32CCF-386E-2841-8CC0-BC8BE0AFC5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5D36F1-7DDF-6D41-BD7F-3C0A26C94D78}"/>
              </a:ext>
            </a:extLst>
          </p:cNvPr>
          <p:cNvSpPr>
            <a:spLocks noGrp="1"/>
          </p:cNvSpPr>
          <p:nvPr>
            <p:ph idx="1"/>
          </p:nvPr>
        </p:nvSpPr>
        <p:spPr/>
        <p:txBody>
          <a:bodyPr/>
          <a:lstStyle/>
          <a:p>
            <a:r>
              <a:rPr lang="en-GB" dirty="0"/>
              <a:t>The duty to confer is not absolute.  In Case 283/81, </a:t>
            </a:r>
            <a:r>
              <a:rPr lang="en-GB" b="1" i="1" dirty="0"/>
              <a:t>CILFIT [1982] </a:t>
            </a:r>
            <a:r>
              <a:rPr lang="en-GB" dirty="0"/>
              <a:t>the CJ identified 3 situations where a duty under </a:t>
            </a:r>
            <a:r>
              <a:rPr lang="en-GB" b="1" dirty="0"/>
              <a:t>Art 267(3) </a:t>
            </a:r>
            <a:r>
              <a:rPr lang="en-GB" dirty="0"/>
              <a:t>could be side-stepped where:</a:t>
            </a:r>
          </a:p>
          <a:p>
            <a:pPr>
              <a:buFontTx/>
              <a:buChar char="-"/>
            </a:pPr>
            <a:r>
              <a:rPr lang="en-GB" dirty="0"/>
              <a:t>A court or tribunal does not consider that a decision on a question of EU law is necessary to enable it to give judgment;</a:t>
            </a:r>
          </a:p>
          <a:p>
            <a:pPr>
              <a:buFontTx/>
              <a:buChar char="-"/>
            </a:pPr>
            <a:r>
              <a:rPr lang="en-GB" dirty="0"/>
              <a:t>The CJ has already decided on the question in issue;</a:t>
            </a:r>
          </a:p>
          <a:p>
            <a:pPr>
              <a:buFontTx/>
              <a:buChar char="-"/>
            </a:pPr>
            <a:r>
              <a:rPr lang="en-GB" dirty="0"/>
              <a:t>The correct application of EU law is so clear and obvious as to leave no doubt as to the answer to the question at issue.</a:t>
            </a:r>
          </a:p>
        </p:txBody>
      </p:sp>
    </p:spTree>
    <p:extLst>
      <p:ext uri="{BB962C8B-B14F-4D97-AF65-F5344CB8AC3E}">
        <p14:creationId xmlns:p14="http://schemas.microsoft.com/office/powerpoint/2010/main" val="274537145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5FEBB-3710-4F4C-AEED-BCCD710F03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AFB835-CB8F-9B46-A279-6E09B663F775}"/>
              </a:ext>
            </a:extLst>
          </p:cNvPr>
          <p:cNvSpPr>
            <a:spLocks noGrp="1"/>
          </p:cNvSpPr>
          <p:nvPr>
            <p:ph idx="1"/>
          </p:nvPr>
        </p:nvSpPr>
        <p:spPr/>
        <p:txBody>
          <a:bodyPr>
            <a:normAutofit/>
          </a:bodyPr>
          <a:lstStyle/>
          <a:p>
            <a:r>
              <a:rPr lang="en-GB" sz="2400" dirty="0"/>
              <a:t>The relationship between the CJ and the national courts should be horizontal and bilateral but it could be argued it has become vertical and multilateral.</a:t>
            </a:r>
          </a:p>
          <a:p>
            <a:r>
              <a:rPr lang="en-GB" sz="2400" dirty="0"/>
              <a:t>The traditional criticism of </a:t>
            </a:r>
            <a:r>
              <a:rPr lang="en-GB" sz="2400" b="1" dirty="0"/>
              <a:t>Art 267 </a:t>
            </a:r>
            <a:r>
              <a:rPr lang="en-GB" sz="2400" dirty="0"/>
              <a:t>is that it takes a long time for a ruling to be delivered.  In response, the CJ has sought to protect the effectiveness of </a:t>
            </a:r>
            <a:r>
              <a:rPr lang="en-GB" sz="2400" b="1" dirty="0"/>
              <a:t>Art 267 </a:t>
            </a:r>
            <a:r>
              <a:rPr lang="en-GB" sz="2400" dirty="0"/>
              <a:t>with a range of improvements.</a:t>
            </a:r>
          </a:p>
        </p:txBody>
      </p:sp>
    </p:spTree>
    <p:extLst>
      <p:ext uri="{BB962C8B-B14F-4D97-AF65-F5344CB8AC3E}">
        <p14:creationId xmlns:p14="http://schemas.microsoft.com/office/powerpoint/2010/main" val="82339653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4AAB8-DF21-0F43-B2B8-A231FE6B9A50}"/>
              </a:ext>
            </a:extLst>
          </p:cNvPr>
          <p:cNvSpPr>
            <a:spLocks noGrp="1"/>
          </p:cNvSpPr>
          <p:nvPr>
            <p:ph type="title"/>
          </p:nvPr>
        </p:nvSpPr>
        <p:spPr/>
        <p:txBody>
          <a:bodyPr/>
          <a:lstStyle/>
          <a:p>
            <a:r>
              <a:rPr lang="en-GB" dirty="0"/>
              <a:t>Key cases</a:t>
            </a:r>
          </a:p>
        </p:txBody>
      </p:sp>
      <p:sp>
        <p:nvSpPr>
          <p:cNvPr id="3" name="Content Placeholder 2">
            <a:extLst>
              <a:ext uri="{FF2B5EF4-FFF2-40B4-BE49-F238E27FC236}">
                <a16:creationId xmlns:a16="http://schemas.microsoft.com/office/drawing/2014/main" id="{25318628-3733-A747-9E70-A0E6317CB313}"/>
              </a:ext>
            </a:extLst>
          </p:cNvPr>
          <p:cNvSpPr>
            <a:spLocks noGrp="1"/>
          </p:cNvSpPr>
          <p:nvPr>
            <p:ph idx="1"/>
          </p:nvPr>
        </p:nvSpPr>
        <p:spPr/>
        <p:txBody>
          <a:bodyPr/>
          <a:lstStyle/>
          <a:p>
            <a:pPr marL="0" indent="0">
              <a:buNone/>
            </a:pPr>
            <a:r>
              <a:rPr lang="en-GB" dirty="0"/>
              <a:t>Case 166/73, </a:t>
            </a:r>
            <a:r>
              <a:rPr lang="en-GB" b="1" i="1" dirty="0" err="1"/>
              <a:t>Rheinmuhlen</a:t>
            </a:r>
            <a:r>
              <a:rPr lang="en-GB" b="1" i="1" dirty="0"/>
              <a:t> [1974]</a:t>
            </a:r>
          </a:p>
          <a:p>
            <a:pPr marL="0" indent="0">
              <a:buNone/>
            </a:pPr>
            <a:r>
              <a:rPr lang="en-GB" dirty="0"/>
              <a:t>Case 104/79, </a:t>
            </a:r>
            <a:r>
              <a:rPr lang="en-GB" b="1" i="1" dirty="0" err="1"/>
              <a:t>Foglia</a:t>
            </a:r>
            <a:r>
              <a:rPr lang="en-GB" b="1" i="1" dirty="0"/>
              <a:t> v </a:t>
            </a:r>
            <a:r>
              <a:rPr lang="en-GB" b="1" i="1" dirty="0" err="1"/>
              <a:t>Novello</a:t>
            </a:r>
            <a:r>
              <a:rPr lang="en-GB" b="1" i="1" dirty="0"/>
              <a:t> (No.1)[1980]</a:t>
            </a:r>
          </a:p>
          <a:p>
            <a:pPr marL="0" indent="0">
              <a:buNone/>
            </a:pPr>
            <a:r>
              <a:rPr lang="en-GB" dirty="0"/>
              <a:t>Case 244/80, </a:t>
            </a:r>
            <a:r>
              <a:rPr lang="en-GB" b="1" i="1" dirty="0" err="1"/>
              <a:t>Foglia</a:t>
            </a:r>
            <a:r>
              <a:rPr lang="en-GB" b="1" i="1" dirty="0"/>
              <a:t> v </a:t>
            </a:r>
            <a:r>
              <a:rPr lang="en-GB" b="1" i="1" dirty="0" err="1"/>
              <a:t>Novello</a:t>
            </a:r>
            <a:r>
              <a:rPr lang="en-GB" b="1" i="1" dirty="0"/>
              <a:t> (No.2)[1981]</a:t>
            </a:r>
          </a:p>
          <a:p>
            <a:pPr marL="0" indent="0">
              <a:buNone/>
            </a:pPr>
            <a:r>
              <a:rPr lang="en-GB" dirty="0"/>
              <a:t>Case 283/81, </a:t>
            </a:r>
            <a:r>
              <a:rPr lang="en-GB" b="1" i="1" dirty="0"/>
              <a:t>CILFIT [1982]</a:t>
            </a:r>
          </a:p>
          <a:p>
            <a:pPr marL="0" indent="0">
              <a:buNone/>
            </a:pPr>
            <a:r>
              <a:rPr lang="en-GB" dirty="0"/>
              <a:t>Case 314/85, </a:t>
            </a:r>
            <a:r>
              <a:rPr lang="en-GB" b="1" i="1" dirty="0" err="1"/>
              <a:t>Foto</a:t>
            </a:r>
            <a:r>
              <a:rPr lang="en-GB" b="1" i="1" dirty="0"/>
              <a:t>-Frost v </a:t>
            </a:r>
            <a:r>
              <a:rPr lang="en-GB" b="1" i="1" dirty="0" err="1"/>
              <a:t>Hauptzollamt</a:t>
            </a:r>
            <a:r>
              <a:rPr lang="en-GB" b="1" i="1" dirty="0"/>
              <a:t> Lubeck-Ost [1987]</a:t>
            </a:r>
          </a:p>
          <a:p>
            <a:pPr marL="0" indent="0">
              <a:buNone/>
            </a:pPr>
            <a:r>
              <a:rPr lang="en-GB" dirty="0"/>
              <a:t>Case C-244/01, </a:t>
            </a:r>
            <a:r>
              <a:rPr lang="en-GB" b="1" i="1" dirty="0" err="1"/>
              <a:t>Kobler</a:t>
            </a:r>
            <a:r>
              <a:rPr lang="en-GB" b="1" i="1" dirty="0"/>
              <a:t> v Austria [2003]</a:t>
            </a:r>
            <a:endParaRPr lang="en-GB" dirty="0"/>
          </a:p>
        </p:txBody>
      </p:sp>
    </p:spTree>
    <p:extLst>
      <p:ext uri="{BB962C8B-B14F-4D97-AF65-F5344CB8AC3E}">
        <p14:creationId xmlns:p14="http://schemas.microsoft.com/office/powerpoint/2010/main" val="249582650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4FF43-9420-274D-B5E0-88A9334202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6F4E51-188B-764F-951F-71999C151B06}"/>
              </a:ext>
            </a:extLst>
          </p:cNvPr>
          <p:cNvSpPr>
            <a:spLocks noGrp="1"/>
          </p:cNvSpPr>
          <p:nvPr>
            <p:ph idx="1"/>
          </p:nvPr>
        </p:nvSpPr>
        <p:spPr/>
        <p:txBody>
          <a:bodyPr>
            <a:normAutofit fontScale="92500" lnSpcReduction="20000"/>
          </a:bodyPr>
          <a:lstStyle/>
          <a:p>
            <a:pPr marL="0" indent="0">
              <a:buNone/>
            </a:pPr>
            <a:r>
              <a:rPr lang="en-GB" dirty="0"/>
              <a:t>Case C-173/03, </a:t>
            </a:r>
            <a:r>
              <a:rPr lang="en-GB" b="1" i="1" dirty="0"/>
              <a:t>Traghetti del </a:t>
            </a:r>
            <a:r>
              <a:rPr lang="en-GB" b="1" i="1" dirty="0" err="1"/>
              <a:t>Mediterraneo</a:t>
            </a:r>
            <a:r>
              <a:rPr lang="en-GB" b="1" i="1" dirty="0"/>
              <a:t> </a:t>
            </a:r>
            <a:r>
              <a:rPr lang="en-GB" b="1" i="1" dirty="0" err="1"/>
              <a:t>SpA</a:t>
            </a:r>
            <a:r>
              <a:rPr lang="en-GB" b="1" i="1" dirty="0"/>
              <a:t> v Italy [2006]</a:t>
            </a:r>
          </a:p>
          <a:p>
            <a:pPr marL="0" indent="0">
              <a:buNone/>
            </a:pPr>
            <a:r>
              <a:rPr lang="en-GB" b="1" i="1" dirty="0"/>
              <a:t>Arsenal v Reed [2002]</a:t>
            </a:r>
          </a:p>
          <a:p>
            <a:pPr marL="0" indent="0">
              <a:buNone/>
            </a:pPr>
            <a:r>
              <a:rPr lang="en-GB" dirty="0"/>
              <a:t>Case C-99/00, </a:t>
            </a:r>
            <a:r>
              <a:rPr lang="en-GB" b="1" i="1" dirty="0"/>
              <a:t>Kenny Roland </a:t>
            </a:r>
            <a:r>
              <a:rPr lang="en-GB" b="1" i="1" dirty="0" err="1"/>
              <a:t>Lyckeskog</a:t>
            </a:r>
            <a:r>
              <a:rPr lang="en-GB" b="1" i="1" dirty="0"/>
              <a:t> [2003]</a:t>
            </a:r>
          </a:p>
          <a:p>
            <a:pPr marL="0" indent="0">
              <a:buNone/>
            </a:pPr>
            <a:r>
              <a:rPr lang="en-GB" dirty="0"/>
              <a:t>Case C-517/09, </a:t>
            </a:r>
            <a:r>
              <a:rPr lang="en-GB" b="1" i="1" dirty="0"/>
              <a:t>RTL Belgium [2010]</a:t>
            </a:r>
          </a:p>
          <a:p>
            <a:pPr marL="0" indent="0">
              <a:buNone/>
            </a:pPr>
            <a:r>
              <a:rPr lang="en-GB" dirty="0"/>
              <a:t>Case C-136/12, </a:t>
            </a:r>
            <a:r>
              <a:rPr lang="en-GB" b="1" i="1" dirty="0"/>
              <a:t>CNG [2013]</a:t>
            </a:r>
          </a:p>
          <a:p>
            <a:pPr marL="0" indent="0">
              <a:buNone/>
            </a:pPr>
            <a:r>
              <a:rPr lang="en-GB" dirty="0"/>
              <a:t>Case C-96/04, </a:t>
            </a:r>
            <a:r>
              <a:rPr lang="en-GB" b="1" i="1" dirty="0"/>
              <a:t>Proceedings concerning </a:t>
            </a:r>
            <a:r>
              <a:rPr lang="en-GB" b="1" i="1" dirty="0" err="1"/>
              <a:t>Standesamt</a:t>
            </a:r>
            <a:r>
              <a:rPr lang="en-GB" b="1" i="1" dirty="0"/>
              <a:t> Stadt </a:t>
            </a:r>
            <a:r>
              <a:rPr lang="en-GB" b="1" i="1" dirty="0" err="1"/>
              <a:t>Niebull</a:t>
            </a:r>
            <a:r>
              <a:rPr lang="en-GB" b="1" i="1" dirty="0"/>
              <a:t> [2006]</a:t>
            </a:r>
          </a:p>
          <a:p>
            <a:pPr marL="0" indent="0">
              <a:buNone/>
            </a:pPr>
            <a:r>
              <a:rPr lang="en-GB" dirty="0"/>
              <a:t>Case C-54/96, </a:t>
            </a:r>
            <a:r>
              <a:rPr lang="en-GB" b="1" i="1" dirty="0" err="1"/>
              <a:t>Dorsch</a:t>
            </a:r>
            <a:r>
              <a:rPr lang="en-GB" b="1" i="1" dirty="0"/>
              <a:t> Consult [1998]</a:t>
            </a:r>
          </a:p>
          <a:p>
            <a:pPr marL="0" indent="0">
              <a:buNone/>
            </a:pPr>
            <a:r>
              <a:rPr lang="en-GB" dirty="0"/>
              <a:t>Case 102/81, </a:t>
            </a:r>
            <a:r>
              <a:rPr lang="en-GB" b="1" i="1" dirty="0" err="1"/>
              <a:t>Nordsee</a:t>
            </a:r>
            <a:r>
              <a:rPr lang="en-GB" b="1" i="1" dirty="0"/>
              <a:t> [1982]</a:t>
            </a:r>
            <a:endParaRPr lang="en-GB" dirty="0"/>
          </a:p>
        </p:txBody>
      </p:sp>
    </p:spTree>
    <p:extLst>
      <p:ext uri="{BB962C8B-B14F-4D97-AF65-F5344CB8AC3E}">
        <p14:creationId xmlns:p14="http://schemas.microsoft.com/office/powerpoint/2010/main" val="270696762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499</TotalTime>
  <Words>10089</Words>
  <Application>Microsoft Macintosh PowerPoint</Application>
  <PresentationFormat>Widescreen</PresentationFormat>
  <Paragraphs>323</Paragraphs>
  <Slides>78</Slides>
  <Notes>31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78</vt:i4>
      </vt:variant>
    </vt:vector>
  </HeadingPairs>
  <TitlesOfParts>
    <vt:vector size="82" baseType="lpstr">
      <vt:lpstr>Arial</vt:lpstr>
      <vt:lpstr>Calibri</vt:lpstr>
      <vt:lpstr>Gill Sans MT</vt:lpstr>
      <vt:lpstr>Gallery</vt:lpstr>
      <vt:lpstr>References to the court of justice under art 267 TFEU</vt:lpstr>
      <vt:lpstr>Aims</vt:lpstr>
      <vt:lpstr>Introduction</vt:lpstr>
      <vt:lpstr>Key questions</vt:lpstr>
      <vt:lpstr>Art 267 and the basic procedure</vt:lpstr>
      <vt:lpstr>PowerPoint Presentation</vt:lpstr>
      <vt:lpstr>PowerPoint Presentation</vt:lpstr>
      <vt:lpstr>Under ART 267…</vt:lpstr>
      <vt:lpstr>PowerPoint Presentation</vt:lpstr>
      <vt:lpstr>Questions for referral</vt:lpstr>
      <vt:lpstr>Form and content</vt:lpstr>
      <vt:lpstr>PowerPoint Presentation</vt:lpstr>
      <vt:lpstr>PowerPoint Presentation</vt:lpstr>
      <vt:lpstr>PowerPoint Presentation</vt:lpstr>
      <vt:lpstr>Artificial disputes and hypothetical questions</vt:lpstr>
      <vt:lpstr>PowerPoint Presentation</vt:lpstr>
      <vt:lpstr>PowerPoint Presentation</vt:lpstr>
      <vt:lpstr>Who can refer questions?</vt:lpstr>
      <vt:lpstr>PowerPoint Presentation</vt:lpstr>
      <vt:lpstr>The requirement of independence</vt:lpstr>
      <vt:lpstr>PowerPoint Presentation</vt:lpstr>
      <vt:lpstr>PowerPoint Presentation</vt:lpstr>
      <vt:lpstr>PowerPoint Presentation</vt:lpstr>
      <vt:lpstr>The need for the referring body to be exercising a judicial function</vt:lpstr>
      <vt:lpstr>PowerPoint Presentation</vt:lpstr>
      <vt:lpstr>PowerPoint Presentation</vt:lpstr>
      <vt:lpstr>PowerPoint Presentation</vt:lpstr>
      <vt:lpstr>PowerPoint Presentation</vt:lpstr>
      <vt:lpstr>PowerPoint Presentation</vt:lpstr>
      <vt:lpstr>Can arbitrators make a reference?</vt:lpstr>
      <vt:lpstr>PowerPoint Presentation</vt:lpstr>
      <vt:lpstr>The discretion to refer: Art 267(2)</vt:lpstr>
      <vt:lpstr>Cases 36/80 and 71/80, Irish creamery Milk suppliers association v Ireland [1981].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obligation to refer</vt:lpstr>
      <vt:lpstr>1. The courts within the scope of ART 267(3)</vt:lpstr>
      <vt:lpstr>PowerPoint Presentation</vt:lpstr>
      <vt:lpstr>PowerPoint Presentation</vt:lpstr>
      <vt:lpstr>PowerPoint Presentation</vt:lpstr>
      <vt:lpstr>The obligation to refer under art 267(3)</vt:lpstr>
      <vt:lpstr>PowerPoint Presentation</vt:lpstr>
      <vt:lpstr>PowerPoint Presentation</vt:lpstr>
      <vt:lpstr>PowerPoint Presentation</vt:lpstr>
      <vt:lpstr>PowerPoint Presentation</vt:lpstr>
      <vt:lpstr>PowerPoint Presentation</vt:lpstr>
      <vt:lpstr>The significance of CILFIT</vt:lpstr>
      <vt:lpstr>PowerPoint Presentation</vt:lpstr>
      <vt:lpstr>PowerPoint Presentation</vt:lpstr>
      <vt:lpstr>State liability and Art 267(3)</vt:lpstr>
      <vt:lpstr>PowerPoint Presentation</vt:lpstr>
      <vt:lpstr>Questions concerning validity</vt:lpstr>
      <vt:lpstr>PowerPoint Presentation</vt:lpstr>
      <vt:lpstr>PowerPoint Presentation</vt:lpstr>
      <vt:lpstr>PowerPoint Presentation</vt:lpstr>
      <vt:lpstr>Procedure before the court of justice</vt:lpstr>
      <vt:lpstr>Improvements to the procedure</vt:lpstr>
      <vt:lpstr>PowerPoint Presentation</vt:lpstr>
      <vt:lpstr>PowerPoint Presentation</vt:lpstr>
      <vt:lpstr>PowerPoint Presentation</vt:lpstr>
      <vt:lpstr>The preliminary ruling: form and effect</vt:lpstr>
      <vt:lpstr>PowerPoint Presentation</vt:lpstr>
      <vt:lpstr>PowerPoint Presentation</vt:lpstr>
      <vt:lpstr>The relationship between national courts and the Court of justice</vt:lpstr>
      <vt:lpstr>PowerPoint Presentation</vt:lpstr>
      <vt:lpstr>summary</vt:lpstr>
      <vt:lpstr>PowerPoint Presentation</vt:lpstr>
      <vt:lpstr>PowerPoint Presentation</vt:lpstr>
      <vt:lpstr>PowerPoint Presentation</vt:lpstr>
      <vt:lpstr>Key cases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References to the court of justice under art 267 TFEU</dc:title>
  <dc:creator>H15HolmesT</dc:creator>
  <cp:lastModifiedBy>H15HolmesT</cp:lastModifiedBy>
  <cp:revision>51</cp:revision>
  <dcterms:created xsi:type="dcterms:W3CDTF">2020-02-21T16:02:43Z</dcterms:created>
  <dcterms:modified xsi:type="dcterms:W3CDTF">2020-02-22T17:57:25Z</dcterms:modified>
</cp:coreProperties>
</file>