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57" r:id="rId2"/>
    <p:sldId id="395" r:id="rId3"/>
    <p:sldId id="463" r:id="rId4"/>
    <p:sldId id="258" r:id="rId5"/>
    <p:sldId id="483" r:id="rId6"/>
    <p:sldId id="481" r:id="rId7"/>
    <p:sldId id="471" r:id="rId8"/>
    <p:sldId id="485" r:id="rId9"/>
    <p:sldId id="472" r:id="rId10"/>
    <p:sldId id="473" r:id="rId11"/>
    <p:sldId id="474" r:id="rId12"/>
    <p:sldId id="475" r:id="rId13"/>
    <p:sldId id="476" r:id="rId14"/>
    <p:sldId id="477" r:id="rId15"/>
    <p:sldId id="272" r:id="rId16"/>
    <p:sldId id="468" r:id="rId17"/>
    <p:sldId id="469" r:id="rId18"/>
    <p:sldId id="261" r:id="rId19"/>
    <p:sldId id="270" r:id="rId20"/>
    <p:sldId id="276" r:id="rId21"/>
    <p:sldId id="273" r:id="rId22"/>
    <p:sldId id="278" r:id="rId23"/>
    <p:sldId id="274" r:id="rId24"/>
    <p:sldId id="470" r:id="rId25"/>
    <p:sldId id="259" r:id="rId26"/>
    <p:sldId id="467" r:id="rId27"/>
    <p:sldId id="466" r:id="rId28"/>
    <p:sldId id="464" r:id="rId29"/>
    <p:sldId id="465" r:id="rId30"/>
    <p:sldId id="478" r:id="rId31"/>
    <p:sldId id="479" r:id="rId32"/>
    <p:sldId id="480" r:id="rId33"/>
    <p:sldId id="461" r:id="rId34"/>
    <p:sldId id="460" r:id="rId35"/>
    <p:sldId id="48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0927C9-2E35-45A2-8CA0-F85D81B8243F}" v="71" dt="2025-05-13T14:07:56.4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1138" autoAdjust="0"/>
  </p:normalViewPr>
  <p:slideViewPr>
    <p:cSldViewPr snapToGrid="0">
      <p:cViewPr varScale="1">
        <p:scale>
          <a:sx n="59" d="100"/>
          <a:sy n="59" d="100"/>
        </p:scale>
        <p:origin x="2592"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FC0927C9-2E35-45A2-8CA0-F85D81B8243F}"/>
    <pc:docChg chg="undo custSel addSld delSld modSld sldOrd">
      <pc:chgData name="Julie Thomas" userId="2af13b6d24d29b42" providerId="LiveId" clId="{FC0927C9-2E35-45A2-8CA0-F85D81B8243F}" dt="2025-05-20T13:42:14.611" v="7621" actId="20577"/>
      <pc:docMkLst>
        <pc:docMk/>
      </pc:docMkLst>
      <pc:sldChg chg="modSp mod">
        <pc:chgData name="Julie Thomas" userId="2af13b6d24d29b42" providerId="LiveId" clId="{FC0927C9-2E35-45A2-8CA0-F85D81B8243F}" dt="2025-05-08T11:50:35.540" v="164" actId="20577"/>
        <pc:sldMkLst>
          <pc:docMk/>
          <pc:sldMk cId="2468423962" sldId="258"/>
        </pc:sldMkLst>
        <pc:spChg chg="mod">
          <ac:chgData name="Julie Thomas" userId="2af13b6d24d29b42" providerId="LiveId" clId="{FC0927C9-2E35-45A2-8CA0-F85D81B8243F}" dt="2025-05-08T11:50:06.305" v="129" actId="20577"/>
          <ac:spMkLst>
            <pc:docMk/>
            <pc:sldMk cId="2468423962" sldId="258"/>
            <ac:spMk id="2" creationId="{CDDDA66E-EA5B-4242-81F0-DA42BF4A6903}"/>
          </ac:spMkLst>
        </pc:spChg>
        <pc:spChg chg="mod">
          <ac:chgData name="Julie Thomas" userId="2af13b6d24d29b42" providerId="LiveId" clId="{FC0927C9-2E35-45A2-8CA0-F85D81B8243F}" dt="2025-05-08T11:50:35.540" v="164" actId="20577"/>
          <ac:spMkLst>
            <pc:docMk/>
            <pc:sldMk cId="2468423962" sldId="258"/>
            <ac:spMk id="3" creationId="{36247325-AB7A-4AD6-8E9B-2CE16C53DD1D}"/>
          </ac:spMkLst>
        </pc:spChg>
      </pc:sldChg>
      <pc:sldChg chg="add">
        <pc:chgData name="Julie Thomas" userId="2af13b6d24d29b42" providerId="LiveId" clId="{FC0927C9-2E35-45A2-8CA0-F85D81B8243F}" dt="2025-05-08T14:29:30.692" v="1735"/>
        <pc:sldMkLst>
          <pc:docMk/>
          <pc:sldMk cId="430057393" sldId="259"/>
        </pc:sldMkLst>
      </pc:sldChg>
      <pc:sldChg chg="add">
        <pc:chgData name="Julie Thomas" userId="2af13b6d24d29b42" providerId="LiveId" clId="{FC0927C9-2E35-45A2-8CA0-F85D81B8243F}" dt="2025-05-08T14:29:30.692" v="1735"/>
        <pc:sldMkLst>
          <pc:docMk/>
          <pc:sldMk cId="3648173756" sldId="261"/>
        </pc:sldMkLst>
      </pc:sldChg>
      <pc:sldChg chg="add del">
        <pc:chgData name="Julie Thomas" userId="2af13b6d24d29b42" providerId="LiveId" clId="{FC0927C9-2E35-45A2-8CA0-F85D81B8243F}" dt="2025-05-08T14:29:36.715" v="1736" actId="2696"/>
        <pc:sldMkLst>
          <pc:docMk/>
          <pc:sldMk cId="1720472430" sldId="263"/>
        </pc:sldMkLst>
      </pc:sldChg>
      <pc:sldChg chg="add">
        <pc:chgData name="Julie Thomas" userId="2af13b6d24d29b42" providerId="LiveId" clId="{FC0927C9-2E35-45A2-8CA0-F85D81B8243F}" dt="2025-05-08T14:29:30.692" v="1735"/>
        <pc:sldMkLst>
          <pc:docMk/>
          <pc:sldMk cId="2089838938" sldId="270"/>
        </pc:sldMkLst>
      </pc:sldChg>
      <pc:sldChg chg="add ord">
        <pc:chgData name="Julie Thomas" userId="2af13b6d24d29b42" providerId="LiveId" clId="{FC0927C9-2E35-45A2-8CA0-F85D81B8243F}" dt="2025-05-09T13:44:05.009" v="6766"/>
        <pc:sldMkLst>
          <pc:docMk/>
          <pc:sldMk cId="1386864652" sldId="272"/>
        </pc:sldMkLst>
      </pc:sldChg>
      <pc:sldChg chg="add">
        <pc:chgData name="Julie Thomas" userId="2af13b6d24d29b42" providerId="LiveId" clId="{FC0927C9-2E35-45A2-8CA0-F85D81B8243F}" dt="2025-05-08T14:29:30.692" v="1735"/>
        <pc:sldMkLst>
          <pc:docMk/>
          <pc:sldMk cId="4063061074" sldId="273"/>
        </pc:sldMkLst>
      </pc:sldChg>
      <pc:sldChg chg="addSp delSp modSp add mod">
        <pc:chgData name="Julie Thomas" userId="2af13b6d24d29b42" providerId="LiveId" clId="{FC0927C9-2E35-45A2-8CA0-F85D81B8243F}" dt="2025-05-08T14:36:23.488" v="1773" actId="14100"/>
        <pc:sldMkLst>
          <pc:docMk/>
          <pc:sldMk cId="950044710" sldId="274"/>
        </pc:sldMkLst>
        <pc:spChg chg="mod">
          <ac:chgData name="Julie Thomas" userId="2af13b6d24d29b42" providerId="LiveId" clId="{FC0927C9-2E35-45A2-8CA0-F85D81B8243F}" dt="2025-05-08T14:36:23.488" v="1773" actId="14100"/>
          <ac:spMkLst>
            <pc:docMk/>
            <pc:sldMk cId="950044710" sldId="274"/>
            <ac:spMk id="2" creationId="{0A975279-38E4-844F-18CD-79429BC53CC8}"/>
          </ac:spMkLst>
        </pc:spChg>
      </pc:sldChg>
      <pc:sldChg chg="add">
        <pc:chgData name="Julie Thomas" userId="2af13b6d24d29b42" providerId="LiveId" clId="{FC0927C9-2E35-45A2-8CA0-F85D81B8243F}" dt="2025-05-08T14:29:30.692" v="1735"/>
        <pc:sldMkLst>
          <pc:docMk/>
          <pc:sldMk cId="999632922" sldId="276"/>
        </pc:sldMkLst>
      </pc:sldChg>
      <pc:sldChg chg="add">
        <pc:chgData name="Julie Thomas" userId="2af13b6d24d29b42" providerId="LiveId" clId="{FC0927C9-2E35-45A2-8CA0-F85D81B8243F}" dt="2025-05-08T14:29:30.692" v="1735"/>
        <pc:sldMkLst>
          <pc:docMk/>
          <pc:sldMk cId="1788585131" sldId="278"/>
        </pc:sldMkLst>
      </pc:sldChg>
      <pc:sldChg chg="modSp mod">
        <pc:chgData name="Julie Thomas" userId="2af13b6d24d29b42" providerId="LiveId" clId="{FC0927C9-2E35-45A2-8CA0-F85D81B8243F}" dt="2025-05-20T13:42:14.611" v="7621" actId="20577"/>
        <pc:sldMkLst>
          <pc:docMk/>
          <pc:sldMk cId="631414292" sldId="395"/>
        </pc:sldMkLst>
        <pc:spChg chg="mod">
          <ac:chgData name="Julie Thomas" userId="2af13b6d24d29b42" providerId="LiveId" clId="{FC0927C9-2E35-45A2-8CA0-F85D81B8243F}" dt="2025-05-20T13:42:14.611" v="7621" actId="20577"/>
          <ac:spMkLst>
            <pc:docMk/>
            <pc:sldMk cId="631414292" sldId="395"/>
            <ac:spMk id="3" creationId="{2BE44084-D4A5-0552-AC30-4732FBE55F6D}"/>
          </ac:spMkLst>
        </pc:spChg>
      </pc:sldChg>
      <pc:sldChg chg="modSp mod ord">
        <pc:chgData name="Julie Thomas" userId="2af13b6d24d29b42" providerId="LiveId" clId="{FC0927C9-2E35-45A2-8CA0-F85D81B8243F}" dt="2025-05-09T11:16:56.310" v="5977" actId="12"/>
        <pc:sldMkLst>
          <pc:docMk/>
          <pc:sldMk cId="960585534" sldId="461"/>
        </pc:sldMkLst>
        <pc:spChg chg="mod">
          <ac:chgData name="Julie Thomas" userId="2af13b6d24d29b42" providerId="LiveId" clId="{FC0927C9-2E35-45A2-8CA0-F85D81B8243F}" dt="2025-05-09T11:16:56.310" v="5977" actId="12"/>
          <ac:spMkLst>
            <pc:docMk/>
            <pc:sldMk cId="960585534" sldId="461"/>
            <ac:spMk id="3" creationId="{23B8C77F-6C83-33DA-26EC-FED1435470A3}"/>
          </ac:spMkLst>
        </pc:spChg>
      </pc:sldChg>
      <pc:sldChg chg="modSp new mod modNotesTx">
        <pc:chgData name="Julie Thomas" userId="2af13b6d24d29b42" providerId="LiveId" clId="{FC0927C9-2E35-45A2-8CA0-F85D81B8243F}" dt="2025-05-08T13:43:32.709" v="1038" actId="20577"/>
        <pc:sldMkLst>
          <pc:docMk/>
          <pc:sldMk cId="1387240507" sldId="464"/>
        </pc:sldMkLst>
        <pc:spChg chg="mod">
          <ac:chgData name="Julie Thomas" userId="2af13b6d24d29b42" providerId="LiveId" clId="{FC0927C9-2E35-45A2-8CA0-F85D81B8243F}" dt="2025-05-08T11:53:08.982" v="400" actId="27636"/>
          <ac:spMkLst>
            <pc:docMk/>
            <pc:sldMk cId="1387240507" sldId="464"/>
            <ac:spMk id="2" creationId="{B4F5CB20-672A-40DB-9A4F-122D16C75669}"/>
          </ac:spMkLst>
        </pc:spChg>
        <pc:spChg chg="mod">
          <ac:chgData name="Julie Thomas" userId="2af13b6d24d29b42" providerId="LiveId" clId="{FC0927C9-2E35-45A2-8CA0-F85D81B8243F}" dt="2025-05-08T13:43:32.709" v="1038" actId="20577"/>
          <ac:spMkLst>
            <pc:docMk/>
            <pc:sldMk cId="1387240507" sldId="464"/>
            <ac:spMk id="3" creationId="{366C23D2-3495-BED7-C7DD-594B01BA1602}"/>
          </ac:spMkLst>
        </pc:spChg>
      </pc:sldChg>
      <pc:sldChg chg="modSp new mod modNotesTx">
        <pc:chgData name="Julie Thomas" userId="2af13b6d24d29b42" providerId="LiveId" clId="{FC0927C9-2E35-45A2-8CA0-F85D81B8243F}" dt="2025-05-09T13:27:46.347" v="6668" actId="255"/>
        <pc:sldMkLst>
          <pc:docMk/>
          <pc:sldMk cId="3263206977" sldId="465"/>
        </pc:sldMkLst>
        <pc:spChg chg="mod">
          <ac:chgData name="Julie Thomas" userId="2af13b6d24d29b42" providerId="LiveId" clId="{FC0927C9-2E35-45A2-8CA0-F85D81B8243F}" dt="2025-05-08T13:44:34.821" v="1163" actId="113"/>
          <ac:spMkLst>
            <pc:docMk/>
            <pc:sldMk cId="3263206977" sldId="465"/>
            <ac:spMk id="2" creationId="{9E8B19E2-9B3A-A1F4-B162-2495EB0E103F}"/>
          </ac:spMkLst>
        </pc:spChg>
        <pc:spChg chg="mod">
          <ac:chgData name="Julie Thomas" userId="2af13b6d24d29b42" providerId="LiveId" clId="{FC0927C9-2E35-45A2-8CA0-F85D81B8243F}" dt="2025-05-09T13:27:46.347" v="6668" actId="255"/>
          <ac:spMkLst>
            <pc:docMk/>
            <pc:sldMk cId="3263206977" sldId="465"/>
            <ac:spMk id="3" creationId="{3481E459-8CA3-E73C-6F32-1B5F753B1D93}"/>
          </ac:spMkLst>
        </pc:spChg>
      </pc:sldChg>
      <pc:sldChg chg="modSp new mod ord modNotesTx">
        <pc:chgData name="Julie Thomas" userId="2af13b6d24d29b42" providerId="LiveId" clId="{FC0927C9-2E35-45A2-8CA0-F85D81B8243F}" dt="2025-05-08T14:19:42.044" v="1734"/>
        <pc:sldMkLst>
          <pc:docMk/>
          <pc:sldMk cId="2732821949" sldId="466"/>
        </pc:sldMkLst>
        <pc:spChg chg="mod">
          <ac:chgData name="Julie Thomas" userId="2af13b6d24d29b42" providerId="LiveId" clId="{FC0927C9-2E35-45A2-8CA0-F85D81B8243F}" dt="2025-05-08T14:12:10.997" v="1627" actId="27636"/>
          <ac:spMkLst>
            <pc:docMk/>
            <pc:sldMk cId="2732821949" sldId="466"/>
            <ac:spMk id="2" creationId="{432BF104-8D5B-2890-19F1-5ABA588F7392}"/>
          </ac:spMkLst>
        </pc:spChg>
        <pc:spChg chg="mod">
          <ac:chgData name="Julie Thomas" userId="2af13b6d24d29b42" providerId="LiveId" clId="{FC0927C9-2E35-45A2-8CA0-F85D81B8243F}" dt="2025-05-08T14:12:01.475" v="1625" actId="20577"/>
          <ac:spMkLst>
            <pc:docMk/>
            <pc:sldMk cId="2732821949" sldId="466"/>
            <ac:spMk id="3" creationId="{EC41CD6F-5CD1-3134-EF9E-1E9E3D0059A5}"/>
          </ac:spMkLst>
        </pc:spChg>
      </pc:sldChg>
      <pc:sldChg chg="modSp new mod ord">
        <pc:chgData name="Julie Thomas" userId="2af13b6d24d29b42" providerId="LiveId" clId="{FC0927C9-2E35-45A2-8CA0-F85D81B8243F}" dt="2025-05-08T14:29:46.528" v="1738"/>
        <pc:sldMkLst>
          <pc:docMk/>
          <pc:sldMk cId="265726741" sldId="467"/>
        </pc:sldMkLst>
        <pc:spChg chg="mod">
          <ac:chgData name="Julie Thomas" userId="2af13b6d24d29b42" providerId="LiveId" clId="{FC0927C9-2E35-45A2-8CA0-F85D81B8243F}" dt="2025-05-08T14:19:01.559" v="1732" actId="20577"/>
          <ac:spMkLst>
            <pc:docMk/>
            <pc:sldMk cId="265726741" sldId="467"/>
            <ac:spMk id="2" creationId="{CF295292-6729-615D-99BE-6A7062773E99}"/>
          </ac:spMkLst>
        </pc:spChg>
        <pc:spChg chg="mod">
          <ac:chgData name="Julie Thomas" userId="2af13b6d24d29b42" providerId="LiveId" clId="{FC0927C9-2E35-45A2-8CA0-F85D81B8243F}" dt="2025-05-08T14:18:23.378" v="1700" actId="20577"/>
          <ac:spMkLst>
            <pc:docMk/>
            <pc:sldMk cId="265726741" sldId="467"/>
            <ac:spMk id="3" creationId="{583164C4-4DE5-1B7D-772B-FD101FF305A5}"/>
          </ac:spMkLst>
        </pc:spChg>
      </pc:sldChg>
      <pc:sldChg chg="modSp add mod">
        <pc:chgData name="Julie Thomas" userId="2af13b6d24d29b42" providerId="LiveId" clId="{FC0927C9-2E35-45A2-8CA0-F85D81B8243F}" dt="2025-05-13T14:07:56.465" v="7430" actId="20577"/>
        <pc:sldMkLst>
          <pc:docMk/>
          <pc:sldMk cId="2391501967" sldId="468"/>
        </pc:sldMkLst>
        <pc:spChg chg="mod">
          <ac:chgData name="Julie Thomas" userId="2af13b6d24d29b42" providerId="LiveId" clId="{FC0927C9-2E35-45A2-8CA0-F85D81B8243F}" dt="2025-05-13T14:07:56.465" v="7430" actId="20577"/>
          <ac:spMkLst>
            <pc:docMk/>
            <pc:sldMk cId="2391501967" sldId="468"/>
            <ac:spMk id="3" creationId="{6A824915-5F2B-419B-BE44-C7CF1B9C5C93}"/>
          </ac:spMkLst>
        </pc:spChg>
      </pc:sldChg>
      <pc:sldChg chg="modSp add mod modNotesTx">
        <pc:chgData name="Julie Thomas" userId="2af13b6d24d29b42" providerId="LiveId" clId="{FC0927C9-2E35-45A2-8CA0-F85D81B8243F}" dt="2025-05-13T14:07:25.084" v="7405" actId="20577"/>
        <pc:sldMkLst>
          <pc:docMk/>
          <pc:sldMk cId="3246266835" sldId="469"/>
        </pc:sldMkLst>
        <pc:spChg chg="mod">
          <ac:chgData name="Julie Thomas" userId="2af13b6d24d29b42" providerId="LiveId" clId="{FC0927C9-2E35-45A2-8CA0-F85D81B8243F}" dt="2025-05-13T14:07:25.084" v="7405" actId="20577"/>
          <ac:spMkLst>
            <pc:docMk/>
            <pc:sldMk cId="3246266835" sldId="469"/>
            <ac:spMk id="3" creationId="{C3DFF8AE-5704-4A39-9536-9FD5E55A0AF9}"/>
          </ac:spMkLst>
        </pc:spChg>
      </pc:sldChg>
      <pc:sldChg chg="addSp modSp new mod modClrScheme chgLayout modNotesTx">
        <pc:chgData name="Julie Thomas" userId="2af13b6d24d29b42" providerId="LiveId" clId="{FC0927C9-2E35-45A2-8CA0-F85D81B8243F}" dt="2025-05-08T14:34:51.409" v="1770" actId="6549"/>
        <pc:sldMkLst>
          <pc:docMk/>
          <pc:sldMk cId="984012666" sldId="470"/>
        </pc:sldMkLst>
        <pc:picChg chg="add mod">
          <ac:chgData name="Julie Thomas" userId="2af13b6d24d29b42" providerId="LiveId" clId="{FC0927C9-2E35-45A2-8CA0-F85D81B8243F}" dt="2025-05-08T14:34:05.340" v="1746" actId="26606"/>
          <ac:picMkLst>
            <pc:docMk/>
            <pc:sldMk cId="984012666" sldId="470"/>
            <ac:picMk id="2" creationId="{803848BF-AC06-5C1E-8523-11C7255E87B9}"/>
          </ac:picMkLst>
        </pc:picChg>
      </pc:sldChg>
      <pc:sldChg chg="modSp new mod ord">
        <pc:chgData name="Julie Thomas" userId="2af13b6d24d29b42" providerId="LiveId" clId="{FC0927C9-2E35-45A2-8CA0-F85D81B8243F}" dt="2025-05-09T11:29:32.998" v="6657"/>
        <pc:sldMkLst>
          <pc:docMk/>
          <pc:sldMk cId="3074138345" sldId="471"/>
        </pc:sldMkLst>
        <pc:spChg chg="mod">
          <ac:chgData name="Julie Thomas" userId="2af13b6d24d29b42" providerId="LiveId" clId="{FC0927C9-2E35-45A2-8CA0-F85D81B8243F}" dt="2025-05-08T14:55:44.661" v="2350" actId="20577"/>
          <ac:spMkLst>
            <pc:docMk/>
            <pc:sldMk cId="3074138345" sldId="471"/>
            <ac:spMk id="2" creationId="{18F58BB4-DDD5-52E4-B8BC-D7877A7F11E4}"/>
          </ac:spMkLst>
        </pc:spChg>
        <pc:spChg chg="mod">
          <ac:chgData name="Julie Thomas" userId="2af13b6d24d29b42" providerId="LiveId" clId="{FC0927C9-2E35-45A2-8CA0-F85D81B8243F}" dt="2025-05-08T14:56:00.806" v="2351" actId="113"/>
          <ac:spMkLst>
            <pc:docMk/>
            <pc:sldMk cId="3074138345" sldId="471"/>
            <ac:spMk id="3" creationId="{AACC0598-AF3E-1055-0510-EBA786398730}"/>
          </ac:spMkLst>
        </pc:spChg>
      </pc:sldChg>
      <pc:sldChg chg="modSp new mod">
        <pc:chgData name="Julie Thomas" userId="2af13b6d24d29b42" providerId="LiveId" clId="{FC0927C9-2E35-45A2-8CA0-F85D81B8243F}" dt="2025-05-08T14:55:20.122" v="2342" actId="12"/>
        <pc:sldMkLst>
          <pc:docMk/>
          <pc:sldMk cId="3822841792" sldId="472"/>
        </pc:sldMkLst>
        <pc:spChg chg="mod">
          <ac:chgData name="Julie Thomas" userId="2af13b6d24d29b42" providerId="LiveId" clId="{FC0927C9-2E35-45A2-8CA0-F85D81B8243F}" dt="2025-05-08T14:48:03.718" v="2140" actId="27636"/>
          <ac:spMkLst>
            <pc:docMk/>
            <pc:sldMk cId="3822841792" sldId="472"/>
            <ac:spMk id="2" creationId="{671FB0C5-0211-DF69-4678-E20E4CB80E08}"/>
          </ac:spMkLst>
        </pc:spChg>
        <pc:spChg chg="mod">
          <ac:chgData name="Julie Thomas" userId="2af13b6d24d29b42" providerId="LiveId" clId="{FC0927C9-2E35-45A2-8CA0-F85D81B8243F}" dt="2025-05-08T14:55:20.122" v="2342" actId="12"/>
          <ac:spMkLst>
            <pc:docMk/>
            <pc:sldMk cId="3822841792" sldId="472"/>
            <ac:spMk id="3" creationId="{426C4B04-2753-BA10-F19F-69DB636807B7}"/>
          </ac:spMkLst>
        </pc:spChg>
      </pc:sldChg>
      <pc:sldChg chg="modSp new mod">
        <pc:chgData name="Julie Thomas" userId="2af13b6d24d29b42" providerId="LiveId" clId="{FC0927C9-2E35-45A2-8CA0-F85D81B8243F}" dt="2025-05-08T15:23:01.367" v="2571" actId="20577"/>
        <pc:sldMkLst>
          <pc:docMk/>
          <pc:sldMk cId="2525240760" sldId="473"/>
        </pc:sldMkLst>
        <pc:spChg chg="mod">
          <ac:chgData name="Julie Thomas" userId="2af13b6d24d29b42" providerId="LiveId" clId="{FC0927C9-2E35-45A2-8CA0-F85D81B8243F}" dt="2025-05-08T14:59:26.670" v="2377" actId="113"/>
          <ac:spMkLst>
            <pc:docMk/>
            <pc:sldMk cId="2525240760" sldId="473"/>
            <ac:spMk id="2" creationId="{A0E5DACE-7F76-6A0F-077F-7321ABC66A92}"/>
          </ac:spMkLst>
        </pc:spChg>
        <pc:spChg chg="mod">
          <ac:chgData name="Julie Thomas" userId="2af13b6d24d29b42" providerId="LiveId" clId="{FC0927C9-2E35-45A2-8CA0-F85D81B8243F}" dt="2025-05-08T15:23:01.367" v="2571" actId="20577"/>
          <ac:spMkLst>
            <pc:docMk/>
            <pc:sldMk cId="2525240760" sldId="473"/>
            <ac:spMk id="3" creationId="{6A843814-8344-7E02-8E1D-3E21D2B4F07C}"/>
          </ac:spMkLst>
        </pc:spChg>
      </pc:sldChg>
      <pc:sldChg chg="modSp new mod modNotesTx">
        <pc:chgData name="Julie Thomas" userId="2af13b6d24d29b42" providerId="LiveId" clId="{FC0927C9-2E35-45A2-8CA0-F85D81B8243F}" dt="2025-05-08T15:30:35.855" v="3101" actId="20577"/>
        <pc:sldMkLst>
          <pc:docMk/>
          <pc:sldMk cId="3488715081" sldId="474"/>
        </pc:sldMkLst>
        <pc:spChg chg="mod">
          <ac:chgData name="Julie Thomas" userId="2af13b6d24d29b42" providerId="LiveId" clId="{FC0927C9-2E35-45A2-8CA0-F85D81B8243F}" dt="2025-05-08T15:23:31.254" v="2601" actId="113"/>
          <ac:spMkLst>
            <pc:docMk/>
            <pc:sldMk cId="3488715081" sldId="474"/>
            <ac:spMk id="2" creationId="{046A0A67-0938-3436-3968-2785DE15A80F}"/>
          </ac:spMkLst>
        </pc:spChg>
        <pc:spChg chg="mod">
          <ac:chgData name="Julie Thomas" userId="2af13b6d24d29b42" providerId="LiveId" clId="{FC0927C9-2E35-45A2-8CA0-F85D81B8243F}" dt="2025-05-08T15:28:19.404" v="3064" actId="20577"/>
          <ac:spMkLst>
            <pc:docMk/>
            <pc:sldMk cId="3488715081" sldId="474"/>
            <ac:spMk id="3" creationId="{974069EF-D4C5-9712-A145-2E40A50DBFCD}"/>
          </ac:spMkLst>
        </pc:spChg>
      </pc:sldChg>
      <pc:sldChg chg="modSp new mod">
        <pc:chgData name="Julie Thomas" userId="2af13b6d24d29b42" providerId="LiveId" clId="{FC0927C9-2E35-45A2-8CA0-F85D81B8243F}" dt="2025-05-08T15:34:04.457" v="3500" actId="20577"/>
        <pc:sldMkLst>
          <pc:docMk/>
          <pc:sldMk cId="3084620679" sldId="475"/>
        </pc:sldMkLst>
        <pc:spChg chg="mod">
          <ac:chgData name="Julie Thomas" userId="2af13b6d24d29b42" providerId="LiveId" clId="{FC0927C9-2E35-45A2-8CA0-F85D81B8243F}" dt="2025-05-08T15:30:59.106" v="3125" actId="113"/>
          <ac:spMkLst>
            <pc:docMk/>
            <pc:sldMk cId="3084620679" sldId="475"/>
            <ac:spMk id="2" creationId="{7181E708-474A-D401-D460-E593D73AEE0E}"/>
          </ac:spMkLst>
        </pc:spChg>
        <pc:spChg chg="mod">
          <ac:chgData name="Julie Thomas" userId="2af13b6d24d29b42" providerId="LiveId" clId="{FC0927C9-2E35-45A2-8CA0-F85D81B8243F}" dt="2025-05-08T15:34:04.457" v="3500" actId="20577"/>
          <ac:spMkLst>
            <pc:docMk/>
            <pc:sldMk cId="3084620679" sldId="475"/>
            <ac:spMk id="3" creationId="{4CD79DE7-0298-9AAB-8632-2523723DCD54}"/>
          </ac:spMkLst>
        </pc:spChg>
      </pc:sldChg>
      <pc:sldChg chg="modSp new mod">
        <pc:chgData name="Julie Thomas" userId="2af13b6d24d29b42" providerId="LiveId" clId="{FC0927C9-2E35-45A2-8CA0-F85D81B8243F}" dt="2025-05-08T16:18:57.097" v="4966" actId="20577"/>
        <pc:sldMkLst>
          <pc:docMk/>
          <pc:sldMk cId="1594017253" sldId="476"/>
        </pc:sldMkLst>
        <pc:spChg chg="mod">
          <ac:chgData name="Julie Thomas" userId="2af13b6d24d29b42" providerId="LiveId" clId="{FC0927C9-2E35-45A2-8CA0-F85D81B8243F}" dt="2025-05-08T15:54:39.668" v="3761" actId="20577"/>
          <ac:spMkLst>
            <pc:docMk/>
            <pc:sldMk cId="1594017253" sldId="476"/>
            <ac:spMk id="2" creationId="{922C620F-BD61-B16B-9AB0-7EC7E30A2C96}"/>
          </ac:spMkLst>
        </pc:spChg>
        <pc:spChg chg="mod">
          <ac:chgData name="Julie Thomas" userId="2af13b6d24d29b42" providerId="LiveId" clId="{FC0927C9-2E35-45A2-8CA0-F85D81B8243F}" dt="2025-05-08T16:18:57.097" v="4966" actId="20577"/>
          <ac:spMkLst>
            <pc:docMk/>
            <pc:sldMk cId="1594017253" sldId="476"/>
            <ac:spMk id="3" creationId="{271685EE-07A9-AE88-D724-00F977D71DA6}"/>
          </ac:spMkLst>
        </pc:spChg>
      </pc:sldChg>
      <pc:sldChg chg="modSp new mod">
        <pc:chgData name="Julie Thomas" userId="2af13b6d24d29b42" providerId="LiveId" clId="{FC0927C9-2E35-45A2-8CA0-F85D81B8243F}" dt="2025-05-09T14:03:52.585" v="6890" actId="1076"/>
        <pc:sldMkLst>
          <pc:docMk/>
          <pc:sldMk cId="2399240895" sldId="477"/>
        </pc:sldMkLst>
        <pc:spChg chg="mod">
          <ac:chgData name="Julie Thomas" userId="2af13b6d24d29b42" providerId="LiveId" clId="{FC0927C9-2E35-45A2-8CA0-F85D81B8243F}" dt="2025-05-09T14:03:52.585" v="6890" actId="1076"/>
          <ac:spMkLst>
            <pc:docMk/>
            <pc:sldMk cId="2399240895" sldId="477"/>
            <ac:spMk id="2" creationId="{603288B8-CBF8-EC35-0A85-2BE0A7559A40}"/>
          </ac:spMkLst>
        </pc:spChg>
        <pc:spChg chg="mod">
          <ac:chgData name="Julie Thomas" userId="2af13b6d24d29b42" providerId="LiveId" clId="{FC0927C9-2E35-45A2-8CA0-F85D81B8243F}" dt="2025-05-08T16:14:33.536" v="4874" actId="20577"/>
          <ac:spMkLst>
            <pc:docMk/>
            <pc:sldMk cId="2399240895" sldId="477"/>
            <ac:spMk id="3" creationId="{2D4EF638-FBF8-1FC8-9288-0685A4E9F71C}"/>
          </ac:spMkLst>
        </pc:spChg>
      </pc:sldChg>
      <pc:sldChg chg="modSp new mod">
        <pc:chgData name="Julie Thomas" userId="2af13b6d24d29b42" providerId="LiveId" clId="{FC0927C9-2E35-45A2-8CA0-F85D81B8243F}" dt="2025-05-09T11:02:38.519" v="5702" actId="27636"/>
        <pc:sldMkLst>
          <pc:docMk/>
          <pc:sldMk cId="3398648222" sldId="478"/>
        </pc:sldMkLst>
        <pc:spChg chg="mod">
          <ac:chgData name="Julie Thomas" userId="2af13b6d24d29b42" providerId="LiveId" clId="{FC0927C9-2E35-45A2-8CA0-F85D81B8243F}" dt="2025-05-09T11:02:35.960" v="5700" actId="14100"/>
          <ac:spMkLst>
            <pc:docMk/>
            <pc:sldMk cId="3398648222" sldId="478"/>
            <ac:spMk id="2" creationId="{1296E968-DCA6-D963-30C5-87011614BDA1}"/>
          </ac:spMkLst>
        </pc:spChg>
        <pc:spChg chg="mod">
          <ac:chgData name="Julie Thomas" userId="2af13b6d24d29b42" providerId="LiveId" clId="{FC0927C9-2E35-45A2-8CA0-F85D81B8243F}" dt="2025-05-09T11:02:38.519" v="5702" actId="27636"/>
          <ac:spMkLst>
            <pc:docMk/>
            <pc:sldMk cId="3398648222" sldId="478"/>
            <ac:spMk id="3" creationId="{55134A71-E09B-8219-1B5F-D5BD6601FD28}"/>
          </ac:spMkLst>
        </pc:spChg>
      </pc:sldChg>
      <pc:sldChg chg="addSp delSp modSp new mod">
        <pc:chgData name="Julie Thomas" userId="2af13b6d24d29b42" providerId="LiveId" clId="{FC0927C9-2E35-45A2-8CA0-F85D81B8243F}" dt="2025-05-09T10:48:24.746" v="5523" actId="208"/>
        <pc:sldMkLst>
          <pc:docMk/>
          <pc:sldMk cId="4063816101" sldId="479"/>
        </pc:sldMkLst>
        <pc:spChg chg="mod">
          <ac:chgData name="Julie Thomas" userId="2af13b6d24d29b42" providerId="LiveId" clId="{FC0927C9-2E35-45A2-8CA0-F85D81B8243F}" dt="2025-05-09T10:47:27.312" v="5522" actId="113"/>
          <ac:spMkLst>
            <pc:docMk/>
            <pc:sldMk cId="4063816101" sldId="479"/>
            <ac:spMk id="2" creationId="{C911CD51-2784-9A91-69DD-04116A8D6A9C}"/>
          </ac:spMkLst>
        </pc:spChg>
        <pc:picChg chg="add mod">
          <ac:chgData name="Julie Thomas" userId="2af13b6d24d29b42" providerId="LiveId" clId="{FC0927C9-2E35-45A2-8CA0-F85D81B8243F}" dt="2025-05-09T10:48:24.746" v="5523" actId="208"/>
          <ac:picMkLst>
            <pc:docMk/>
            <pc:sldMk cId="4063816101" sldId="479"/>
            <ac:picMk id="1026" creationId="{17D3D677-E37B-B320-A4E1-0CB5C9C53B54}"/>
          </ac:picMkLst>
        </pc:picChg>
      </pc:sldChg>
      <pc:sldChg chg="modSp new mod">
        <pc:chgData name="Julie Thomas" userId="2af13b6d24d29b42" providerId="LiveId" clId="{FC0927C9-2E35-45A2-8CA0-F85D81B8243F}" dt="2025-05-09T13:27:14.318" v="6665" actId="20577"/>
        <pc:sldMkLst>
          <pc:docMk/>
          <pc:sldMk cId="1702038691" sldId="480"/>
        </pc:sldMkLst>
        <pc:spChg chg="mod">
          <ac:chgData name="Julie Thomas" userId="2af13b6d24d29b42" providerId="LiveId" clId="{FC0927C9-2E35-45A2-8CA0-F85D81B8243F}" dt="2025-05-09T11:03:29.041" v="5771" actId="113"/>
          <ac:spMkLst>
            <pc:docMk/>
            <pc:sldMk cId="1702038691" sldId="480"/>
            <ac:spMk id="2" creationId="{F29CBC27-B6C4-2F34-7E98-27511E4C3B7C}"/>
          </ac:spMkLst>
        </pc:spChg>
        <pc:spChg chg="mod">
          <ac:chgData name="Julie Thomas" userId="2af13b6d24d29b42" providerId="LiveId" clId="{FC0927C9-2E35-45A2-8CA0-F85D81B8243F}" dt="2025-05-09T13:27:14.318" v="6665" actId="20577"/>
          <ac:spMkLst>
            <pc:docMk/>
            <pc:sldMk cId="1702038691" sldId="480"/>
            <ac:spMk id="3" creationId="{DF03ECD7-C92B-CF88-29A9-5D19E77E255A}"/>
          </ac:spMkLst>
        </pc:spChg>
      </pc:sldChg>
      <pc:sldChg chg="modSp new mod">
        <pc:chgData name="Julie Thomas" userId="2af13b6d24d29b42" providerId="LiveId" clId="{FC0927C9-2E35-45A2-8CA0-F85D81B8243F}" dt="2025-05-09T13:44:32.775" v="6768" actId="27636"/>
        <pc:sldMkLst>
          <pc:docMk/>
          <pc:sldMk cId="390055077" sldId="481"/>
        </pc:sldMkLst>
        <pc:spChg chg="mod">
          <ac:chgData name="Julie Thomas" userId="2af13b6d24d29b42" providerId="LiveId" clId="{FC0927C9-2E35-45A2-8CA0-F85D81B8243F}" dt="2025-05-09T11:19:56.152" v="6276" actId="113"/>
          <ac:spMkLst>
            <pc:docMk/>
            <pc:sldMk cId="390055077" sldId="481"/>
            <ac:spMk id="2" creationId="{2A6F896F-5F36-CC1F-555B-A0FCC1529362}"/>
          </ac:spMkLst>
        </pc:spChg>
        <pc:spChg chg="mod">
          <ac:chgData name="Julie Thomas" userId="2af13b6d24d29b42" providerId="LiveId" clId="{FC0927C9-2E35-45A2-8CA0-F85D81B8243F}" dt="2025-05-09T13:44:32.775" v="6768" actId="27636"/>
          <ac:spMkLst>
            <pc:docMk/>
            <pc:sldMk cId="390055077" sldId="481"/>
            <ac:spMk id="3" creationId="{F4843C29-ADB7-C4C6-9FDA-9272F00743DE}"/>
          </ac:spMkLst>
        </pc:spChg>
      </pc:sldChg>
      <pc:sldChg chg="modSp new del mod">
        <pc:chgData name="Julie Thomas" userId="2af13b6d24d29b42" providerId="LiveId" clId="{FC0927C9-2E35-45A2-8CA0-F85D81B8243F}" dt="2025-05-09T13:45:22.214" v="6780" actId="2696"/>
        <pc:sldMkLst>
          <pc:docMk/>
          <pc:sldMk cId="3257496968" sldId="482"/>
        </pc:sldMkLst>
      </pc:sldChg>
      <pc:sldChg chg="modSp new mod ord">
        <pc:chgData name="Julie Thomas" userId="2af13b6d24d29b42" providerId="LiveId" clId="{FC0927C9-2E35-45A2-8CA0-F85D81B8243F}" dt="2025-05-09T14:07:46.698" v="6891" actId="115"/>
        <pc:sldMkLst>
          <pc:docMk/>
          <pc:sldMk cId="714726090" sldId="483"/>
        </pc:sldMkLst>
        <pc:spChg chg="mod">
          <ac:chgData name="Julie Thomas" userId="2af13b6d24d29b42" providerId="LiveId" clId="{FC0927C9-2E35-45A2-8CA0-F85D81B8243F}" dt="2025-05-09T14:07:46.698" v="6891" actId="115"/>
          <ac:spMkLst>
            <pc:docMk/>
            <pc:sldMk cId="714726090" sldId="483"/>
            <ac:spMk id="2" creationId="{7C8150C8-EABD-25FB-B100-96D6F77C6879}"/>
          </ac:spMkLst>
        </pc:spChg>
      </pc:sldChg>
      <pc:sldChg chg="new del">
        <pc:chgData name="Julie Thomas" userId="2af13b6d24d29b42" providerId="LiveId" clId="{FC0927C9-2E35-45A2-8CA0-F85D81B8243F}" dt="2025-05-09T13:59:00.935" v="6889" actId="2696"/>
        <pc:sldMkLst>
          <pc:docMk/>
          <pc:sldMk cId="1395047029" sldId="484"/>
        </pc:sldMkLst>
      </pc:sldChg>
      <pc:sldChg chg="addSp delSp modSp new mod setBg modAnim">
        <pc:chgData name="Julie Thomas" userId="2af13b6d24d29b42" providerId="LiveId" clId="{FC0927C9-2E35-45A2-8CA0-F85D81B8243F}" dt="2025-05-09T13:58:50.319" v="6888"/>
        <pc:sldMkLst>
          <pc:docMk/>
          <pc:sldMk cId="1263897030" sldId="485"/>
        </pc:sldMkLst>
        <pc:picChg chg="add mod">
          <ac:chgData name="Julie Thomas" userId="2af13b6d24d29b42" providerId="LiveId" clId="{FC0927C9-2E35-45A2-8CA0-F85D81B8243F}" dt="2025-05-09T13:58:09.795" v="6885" actId="26606"/>
          <ac:picMkLst>
            <pc:docMk/>
            <pc:sldMk cId="1263897030" sldId="485"/>
            <ac:picMk id="4" creationId="{38EC9BEF-D798-843C-1F2E-355C7B577605}"/>
          </ac:picMkLst>
        </pc:picChg>
      </pc:sldChg>
      <pc:sldChg chg="modSp new mod">
        <pc:chgData name="Julie Thomas" userId="2af13b6d24d29b42" providerId="LiveId" clId="{FC0927C9-2E35-45A2-8CA0-F85D81B8243F}" dt="2025-05-09T14:41:39.640" v="7359" actId="1076"/>
        <pc:sldMkLst>
          <pc:docMk/>
          <pc:sldMk cId="514881892" sldId="486"/>
        </pc:sldMkLst>
        <pc:spChg chg="mod">
          <ac:chgData name="Julie Thomas" userId="2af13b6d24d29b42" providerId="LiveId" clId="{FC0927C9-2E35-45A2-8CA0-F85D81B8243F}" dt="2025-05-09T14:14:29.468" v="7330" actId="27636"/>
          <ac:spMkLst>
            <pc:docMk/>
            <pc:sldMk cId="514881892" sldId="486"/>
            <ac:spMk id="2" creationId="{87B217FD-E08D-186D-20CC-455FC66958A1}"/>
          </ac:spMkLst>
        </pc:spChg>
        <pc:spChg chg="mod">
          <ac:chgData name="Julie Thomas" userId="2af13b6d24d29b42" providerId="LiveId" clId="{FC0927C9-2E35-45A2-8CA0-F85D81B8243F}" dt="2025-05-09T14:41:39.640" v="7359" actId="1076"/>
          <ac:spMkLst>
            <pc:docMk/>
            <pc:sldMk cId="514881892" sldId="486"/>
            <ac:spMk id="3" creationId="{DEBE0BFD-9E2F-B128-48CC-6D6E297F1EA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3EAA74-4221-4894-BBEC-D5CEA7FFCE0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595B76C-5914-496F-8B0C-9C592BA78498}">
      <dgm:prSet phldrT="[Text]"/>
      <dgm:spPr/>
      <dgm:t>
        <a:bodyPr/>
        <a:lstStyle/>
        <a:p>
          <a:r>
            <a:rPr lang="en-GB" dirty="0"/>
            <a:t>Health</a:t>
          </a:r>
        </a:p>
      </dgm:t>
    </dgm:pt>
    <dgm:pt modelId="{45BA8BB6-6809-4AE8-8D5D-258AD2A05669}" type="parTrans" cxnId="{6D91D8A7-06B2-4C62-BD09-ADFB7BE0C8E0}">
      <dgm:prSet/>
      <dgm:spPr/>
      <dgm:t>
        <a:bodyPr/>
        <a:lstStyle/>
        <a:p>
          <a:endParaRPr lang="en-GB"/>
        </a:p>
      </dgm:t>
    </dgm:pt>
    <dgm:pt modelId="{D54B2FD3-246B-47C2-A0DA-3827FD39DD9D}" type="sibTrans" cxnId="{6D91D8A7-06B2-4C62-BD09-ADFB7BE0C8E0}">
      <dgm:prSet/>
      <dgm:spPr/>
      <dgm:t>
        <a:bodyPr/>
        <a:lstStyle/>
        <a:p>
          <a:endParaRPr lang="en-GB"/>
        </a:p>
      </dgm:t>
    </dgm:pt>
    <dgm:pt modelId="{12CA8ED0-0CA1-4835-930B-E38812DAD8B1}">
      <dgm:prSet phldrT="[Text]"/>
      <dgm:spPr/>
      <dgm:t>
        <a:bodyPr/>
        <a:lstStyle/>
        <a:p>
          <a:r>
            <a:rPr lang="en-GB" dirty="0"/>
            <a:t>Good Work</a:t>
          </a:r>
        </a:p>
      </dgm:t>
    </dgm:pt>
    <dgm:pt modelId="{62139FBD-51B7-493A-B2A4-A0877F3DA7C6}" type="parTrans" cxnId="{B2E68DFC-1EF5-4168-B547-CEFFB73AB02C}">
      <dgm:prSet/>
      <dgm:spPr/>
      <dgm:t>
        <a:bodyPr/>
        <a:lstStyle/>
        <a:p>
          <a:endParaRPr lang="en-GB"/>
        </a:p>
      </dgm:t>
    </dgm:pt>
    <dgm:pt modelId="{E5127F96-37F8-4562-B3BA-E805A4DCC3C1}" type="sibTrans" cxnId="{B2E68DFC-1EF5-4168-B547-CEFFB73AB02C}">
      <dgm:prSet/>
      <dgm:spPr/>
      <dgm:t>
        <a:bodyPr/>
        <a:lstStyle/>
        <a:p>
          <a:endParaRPr lang="en-GB"/>
        </a:p>
      </dgm:t>
    </dgm:pt>
    <dgm:pt modelId="{D5532B2D-714C-4B79-AA3A-D5892E29D7F0}">
      <dgm:prSet phldrT="[Text]"/>
      <dgm:spPr/>
      <dgm:t>
        <a:bodyPr/>
        <a:lstStyle/>
        <a:p>
          <a:r>
            <a:rPr lang="en-GB" dirty="0"/>
            <a:t>Values/Principles</a:t>
          </a:r>
        </a:p>
      </dgm:t>
    </dgm:pt>
    <dgm:pt modelId="{92DEFFAB-7116-41C0-8DC8-AC8C5456F3FD}" type="parTrans" cxnId="{7A73E94C-EC28-420A-B79B-625A3A1FB827}">
      <dgm:prSet/>
      <dgm:spPr/>
      <dgm:t>
        <a:bodyPr/>
        <a:lstStyle/>
        <a:p>
          <a:endParaRPr lang="en-GB"/>
        </a:p>
      </dgm:t>
    </dgm:pt>
    <dgm:pt modelId="{C2051F45-E112-4EED-AC73-0012131D77D8}" type="sibTrans" cxnId="{7A73E94C-EC28-420A-B79B-625A3A1FB827}">
      <dgm:prSet/>
      <dgm:spPr/>
      <dgm:t>
        <a:bodyPr/>
        <a:lstStyle/>
        <a:p>
          <a:endParaRPr lang="en-GB"/>
        </a:p>
      </dgm:t>
    </dgm:pt>
    <dgm:pt modelId="{262BB7B8-795E-46D4-BDD2-1529E42FB85B}">
      <dgm:prSet phldrT="[Text]"/>
      <dgm:spPr/>
      <dgm:t>
        <a:bodyPr/>
        <a:lstStyle/>
        <a:p>
          <a:r>
            <a:rPr lang="en-GB" dirty="0"/>
            <a:t>Collective/Social</a:t>
          </a:r>
        </a:p>
      </dgm:t>
    </dgm:pt>
    <dgm:pt modelId="{37AB2BDC-0D16-4FF1-A42A-1EADD179A5C9}" type="parTrans" cxnId="{8855E964-B32C-4FE8-A5E8-ADD584A5D78C}">
      <dgm:prSet/>
      <dgm:spPr/>
      <dgm:t>
        <a:bodyPr/>
        <a:lstStyle/>
        <a:p>
          <a:endParaRPr lang="en-GB"/>
        </a:p>
      </dgm:t>
    </dgm:pt>
    <dgm:pt modelId="{0257DB59-F505-40E0-B20C-8584D6A131A3}" type="sibTrans" cxnId="{8855E964-B32C-4FE8-A5E8-ADD584A5D78C}">
      <dgm:prSet/>
      <dgm:spPr/>
      <dgm:t>
        <a:bodyPr/>
        <a:lstStyle/>
        <a:p>
          <a:endParaRPr lang="en-GB"/>
        </a:p>
      </dgm:t>
    </dgm:pt>
    <dgm:pt modelId="{FA44B53D-71A4-440E-8555-DFB2D472BE52}">
      <dgm:prSet phldrT="[Text]"/>
      <dgm:spPr/>
      <dgm:t>
        <a:bodyPr/>
        <a:lstStyle/>
        <a:p>
          <a:r>
            <a:rPr lang="en-GB" dirty="0"/>
            <a:t>Personal Growth</a:t>
          </a:r>
        </a:p>
      </dgm:t>
    </dgm:pt>
    <dgm:pt modelId="{5C013834-461A-4110-8F71-94B8D69205E5}" type="parTrans" cxnId="{669D1E8B-CC2D-4DD4-8219-1E033CE82918}">
      <dgm:prSet/>
      <dgm:spPr/>
      <dgm:t>
        <a:bodyPr/>
        <a:lstStyle/>
        <a:p>
          <a:endParaRPr lang="en-GB"/>
        </a:p>
      </dgm:t>
    </dgm:pt>
    <dgm:pt modelId="{EA76586E-23A0-471A-8624-FB1D0A87229F}" type="sibTrans" cxnId="{669D1E8B-CC2D-4DD4-8219-1E033CE82918}">
      <dgm:prSet/>
      <dgm:spPr/>
      <dgm:t>
        <a:bodyPr/>
        <a:lstStyle/>
        <a:p>
          <a:endParaRPr lang="en-GB"/>
        </a:p>
      </dgm:t>
    </dgm:pt>
    <dgm:pt modelId="{772288CA-51D2-4E8A-B0C5-B8E3DC903B0C}">
      <dgm:prSet/>
      <dgm:spPr/>
      <dgm:t>
        <a:bodyPr/>
        <a:lstStyle/>
        <a:p>
          <a:r>
            <a:rPr lang="en-GB" dirty="0"/>
            <a:t>Good Lifestyle Choices</a:t>
          </a:r>
        </a:p>
      </dgm:t>
    </dgm:pt>
    <dgm:pt modelId="{2D1F94D5-1971-4DDE-87F5-B89E4F8BC497}" type="parTrans" cxnId="{6BF1F3B5-0AB5-48CA-9440-6C1BF5E04CD3}">
      <dgm:prSet/>
      <dgm:spPr/>
      <dgm:t>
        <a:bodyPr/>
        <a:lstStyle/>
        <a:p>
          <a:endParaRPr lang="en-GB"/>
        </a:p>
      </dgm:t>
    </dgm:pt>
    <dgm:pt modelId="{644CB3E5-5A1F-4FF1-8860-DB3C44F5F83E}" type="sibTrans" cxnId="{6BF1F3B5-0AB5-48CA-9440-6C1BF5E04CD3}">
      <dgm:prSet/>
      <dgm:spPr/>
      <dgm:t>
        <a:bodyPr/>
        <a:lstStyle/>
        <a:p>
          <a:endParaRPr lang="en-GB"/>
        </a:p>
      </dgm:t>
    </dgm:pt>
    <dgm:pt modelId="{FC7B4469-F14B-46AA-BD18-81EAF7BC1378}">
      <dgm:prSet/>
      <dgm:spPr/>
      <dgm:t>
        <a:bodyPr/>
        <a:lstStyle/>
        <a:p>
          <a:r>
            <a:rPr lang="en-GB" dirty="0"/>
            <a:t>Financial Wellbeing</a:t>
          </a:r>
        </a:p>
      </dgm:t>
    </dgm:pt>
    <dgm:pt modelId="{26BEE106-F2B8-45FA-BFFA-F7DC47D3FCCF}" type="parTrans" cxnId="{111851FD-A2CF-4A57-A446-1C1AA1BC5966}">
      <dgm:prSet/>
      <dgm:spPr/>
      <dgm:t>
        <a:bodyPr/>
        <a:lstStyle/>
        <a:p>
          <a:endParaRPr lang="en-GB"/>
        </a:p>
      </dgm:t>
    </dgm:pt>
    <dgm:pt modelId="{0B28C864-4D04-40AC-AB89-A48F93A0221F}" type="sibTrans" cxnId="{111851FD-A2CF-4A57-A446-1C1AA1BC5966}">
      <dgm:prSet/>
      <dgm:spPr/>
      <dgm:t>
        <a:bodyPr/>
        <a:lstStyle/>
        <a:p>
          <a:endParaRPr lang="en-GB"/>
        </a:p>
      </dgm:t>
    </dgm:pt>
    <dgm:pt modelId="{59082146-B1EC-480D-BBA5-06C5E0982699}" type="pres">
      <dgm:prSet presAssocID="{9B3EAA74-4221-4894-BBEC-D5CEA7FFCE00}" presName="diagram" presStyleCnt="0">
        <dgm:presLayoutVars>
          <dgm:dir/>
          <dgm:resizeHandles val="exact"/>
        </dgm:presLayoutVars>
      </dgm:prSet>
      <dgm:spPr/>
    </dgm:pt>
    <dgm:pt modelId="{E0CD64F1-2560-43E8-842B-91C4CA6F410E}" type="pres">
      <dgm:prSet presAssocID="{8595B76C-5914-496F-8B0C-9C592BA78498}" presName="node" presStyleLbl="node1" presStyleIdx="0" presStyleCnt="7">
        <dgm:presLayoutVars>
          <dgm:bulletEnabled val="1"/>
        </dgm:presLayoutVars>
      </dgm:prSet>
      <dgm:spPr/>
    </dgm:pt>
    <dgm:pt modelId="{36B71519-E0C0-4493-9964-FAEBA1E70F21}" type="pres">
      <dgm:prSet presAssocID="{D54B2FD3-246B-47C2-A0DA-3827FD39DD9D}" presName="sibTrans" presStyleCnt="0"/>
      <dgm:spPr/>
    </dgm:pt>
    <dgm:pt modelId="{31410325-40DB-4396-8A7A-CBB6CABBF3F1}" type="pres">
      <dgm:prSet presAssocID="{12CA8ED0-0CA1-4835-930B-E38812DAD8B1}" presName="node" presStyleLbl="node1" presStyleIdx="1" presStyleCnt="7">
        <dgm:presLayoutVars>
          <dgm:bulletEnabled val="1"/>
        </dgm:presLayoutVars>
      </dgm:prSet>
      <dgm:spPr/>
    </dgm:pt>
    <dgm:pt modelId="{8DCA7A6D-FAE1-45C1-8A39-6E683953F75B}" type="pres">
      <dgm:prSet presAssocID="{E5127F96-37F8-4562-B3BA-E805A4DCC3C1}" presName="sibTrans" presStyleCnt="0"/>
      <dgm:spPr/>
    </dgm:pt>
    <dgm:pt modelId="{C97BB952-FE27-4447-B0DC-A71BC135322F}" type="pres">
      <dgm:prSet presAssocID="{D5532B2D-714C-4B79-AA3A-D5892E29D7F0}" presName="node" presStyleLbl="node1" presStyleIdx="2" presStyleCnt="7">
        <dgm:presLayoutVars>
          <dgm:bulletEnabled val="1"/>
        </dgm:presLayoutVars>
      </dgm:prSet>
      <dgm:spPr/>
    </dgm:pt>
    <dgm:pt modelId="{4314EEA3-5413-43FF-B6EE-62F3768F1F88}" type="pres">
      <dgm:prSet presAssocID="{C2051F45-E112-4EED-AC73-0012131D77D8}" presName="sibTrans" presStyleCnt="0"/>
      <dgm:spPr/>
    </dgm:pt>
    <dgm:pt modelId="{EB86765A-FDC1-4BDE-B670-D21D6D1AE527}" type="pres">
      <dgm:prSet presAssocID="{262BB7B8-795E-46D4-BDD2-1529E42FB85B}" presName="node" presStyleLbl="node1" presStyleIdx="3" presStyleCnt="7">
        <dgm:presLayoutVars>
          <dgm:bulletEnabled val="1"/>
        </dgm:presLayoutVars>
      </dgm:prSet>
      <dgm:spPr/>
    </dgm:pt>
    <dgm:pt modelId="{5D898D0F-5582-4D83-95C5-8A4371B71C7F}" type="pres">
      <dgm:prSet presAssocID="{0257DB59-F505-40E0-B20C-8584D6A131A3}" presName="sibTrans" presStyleCnt="0"/>
      <dgm:spPr/>
    </dgm:pt>
    <dgm:pt modelId="{F79403C1-8DFD-44C9-89AD-9D1DF41D5890}" type="pres">
      <dgm:prSet presAssocID="{FA44B53D-71A4-440E-8555-DFB2D472BE52}" presName="node" presStyleLbl="node1" presStyleIdx="4" presStyleCnt="7">
        <dgm:presLayoutVars>
          <dgm:bulletEnabled val="1"/>
        </dgm:presLayoutVars>
      </dgm:prSet>
      <dgm:spPr/>
    </dgm:pt>
    <dgm:pt modelId="{EAC75E4C-DECB-4174-BF7E-333BDA562974}" type="pres">
      <dgm:prSet presAssocID="{EA76586E-23A0-471A-8624-FB1D0A87229F}" presName="sibTrans" presStyleCnt="0"/>
      <dgm:spPr/>
    </dgm:pt>
    <dgm:pt modelId="{A8CBC07B-9FE8-4429-A693-45A3F0628C6D}" type="pres">
      <dgm:prSet presAssocID="{772288CA-51D2-4E8A-B0C5-B8E3DC903B0C}" presName="node" presStyleLbl="node1" presStyleIdx="5" presStyleCnt="7">
        <dgm:presLayoutVars>
          <dgm:bulletEnabled val="1"/>
        </dgm:presLayoutVars>
      </dgm:prSet>
      <dgm:spPr/>
    </dgm:pt>
    <dgm:pt modelId="{E8D69CED-8BA8-4CA5-AA9C-5F03630E00B7}" type="pres">
      <dgm:prSet presAssocID="{644CB3E5-5A1F-4FF1-8860-DB3C44F5F83E}" presName="sibTrans" presStyleCnt="0"/>
      <dgm:spPr/>
    </dgm:pt>
    <dgm:pt modelId="{E5816879-B1DC-4A1D-BC07-CFE2C12DB19E}" type="pres">
      <dgm:prSet presAssocID="{FC7B4469-F14B-46AA-BD18-81EAF7BC1378}" presName="node" presStyleLbl="node1" presStyleIdx="6" presStyleCnt="7">
        <dgm:presLayoutVars>
          <dgm:bulletEnabled val="1"/>
        </dgm:presLayoutVars>
      </dgm:prSet>
      <dgm:spPr/>
    </dgm:pt>
  </dgm:ptLst>
  <dgm:cxnLst>
    <dgm:cxn modelId="{21509561-7E10-4C26-AF74-28D637C5EED5}" type="presOf" srcId="{772288CA-51D2-4E8A-B0C5-B8E3DC903B0C}" destId="{A8CBC07B-9FE8-4429-A693-45A3F0628C6D}" srcOrd="0" destOrd="0" presId="urn:microsoft.com/office/officeart/2005/8/layout/default"/>
    <dgm:cxn modelId="{63F36564-B9A9-4820-8A55-59087EABE6DF}" type="presOf" srcId="{12CA8ED0-0CA1-4835-930B-E38812DAD8B1}" destId="{31410325-40DB-4396-8A7A-CBB6CABBF3F1}" srcOrd="0" destOrd="0" presId="urn:microsoft.com/office/officeart/2005/8/layout/default"/>
    <dgm:cxn modelId="{8855E964-B32C-4FE8-A5E8-ADD584A5D78C}" srcId="{9B3EAA74-4221-4894-BBEC-D5CEA7FFCE00}" destId="{262BB7B8-795E-46D4-BDD2-1529E42FB85B}" srcOrd="3" destOrd="0" parTransId="{37AB2BDC-0D16-4FF1-A42A-1EADD179A5C9}" sibTransId="{0257DB59-F505-40E0-B20C-8584D6A131A3}"/>
    <dgm:cxn modelId="{E686D64A-2C5C-4ACD-A57D-3A7DF6FEADA2}" type="presOf" srcId="{262BB7B8-795E-46D4-BDD2-1529E42FB85B}" destId="{EB86765A-FDC1-4BDE-B670-D21D6D1AE527}" srcOrd="0" destOrd="0" presId="urn:microsoft.com/office/officeart/2005/8/layout/default"/>
    <dgm:cxn modelId="{7A73E94C-EC28-420A-B79B-625A3A1FB827}" srcId="{9B3EAA74-4221-4894-BBEC-D5CEA7FFCE00}" destId="{D5532B2D-714C-4B79-AA3A-D5892E29D7F0}" srcOrd="2" destOrd="0" parTransId="{92DEFFAB-7116-41C0-8DC8-AC8C5456F3FD}" sibTransId="{C2051F45-E112-4EED-AC73-0012131D77D8}"/>
    <dgm:cxn modelId="{1348075A-E10F-44F6-BECE-1AE1FC3B93B4}" type="presOf" srcId="{9B3EAA74-4221-4894-BBEC-D5CEA7FFCE00}" destId="{59082146-B1EC-480D-BBA5-06C5E0982699}" srcOrd="0" destOrd="0" presId="urn:microsoft.com/office/officeart/2005/8/layout/default"/>
    <dgm:cxn modelId="{669D1E8B-CC2D-4DD4-8219-1E033CE82918}" srcId="{9B3EAA74-4221-4894-BBEC-D5CEA7FFCE00}" destId="{FA44B53D-71A4-440E-8555-DFB2D472BE52}" srcOrd="4" destOrd="0" parTransId="{5C013834-461A-4110-8F71-94B8D69205E5}" sibTransId="{EA76586E-23A0-471A-8624-FB1D0A87229F}"/>
    <dgm:cxn modelId="{2BD91299-6E96-49E6-9680-59BD0CFB0A62}" type="presOf" srcId="{D5532B2D-714C-4B79-AA3A-D5892E29D7F0}" destId="{C97BB952-FE27-4447-B0DC-A71BC135322F}" srcOrd="0" destOrd="0" presId="urn:microsoft.com/office/officeart/2005/8/layout/default"/>
    <dgm:cxn modelId="{6D91D8A7-06B2-4C62-BD09-ADFB7BE0C8E0}" srcId="{9B3EAA74-4221-4894-BBEC-D5CEA7FFCE00}" destId="{8595B76C-5914-496F-8B0C-9C592BA78498}" srcOrd="0" destOrd="0" parTransId="{45BA8BB6-6809-4AE8-8D5D-258AD2A05669}" sibTransId="{D54B2FD3-246B-47C2-A0DA-3827FD39DD9D}"/>
    <dgm:cxn modelId="{BE157EAE-49C6-4AF5-9373-DA3809D98674}" type="presOf" srcId="{FC7B4469-F14B-46AA-BD18-81EAF7BC1378}" destId="{E5816879-B1DC-4A1D-BC07-CFE2C12DB19E}" srcOrd="0" destOrd="0" presId="urn:microsoft.com/office/officeart/2005/8/layout/default"/>
    <dgm:cxn modelId="{A65381AE-29A3-43EE-BBD9-2A25CE5B8691}" type="presOf" srcId="{8595B76C-5914-496F-8B0C-9C592BA78498}" destId="{E0CD64F1-2560-43E8-842B-91C4CA6F410E}" srcOrd="0" destOrd="0" presId="urn:microsoft.com/office/officeart/2005/8/layout/default"/>
    <dgm:cxn modelId="{6BF1F3B5-0AB5-48CA-9440-6C1BF5E04CD3}" srcId="{9B3EAA74-4221-4894-BBEC-D5CEA7FFCE00}" destId="{772288CA-51D2-4E8A-B0C5-B8E3DC903B0C}" srcOrd="5" destOrd="0" parTransId="{2D1F94D5-1971-4DDE-87F5-B89E4F8BC497}" sibTransId="{644CB3E5-5A1F-4FF1-8860-DB3C44F5F83E}"/>
    <dgm:cxn modelId="{92384BC6-83F4-4C78-B8CF-45BF3FEF1D22}" type="presOf" srcId="{FA44B53D-71A4-440E-8555-DFB2D472BE52}" destId="{F79403C1-8DFD-44C9-89AD-9D1DF41D5890}" srcOrd="0" destOrd="0" presId="urn:microsoft.com/office/officeart/2005/8/layout/default"/>
    <dgm:cxn modelId="{B2E68DFC-1EF5-4168-B547-CEFFB73AB02C}" srcId="{9B3EAA74-4221-4894-BBEC-D5CEA7FFCE00}" destId="{12CA8ED0-0CA1-4835-930B-E38812DAD8B1}" srcOrd="1" destOrd="0" parTransId="{62139FBD-51B7-493A-B2A4-A0877F3DA7C6}" sibTransId="{E5127F96-37F8-4562-B3BA-E805A4DCC3C1}"/>
    <dgm:cxn modelId="{111851FD-A2CF-4A57-A446-1C1AA1BC5966}" srcId="{9B3EAA74-4221-4894-BBEC-D5CEA7FFCE00}" destId="{FC7B4469-F14B-46AA-BD18-81EAF7BC1378}" srcOrd="6" destOrd="0" parTransId="{26BEE106-F2B8-45FA-BFFA-F7DC47D3FCCF}" sibTransId="{0B28C864-4D04-40AC-AB89-A48F93A0221F}"/>
    <dgm:cxn modelId="{925B68E7-E362-4EFD-A5DE-63E85A9F3D20}" type="presParOf" srcId="{59082146-B1EC-480D-BBA5-06C5E0982699}" destId="{E0CD64F1-2560-43E8-842B-91C4CA6F410E}" srcOrd="0" destOrd="0" presId="urn:microsoft.com/office/officeart/2005/8/layout/default"/>
    <dgm:cxn modelId="{8687C0D9-B245-445A-BB52-520EE50ADC12}" type="presParOf" srcId="{59082146-B1EC-480D-BBA5-06C5E0982699}" destId="{36B71519-E0C0-4493-9964-FAEBA1E70F21}" srcOrd="1" destOrd="0" presId="urn:microsoft.com/office/officeart/2005/8/layout/default"/>
    <dgm:cxn modelId="{D5E9E4F6-1AB8-40ED-94E8-956AAE97910D}" type="presParOf" srcId="{59082146-B1EC-480D-BBA5-06C5E0982699}" destId="{31410325-40DB-4396-8A7A-CBB6CABBF3F1}" srcOrd="2" destOrd="0" presId="urn:microsoft.com/office/officeart/2005/8/layout/default"/>
    <dgm:cxn modelId="{F273F76C-06BE-4408-9FB5-3886FADC9E1A}" type="presParOf" srcId="{59082146-B1EC-480D-BBA5-06C5E0982699}" destId="{8DCA7A6D-FAE1-45C1-8A39-6E683953F75B}" srcOrd="3" destOrd="0" presId="urn:microsoft.com/office/officeart/2005/8/layout/default"/>
    <dgm:cxn modelId="{D7E4DCD0-547E-4E03-947B-FF4F23ECCC34}" type="presParOf" srcId="{59082146-B1EC-480D-BBA5-06C5E0982699}" destId="{C97BB952-FE27-4447-B0DC-A71BC135322F}" srcOrd="4" destOrd="0" presId="urn:microsoft.com/office/officeart/2005/8/layout/default"/>
    <dgm:cxn modelId="{87AAF08D-458A-4FF6-B239-48874235FA51}" type="presParOf" srcId="{59082146-B1EC-480D-BBA5-06C5E0982699}" destId="{4314EEA3-5413-43FF-B6EE-62F3768F1F88}" srcOrd="5" destOrd="0" presId="urn:microsoft.com/office/officeart/2005/8/layout/default"/>
    <dgm:cxn modelId="{03552816-4D67-4D7B-BE0D-C9650BC73405}" type="presParOf" srcId="{59082146-B1EC-480D-BBA5-06C5E0982699}" destId="{EB86765A-FDC1-4BDE-B670-D21D6D1AE527}" srcOrd="6" destOrd="0" presId="urn:microsoft.com/office/officeart/2005/8/layout/default"/>
    <dgm:cxn modelId="{645EDB1E-DEFA-4CC8-B8F6-1C6856D215A7}" type="presParOf" srcId="{59082146-B1EC-480D-BBA5-06C5E0982699}" destId="{5D898D0F-5582-4D83-95C5-8A4371B71C7F}" srcOrd="7" destOrd="0" presId="urn:microsoft.com/office/officeart/2005/8/layout/default"/>
    <dgm:cxn modelId="{BD5F0888-D103-4D4B-8E71-BAC9D9021BDF}" type="presParOf" srcId="{59082146-B1EC-480D-BBA5-06C5E0982699}" destId="{F79403C1-8DFD-44C9-89AD-9D1DF41D5890}" srcOrd="8" destOrd="0" presId="urn:microsoft.com/office/officeart/2005/8/layout/default"/>
    <dgm:cxn modelId="{1984643A-C190-41E9-B496-F8095B121541}" type="presParOf" srcId="{59082146-B1EC-480D-BBA5-06C5E0982699}" destId="{EAC75E4C-DECB-4174-BF7E-333BDA562974}" srcOrd="9" destOrd="0" presId="urn:microsoft.com/office/officeart/2005/8/layout/default"/>
    <dgm:cxn modelId="{9C4B16C8-4B23-49DF-AE5E-B4D342495477}" type="presParOf" srcId="{59082146-B1EC-480D-BBA5-06C5E0982699}" destId="{A8CBC07B-9FE8-4429-A693-45A3F0628C6D}" srcOrd="10" destOrd="0" presId="urn:microsoft.com/office/officeart/2005/8/layout/default"/>
    <dgm:cxn modelId="{65D299E9-DFEB-4E97-A649-0132A3F9F699}" type="presParOf" srcId="{59082146-B1EC-480D-BBA5-06C5E0982699}" destId="{E8D69CED-8BA8-4CA5-AA9C-5F03630E00B7}" srcOrd="11" destOrd="0" presId="urn:microsoft.com/office/officeart/2005/8/layout/default"/>
    <dgm:cxn modelId="{9D5114E1-1BFC-4790-8129-C8E1D8048AEA}" type="presParOf" srcId="{59082146-B1EC-480D-BBA5-06C5E0982699}" destId="{E5816879-B1DC-4A1D-BC07-CFE2C12DB19E}"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D64F1-2560-43E8-842B-91C4CA6F410E}">
      <dsp:nvSpPr>
        <dsp:cNvPr id="0" name=""/>
        <dsp:cNvSpPr/>
      </dsp:nvSpPr>
      <dsp:spPr>
        <a:xfrm>
          <a:off x="3214"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Health</a:t>
          </a:r>
        </a:p>
      </dsp:txBody>
      <dsp:txXfrm>
        <a:off x="3214" y="461666"/>
        <a:ext cx="2550318" cy="1530191"/>
      </dsp:txXfrm>
    </dsp:sp>
    <dsp:sp modelId="{31410325-40DB-4396-8A7A-CBB6CABBF3F1}">
      <dsp:nvSpPr>
        <dsp:cNvPr id="0" name=""/>
        <dsp:cNvSpPr/>
      </dsp:nvSpPr>
      <dsp:spPr>
        <a:xfrm>
          <a:off x="2808565"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Good Work</a:t>
          </a:r>
        </a:p>
      </dsp:txBody>
      <dsp:txXfrm>
        <a:off x="2808565" y="461666"/>
        <a:ext cx="2550318" cy="1530191"/>
      </dsp:txXfrm>
    </dsp:sp>
    <dsp:sp modelId="{C97BB952-FE27-4447-B0DC-A71BC135322F}">
      <dsp:nvSpPr>
        <dsp:cNvPr id="0" name=""/>
        <dsp:cNvSpPr/>
      </dsp:nvSpPr>
      <dsp:spPr>
        <a:xfrm>
          <a:off x="5613915"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Values/Principles</a:t>
          </a:r>
        </a:p>
      </dsp:txBody>
      <dsp:txXfrm>
        <a:off x="5613915" y="461666"/>
        <a:ext cx="2550318" cy="1530191"/>
      </dsp:txXfrm>
    </dsp:sp>
    <dsp:sp modelId="{EB86765A-FDC1-4BDE-B670-D21D6D1AE527}">
      <dsp:nvSpPr>
        <dsp:cNvPr id="0" name=""/>
        <dsp:cNvSpPr/>
      </dsp:nvSpPr>
      <dsp:spPr>
        <a:xfrm>
          <a:off x="8419266"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Collective/Social</a:t>
          </a:r>
        </a:p>
      </dsp:txBody>
      <dsp:txXfrm>
        <a:off x="8419266" y="461666"/>
        <a:ext cx="2550318" cy="1530191"/>
      </dsp:txXfrm>
    </dsp:sp>
    <dsp:sp modelId="{F79403C1-8DFD-44C9-89AD-9D1DF41D5890}">
      <dsp:nvSpPr>
        <dsp:cNvPr id="0" name=""/>
        <dsp:cNvSpPr/>
      </dsp:nvSpPr>
      <dsp:spPr>
        <a:xfrm>
          <a:off x="1405890" y="2246889"/>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Personal Growth</a:t>
          </a:r>
        </a:p>
      </dsp:txBody>
      <dsp:txXfrm>
        <a:off x="1405890" y="2246889"/>
        <a:ext cx="2550318" cy="1530191"/>
      </dsp:txXfrm>
    </dsp:sp>
    <dsp:sp modelId="{A8CBC07B-9FE8-4429-A693-45A3F0628C6D}">
      <dsp:nvSpPr>
        <dsp:cNvPr id="0" name=""/>
        <dsp:cNvSpPr/>
      </dsp:nvSpPr>
      <dsp:spPr>
        <a:xfrm>
          <a:off x="4211240" y="2246889"/>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Good Lifestyle Choices</a:t>
          </a:r>
        </a:p>
      </dsp:txBody>
      <dsp:txXfrm>
        <a:off x="4211240" y="2246889"/>
        <a:ext cx="2550318" cy="1530191"/>
      </dsp:txXfrm>
    </dsp:sp>
    <dsp:sp modelId="{E5816879-B1DC-4A1D-BC07-CFE2C12DB19E}">
      <dsp:nvSpPr>
        <dsp:cNvPr id="0" name=""/>
        <dsp:cNvSpPr/>
      </dsp:nvSpPr>
      <dsp:spPr>
        <a:xfrm>
          <a:off x="7016591" y="2246889"/>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Financial Wellbeing</a:t>
          </a:r>
        </a:p>
      </dsp:txBody>
      <dsp:txXfrm>
        <a:off x="7016591" y="2246889"/>
        <a:ext cx="2550318" cy="153019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36755F-3FCB-420F-B3F7-DD1168A54248}" type="datetimeFigureOut">
              <a:rPr lang="en-GB" smtClean="0"/>
              <a:t>20/05/2025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42BCF7-D4C8-4FF5-BC5A-4A94A56AEFE1}" type="slidenum">
              <a:rPr lang="en-GB" smtClean="0"/>
              <a:t>‹#›</a:t>
            </a:fld>
            <a:endParaRPr lang="en-GB"/>
          </a:p>
        </p:txBody>
      </p:sp>
    </p:spTree>
    <p:extLst>
      <p:ext uri="{BB962C8B-B14F-4D97-AF65-F5344CB8AC3E}">
        <p14:creationId xmlns:p14="http://schemas.microsoft.com/office/powerpoint/2010/main" val="205659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doi.org/10.1111/1748-8583.12139"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9432-2F53-42C0-8E2E-81A26A7D8DF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32289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9432-2F53-42C0-8E2E-81A26A7D8DF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71813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9432-2F53-42C0-8E2E-81A26A7D8DF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2480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5</a:t>
            </a:fld>
            <a:endParaRPr lang="en-GB"/>
          </a:p>
        </p:txBody>
      </p:sp>
    </p:spTree>
    <p:extLst>
      <p:ext uri="{BB962C8B-B14F-4D97-AF65-F5344CB8AC3E}">
        <p14:creationId xmlns:p14="http://schemas.microsoft.com/office/powerpoint/2010/main" val="471206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7</a:t>
            </a:fld>
            <a:endParaRPr lang="en-GB"/>
          </a:p>
        </p:txBody>
      </p:sp>
    </p:spTree>
    <p:extLst>
      <p:ext uri="{BB962C8B-B14F-4D97-AF65-F5344CB8AC3E}">
        <p14:creationId xmlns:p14="http://schemas.microsoft.com/office/powerpoint/2010/main" val="2351144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8</a:t>
            </a:fld>
            <a:endParaRPr lang="en-GB"/>
          </a:p>
        </p:txBody>
      </p:sp>
    </p:spTree>
    <p:extLst>
      <p:ext uri="{BB962C8B-B14F-4D97-AF65-F5344CB8AC3E}">
        <p14:creationId xmlns:p14="http://schemas.microsoft.com/office/powerpoint/2010/main" val="1440305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3A3A3A"/>
                </a:solidFill>
                <a:effectLst/>
                <a:latin typeface="Arial" panose="020B0604020202020204" pitchFamily="34" charset="0"/>
                <a:ea typeface="Calibri" panose="020F0502020204030204" pitchFamily="34" charset="0"/>
              </a:rPr>
              <a:t>Job Characteristics Model - Skill variety (using a wide range of skills), task significance (tasks that benefit others), task identity (doing a whole piece of work), autonomy and feedback</a:t>
            </a:r>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11</a:t>
            </a:fld>
            <a:endParaRPr lang="en-GB"/>
          </a:p>
        </p:txBody>
      </p:sp>
    </p:spTree>
    <p:extLst>
      <p:ext uri="{BB962C8B-B14F-4D97-AF65-F5344CB8AC3E}">
        <p14:creationId xmlns:p14="http://schemas.microsoft.com/office/powerpoint/2010/main" val="1352571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14</a:t>
            </a:fld>
            <a:endParaRPr lang="en-GB"/>
          </a:p>
        </p:txBody>
      </p:sp>
    </p:spTree>
    <p:extLst>
      <p:ext uri="{BB962C8B-B14F-4D97-AF65-F5344CB8AC3E}">
        <p14:creationId xmlns:p14="http://schemas.microsoft.com/office/powerpoint/2010/main" val="30931929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C7F02B-0C6D-468F-8B1C-7E7F0134CF8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3392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C7F02B-0C6D-468F-8B1C-7E7F0134CF8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40190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C7F02B-0C6D-468F-8B1C-7E7F0134CF8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58910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23</a:t>
            </a:fld>
            <a:endParaRPr lang="en-GB"/>
          </a:p>
        </p:txBody>
      </p:sp>
    </p:spTree>
    <p:extLst>
      <p:ext uri="{BB962C8B-B14F-4D97-AF65-F5344CB8AC3E}">
        <p14:creationId xmlns:p14="http://schemas.microsoft.com/office/powerpoint/2010/main" val="15756905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Guest (2017). </a:t>
            </a:r>
          </a:p>
          <a:p>
            <a:endParaRPr lang="en-GB" dirty="0"/>
          </a:p>
          <a:p>
            <a:pPr algn="just">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Guest, D.E. (2017) ‘Human resource management and employee well‐being: towards a new analytic framework’,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Human resource management journal</a:t>
            </a:r>
            <a:r>
              <a:rPr lang="en-GB" sz="1200" dirty="0">
                <a:effectLst/>
                <a:latin typeface="Calibri" panose="020F0502020204030204" pitchFamily="34" charset="0"/>
                <a:ea typeface="Calibri" panose="020F0502020204030204" pitchFamily="34" charset="0"/>
                <a:cs typeface="Times New Roman" panose="02020603050405020304" pitchFamily="18" charset="0"/>
              </a:rPr>
              <a:t>, 27(1), pp. 22–38. </a:t>
            </a:r>
            <a:r>
              <a:rPr lang="en-GB" sz="12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2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https://doi.org/10.1111/1748-8583.12139</a:t>
            </a:r>
            <a:r>
              <a:rPr lang="en-GB" sz="1200" dirty="0">
                <a:solidFill>
                  <a:srgbClr val="3A3A3A"/>
                </a:solidFill>
                <a:effectLst/>
                <a:latin typeface="Calibri" panose="020F0502020204030204" pitchFamily="34" charset="0"/>
                <a:ea typeface="Calibri" panose="020F0502020204030204" pitchFamily="34" charset="0"/>
                <a:cs typeface="Calibri" panose="020F0502020204030204" pitchFamily="34"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24</a:t>
            </a:fld>
            <a:endParaRPr lang="en-GB"/>
          </a:p>
        </p:txBody>
      </p:sp>
    </p:spTree>
    <p:extLst>
      <p:ext uri="{BB962C8B-B14F-4D97-AF65-F5344CB8AC3E}">
        <p14:creationId xmlns:p14="http://schemas.microsoft.com/office/powerpoint/2010/main" val="35832712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areas to focus on to improve wellbeing in the workplace (</a:t>
            </a:r>
            <a:r>
              <a:rPr lang="en-GB" dirty="0" err="1"/>
              <a:t>Suff</a:t>
            </a:r>
            <a:r>
              <a:rPr lang="en-GB" dirty="0"/>
              <a:t>, 2023). </a:t>
            </a:r>
          </a:p>
          <a:p>
            <a:endParaRPr lang="en-GB" dirty="0"/>
          </a:p>
          <a:p>
            <a:r>
              <a:rPr lang="en-GB" dirty="0"/>
              <a:t>Extract from CIPD Factsheet:</a:t>
            </a:r>
          </a:p>
          <a:p>
            <a:endParaRPr lang="en-GB" dirty="0"/>
          </a:p>
          <a:p>
            <a:pPr algn="l"/>
            <a:r>
              <a:rPr lang="en-GB" b="0" i="0" dirty="0">
                <a:effectLst/>
                <a:highlight>
                  <a:srgbClr val="FFFFFF"/>
                </a:highlight>
                <a:latin typeface="Museo"/>
              </a:rPr>
              <a:t>1. Health</a:t>
            </a:r>
          </a:p>
          <a:p>
            <a:pPr algn="l">
              <a:buFont typeface="Arial" panose="020B0604020202020204" pitchFamily="34" charset="0"/>
              <a:buChar char="•"/>
            </a:pPr>
            <a:r>
              <a:rPr lang="en-GB" b="1" i="0" dirty="0">
                <a:solidFill>
                  <a:srgbClr val="202020"/>
                </a:solidFill>
                <a:effectLst/>
                <a:highlight>
                  <a:srgbClr val="FFFFFF"/>
                </a:highlight>
                <a:latin typeface="Museo"/>
              </a:rPr>
              <a:t>Physical health</a:t>
            </a:r>
            <a:r>
              <a:rPr lang="en-GB" b="0" i="0" dirty="0">
                <a:solidFill>
                  <a:srgbClr val="202020"/>
                </a:solidFill>
                <a:effectLst/>
                <a:highlight>
                  <a:srgbClr val="FFFFFF"/>
                </a:highlight>
                <a:latin typeface="Museo"/>
              </a:rPr>
              <a:t> - Health promotion, good rehabilitation practices, health checks, wellbeing benefits, health insurance protection, managing disability, occupational health support, employee assistance programme.</a:t>
            </a:r>
          </a:p>
          <a:p>
            <a:pPr algn="l">
              <a:buFont typeface="Arial" panose="020B0604020202020204" pitchFamily="34" charset="0"/>
              <a:buChar char="•"/>
            </a:pPr>
            <a:r>
              <a:rPr lang="en-GB" b="1" i="0" dirty="0">
                <a:solidFill>
                  <a:srgbClr val="202020"/>
                </a:solidFill>
                <a:effectLst/>
                <a:highlight>
                  <a:srgbClr val="FFFFFF"/>
                </a:highlight>
                <a:latin typeface="Museo"/>
              </a:rPr>
              <a:t>Physical safety</a:t>
            </a:r>
            <a:r>
              <a:rPr lang="en-GB" b="0" i="0" dirty="0">
                <a:solidFill>
                  <a:srgbClr val="202020"/>
                </a:solidFill>
                <a:effectLst/>
                <a:highlight>
                  <a:srgbClr val="FFFFFF"/>
                </a:highlight>
                <a:latin typeface="Museo"/>
              </a:rPr>
              <a:t> - Safe working practices, safe equipment, personal safety training.</a:t>
            </a:r>
          </a:p>
          <a:p>
            <a:pPr algn="l">
              <a:buFont typeface="Arial" panose="020B0604020202020204" pitchFamily="34" charset="0"/>
              <a:buChar char="•"/>
            </a:pPr>
            <a:r>
              <a:rPr lang="en-GB" b="1" i="0" dirty="0">
                <a:solidFill>
                  <a:srgbClr val="202020"/>
                </a:solidFill>
                <a:effectLst/>
                <a:highlight>
                  <a:srgbClr val="FFFFFF"/>
                </a:highlight>
                <a:latin typeface="Museo"/>
              </a:rPr>
              <a:t>Mental health</a:t>
            </a:r>
            <a:r>
              <a:rPr lang="en-GB" b="0" i="0" dirty="0">
                <a:solidFill>
                  <a:srgbClr val="202020"/>
                </a:solidFill>
                <a:effectLst/>
                <a:highlight>
                  <a:srgbClr val="FFFFFF"/>
                </a:highlight>
                <a:latin typeface="Museo"/>
              </a:rPr>
              <a:t> - Stress management, risk assessments, conflict resolution training, training line managers to have difficult conversations, managing mental ill health, occupational health support, employee assistance programme.</a:t>
            </a:r>
          </a:p>
          <a:p>
            <a:pPr algn="l"/>
            <a:r>
              <a:rPr lang="en-GB" b="0" i="0" dirty="0">
                <a:effectLst/>
                <a:highlight>
                  <a:srgbClr val="FFFFFF"/>
                </a:highlight>
                <a:latin typeface="Museo"/>
              </a:rPr>
              <a:t>2. Good work</a:t>
            </a:r>
          </a:p>
          <a:p>
            <a:pPr algn="l">
              <a:buFont typeface="Arial" panose="020B0604020202020204" pitchFamily="34" charset="0"/>
              <a:buChar char="•"/>
            </a:pPr>
            <a:r>
              <a:rPr lang="en-GB" b="1" i="0" dirty="0">
                <a:solidFill>
                  <a:srgbClr val="202020"/>
                </a:solidFill>
                <a:effectLst/>
                <a:highlight>
                  <a:srgbClr val="FFFFFF"/>
                </a:highlight>
                <a:latin typeface="Museo"/>
              </a:rPr>
              <a:t>Working environment</a:t>
            </a:r>
            <a:r>
              <a:rPr lang="en-GB" b="0" i="0" dirty="0">
                <a:solidFill>
                  <a:srgbClr val="202020"/>
                </a:solidFill>
                <a:effectLst/>
                <a:highlight>
                  <a:srgbClr val="FFFFFF"/>
                </a:highlight>
                <a:latin typeface="Museo"/>
              </a:rPr>
              <a:t> - Ergonomically designed working areas, open and inclusive culture.</a:t>
            </a:r>
          </a:p>
          <a:p>
            <a:pPr algn="l">
              <a:buFont typeface="Arial" panose="020B0604020202020204" pitchFamily="34" charset="0"/>
              <a:buChar char="•"/>
            </a:pPr>
            <a:r>
              <a:rPr lang="en-GB" b="1" i="0" dirty="0">
                <a:solidFill>
                  <a:srgbClr val="202020"/>
                </a:solidFill>
                <a:effectLst/>
                <a:highlight>
                  <a:srgbClr val="FFFFFF"/>
                </a:highlight>
                <a:latin typeface="Museo"/>
              </a:rPr>
              <a:t>Good line management</a:t>
            </a:r>
            <a:r>
              <a:rPr lang="en-GB" b="0" i="0" dirty="0">
                <a:solidFill>
                  <a:srgbClr val="202020"/>
                </a:solidFill>
                <a:effectLst/>
                <a:highlight>
                  <a:srgbClr val="FFFFFF"/>
                </a:highlight>
                <a:latin typeface="Museo"/>
              </a:rPr>
              <a:t> - Effective people management policies, training for line managers, sickness absence management.</a:t>
            </a:r>
          </a:p>
          <a:p>
            <a:pPr algn="l">
              <a:buFont typeface="Arial" panose="020B0604020202020204" pitchFamily="34" charset="0"/>
              <a:buChar char="•"/>
            </a:pPr>
            <a:r>
              <a:rPr lang="en-GB" b="1" i="0" dirty="0">
                <a:solidFill>
                  <a:srgbClr val="202020"/>
                </a:solidFill>
                <a:effectLst/>
                <a:highlight>
                  <a:srgbClr val="FFFFFF"/>
                </a:highlight>
                <a:latin typeface="Museo"/>
              </a:rPr>
              <a:t>Work demands</a:t>
            </a:r>
            <a:r>
              <a:rPr lang="en-GB" b="0" i="0" dirty="0">
                <a:solidFill>
                  <a:srgbClr val="202020"/>
                </a:solidFill>
                <a:effectLst/>
                <a:highlight>
                  <a:srgbClr val="FFFFFF"/>
                </a:highlight>
                <a:latin typeface="Museo"/>
              </a:rPr>
              <a:t> - Job design, job roles, job quality, workload, working hours, job satisfaction, work-life balance.</a:t>
            </a:r>
          </a:p>
          <a:p>
            <a:pPr algn="l">
              <a:buFont typeface="Arial" panose="020B0604020202020204" pitchFamily="34" charset="0"/>
              <a:buChar char="•"/>
            </a:pPr>
            <a:r>
              <a:rPr lang="en-GB" b="1" i="0" dirty="0">
                <a:solidFill>
                  <a:srgbClr val="202020"/>
                </a:solidFill>
                <a:effectLst/>
                <a:highlight>
                  <a:srgbClr val="FFFFFF"/>
                </a:highlight>
                <a:latin typeface="Museo"/>
              </a:rPr>
              <a:t>Autonomy</a:t>
            </a:r>
            <a:r>
              <a:rPr lang="en-GB" b="0" i="0" dirty="0">
                <a:solidFill>
                  <a:srgbClr val="202020"/>
                </a:solidFill>
                <a:effectLst/>
                <a:highlight>
                  <a:srgbClr val="FFFFFF"/>
                </a:highlight>
                <a:latin typeface="Museo"/>
              </a:rPr>
              <a:t> - Control, innovation, whistleblowing.</a:t>
            </a:r>
          </a:p>
          <a:p>
            <a:pPr algn="l">
              <a:buFont typeface="Arial" panose="020B0604020202020204" pitchFamily="34" charset="0"/>
              <a:buChar char="•"/>
            </a:pPr>
            <a:r>
              <a:rPr lang="en-GB" b="1" i="0" dirty="0">
                <a:solidFill>
                  <a:srgbClr val="202020"/>
                </a:solidFill>
                <a:effectLst/>
                <a:highlight>
                  <a:srgbClr val="FFFFFF"/>
                </a:highlight>
                <a:latin typeface="Museo"/>
              </a:rPr>
              <a:t>Change management</a:t>
            </a:r>
            <a:r>
              <a:rPr lang="en-GB" b="0" i="0" dirty="0">
                <a:solidFill>
                  <a:srgbClr val="202020"/>
                </a:solidFill>
                <a:effectLst/>
                <a:highlight>
                  <a:srgbClr val="FFFFFF"/>
                </a:highlight>
                <a:latin typeface="Museo"/>
              </a:rPr>
              <a:t> - Communication, involvement, leadership.</a:t>
            </a:r>
          </a:p>
          <a:p>
            <a:pPr algn="l">
              <a:buFont typeface="Arial" panose="020B0604020202020204" pitchFamily="34" charset="0"/>
              <a:buChar char="•"/>
            </a:pPr>
            <a:r>
              <a:rPr lang="en-GB" b="1" i="0" dirty="0">
                <a:solidFill>
                  <a:srgbClr val="202020"/>
                </a:solidFill>
                <a:effectLst/>
                <a:highlight>
                  <a:srgbClr val="FFFFFF"/>
                </a:highlight>
                <a:latin typeface="Museo"/>
              </a:rPr>
              <a:t>Pay and reward</a:t>
            </a:r>
            <a:r>
              <a:rPr lang="en-GB" b="0" i="0" dirty="0">
                <a:solidFill>
                  <a:srgbClr val="202020"/>
                </a:solidFill>
                <a:effectLst/>
                <a:highlight>
                  <a:srgbClr val="FFFFFF"/>
                </a:highlight>
                <a:latin typeface="Museo"/>
              </a:rPr>
              <a:t> - Fair and transparent remuneration practices, non-financial recognition.</a:t>
            </a:r>
          </a:p>
          <a:p>
            <a:pPr algn="l"/>
            <a:r>
              <a:rPr lang="en-GB" b="0" i="0" dirty="0">
                <a:effectLst/>
                <a:highlight>
                  <a:srgbClr val="FFFFFF"/>
                </a:highlight>
                <a:latin typeface="Museo"/>
              </a:rPr>
              <a:t>3. Values/Principles</a:t>
            </a:r>
          </a:p>
          <a:p>
            <a:pPr algn="l">
              <a:buFont typeface="Arial" panose="020B0604020202020204" pitchFamily="34" charset="0"/>
              <a:buChar char="•"/>
            </a:pPr>
            <a:r>
              <a:rPr lang="en-GB" b="1" i="0" dirty="0">
                <a:solidFill>
                  <a:srgbClr val="202020"/>
                </a:solidFill>
                <a:effectLst/>
                <a:highlight>
                  <a:srgbClr val="FFFFFF"/>
                </a:highlight>
                <a:latin typeface="Museo"/>
              </a:rPr>
              <a:t>Leadership</a:t>
            </a:r>
            <a:r>
              <a:rPr lang="en-GB" b="0" i="0" dirty="0">
                <a:solidFill>
                  <a:srgbClr val="202020"/>
                </a:solidFill>
                <a:effectLst/>
                <a:highlight>
                  <a:srgbClr val="FFFFFF"/>
                </a:highlight>
                <a:latin typeface="Museo"/>
              </a:rPr>
              <a:t> - Values-based leadership, clear mission and objectives, health and wellbeing strategy, corporate governance, building trust.</a:t>
            </a:r>
          </a:p>
          <a:p>
            <a:pPr algn="l">
              <a:buFont typeface="Arial" panose="020B0604020202020204" pitchFamily="34" charset="0"/>
              <a:buChar char="•"/>
            </a:pPr>
            <a:r>
              <a:rPr lang="en-GB" b="1" i="0" dirty="0">
                <a:solidFill>
                  <a:srgbClr val="202020"/>
                </a:solidFill>
                <a:effectLst/>
                <a:highlight>
                  <a:srgbClr val="FFFFFF"/>
                </a:highlight>
                <a:latin typeface="Museo"/>
              </a:rPr>
              <a:t>Ethical standards</a:t>
            </a:r>
            <a:r>
              <a:rPr lang="en-GB" b="0" i="0" dirty="0">
                <a:solidFill>
                  <a:srgbClr val="202020"/>
                </a:solidFill>
                <a:effectLst/>
                <a:highlight>
                  <a:srgbClr val="FFFFFF"/>
                </a:highlight>
                <a:latin typeface="Museo"/>
              </a:rPr>
              <a:t> - Dignity at work, corporate social responsibility, community investment, volunteering.</a:t>
            </a:r>
          </a:p>
          <a:p>
            <a:pPr algn="l">
              <a:buFont typeface="Arial" panose="020B0604020202020204" pitchFamily="34" charset="0"/>
              <a:buChar char="•"/>
            </a:pPr>
            <a:r>
              <a:rPr lang="en-GB" b="1" i="0" dirty="0">
                <a:solidFill>
                  <a:srgbClr val="202020"/>
                </a:solidFill>
                <a:effectLst/>
                <a:highlight>
                  <a:srgbClr val="FFFFFF"/>
                </a:highlight>
                <a:latin typeface="Museo"/>
              </a:rPr>
              <a:t>Inclusion and diversity</a:t>
            </a:r>
            <a:r>
              <a:rPr lang="en-GB" b="0" i="0" dirty="0">
                <a:solidFill>
                  <a:srgbClr val="202020"/>
                </a:solidFill>
                <a:effectLst/>
                <a:highlight>
                  <a:srgbClr val="FFFFFF"/>
                </a:highlight>
                <a:latin typeface="Museo"/>
              </a:rPr>
              <a:t> - Valuing difference, cultural engagement, training for employees and managers.</a:t>
            </a:r>
          </a:p>
          <a:p>
            <a:pPr algn="l"/>
            <a:r>
              <a:rPr lang="en-GB" b="0" i="0" dirty="0">
                <a:effectLst/>
                <a:highlight>
                  <a:srgbClr val="FFFFFF"/>
                </a:highlight>
                <a:latin typeface="Museo"/>
              </a:rPr>
              <a:t>4. Collective/Social</a:t>
            </a:r>
          </a:p>
          <a:p>
            <a:pPr algn="l">
              <a:buFont typeface="Arial" panose="020B0604020202020204" pitchFamily="34" charset="0"/>
              <a:buChar char="•"/>
            </a:pPr>
            <a:r>
              <a:rPr lang="en-GB" b="1" i="0" dirty="0">
                <a:solidFill>
                  <a:srgbClr val="202020"/>
                </a:solidFill>
                <a:effectLst/>
                <a:highlight>
                  <a:srgbClr val="FFFFFF"/>
                </a:highlight>
                <a:latin typeface="Museo"/>
              </a:rPr>
              <a:t>Employee voice</a:t>
            </a:r>
            <a:r>
              <a:rPr lang="en-GB" b="0" i="0" dirty="0">
                <a:solidFill>
                  <a:srgbClr val="202020"/>
                </a:solidFill>
                <a:effectLst/>
                <a:highlight>
                  <a:srgbClr val="FFFFFF"/>
                </a:highlight>
                <a:latin typeface="Museo"/>
              </a:rPr>
              <a:t> - Communication, consultation, genuine dialogue, involvement in decision making.</a:t>
            </a:r>
          </a:p>
          <a:p>
            <a:pPr algn="l">
              <a:buFont typeface="Arial" panose="020B0604020202020204" pitchFamily="34" charset="0"/>
              <a:buChar char="•"/>
            </a:pPr>
            <a:r>
              <a:rPr lang="en-GB" b="1" i="0" dirty="0">
                <a:solidFill>
                  <a:srgbClr val="202020"/>
                </a:solidFill>
                <a:effectLst/>
                <a:highlight>
                  <a:srgbClr val="FFFFFF"/>
                </a:highlight>
                <a:latin typeface="Museo"/>
              </a:rPr>
              <a:t>Positive relationships</a:t>
            </a:r>
            <a:r>
              <a:rPr lang="en-GB" b="0" i="0" dirty="0">
                <a:solidFill>
                  <a:srgbClr val="202020"/>
                </a:solidFill>
                <a:effectLst/>
                <a:highlight>
                  <a:srgbClr val="FFFFFF"/>
                </a:highlight>
                <a:latin typeface="Museo"/>
              </a:rPr>
              <a:t> - Management style, teamworking, healthy relationships with peers and managers, dignity and respect.</a:t>
            </a:r>
          </a:p>
          <a:p>
            <a:pPr algn="l"/>
            <a:r>
              <a:rPr lang="en-GB" b="0" i="0" dirty="0">
                <a:effectLst/>
                <a:highlight>
                  <a:srgbClr val="FFFFFF"/>
                </a:highlight>
                <a:latin typeface="Museo"/>
              </a:rPr>
              <a:t>5. Personal growth</a:t>
            </a:r>
          </a:p>
          <a:p>
            <a:pPr algn="l">
              <a:buFont typeface="Arial" panose="020B0604020202020204" pitchFamily="34" charset="0"/>
              <a:buChar char="•"/>
            </a:pPr>
            <a:r>
              <a:rPr lang="en-GB" b="1" i="0" dirty="0">
                <a:solidFill>
                  <a:srgbClr val="202020"/>
                </a:solidFill>
                <a:effectLst/>
                <a:highlight>
                  <a:srgbClr val="FFFFFF"/>
                </a:highlight>
                <a:latin typeface="Museo"/>
              </a:rPr>
              <a:t>Career development</a:t>
            </a:r>
            <a:r>
              <a:rPr lang="en-GB" b="0" i="0" dirty="0">
                <a:solidFill>
                  <a:srgbClr val="202020"/>
                </a:solidFill>
                <a:effectLst/>
                <a:highlight>
                  <a:srgbClr val="FFFFFF"/>
                </a:highlight>
                <a:latin typeface="Museo"/>
              </a:rPr>
              <a:t> - Mentoring, coaching, performance management, performance development plans, skills utilisation, succession planning.</a:t>
            </a:r>
          </a:p>
          <a:p>
            <a:pPr algn="l">
              <a:buFont typeface="Arial" panose="020B0604020202020204" pitchFamily="34" charset="0"/>
              <a:buChar char="•"/>
            </a:pPr>
            <a:r>
              <a:rPr lang="en-GB" b="1" i="0" dirty="0">
                <a:solidFill>
                  <a:srgbClr val="202020"/>
                </a:solidFill>
                <a:effectLst/>
                <a:highlight>
                  <a:srgbClr val="FFFFFF"/>
                </a:highlight>
                <a:latin typeface="Museo"/>
              </a:rPr>
              <a:t>Emotional</a:t>
            </a:r>
            <a:r>
              <a:rPr lang="en-GB" b="0" i="0" dirty="0">
                <a:solidFill>
                  <a:srgbClr val="202020"/>
                </a:solidFill>
                <a:effectLst/>
                <a:highlight>
                  <a:srgbClr val="FFFFFF"/>
                </a:highlight>
                <a:latin typeface="Museo"/>
              </a:rPr>
              <a:t> - Positive relationships, personal resilience training, financial wellbeing.</a:t>
            </a:r>
          </a:p>
          <a:p>
            <a:pPr algn="l">
              <a:buFont typeface="Arial" panose="020B0604020202020204" pitchFamily="34" charset="0"/>
              <a:buChar char="•"/>
            </a:pPr>
            <a:r>
              <a:rPr lang="en-GB" b="1" i="0" dirty="0">
                <a:solidFill>
                  <a:srgbClr val="202020"/>
                </a:solidFill>
                <a:effectLst/>
                <a:highlight>
                  <a:srgbClr val="FFFFFF"/>
                </a:highlight>
                <a:latin typeface="Museo"/>
              </a:rPr>
              <a:t>Lifelong learning</a:t>
            </a:r>
            <a:r>
              <a:rPr lang="en-GB" b="0" i="0" dirty="0">
                <a:solidFill>
                  <a:srgbClr val="202020"/>
                </a:solidFill>
                <a:effectLst/>
                <a:highlight>
                  <a:srgbClr val="FFFFFF"/>
                </a:highlight>
                <a:latin typeface="Museo"/>
              </a:rPr>
              <a:t> - Performance development plans, access to training, mid-career review, technical and vocational learning, challenging work.</a:t>
            </a:r>
          </a:p>
          <a:p>
            <a:pPr algn="l">
              <a:buFont typeface="Arial" panose="020B0604020202020204" pitchFamily="34" charset="0"/>
              <a:buChar char="•"/>
            </a:pPr>
            <a:r>
              <a:rPr lang="en-GB" b="1" i="0" dirty="0">
                <a:solidFill>
                  <a:srgbClr val="202020"/>
                </a:solidFill>
                <a:effectLst/>
                <a:highlight>
                  <a:srgbClr val="FFFFFF"/>
                </a:highlight>
                <a:latin typeface="Museo"/>
              </a:rPr>
              <a:t>Creativity</a:t>
            </a:r>
            <a:r>
              <a:rPr lang="en-GB" b="0" i="0" dirty="0">
                <a:solidFill>
                  <a:srgbClr val="202020"/>
                </a:solidFill>
                <a:effectLst/>
                <a:highlight>
                  <a:srgbClr val="FFFFFF"/>
                </a:highlight>
                <a:latin typeface="Museo"/>
              </a:rPr>
              <a:t> - Open and collaborative culture, innovation workshops.</a:t>
            </a:r>
          </a:p>
          <a:p>
            <a:pPr algn="l"/>
            <a:r>
              <a:rPr lang="en-GB" b="0" i="0" dirty="0">
                <a:effectLst/>
                <a:highlight>
                  <a:srgbClr val="FFFFFF"/>
                </a:highlight>
                <a:latin typeface="Museo"/>
              </a:rPr>
              <a:t>6. Good lifestyle choices</a:t>
            </a:r>
          </a:p>
          <a:p>
            <a:pPr algn="l">
              <a:buFont typeface="Arial" panose="020B0604020202020204" pitchFamily="34" charset="0"/>
              <a:buChar char="•"/>
            </a:pPr>
            <a:r>
              <a:rPr lang="en-GB" b="1" i="0" dirty="0">
                <a:solidFill>
                  <a:srgbClr val="202020"/>
                </a:solidFill>
                <a:effectLst/>
                <a:highlight>
                  <a:srgbClr val="FFFFFF"/>
                </a:highlight>
                <a:latin typeface="Museo"/>
              </a:rPr>
              <a:t>Physical activity</a:t>
            </a:r>
            <a:r>
              <a:rPr lang="en-GB" b="0" i="0" dirty="0">
                <a:solidFill>
                  <a:srgbClr val="202020"/>
                </a:solidFill>
                <a:effectLst/>
                <a:highlight>
                  <a:srgbClr val="FFFFFF"/>
                </a:highlight>
                <a:latin typeface="Museo"/>
              </a:rPr>
              <a:t> - Walking clubs, lunchtime yoga, charity walks.</a:t>
            </a:r>
          </a:p>
          <a:p>
            <a:pPr algn="l">
              <a:buFont typeface="Arial" panose="020B0604020202020204" pitchFamily="34" charset="0"/>
              <a:buChar char="•"/>
            </a:pPr>
            <a:r>
              <a:rPr lang="en-GB" b="1" i="0" dirty="0">
                <a:solidFill>
                  <a:srgbClr val="202020"/>
                </a:solidFill>
                <a:effectLst/>
                <a:highlight>
                  <a:srgbClr val="FFFFFF"/>
                </a:highlight>
                <a:latin typeface="Museo"/>
              </a:rPr>
              <a:t>Healthy eating</a:t>
            </a:r>
            <a:r>
              <a:rPr lang="en-GB" b="0" i="0" dirty="0">
                <a:solidFill>
                  <a:srgbClr val="202020"/>
                </a:solidFill>
                <a:effectLst/>
                <a:highlight>
                  <a:srgbClr val="FFFFFF"/>
                </a:highlight>
                <a:latin typeface="Museo"/>
              </a:rPr>
              <a:t> - Recipe clubs, healthy menu choices in the canteen.</a:t>
            </a:r>
          </a:p>
          <a:p>
            <a:pPr algn="l"/>
            <a:r>
              <a:rPr lang="en-GB" b="0" i="0" dirty="0">
                <a:effectLst/>
                <a:highlight>
                  <a:srgbClr val="FFFFFF"/>
                </a:highlight>
                <a:latin typeface="Museo"/>
              </a:rPr>
              <a:t>7. Financial wellbeing</a:t>
            </a:r>
          </a:p>
          <a:p>
            <a:pPr algn="l">
              <a:buFont typeface="Arial" panose="020B0604020202020204" pitchFamily="34" charset="0"/>
              <a:buChar char="•"/>
            </a:pPr>
            <a:r>
              <a:rPr lang="en-GB" b="1" i="0" dirty="0">
                <a:solidFill>
                  <a:srgbClr val="202020"/>
                </a:solidFill>
                <a:effectLst/>
                <a:highlight>
                  <a:srgbClr val="FFFFFF"/>
                </a:highlight>
                <a:latin typeface="Museo"/>
              </a:rPr>
              <a:t>Fair pay and benefit policies</a:t>
            </a:r>
            <a:r>
              <a:rPr lang="en-GB" b="0" i="0" dirty="0">
                <a:solidFill>
                  <a:srgbClr val="202020"/>
                </a:solidFill>
                <a:effectLst/>
                <a:highlight>
                  <a:srgbClr val="FFFFFF"/>
                </a:highlight>
                <a:latin typeface="Museo"/>
              </a:rPr>
              <a:t> - Pay rates above the statutory National Minimum/Living Wage, flexible benefits scheme.</a:t>
            </a:r>
          </a:p>
          <a:p>
            <a:pPr algn="l">
              <a:buFont typeface="Arial" panose="020B0604020202020204" pitchFamily="34" charset="0"/>
              <a:buChar char="•"/>
            </a:pPr>
            <a:r>
              <a:rPr lang="en-GB" b="1" i="0" dirty="0">
                <a:solidFill>
                  <a:srgbClr val="202020"/>
                </a:solidFill>
                <a:effectLst/>
                <a:highlight>
                  <a:srgbClr val="FFFFFF"/>
                </a:highlight>
                <a:latin typeface="Museo"/>
              </a:rPr>
              <a:t>Retirement planning</a:t>
            </a:r>
            <a:r>
              <a:rPr lang="en-GB" b="0" i="0" dirty="0">
                <a:solidFill>
                  <a:srgbClr val="202020"/>
                </a:solidFill>
                <a:effectLst/>
                <a:highlight>
                  <a:srgbClr val="FFFFFF"/>
                </a:highlight>
                <a:latin typeface="Museo"/>
              </a:rPr>
              <a:t> - Phased retirement such as a three- or four-day week, pre-retirement courses for people approaching retirement.</a:t>
            </a:r>
          </a:p>
          <a:p>
            <a:pPr algn="l">
              <a:buFont typeface="Arial" panose="020B0604020202020204" pitchFamily="34" charset="0"/>
              <a:buChar char="•"/>
            </a:pPr>
            <a:r>
              <a:rPr lang="en-GB" b="1" i="0" dirty="0">
                <a:solidFill>
                  <a:srgbClr val="202020"/>
                </a:solidFill>
                <a:effectLst/>
                <a:highlight>
                  <a:srgbClr val="FFFFFF"/>
                </a:highlight>
                <a:latin typeface="Museo"/>
              </a:rPr>
              <a:t>Employee financial support</a:t>
            </a:r>
            <a:r>
              <a:rPr lang="en-GB" b="0" i="0" dirty="0">
                <a:solidFill>
                  <a:srgbClr val="202020"/>
                </a:solidFill>
                <a:effectLst/>
                <a:highlight>
                  <a:srgbClr val="FFFFFF"/>
                </a:highlight>
                <a:latin typeface="Museo"/>
              </a:rPr>
              <a:t>- Employee assistance programme offering debt counselling, signposting to external sources of free advice (for example, Citizens Advice), access to independent financial advisers.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C7F02B-0C6D-468F-8B1C-7E7F0134CF8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28790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26</a:t>
            </a:fld>
            <a:endParaRPr lang="en-GB"/>
          </a:p>
        </p:txBody>
      </p:sp>
    </p:spTree>
    <p:extLst>
      <p:ext uri="{BB962C8B-B14F-4D97-AF65-F5344CB8AC3E}">
        <p14:creationId xmlns:p14="http://schemas.microsoft.com/office/powerpoint/2010/main" val="35490731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200" b="0" i="0" u="none" strike="noStrike" kern="1200" cap="none" spc="0" normalizeH="0" baseline="0" noProof="0" dirty="0">
                <a:ln>
                  <a:noFill/>
                </a:ln>
                <a:solidFill>
                  <a:prstClr val="black"/>
                </a:solidFill>
                <a:effectLst/>
                <a:uLnTx/>
                <a:uFillTx/>
                <a:latin typeface="Museo"/>
                <a:ea typeface="+mn-ea"/>
                <a:cs typeface="+mn-cs"/>
              </a:rPr>
              <a:t>An annual benchmark of job quality in the UK, giving evidence-based insight on how to improve work and working lives.</a:t>
            </a:r>
          </a:p>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27</a:t>
            </a:fld>
            <a:endParaRPr lang="en-GB"/>
          </a:p>
        </p:txBody>
      </p:sp>
    </p:spTree>
    <p:extLst>
      <p:ext uri="{BB962C8B-B14F-4D97-AF65-F5344CB8AC3E}">
        <p14:creationId xmlns:p14="http://schemas.microsoft.com/office/powerpoint/2010/main" val="18926064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Aptos" panose="020B0004020202020204" pitchFamily="34" charset="0"/>
              </a:rPr>
              <a:t>Determinants of financial wellness include the state of a person’s finances, their financial behaviour and financial satisfaction.</a:t>
            </a:r>
          </a:p>
          <a:p>
            <a:r>
              <a:rPr lang="en-GB" sz="1200" dirty="0">
                <a:effectLst/>
                <a:latin typeface="Arial" panose="020B0604020202020204" pitchFamily="34" charset="0"/>
              </a:rPr>
              <a:t>Components of financial wellbeing – objective financial status, subjective financial status, financial attitudes and knowledge, financial behaviour. </a:t>
            </a:r>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28</a:t>
            </a:fld>
            <a:endParaRPr lang="en-GB"/>
          </a:p>
        </p:txBody>
      </p:sp>
    </p:spTree>
    <p:extLst>
      <p:ext uri="{BB962C8B-B14F-4D97-AF65-F5344CB8AC3E}">
        <p14:creationId xmlns:p14="http://schemas.microsoft.com/office/powerpoint/2010/main" val="34706832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well as paying liveable wages, this could include in-work progression, providing financial education and offering benefits that reduce living costs or give financial protection.</a:t>
            </a:r>
          </a:p>
          <a:p>
            <a:r>
              <a:rPr lang="en-GB" dirty="0"/>
              <a:t>Credit or debt counselling.</a:t>
            </a:r>
          </a:p>
          <a:p>
            <a:r>
              <a:rPr lang="en-GB" dirty="0"/>
              <a:t>Pay advances. </a:t>
            </a:r>
          </a:p>
          <a:p>
            <a:r>
              <a:rPr lang="en-GB" dirty="0"/>
              <a:t>Online tools. </a:t>
            </a:r>
          </a:p>
          <a:p>
            <a:r>
              <a:rPr lang="en-GB" dirty="0"/>
              <a:t>Surveys – to assess subjective feelings about financial satisfaction. </a:t>
            </a:r>
          </a:p>
          <a:p>
            <a:r>
              <a:rPr lang="en-GB" dirty="0"/>
              <a:t>Education – as people forget easily, best to align this with certain events such as pay rises/decreases so that people can apply their knowledge straightaway. </a:t>
            </a:r>
          </a:p>
        </p:txBody>
      </p:sp>
      <p:sp>
        <p:nvSpPr>
          <p:cNvPr id="4" name="Slide Number Placeholder 3"/>
          <p:cNvSpPr>
            <a:spLocks noGrp="1"/>
          </p:cNvSpPr>
          <p:nvPr>
            <p:ph type="sldNum" sz="quarter" idx="5"/>
          </p:nvPr>
        </p:nvSpPr>
        <p:spPr/>
        <p:txBody>
          <a:bodyPr/>
          <a:lstStyle/>
          <a:p>
            <a:fld id="{BE42BCF7-D4C8-4FF5-BC5A-4A94A56AEFE1}" type="slidenum">
              <a:rPr lang="en-GB" smtClean="0"/>
              <a:t>29</a:t>
            </a:fld>
            <a:endParaRPr lang="en-GB"/>
          </a:p>
        </p:txBody>
      </p:sp>
    </p:spTree>
    <p:extLst>
      <p:ext uri="{BB962C8B-B14F-4D97-AF65-F5344CB8AC3E}">
        <p14:creationId xmlns:p14="http://schemas.microsoft.com/office/powerpoint/2010/main" val="8485699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30</a:t>
            </a:fld>
            <a:endParaRPr lang="en-GB"/>
          </a:p>
        </p:txBody>
      </p:sp>
    </p:spTree>
    <p:extLst>
      <p:ext uri="{BB962C8B-B14F-4D97-AF65-F5344CB8AC3E}">
        <p14:creationId xmlns:p14="http://schemas.microsoft.com/office/powerpoint/2010/main" val="42587995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31</a:t>
            </a:fld>
            <a:endParaRPr lang="en-GB"/>
          </a:p>
        </p:txBody>
      </p:sp>
    </p:spTree>
    <p:extLst>
      <p:ext uri="{BB962C8B-B14F-4D97-AF65-F5344CB8AC3E}">
        <p14:creationId xmlns:p14="http://schemas.microsoft.com/office/powerpoint/2010/main" val="40734857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32</a:t>
            </a:fld>
            <a:endParaRPr lang="en-GB"/>
          </a:p>
        </p:txBody>
      </p:sp>
    </p:spTree>
    <p:extLst>
      <p:ext uri="{BB962C8B-B14F-4D97-AF65-F5344CB8AC3E}">
        <p14:creationId xmlns:p14="http://schemas.microsoft.com/office/powerpoint/2010/main" val="36324844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9432-2F53-42C0-8E2E-81A26A7D8DF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192800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Kahoot.it.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E49432-2F53-42C0-8E2E-81A26A7D8DF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791295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35</a:t>
            </a:fld>
            <a:endParaRPr lang="en-GB"/>
          </a:p>
        </p:txBody>
      </p:sp>
    </p:spTree>
    <p:extLst>
      <p:ext uri="{BB962C8B-B14F-4D97-AF65-F5344CB8AC3E}">
        <p14:creationId xmlns:p14="http://schemas.microsoft.com/office/powerpoint/2010/main" val="31606433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3D74ED-0F49-4210-8323-2F7572712E8C}" type="datetimeFigureOut">
              <a:rPr lang="en-GB" smtClean="0"/>
              <a:t>20/05/2025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604026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20/05/2025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058687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3D74ED-0F49-4210-8323-2F7572712E8C}" type="datetimeFigureOut">
              <a:rPr lang="en-GB" smtClean="0"/>
              <a:t>20/05/2025</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956406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3D74ED-0F49-4210-8323-2F7572712E8C}" type="datetimeFigureOut">
              <a:rPr lang="en-GB" smtClean="0"/>
              <a:t>20/05/2025</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4218401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3D74ED-0F49-4210-8323-2F7572712E8C}" type="datetimeFigureOut">
              <a:rPr lang="en-GB" smtClean="0"/>
              <a:t>20/05/2025</a:t>
            </a:fld>
            <a:endParaRPr lang="en-GB"/>
          </a:p>
        </p:txBody>
      </p:sp>
      <p:sp>
        <p:nvSpPr>
          <p:cNvPr id="9" name="Slide Number Placeholder 8"/>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135543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3D74ED-0F49-4210-8323-2F7572712E8C}" type="datetimeFigureOut">
              <a:rPr lang="en-GB" smtClean="0"/>
              <a:t>20/05/2025</a:t>
            </a:fld>
            <a:endParaRPr lang="en-GB"/>
          </a:p>
        </p:txBody>
      </p:sp>
      <p:sp>
        <p:nvSpPr>
          <p:cNvPr id="5" name="Slide Number Placeholder 4"/>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485005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D74ED-0F49-4210-8323-2F7572712E8C}" type="datetimeFigureOut">
              <a:rPr lang="en-GB" smtClean="0"/>
              <a:t>20/05/2025</a:t>
            </a:fld>
            <a:endParaRPr lang="en-GB"/>
          </a:p>
        </p:txBody>
      </p:sp>
      <p:sp>
        <p:nvSpPr>
          <p:cNvPr id="4" name="Slide Number Placeholder 3"/>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927157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20/05/2025</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688356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20/05/2025</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524435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20/05/2025</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876687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20/05/2025</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3938266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316499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3D74ED-0F49-4210-8323-2F7572712E8C}" type="datetimeFigureOut">
              <a:rPr lang="en-GB" smtClean="0"/>
              <a:t>20/05/2025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E5039B0-F932-48B6-8FB8-46350CC25DE2}" type="slidenum">
              <a:rPr lang="en-GB" smtClean="0"/>
              <a:t>‹#›</a:t>
            </a:fld>
            <a:endParaRPr lang="en-GB"/>
          </a:p>
        </p:txBody>
      </p:sp>
    </p:spTree>
    <p:extLst>
      <p:ext uri="{BB962C8B-B14F-4D97-AF65-F5344CB8AC3E}">
        <p14:creationId xmlns:p14="http://schemas.microsoft.com/office/powerpoint/2010/main" val="16799264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rh5Egsa-bg4?feature=oembed" TargetMode="External"/><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acas.org.uk/consulting-employee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www.cipd.org/uk/knowledge/case-studies/flexible-working-lendlease/"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www.cipd.org/uk/learning/student-member-area/study-resources/resources-level-5-associate-diplomas-pm/5co01-organisational-performance-and-culture-in-practice/"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470025"/>
          </a:xfrm>
        </p:spPr>
        <p:txBody>
          <a:bodyPr/>
          <a:lstStyle/>
          <a:p>
            <a:r>
              <a:rPr lang="en-GB" b="1" dirty="0"/>
              <a:t>Organisational Performance and Culture in Practice </a:t>
            </a: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825824" y="3150891"/>
            <a:ext cx="8534400" cy="1752600"/>
          </a:xfrm>
        </p:spPr>
        <p:txBody>
          <a:bodyPr/>
          <a:lstStyle/>
          <a:p>
            <a:r>
              <a:rPr lang="en-GB" b="1" dirty="0">
                <a:solidFill>
                  <a:schemeClr val="bg1"/>
                </a:solidFill>
              </a:rPr>
              <a:t>5CO01</a:t>
            </a:r>
          </a:p>
          <a:p>
            <a:r>
              <a:rPr lang="en-GB" b="1" dirty="0">
                <a:solidFill>
                  <a:schemeClr val="bg1"/>
                </a:solidFill>
              </a:rPr>
              <a:t>Julie Thomas</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F77F2-4FE1-7E72-63A3-73CF086BA72E}"/>
              </a:ext>
            </a:extLst>
          </p:cNvPr>
          <p:cNvSpPr>
            <a:spLocks noGrp="1"/>
          </p:cNvSpPr>
          <p:nvPr>
            <p:ph type="title"/>
          </p:nvPr>
        </p:nvSpPr>
        <p:spPr/>
        <p:txBody>
          <a:bodyPr/>
          <a:lstStyle/>
          <a:p>
            <a:r>
              <a:rPr lang="en-GB" b="1" dirty="0"/>
              <a:t>Schedule for Today</a:t>
            </a:r>
          </a:p>
        </p:txBody>
      </p:sp>
      <p:sp>
        <p:nvSpPr>
          <p:cNvPr id="3" name="Content Placeholder 2">
            <a:extLst>
              <a:ext uri="{FF2B5EF4-FFF2-40B4-BE49-F238E27FC236}">
                <a16:creationId xmlns:a16="http://schemas.microsoft.com/office/drawing/2014/main" id="{2BE44084-D4A5-0552-AC30-4732FBE55F6D}"/>
              </a:ext>
            </a:extLst>
          </p:cNvPr>
          <p:cNvSpPr>
            <a:spLocks noGrp="1"/>
          </p:cNvSpPr>
          <p:nvPr>
            <p:ph idx="1"/>
          </p:nvPr>
        </p:nvSpPr>
        <p:spPr/>
        <p:txBody>
          <a:bodyPr>
            <a:normAutofit fontScale="92500" lnSpcReduction="10000"/>
          </a:bodyPr>
          <a:lstStyle/>
          <a:p>
            <a:pPr marL="0" indent="0">
              <a:buNone/>
            </a:pPr>
            <a:r>
              <a:rPr lang="en-GB" b="1" dirty="0"/>
              <a:t>Morning</a:t>
            </a:r>
            <a:r>
              <a:rPr lang="en-GB" dirty="0"/>
              <a:t> – Management Style and employee behaviour, SCARF theory, theories of motivation, wellbeing.</a:t>
            </a:r>
          </a:p>
          <a:p>
            <a:pPr marL="0" indent="0">
              <a:buNone/>
            </a:pPr>
            <a:r>
              <a:rPr lang="en-GB" b="1" dirty="0"/>
              <a:t>10am – Connie Davage, Librarian (Referencing)</a:t>
            </a:r>
          </a:p>
          <a:p>
            <a:pPr marL="0" indent="0">
              <a:buNone/>
            </a:pPr>
            <a:r>
              <a:rPr lang="en-GB" b="1" dirty="0"/>
              <a:t>12:45pm</a:t>
            </a:r>
            <a:r>
              <a:rPr lang="en-GB" dirty="0"/>
              <a:t> (Approx)- Lunch</a:t>
            </a:r>
          </a:p>
          <a:p>
            <a:pPr marL="0" indent="0">
              <a:buNone/>
            </a:pPr>
            <a:r>
              <a:rPr lang="en-GB" b="1" dirty="0"/>
              <a:t>Afternoon </a:t>
            </a:r>
            <a:r>
              <a:rPr lang="en-GB" dirty="0"/>
              <a:t>–</a:t>
            </a:r>
            <a:r>
              <a:rPr lang="en-GB" b="1" dirty="0"/>
              <a:t> </a:t>
            </a:r>
            <a:r>
              <a:rPr lang="en-GB" dirty="0"/>
              <a:t>Wellbeing continued, consultation and communication.</a:t>
            </a:r>
          </a:p>
          <a:p>
            <a:pPr marL="0" indent="0">
              <a:buNone/>
            </a:pPr>
            <a:r>
              <a:rPr lang="en-GB" b="1" dirty="0"/>
              <a:t>3:30pm – </a:t>
            </a:r>
            <a:r>
              <a:rPr lang="en-GB" dirty="0"/>
              <a:t>the assignment</a:t>
            </a:r>
          </a:p>
          <a:p>
            <a:pPr marL="0" indent="0">
              <a:buNone/>
            </a:pPr>
            <a:r>
              <a:rPr lang="en-GB" b="1" dirty="0"/>
              <a:t>4:30pm</a:t>
            </a:r>
            <a:r>
              <a:rPr lang="en-GB" dirty="0"/>
              <a:t> - Close</a:t>
            </a:r>
          </a:p>
        </p:txBody>
      </p:sp>
    </p:spTree>
    <p:extLst>
      <p:ext uri="{BB962C8B-B14F-4D97-AF65-F5344CB8AC3E}">
        <p14:creationId xmlns:p14="http://schemas.microsoft.com/office/powerpoint/2010/main" val="631414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0E500-7947-1A29-6AF8-1148EED7AF9E}"/>
              </a:ext>
            </a:extLst>
          </p:cNvPr>
          <p:cNvSpPr>
            <a:spLocks noGrp="1"/>
          </p:cNvSpPr>
          <p:nvPr>
            <p:ph type="title"/>
          </p:nvPr>
        </p:nvSpPr>
        <p:spPr>
          <a:xfrm>
            <a:off x="609600" y="2024610"/>
            <a:ext cx="10972800" cy="1143000"/>
          </a:xfrm>
        </p:spPr>
        <p:txBody>
          <a:bodyPr>
            <a:normAutofit/>
          </a:bodyPr>
          <a:lstStyle/>
          <a:p>
            <a:r>
              <a:rPr lang="en-GB" sz="5400" b="1" dirty="0"/>
              <a:t>Check-in</a:t>
            </a:r>
          </a:p>
        </p:txBody>
      </p:sp>
    </p:spTree>
    <p:extLst>
      <p:ext uri="{BB962C8B-B14F-4D97-AF65-F5344CB8AC3E}">
        <p14:creationId xmlns:p14="http://schemas.microsoft.com/office/powerpoint/2010/main" val="2334399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DA66E-EA5B-4242-81F0-DA42BF4A6903}"/>
              </a:ext>
            </a:extLst>
          </p:cNvPr>
          <p:cNvSpPr>
            <a:spLocks noGrp="1"/>
          </p:cNvSpPr>
          <p:nvPr>
            <p:ph type="title"/>
          </p:nvPr>
        </p:nvSpPr>
        <p:spPr/>
        <p:txBody>
          <a:bodyPr/>
          <a:lstStyle/>
          <a:p>
            <a:r>
              <a:rPr lang="en-GB" b="1" dirty="0"/>
              <a:t>Learning Outcomes for Today</a:t>
            </a:r>
          </a:p>
        </p:txBody>
      </p:sp>
      <p:sp>
        <p:nvSpPr>
          <p:cNvPr id="3" name="Content Placeholder 2">
            <a:extLst>
              <a:ext uri="{FF2B5EF4-FFF2-40B4-BE49-F238E27FC236}">
                <a16:creationId xmlns:a16="http://schemas.microsoft.com/office/drawing/2014/main" id="{36247325-AB7A-4AD6-8E9B-2CE16C53DD1D}"/>
              </a:ext>
            </a:extLst>
          </p:cNvPr>
          <p:cNvSpPr>
            <a:spLocks noGrp="1"/>
          </p:cNvSpPr>
          <p:nvPr>
            <p:ph idx="1"/>
          </p:nvPr>
        </p:nvSpPr>
        <p:spPr>
          <a:xfrm>
            <a:off x="783021" y="1470484"/>
            <a:ext cx="10972800" cy="3917032"/>
          </a:xfrm>
        </p:spPr>
        <p:txBody>
          <a:bodyPr>
            <a:normAutofit/>
          </a:bodyPr>
          <a:lstStyle/>
          <a:p>
            <a:r>
              <a:rPr lang="en-GB" dirty="0"/>
              <a:t>Understand theoretical perspectives on how people behave at work.</a:t>
            </a:r>
          </a:p>
          <a:p>
            <a:r>
              <a:rPr lang="en-GB" dirty="0"/>
              <a:t>Understand how people practice supports the achievement of business goals and objectives.</a:t>
            </a:r>
          </a:p>
          <a:p>
            <a:endParaRPr lang="en-GB" dirty="0"/>
          </a:p>
        </p:txBody>
      </p:sp>
    </p:spTree>
    <p:extLst>
      <p:ext uri="{BB962C8B-B14F-4D97-AF65-F5344CB8AC3E}">
        <p14:creationId xmlns:p14="http://schemas.microsoft.com/office/powerpoint/2010/main" val="2468423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150C8-EABD-25FB-B100-96D6F77C6879}"/>
              </a:ext>
            </a:extLst>
          </p:cNvPr>
          <p:cNvSpPr>
            <a:spLocks noGrp="1"/>
          </p:cNvSpPr>
          <p:nvPr>
            <p:ph type="title"/>
          </p:nvPr>
        </p:nvSpPr>
        <p:spPr>
          <a:xfrm>
            <a:off x="609600" y="2057400"/>
            <a:ext cx="10972800" cy="2286000"/>
          </a:xfrm>
        </p:spPr>
        <p:txBody>
          <a:bodyPr>
            <a:noAutofit/>
          </a:bodyPr>
          <a:lstStyle/>
          <a:p>
            <a:pPr marL="342900" marR="0" lvl="0" indent="-342900" defTabSz="914400" rtl="0" eaLnBrk="1" fontAlgn="auto" latinLnBrk="0" hangingPunct="1">
              <a:lnSpc>
                <a:spcPct val="100000"/>
              </a:lnSpc>
              <a:spcBef>
                <a:spcPct val="20000"/>
              </a:spcBef>
              <a:spcAft>
                <a:spcPts val="0"/>
              </a:spcAft>
              <a:tabLst/>
              <a:defRPr/>
            </a:pPr>
            <a:r>
              <a:rPr kumimoji="0" lang="en-GB" sz="4000" b="1" i="0" u="none" strike="noStrike" kern="1200" cap="none" spc="0" normalizeH="0" baseline="0" noProof="0" dirty="0">
                <a:ln>
                  <a:noFill/>
                </a:ln>
                <a:solidFill>
                  <a:srgbClr val="202020"/>
                </a:solidFill>
                <a:effectLst/>
                <a:uLnTx/>
                <a:uFillTx/>
                <a:latin typeface="Myriad Pro"/>
                <a:ea typeface="+mn-ea"/>
                <a:cs typeface="+mn-cs"/>
              </a:rPr>
              <a:t>‘People are naturally motivated to do a good job and become demotivated when they feel overworked, unsupported or frustrated’ (Young, 2024) </a:t>
            </a:r>
            <a:br>
              <a:rPr kumimoji="0" lang="en-GB" sz="4000" b="1" i="0" u="none" strike="noStrike" kern="1200" cap="none" spc="0" normalizeH="0" baseline="0" noProof="0" dirty="0">
                <a:ln>
                  <a:noFill/>
                </a:ln>
                <a:solidFill>
                  <a:srgbClr val="202020"/>
                </a:solidFill>
                <a:effectLst/>
                <a:uLnTx/>
                <a:uFillTx/>
                <a:latin typeface="Myriad Pro"/>
                <a:ea typeface="+mn-ea"/>
                <a:cs typeface="+mn-cs"/>
              </a:rPr>
            </a:br>
            <a:br>
              <a:rPr kumimoji="0" lang="en-GB" sz="4000" b="1" i="0" u="none" strike="noStrike" kern="1200" cap="none" spc="0" normalizeH="0" baseline="0" noProof="0" dirty="0">
                <a:ln>
                  <a:noFill/>
                </a:ln>
                <a:solidFill>
                  <a:srgbClr val="202020"/>
                </a:solidFill>
                <a:effectLst/>
                <a:uLnTx/>
                <a:uFillTx/>
                <a:latin typeface="Myriad Pro"/>
                <a:ea typeface="+mn-ea"/>
                <a:cs typeface="+mn-cs"/>
              </a:rPr>
            </a:br>
            <a:r>
              <a:rPr kumimoji="0" lang="en-GB" sz="4000" b="1" i="0" u="none" strike="noStrike" kern="1200" cap="none" spc="0" normalizeH="0" baseline="0" noProof="0" dirty="0">
                <a:ln>
                  <a:noFill/>
                </a:ln>
                <a:solidFill>
                  <a:srgbClr val="202020"/>
                </a:solidFill>
                <a:effectLst/>
                <a:uLnTx/>
                <a:uFillTx/>
                <a:latin typeface="Myriad Pro"/>
                <a:ea typeface="+mn-ea"/>
                <a:cs typeface="+mn-cs"/>
              </a:rPr>
              <a:t>– Managers are key</a:t>
            </a:r>
            <a:br>
              <a:rPr kumimoji="0" lang="en-GB" sz="3600" b="0" i="0" u="none" strike="noStrike" kern="1200" cap="none" spc="0" normalizeH="0" baseline="0" noProof="0" dirty="0">
                <a:ln>
                  <a:noFill/>
                </a:ln>
                <a:solidFill>
                  <a:srgbClr val="202020"/>
                </a:solidFill>
                <a:effectLst/>
                <a:uLnTx/>
                <a:uFillTx/>
                <a:latin typeface="Myriad Pro"/>
                <a:ea typeface="+mn-ea"/>
                <a:cs typeface="+mn-cs"/>
              </a:rPr>
            </a:br>
            <a:br>
              <a:rPr kumimoji="0" lang="en-GB" sz="3600" b="0" i="0" u="none" strike="noStrike" kern="1200" cap="none" spc="0" normalizeH="0" baseline="0" noProof="0" dirty="0">
                <a:ln>
                  <a:noFill/>
                </a:ln>
                <a:solidFill>
                  <a:srgbClr val="202020"/>
                </a:solidFill>
                <a:effectLst/>
                <a:uLnTx/>
                <a:uFillTx/>
                <a:latin typeface="Myriad Pro"/>
                <a:ea typeface="+mn-ea"/>
                <a:cs typeface="+mn-cs"/>
              </a:rPr>
            </a:br>
            <a:br>
              <a:rPr kumimoji="0" lang="en-GB" sz="3600" b="0" i="0" u="none" strike="noStrike" kern="1200" cap="none" spc="0" normalizeH="0" baseline="0" noProof="0" dirty="0">
                <a:ln>
                  <a:noFill/>
                </a:ln>
                <a:solidFill>
                  <a:srgbClr val="202020"/>
                </a:solidFill>
                <a:effectLst/>
                <a:uLnTx/>
                <a:uFillTx/>
                <a:latin typeface="Myriad Pro"/>
                <a:ea typeface="+mn-ea"/>
                <a:cs typeface="+mn-cs"/>
              </a:rPr>
            </a:br>
            <a:r>
              <a:rPr kumimoji="0" lang="en-GB" sz="2800" b="0" i="1" u="none" strike="noStrike" kern="1200" cap="none" spc="0" normalizeH="0" baseline="0" noProof="0" dirty="0">
                <a:ln>
                  <a:noFill/>
                </a:ln>
                <a:solidFill>
                  <a:srgbClr val="202020"/>
                </a:solidFill>
                <a:effectLst/>
                <a:uLnTx/>
                <a:uFillTx/>
                <a:latin typeface="Myriad Pro"/>
                <a:ea typeface="+mn-ea"/>
                <a:cs typeface="+mn-cs"/>
              </a:rPr>
              <a:t>Jake Young is the author of the CIPD Factsheet on </a:t>
            </a:r>
            <a:r>
              <a:rPr kumimoji="0" lang="en-GB" sz="2800" b="0" i="1" u="sng" strike="noStrike" kern="1200" cap="none" spc="0" normalizeH="0" baseline="0" noProof="0" dirty="0">
                <a:ln>
                  <a:noFill/>
                </a:ln>
                <a:solidFill>
                  <a:srgbClr val="202020"/>
                </a:solidFill>
                <a:effectLst/>
                <a:uLnTx/>
                <a:uFillTx/>
                <a:latin typeface="Myriad Pro"/>
                <a:ea typeface="+mn-ea"/>
                <a:cs typeface="+mn-cs"/>
              </a:rPr>
              <a:t>Engagement</a:t>
            </a:r>
            <a:r>
              <a:rPr kumimoji="0" lang="en-GB" sz="2800" b="0" i="1" u="none" strike="noStrike" kern="1200" cap="none" spc="0" normalizeH="0" baseline="0" noProof="0" dirty="0">
                <a:ln>
                  <a:noFill/>
                </a:ln>
                <a:solidFill>
                  <a:srgbClr val="202020"/>
                </a:solidFill>
                <a:effectLst/>
                <a:uLnTx/>
                <a:uFillTx/>
                <a:latin typeface="Myriad Pro"/>
                <a:ea typeface="+mn-ea"/>
                <a:cs typeface="+mn-cs"/>
              </a:rPr>
              <a:t>. </a:t>
            </a:r>
            <a:br>
              <a:rPr kumimoji="0" lang="en-GB" sz="2800" b="0" i="0" u="none" strike="noStrike" kern="1200" cap="none" spc="0" normalizeH="0" baseline="0" noProof="0" dirty="0">
                <a:ln>
                  <a:noFill/>
                </a:ln>
                <a:solidFill>
                  <a:srgbClr val="202020"/>
                </a:solidFill>
                <a:effectLst/>
                <a:uLnTx/>
                <a:uFillTx/>
                <a:latin typeface="Myriad Pro"/>
                <a:ea typeface="+mn-ea"/>
                <a:cs typeface="+mn-cs"/>
              </a:rPr>
            </a:br>
            <a:endParaRPr lang="en-GB" sz="2800" dirty="0"/>
          </a:p>
        </p:txBody>
      </p:sp>
    </p:spTree>
    <p:extLst>
      <p:ext uri="{BB962C8B-B14F-4D97-AF65-F5344CB8AC3E}">
        <p14:creationId xmlns:p14="http://schemas.microsoft.com/office/powerpoint/2010/main" val="714726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F896F-5F36-CC1F-555B-A0FCC1529362}"/>
              </a:ext>
            </a:extLst>
          </p:cNvPr>
          <p:cNvSpPr>
            <a:spLocks noGrp="1"/>
          </p:cNvSpPr>
          <p:nvPr>
            <p:ph type="title"/>
          </p:nvPr>
        </p:nvSpPr>
        <p:spPr/>
        <p:txBody>
          <a:bodyPr>
            <a:normAutofit fontScale="90000"/>
          </a:bodyPr>
          <a:lstStyle/>
          <a:p>
            <a:r>
              <a:rPr lang="en-GB" b="1" dirty="0"/>
              <a:t>Management Style and Employee Behaviour</a:t>
            </a:r>
          </a:p>
        </p:txBody>
      </p:sp>
      <p:sp>
        <p:nvSpPr>
          <p:cNvPr id="3" name="Content Placeholder 2">
            <a:extLst>
              <a:ext uri="{FF2B5EF4-FFF2-40B4-BE49-F238E27FC236}">
                <a16:creationId xmlns:a16="http://schemas.microsoft.com/office/drawing/2014/main" id="{F4843C29-ADB7-C4C6-9FDA-9272F00743DE}"/>
              </a:ext>
            </a:extLst>
          </p:cNvPr>
          <p:cNvSpPr>
            <a:spLocks noGrp="1"/>
          </p:cNvSpPr>
          <p:nvPr>
            <p:ph idx="1"/>
          </p:nvPr>
        </p:nvSpPr>
        <p:spPr/>
        <p:txBody>
          <a:bodyPr>
            <a:normAutofit fontScale="92500" lnSpcReduction="10000"/>
          </a:bodyPr>
          <a:lstStyle/>
          <a:p>
            <a:r>
              <a:rPr lang="en-GB" dirty="0"/>
              <a:t>Management style – on a continuum from </a:t>
            </a:r>
            <a:r>
              <a:rPr lang="en-GB" b="1" dirty="0"/>
              <a:t>transactional</a:t>
            </a:r>
            <a:r>
              <a:rPr lang="en-GB" dirty="0"/>
              <a:t> (task-orientated) to </a:t>
            </a:r>
            <a:r>
              <a:rPr lang="en-GB" b="1" dirty="0"/>
              <a:t>transformational</a:t>
            </a:r>
            <a:r>
              <a:rPr lang="en-GB" dirty="0"/>
              <a:t> (relationship-orientated)</a:t>
            </a:r>
          </a:p>
          <a:p>
            <a:r>
              <a:rPr lang="en-GB" dirty="0"/>
              <a:t>Older management theory (command and control) relied on a system of rewards and punishments to drive performance. More recent theory emphasises empowerment, and inspiring and motivating employees to perform beyond expectation.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Managers as role-models</a:t>
            </a:r>
          </a:p>
          <a:p>
            <a:pPr marL="0" indent="0">
              <a:buNone/>
            </a:pPr>
            <a:endParaRPr lang="en-GB" dirty="0"/>
          </a:p>
        </p:txBody>
      </p:sp>
    </p:spTree>
    <p:extLst>
      <p:ext uri="{BB962C8B-B14F-4D97-AF65-F5344CB8AC3E}">
        <p14:creationId xmlns:p14="http://schemas.microsoft.com/office/powerpoint/2010/main" val="390055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58BB4-DDD5-52E4-B8BC-D7877A7F11E4}"/>
              </a:ext>
            </a:extLst>
          </p:cNvPr>
          <p:cNvSpPr>
            <a:spLocks noGrp="1"/>
          </p:cNvSpPr>
          <p:nvPr>
            <p:ph type="title"/>
          </p:nvPr>
        </p:nvSpPr>
        <p:spPr>
          <a:xfrm>
            <a:off x="609600" y="274638"/>
            <a:ext cx="10972800" cy="623433"/>
          </a:xfrm>
        </p:spPr>
        <p:txBody>
          <a:bodyPr>
            <a:normAutofit fontScale="90000"/>
          </a:bodyPr>
          <a:lstStyle/>
          <a:p>
            <a:r>
              <a:rPr lang="en-GB" b="1" dirty="0"/>
              <a:t>SCARF Theory – David Rock (2006)</a:t>
            </a:r>
          </a:p>
        </p:txBody>
      </p:sp>
      <p:sp>
        <p:nvSpPr>
          <p:cNvPr id="3" name="Content Placeholder 2">
            <a:extLst>
              <a:ext uri="{FF2B5EF4-FFF2-40B4-BE49-F238E27FC236}">
                <a16:creationId xmlns:a16="http://schemas.microsoft.com/office/drawing/2014/main" id="{AACC0598-AF3E-1055-0510-EBA786398730}"/>
              </a:ext>
            </a:extLst>
          </p:cNvPr>
          <p:cNvSpPr>
            <a:spLocks noGrp="1"/>
          </p:cNvSpPr>
          <p:nvPr>
            <p:ph idx="1"/>
          </p:nvPr>
        </p:nvSpPr>
        <p:spPr>
          <a:xfrm>
            <a:off x="609600" y="1191986"/>
            <a:ext cx="10972800" cy="4325247"/>
          </a:xfrm>
        </p:spPr>
        <p:txBody>
          <a:bodyPr>
            <a:noAutofit/>
          </a:bodyPr>
          <a:lstStyle/>
          <a:p>
            <a:pPr marL="0" indent="0">
              <a:buNone/>
            </a:pPr>
            <a:r>
              <a:rPr lang="en-GB" sz="2400" dirty="0">
                <a:ea typeface="Aptos" panose="020B0004020202020204" pitchFamily="34" charset="0"/>
              </a:rPr>
              <a:t>M</a:t>
            </a:r>
            <a:r>
              <a:rPr lang="en-GB" sz="2400" dirty="0">
                <a:effectLst/>
                <a:ea typeface="Aptos" panose="020B0004020202020204" pitchFamily="34" charset="0"/>
              </a:rPr>
              <a:t>anagement behaviour can result in threat responses or reward responses from employees and harnessing those reward responses is key to productive workplaces. </a:t>
            </a:r>
          </a:p>
          <a:p>
            <a:pPr marL="0" indent="0">
              <a:buNone/>
            </a:pPr>
            <a:r>
              <a:rPr lang="en-GB" sz="2400" dirty="0">
                <a:effectLst/>
                <a:ea typeface="Aptos" panose="020B0004020202020204" pitchFamily="34" charset="0"/>
              </a:rPr>
              <a:t>Rock identified five social qualities which managers could focus on to minimise the threat responses and maximise the reward responses. These are: </a:t>
            </a:r>
          </a:p>
          <a:p>
            <a:pPr marL="0" indent="0">
              <a:buNone/>
            </a:pPr>
            <a:r>
              <a:rPr lang="en-GB" sz="2400" b="1" dirty="0">
                <a:ea typeface="Aptos" panose="020B0004020202020204" pitchFamily="34" charset="0"/>
              </a:rPr>
              <a:t>S</a:t>
            </a:r>
            <a:r>
              <a:rPr lang="en-GB" sz="2400" b="1" dirty="0">
                <a:effectLst/>
                <a:ea typeface="Aptos" panose="020B0004020202020204" pitchFamily="34" charset="0"/>
              </a:rPr>
              <a:t>tatus</a:t>
            </a:r>
          </a:p>
          <a:p>
            <a:pPr marL="0" indent="0">
              <a:buNone/>
            </a:pPr>
            <a:r>
              <a:rPr lang="en-GB" sz="2400" b="1" dirty="0">
                <a:ea typeface="Aptos" panose="020B0004020202020204" pitchFamily="34" charset="0"/>
              </a:rPr>
              <a:t>C</a:t>
            </a:r>
            <a:r>
              <a:rPr lang="en-GB" sz="2400" b="1" dirty="0">
                <a:effectLst/>
                <a:ea typeface="Aptos" panose="020B0004020202020204" pitchFamily="34" charset="0"/>
              </a:rPr>
              <a:t>ertainty</a:t>
            </a:r>
          </a:p>
          <a:p>
            <a:pPr marL="0" indent="0">
              <a:buNone/>
            </a:pPr>
            <a:r>
              <a:rPr lang="en-GB" sz="2400" b="1" dirty="0">
                <a:ea typeface="Aptos" panose="020B0004020202020204" pitchFamily="34" charset="0"/>
              </a:rPr>
              <a:t>A</a:t>
            </a:r>
            <a:r>
              <a:rPr lang="en-GB" sz="2400" b="1" dirty="0">
                <a:effectLst/>
                <a:ea typeface="Aptos" panose="020B0004020202020204" pitchFamily="34" charset="0"/>
              </a:rPr>
              <a:t>utonomy</a:t>
            </a:r>
          </a:p>
          <a:p>
            <a:pPr marL="0" indent="0">
              <a:buNone/>
            </a:pPr>
            <a:r>
              <a:rPr lang="en-GB" sz="2400" b="1" dirty="0">
                <a:ea typeface="Aptos" panose="020B0004020202020204" pitchFamily="34" charset="0"/>
              </a:rPr>
              <a:t>R</a:t>
            </a:r>
            <a:r>
              <a:rPr lang="en-GB" sz="2400" b="1" dirty="0">
                <a:effectLst/>
                <a:ea typeface="Aptos" panose="020B0004020202020204" pitchFamily="34" charset="0"/>
              </a:rPr>
              <a:t>elatedness</a:t>
            </a:r>
          </a:p>
          <a:p>
            <a:pPr marL="0" indent="0">
              <a:buNone/>
            </a:pPr>
            <a:r>
              <a:rPr lang="en-GB" sz="2400" b="1" dirty="0">
                <a:ea typeface="Aptos" panose="020B0004020202020204" pitchFamily="34" charset="0"/>
              </a:rPr>
              <a:t>F</a:t>
            </a:r>
            <a:r>
              <a:rPr lang="en-GB" sz="2400" b="1" dirty="0">
                <a:effectLst/>
                <a:ea typeface="Aptos" panose="020B0004020202020204" pitchFamily="34" charset="0"/>
              </a:rPr>
              <a:t>airness </a:t>
            </a:r>
            <a:r>
              <a:rPr lang="en-GB" sz="2400" dirty="0">
                <a:effectLst/>
                <a:ea typeface="Aptos" panose="020B0004020202020204" pitchFamily="34" charset="0"/>
              </a:rPr>
              <a:t>(making the acronym SCARF). </a:t>
            </a:r>
            <a:endParaRPr lang="en-GB" sz="2400" dirty="0"/>
          </a:p>
        </p:txBody>
      </p:sp>
    </p:spTree>
    <p:extLst>
      <p:ext uri="{BB962C8B-B14F-4D97-AF65-F5344CB8AC3E}">
        <p14:creationId xmlns:p14="http://schemas.microsoft.com/office/powerpoint/2010/main" val="3074138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pic>
        <p:nvPicPr>
          <p:cNvPr id="4" name="Online Media 3" title="SCARF Model  Influencing Others with Dr David Rock">
            <a:hlinkClick r:id="" action="ppaction://media"/>
            <a:extLst>
              <a:ext uri="{FF2B5EF4-FFF2-40B4-BE49-F238E27FC236}">
                <a16:creationId xmlns:a16="http://schemas.microsoft.com/office/drawing/2014/main" id="{38EC9BEF-D798-843C-1F2E-355C7B577605}"/>
              </a:ext>
            </a:extLst>
          </p:cNvPr>
          <p:cNvPicPr>
            <a:picLocks noGrp="1" noRot="1" noChangeAspect="1"/>
          </p:cNvPicPr>
          <p:nvPr>
            <p:ph idx="1"/>
            <a:videoFile r:link="rId1"/>
          </p:nvPr>
        </p:nvPicPr>
        <p:blipFill>
          <a:blip r:embed="rId4"/>
          <a:stretch>
            <a:fillRect/>
          </a:stretch>
        </p:blipFill>
        <p:spPr>
          <a:xfrm>
            <a:off x="1615017" y="68263"/>
            <a:ext cx="8961966" cy="6721475"/>
          </a:xfrm>
          <a:prstGeom prst="rect">
            <a:avLst/>
          </a:prstGeom>
          <a:noFill/>
        </p:spPr>
      </p:pic>
    </p:spTree>
    <p:extLst>
      <p:ext uri="{BB962C8B-B14F-4D97-AF65-F5344CB8AC3E}">
        <p14:creationId xmlns:p14="http://schemas.microsoft.com/office/powerpoint/2010/main" val="126389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FB0C5-0211-DF69-4678-E20E4CB80E08}"/>
              </a:ext>
            </a:extLst>
          </p:cNvPr>
          <p:cNvSpPr>
            <a:spLocks noGrp="1"/>
          </p:cNvSpPr>
          <p:nvPr>
            <p:ph type="title"/>
          </p:nvPr>
        </p:nvSpPr>
        <p:spPr>
          <a:xfrm>
            <a:off x="609600" y="274638"/>
            <a:ext cx="10972800" cy="607105"/>
          </a:xfrm>
        </p:spPr>
        <p:txBody>
          <a:bodyPr>
            <a:normAutofit fontScale="90000"/>
          </a:bodyPr>
          <a:lstStyle/>
          <a:p>
            <a:r>
              <a:rPr lang="en-GB" b="1" dirty="0"/>
              <a:t>Activity</a:t>
            </a:r>
          </a:p>
        </p:txBody>
      </p:sp>
      <p:sp>
        <p:nvSpPr>
          <p:cNvPr id="3" name="Content Placeholder 2">
            <a:extLst>
              <a:ext uri="{FF2B5EF4-FFF2-40B4-BE49-F238E27FC236}">
                <a16:creationId xmlns:a16="http://schemas.microsoft.com/office/drawing/2014/main" id="{426C4B04-2753-BA10-F19F-69DB636807B7}"/>
              </a:ext>
            </a:extLst>
          </p:cNvPr>
          <p:cNvSpPr>
            <a:spLocks noGrp="1"/>
          </p:cNvSpPr>
          <p:nvPr>
            <p:ph idx="1"/>
          </p:nvPr>
        </p:nvSpPr>
        <p:spPr>
          <a:xfrm>
            <a:off x="609600" y="1094014"/>
            <a:ext cx="10972800" cy="4423219"/>
          </a:xfrm>
        </p:spPr>
        <p:txBody>
          <a:bodyPr>
            <a:normAutofit lnSpcReduction="10000"/>
          </a:bodyPr>
          <a:lstStyle/>
          <a:p>
            <a:pPr marL="0" indent="0">
              <a:buNone/>
            </a:pPr>
            <a:r>
              <a:rPr lang="en-GB" dirty="0"/>
              <a:t>Which of these management actions and behaviours could trigger a threat response and which could trigger a reward response?</a:t>
            </a:r>
          </a:p>
          <a:p>
            <a:r>
              <a:rPr lang="en-GB" dirty="0"/>
              <a:t>Formal appraisal</a:t>
            </a:r>
          </a:p>
          <a:p>
            <a:r>
              <a:rPr lang="en-GB" dirty="0"/>
              <a:t>Training and development</a:t>
            </a:r>
          </a:p>
          <a:p>
            <a:r>
              <a:rPr lang="en-GB" dirty="0"/>
              <a:t>Challenging tasks</a:t>
            </a:r>
          </a:p>
          <a:p>
            <a:r>
              <a:rPr lang="en-GB" dirty="0"/>
              <a:t>Ability to make own decisions</a:t>
            </a:r>
          </a:p>
          <a:p>
            <a:r>
              <a:rPr lang="en-GB" dirty="0"/>
              <a:t>A mandatory return to the office</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822841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5DACE-7F76-6A0F-077F-7321ABC66A92}"/>
              </a:ext>
            </a:extLst>
          </p:cNvPr>
          <p:cNvSpPr>
            <a:spLocks noGrp="1"/>
          </p:cNvSpPr>
          <p:nvPr>
            <p:ph type="title"/>
          </p:nvPr>
        </p:nvSpPr>
        <p:spPr/>
        <p:txBody>
          <a:bodyPr/>
          <a:lstStyle/>
          <a:p>
            <a:r>
              <a:rPr lang="en-GB" b="1" dirty="0"/>
              <a:t>Theories of Motivation</a:t>
            </a:r>
          </a:p>
        </p:txBody>
      </p:sp>
      <p:sp>
        <p:nvSpPr>
          <p:cNvPr id="3" name="Content Placeholder 2">
            <a:extLst>
              <a:ext uri="{FF2B5EF4-FFF2-40B4-BE49-F238E27FC236}">
                <a16:creationId xmlns:a16="http://schemas.microsoft.com/office/drawing/2014/main" id="{6A843814-8344-7E02-8E1D-3E21D2B4F07C}"/>
              </a:ext>
            </a:extLst>
          </p:cNvPr>
          <p:cNvSpPr>
            <a:spLocks noGrp="1"/>
          </p:cNvSpPr>
          <p:nvPr>
            <p:ph idx="1"/>
          </p:nvPr>
        </p:nvSpPr>
        <p:spPr/>
        <p:txBody>
          <a:bodyPr/>
          <a:lstStyle/>
          <a:p>
            <a:r>
              <a:rPr lang="en-GB" dirty="0"/>
              <a:t>Motivation is goal-directed behaviour.</a:t>
            </a:r>
          </a:p>
          <a:p>
            <a:r>
              <a:rPr lang="en-GB" dirty="0"/>
              <a:t>Two basic types – intrinsic (being motivated by the job itself) and extrinsic (being motivated by external aspects such as pay).</a:t>
            </a:r>
          </a:p>
          <a:p>
            <a:endParaRPr lang="en-GB" dirty="0"/>
          </a:p>
        </p:txBody>
      </p:sp>
    </p:spTree>
    <p:extLst>
      <p:ext uri="{BB962C8B-B14F-4D97-AF65-F5344CB8AC3E}">
        <p14:creationId xmlns:p14="http://schemas.microsoft.com/office/powerpoint/2010/main" val="2525240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0A67-0938-3436-3968-2785DE15A80F}"/>
              </a:ext>
            </a:extLst>
          </p:cNvPr>
          <p:cNvSpPr>
            <a:spLocks noGrp="1"/>
          </p:cNvSpPr>
          <p:nvPr>
            <p:ph type="title"/>
          </p:nvPr>
        </p:nvSpPr>
        <p:spPr/>
        <p:txBody>
          <a:bodyPr/>
          <a:lstStyle/>
          <a:p>
            <a:r>
              <a:rPr lang="en-GB" b="1" dirty="0"/>
              <a:t>Intrinsic Motivation</a:t>
            </a:r>
          </a:p>
        </p:txBody>
      </p:sp>
      <p:sp>
        <p:nvSpPr>
          <p:cNvPr id="3" name="Content Placeholder 2">
            <a:extLst>
              <a:ext uri="{FF2B5EF4-FFF2-40B4-BE49-F238E27FC236}">
                <a16:creationId xmlns:a16="http://schemas.microsoft.com/office/drawing/2014/main" id="{974069EF-D4C5-9712-A145-2E40A50DBFCD}"/>
              </a:ext>
            </a:extLst>
          </p:cNvPr>
          <p:cNvSpPr>
            <a:spLocks noGrp="1"/>
          </p:cNvSpPr>
          <p:nvPr>
            <p:ph idx="1"/>
          </p:nvPr>
        </p:nvSpPr>
        <p:spPr/>
        <p:txBody>
          <a:bodyPr/>
          <a:lstStyle/>
          <a:p>
            <a:r>
              <a:rPr lang="en-GB" dirty="0"/>
              <a:t>People feel their work is important, interesting and challenging.</a:t>
            </a:r>
          </a:p>
          <a:p>
            <a:r>
              <a:rPr lang="en-GB" dirty="0"/>
              <a:t>Can be enhanced by good job design – Hackman and Oldham’s Job characteristics model – skill variety, task identity, task significance, autonomy and feedback. </a:t>
            </a:r>
          </a:p>
          <a:p>
            <a:r>
              <a:rPr lang="en-GB" dirty="0"/>
              <a:t>Based on the basic psychological needs of autonomy, competence and belonging (Deci and Ryan). </a:t>
            </a:r>
          </a:p>
        </p:txBody>
      </p:sp>
    </p:spTree>
    <p:extLst>
      <p:ext uri="{BB962C8B-B14F-4D97-AF65-F5344CB8AC3E}">
        <p14:creationId xmlns:p14="http://schemas.microsoft.com/office/powerpoint/2010/main" val="3488715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1E708-474A-D401-D460-E593D73AEE0E}"/>
              </a:ext>
            </a:extLst>
          </p:cNvPr>
          <p:cNvSpPr>
            <a:spLocks noGrp="1"/>
          </p:cNvSpPr>
          <p:nvPr>
            <p:ph type="title"/>
          </p:nvPr>
        </p:nvSpPr>
        <p:spPr/>
        <p:txBody>
          <a:bodyPr/>
          <a:lstStyle/>
          <a:p>
            <a:r>
              <a:rPr lang="en-GB" b="1" dirty="0"/>
              <a:t>Extrinsic Motivation</a:t>
            </a:r>
          </a:p>
        </p:txBody>
      </p:sp>
      <p:sp>
        <p:nvSpPr>
          <p:cNvPr id="3" name="Content Placeholder 2">
            <a:extLst>
              <a:ext uri="{FF2B5EF4-FFF2-40B4-BE49-F238E27FC236}">
                <a16:creationId xmlns:a16="http://schemas.microsoft.com/office/drawing/2014/main" id="{4CD79DE7-0298-9AAB-8632-2523723DCD54}"/>
              </a:ext>
            </a:extLst>
          </p:cNvPr>
          <p:cNvSpPr>
            <a:spLocks noGrp="1"/>
          </p:cNvSpPr>
          <p:nvPr>
            <p:ph idx="1"/>
          </p:nvPr>
        </p:nvSpPr>
        <p:spPr/>
        <p:txBody>
          <a:bodyPr/>
          <a:lstStyle/>
          <a:p>
            <a:r>
              <a:rPr lang="en-GB" dirty="0"/>
              <a:t>When something is done to or for people to motivate them.</a:t>
            </a:r>
          </a:p>
          <a:p>
            <a:r>
              <a:rPr lang="en-GB" dirty="0"/>
              <a:t>Pay, praise, promotion.</a:t>
            </a:r>
          </a:p>
          <a:p>
            <a:r>
              <a:rPr lang="en-GB" dirty="0"/>
              <a:t>Disciplinary action, withholding pay, feedback.</a:t>
            </a:r>
          </a:p>
          <a:p>
            <a:r>
              <a:rPr lang="en-GB" dirty="0"/>
              <a:t>Not as effective as intrinsic motivators which keep motivation going for longer. </a:t>
            </a:r>
          </a:p>
        </p:txBody>
      </p:sp>
    </p:spTree>
    <p:extLst>
      <p:ext uri="{BB962C8B-B14F-4D97-AF65-F5344CB8AC3E}">
        <p14:creationId xmlns:p14="http://schemas.microsoft.com/office/powerpoint/2010/main" val="30846206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C620F-BD61-B16B-9AB0-7EC7E30A2C96}"/>
              </a:ext>
            </a:extLst>
          </p:cNvPr>
          <p:cNvSpPr>
            <a:spLocks noGrp="1"/>
          </p:cNvSpPr>
          <p:nvPr>
            <p:ph type="title"/>
          </p:nvPr>
        </p:nvSpPr>
        <p:spPr/>
        <p:txBody>
          <a:bodyPr/>
          <a:lstStyle/>
          <a:p>
            <a:r>
              <a:rPr lang="en-GB" b="1" dirty="0"/>
              <a:t>A Snapshot of Motivational Theories</a:t>
            </a:r>
          </a:p>
        </p:txBody>
      </p:sp>
      <p:sp>
        <p:nvSpPr>
          <p:cNvPr id="3" name="Content Placeholder 2">
            <a:extLst>
              <a:ext uri="{FF2B5EF4-FFF2-40B4-BE49-F238E27FC236}">
                <a16:creationId xmlns:a16="http://schemas.microsoft.com/office/drawing/2014/main" id="{271685EE-07A9-AE88-D724-00F977D71DA6}"/>
              </a:ext>
            </a:extLst>
          </p:cNvPr>
          <p:cNvSpPr>
            <a:spLocks noGrp="1"/>
          </p:cNvSpPr>
          <p:nvPr>
            <p:ph idx="1"/>
          </p:nvPr>
        </p:nvSpPr>
        <p:spPr>
          <a:xfrm>
            <a:off x="609600" y="1417638"/>
            <a:ext cx="10972800" cy="4099595"/>
          </a:xfrm>
        </p:spPr>
        <p:txBody>
          <a:bodyPr>
            <a:normAutofit fontScale="92500" lnSpcReduction="10000"/>
          </a:bodyPr>
          <a:lstStyle/>
          <a:p>
            <a:r>
              <a:rPr lang="en-GB" b="1" dirty="0"/>
              <a:t>Expectancy Theory </a:t>
            </a:r>
            <a:r>
              <a:rPr lang="en-GB" dirty="0"/>
              <a:t>(Vroom) – Effort (motivation) depends on the likelihood that rewards will follow effort and that the reward is worthwhile.</a:t>
            </a:r>
          </a:p>
          <a:p>
            <a:r>
              <a:rPr lang="en-GB" b="1" dirty="0"/>
              <a:t>Goal theory </a:t>
            </a:r>
            <a:r>
              <a:rPr lang="en-GB" dirty="0"/>
              <a:t>(Latham and Locke) – Motivation will improve if people have demanding but agreed goals and feedback.</a:t>
            </a:r>
          </a:p>
          <a:p>
            <a:r>
              <a:rPr lang="en-GB" b="1" dirty="0"/>
              <a:t>Equity theory </a:t>
            </a:r>
            <a:r>
              <a:rPr lang="en-GB" dirty="0"/>
              <a:t>– people are better motivated if treated fairly.</a:t>
            </a:r>
          </a:p>
          <a:p>
            <a:r>
              <a:rPr lang="en-GB" b="1" dirty="0"/>
              <a:t>Needs satisfaction </a:t>
            </a:r>
            <a:r>
              <a:rPr lang="en-GB" dirty="0"/>
              <a:t>– goals set to satisfy various needs (e.g. McClelland – managers need achievement, affiliation and power) and Maslow (basic</a:t>
            </a:r>
            <a:r>
              <a:rPr lang="en-GB"/>
              <a:t>, social and growth needs). </a:t>
            </a:r>
            <a:endParaRPr lang="en-GB" dirty="0"/>
          </a:p>
        </p:txBody>
      </p:sp>
    </p:spTree>
    <p:extLst>
      <p:ext uri="{BB962C8B-B14F-4D97-AF65-F5344CB8AC3E}">
        <p14:creationId xmlns:p14="http://schemas.microsoft.com/office/powerpoint/2010/main" val="1594017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288B8-CBF8-EC35-0A85-2BE0A7559A40}"/>
              </a:ext>
            </a:extLst>
          </p:cNvPr>
          <p:cNvSpPr>
            <a:spLocks noGrp="1"/>
          </p:cNvSpPr>
          <p:nvPr>
            <p:ph type="title"/>
          </p:nvPr>
        </p:nvSpPr>
        <p:spPr>
          <a:xfrm>
            <a:off x="609600" y="185489"/>
            <a:ext cx="10972800" cy="789052"/>
          </a:xfrm>
        </p:spPr>
        <p:txBody>
          <a:bodyPr/>
          <a:lstStyle/>
          <a:p>
            <a:r>
              <a:rPr lang="en-GB" b="1" dirty="0"/>
              <a:t>Activity</a:t>
            </a:r>
          </a:p>
        </p:txBody>
      </p:sp>
      <p:sp>
        <p:nvSpPr>
          <p:cNvPr id="3" name="Content Placeholder 2">
            <a:extLst>
              <a:ext uri="{FF2B5EF4-FFF2-40B4-BE49-F238E27FC236}">
                <a16:creationId xmlns:a16="http://schemas.microsoft.com/office/drawing/2014/main" id="{2D4EF638-FBF8-1FC8-9288-0685A4E9F71C}"/>
              </a:ext>
            </a:extLst>
          </p:cNvPr>
          <p:cNvSpPr>
            <a:spLocks noGrp="1"/>
          </p:cNvSpPr>
          <p:nvPr>
            <p:ph idx="1"/>
          </p:nvPr>
        </p:nvSpPr>
        <p:spPr>
          <a:xfrm>
            <a:off x="609600" y="1063690"/>
            <a:ext cx="10972800" cy="4789445"/>
          </a:xfrm>
        </p:spPr>
        <p:txBody>
          <a:bodyPr/>
          <a:lstStyle/>
          <a:p>
            <a:r>
              <a:rPr lang="en-GB" dirty="0"/>
              <a:t>Think of one workplace challenge you have – for example, low engagement in training, lack of initiative by employees. </a:t>
            </a:r>
          </a:p>
          <a:p>
            <a:r>
              <a:rPr lang="en-GB" dirty="0"/>
              <a:t>Discuss strategies you could use to address the challenge using motivational principles.</a:t>
            </a:r>
          </a:p>
          <a:p>
            <a:r>
              <a:rPr lang="en-GB" dirty="0"/>
              <a:t>For example, could you implement something to meet their basic needs, or have a clearer link between effort and reward? Would an employee recognition programme work, or flexible work policies?</a:t>
            </a:r>
          </a:p>
        </p:txBody>
      </p:sp>
    </p:spTree>
    <p:extLst>
      <p:ext uri="{BB962C8B-B14F-4D97-AF65-F5344CB8AC3E}">
        <p14:creationId xmlns:p14="http://schemas.microsoft.com/office/powerpoint/2010/main" val="2399240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48A1D-0DC3-92A8-4241-D6B09D28CA52}"/>
              </a:ext>
            </a:extLst>
          </p:cNvPr>
          <p:cNvSpPr>
            <a:spLocks noGrp="1"/>
          </p:cNvSpPr>
          <p:nvPr>
            <p:ph type="title"/>
          </p:nvPr>
        </p:nvSpPr>
        <p:spPr>
          <a:xfrm>
            <a:off x="609600" y="274638"/>
            <a:ext cx="10972800" cy="991454"/>
          </a:xfrm>
        </p:spPr>
        <p:txBody>
          <a:bodyPr/>
          <a:lstStyle/>
          <a:p>
            <a:r>
              <a:rPr lang="en-GB" b="1" dirty="0"/>
              <a:t>What do we mean by Wellbeing?</a:t>
            </a:r>
          </a:p>
        </p:txBody>
      </p:sp>
      <p:sp>
        <p:nvSpPr>
          <p:cNvPr id="4" name="TextBox 3">
            <a:extLst>
              <a:ext uri="{FF2B5EF4-FFF2-40B4-BE49-F238E27FC236}">
                <a16:creationId xmlns:a16="http://schemas.microsoft.com/office/drawing/2014/main" id="{8776818C-1503-0E8B-9664-AFA72BCED44D}"/>
              </a:ext>
            </a:extLst>
          </p:cNvPr>
          <p:cNvSpPr txBox="1"/>
          <p:nvPr/>
        </p:nvSpPr>
        <p:spPr>
          <a:xfrm>
            <a:off x="609600" y="1570892"/>
            <a:ext cx="11160369" cy="4308872"/>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A state of being comfortable, healthy or happy</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WHO – health is a state of complete physical, mental and social wellbeing, not just absence of disease or infirmity</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A positive state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Job satisfaction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Key words – Hedonic (relating to happiness);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Eudaimonic</a:t>
            </a:r>
            <a:r>
              <a:rPr kumimoji="0" lang="en-GB" sz="3200" b="0" i="0" u="none" strike="noStrike" kern="1200" cap="none" spc="0" normalizeH="0" baseline="0" noProof="0" dirty="0">
                <a:ln>
                  <a:noFill/>
                </a:ln>
                <a:solidFill>
                  <a:prstClr val="black"/>
                </a:solidFill>
                <a:effectLst/>
                <a:uLnTx/>
                <a:uFillTx/>
                <a:latin typeface="Myriad Pro"/>
                <a:ea typeface="+mn-ea"/>
                <a:cs typeface="+mn-cs"/>
              </a:rPr>
              <a:t> (relating to having meaning and purpose in life)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386864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1AFA7-B0D5-4BD9-AD5C-63CF67CF2D24}"/>
              </a:ext>
            </a:extLst>
          </p:cNvPr>
          <p:cNvSpPr>
            <a:spLocks noGrp="1"/>
          </p:cNvSpPr>
          <p:nvPr>
            <p:ph type="title"/>
          </p:nvPr>
        </p:nvSpPr>
        <p:spPr>
          <a:xfrm>
            <a:off x="158043" y="169334"/>
            <a:ext cx="11740445" cy="756356"/>
          </a:xfrm>
        </p:spPr>
        <p:txBody>
          <a:bodyPr>
            <a:normAutofit fontScale="90000"/>
          </a:bodyPr>
          <a:lstStyle/>
          <a:p>
            <a:r>
              <a:rPr lang="en-GB" b="1" dirty="0"/>
              <a:t>The Business Case for Wellbeing (CIPD, 2020)</a:t>
            </a:r>
          </a:p>
        </p:txBody>
      </p:sp>
      <p:sp>
        <p:nvSpPr>
          <p:cNvPr id="3" name="Content Placeholder 2">
            <a:extLst>
              <a:ext uri="{FF2B5EF4-FFF2-40B4-BE49-F238E27FC236}">
                <a16:creationId xmlns:a16="http://schemas.microsoft.com/office/drawing/2014/main" id="{6A824915-5F2B-419B-BE44-C7CF1B9C5C93}"/>
              </a:ext>
            </a:extLst>
          </p:cNvPr>
          <p:cNvSpPr>
            <a:spLocks noGrp="1"/>
          </p:cNvSpPr>
          <p:nvPr>
            <p:ph idx="1"/>
          </p:nvPr>
        </p:nvSpPr>
        <p:spPr>
          <a:xfrm>
            <a:off x="609600" y="1095022"/>
            <a:ext cx="10972800" cy="4594577"/>
          </a:xfrm>
        </p:spPr>
        <p:txBody>
          <a:bodyPr>
            <a:normAutofit fontScale="85000" lnSpcReduction="20000"/>
          </a:bodyPr>
          <a:lstStyle/>
          <a:p>
            <a:r>
              <a:rPr lang="en-GB" dirty="0"/>
              <a:t>Healthy workplaces help people to flourish and reach their potential</a:t>
            </a:r>
          </a:p>
          <a:p>
            <a:r>
              <a:rPr lang="en-GB" dirty="0"/>
              <a:t>Core enabler of employee engagement and organisational performance</a:t>
            </a:r>
          </a:p>
          <a:p>
            <a:r>
              <a:rPr lang="en-GB" dirty="0"/>
              <a:t>Investing in wellbeing can lead to increased resilience, reduced sickness absence, and higher performance and productivity</a:t>
            </a:r>
          </a:p>
          <a:p>
            <a:r>
              <a:rPr lang="en-GB" dirty="0"/>
              <a:t>Legal ‘duty of care’ in relation to the health and welfare of employees</a:t>
            </a:r>
          </a:p>
          <a:p>
            <a:r>
              <a:rPr lang="en-GB"/>
              <a:t>Less </a:t>
            </a:r>
            <a:r>
              <a:rPr lang="en-GB" dirty="0"/>
              <a:t>accidents due to the Health and Safety Act 1974, but there’s been a rise in mental health issues over last 10 years</a:t>
            </a:r>
          </a:p>
          <a:p>
            <a:r>
              <a:rPr lang="en-GB" dirty="0"/>
              <a:t>Unhealthy work practices such as presenteeism and </a:t>
            </a:r>
            <a:r>
              <a:rPr lang="en-GB" dirty="0" err="1"/>
              <a:t>leavism</a:t>
            </a:r>
            <a:r>
              <a:rPr lang="en-GB" dirty="0"/>
              <a:t> due to unmanageable workloads</a:t>
            </a:r>
          </a:p>
          <a:p>
            <a:r>
              <a:rPr lang="en-GB" dirty="0"/>
              <a:t>Link between introduction of wellness programmes and improved business performance</a:t>
            </a:r>
          </a:p>
          <a:p>
            <a:endParaRPr lang="en-GB" dirty="0"/>
          </a:p>
        </p:txBody>
      </p:sp>
    </p:spTree>
    <p:extLst>
      <p:ext uri="{BB962C8B-B14F-4D97-AF65-F5344CB8AC3E}">
        <p14:creationId xmlns:p14="http://schemas.microsoft.com/office/powerpoint/2010/main" val="239150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C3439-473A-45B4-8884-4A5C9D21A1EF}"/>
              </a:ext>
            </a:extLst>
          </p:cNvPr>
          <p:cNvSpPr>
            <a:spLocks noGrp="1"/>
          </p:cNvSpPr>
          <p:nvPr>
            <p:ph type="title"/>
          </p:nvPr>
        </p:nvSpPr>
        <p:spPr/>
        <p:txBody>
          <a:bodyPr/>
          <a:lstStyle/>
          <a:p>
            <a:r>
              <a:rPr lang="en-GB" b="1" dirty="0"/>
              <a:t>CIPD Recommendations</a:t>
            </a:r>
          </a:p>
        </p:txBody>
      </p:sp>
      <p:sp>
        <p:nvSpPr>
          <p:cNvPr id="3" name="Content Placeholder 2">
            <a:extLst>
              <a:ext uri="{FF2B5EF4-FFF2-40B4-BE49-F238E27FC236}">
                <a16:creationId xmlns:a16="http://schemas.microsoft.com/office/drawing/2014/main" id="{C3DFF8AE-5704-4A39-9536-9FD5E55A0AF9}"/>
              </a:ext>
            </a:extLst>
          </p:cNvPr>
          <p:cNvSpPr>
            <a:spLocks noGrp="1"/>
          </p:cNvSpPr>
          <p:nvPr>
            <p:ph idx="1"/>
          </p:nvPr>
        </p:nvSpPr>
        <p:spPr/>
        <p:txBody>
          <a:bodyPr>
            <a:normAutofit/>
          </a:bodyPr>
          <a:lstStyle/>
          <a:p>
            <a:r>
              <a:rPr lang="en-GB" dirty="0"/>
              <a:t>An integrated approach to wellbeing </a:t>
            </a:r>
          </a:p>
          <a:p>
            <a:r>
              <a:rPr lang="en-GB" dirty="0"/>
              <a:t>A unique approach that suits your organisation</a:t>
            </a:r>
          </a:p>
          <a:p>
            <a:r>
              <a:rPr lang="en-GB" dirty="0"/>
              <a:t>Everyone has a role, but line managers have an important responsibility for day-to-day activities such as stress management</a:t>
            </a:r>
          </a:p>
          <a:p>
            <a:r>
              <a:rPr lang="en-GB" dirty="0"/>
              <a:t>Main cause of workplace stress is poor management style</a:t>
            </a:r>
          </a:p>
        </p:txBody>
      </p:sp>
    </p:spTree>
    <p:extLst>
      <p:ext uri="{BB962C8B-B14F-4D97-AF65-F5344CB8AC3E}">
        <p14:creationId xmlns:p14="http://schemas.microsoft.com/office/powerpoint/2010/main" val="3246266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097EB-E061-40E6-9C8F-370A3FD6A216}"/>
              </a:ext>
            </a:extLst>
          </p:cNvPr>
          <p:cNvSpPr>
            <a:spLocks noGrp="1"/>
          </p:cNvSpPr>
          <p:nvPr>
            <p:ph type="title"/>
          </p:nvPr>
        </p:nvSpPr>
        <p:spPr/>
        <p:txBody>
          <a:bodyPr>
            <a:normAutofit fontScale="90000"/>
          </a:bodyPr>
          <a:lstStyle/>
          <a:p>
            <a:r>
              <a:rPr lang="en-GB" b="1" dirty="0"/>
              <a:t>Line Management Responsibilities and Skills</a:t>
            </a:r>
          </a:p>
        </p:txBody>
      </p:sp>
      <p:sp>
        <p:nvSpPr>
          <p:cNvPr id="3" name="Content Placeholder 2">
            <a:extLst>
              <a:ext uri="{FF2B5EF4-FFF2-40B4-BE49-F238E27FC236}">
                <a16:creationId xmlns:a16="http://schemas.microsoft.com/office/drawing/2014/main" id="{3DDE13DA-E486-416C-9B74-39D685E3C241}"/>
              </a:ext>
            </a:extLst>
          </p:cNvPr>
          <p:cNvSpPr>
            <a:spLocks noGrp="1"/>
          </p:cNvSpPr>
          <p:nvPr>
            <p:ph idx="1"/>
          </p:nvPr>
        </p:nvSpPr>
        <p:spPr/>
        <p:txBody>
          <a:bodyPr>
            <a:normAutofit fontScale="92500"/>
          </a:bodyPr>
          <a:lstStyle/>
          <a:p>
            <a:r>
              <a:rPr lang="en-GB" dirty="0"/>
              <a:t>Stress management </a:t>
            </a:r>
          </a:p>
          <a:p>
            <a:r>
              <a:rPr lang="en-GB" dirty="0"/>
              <a:t>Spotting early signs of stress</a:t>
            </a:r>
          </a:p>
          <a:p>
            <a:r>
              <a:rPr lang="en-GB" dirty="0"/>
              <a:t>Making reasonable adjustments</a:t>
            </a:r>
          </a:p>
          <a:p>
            <a:r>
              <a:rPr lang="en-GB" dirty="0"/>
              <a:t>Nurturing positive relationships</a:t>
            </a:r>
          </a:p>
          <a:p>
            <a:endParaRPr lang="en-GB" dirty="0"/>
          </a:p>
          <a:p>
            <a:pPr marL="0" indent="0">
              <a:buNone/>
            </a:pPr>
            <a:r>
              <a:rPr lang="en-GB" dirty="0"/>
              <a:t>All require emotional intelligence skills – recognising emotion in others, responding appropriately, managing your response. </a:t>
            </a:r>
          </a:p>
        </p:txBody>
      </p:sp>
    </p:spTree>
    <p:extLst>
      <p:ext uri="{BB962C8B-B14F-4D97-AF65-F5344CB8AC3E}">
        <p14:creationId xmlns:p14="http://schemas.microsoft.com/office/powerpoint/2010/main" val="3648173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24E92-25F8-4B91-A1FD-149D156BB3F2}"/>
              </a:ext>
            </a:extLst>
          </p:cNvPr>
          <p:cNvSpPr>
            <a:spLocks noGrp="1"/>
          </p:cNvSpPr>
          <p:nvPr>
            <p:ph type="title"/>
          </p:nvPr>
        </p:nvSpPr>
        <p:spPr/>
        <p:txBody>
          <a:bodyPr/>
          <a:lstStyle/>
          <a:p>
            <a:r>
              <a:rPr lang="en-GB" b="1" dirty="0"/>
              <a:t>What affects </a:t>
            </a:r>
            <a:r>
              <a:rPr lang="en-GB" b="1" u="sng" dirty="0"/>
              <a:t>your</a:t>
            </a:r>
            <a:r>
              <a:rPr lang="en-GB" b="1" dirty="0"/>
              <a:t> wellbeing?</a:t>
            </a:r>
          </a:p>
        </p:txBody>
      </p:sp>
      <p:sp>
        <p:nvSpPr>
          <p:cNvPr id="3" name="Content Placeholder 2">
            <a:extLst>
              <a:ext uri="{FF2B5EF4-FFF2-40B4-BE49-F238E27FC236}">
                <a16:creationId xmlns:a16="http://schemas.microsoft.com/office/drawing/2014/main" id="{75F67117-E185-4CC8-B090-AAFAB853BF30}"/>
              </a:ext>
            </a:extLst>
          </p:cNvPr>
          <p:cNvSpPr>
            <a:spLocks noGrp="1"/>
          </p:cNvSpPr>
          <p:nvPr>
            <p:ph idx="1"/>
          </p:nvPr>
        </p:nvSpPr>
        <p:spPr>
          <a:xfrm>
            <a:off x="609600" y="1871134"/>
            <a:ext cx="10972800" cy="3917032"/>
          </a:xfrm>
        </p:spPr>
        <p:txBody>
          <a:bodyPr/>
          <a:lstStyle/>
          <a:p>
            <a:pPr marL="0" indent="0">
              <a:buNone/>
            </a:pPr>
            <a:r>
              <a:rPr lang="en-GB" dirty="0"/>
              <a:t>In your groups discuss different factors that affect your wellbeing in work and outside of work. </a:t>
            </a:r>
          </a:p>
        </p:txBody>
      </p:sp>
    </p:spTree>
    <p:extLst>
      <p:ext uri="{BB962C8B-B14F-4D97-AF65-F5344CB8AC3E}">
        <p14:creationId xmlns:p14="http://schemas.microsoft.com/office/powerpoint/2010/main" val="2089838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860B9A-D896-1B02-E84F-968F7584F06C}"/>
              </a:ext>
            </a:extLst>
          </p:cNvPr>
          <p:cNvSpPr>
            <a:spLocks noGrp="1"/>
          </p:cNvSpPr>
          <p:nvPr>
            <p:ph idx="1"/>
          </p:nvPr>
        </p:nvSpPr>
        <p:spPr/>
        <p:txBody>
          <a:bodyPr>
            <a:normAutofit/>
          </a:bodyPr>
          <a:lstStyle/>
          <a:p>
            <a:pPr marL="0" indent="0" algn="ctr">
              <a:buNone/>
            </a:pPr>
            <a:r>
              <a:rPr lang="en-GB" sz="4400" b="1" dirty="0"/>
              <a:t>What current wellbeing issues do you think there are in workplaces?</a:t>
            </a:r>
          </a:p>
        </p:txBody>
      </p:sp>
    </p:spTree>
    <p:extLst>
      <p:ext uri="{BB962C8B-B14F-4D97-AF65-F5344CB8AC3E}">
        <p14:creationId xmlns:p14="http://schemas.microsoft.com/office/powerpoint/2010/main" val="9996329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FE8CF-E243-D466-0139-1E3F447C75F6}"/>
              </a:ext>
            </a:extLst>
          </p:cNvPr>
          <p:cNvSpPr>
            <a:spLocks noGrp="1"/>
          </p:cNvSpPr>
          <p:nvPr>
            <p:ph type="title"/>
          </p:nvPr>
        </p:nvSpPr>
        <p:spPr/>
        <p:txBody>
          <a:bodyPr/>
          <a:lstStyle/>
          <a:p>
            <a:r>
              <a:rPr lang="en-GB" b="1" dirty="0"/>
              <a:t>Current Wellbeing at Work Issues</a:t>
            </a:r>
          </a:p>
        </p:txBody>
      </p:sp>
      <p:sp>
        <p:nvSpPr>
          <p:cNvPr id="3" name="Content Placeholder 2">
            <a:extLst>
              <a:ext uri="{FF2B5EF4-FFF2-40B4-BE49-F238E27FC236}">
                <a16:creationId xmlns:a16="http://schemas.microsoft.com/office/drawing/2014/main" id="{870FB555-1515-38C9-C337-6F5CF5E8F971}"/>
              </a:ext>
            </a:extLst>
          </p:cNvPr>
          <p:cNvSpPr>
            <a:spLocks noGrp="1"/>
          </p:cNvSpPr>
          <p:nvPr>
            <p:ph idx="1"/>
          </p:nvPr>
        </p:nvSpPr>
        <p:spPr/>
        <p:txBody>
          <a:bodyPr>
            <a:normAutofit fontScale="85000" lnSpcReduction="20000"/>
          </a:bodyPr>
          <a:lstStyle/>
          <a:p>
            <a:r>
              <a:rPr lang="en-GB" dirty="0"/>
              <a:t>Cost of living crisis</a:t>
            </a:r>
          </a:p>
          <a:p>
            <a:r>
              <a:rPr lang="en-GB" dirty="0"/>
              <a:t>Exhaustion following Covid</a:t>
            </a:r>
          </a:p>
          <a:p>
            <a:r>
              <a:rPr lang="en-GB" dirty="0"/>
              <a:t>Rise in home-working</a:t>
            </a:r>
          </a:p>
          <a:p>
            <a:r>
              <a:rPr lang="en-GB" dirty="0"/>
              <a:t>Social media/technology – work/life balance</a:t>
            </a:r>
          </a:p>
          <a:p>
            <a:r>
              <a:rPr lang="en-GB" dirty="0"/>
              <a:t>Uncertainty – interest rates, global unrest</a:t>
            </a:r>
          </a:p>
          <a:p>
            <a:r>
              <a:rPr lang="en-GB" dirty="0"/>
              <a:t>Rise in precarious work – zero hours contracts</a:t>
            </a:r>
          </a:p>
          <a:p>
            <a:r>
              <a:rPr lang="en-GB" dirty="0"/>
              <a:t>Menopause</a:t>
            </a:r>
          </a:p>
          <a:p>
            <a:r>
              <a:rPr lang="en-GB" dirty="0"/>
              <a:t>Fertility issues</a:t>
            </a:r>
          </a:p>
          <a:p>
            <a:r>
              <a:rPr lang="en-GB" dirty="0"/>
              <a:t>Ageing population</a:t>
            </a:r>
          </a:p>
          <a:p>
            <a:endParaRPr lang="en-GB" dirty="0"/>
          </a:p>
          <a:p>
            <a:endParaRPr lang="en-GB" dirty="0"/>
          </a:p>
        </p:txBody>
      </p:sp>
    </p:spTree>
    <p:extLst>
      <p:ext uri="{BB962C8B-B14F-4D97-AF65-F5344CB8AC3E}">
        <p14:creationId xmlns:p14="http://schemas.microsoft.com/office/powerpoint/2010/main" val="4063061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3F66F-A0E4-D566-5810-9E37D1CBAFC4}"/>
              </a:ext>
            </a:extLst>
          </p:cNvPr>
          <p:cNvSpPr>
            <a:spLocks noGrp="1"/>
          </p:cNvSpPr>
          <p:nvPr>
            <p:ph type="title"/>
          </p:nvPr>
        </p:nvSpPr>
        <p:spPr>
          <a:xfrm>
            <a:off x="609600" y="1790617"/>
            <a:ext cx="10972800" cy="1143000"/>
          </a:xfrm>
        </p:spPr>
        <p:txBody>
          <a:bodyPr>
            <a:noAutofit/>
          </a:bodyPr>
          <a:lstStyle/>
          <a:p>
            <a:r>
              <a:rPr lang="en-GB" b="1" dirty="0"/>
              <a:t>What can we do to improve wellbeing in the workplace?</a:t>
            </a:r>
          </a:p>
        </p:txBody>
      </p:sp>
    </p:spTree>
    <p:extLst>
      <p:ext uri="{BB962C8B-B14F-4D97-AF65-F5344CB8AC3E}">
        <p14:creationId xmlns:p14="http://schemas.microsoft.com/office/powerpoint/2010/main" val="17885851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75279-38E4-844F-18CD-79429BC53CC8}"/>
              </a:ext>
            </a:extLst>
          </p:cNvPr>
          <p:cNvSpPr>
            <a:spLocks noGrp="1"/>
          </p:cNvSpPr>
          <p:nvPr>
            <p:ph type="title"/>
          </p:nvPr>
        </p:nvSpPr>
        <p:spPr>
          <a:xfrm>
            <a:off x="277091" y="152400"/>
            <a:ext cx="11790217" cy="550985"/>
          </a:xfrm>
        </p:spPr>
        <p:txBody>
          <a:bodyPr>
            <a:noAutofit/>
          </a:bodyPr>
          <a:lstStyle/>
          <a:p>
            <a:r>
              <a:rPr lang="en-GB" sz="3600" b="1" dirty="0"/>
              <a:t>HR Practices that Promote Wellbeing - Guest (2017)</a:t>
            </a:r>
          </a:p>
        </p:txBody>
      </p:sp>
      <p:pic>
        <p:nvPicPr>
          <p:cNvPr id="4" name="Content Placeholder 3">
            <a:extLst>
              <a:ext uri="{FF2B5EF4-FFF2-40B4-BE49-F238E27FC236}">
                <a16:creationId xmlns:a16="http://schemas.microsoft.com/office/drawing/2014/main" id="{C804BA75-2DBF-3CE9-1085-9E0EBD65F00E}"/>
              </a:ext>
            </a:extLst>
          </p:cNvPr>
          <p:cNvPicPr>
            <a:picLocks noGrp="1" noChangeAspect="1"/>
          </p:cNvPicPr>
          <p:nvPr>
            <p:ph idx="1"/>
          </p:nvPr>
        </p:nvPicPr>
        <p:blipFill>
          <a:blip r:embed="rId3"/>
          <a:stretch>
            <a:fillRect/>
          </a:stretch>
        </p:blipFill>
        <p:spPr>
          <a:xfrm>
            <a:off x="3200400" y="937846"/>
            <a:ext cx="5474677" cy="4578717"/>
          </a:xfrm>
          <a:prstGeom prst="rect">
            <a:avLst/>
          </a:prstGeom>
        </p:spPr>
      </p:pic>
    </p:spTree>
    <p:extLst>
      <p:ext uri="{BB962C8B-B14F-4D97-AF65-F5344CB8AC3E}">
        <p14:creationId xmlns:p14="http://schemas.microsoft.com/office/powerpoint/2010/main" val="950044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03848BF-AC06-5C1E-8523-11C7255E87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20650" y="187374"/>
            <a:ext cx="11950700" cy="6483252"/>
          </a:xfrm>
          <a:prstGeom prst="rect">
            <a:avLst/>
          </a:prstGeom>
          <a:noFill/>
        </p:spPr>
      </p:pic>
    </p:spTree>
    <p:extLst>
      <p:ext uri="{BB962C8B-B14F-4D97-AF65-F5344CB8AC3E}">
        <p14:creationId xmlns:p14="http://schemas.microsoft.com/office/powerpoint/2010/main" val="9840126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609600" y="274638"/>
            <a:ext cx="10972800" cy="751729"/>
          </a:xfrm>
        </p:spPr>
        <p:txBody>
          <a:bodyPr>
            <a:normAutofit fontScale="90000"/>
          </a:bodyPr>
          <a:lstStyle/>
          <a:p>
            <a:r>
              <a:rPr lang="en-GB" b="1" dirty="0"/>
              <a:t>CIPD Key Domains of Wellbeing</a:t>
            </a:r>
          </a:p>
        </p:txBody>
      </p:sp>
      <p:graphicFrame>
        <p:nvGraphicFramePr>
          <p:cNvPr id="9" name="Content Placeholder 8">
            <a:extLst>
              <a:ext uri="{FF2B5EF4-FFF2-40B4-BE49-F238E27FC236}">
                <a16:creationId xmlns:a16="http://schemas.microsoft.com/office/drawing/2014/main" id="{EBEB8651-8433-6899-7572-2349AF1C7314}"/>
              </a:ext>
            </a:extLst>
          </p:cNvPr>
          <p:cNvGraphicFramePr>
            <a:graphicFrameLocks noGrp="1"/>
          </p:cNvGraphicFramePr>
          <p:nvPr>
            <p:ph idx="1"/>
          </p:nvPr>
        </p:nvGraphicFramePr>
        <p:xfrm>
          <a:off x="609600" y="1277816"/>
          <a:ext cx="10972800" cy="4238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00573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95292-6729-615D-99BE-6A7062773E99}"/>
              </a:ext>
            </a:extLst>
          </p:cNvPr>
          <p:cNvSpPr>
            <a:spLocks noGrp="1"/>
          </p:cNvSpPr>
          <p:nvPr>
            <p:ph type="title"/>
          </p:nvPr>
        </p:nvSpPr>
        <p:spPr>
          <a:xfrm>
            <a:off x="609600" y="274638"/>
            <a:ext cx="10972800" cy="515071"/>
          </a:xfrm>
        </p:spPr>
        <p:txBody>
          <a:bodyPr>
            <a:normAutofit fontScale="90000"/>
          </a:bodyPr>
          <a:lstStyle/>
          <a:p>
            <a:r>
              <a:rPr lang="en-GB" b="1" dirty="0"/>
              <a:t>Definition of ‘Good Work’ </a:t>
            </a:r>
          </a:p>
        </p:txBody>
      </p:sp>
      <p:sp>
        <p:nvSpPr>
          <p:cNvPr id="3" name="Content Placeholder 2">
            <a:extLst>
              <a:ext uri="{FF2B5EF4-FFF2-40B4-BE49-F238E27FC236}">
                <a16:creationId xmlns:a16="http://schemas.microsoft.com/office/drawing/2014/main" id="{583164C4-4DE5-1B7D-772B-FD101FF305A5}"/>
              </a:ext>
            </a:extLst>
          </p:cNvPr>
          <p:cNvSpPr>
            <a:spLocks noGrp="1"/>
          </p:cNvSpPr>
          <p:nvPr>
            <p:ph idx="1"/>
          </p:nvPr>
        </p:nvSpPr>
        <p:spPr>
          <a:xfrm>
            <a:off x="609600" y="1094509"/>
            <a:ext cx="10972800" cy="4558146"/>
          </a:xfrm>
        </p:spPr>
        <p:txBody>
          <a:bodyPr>
            <a:normAutofit fontScale="62500" lnSpcReduction="20000"/>
          </a:bodyPr>
          <a:lstStyle/>
          <a:p>
            <a:pPr marL="0" indent="0">
              <a:buNone/>
            </a:pPr>
            <a:r>
              <a:rPr lang="en-GB" b="0" i="0" dirty="0">
                <a:solidFill>
                  <a:srgbClr val="202020"/>
                </a:solidFill>
                <a:effectLst/>
              </a:rPr>
              <a:t>The CIPD believes that good work is fundamental to individual wellbeing, supports a strong, fair society, and creates motivated workers, productive organisations and a strong economy.  </a:t>
            </a:r>
          </a:p>
          <a:p>
            <a:pPr marL="0" indent="0">
              <a:buNone/>
            </a:pPr>
            <a:endParaRPr lang="en-GB" b="0" i="0" dirty="0">
              <a:solidFill>
                <a:srgbClr val="202020"/>
              </a:solidFill>
              <a:effectLst/>
            </a:endParaRPr>
          </a:p>
          <a:p>
            <a:pPr algn="l">
              <a:buNone/>
            </a:pPr>
            <a:r>
              <a:rPr lang="en-GB" dirty="0">
                <a:solidFill>
                  <a:srgbClr val="202020"/>
                </a:solidFill>
              </a:rPr>
              <a:t>The CIPD</a:t>
            </a:r>
            <a:r>
              <a:rPr lang="en-GB" b="0" i="0" dirty="0">
                <a:solidFill>
                  <a:srgbClr val="202020"/>
                </a:solidFill>
                <a:effectLst/>
              </a:rPr>
              <a:t> defines ‘good work’ as work that:  </a:t>
            </a:r>
          </a:p>
          <a:p>
            <a:pPr algn="l">
              <a:buFont typeface="Arial" panose="020B0604020202020204" pitchFamily="34" charset="0"/>
              <a:buChar char="•"/>
            </a:pPr>
            <a:r>
              <a:rPr lang="en-GB" b="0" i="0" dirty="0">
                <a:solidFill>
                  <a:srgbClr val="202020"/>
                </a:solidFill>
                <a:effectLst/>
              </a:rPr>
              <a:t>is fairly rewarded  </a:t>
            </a:r>
          </a:p>
          <a:p>
            <a:pPr algn="l">
              <a:buFont typeface="Arial" panose="020B0604020202020204" pitchFamily="34" charset="0"/>
              <a:buChar char="•"/>
            </a:pPr>
            <a:r>
              <a:rPr lang="en-GB" b="0" i="0" dirty="0">
                <a:solidFill>
                  <a:srgbClr val="202020"/>
                </a:solidFill>
                <a:effectLst/>
              </a:rPr>
              <a:t>gives people the means to securely make a living  </a:t>
            </a:r>
          </a:p>
          <a:p>
            <a:pPr algn="l">
              <a:buFont typeface="Arial" panose="020B0604020202020204" pitchFamily="34" charset="0"/>
              <a:buChar char="•"/>
            </a:pPr>
            <a:r>
              <a:rPr lang="en-GB" b="0" i="0" dirty="0">
                <a:solidFill>
                  <a:srgbClr val="202020"/>
                </a:solidFill>
                <a:effectLst/>
              </a:rPr>
              <a:t>provides opportunities to develop skills and a career and gives a sense of fulfilment  </a:t>
            </a:r>
          </a:p>
          <a:p>
            <a:pPr algn="l">
              <a:buFont typeface="Arial" panose="020B0604020202020204" pitchFamily="34" charset="0"/>
              <a:buChar char="•"/>
            </a:pPr>
            <a:r>
              <a:rPr lang="en-GB" b="0" i="0" dirty="0">
                <a:solidFill>
                  <a:srgbClr val="202020"/>
                </a:solidFill>
                <a:effectLst/>
              </a:rPr>
              <a:t>delivers a supportive environment with constructive relationships  </a:t>
            </a:r>
          </a:p>
          <a:p>
            <a:pPr algn="l">
              <a:buFont typeface="Arial" panose="020B0604020202020204" pitchFamily="34" charset="0"/>
              <a:buChar char="•"/>
            </a:pPr>
            <a:r>
              <a:rPr lang="en-GB" b="0" i="0" dirty="0">
                <a:solidFill>
                  <a:srgbClr val="202020"/>
                </a:solidFill>
                <a:effectLst/>
              </a:rPr>
              <a:t>allows for work–life balance  </a:t>
            </a:r>
          </a:p>
          <a:p>
            <a:pPr algn="l">
              <a:buFont typeface="Arial" panose="020B0604020202020204" pitchFamily="34" charset="0"/>
              <a:buChar char="•"/>
            </a:pPr>
            <a:r>
              <a:rPr lang="en-GB" b="0" i="0" dirty="0">
                <a:solidFill>
                  <a:srgbClr val="202020"/>
                </a:solidFill>
                <a:effectLst/>
              </a:rPr>
              <a:t>is physically and mentally healthy for people  </a:t>
            </a:r>
          </a:p>
          <a:p>
            <a:pPr algn="l">
              <a:buFont typeface="Arial" panose="020B0604020202020204" pitchFamily="34" charset="0"/>
              <a:buChar char="•"/>
            </a:pPr>
            <a:r>
              <a:rPr lang="en-GB" b="0" i="0" dirty="0">
                <a:solidFill>
                  <a:srgbClr val="202020"/>
                </a:solidFill>
                <a:effectLst/>
              </a:rPr>
              <a:t>gives people the voice and choice they need to shape their working lives  </a:t>
            </a:r>
          </a:p>
          <a:p>
            <a:pPr algn="l">
              <a:buFont typeface="Arial" panose="020B0604020202020204" pitchFamily="34" charset="0"/>
              <a:buChar char="•"/>
            </a:pPr>
            <a:r>
              <a:rPr lang="en-GB" b="0" i="0" dirty="0">
                <a:solidFill>
                  <a:srgbClr val="202020"/>
                </a:solidFill>
                <a:effectLst/>
              </a:rPr>
              <a:t>is accessible to all.  </a:t>
            </a:r>
          </a:p>
          <a:p>
            <a:pPr marL="0" indent="0" algn="l">
              <a:buNone/>
            </a:pPr>
            <a:endParaRPr lang="en-GB" b="0" i="0" dirty="0">
              <a:solidFill>
                <a:srgbClr val="202020"/>
              </a:solidFill>
              <a:effectLst/>
            </a:endParaRPr>
          </a:p>
          <a:p>
            <a:pPr marL="0" indent="0" algn="l">
              <a:buNone/>
            </a:pPr>
            <a:r>
              <a:rPr lang="en-GB" b="0" i="0" dirty="0">
                <a:solidFill>
                  <a:srgbClr val="202020"/>
                </a:solidFill>
                <a:effectLst/>
              </a:rPr>
              <a:t>Good work is influenced by a range of factors, including HR practices, the quality of people management and by workers themselves. </a:t>
            </a:r>
          </a:p>
          <a:p>
            <a:endParaRPr lang="en-GB" dirty="0"/>
          </a:p>
        </p:txBody>
      </p:sp>
    </p:spTree>
    <p:extLst>
      <p:ext uri="{BB962C8B-B14F-4D97-AF65-F5344CB8AC3E}">
        <p14:creationId xmlns:p14="http://schemas.microsoft.com/office/powerpoint/2010/main" val="2657267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BF104-8D5B-2890-19F1-5ABA588F7392}"/>
              </a:ext>
            </a:extLst>
          </p:cNvPr>
          <p:cNvSpPr>
            <a:spLocks noGrp="1"/>
          </p:cNvSpPr>
          <p:nvPr>
            <p:ph type="title"/>
          </p:nvPr>
        </p:nvSpPr>
        <p:spPr>
          <a:xfrm>
            <a:off x="609600" y="274638"/>
            <a:ext cx="10972800" cy="612053"/>
          </a:xfrm>
        </p:spPr>
        <p:txBody>
          <a:bodyPr>
            <a:normAutofit fontScale="90000"/>
          </a:bodyPr>
          <a:lstStyle/>
          <a:p>
            <a:r>
              <a:rPr lang="en-GB" b="1" dirty="0"/>
              <a:t>CIPD Good Work Index</a:t>
            </a:r>
          </a:p>
        </p:txBody>
      </p:sp>
      <p:sp>
        <p:nvSpPr>
          <p:cNvPr id="3" name="Content Placeholder 2">
            <a:extLst>
              <a:ext uri="{FF2B5EF4-FFF2-40B4-BE49-F238E27FC236}">
                <a16:creationId xmlns:a16="http://schemas.microsoft.com/office/drawing/2014/main" id="{EC41CD6F-5CD1-3134-EF9E-1E9E3D0059A5}"/>
              </a:ext>
            </a:extLst>
          </p:cNvPr>
          <p:cNvSpPr>
            <a:spLocks noGrp="1"/>
          </p:cNvSpPr>
          <p:nvPr>
            <p:ph idx="1"/>
          </p:nvPr>
        </p:nvSpPr>
        <p:spPr>
          <a:xfrm>
            <a:off x="609600" y="1251284"/>
            <a:ext cx="10972800" cy="4265949"/>
          </a:xfrm>
        </p:spPr>
        <p:txBody>
          <a:bodyPr>
            <a:normAutofit fontScale="85000" lnSpcReduction="20000"/>
          </a:bodyPr>
          <a:lstStyle/>
          <a:p>
            <a:pPr marL="0" indent="0">
              <a:buNone/>
            </a:pPr>
            <a:r>
              <a:rPr lang="en-GB" b="0" i="0" dirty="0">
                <a:solidFill>
                  <a:srgbClr val="202020"/>
                </a:solidFill>
                <a:effectLst/>
              </a:rPr>
              <a:t>The research examines how people work and what they think about it. </a:t>
            </a:r>
            <a:r>
              <a:rPr lang="en-GB" dirty="0">
                <a:solidFill>
                  <a:srgbClr val="202020"/>
                </a:solidFill>
              </a:rPr>
              <a:t>It</a:t>
            </a:r>
            <a:r>
              <a:rPr lang="en-GB" b="0" i="0" dirty="0">
                <a:solidFill>
                  <a:srgbClr val="202020"/>
                </a:solidFill>
                <a:effectLst/>
              </a:rPr>
              <a:t> captures data on seven dimensions of work to develop a picture of what good work looks like. These seven dimensions are: </a:t>
            </a:r>
          </a:p>
          <a:p>
            <a:pPr algn="l">
              <a:buFont typeface="Arial" panose="020B0604020202020204" pitchFamily="34" charset="0"/>
              <a:buChar char="•"/>
            </a:pPr>
            <a:r>
              <a:rPr lang="en-GB" b="0" i="0" dirty="0">
                <a:solidFill>
                  <a:srgbClr val="202020"/>
                </a:solidFill>
                <a:effectLst/>
              </a:rPr>
              <a:t>Pay and benefits</a:t>
            </a:r>
          </a:p>
          <a:p>
            <a:pPr algn="l">
              <a:buFont typeface="Arial" panose="020B0604020202020204" pitchFamily="34" charset="0"/>
              <a:buChar char="•"/>
            </a:pPr>
            <a:r>
              <a:rPr lang="en-GB" b="0" i="0" dirty="0">
                <a:solidFill>
                  <a:srgbClr val="202020"/>
                </a:solidFill>
                <a:effectLst/>
              </a:rPr>
              <a:t>Contracts </a:t>
            </a:r>
          </a:p>
          <a:p>
            <a:pPr algn="l">
              <a:buFont typeface="Arial" panose="020B0604020202020204" pitchFamily="34" charset="0"/>
              <a:buChar char="•"/>
            </a:pPr>
            <a:r>
              <a:rPr lang="en-GB" b="0" i="0" dirty="0">
                <a:solidFill>
                  <a:srgbClr val="202020"/>
                </a:solidFill>
                <a:effectLst/>
              </a:rPr>
              <a:t>Work–life balance  </a:t>
            </a:r>
          </a:p>
          <a:p>
            <a:pPr algn="l">
              <a:buFont typeface="Arial" panose="020B0604020202020204" pitchFamily="34" charset="0"/>
              <a:buChar char="•"/>
            </a:pPr>
            <a:r>
              <a:rPr lang="en-GB" b="0" i="0" dirty="0">
                <a:solidFill>
                  <a:srgbClr val="202020"/>
                </a:solidFill>
                <a:effectLst/>
              </a:rPr>
              <a:t>Job design and the nature of work </a:t>
            </a:r>
          </a:p>
          <a:p>
            <a:pPr algn="l">
              <a:buFont typeface="Arial" panose="020B0604020202020204" pitchFamily="34" charset="0"/>
              <a:buChar char="•"/>
            </a:pPr>
            <a:r>
              <a:rPr lang="en-GB" b="0" i="0" dirty="0">
                <a:solidFill>
                  <a:srgbClr val="202020"/>
                </a:solidFill>
                <a:effectLst/>
              </a:rPr>
              <a:t>Relationships at work </a:t>
            </a:r>
          </a:p>
          <a:p>
            <a:pPr algn="l">
              <a:buFont typeface="Arial" panose="020B0604020202020204" pitchFamily="34" charset="0"/>
              <a:buChar char="•"/>
            </a:pPr>
            <a:r>
              <a:rPr lang="en-GB" b="0" i="0" dirty="0">
                <a:solidFill>
                  <a:srgbClr val="202020"/>
                </a:solidFill>
                <a:effectLst/>
              </a:rPr>
              <a:t>Employee voice </a:t>
            </a:r>
          </a:p>
          <a:p>
            <a:pPr algn="l">
              <a:buFont typeface="Arial" panose="020B0604020202020204" pitchFamily="34" charset="0"/>
              <a:buChar char="•"/>
            </a:pPr>
            <a:r>
              <a:rPr lang="en-GB" b="0" i="0" dirty="0">
                <a:solidFill>
                  <a:srgbClr val="202020"/>
                </a:solidFill>
                <a:effectLst/>
              </a:rPr>
              <a:t>Health and wellbeing.</a:t>
            </a:r>
          </a:p>
          <a:p>
            <a:endParaRPr lang="en-GB" dirty="0"/>
          </a:p>
        </p:txBody>
      </p:sp>
    </p:spTree>
    <p:extLst>
      <p:ext uri="{BB962C8B-B14F-4D97-AF65-F5344CB8AC3E}">
        <p14:creationId xmlns:p14="http://schemas.microsoft.com/office/powerpoint/2010/main" val="27328219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5CB20-672A-40DB-9A4F-122D16C75669}"/>
              </a:ext>
            </a:extLst>
          </p:cNvPr>
          <p:cNvSpPr>
            <a:spLocks noGrp="1"/>
          </p:cNvSpPr>
          <p:nvPr>
            <p:ph type="title"/>
          </p:nvPr>
        </p:nvSpPr>
        <p:spPr>
          <a:xfrm>
            <a:off x="609600" y="274638"/>
            <a:ext cx="10972800" cy="698756"/>
          </a:xfrm>
        </p:spPr>
        <p:txBody>
          <a:bodyPr>
            <a:normAutofit fontScale="90000"/>
          </a:bodyPr>
          <a:lstStyle/>
          <a:p>
            <a:r>
              <a:rPr lang="en-GB" b="1" dirty="0"/>
              <a:t>Focus on Financial Wellbeing</a:t>
            </a:r>
          </a:p>
        </p:txBody>
      </p:sp>
      <p:sp>
        <p:nvSpPr>
          <p:cNvPr id="3" name="Content Placeholder 2">
            <a:extLst>
              <a:ext uri="{FF2B5EF4-FFF2-40B4-BE49-F238E27FC236}">
                <a16:creationId xmlns:a16="http://schemas.microsoft.com/office/drawing/2014/main" id="{366C23D2-3495-BED7-C7DD-594B01BA1602}"/>
              </a:ext>
            </a:extLst>
          </p:cNvPr>
          <p:cNvSpPr>
            <a:spLocks noGrp="1"/>
          </p:cNvSpPr>
          <p:nvPr>
            <p:ph idx="1"/>
          </p:nvPr>
        </p:nvSpPr>
        <p:spPr>
          <a:xfrm>
            <a:off x="609600" y="1235242"/>
            <a:ext cx="10972800" cy="4331369"/>
          </a:xfrm>
        </p:spPr>
        <p:txBody>
          <a:bodyPr>
            <a:normAutofit fontScale="77500" lnSpcReduction="20000"/>
          </a:bodyPr>
          <a:lstStyle/>
          <a:p>
            <a:r>
              <a:rPr lang="en-GB" dirty="0"/>
              <a:t>Financial wellbeing or ‘wellness’ is a psychological condition describing one’s mental response to one’s financial situation, behaviour, or attitudes.</a:t>
            </a:r>
          </a:p>
          <a:p>
            <a:r>
              <a:rPr lang="en-GB" sz="3200" dirty="0">
                <a:effectLst/>
                <a:ea typeface="Aptos" panose="020B0004020202020204" pitchFamily="34" charset="0"/>
              </a:rPr>
              <a:t>According to a rapid evidence review conducted by the CIPD (2021), </a:t>
            </a:r>
            <a:r>
              <a:rPr lang="en-GB" sz="3200" b="1" dirty="0">
                <a:effectLst/>
                <a:ea typeface="Aptos" panose="020B0004020202020204" pitchFamily="34" charset="0"/>
              </a:rPr>
              <a:t>financial distress</a:t>
            </a:r>
            <a:r>
              <a:rPr lang="en-GB" sz="3200" dirty="0">
                <a:effectLst/>
                <a:ea typeface="Aptos" panose="020B0004020202020204" pitchFamily="34" charset="0"/>
              </a:rPr>
              <a:t>, which causes low financial wellbeing, has important implications for overall wellbeing and performance. </a:t>
            </a:r>
          </a:p>
          <a:p>
            <a:r>
              <a:rPr lang="en-GB" dirty="0"/>
              <a:t>Causes absence, presenteeism and ill health.</a:t>
            </a:r>
          </a:p>
          <a:p>
            <a:r>
              <a:rPr lang="en-GB" dirty="0"/>
              <a:t>Those in more junior roles and low skilled roles more vulnerable.</a:t>
            </a:r>
          </a:p>
          <a:p>
            <a:r>
              <a:rPr lang="en-GB" dirty="0">
                <a:ea typeface="Aptos" panose="020B0004020202020204" pitchFamily="34" charset="0"/>
              </a:rPr>
              <a:t>M</a:t>
            </a:r>
            <a:r>
              <a:rPr lang="en-GB" sz="3200" dirty="0">
                <a:effectLst/>
                <a:ea typeface="Aptos" panose="020B0004020202020204" pitchFamily="34" charset="0"/>
              </a:rPr>
              <a:t>iddle-aged employees, women, those with less education and financial literacy, those who are not married and those with certain personality traits such as external locus of control appear to be most at risk.</a:t>
            </a:r>
          </a:p>
          <a:p>
            <a:r>
              <a:rPr lang="en-GB" dirty="0"/>
              <a:t>Solutions – fair pay, a policy that helps people feel in control of their finances. </a:t>
            </a:r>
          </a:p>
          <a:p>
            <a:endParaRPr lang="en-GB" dirty="0"/>
          </a:p>
        </p:txBody>
      </p:sp>
    </p:spTree>
    <p:extLst>
      <p:ext uri="{BB962C8B-B14F-4D97-AF65-F5344CB8AC3E}">
        <p14:creationId xmlns:p14="http://schemas.microsoft.com/office/powerpoint/2010/main" val="13872405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B19E2-9B3A-A1F4-B162-2495EB0E103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481E459-8CA3-E73C-6F32-1B5F753B1D93}"/>
              </a:ext>
            </a:extLst>
          </p:cNvPr>
          <p:cNvSpPr>
            <a:spLocks noGrp="1"/>
          </p:cNvSpPr>
          <p:nvPr>
            <p:ph idx="1"/>
          </p:nvPr>
        </p:nvSpPr>
        <p:spPr/>
        <p:txBody>
          <a:bodyPr>
            <a:normAutofit/>
          </a:bodyPr>
          <a:lstStyle/>
          <a:p>
            <a:pPr marL="0" indent="0" algn="ctr">
              <a:buNone/>
            </a:pPr>
            <a:r>
              <a:rPr lang="en-GB" sz="4400" dirty="0"/>
              <a:t>In your groups brainstorm ways employers could help employees feel more in control of their finances</a:t>
            </a:r>
          </a:p>
        </p:txBody>
      </p:sp>
    </p:spTree>
    <p:extLst>
      <p:ext uri="{BB962C8B-B14F-4D97-AF65-F5344CB8AC3E}">
        <p14:creationId xmlns:p14="http://schemas.microsoft.com/office/powerpoint/2010/main" val="32632069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6E968-DCA6-D963-30C5-87011614BDA1}"/>
              </a:ext>
            </a:extLst>
          </p:cNvPr>
          <p:cNvSpPr>
            <a:spLocks noGrp="1"/>
          </p:cNvSpPr>
          <p:nvPr>
            <p:ph type="title"/>
          </p:nvPr>
        </p:nvSpPr>
        <p:spPr>
          <a:xfrm>
            <a:off x="609600" y="274638"/>
            <a:ext cx="10972800" cy="770391"/>
          </a:xfrm>
        </p:spPr>
        <p:txBody>
          <a:bodyPr/>
          <a:lstStyle/>
          <a:p>
            <a:r>
              <a:rPr lang="en-GB" b="1" dirty="0"/>
              <a:t>Consulting with Employees</a:t>
            </a:r>
          </a:p>
        </p:txBody>
      </p:sp>
      <p:sp>
        <p:nvSpPr>
          <p:cNvPr id="3" name="Content Placeholder 2">
            <a:extLst>
              <a:ext uri="{FF2B5EF4-FFF2-40B4-BE49-F238E27FC236}">
                <a16:creationId xmlns:a16="http://schemas.microsoft.com/office/drawing/2014/main" id="{55134A71-E09B-8219-1B5F-D5BD6601FD28}"/>
              </a:ext>
            </a:extLst>
          </p:cNvPr>
          <p:cNvSpPr>
            <a:spLocks noGrp="1"/>
          </p:cNvSpPr>
          <p:nvPr>
            <p:ph idx="1"/>
          </p:nvPr>
        </p:nvSpPr>
        <p:spPr>
          <a:xfrm>
            <a:off x="609600" y="1240971"/>
            <a:ext cx="10972800" cy="4276262"/>
          </a:xfrm>
        </p:spPr>
        <p:txBody>
          <a:bodyPr>
            <a:normAutofit fontScale="92500" lnSpcReduction="20000"/>
          </a:bodyPr>
          <a:lstStyle/>
          <a:p>
            <a:r>
              <a:rPr lang="en-GB" dirty="0"/>
              <a:t>Employee voice important part of wellbeing and performance</a:t>
            </a:r>
          </a:p>
          <a:p>
            <a:r>
              <a:rPr lang="en-GB" dirty="0"/>
              <a:t>Important to have mechanisms that support genuine two-way communication and consultation</a:t>
            </a:r>
          </a:p>
          <a:p>
            <a:r>
              <a:rPr lang="en-GB" dirty="0"/>
              <a:t>Groups – trade unions, employee representatives, other stakeholders </a:t>
            </a:r>
          </a:p>
          <a:p>
            <a:r>
              <a:rPr lang="en-GB" dirty="0"/>
              <a:t>Need to identify affected parties and ensure consultation is inclusive – night workers, those on maternity/sick leave</a:t>
            </a:r>
          </a:p>
          <a:p>
            <a:r>
              <a:rPr lang="en-GB" dirty="0"/>
              <a:t>Mechanisms – interviews, focus groups, surveys (e.g. engagement surveys), pulse surveys</a:t>
            </a:r>
          </a:p>
          <a:p>
            <a:r>
              <a:rPr lang="en-GB" dirty="0"/>
              <a:t>Important to give feedback on results of consultation</a:t>
            </a:r>
          </a:p>
        </p:txBody>
      </p:sp>
    </p:spTree>
    <p:extLst>
      <p:ext uri="{BB962C8B-B14F-4D97-AF65-F5344CB8AC3E}">
        <p14:creationId xmlns:p14="http://schemas.microsoft.com/office/powerpoint/2010/main" val="33986482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1CD51-2784-9A91-69DD-04116A8D6A9C}"/>
              </a:ext>
            </a:extLst>
          </p:cNvPr>
          <p:cNvSpPr>
            <a:spLocks noGrp="1"/>
          </p:cNvSpPr>
          <p:nvPr>
            <p:ph type="title"/>
          </p:nvPr>
        </p:nvSpPr>
        <p:spPr/>
        <p:txBody>
          <a:bodyPr/>
          <a:lstStyle/>
          <a:p>
            <a:r>
              <a:rPr lang="en-GB" b="1" dirty="0"/>
              <a:t>Stakeholder Mapping</a:t>
            </a:r>
          </a:p>
        </p:txBody>
      </p:sp>
      <p:pic>
        <p:nvPicPr>
          <p:cNvPr id="1026" name="Picture 2" descr="PHARMA PROJECT MANAGEMENT - Pharma Machines &amp; Technology">
            <a:extLst>
              <a:ext uri="{FF2B5EF4-FFF2-40B4-BE49-F238E27FC236}">
                <a16:creationId xmlns:a16="http://schemas.microsoft.com/office/drawing/2014/main" id="{17D3D677-E37B-B320-A4E1-0CB5C9C53B5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993436" y="1600200"/>
            <a:ext cx="4205127" cy="391636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38161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CBC27-B6C4-2F34-7E98-27511E4C3B7C}"/>
              </a:ext>
            </a:extLst>
          </p:cNvPr>
          <p:cNvSpPr>
            <a:spLocks noGrp="1"/>
          </p:cNvSpPr>
          <p:nvPr>
            <p:ph type="title"/>
          </p:nvPr>
        </p:nvSpPr>
        <p:spPr/>
        <p:txBody>
          <a:bodyPr>
            <a:normAutofit fontScale="90000"/>
          </a:bodyPr>
          <a:lstStyle/>
          <a:p>
            <a:r>
              <a:rPr lang="en-GB" b="1" dirty="0"/>
              <a:t>Sources on Communication and Consultation</a:t>
            </a:r>
          </a:p>
        </p:txBody>
      </p:sp>
      <p:sp>
        <p:nvSpPr>
          <p:cNvPr id="3" name="Content Placeholder 2">
            <a:extLst>
              <a:ext uri="{FF2B5EF4-FFF2-40B4-BE49-F238E27FC236}">
                <a16:creationId xmlns:a16="http://schemas.microsoft.com/office/drawing/2014/main" id="{DF03ECD7-C92B-CF88-29A9-5D19E77E255A}"/>
              </a:ext>
            </a:extLst>
          </p:cNvPr>
          <p:cNvSpPr>
            <a:spLocks noGrp="1"/>
          </p:cNvSpPr>
          <p:nvPr>
            <p:ph idx="1"/>
          </p:nvPr>
        </p:nvSpPr>
        <p:spPr/>
        <p:txBody>
          <a:bodyPr/>
          <a:lstStyle/>
          <a:p>
            <a:r>
              <a:rPr lang="en-GB" dirty="0"/>
              <a:t>Page 61 and 107-108 of Studying Human Resource Management</a:t>
            </a:r>
          </a:p>
          <a:p>
            <a:r>
              <a:rPr lang="en-GB" dirty="0"/>
              <a:t>CIPD Factsheets – Employment Relations, Employee Voice, Employee Communication </a:t>
            </a:r>
          </a:p>
          <a:p>
            <a:r>
              <a:rPr lang="en-GB" dirty="0">
                <a:hlinkClick r:id="rId3"/>
              </a:rPr>
              <a:t>https://www.acas.org.uk/consulting-employees</a:t>
            </a:r>
            <a:endParaRPr lang="en-GB" dirty="0"/>
          </a:p>
          <a:p>
            <a:r>
              <a:rPr lang="en-GB" dirty="0">
                <a:hlinkClick r:id="rId4"/>
              </a:rPr>
              <a:t>https://www.cipd.org/uk/knowledge/case-studies/flexible-working-lendlease/</a:t>
            </a:r>
            <a:endParaRPr lang="en-GB" dirty="0"/>
          </a:p>
          <a:p>
            <a:pPr marL="0" indent="0">
              <a:buNone/>
            </a:pPr>
            <a:endParaRPr lang="en-GB" dirty="0"/>
          </a:p>
        </p:txBody>
      </p:sp>
    </p:spTree>
    <p:extLst>
      <p:ext uri="{BB962C8B-B14F-4D97-AF65-F5344CB8AC3E}">
        <p14:creationId xmlns:p14="http://schemas.microsoft.com/office/powerpoint/2010/main" val="17020386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D1F3A-5393-851F-E8BE-AB55F34A8327}"/>
              </a:ext>
            </a:extLst>
          </p:cNvPr>
          <p:cNvSpPr>
            <a:spLocks noGrp="1"/>
          </p:cNvSpPr>
          <p:nvPr>
            <p:ph type="title"/>
          </p:nvPr>
        </p:nvSpPr>
        <p:spPr/>
        <p:txBody>
          <a:bodyPr/>
          <a:lstStyle/>
          <a:p>
            <a:r>
              <a:rPr lang="en-GB" b="1" dirty="0"/>
              <a:t>What have we learnt today?</a:t>
            </a:r>
          </a:p>
        </p:txBody>
      </p:sp>
      <p:sp>
        <p:nvSpPr>
          <p:cNvPr id="3" name="Content Placeholder 2">
            <a:extLst>
              <a:ext uri="{FF2B5EF4-FFF2-40B4-BE49-F238E27FC236}">
                <a16:creationId xmlns:a16="http://schemas.microsoft.com/office/drawing/2014/main" id="{23B8C77F-6C83-33DA-26EC-FED1435470A3}"/>
              </a:ext>
            </a:extLst>
          </p:cNvPr>
          <p:cNvSpPr>
            <a:spLocks noGrp="1"/>
          </p:cNvSpPr>
          <p:nvPr>
            <p:ph idx="1"/>
          </p:nvPr>
        </p:nvSpPr>
        <p:spPr/>
        <p:txBody>
          <a:bodyPr>
            <a:normAutofit/>
          </a:bodyPr>
          <a:lstStyle/>
          <a:p>
            <a:r>
              <a:rPr lang="en-GB" dirty="0"/>
              <a:t>How management styles impact employee behaviour</a:t>
            </a:r>
          </a:p>
          <a:p>
            <a:r>
              <a:rPr lang="en-GB" dirty="0"/>
              <a:t>Theories of motivation</a:t>
            </a:r>
          </a:p>
          <a:p>
            <a:r>
              <a:rPr lang="en-GB" dirty="0"/>
              <a:t>The link between wellbeing and performance</a:t>
            </a:r>
          </a:p>
          <a:p>
            <a:r>
              <a:rPr lang="en-GB" dirty="0"/>
              <a:t>Consultation and engagement with employees</a:t>
            </a:r>
          </a:p>
          <a:p>
            <a:pPr marL="0" indent="0">
              <a:buNone/>
            </a:pPr>
            <a:endParaRPr lang="en-GB" dirty="0"/>
          </a:p>
        </p:txBody>
      </p:sp>
    </p:spTree>
    <p:extLst>
      <p:ext uri="{BB962C8B-B14F-4D97-AF65-F5344CB8AC3E}">
        <p14:creationId xmlns:p14="http://schemas.microsoft.com/office/powerpoint/2010/main" val="9605855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2EC05E0-090E-D247-FFFA-BF322479B788}"/>
              </a:ext>
            </a:extLst>
          </p:cNvPr>
          <p:cNvPicPr>
            <a:picLocks noChangeAspect="1"/>
          </p:cNvPicPr>
          <p:nvPr/>
        </p:nvPicPr>
        <p:blipFill>
          <a:blip r:embed="rId3"/>
          <a:stretch>
            <a:fillRect/>
          </a:stretch>
        </p:blipFill>
        <p:spPr>
          <a:xfrm>
            <a:off x="3862552" y="2065282"/>
            <a:ext cx="4241366" cy="1955291"/>
          </a:xfrm>
          <a:prstGeom prst="rect">
            <a:avLst/>
          </a:prstGeom>
        </p:spPr>
      </p:pic>
    </p:spTree>
    <p:extLst>
      <p:ext uri="{BB962C8B-B14F-4D97-AF65-F5344CB8AC3E}">
        <p14:creationId xmlns:p14="http://schemas.microsoft.com/office/powerpoint/2010/main" val="23632890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217FD-E08D-186D-20CC-455FC66958A1}"/>
              </a:ext>
            </a:extLst>
          </p:cNvPr>
          <p:cNvSpPr>
            <a:spLocks noGrp="1"/>
          </p:cNvSpPr>
          <p:nvPr>
            <p:ph type="title"/>
          </p:nvPr>
        </p:nvSpPr>
        <p:spPr>
          <a:xfrm>
            <a:off x="609600" y="274638"/>
            <a:ext cx="10972800" cy="590776"/>
          </a:xfrm>
        </p:spPr>
        <p:txBody>
          <a:bodyPr>
            <a:normAutofit fontScale="90000"/>
          </a:bodyPr>
          <a:lstStyle/>
          <a:p>
            <a:r>
              <a:rPr lang="en-GB" b="1" dirty="0"/>
              <a:t>Assignment</a:t>
            </a:r>
          </a:p>
        </p:txBody>
      </p:sp>
      <p:sp>
        <p:nvSpPr>
          <p:cNvPr id="3" name="Content Placeholder 2">
            <a:extLst>
              <a:ext uri="{FF2B5EF4-FFF2-40B4-BE49-F238E27FC236}">
                <a16:creationId xmlns:a16="http://schemas.microsoft.com/office/drawing/2014/main" id="{DEBE0BFD-9E2F-B128-48CC-6D6E297F1EAD}"/>
              </a:ext>
            </a:extLst>
          </p:cNvPr>
          <p:cNvSpPr>
            <a:spLocks noGrp="1"/>
          </p:cNvSpPr>
          <p:nvPr>
            <p:ph idx="1"/>
          </p:nvPr>
        </p:nvSpPr>
        <p:spPr>
          <a:xfrm>
            <a:off x="609600" y="1240971"/>
            <a:ext cx="10972800" cy="4376058"/>
          </a:xfrm>
        </p:spPr>
        <p:txBody>
          <a:bodyPr>
            <a:normAutofit fontScale="92500" lnSpcReduction="20000"/>
          </a:bodyPr>
          <a:lstStyle/>
          <a:p>
            <a:r>
              <a:rPr lang="en-GB" dirty="0"/>
              <a:t>Guidance Video</a:t>
            </a:r>
          </a:p>
          <a:p>
            <a:r>
              <a:rPr lang="en-GB" dirty="0"/>
              <a:t>Guidance Document on Moodle</a:t>
            </a:r>
          </a:p>
          <a:p>
            <a:r>
              <a:rPr lang="en-GB" dirty="0">
                <a:hlinkClick r:id="rId3"/>
              </a:rPr>
              <a:t>https://www.cipd.org/uk/learning/student-member-area/study-resources/resources-level-5-associate-diplomas-pm/5co01-organisational-performance-and-culture-in-practice/</a:t>
            </a:r>
            <a:endParaRPr lang="en-GB" dirty="0"/>
          </a:p>
          <a:p>
            <a:r>
              <a:rPr lang="en-GB" dirty="0"/>
              <a:t>Adhere to word count – 4550 +/-10%</a:t>
            </a:r>
          </a:p>
          <a:p>
            <a:r>
              <a:rPr lang="en-GB" dirty="0"/>
              <a:t>Need to submit 2 documents – signed assessment brief with word count, plus assignment</a:t>
            </a:r>
          </a:p>
          <a:p>
            <a:r>
              <a:rPr lang="en-GB" dirty="0"/>
              <a:t>Send drafts by 2</a:t>
            </a:r>
            <a:r>
              <a:rPr lang="en-GB" baseline="30000" dirty="0"/>
              <a:t>nd</a:t>
            </a:r>
            <a:r>
              <a:rPr lang="en-GB" dirty="0"/>
              <a:t> June – feedback on up to 50% of draft</a:t>
            </a:r>
          </a:p>
        </p:txBody>
      </p:sp>
    </p:spTree>
    <p:extLst>
      <p:ext uri="{BB962C8B-B14F-4D97-AF65-F5344CB8AC3E}">
        <p14:creationId xmlns:p14="http://schemas.microsoft.com/office/powerpoint/2010/main" val="514881892"/>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539</TotalTime>
  <Words>2263</Words>
  <Application>Microsoft Office PowerPoint</Application>
  <PresentationFormat>Widescreen</PresentationFormat>
  <Paragraphs>234</Paragraphs>
  <Slides>35</Slides>
  <Notes>24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Aptos</vt:lpstr>
      <vt:lpstr>Arial</vt:lpstr>
      <vt:lpstr>Calibri</vt:lpstr>
      <vt:lpstr>Museo</vt:lpstr>
      <vt:lpstr>Myriad Pro</vt:lpstr>
      <vt:lpstr>ThemeUWTSD</vt:lpstr>
      <vt:lpstr>Organisational Performance and Culture in Practice </vt:lpstr>
      <vt:lpstr>Schedule for Today</vt:lpstr>
      <vt:lpstr>Check-in</vt:lpstr>
      <vt:lpstr>Learning Outcomes for Today</vt:lpstr>
      <vt:lpstr>‘People are naturally motivated to do a good job and become demotivated when they feel overworked, unsupported or frustrated’ (Young, 2024)   – Managers are key   Jake Young is the author of the CIPD Factsheet on Engagement.  </vt:lpstr>
      <vt:lpstr>Management Style and Employee Behaviour</vt:lpstr>
      <vt:lpstr>SCARF Theory – David Rock (2006)</vt:lpstr>
      <vt:lpstr>PowerPoint Presentation</vt:lpstr>
      <vt:lpstr>Activity</vt:lpstr>
      <vt:lpstr>Theories of Motivation</vt:lpstr>
      <vt:lpstr>Intrinsic Motivation</vt:lpstr>
      <vt:lpstr>Extrinsic Motivation</vt:lpstr>
      <vt:lpstr>A Snapshot of Motivational Theories</vt:lpstr>
      <vt:lpstr>Activity</vt:lpstr>
      <vt:lpstr>What do we mean by Wellbeing?</vt:lpstr>
      <vt:lpstr>The Business Case for Wellbeing (CIPD, 2020)</vt:lpstr>
      <vt:lpstr>CIPD Recommendations</vt:lpstr>
      <vt:lpstr>Line Management Responsibilities and Skills</vt:lpstr>
      <vt:lpstr>What affects your wellbeing?</vt:lpstr>
      <vt:lpstr>PowerPoint Presentation</vt:lpstr>
      <vt:lpstr>Current Wellbeing at Work Issues</vt:lpstr>
      <vt:lpstr>What can we do to improve wellbeing in the workplace?</vt:lpstr>
      <vt:lpstr>HR Practices that Promote Wellbeing - Guest (2017)</vt:lpstr>
      <vt:lpstr>PowerPoint Presentation</vt:lpstr>
      <vt:lpstr>CIPD Key Domains of Wellbeing</vt:lpstr>
      <vt:lpstr>Definition of ‘Good Work’ </vt:lpstr>
      <vt:lpstr>CIPD Good Work Index</vt:lpstr>
      <vt:lpstr>Focus on Financial Wellbeing</vt:lpstr>
      <vt:lpstr>Activity</vt:lpstr>
      <vt:lpstr>Consulting with Employees</vt:lpstr>
      <vt:lpstr>Stakeholder Mapping</vt:lpstr>
      <vt:lpstr>Sources on Communication and Consultation</vt:lpstr>
      <vt:lpstr>What have we learnt today?</vt:lpstr>
      <vt:lpstr>PowerPoint Presentation</vt:lpstr>
      <vt:lpstr>Assignment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2025-05-08T11:47:52Z</dcterms:created>
  <dcterms:modified xsi:type="dcterms:W3CDTF">2025-05-20T13:42:18Z</dcterms:modified>
</cp:coreProperties>
</file>