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67"/>
  </p:notesMasterIdLst>
  <p:sldIdLst>
    <p:sldId id="256" r:id="rId2"/>
    <p:sldId id="258" r:id="rId3"/>
    <p:sldId id="257" r:id="rId4"/>
    <p:sldId id="259" r:id="rId5"/>
    <p:sldId id="260" r:id="rId6"/>
    <p:sldId id="261" r:id="rId7"/>
    <p:sldId id="262" r:id="rId8"/>
    <p:sldId id="263" r:id="rId9"/>
    <p:sldId id="264" r:id="rId10"/>
    <p:sldId id="265" r:id="rId11"/>
    <p:sldId id="266" r:id="rId12"/>
    <p:sldId id="283" r:id="rId13"/>
    <p:sldId id="285" r:id="rId14"/>
    <p:sldId id="284"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92" r:id="rId29"/>
    <p:sldId id="286" r:id="rId30"/>
    <p:sldId id="291" r:id="rId31"/>
    <p:sldId id="290" r:id="rId32"/>
    <p:sldId id="289" r:id="rId33"/>
    <p:sldId id="288" r:id="rId34"/>
    <p:sldId id="287" r:id="rId35"/>
    <p:sldId id="299" r:id="rId36"/>
    <p:sldId id="293" r:id="rId37"/>
    <p:sldId id="296" r:id="rId38"/>
    <p:sldId id="297" r:id="rId39"/>
    <p:sldId id="295" r:id="rId40"/>
    <p:sldId id="294" r:id="rId41"/>
    <p:sldId id="303" r:id="rId42"/>
    <p:sldId id="300" r:id="rId43"/>
    <p:sldId id="302" r:id="rId44"/>
    <p:sldId id="306" r:id="rId45"/>
    <p:sldId id="301" r:id="rId46"/>
    <p:sldId id="305" r:id="rId47"/>
    <p:sldId id="310" r:id="rId48"/>
    <p:sldId id="311" r:id="rId49"/>
    <p:sldId id="312" r:id="rId50"/>
    <p:sldId id="304" r:id="rId51"/>
    <p:sldId id="308" r:id="rId52"/>
    <p:sldId id="307" r:id="rId53"/>
    <p:sldId id="313" r:id="rId54"/>
    <p:sldId id="314" r:id="rId55"/>
    <p:sldId id="315" r:id="rId56"/>
    <p:sldId id="316" r:id="rId57"/>
    <p:sldId id="317" r:id="rId58"/>
    <p:sldId id="319" r:id="rId59"/>
    <p:sldId id="318" r:id="rId60"/>
    <p:sldId id="282" r:id="rId61"/>
    <p:sldId id="281" r:id="rId62"/>
    <p:sldId id="320" r:id="rId63"/>
    <p:sldId id="321" r:id="rId64"/>
    <p:sldId id="322" r:id="rId65"/>
    <p:sldId id="323" r:id="rId6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_rels/data1.xml.rels><?xml version="1.0" encoding="UTF-8" standalone="yes"?>
<Relationships xmlns="http://schemas.openxmlformats.org/package/2006/relationships"><Relationship Id="rId1" Type="http://schemas.openxmlformats.org/officeDocument/2006/relationships/hyperlink" Target="https://www.bbc.co.uk/programmes/b006tnw5/clips?page=8" TargetMode="External"/></Relationships>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ata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ata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_rels/data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1" Type="http://schemas.openxmlformats.org/officeDocument/2006/relationships/hyperlink" Target="https://www.bbc.co.uk/programmes/b006tnw5/clips?page=8" TargetMode="External"/></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4" Type="http://schemas.openxmlformats.org/officeDocument/2006/relationships/image" Target="../media/image28.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918CFC-AA7D-4F49-A8AB-59EE10C0AA3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06E8A8A0-2BA7-40D8-A8F9-86AC462CD449}">
      <dgm:prSet custT="1"/>
      <dgm:spPr/>
      <dgm:t>
        <a:bodyPr/>
        <a:lstStyle/>
        <a:p>
          <a:r>
            <a:rPr lang="en-GB" sz="1400" dirty="0"/>
            <a:t>In 2017, Voices Now conducted a survey, The Big Choral Census, that estimated there were over 2 million amateur choral singers in the UK singing in around 40,000 choirs (</a:t>
          </a:r>
          <a:r>
            <a:rPr lang="en-GB" sz="1400" dirty="0">
              <a:hlinkClick xmlns:r="http://schemas.openxmlformats.org/officeDocument/2006/relationships" r:id="rId1"/>
            </a:rPr>
            <a:t>BBC Radio 3 Choir and Organ Online</a:t>
          </a:r>
          <a:r>
            <a:rPr lang="en-GB" sz="1400" dirty="0"/>
            <a:t>, n.d.).</a:t>
          </a:r>
          <a:endParaRPr lang="en-US" sz="1400" dirty="0"/>
        </a:p>
      </dgm:t>
    </dgm:pt>
    <dgm:pt modelId="{D3E2DA1D-240C-4DCF-ABDD-FAB56D48DECD}" type="parTrans" cxnId="{4E13F1FE-A04C-4DB7-A94C-3C04BC1EE51A}">
      <dgm:prSet/>
      <dgm:spPr/>
      <dgm:t>
        <a:bodyPr/>
        <a:lstStyle/>
        <a:p>
          <a:endParaRPr lang="en-US"/>
        </a:p>
      </dgm:t>
    </dgm:pt>
    <dgm:pt modelId="{BB5C1CA1-614E-454F-9730-F3AC0B8BD6BC}" type="sibTrans" cxnId="{4E13F1FE-A04C-4DB7-A94C-3C04BC1EE51A}">
      <dgm:prSet/>
      <dgm:spPr/>
      <dgm:t>
        <a:bodyPr/>
        <a:lstStyle/>
        <a:p>
          <a:endParaRPr lang="en-US"/>
        </a:p>
      </dgm:t>
    </dgm:pt>
    <dgm:pt modelId="{628C7D64-D10D-4E06-BE70-75CAAEB0628C}">
      <dgm:prSet/>
      <dgm:spPr/>
      <dgm:t>
        <a:bodyPr/>
        <a:lstStyle/>
        <a:p>
          <a:r>
            <a:rPr lang="en-GB"/>
            <a:t>This includes community choirs, children’s choirs, choral societies, choirs for health, church choirs, choirs for well-being, LBGTQ+ choirs amongst others</a:t>
          </a:r>
          <a:endParaRPr lang="en-US"/>
        </a:p>
      </dgm:t>
    </dgm:pt>
    <dgm:pt modelId="{0B63500F-E14C-4EC9-892B-E04EDE2B2E4C}" type="parTrans" cxnId="{E481BF7C-1B5E-47C3-82B3-A7CC6E099D8B}">
      <dgm:prSet/>
      <dgm:spPr/>
      <dgm:t>
        <a:bodyPr/>
        <a:lstStyle/>
        <a:p>
          <a:endParaRPr lang="en-US"/>
        </a:p>
      </dgm:t>
    </dgm:pt>
    <dgm:pt modelId="{81DFA98D-4BBF-43B4-840A-E99493D5606D}" type="sibTrans" cxnId="{E481BF7C-1B5E-47C3-82B3-A7CC6E099D8B}">
      <dgm:prSet/>
      <dgm:spPr/>
      <dgm:t>
        <a:bodyPr/>
        <a:lstStyle/>
        <a:p>
          <a:endParaRPr lang="en-US"/>
        </a:p>
      </dgm:t>
    </dgm:pt>
    <dgm:pt modelId="{6DA9E25E-4FC8-48E1-9B47-4F2D84C586EF}">
      <dgm:prSet/>
      <dgm:spPr/>
      <dgm:t>
        <a:bodyPr/>
        <a:lstStyle/>
        <a:p>
          <a:r>
            <a:rPr lang="en-GB"/>
            <a:t>Each choir will have at least one choral conductor, and many choral conductors will have more than one choir.</a:t>
          </a:r>
          <a:endParaRPr lang="en-US"/>
        </a:p>
      </dgm:t>
    </dgm:pt>
    <dgm:pt modelId="{D723982D-1653-4FC1-AACE-91A78B1D19EE}" type="parTrans" cxnId="{DF38E671-A6A9-4596-8EE8-ECC1D7DF3777}">
      <dgm:prSet/>
      <dgm:spPr/>
      <dgm:t>
        <a:bodyPr/>
        <a:lstStyle/>
        <a:p>
          <a:endParaRPr lang="en-US"/>
        </a:p>
      </dgm:t>
    </dgm:pt>
    <dgm:pt modelId="{E0413216-415C-4111-8ABE-72BA5FB30645}" type="sibTrans" cxnId="{DF38E671-A6A9-4596-8EE8-ECC1D7DF3777}">
      <dgm:prSet/>
      <dgm:spPr/>
      <dgm:t>
        <a:bodyPr/>
        <a:lstStyle/>
        <a:p>
          <a:endParaRPr lang="en-US"/>
        </a:p>
      </dgm:t>
    </dgm:pt>
    <dgm:pt modelId="{C41EEB80-DC95-4D70-8C68-460C0F06D901}">
      <dgm:prSet/>
      <dgm:spPr/>
      <dgm:t>
        <a:bodyPr/>
        <a:lstStyle/>
        <a:p>
          <a:r>
            <a:rPr lang="en-GB"/>
            <a:t>And that adds up to a lot of choral conductors responsible for an awful lot of choral singers.</a:t>
          </a:r>
          <a:endParaRPr lang="en-US"/>
        </a:p>
      </dgm:t>
    </dgm:pt>
    <dgm:pt modelId="{93BA78C4-8442-47CF-97CD-24E6C1D53C04}" type="parTrans" cxnId="{AB3A23D7-D0C4-484E-AA28-AB2D65447D5C}">
      <dgm:prSet/>
      <dgm:spPr/>
      <dgm:t>
        <a:bodyPr/>
        <a:lstStyle/>
        <a:p>
          <a:endParaRPr lang="en-US"/>
        </a:p>
      </dgm:t>
    </dgm:pt>
    <dgm:pt modelId="{F955541E-54B7-4109-B22B-780B48873594}" type="sibTrans" cxnId="{AB3A23D7-D0C4-484E-AA28-AB2D65447D5C}">
      <dgm:prSet/>
      <dgm:spPr/>
      <dgm:t>
        <a:bodyPr/>
        <a:lstStyle/>
        <a:p>
          <a:endParaRPr lang="en-US"/>
        </a:p>
      </dgm:t>
    </dgm:pt>
    <dgm:pt modelId="{951CEE9C-A655-49BF-B4FE-D45295EED661}" type="pres">
      <dgm:prSet presAssocID="{11918CFC-AA7D-4F49-A8AB-59EE10C0AA32}" presName="outerComposite" presStyleCnt="0">
        <dgm:presLayoutVars>
          <dgm:chMax val="5"/>
          <dgm:dir/>
          <dgm:resizeHandles val="exact"/>
        </dgm:presLayoutVars>
      </dgm:prSet>
      <dgm:spPr/>
    </dgm:pt>
    <dgm:pt modelId="{BE2B3044-193B-45BB-BD5B-B99268CB1134}" type="pres">
      <dgm:prSet presAssocID="{11918CFC-AA7D-4F49-A8AB-59EE10C0AA32}" presName="dummyMaxCanvas" presStyleCnt="0">
        <dgm:presLayoutVars/>
      </dgm:prSet>
      <dgm:spPr/>
    </dgm:pt>
    <dgm:pt modelId="{8B78F972-E9BD-476E-A061-322454FF7918}" type="pres">
      <dgm:prSet presAssocID="{11918CFC-AA7D-4F49-A8AB-59EE10C0AA32}" presName="FourNodes_1" presStyleLbl="node1" presStyleIdx="0" presStyleCnt="4" custScaleX="110132">
        <dgm:presLayoutVars>
          <dgm:bulletEnabled val="1"/>
        </dgm:presLayoutVars>
      </dgm:prSet>
      <dgm:spPr/>
    </dgm:pt>
    <dgm:pt modelId="{D7F80AD4-9CBC-4277-8310-42394CD49294}" type="pres">
      <dgm:prSet presAssocID="{11918CFC-AA7D-4F49-A8AB-59EE10C0AA32}" presName="FourNodes_2" presStyleLbl="node1" presStyleIdx="1" presStyleCnt="4">
        <dgm:presLayoutVars>
          <dgm:bulletEnabled val="1"/>
        </dgm:presLayoutVars>
      </dgm:prSet>
      <dgm:spPr/>
    </dgm:pt>
    <dgm:pt modelId="{05507BED-2879-4AAD-989B-8A4FF3C493C0}" type="pres">
      <dgm:prSet presAssocID="{11918CFC-AA7D-4F49-A8AB-59EE10C0AA32}" presName="FourNodes_3" presStyleLbl="node1" presStyleIdx="2" presStyleCnt="4">
        <dgm:presLayoutVars>
          <dgm:bulletEnabled val="1"/>
        </dgm:presLayoutVars>
      </dgm:prSet>
      <dgm:spPr/>
    </dgm:pt>
    <dgm:pt modelId="{FC2AFEA8-886B-4487-9A74-DF63362312C6}" type="pres">
      <dgm:prSet presAssocID="{11918CFC-AA7D-4F49-A8AB-59EE10C0AA32}" presName="FourNodes_4" presStyleLbl="node1" presStyleIdx="3" presStyleCnt="4">
        <dgm:presLayoutVars>
          <dgm:bulletEnabled val="1"/>
        </dgm:presLayoutVars>
      </dgm:prSet>
      <dgm:spPr/>
    </dgm:pt>
    <dgm:pt modelId="{317EDA53-0904-4249-A4AF-EE265A5B8F03}" type="pres">
      <dgm:prSet presAssocID="{11918CFC-AA7D-4F49-A8AB-59EE10C0AA32}" presName="FourConn_1-2" presStyleLbl="fgAccFollowNode1" presStyleIdx="0" presStyleCnt="3">
        <dgm:presLayoutVars>
          <dgm:bulletEnabled val="1"/>
        </dgm:presLayoutVars>
      </dgm:prSet>
      <dgm:spPr/>
    </dgm:pt>
    <dgm:pt modelId="{0FC69564-3FF0-4937-9F2D-64D2122DBA4E}" type="pres">
      <dgm:prSet presAssocID="{11918CFC-AA7D-4F49-A8AB-59EE10C0AA32}" presName="FourConn_2-3" presStyleLbl="fgAccFollowNode1" presStyleIdx="1" presStyleCnt="3">
        <dgm:presLayoutVars>
          <dgm:bulletEnabled val="1"/>
        </dgm:presLayoutVars>
      </dgm:prSet>
      <dgm:spPr/>
    </dgm:pt>
    <dgm:pt modelId="{DD70AD94-439D-4C83-B77B-7655154EC74B}" type="pres">
      <dgm:prSet presAssocID="{11918CFC-AA7D-4F49-A8AB-59EE10C0AA32}" presName="FourConn_3-4" presStyleLbl="fgAccFollowNode1" presStyleIdx="2" presStyleCnt="3">
        <dgm:presLayoutVars>
          <dgm:bulletEnabled val="1"/>
        </dgm:presLayoutVars>
      </dgm:prSet>
      <dgm:spPr/>
    </dgm:pt>
    <dgm:pt modelId="{F7ECA266-6D5D-45CF-AA1D-189A72239931}" type="pres">
      <dgm:prSet presAssocID="{11918CFC-AA7D-4F49-A8AB-59EE10C0AA32}" presName="FourNodes_1_text" presStyleLbl="node1" presStyleIdx="3" presStyleCnt="4">
        <dgm:presLayoutVars>
          <dgm:bulletEnabled val="1"/>
        </dgm:presLayoutVars>
      </dgm:prSet>
      <dgm:spPr/>
    </dgm:pt>
    <dgm:pt modelId="{DE288F6D-0102-49AF-BA78-BE9B3FC006FD}" type="pres">
      <dgm:prSet presAssocID="{11918CFC-AA7D-4F49-A8AB-59EE10C0AA32}" presName="FourNodes_2_text" presStyleLbl="node1" presStyleIdx="3" presStyleCnt="4">
        <dgm:presLayoutVars>
          <dgm:bulletEnabled val="1"/>
        </dgm:presLayoutVars>
      </dgm:prSet>
      <dgm:spPr/>
    </dgm:pt>
    <dgm:pt modelId="{4B6F51FC-EE99-4DF8-A88A-E71F757DF29A}" type="pres">
      <dgm:prSet presAssocID="{11918CFC-AA7D-4F49-A8AB-59EE10C0AA32}" presName="FourNodes_3_text" presStyleLbl="node1" presStyleIdx="3" presStyleCnt="4">
        <dgm:presLayoutVars>
          <dgm:bulletEnabled val="1"/>
        </dgm:presLayoutVars>
      </dgm:prSet>
      <dgm:spPr/>
    </dgm:pt>
    <dgm:pt modelId="{DDC4D91F-5BF4-43BE-97E4-5323EDBBFFA1}" type="pres">
      <dgm:prSet presAssocID="{11918CFC-AA7D-4F49-A8AB-59EE10C0AA32}" presName="FourNodes_4_text" presStyleLbl="node1" presStyleIdx="3" presStyleCnt="4">
        <dgm:presLayoutVars>
          <dgm:bulletEnabled val="1"/>
        </dgm:presLayoutVars>
      </dgm:prSet>
      <dgm:spPr/>
    </dgm:pt>
  </dgm:ptLst>
  <dgm:cxnLst>
    <dgm:cxn modelId="{C42D8B2A-3ABD-4D82-BAE8-CF1B12A6FBFD}" type="presOf" srcId="{E0413216-415C-4111-8ABE-72BA5FB30645}" destId="{DD70AD94-439D-4C83-B77B-7655154EC74B}" srcOrd="0" destOrd="0" presId="urn:microsoft.com/office/officeart/2005/8/layout/vProcess5"/>
    <dgm:cxn modelId="{370D5335-E0A6-4562-BDE0-715AD4027880}" type="presOf" srcId="{06E8A8A0-2BA7-40D8-A8F9-86AC462CD449}" destId="{8B78F972-E9BD-476E-A061-322454FF7918}" srcOrd="0" destOrd="0" presId="urn:microsoft.com/office/officeart/2005/8/layout/vProcess5"/>
    <dgm:cxn modelId="{44FBD93D-14E5-4DA6-90D8-2E3968F67D30}" type="presOf" srcId="{81DFA98D-4BBF-43B4-840A-E99493D5606D}" destId="{0FC69564-3FF0-4937-9F2D-64D2122DBA4E}" srcOrd="0" destOrd="0" presId="urn:microsoft.com/office/officeart/2005/8/layout/vProcess5"/>
    <dgm:cxn modelId="{47739F61-2A9D-4F5A-B810-52D96EF00876}" type="presOf" srcId="{BB5C1CA1-614E-454F-9730-F3AC0B8BD6BC}" destId="{317EDA53-0904-4249-A4AF-EE265A5B8F03}" srcOrd="0" destOrd="0" presId="urn:microsoft.com/office/officeart/2005/8/layout/vProcess5"/>
    <dgm:cxn modelId="{DF38E671-A6A9-4596-8EE8-ECC1D7DF3777}" srcId="{11918CFC-AA7D-4F49-A8AB-59EE10C0AA32}" destId="{6DA9E25E-4FC8-48E1-9B47-4F2D84C586EF}" srcOrd="2" destOrd="0" parTransId="{D723982D-1653-4FC1-AACE-91A78B1D19EE}" sibTransId="{E0413216-415C-4111-8ABE-72BA5FB30645}"/>
    <dgm:cxn modelId="{11759154-93C8-44CF-A1B3-56CB68BE5DB5}" type="presOf" srcId="{628C7D64-D10D-4E06-BE70-75CAAEB0628C}" destId="{D7F80AD4-9CBC-4277-8310-42394CD49294}" srcOrd="0" destOrd="0" presId="urn:microsoft.com/office/officeart/2005/8/layout/vProcess5"/>
    <dgm:cxn modelId="{E481BF7C-1B5E-47C3-82B3-A7CC6E099D8B}" srcId="{11918CFC-AA7D-4F49-A8AB-59EE10C0AA32}" destId="{628C7D64-D10D-4E06-BE70-75CAAEB0628C}" srcOrd="1" destOrd="0" parTransId="{0B63500F-E14C-4EC9-892B-E04EDE2B2E4C}" sibTransId="{81DFA98D-4BBF-43B4-840A-E99493D5606D}"/>
    <dgm:cxn modelId="{2FF8C27C-4625-405F-8E17-D73D1D08A276}" type="presOf" srcId="{6DA9E25E-4FC8-48E1-9B47-4F2D84C586EF}" destId="{4B6F51FC-EE99-4DF8-A88A-E71F757DF29A}" srcOrd="1" destOrd="0" presId="urn:microsoft.com/office/officeart/2005/8/layout/vProcess5"/>
    <dgm:cxn modelId="{6A3818B1-5110-469E-9813-599A8E214121}" type="presOf" srcId="{11918CFC-AA7D-4F49-A8AB-59EE10C0AA32}" destId="{951CEE9C-A655-49BF-B4FE-D45295EED661}" srcOrd="0" destOrd="0" presId="urn:microsoft.com/office/officeart/2005/8/layout/vProcess5"/>
    <dgm:cxn modelId="{6C5E50B2-CD8C-4617-8ED1-9A5376796DA6}" type="presOf" srcId="{C41EEB80-DC95-4D70-8C68-460C0F06D901}" destId="{FC2AFEA8-886B-4487-9A74-DF63362312C6}" srcOrd="0" destOrd="0" presId="urn:microsoft.com/office/officeart/2005/8/layout/vProcess5"/>
    <dgm:cxn modelId="{A9BD27B7-9D61-4483-B9BC-8D6D563A6180}" type="presOf" srcId="{628C7D64-D10D-4E06-BE70-75CAAEB0628C}" destId="{DE288F6D-0102-49AF-BA78-BE9B3FC006FD}" srcOrd="1" destOrd="0" presId="urn:microsoft.com/office/officeart/2005/8/layout/vProcess5"/>
    <dgm:cxn modelId="{2D2B26C6-4006-4F1F-A31E-293FDEF22EC3}" type="presOf" srcId="{C41EEB80-DC95-4D70-8C68-460C0F06D901}" destId="{DDC4D91F-5BF4-43BE-97E4-5323EDBBFFA1}" srcOrd="1" destOrd="0" presId="urn:microsoft.com/office/officeart/2005/8/layout/vProcess5"/>
    <dgm:cxn modelId="{B6D1C6CA-A8DB-45F7-9A23-88D9A9E0EFF1}" type="presOf" srcId="{06E8A8A0-2BA7-40D8-A8F9-86AC462CD449}" destId="{F7ECA266-6D5D-45CF-AA1D-189A72239931}" srcOrd="1" destOrd="0" presId="urn:microsoft.com/office/officeart/2005/8/layout/vProcess5"/>
    <dgm:cxn modelId="{AB3A23D7-D0C4-484E-AA28-AB2D65447D5C}" srcId="{11918CFC-AA7D-4F49-A8AB-59EE10C0AA32}" destId="{C41EEB80-DC95-4D70-8C68-460C0F06D901}" srcOrd="3" destOrd="0" parTransId="{93BA78C4-8442-47CF-97CD-24E6C1D53C04}" sibTransId="{F955541E-54B7-4109-B22B-780B48873594}"/>
    <dgm:cxn modelId="{C0E872EF-9B0D-4121-ADC3-7B401DE340E4}" type="presOf" srcId="{6DA9E25E-4FC8-48E1-9B47-4F2D84C586EF}" destId="{05507BED-2879-4AAD-989B-8A4FF3C493C0}" srcOrd="0" destOrd="0" presId="urn:microsoft.com/office/officeart/2005/8/layout/vProcess5"/>
    <dgm:cxn modelId="{4E13F1FE-A04C-4DB7-A94C-3C04BC1EE51A}" srcId="{11918CFC-AA7D-4F49-A8AB-59EE10C0AA32}" destId="{06E8A8A0-2BA7-40D8-A8F9-86AC462CD449}" srcOrd="0" destOrd="0" parTransId="{D3E2DA1D-240C-4DCF-ABDD-FAB56D48DECD}" sibTransId="{BB5C1CA1-614E-454F-9730-F3AC0B8BD6BC}"/>
    <dgm:cxn modelId="{2B4E81E5-9DA0-4258-A3EB-8D439B2858A9}" type="presParOf" srcId="{951CEE9C-A655-49BF-B4FE-D45295EED661}" destId="{BE2B3044-193B-45BB-BD5B-B99268CB1134}" srcOrd="0" destOrd="0" presId="urn:microsoft.com/office/officeart/2005/8/layout/vProcess5"/>
    <dgm:cxn modelId="{8467E99E-D46F-4F41-8757-30A1BDDBCDB4}" type="presParOf" srcId="{951CEE9C-A655-49BF-B4FE-D45295EED661}" destId="{8B78F972-E9BD-476E-A061-322454FF7918}" srcOrd="1" destOrd="0" presId="urn:microsoft.com/office/officeart/2005/8/layout/vProcess5"/>
    <dgm:cxn modelId="{4033133B-40C0-4AA1-88F4-5ABD0A2965A7}" type="presParOf" srcId="{951CEE9C-A655-49BF-B4FE-D45295EED661}" destId="{D7F80AD4-9CBC-4277-8310-42394CD49294}" srcOrd="2" destOrd="0" presId="urn:microsoft.com/office/officeart/2005/8/layout/vProcess5"/>
    <dgm:cxn modelId="{34DD6044-6858-4400-92E4-D1B80B852613}" type="presParOf" srcId="{951CEE9C-A655-49BF-B4FE-D45295EED661}" destId="{05507BED-2879-4AAD-989B-8A4FF3C493C0}" srcOrd="3" destOrd="0" presId="urn:microsoft.com/office/officeart/2005/8/layout/vProcess5"/>
    <dgm:cxn modelId="{A677020D-5ADC-4F0D-B69A-9C46122DD12D}" type="presParOf" srcId="{951CEE9C-A655-49BF-B4FE-D45295EED661}" destId="{FC2AFEA8-886B-4487-9A74-DF63362312C6}" srcOrd="4" destOrd="0" presId="urn:microsoft.com/office/officeart/2005/8/layout/vProcess5"/>
    <dgm:cxn modelId="{B57C329B-B0AE-4316-BB2D-8CA8892B2B99}" type="presParOf" srcId="{951CEE9C-A655-49BF-B4FE-D45295EED661}" destId="{317EDA53-0904-4249-A4AF-EE265A5B8F03}" srcOrd="5" destOrd="0" presId="urn:microsoft.com/office/officeart/2005/8/layout/vProcess5"/>
    <dgm:cxn modelId="{6984C7A4-254F-40C9-801F-D556E3BC64C9}" type="presParOf" srcId="{951CEE9C-A655-49BF-B4FE-D45295EED661}" destId="{0FC69564-3FF0-4937-9F2D-64D2122DBA4E}" srcOrd="6" destOrd="0" presId="urn:microsoft.com/office/officeart/2005/8/layout/vProcess5"/>
    <dgm:cxn modelId="{4C52006A-28F4-46C9-9C1C-388F9D3430B8}" type="presParOf" srcId="{951CEE9C-A655-49BF-B4FE-D45295EED661}" destId="{DD70AD94-439D-4C83-B77B-7655154EC74B}" srcOrd="7" destOrd="0" presId="urn:microsoft.com/office/officeart/2005/8/layout/vProcess5"/>
    <dgm:cxn modelId="{E36A3DD9-3CE5-4182-8E3C-12E379AF59EC}" type="presParOf" srcId="{951CEE9C-A655-49BF-B4FE-D45295EED661}" destId="{F7ECA266-6D5D-45CF-AA1D-189A72239931}" srcOrd="8" destOrd="0" presId="urn:microsoft.com/office/officeart/2005/8/layout/vProcess5"/>
    <dgm:cxn modelId="{11D8EED4-387A-4122-923E-F74D9E9A972A}" type="presParOf" srcId="{951CEE9C-A655-49BF-B4FE-D45295EED661}" destId="{DE288F6D-0102-49AF-BA78-BE9B3FC006FD}" srcOrd="9" destOrd="0" presId="urn:microsoft.com/office/officeart/2005/8/layout/vProcess5"/>
    <dgm:cxn modelId="{2682C8A8-4258-47D4-A229-3D3271C863CC}" type="presParOf" srcId="{951CEE9C-A655-49BF-B4FE-D45295EED661}" destId="{4B6F51FC-EE99-4DF8-A88A-E71F757DF29A}" srcOrd="10" destOrd="0" presId="urn:microsoft.com/office/officeart/2005/8/layout/vProcess5"/>
    <dgm:cxn modelId="{A82D6218-5549-4582-90C2-8876CD08CB29}" type="presParOf" srcId="{951CEE9C-A655-49BF-B4FE-D45295EED661}" destId="{DDC4D91F-5BF4-43BE-97E4-5323EDBBFFA1}"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3A5D62-22B9-4020-8942-3FF62D9C210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98703DB-ADA1-4406-9D0A-8B7E80DBC3D2}">
      <dgm:prSet/>
      <dgm:spPr/>
      <dgm:t>
        <a:bodyPr/>
        <a:lstStyle/>
        <a:p>
          <a:r>
            <a:rPr lang="en-GB"/>
            <a:t>Ethics</a:t>
          </a:r>
          <a:endParaRPr lang="en-US"/>
        </a:p>
      </dgm:t>
    </dgm:pt>
    <dgm:pt modelId="{D79BAE74-2A45-4F5B-A324-34414A2E671D}" type="parTrans" cxnId="{ADD42694-B051-408E-8E1B-BE26C0776C3D}">
      <dgm:prSet/>
      <dgm:spPr/>
      <dgm:t>
        <a:bodyPr/>
        <a:lstStyle/>
        <a:p>
          <a:endParaRPr lang="en-US"/>
        </a:p>
      </dgm:t>
    </dgm:pt>
    <dgm:pt modelId="{65EB9ABC-6534-4BBF-A0D0-884A839BA861}" type="sibTrans" cxnId="{ADD42694-B051-408E-8E1B-BE26C0776C3D}">
      <dgm:prSet/>
      <dgm:spPr/>
      <dgm:t>
        <a:bodyPr/>
        <a:lstStyle/>
        <a:p>
          <a:endParaRPr lang="en-US"/>
        </a:p>
      </dgm:t>
    </dgm:pt>
    <dgm:pt modelId="{83EF6411-9DA8-4568-A744-15E4221B8795}">
      <dgm:prSet/>
      <dgm:spPr/>
      <dgm:t>
        <a:bodyPr/>
        <a:lstStyle/>
        <a:p>
          <a:r>
            <a:rPr lang="en-GB"/>
            <a:t>The project was conducted in accordance with the ethical guidance laid down by the University of Wales Trinity St David.</a:t>
          </a:r>
          <a:endParaRPr lang="en-US"/>
        </a:p>
      </dgm:t>
    </dgm:pt>
    <dgm:pt modelId="{6AEDF28B-6C7A-484F-B629-6D40AD915A59}" type="parTrans" cxnId="{84F73876-7305-4675-8B97-203801278EDD}">
      <dgm:prSet/>
      <dgm:spPr/>
      <dgm:t>
        <a:bodyPr/>
        <a:lstStyle/>
        <a:p>
          <a:endParaRPr lang="en-US"/>
        </a:p>
      </dgm:t>
    </dgm:pt>
    <dgm:pt modelId="{F252C029-94C7-477E-A1D4-94218DDA24D2}" type="sibTrans" cxnId="{84F73876-7305-4675-8B97-203801278EDD}">
      <dgm:prSet/>
      <dgm:spPr/>
      <dgm:t>
        <a:bodyPr/>
        <a:lstStyle/>
        <a:p>
          <a:endParaRPr lang="en-US"/>
        </a:p>
      </dgm:t>
    </dgm:pt>
    <dgm:pt modelId="{41C06040-61F6-47C7-B285-C070D7F8C08E}">
      <dgm:prSet/>
      <dgm:spPr/>
      <dgm:t>
        <a:bodyPr/>
        <a:lstStyle/>
        <a:p>
          <a:r>
            <a:rPr lang="en-GB"/>
            <a:t>Consent was obtained from all the participants.</a:t>
          </a:r>
          <a:endParaRPr lang="en-US"/>
        </a:p>
      </dgm:t>
    </dgm:pt>
    <dgm:pt modelId="{19FD1111-8A31-4542-ADE5-CB2A301FCD8A}" type="parTrans" cxnId="{005EBDD4-A16E-4D41-98CB-11E44B43E187}">
      <dgm:prSet/>
      <dgm:spPr/>
      <dgm:t>
        <a:bodyPr/>
        <a:lstStyle/>
        <a:p>
          <a:endParaRPr lang="en-US"/>
        </a:p>
      </dgm:t>
    </dgm:pt>
    <dgm:pt modelId="{0C16FEE4-A67F-46F8-9623-1DC562EA67B7}" type="sibTrans" cxnId="{005EBDD4-A16E-4D41-98CB-11E44B43E187}">
      <dgm:prSet/>
      <dgm:spPr/>
      <dgm:t>
        <a:bodyPr/>
        <a:lstStyle/>
        <a:p>
          <a:endParaRPr lang="en-US"/>
        </a:p>
      </dgm:t>
    </dgm:pt>
    <dgm:pt modelId="{0FD3F0CF-DBEA-4457-A4CC-84B92016D15E}">
      <dgm:prSet/>
      <dgm:spPr/>
      <dgm:t>
        <a:bodyPr/>
        <a:lstStyle/>
        <a:p>
          <a:r>
            <a:rPr lang="en-GB"/>
            <a:t>Participation was voluntary and all were free to withdraw from the project at any time.</a:t>
          </a:r>
          <a:endParaRPr lang="en-US"/>
        </a:p>
      </dgm:t>
    </dgm:pt>
    <dgm:pt modelId="{F71F5124-1630-402E-A87A-4376934C6EA5}" type="parTrans" cxnId="{561B5672-3194-4F97-970A-1B44128021F7}">
      <dgm:prSet/>
      <dgm:spPr/>
      <dgm:t>
        <a:bodyPr/>
        <a:lstStyle/>
        <a:p>
          <a:endParaRPr lang="en-US"/>
        </a:p>
      </dgm:t>
    </dgm:pt>
    <dgm:pt modelId="{8EE422CB-BCA5-4F40-8100-4B11042C3605}" type="sibTrans" cxnId="{561B5672-3194-4F97-970A-1B44128021F7}">
      <dgm:prSet/>
      <dgm:spPr/>
      <dgm:t>
        <a:bodyPr/>
        <a:lstStyle/>
        <a:p>
          <a:endParaRPr lang="en-US"/>
        </a:p>
      </dgm:t>
    </dgm:pt>
    <dgm:pt modelId="{EA8F6D84-9FCC-4FBC-8A57-B1BD01979064}">
      <dgm:prSet/>
      <dgm:spPr/>
      <dgm:t>
        <a:bodyPr/>
        <a:lstStyle/>
        <a:p>
          <a:r>
            <a:rPr lang="en-GB"/>
            <a:t>The participants were given the option to omit any questions they preferred not to answer.</a:t>
          </a:r>
          <a:endParaRPr lang="en-US"/>
        </a:p>
      </dgm:t>
    </dgm:pt>
    <dgm:pt modelId="{A4DAC9D6-9C22-4651-AD50-B09C83D0A6DF}" type="parTrans" cxnId="{C1A51E38-609B-45DE-907B-093D2A582F44}">
      <dgm:prSet/>
      <dgm:spPr/>
      <dgm:t>
        <a:bodyPr/>
        <a:lstStyle/>
        <a:p>
          <a:endParaRPr lang="en-US"/>
        </a:p>
      </dgm:t>
    </dgm:pt>
    <dgm:pt modelId="{92D0C289-5884-475A-AC01-70057B7B7464}" type="sibTrans" cxnId="{C1A51E38-609B-45DE-907B-093D2A582F44}">
      <dgm:prSet/>
      <dgm:spPr/>
      <dgm:t>
        <a:bodyPr/>
        <a:lstStyle/>
        <a:p>
          <a:endParaRPr lang="en-US"/>
        </a:p>
      </dgm:t>
    </dgm:pt>
    <dgm:pt modelId="{3F2BEA18-3D20-4193-ADBC-A945B8E3E914}" type="pres">
      <dgm:prSet presAssocID="{123A5D62-22B9-4020-8942-3FF62D9C210D}" presName="root" presStyleCnt="0">
        <dgm:presLayoutVars>
          <dgm:dir/>
          <dgm:resizeHandles val="exact"/>
        </dgm:presLayoutVars>
      </dgm:prSet>
      <dgm:spPr/>
    </dgm:pt>
    <dgm:pt modelId="{BD09AF6A-643A-4EDB-8768-257BF80AD9AE}" type="pres">
      <dgm:prSet presAssocID="{698703DB-ADA1-4406-9D0A-8B7E80DBC3D2}" presName="compNode" presStyleCnt="0"/>
      <dgm:spPr/>
    </dgm:pt>
    <dgm:pt modelId="{37EBCB84-F1D8-47D4-81D9-FA968041FC00}" type="pres">
      <dgm:prSet presAssocID="{698703DB-ADA1-4406-9D0A-8B7E80DBC3D2}" presName="bgRect" presStyleLbl="bgShp" presStyleIdx="0" presStyleCnt="5"/>
      <dgm:spPr/>
    </dgm:pt>
    <dgm:pt modelId="{8906BD37-7462-4076-9D54-860F1CAEE625}" type="pres">
      <dgm:prSet presAssocID="{698703DB-ADA1-4406-9D0A-8B7E80DBC3D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ales of Justice"/>
        </a:ext>
      </dgm:extLst>
    </dgm:pt>
    <dgm:pt modelId="{582ACC67-3519-4C6D-8B33-F2105108F362}" type="pres">
      <dgm:prSet presAssocID="{698703DB-ADA1-4406-9D0A-8B7E80DBC3D2}" presName="spaceRect" presStyleCnt="0"/>
      <dgm:spPr/>
    </dgm:pt>
    <dgm:pt modelId="{72AD4C1D-2E3F-424C-BEE4-E9FE5CED3361}" type="pres">
      <dgm:prSet presAssocID="{698703DB-ADA1-4406-9D0A-8B7E80DBC3D2}" presName="parTx" presStyleLbl="revTx" presStyleIdx="0" presStyleCnt="5">
        <dgm:presLayoutVars>
          <dgm:chMax val="0"/>
          <dgm:chPref val="0"/>
        </dgm:presLayoutVars>
      </dgm:prSet>
      <dgm:spPr/>
    </dgm:pt>
    <dgm:pt modelId="{54838669-DA64-4DD3-8231-7F5A7C985547}" type="pres">
      <dgm:prSet presAssocID="{65EB9ABC-6534-4BBF-A0D0-884A839BA861}" presName="sibTrans" presStyleCnt="0"/>
      <dgm:spPr/>
    </dgm:pt>
    <dgm:pt modelId="{D42BE50E-0AEB-409B-AFD0-0E16F278757A}" type="pres">
      <dgm:prSet presAssocID="{83EF6411-9DA8-4568-A744-15E4221B8795}" presName="compNode" presStyleCnt="0"/>
      <dgm:spPr/>
    </dgm:pt>
    <dgm:pt modelId="{85222F8B-BA8E-48D1-87D1-7F3BFA7B782E}" type="pres">
      <dgm:prSet presAssocID="{83EF6411-9DA8-4568-A744-15E4221B8795}" presName="bgRect" presStyleLbl="bgShp" presStyleIdx="1" presStyleCnt="5"/>
      <dgm:spPr/>
    </dgm:pt>
    <dgm:pt modelId="{D28CE099-0FE1-423E-B4E2-C0E645CEBF5B}" type="pres">
      <dgm:prSet presAssocID="{83EF6411-9DA8-4568-A744-15E4221B879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865AA974-A148-4D2D-9848-7DDEC5D62448}" type="pres">
      <dgm:prSet presAssocID="{83EF6411-9DA8-4568-A744-15E4221B8795}" presName="spaceRect" presStyleCnt="0"/>
      <dgm:spPr/>
    </dgm:pt>
    <dgm:pt modelId="{05AC5E9B-0304-4602-9AEE-FA0B504933D1}" type="pres">
      <dgm:prSet presAssocID="{83EF6411-9DA8-4568-A744-15E4221B8795}" presName="parTx" presStyleLbl="revTx" presStyleIdx="1" presStyleCnt="5">
        <dgm:presLayoutVars>
          <dgm:chMax val="0"/>
          <dgm:chPref val="0"/>
        </dgm:presLayoutVars>
      </dgm:prSet>
      <dgm:spPr/>
    </dgm:pt>
    <dgm:pt modelId="{C778362B-68C0-408F-B42E-5EDD29DE1BA2}" type="pres">
      <dgm:prSet presAssocID="{F252C029-94C7-477E-A1D4-94218DDA24D2}" presName="sibTrans" presStyleCnt="0"/>
      <dgm:spPr/>
    </dgm:pt>
    <dgm:pt modelId="{9E263981-87FE-4CE8-98CE-DC491AA36EA8}" type="pres">
      <dgm:prSet presAssocID="{41C06040-61F6-47C7-B285-C070D7F8C08E}" presName="compNode" presStyleCnt="0"/>
      <dgm:spPr/>
    </dgm:pt>
    <dgm:pt modelId="{74E319CE-4466-4A9F-AE11-21DEF10BE428}" type="pres">
      <dgm:prSet presAssocID="{41C06040-61F6-47C7-B285-C070D7F8C08E}" presName="bgRect" presStyleLbl="bgShp" presStyleIdx="2" presStyleCnt="5"/>
      <dgm:spPr/>
    </dgm:pt>
    <dgm:pt modelId="{2FFEC1F1-A27D-4BED-B050-26D8B2E16EF0}" type="pres">
      <dgm:prSet presAssocID="{41C06040-61F6-47C7-B285-C070D7F8C08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tract"/>
        </a:ext>
      </dgm:extLst>
    </dgm:pt>
    <dgm:pt modelId="{5C56B13D-6728-4198-9149-66A2EBBEF415}" type="pres">
      <dgm:prSet presAssocID="{41C06040-61F6-47C7-B285-C070D7F8C08E}" presName="spaceRect" presStyleCnt="0"/>
      <dgm:spPr/>
    </dgm:pt>
    <dgm:pt modelId="{68E61B0D-4A86-45F7-87FD-01E2886FE4FA}" type="pres">
      <dgm:prSet presAssocID="{41C06040-61F6-47C7-B285-C070D7F8C08E}" presName="parTx" presStyleLbl="revTx" presStyleIdx="2" presStyleCnt="5">
        <dgm:presLayoutVars>
          <dgm:chMax val="0"/>
          <dgm:chPref val="0"/>
        </dgm:presLayoutVars>
      </dgm:prSet>
      <dgm:spPr/>
    </dgm:pt>
    <dgm:pt modelId="{A70769FC-B55E-4523-83D5-25C6E4691B23}" type="pres">
      <dgm:prSet presAssocID="{0C16FEE4-A67F-46F8-9623-1DC562EA67B7}" presName="sibTrans" presStyleCnt="0"/>
      <dgm:spPr/>
    </dgm:pt>
    <dgm:pt modelId="{2AF1EF07-E2EE-4C00-8732-58F7956483E3}" type="pres">
      <dgm:prSet presAssocID="{0FD3F0CF-DBEA-4457-A4CC-84B92016D15E}" presName="compNode" presStyleCnt="0"/>
      <dgm:spPr/>
    </dgm:pt>
    <dgm:pt modelId="{3D140A10-0862-4C36-B0E4-AD376448E60F}" type="pres">
      <dgm:prSet presAssocID="{0FD3F0CF-DBEA-4457-A4CC-84B92016D15E}" presName="bgRect" presStyleLbl="bgShp" presStyleIdx="3" presStyleCnt="5"/>
      <dgm:spPr/>
    </dgm:pt>
    <dgm:pt modelId="{A657CF68-8449-4CC6-9161-36F072F9C316}" type="pres">
      <dgm:prSet presAssocID="{0FD3F0CF-DBEA-4457-A4CC-84B92016D15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A9D225AB-E44E-45C2-82A9-B3C2FD3DAEA7}" type="pres">
      <dgm:prSet presAssocID="{0FD3F0CF-DBEA-4457-A4CC-84B92016D15E}" presName="spaceRect" presStyleCnt="0"/>
      <dgm:spPr/>
    </dgm:pt>
    <dgm:pt modelId="{BCD15A9B-0BDB-4415-BED7-1D65E5A98365}" type="pres">
      <dgm:prSet presAssocID="{0FD3F0CF-DBEA-4457-A4CC-84B92016D15E}" presName="parTx" presStyleLbl="revTx" presStyleIdx="3" presStyleCnt="5">
        <dgm:presLayoutVars>
          <dgm:chMax val="0"/>
          <dgm:chPref val="0"/>
        </dgm:presLayoutVars>
      </dgm:prSet>
      <dgm:spPr/>
    </dgm:pt>
    <dgm:pt modelId="{A9E77FF9-16C9-4174-B6E1-65BD5B862EFB}" type="pres">
      <dgm:prSet presAssocID="{8EE422CB-BCA5-4F40-8100-4B11042C3605}" presName="sibTrans" presStyleCnt="0"/>
      <dgm:spPr/>
    </dgm:pt>
    <dgm:pt modelId="{CE6495E5-E764-459C-925D-BE76D6E56149}" type="pres">
      <dgm:prSet presAssocID="{EA8F6D84-9FCC-4FBC-8A57-B1BD01979064}" presName="compNode" presStyleCnt="0"/>
      <dgm:spPr/>
    </dgm:pt>
    <dgm:pt modelId="{71E87A30-6E4D-42A1-8401-57D80B06E760}" type="pres">
      <dgm:prSet presAssocID="{EA8F6D84-9FCC-4FBC-8A57-B1BD01979064}" presName="bgRect" presStyleLbl="bgShp" presStyleIdx="4" presStyleCnt="5"/>
      <dgm:spPr/>
    </dgm:pt>
    <dgm:pt modelId="{6787F34A-CABF-4122-84D2-9D61D0E4DD2B}" type="pres">
      <dgm:prSet presAssocID="{EA8F6D84-9FCC-4FBC-8A57-B1BD0197906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s"/>
        </a:ext>
      </dgm:extLst>
    </dgm:pt>
    <dgm:pt modelId="{B7B627BD-D7DD-48AB-B6B2-10E5BCF1B2A0}" type="pres">
      <dgm:prSet presAssocID="{EA8F6D84-9FCC-4FBC-8A57-B1BD01979064}" presName="spaceRect" presStyleCnt="0"/>
      <dgm:spPr/>
    </dgm:pt>
    <dgm:pt modelId="{551E4731-7AB9-4AA7-975D-726A314BAE79}" type="pres">
      <dgm:prSet presAssocID="{EA8F6D84-9FCC-4FBC-8A57-B1BD01979064}" presName="parTx" presStyleLbl="revTx" presStyleIdx="4" presStyleCnt="5">
        <dgm:presLayoutVars>
          <dgm:chMax val="0"/>
          <dgm:chPref val="0"/>
        </dgm:presLayoutVars>
      </dgm:prSet>
      <dgm:spPr/>
    </dgm:pt>
  </dgm:ptLst>
  <dgm:cxnLst>
    <dgm:cxn modelId="{FDD33201-CF8D-41E5-A9CA-2B0CB7A40906}" type="presOf" srcId="{698703DB-ADA1-4406-9D0A-8B7E80DBC3D2}" destId="{72AD4C1D-2E3F-424C-BEE4-E9FE5CED3361}" srcOrd="0" destOrd="0" presId="urn:microsoft.com/office/officeart/2018/2/layout/IconVerticalSolidList"/>
    <dgm:cxn modelId="{4A5C1215-8628-4DEF-B13C-0C651F517C8C}" type="presOf" srcId="{EA8F6D84-9FCC-4FBC-8A57-B1BD01979064}" destId="{551E4731-7AB9-4AA7-975D-726A314BAE79}" srcOrd="0" destOrd="0" presId="urn:microsoft.com/office/officeart/2018/2/layout/IconVerticalSolidList"/>
    <dgm:cxn modelId="{56A7982B-9EAE-497D-9138-8DA92DE6941D}" type="presOf" srcId="{83EF6411-9DA8-4568-A744-15E4221B8795}" destId="{05AC5E9B-0304-4602-9AEE-FA0B504933D1}" srcOrd="0" destOrd="0" presId="urn:microsoft.com/office/officeart/2018/2/layout/IconVerticalSolidList"/>
    <dgm:cxn modelId="{C1A51E38-609B-45DE-907B-093D2A582F44}" srcId="{123A5D62-22B9-4020-8942-3FF62D9C210D}" destId="{EA8F6D84-9FCC-4FBC-8A57-B1BD01979064}" srcOrd="4" destOrd="0" parTransId="{A4DAC9D6-9C22-4651-AD50-B09C83D0A6DF}" sibTransId="{92D0C289-5884-475A-AC01-70057B7B7464}"/>
    <dgm:cxn modelId="{C27E605C-9360-4551-8AFB-C60177F83CCB}" type="presOf" srcId="{41C06040-61F6-47C7-B285-C070D7F8C08E}" destId="{68E61B0D-4A86-45F7-87FD-01E2886FE4FA}" srcOrd="0" destOrd="0" presId="urn:microsoft.com/office/officeart/2018/2/layout/IconVerticalSolidList"/>
    <dgm:cxn modelId="{561B5672-3194-4F97-970A-1B44128021F7}" srcId="{123A5D62-22B9-4020-8942-3FF62D9C210D}" destId="{0FD3F0CF-DBEA-4457-A4CC-84B92016D15E}" srcOrd="3" destOrd="0" parTransId="{F71F5124-1630-402E-A87A-4376934C6EA5}" sibTransId="{8EE422CB-BCA5-4F40-8100-4B11042C3605}"/>
    <dgm:cxn modelId="{84F73876-7305-4675-8B97-203801278EDD}" srcId="{123A5D62-22B9-4020-8942-3FF62D9C210D}" destId="{83EF6411-9DA8-4568-A744-15E4221B8795}" srcOrd="1" destOrd="0" parTransId="{6AEDF28B-6C7A-484F-B629-6D40AD915A59}" sibTransId="{F252C029-94C7-477E-A1D4-94218DDA24D2}"/>
    <dgm:cxn modelId="{ADD42694-B051-408E-8E1B-BE26C0776C3D}" srcId="{123A5D62-22B9-4020-8942-3FF62D9C210D}" destId="{698703DB-ADA1-4406-9D0A-8B7E80DBC3D2}" srcOrd="0" destOrd="0" parTransId="{D79BAE74-2A45-4F5B-A324-34414A2E671D}" sibTransId="{65EB9ABC-6534-4BBF-A0D0-884A839BA861}"/>
    <dgm:cxn modelId="{E0012D99-8E93-4D59-A139-D6D28900D99C}" type="presOf" srcId="{123A5D62-22B9-4020-8942-3FF62D9C210D}" destId="{3F2BEA18-3D20-4193-ADBC-A945B8E3E914}" srcOrd="0" destOrd="0" presId="urn:microsoft.com/office/officeart/2018/2/layout/IconVerticalSolidList"/>
    <dgm:cxn modelId="{A5FF83AB-712E-4800-99D6-702BF31A4435}" type="presOf" srcId="{0FD3F0CF-DBEA-4457-A4CC-84B92016D15E}" destId="{BCD15A9B-0BDB-4415-BED7-1D65E5A98365}" srcOrd="0" destOrd="0" presId="urn:microsoft.com/office/officeart/2018/2/layout/IconVerticalSolidList"/>
    <dgm:cxn modelId="{005EBDD4-A16E-4D41-98CB-11E44B43E187}" srcId="{123A5D62-22B9-4020-8942-3FF62D9C210D}" destId="{41C06040-61F6-47C7-B285-C070D7F8C08E}" srcOrd="2" destOrd="0" parTransId="{19FD1111-8A31-4542-ADE5-CB2A301FCD8A}" sibTransId="{0C16FEE4-A67F-46F8-9623-1DC562EA67B7}"/>
    <dgm:cxn modelId="{AC78A576-2FDF-4244-A0C8-62B463E17662}" type="presParOf" srcId="{3F2BEA18-3D20-4193-ADBC-A945B8E3E914}" destId="{BD09AF6A-643A-4EDB-8768-257BF80AD9AE}" srcOrd="0" destOrd="0" presId="urn:microsoft.com/office/officeart/2018/2/layout/IconVerticalSolidList"/>
    <dgm:cxn modelId="{D1EEB76A-710F-45BE-8840-06085F401702}" type="presParOf" srcId="{BD09AF6A-643A-4EDB-8768-257BF80AD9AE}" destId="{37EBCB84-F1D8-47D4-81D9-FA968041FC00}" srcOrd="0" destOrd="0" presId="urn:microsoft.com/office/officeart/2018/2/layout/IconVerticalSolidList"/>
    <dgm:cxn modelId="{E244147E-8580-4DCF-BB5E-0CE5DD8D88FB}" type="presParOf" srcId="{BD09AF6A-643A-4EDB-8768-257BF80AD9AE}" destId="{8906BD37-7462-4076-9D54-860F1CAEE625}" srcOrd="1" destOrd="0" presId="urn:microsoft.com/office/officeart/2018/2/layout/IconVerticalSolidList"/>
    <dgm:cxn modelId="{2FDFA977-CC24-4880-9753-0AC8D08A435C}" type="presParOf" srcId="{BD09AF6A-643A-4EDB-8768-257BF80AD9AE}" destId="{582ACC67-3519-4C6D-8B33-F2105108F362}" srcOrd="2" destOrd="0" presId="urn:microsoft.com/office/officeart/2018/2/layout/IconVerticalSolidList"/>
    <dgm:cxn modelId="{157313D9-D4E7-430C-B167-95EBB9A0E203}" type="presParOf" srcId="{BD09AF6A-643A-4EDB-8768-257BF80AD9AE}" destId="{72AD4C1D-2E3F-424C-BEE4-E9FE5CED3361}" srcOrd="3" destOrd="0" presId="urn:microsoft.com/office/officeart/2018/2/layout/IconVerticalSolidList"/>
    <dgm:cxn modelId="{CC8D6A7A-D936-4EE8-8513-023F272C48E0}" type="presParOf" srcId="{3F2BEA18-3D20-4193-ADBC-A945B8E3E914}" destId="{54838669-DA64-4DD3-8231-7F5A7C985547}" srcOrd="1" destOrd="0" presId="urn:microsoft.com/office/officeart/2018/2/layout/IconVerticalSolidList"/>
    <dgm:cxn modelId="{06E524DC-84D8-4E30-9769-B856D96B2B4E}" type="presParOf" srcId="{3F2BEA18-3D20-4193-ADBC-A945B8E3E914}" destId="{D42BE50E-0AEB-409B-AFD0-0E16F278757A}" srcOrd="2" destOrd="0" presId="urn:microsoft.com/office/officeart/2018/2/layout/IconVerticalSolidList"/>
    <dgm:cxn modelId="{93A71D0D-C4AA-424B-916C-66F1669530B4}" type="presParOf" srcId="{D42BE50E-0AEB-409B-AFD0-0E16F278757A}" destId="{85222F8B-BA8E-48D1-87D1-7F3BFA7B782E}" srcOrd="0" destOrd="0" presId="urn:microsoft.com/office/officeart/2018/2/layout/IconVerticalSolidList"/>
    <dgm:cxn modelId="{C65F8886-6FD4-4882-A7B1-F348A1F4C38B}" type="presParOf" srcId="{D42BE50E-0AEB-409B-AFD0-0E16F278757A}" destId="{D28CE099-0FE1-423E-B4E2-C0E645CEBF5B}" srcOrd="1" destOrd="0" presId="urn:microsoft.com/office/officeart/2018/2/layout/IconVerticalSolidList"/>
    <dgm:cxn modelId="{9D13A274-2202-4FAA-B699-C71BF9E2394D}" type="presParOf" srcId="{D42BE50E-0AEB-409B-AFD0-0E16F278757A}" destId="{865AA974-A148-4D2D-9848-7DDEC5D62448}" srcOrd="2" destOrd="0" presId="urn:microsoft.com/office/officeart/2018/2/layout/IconVerticalSolidList"/>
    <dgm:cxn modelId="{C128150A-7433-49CB-BCCF-99FB16292DC3}" type="presParOf" srcId="{D42BE50E-0AEB-409B-AFD0-0E16F278757A}" destId="{05AC5E9B-0304-4602-9AEE-FA0B504933D1}" srcOrd="3" destOrd="0" presId="urn:microsoft.com/office/officeart/2018/2/layout/IconVerticalSolidList"/>
    <dgm:cxn modelId="{012FE3FE-8FAD-4AC6-9821-77F9A83CA0BB}" type="presParOf" srcId="{3F2BEA18-3D20-4193-ADBC-A945B8E3E914}" destId="{C778362B-68C0-408F-B42E-5EDD29DE1BA2}" srcOrd="3" destOrd="0" presId="urn:microsoft.com/office/officeart/2018/2/layout/IconVerticalSolidList"/>
    <dgm:cxn modelId="{767AFD34-6989-4240-AD8B-C693F590C85D}" type="presParOf" srcId="{3F2BEA18-3D20-4193-ADBC-A945B8E3E914}" destId="{9E263981-87FE-4CE8-98CE-DC491AA36EA8}" srcOrd="4" destOrd="0" presId="urn:microsoft.com/office/officeart/2018/2/layout/IconVerticalSolidList"/>
    <dgm:cxn modelId="{F817119F-83A7-4CE7-9CB8-306C1AB99430}" type="presParOf" srcId="{9E263981-87FE-4CE8-98CE-DC491AA36EA8}" destId="{74E319CE-4466-4A9F-AE11-21DEF10BE428}" srcOrd="0" destOrd="0" presId="urn:microsoft.com/office/officeart/2018/2/layout/IconVerticalSolidList"/>
    <dgm:cxn modelId="{9392E688-6CDE-4348-AE01-E386654D01CF}" type="presParOf" srcId="{9E263981-87FE-4CE8-98CE-DC491AA36EA8}" destId="{2FFEC1F1-A27D-4BED-B050-26D8B2E16EF0}" srcOrd="1" destOrd="0" presId="urn:microsoft.com/office/officeart/2018/2/layout/IconVerticalSolidList"/>
    <dgm:cxn modelId="{E462B7B4-8494-4554-9752-9335D8EEC272}" type="presParOf" srcId="{9E263981-87FE-4CE8-98CE-DC491AA36EA8}" destId="{5C56B13D-6728-4198-9149-66A2EBBEF415}" srcOrd="2" destOrd="0" presId="urn:microsoft.com/office/officeart/2018/2/layout/IconVerticalSolidList"/>
    <dgm:cxn modelId="{F5DA72A0-2B7B-4446-99B8-4358B455AF63}" type="presParOf" srcId="{9E263981-87FE-4CE8-98CE-DC491AA36EA8}" destId="{68E61B0D-4A86-45F7-87FD-01E2886FE4FA}" srcOrd="3" destOrd="0" presId="urn:microsoft.com/office/officeart/2018/2/layout/IconVerticalSolidList"/>
    <dgm:cxn modelId="{4DAFDE8F-54C8-44ED-96AA-49CB0B8A1A71}" type="presParOf" srcId="{3F2BEA18-3D20-4193-ADBC-A945B8E3E914}" destId="{A70769FC-B55E-4523-83D5-25C6E4691B23}" srcOrd="5" destOrd="0" presId="urn:microsoft.com/office/officeart/2018/2/layout/IconVerticalSolidList"/>
    <dgm:cxn modelId="{6DB1ADB1-9593-4B53-8430-C820445A140A}" type="presParOf" srcId="{3F2BEA18-3D20-4193-ADBC-A945B8E3E914}" destId="{2AF1EF07-E2EE-4C00-8732-58F7956483E3}" srcOrd="6" destOrd="0" presId="urn:microsoft.com/office/officeart/2018/2/layout/IconVerticalSolidList"/>
    <dgm:cxn modelId="{24A4E249-F606-4FEB-B208-67B548CB9E72}" type="presParOf" srcId="{2AF1EF07-E2EE-4C00-8732-58F7956483E3}" destId="{3D140A10-0862-4C36-B0E4-AD376448E60F}" srcOrd="0" destOrd="0" presId="urn:microsoft.com/office/officeart/2018/2/layout/IconVerticalSolidList"/>
    <dgm:cxn modelId="{319E3127-3273-421C-8822-460E2E7CFEE6}" type="presParOf" srcId="{2AF1EF07-E2EE-4C00-8732-58F7956483E3}" destId="{A657CF68-8449-4CC6-9161-36F072F9C316}" srcOrd="1" destOrd="0" presId="urn:microsoft.com/office/officeart/2018/2/layout/IconVerticalSolidList"/>
    <dgm:cxn modelId="{1D53A607-D488-4B87-B46B-8A387848784C}" type="presParOf" srcId="{2AF1EF07-E2EE-4C00-8732-58F7956483E3}" destId="{A9D225AB-E44E-45C2-82A9-B3C2FD3DAEA7}" srcOrd="2" destOrd="0" presId="urn:microsoft.com/office/officeart/2018/2/layout/IconVerticalSolidList"/>
    <dgm:cxn modelId="{E03DED17-D694-4C25-8CCC-F1252991D68A}" type="presParOf" srcId="{2AF1EF07-E2EE-4C00-8732-58F7956483E3}" destId="{BCD15A9B-0BDB-4415-BED7-1D65E5A98365}" srcOrd="3" destOrd="0" presId="urn:microsoft.com/office/officeart/2018/2/layout/IconVerticalSolidList"/>
    <dgm:cxn modelId="{5EB90DB9-E1D3-4C2F-9FF1-B332323421BC}" type="presParOf" srcId="{3F2BEA18-3D20-4193-ADBC-A945B8E3E914}" destId="{A9E77FF9-16C9-4174-B6E1-65BD5B862EFB}" srcOrd="7" destOrd="0" presId="urn:microsoft.com/office/officeart/2018/2/layout/IconVerticalSolidList"/>
    <dgm:cxn modelId="{960E6A56-A79F-4EF7-90E6-F3C737228CAE}" type="presParOf" srcId="{3F2BEA18-3D20-4193-ADBC-A945B8E3E914}" destId="{CE6495E5-E764-459C-925D-BE76D6E56149}" srcOrd="8" destOrd="0" presId="urn:microsoft.com/office/officeart/2018/2/layout/IconVerticalSolidList"/>
    <dgm:cxn modelId="{3550A7E4-085A-4CA3-A499-E5851989696E}" type="presParOf" srcId="{CE6495E5-E764-459C-925D-BE76D6E56149}" destId="{71E87A30-6E4D-42A1-8401-57D80B06E760}" srcOrd="0" destOrd="0" presId="urn:microsoft.com/office/officeart/2018/2/layout/IconVerticalSolidList"/>
    <dgm:cxn modelId="{198876A9-7A82-448B-8DCD-677059944105}" type="presParOf" srcId="{CE6495E5-E764-459C-925D-BE76D6E56149}" destId="{6787F34A-CABF-4122-84D2-9D61D0E4DD2B}" srcOrd="1" destOrd="0" presId="urn:microsoft.com/office/officeart/2018/2/layout/IconVerticalSolidList"/>
    <dgm:cxn modelId="{EA8073CD-EBBE-403F-894D-3FBAEC792B4C}" type="presParOf" srcId="{CE6495E5-E764-459C-925D-BE76D6E56149}" destId="{B7B627BD-D7DD-48AB-B6B2-10E5BCF1B2A0}" srcOrd="2" destOrd="0" presId="urn:microsoft.com/office/officeart/2018/2/layout/IconVerticalSolidList"/>
    <dgm:cxn modelId="{63AABA48-6AC4-4589-BC36-B59E31E52D2C}" type="presParOf" srcId="{CE6495E5-E764-459C-925D-BE76D6E56149}" destId="{551E4731-7AB9-4AA7-975D-726A314BAE7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B8FC8C-871B-485A-9B0A-3FC0D89F7CA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34F5FD5-5D07-475C-BD46-2612EEE03C81}">
      <dgm:prSet custT="1"/>
      <dgm:spPr/>
      <dgm:t>
        <a:bodyPr/>
        <a:lstStyle/>
        <a:p>
          <a:r>
            <a:rPr lang="en-US" sz="2800" b="1" dirty="0"/>
            <a:t>MIXED METHODS</a:t>
          </a:r>
          <a:endParaRPr lang="en-US" sz="2800" dirty="0"/>
        </a:p>
      </dgm:t>
    </dgm:pt>
    <dgm:pt modelId="{8A004410-A7F7-4FF3-B8F1-47A00FA64E9F}" type="parTrans" cxnId="{D566BB3A-C9DC-400E-B86F-D161C68D99DF}">
      <dgm:prSet/>
      <dgm:spPr/>
      <dgm:t>
        <a:bodyPr/>
        <a:lstStyle/>
        <a:p>
          <a:endParaRPr lang="en-US"/>
        </a:p>
      </dgm:t>
    </dgm:pt>
    <dgm:pt modelId="{AE381776-8E4C-4F6C-ACD3-941EF2819E6E}" type="sibTrans" cxnId="{D566BB3A-C9DC-400E-B86F-D161C68D99DF}">
      <dgm:prSet/>
      <dgm:spPr/>
      <dgm:t>
        <a:bodyPr/>
        <a:lstStyle/>
        <a:p>
          <a:endParaRPr lang="en-US"/>
        </a:p>
      </dgm:t>
    </dgm:pt>
    <dgm:pt modelId="{E94A8049-42C0-484E-B112-D9EB3DDDB178}">
      <dgm:prSet/>
      <dgm:spPr/>
      <dgm:t>
        <a:bodyPr/>
        <a:lstStyle/>
        <a:p>
          <a:r>
            <a:rPr lang="en-US" dirty="0"/>
            <a:t>would allow the flexibility to choose the best methods for the project (</a:t>
          </a:r>
          <a:r>
            <a:rPr lang="en-US" dirty="0" err="1"/>
            <a:t>MacKenzie</a:t>
          </a:r>
          <a:r>
            <a:rPr lang="en-US" dirty="0"/>
            <a:t> &amp; Knipe, 2006)</a:t>
          </a:r>
        </a:p>
      </dgm:t>
    </dgm:pt>
    <dgm:pt modelId="{68257726-7DF0-4F3E-AE3C-4E352DD320B3}" type="parTrans" cxnId="{F240370E-5663-49E0-AD8F-6B8A05358001}">
      <dgm:prSet/>
      <dgm:spPr/>
      <dgm:t>
        <a:bodyPr/>
        <a:lstStyle/>
        <a:p>
          <a:endParaRPr lang="en-US"/>
        </a:p>
      </dgm:t>
    </dgm:pt>
    <dgm:pt modelId="{FCBFAFCC-0429-41C3-82D2-8A288BAF1F83}" type="sibTrans" cxnId="{F240370E-5663-49E0-AD8F-6B8A05358001}">
      <dgm:prSet/>
      <dgm:spPr/>
      <dgm:t>
        <a:bodyPr/>
        <a:lstStyle/>
        <a:p>
          <a:endParaRPr lang="en-US"/>
        </a:p>
      </dgm:t>
    </dgm:pt>
    <dgm:pt modelId="{B138FFD4-87FF-41B1-87B5-3AF9753433D9}">
      <dgm:prSet/>
      <dgm:spPr/>
      <dgm:t>
        <a:bodyPr/>
        <a:lstStyle/>
        <a:p>
          <a:r>
            <a:rPr lang="en-US"/>
            <a:t>Can mix quantitative methods with qualitative ones</a:t>
          </a:r>
        </a:p>
      </dgm:t>
    </dgm:pt>
    <dgm:pt modelId="{E7639099-9627-4A36-91C5-5C912CAFD211}" type="parTrans" cxnId="{12DD25AB-3A5E-47C7-A85B-512F6F2C1C15}">
      <dgm:prSet/>
      <dgm:spPr/>
      <dgm:t>
        <a:bodyPr/>
        <a:lstStyle/>
        <a:p>
          <a:endParaRPr lang="en-US"/>
        </a:p>
      </dgm:t>
    </dgm:pt>
    <dgm:pt modelId="{1FF1B16E-1229-4CE5-ABC8-251E613CFF17}" type="sibTrans" cxnId="{12DD25AB-3A5E-47C7-A85B-512F6F2C1C15}">
      <dgm:prSet/>
      <dgm:spPr/>
      <dgm:t>
        <a:bodyPr/>
        <a:lstStyle/>
        <a:p>
          <a:endParaRPr lang="en-US"/>
        </a:p>
      </dgm:t>
    </dgm:pt>
    <dgm:pt modelId="{5BCC8A06-79F3-411B-946F-953E27E432F7}">
      <dgm:prSet/>
      <dgm:spPr/>
      <dgm:t>
        <a:bodyPr/>
        <a:lstStyle/>
        <a:p>
          <a:r>
            <a:rPr lang="en-US" dirty="0"/>
            <a:t>Appealed to me as a new researcher with ‘an open mind as to how to tackle a particular problem’ (Mitchell, 2018, p.203)</a:t>
          </a:r>
        </a:p>
      </dgm:t>
    </dgm:pt>
    <dgm:pt modelId="{BF18D606-4833-4916-8A7A-FEB3545EF14B}" type="parTrans" cxnId="{5E7629FD-3D99-4F93-A30F-FAC3F04428C3}">
      <dgm:prSet/>
      <dgm:spPr/>
      <dgm:t>
        <a:bodyPr/>
        <a:lstStyle/>
        <a:p>
          <a:endParaRPr lang="en-US"/>
        </a:p>
      </dgm:t>
    </dgm:pt>
    <dgm:pt modelId="{D6904478-A793-4DAC-937A-DC2924EC3A49}" type="sibTrans" cxnId="{5E7629FD-3D99-4F93-A30F-FAC3F04428C3}">
      <dgm:prSet/>
      <dgm:spPr/>
      <dgm:t>
        <a:bodyPr/>
        <a:lstStyle/>
        <a:p>
          <a:endParaRPr lang="en-US"/>
        </a:p>
      </dgm:t>
    </dgm:pt>
    <dgm:pt modelId="{5EAC3557-3CEC-4EF5-9BE3-204B38FD7DB6}" type="pres">
      <dgm:prSet presAssocID="{DDB8FC8C-871B-485A-9B0A-3FC0D89F7CAE}" presName="root" presStyleCnt="0">
        <dgm:presLayoutVars>
          <dgm:dir/>
          <dgm:resizeHandles val="exact"/>
        </dgm:presLayoutVars>
      </dgm:prSet>
      <dgm:spPr/>
    </dgm:pt>
    <dgm:pt modelId="{9B24E8EB-3992-49B4-8700-6E0796C0CE8E}" type="pres">
      <dgm:prSet presAssocID="{C34F5FD5-5D07-475C-BD46-2612EEE03C81}" presName="compNode" presStyleCnt="0"/>
      <dgm:spPr/>
    </dgm:pt>
    <dgm:pt modelId="{9B59C97B-9EDB-4D05-B157-E09D3B1B2EF1}" type="pres">
      <dgm:prSet presAssocID="{C34F5FD5-5D07-475C-BD46-2612EEE03C81}" presName="bgRect" presStyleLbl="bgShp" presStyleIdx="0" presStyleCnt="4"/>
      <dgm:spPr/>
    </dgm:pt>
    <dgm:pt modelId="{FA2A1E27-B762-492E-B1BF-78EAD0DB4C97}" type="pres">
      <dgm:prSet presAssocID="{C34F5FD5-5D07-475C-BD46-2612EEE03C8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icroscope"/>
        </a:ext>
      </dgm:extLst>
    </dgm:pt>
    <dgm:pt modelId="{43775FDC-D3A8-4410-B376-3234D4564576}" type="pres">
      <dgm:prSet presAssocID="{C34F5FD5-5D07-475C-BD46-2612EEE03C81}" presName="spaceRect" presStyleCnt="0"/>
      <dgm:spPr/>
    </dgm:pt>
    <dgm:pt modelId="{3DF21C35-A624-4FB2-A76A-7CBB23EB88FC}" type="pres">
      <dgm:prSet presAssocID="{C34F5FD5-5D07-475C-BD46-2612EEE03C81}" presName="parTx" presStyleLbl="revTx" presStyleIdx="0" presStyleCnt="4">
        <dgm:presLayoutVars>
          <dgm:chMax val="0"/>
          <dgm:chPref val="0"/>
        </dgm:presLayoutVars>
      </dgm:prSet>
      <dgm:spPr/>
    </dgm:pt>
    <dgm:pt modelId="{E37344C5-A638-4AF2-B741-EFEB0D3A9844}" type="pres">
      <dgm:prSet presAssocID="{AE381776-8E4C-4F6C-ACD3-941EF2819E6E}" presName="sibTrans" presStyleCnt="0"/>
      <dgm:spPr/>
    </dgm:pt>
    <dgm:pt modelId="{1D084A2C-4A9C-4192-960A-10FA8E9AA443}" type="pres">
      <dgm:prSet presAssocID="{E94A8049-42C0-484E-B112-D9EB3DDDB178}" presName="compNode" presStyleCnt="0"/>
      <dgm:spPr/>
    </dgm:pt>
    <dgm:pt modelId="{A5D25A3F-B74D-4035-B80A-8101755AD490}" type="pres">
      <dgm:prSet presAssocID="{E94A8049-42C0-484E-B112-D9EB3DDDB178}" presName="bgRect" presStyleLbl="bgShp" presStyleIdx="1" presStyleCnt="4"/>
      <dgm:spPr/>
    </dgm:pt>
    <dgm:pt modelId="{8A48C89C-3671-4B8D-A7DA-39F07813EA6C}" type="pres">
      <dgm:prSet presAssocID="{E94A8049-42C0-484E-B112-D9EB3DDDB17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terfall scene"/>
        </a:ext>
      </dgm:extLst>
    </dgm:pt>
    <dgm:pt modelId="{FF927B0C-3E3E-4E8B-9719-68B97B942443}" type="pres">
      <dgm:prSet presAssocID="{E94A8049-42C0-484E-B112-D9EB3DDDB178}" presName="spaceRect" presStyleCnt="0"/>
      <dgm:spPr/>
    </dgm:pt>
    <dgm:pt modelId="{5CAAD89A-00AB-4EE2-85E7-B6AD2CFA19C7}" type="pres">
      <dgm:prSet presAssocID="{E94A8049-42C0-484E-B112-D9EB3DDDB178}" presName="parTx" presStyleLbl="revTx" presStyleIdx="1" presStyleCnt="4">
        <dgm:presLayoutVars>
          <dgm:chMax val="0"/>
          <dgm:chPref val="0"/>
        </dgm:presLayoutVars>
      </dgm:prSet>
      <dgm:spPr/>
    </dgm:pt>
    <dgm:pt modelId="{AD399CB5-B7F4-4D1E-94EB-46EF31FDCC65}" type="pres">
      <dgm:prSet presAssocID="{FCBFAFCC-0429-41C3-82D2-8A288BAF1F83}" presName="sibTrans" presStyleCnt="0"/>
      <dgm:spPr/>
    </dgm:pt>
    <dgm:pt modelId="{FD2F3930-025B-4D2C-9CAE-CB4ADDD2AE1C}" type="pres">
      <dgm:prSet presAssocID="{B138FFD4-87FF-41B1-87B5-3AF9753433D9}" presName="compNode" presStyleCnt="0"/>
      <dgm:spPr/>
    </dgm:pt>
    <dgm:pt modelId="{E79DD8DF-3B12-4184-A5F8-47B101A10303}" type="pres">
      <dgm:prSet presAssocID="{B138FFD4-87FF-41B1-87B5-3AF9753433D9}" presName="bgRect" presStyleLbl="bgShp" presStyleIdx="2" presStyleCnt="4"/>
      <dgm:spPr/>
    </dgm:pt>
    <dgm:pt modelId="{4F225B5F-3D20-43DC-8AA5-645F5D95B1A7}" type="pres">
      <dgm:prSet presAssocID="{B138FFD4-87FF-41B1-87B5-3AF9753433D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chart"/>
        </a:ext>
      </dgm:extLst>
    </dgm:pt>
    <dgm:pt modelId="{0A407796-9EA8-4B85-83F4-EFEE314105F8}" type="pres">
      <dgm:prSet presAssocID="{B138FFD4-87FF-41B1-87B5-3AF9753433D9}" presName="spaceRect" presStyleCnt="0"/>
      <dgm:spPr/>
    </dgm:pt>
    <dgm:pt modelId="{F5D156A8-FD08-4B50-9454-C6B13E3423FD}" type="pres">
      <dgm:prSet presAssocID="{B138FFD4-87FF-41B1-87B5-3AF9753433D9}" presName="parTx" presStyleLbl="revTx" presStyleIdx="2" presStyleCnt="4">
        <dgm:presLayoutVars>
          <dgm:chMax val="0"/>
          <dgm:chPref val="0"/>
        </dgm:presLayoutVars>
      </dgm:prSet>
      <dgm:spPr/>
    </dgm:pt>
    <dgm:pt modelId="{EC072E67-9E25-485B-A6D6-8397FC7BC922}" type="pres">
      <dgm:prSet presAssocID="{1FF1B16E-1229-4CE5-ABC8-251E613CFF17}" presName="sibTrans" presStyleCnt="0"/>
      <dgm:spPr/>
    </dgm:pt>
    <dgm:pt modelId="{987D6E21-A796-46BB-B3CE-7D6179743C64}" type="pres">
      <dgm:prSet presAssocID="{5BCC8A06-79F3-411B-946F-953E27E432F7}" presName="compNode" presStyleCnt="0"/>
      <dgm:spPr/>
    </dgm:pt>
    <dgm:pt modelId="{2066CD2B-C560-4D66-97D1-6F103FD8F0E1}" type="pres">
      <dgm:prSet presAssocID="{5BCC8A06-79F3-411B-946F-953E27E432F7}" presName="bgRect" presStyleLbl="bgShp" presStyleIdx="3" presStyleCnt="4"/>
      <dgm:spPr/>
    </dgm:pt>
    <dgm:pt modelId="{5566C9E3-C38E-4685-BF72-BC4A1729F780}" type="pres">
      <dgm:prSet presAssocID="{5BCC8A06-79F3-411B-946F-953E27E432F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aptain"/>
        </a:ext>
      </dgm:extLst>
    </dgm:pt>
    <dgm:pt modelId="{2C80F03A-EAC5-4DD7-8AB1-3B3B8D858A9C}" type="pres">
      <dgm:prSet presAssocID="{5BCC8A06-79F3-411B-946F-953E27E432F7}" presName="spaceRect" presStyleCnt="0"/>
      <dgm:spPr/>
    </dgm:pt>
    <dgm:pt modelId="{9789FFF0-8E88-452F-B89C-2AF733AA5731}" type="pres">
      <dgm:prSet presAssocID="{5BCC8A06-79F3-411B-946F-953E27E432F7}" presName="parTx" presStyleLbl="revTx" presStyleIdx="3" presStyleCnt="4">
        <dgm:presLayoutVars>
          <dgm:chMax val="0"/>
          <dgm:chPref val="0"/>
        </dgm:presLayoutVars>
      </dgm:prSet>
      <dgm:spPr/>
    </dgm:pt>
  </dgm:ptLst>
  <dgm:cxnLst>
    <dgm:cxn modelId="{F240370E-5663-49E0-AD8F-6B8A05358001}" srcId="{DDB8FC8C-871B-485A-9B0A-3FC0D89F7CAE}" destId="{E94A8049-42C0-484E-B112-D9EB3DDDB178}" srcOrd="1" destOrd="0" parTransId="{68257726-7DF0-4F3E-AE3C-4E352DD320B3}" sibTransId="{FCBFAFCC-0429-41C3-82D2-8A288BAF1F83}"/>
    <dgm:cxn modelId="{D566BB3A-C9DC-400E-B86F-D161C68D99DF}" srcId="{DDB8FC8C-871B-485A-9B0A-3FC0D89F7CAE}" destId="{C34F5FD5-5D07-475C-BD46-2612EEE03C81}" srcOrd="0" destOrd="0" parTransId="{8A004410-A7F7-4FF3-B8F1-47A00FA64E9F}" sibTransId="{AE381776-8E4C-4F6C-ACD3-941EF2819E6E}"/>
    <dgm:cxn modelId="{545F40A2-1967-4797-8405-8DA49388CE84}" type="presOf" srcId="{E94A8049-42C0-484E-B112-D9EB3DDDB178}" destId="{5CAAD89A-00AB-4EE2-85E7-B6AD2CFA19C7}" srcOrd="0" destOrd="0" presId="urn:microsoft.com/office/officeart/2018/2/layout/IconVerticalSolidList"/>
    <dgm:cxn modelId="{E2DB51A4-5A73-4ACB-8EA0-152E20A55537}" type="presOf" srcId="{5BCC8A06-79F3-411B-946F-953E27E432F7}" destId="{9789FFF0-8E88-452F-B89C-2AF733AA5731}" srcOrd="0" destOrd="0" presId="urn:microsoft.com/office/officeart/2018/2/layout/IconVerticalSolidList"/>
    <dgm:cxn modelId="{12DD25AB-3A5E-47C7-A85B-512F6F2C1C15}" srcId="{DDB8FC8C-871B-485A-9B0A-3FC0D89F7CAE}" destId="{B138FFD4-87FF-41B1-87B5-3AF9753433D9}" srcOrd="2" destOrd="0" parTransId="{E7639099-9627-4A36-91C5-5C912CAFD211}" sibTransId="{1FF1B16E-1229-4CE5-ABC8-251E613CFF17}"/>
    <dgm:cxn modelId="{36B3ACBA-F735-4F30-9325-159369CDE6B8}" type="presOf" srcId="{C34F5FD5-5D07-475C-BD46-2612EEE03C81}" destId="{3DF21C35-A624-4FB2-A76A-7CBB23EB88FC}" srcOrd="0" destOrd="0" presId="urn:microsoft.com/office/officeart/2018/2/layout/IconVerticalSolidList"/>
    <dgm:cxn modelId="{3DD6FEC6-8B1C-4703-920D-5A06F7F29676}" type="presOf" srcId="{DDB8FC8C-871B-485A-9B0A-3FC0D89F7CAE}" destId="{5EAC3557-3CEC-4EF5-9BE3-204B38FD7DB6}" srcOrd="0" destOrd="0" presId="urn:microsoft.com/office/officeart/2018/2/layout/IconVerticalSolidList"/>
    <dgm:cxn modelId="{85B56FD5-24DA-4C51-87BA-4D0DBD06BA4E}" type="presOf" srcId="{B138FFD4-87FF-41B1-87B5-3AF9753433D9}" destId="{F5D156A8-FD08-4B50-9454-C6B13E3423FD}" srcOrd="0" destOrd="0" presId="urn:microsoft.com/office/officeart/2018/2/layout/IconVerticalSolidList"/>
    <dgm:cxn modelId="{5E7629FD-3D99-4F93-A30F-FAC3F04428C3}" srcId="{DDB8FC8C-871B-485A-9B0A-3FC0D89F7CAE}" destId="{5BCC8A06-79F3-411B-946F-953E27E432F7}" srcOrd="3" destOrd="0" parTransId="{BF18D606-4833-4916-8A7A-FEB3545EF14B}" sibTransId="{D6904478-A793-4DAC-937A-DC2924EC3A49}"/>
    <dgm:cxn modelId="{56885901-40EF-484D-9F2C-6D9F3A059ECE}" type="presParOf" srcId="{5EAC3557-3CEC-4EF5-9BE3-204B38FD7DB6}" destId="{9B24E8EB-3992-49B4-8700-6E0796C0CE8E}" srcOrd="0" destOrd="0" presId="urn:microsoft.com/office/officeart/2018/2/layout/IconVerticalSolidList"/>
    <dgm:cxn modelId="{FB2C0CA5-996E-4BA6-910C-5B056D9346EC}" type="presParOf" srcId="{9B24E8EB-3992-49B4-8700-6E0796C0CE8E}" destId="{9B59C97B-9EDB-4D05-B157-E09D3B1B2EF1}" srcOrd="0" destOrd="0" presId="urn:microsoft.com/office/officeart/2018/2/layout/IconVerticalSolidList"/>
    <dgm:cxn modelId="{D806BBCF-DA49-4745-88C9-B2E63CFF1AD8}" type="presParOf" srcId="{9B24E8EB-3992-49B4-8700-6E0796C0CE8E}" destId="{FA2A1E27-B762-492E-B1BF-78EAD0DB4C97}" srcOrd="1" destOrd="0" presId="urn:microsoft.com/office/officeart/2018/2/layout/IconVerticalSolidList"/>
    <dgm:cxn modelId="{741A8628-089C-423F-999D-63272731FB37}" type="presParOf" srcId="{9B24E8EB-3992-49B4-8700-6E0796C0CE8E}" destId="{43775FDC-D3A8-4410-B376-3234D4564576}" srcOrd="2" destOrd="0" presId="urn:microsoft.com/office/officeart/2018/2/layout/IconVerticalSolidList"/>
    <dgm:cxn modelId="{F13B9FEE-76B6-4B5D-8ADB-2E488004C50F}" type="presParOf" srcId="{9B24E8EB-3992-49B4-8700-6E0796C0CE8E}" destId="{3DF21C35-A624-4FB2-A76A-7CBB23EB88FC}" srcOrd="3" destOrd="0" presId="urn:microsoft.com/office/officeart/2018/2/layout/IconVerticalSolidList"/>
    <dgm:cxn modelId="{D0BB6379-9332-44FB-B7D2-73CCC1D6C1CA}" type="presParOf" srcId="{5EAC3557-3CEC-4EF5-9BE3-204B38FD7DB6}" destId="{E37344C5-A638-4AF2-B741-EFEB0D3A9844}" srcOrd="1" destOrd="0" presId="urn:microsoft.com/office/officeart/2018/2/layout/IconVerticalSolidList"/>
    <dgm:cxn modelId="{23D51A87-1411-497B-8361-A71838BBA054}" type="presParOf" srcId="{5EAC3557-3CEC-4EF5-9BE3-204B38FD7DB6}" destId="{1D084A2C-4A9C-4192-960A-10FA8E9AA443}" srcOrd="2" destOrd="0" presId="urn:microsoft.com/office/officeart/2018/2/layout/IconVerticalSolidList"/>
    <dgm:cxn modelId="{EF167C2E-1F65-4334-95FB-6A36EAA0EC33}" type="presParOf" srcId="{1D084A2C-4A9C-4192-960A-10FA8E9AA443}" destId="{A5D25A3F-B74D-4035-B80A-8101755AD490}" srcOrd="0" destOrd="0" presId="urn:microsoft.com/office/officeart/2018/2/layout/IconVerticalSolidList"/>
    <dgm:cxn modelId="{F9958D37-1AE4-41EB-8381-53AB77CB884B}" type="presParOf" srcId="{1D084A2C-4A9C-4192-960A-10FA8E9AA443}" destId="{8A48C89C-3671-4B8D-A7DA-39F07813EA6C}" srcOrd="1" destOrd="0" presId="urn:microsoft.com/office/officeart/2018/2/layout/IconVerticalSolidList"/>
    <dgm:cxn modelId="{DA449DAD-6FC2-4C57-AB0C-F2D5DFE76DEE}" type="presParOf" srcId="{1D084A2C-4A9C-4192-960A-10FA8E9AA443}" destId="{FF927B0C-3E3E-4E8B-9719-68B97B942443}" srcOrd="2" destOrd="0" presId="urn:microsoft.com/office/officeart/2018/2/layout/IconVerticalSolidList"/>
    <dgm:cxn modelId="{13330074-FB4A-4665-8601-F3200792EB7A}" type="presParOf" srcId="{1D084A2C-4A9C-4192-960A-10FA8E9AA443}" destId="{5CAAD89A-00AB-4EE2-85E7-B6AD2CFA19C7}" srcOrd="3" destOrd="0" presId="urn:microsoft.com/office/officeart/2018/2/layout/IconVerticalSolidList"/>
    <dgm:cxn modelId="{6BE6F3AB-7BDC-49E4-938E-DFC3A8F88EF3}" type="presParOf" srcId="{5EAC3557-3CEC-4EF5-9BE3-204B38FD7DB6}" destId="{AD399CB5-B7F4-4D1E-94EB-46EF31FDCC65}" srcOrd="3" destOrd="0" presId="urn:microsoft.com/office/officeart/2018/2/layout/IconVerticalSolidList"/>
    <dgm:cxn modelId="{5A12A296-9F8F-4B2D-B8BE-CECC4C19B930}" type="presParOf" srcId="{5EAC3557-3CEC-4EF5-9BE3-204B38FD7DB6}" destId="{FD2F3930-025B-4D2C-9CAE-CB4ADDD2AE1C}" srcOrd="4" destOrd="0" presId="urn:microsoft.com/office/officeart/2018/2/layout/IconVerticalSolidList"/>
    <dgm:cxn modelId="{20D3EE77-DA9B-494A-9015-0C871D3DA163}" type="presParOf" srcId="{FD2F3930-025B-4D2C-9CAE-CB4ADDD2AE1C}" destId="{E79DD8DF-3B12-4184-A5F8-47B101A10303}" srcOrd="0" destOrd="0" presId="urn:microsoft.com/office/officeart/2018/2/layout/IconVerticalSolidList"/>
    <dgm:cxn modelId="{C84280C5-945A-4E2B-B511-B4F6C2118B46}" type="presParOf" srcId="{FD2F3930-025B-4D2C-9CAE-CB4ADDD2AE1C}" destId="{4F225B5F-3D20-43DC-8AA5-645F5D95B1A7}" srcOrd="1" destOrd="0" presId="urn:microsoft.com/office/officeart/2018/2/layout/IconVerticalSolidList"/>
    <dgm:cxn modelId="{46D16171-C484-4E17-AEDB-180790D0626B}" type="presParOf" srcId="{FD2F3930-025B-4D2C-9CAE-CB4ADDD2AE1C}" destId="{0A407796-9EA8-4B85-83F4-EFEE314105F8}" srcOrd="2" destOrd="0" presId="urn:microsoft.com/office/officeart/2018/2/layout/IconVerticalSolidList"/>
    <dgm:cxn modelId="{F7C99B06-42E5-4B6B-A686-A17793752973}" type="presParOf" srcId="{FD2F3930-025B-4D2C-9CAE-CB4ADDD2AE1C}" destId="{F5D156A8-FD08-4B50-9454-C6B13E3423FD}" srcOrd="3" destOrd="0" presId="urn:microsoft.com/office/officeart/2018/2/layout/IconVerticalSolidList"/>
    <dgm:cxn modelId="{9A915A6E-756B-4AFE-AD25-83562424334F}" type="presParOf" srcId="{5EAC3557-3CEC-4EF5-9BE3-204B38FD7DB6}" destId="{EC072E67-9E25-485B-A6D6-8397FC7BC922}" srcOrd="5" destOrd="0" presId="urn:microsoft.com/office/officeart/2018/2/layout/IconVerticalSolidList"/>
    <dgm:cxn modelId="{641B002C-4FDB-4D9D-9313-DBFC30509AAF}" type="presParOf" srcId="{5EAC3557-3CEC-4EF5-9BE3-204B38FD7DB6}" destId="{987D6E21-A796-46BB-B3CE-7D6179743C64}" srcOrd="6" destOrd="0" presId="urn:microsoft.com/office/officeart/2018/2/layout/IconVerticalSolidList"/>
    <dgm:cxn modelId="{F299C261-B06B-4578-A2F0-E8E78D0CB609}" type="presParOf" srcId="{987D6E21-A796-46BB-B3CE-7D6179743C64}" destId="{2066CD2B-C560-4D66-97D1-6F103FD8F0E1}" srcOrd="0" destOrd="0" presId="urn:microsoft.com/office/officeart/2018/2/layout/IconVerticalSolidList"/>
    <dgm:cxn modelId="{90E384B7-A514-4B9D-BC6A-BDA7D9641CBA}" type="presParOf" srcId="{987D6E21-A796-46BB-B3CE-7D6179743C64}" destId="{5566C9E3-C38E-4685-BF72-BC4A1729F780}" srcOrd="1" destOrd="0" presId="urn:microsoft.com/office/officeart/2018/2/layout/IconVerticalSolidList"/>
    <dgm:cxn modelId="{067D2178-F507-4102-958D-98D4DB6FC71B}" type="presParOf" srcId="{987D6E21-A796-46BB-B3CE-7D6179743C64}" destId="{2C80F03A-EAC5-4DD7-8AB1-3B3B8D858A9C}" srcOrd="2" destOrd="0" presId="urn:microsoft.com/office/officeart/2018/2/layout/IconVerticalSolidList"/>
    <dgm:cxn modelId="{206D96E4-D2C6-4C67-BAF8-FE0A41F2756E}" type="presParOf" srcId="{987D6E21-A796-46BB-B3CE-7D6179743C64}" destId="{9789FFF0-8E88-452F-B89C-2AF733AA573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8149141-719A-43C4-8C59-5902133769C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2ED9D2E-8875-4CFF-8658-4E3546485E15}">
      <dgm:prSet/>
      <dgm:spPr/>
      <dgm:t>
        <a:bodyPr/>
        <a:lstStyle/>
        <a:p>
          <a:r>
            <a:rPr lang="en-GB" dirty="0"/>
            <a:t>First specialist choral conducting course was introduced in 1997 by the Royal Academy of Music (Royal Academy of Music Online, </a:t>
          </a:r>
          <a:r>
            <a:rPr lang="en-GB" dirty="0" err="1"/>
            <a:t>n.d</a:t>
          </a:r>
          <a:r>
            <a:rPr lang="en-GB" dirty="0"/>
            <a:t>)</a:t>
          </a:r>
          <a:endParaRPr lang="en-US" dirty="0"/>
        </a:p>
      </dgm:t>
    </dgm:pt>
    <dgm:pt modelId="{C489F7AC-39F1-4FA4-BE9B-A93DBEED7D73}" type="parTrans" cxnId="{B66D7A5D-C902-478C-A3DC-9BF24B7DCCF7}">
      <dgm:prSet/>
      <dgm:spPr/>
      <dgm:t>
        <a:bodyPr/>
        <a:lstStyle/>
        <a:p>
          <a:endParaRPr lang="en-US"/>
        </a:p>
      </dgm:t>
    </dgm:pt>
    <dgm:pt modelId="{CBF4DA8F-C133-4492-B2BB-7595494D9A23}" type="sibTrans" cxnId="{B66D7A5D-C902-478C-A3DC-9BF24B7DCCF7}">
      <dgm:prSet/>
      <dgm:spPr/>
      <dgm:t>
        <a:bodyPr/>
        <a:lstStyle/>
        <a:p>
          <a:endParaRPr lang="en-US"/>
        </a:p>
      </dgm:t>
    </dgm:pt>
    <dgm:pt modelId="{6C9AD824-EAD8-4BAA-A79D-841340175575}">
      <dgm:prSet/>
      <dgm:spPr/>
      <dgm:t>
        <a:bodyPr/>
        <a:lstStyle/>
        <a:p>
          <a:r>
            <a:rPr lang="en-GB" dirty="0"/>
            <a:t>At this point, choral conducting in the UK considered ‘pedagogically unsound’ (</a:t>
          </a:r>
          <a:r>
            <a:rPr lang="en-GB" dirty="0" err="1"/>
            <a:t>Durrant</a:t>
          </a:r>
          <a:r>
            <a:rPr lang="en-GB" dirty="0"/>
            <a:t> in Abrahams &amp; Head (ed), 2017, p.230)</a:t>
          </a:r>
          <a:endParaRPr lang="en-US" dirty="0"/>
        </a:p>
      </dgm:t>
    </dgm:pt>
    <dgm:pt modelId="{71ACD42B-5936-4D23-91E8-B366A1590EC9}" type="parTrans" cxnId="{3EC3828B-27CC-483C-B3F2-8457DC69599E}">
      <dgm:prSet/>
      <dgm:spPr/>
      <dgm:t>
        <a:bodyPr/>
        <a:lstStyle/>
        <a:p>
          <a:endParaRPr lang="en-US"/>
        </a:p>
      </dgm:t>
    </dgm:pt>
    <dgm:pt modelId="{95A8EE6C-FA63-430C-8112-448B475B9EB7}" type="sibTrans" cxnId="{3EC3828B-27CC-483C-B3F2-8457DC69599E}">
      <dgm:prSet/>
      <dgm:spPr/>
      <dgm:t>
        <a:bodyPr/>
        <a:lstStyle/>
        <a:p>
          <a:endParaRPr lang="en-US"/>
        </a:p>
      </dgm:t>
    </dgm:pt>
    <dgm:pt modelId="{152F01BC-B818-491F-801C-1F4C640FB136}" type="pres">
      <dgm:prSet presAssocID="{98149141-719A-43C4-8C59-5902133769CA}" presName="root" presStyleCnt="0">
        <dgm:presLayoutVars>
          <dgm:dir/>
          <dgm:resizeHandles val="exact"/>
        </dgm:presLayoutVars>
      </dgm:prSet>
      <dgm:spPr/>
    </dgm:pt>
    <dgm:pt modelId="{97D0C683-411F-4524-9204-344A653DB6DC}" type="pres">
      <dgm:prSet presAssocID="{92ED9D2E-8875-4CFF-8658-4E3546485E15}" presName="compNode" presStyleCnt="0"/>
      <dgm:spPr/>
    </dgm:pt>
    <dgm:pt modelId="{DEA99B8B-FFFA-4B48-844A-470B837B8A87}" type="pres">
      <dgm:prSet presAssocID="{92ED9D2E-8875-4CFF-8658-4E3546485E15}" presName="bgRect" presStyleLbl="bgShp" presStyleIdx="0" presStyleCnt="2"/>
      <dgm:spPr/>
    </dgm:pt>
    <dgm:pt modelId="{2D766B7A-F589-479E-99B7-BC16C5FECC12}" type="pres">
      <dgm:prSet presAssocID="{92ED9D2E-8875-4CFF-8658-4E3546485E1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ss clef"/>
        </a:ext>
      </dgm:extLst>
    </dgm:pt>
    <dgm:pt modelId="{4878AF79-DB15-4301-B5BC-4850C8017A9B}" type="pres">
      <dgm:prSet presAssocID="{92ED9D2E-8875-4CFF-8658-4E3546485E15}" presName="spaceRect" presStyleCnt="0"/>
      <dgm:spPr/>
    </dgm:pt>
    <dgm:pt modelId="{2A7B7484-1210-44B3-A6E9-A4D32813D7AE}" type="pres">
      <dgm:prSet presAssocID="{92ED9D2E-8875-4CFF-8658-4E3546485E15}" presName="parTx" presStyleLbl="revTx" presStyleIdx="0" presStyleCnt="2">
        <dgm:presLayoutVars>
          <dgm:chMax val="0"/>
          <dgm:chPref val="0"/>
        </dgm:presLayoutVars>
      </dgm:prSet>
      <dgm:spPr/>
    </dgm:pt>
    <dgm:pt modelId="{9829CE0C-3A0E-4455-AB98-D442D0FED983}" type="pres">
      <dgm:prSet presAssocID="{CBF4DA8F-C133-4492-B2BB-7595494D9A23}" presName="sibTrans" presStyleCnt="0"/>
      <dgm:spPr/>
    </dgm:pt>
    <dgm:pt modelId="{0DF93744-EB5E-4393-BF4D-1CF9CAE84ABC}" type="pres">
      <dgm:prSet presAssocID="{6C9AD824-EAD8-4BAA-A79D-841340175575}" presName="compNode" presStyleCnt="0"/>
      <dgm:spPr/>
    </dgm:pt>
    <dgm:pt modelId="{13B3B2E9-9EF7-4EA7-B974-5CBA61E83A98}" type="pres">
      <dgm:prSet presAssocID="{6C9AD824-EAD8-4BAA-A79D-841340175575}" presName="bgRect" presStyleLbl="bgShp" presStyleIdx="1" presStyleCnt="2"/>
      <dgm:spPr/>
    </dgm:pt>
    <dgm:pt modelId="{A7268CCF-4DCD-4184-91BD-51923FBA18E9}" type="pres">
      <dgm:prSet presAssocID="{6C9AD824-EAD8-4BAA-A79D-84134017557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usic Note"/>
        </a:ext>
      </dgm:extLst>
    </dgm:pt>
    <dgm:pt modelId="{70BCA9DC-E846-46C2-A605-D7C8F23CD65F}" type="pres">
      <dgm:prSet presAssocID="{6C9AD824-EAD8-4BAA-A79D-841340175575}" presName="spaceRect" presStyleCnt="0"/>
      <dgm:spPr/>
    </dgm:pt>
    <dgm:pt modelId="{DA490425-6CB8-44E3-A96B-2BA7F5A8E273}" type="pres">
      <dgm:prSet presAssocID="{6C9AD824-EAD8-4BAA-A79D-841340175575}" presName="parTx" presStyleLbl="revTx" presStyleIdx="1" presStyleCnt="2">
        <dgm:presLayoutVars>
          <dgm:chMax val="0"/>
          <dgm:chPref val="0"/>
        </dgm:presLayoutVars>
      </dgm:prSet>
      <dgm:spPr/>
    </dgm:pt>
  </dgm:ptLst>
  <dgm:cxnLst>
    <dgm:cxn modelId="{D2A3A40B-367F-43BE-817A-C5EB9201983A}" type="presOf" srcId="{92ED9D2E-8875-4CFF-8658-4E3546485E15}" destId="{2A7B7484-1210-44B3-A6E9-A4D32813D7AE}" srcOrd="0" destOrd="0" presId="urn:microsoft.com/office/officeart/2018/2/layout/IconVerticalSolidList"/>
    <dgm:cxn modelId="{B66D7A5D-C902-478C-A3DC-9BF24B7DCCF7}" srcId="{98149141-719A-43C4-8C59-5902133769CA}" destId="{92ED9D2E-8875-4CFF-8658-4E3546485E15}" srcOrd="0" destOrd="0" parTransId="{C489F7AC-39F1-4FA4-BE9B-A93DBEED7D73}" sibTransId="{CBF4DA8F-C133-4492-B2BB-7595494D9A23}"/>
    <dgm:cxn modelId="{65E57F59-62A5-471B-A651-7586C82C7899}" type="presOf" srcId="{98149141-719A-43C4-8C59-5902133769CA}" destId="{152F01BC-B818-491F-801C-1F4C640FB136}" srcOrd="0" destOrd="0" presId="urn:microsoft.com/office/officeart/2018/2/layout/IconVerticalSolidList"/>
    <dgm:cxn modelId="{3EC3828B-27CC-483C-B3F2-8457DC69599E}" srcId="{98149141-719A-43C4-8C59-5902133769CA}" destId="{6C9AD824-EAD8-4BAA-A79D-841340175575}" srcOrd="1" destOrd="0" parTransId="{71ACD42B-5936-4D23-91E8-B366A1590EC9}" sibTransId="{95A8EE6C-FA63-430C-8112-448B475B9EB7}"/>
    <dgm:cxn modelId="{943A6DF5-F91F-4ACC-A97C-9ED8926E4798}" type="presOf" srcId="{6C9AD824-EAD8-4BAA-A79D-841340175575}" destId="{DA490425-6CB8-44E3-A96B-2BA7F5A8E273}" srcOrd="0" destOrd="0" presId="urn:microsoft.com/office/officeart/2018/2/layout/IconVerticalSolidList"/>
    <dgm:cxn modelId="{48BD314C-7A22-4673-940C-1035B31E4C68}" type="presParOf" srcId="{152F01BC-B818-491F-801C-1F4C640FB136}" destId="{97D0C683-411F-4524-9204-344A653DB6DC}" srcOrd="0" destOrd="0" presId="urn:microsoft.com/office/officeart/2018/2/layout/IconVerticalSolidList"/>
    <dgm:cxn modelId="{68A6C328-F7E3-4001-8FB5-A20DA353AFF6}" type="presParOf" srcId="{97D0C683-411F-4524-9204-344A653DB6DC}" destId="{DEA99B8B-FFFA-4B48-844A-470B837B8A87}" srcOrd="0" destOrd="0" presId="urn:microsoft.com/office/officeart/2018/2/layout/IconVerticalSolidList"/>
    <dgm:cxn modelId="{F0D556B2-395B-452C-A2F2-5E31B8B29EB1}" type="presParOf" srcId="{97D0C683-411F-4524-9204-344A653DB6DC}" destId="{2D766B7A-F589-479E-99B7-BC16C5FECC12}" srcOrd="1" destOrd="0" presId="urn:microsoft.com/office/officeart/2018/2/layout/IconVerticalSolidList"/>
    <dgm:cxn modelId="{017BFD60-DAD0-4D79-BEA1-C9361FE1E1A5}" type="presParOf" srcId="{97D0C683-411F-4524-9204-344A653DB6DC}" destId="{4878AF79-DB15-4301-B5BC-4850C8017A9B}" srcOrd="2" destOrd="0" presId="urn:microsoft.com/office/officeart/2018/2/layout/IconVerticalSolidList"/>
    <dgm:cxn modelId="{A27ACB8E-941F-4894-994B-0EFEDEF04CF9}" type="presParOf" srcId="{97D0C683-411F-4524-9204-344A653DB6DC}" destId="{2A7B7484-1210-44B3-A6E9-A4D32813D7AE}" srcOrd="3" destOrd="0" presId="urn:microsoft.com/office/officeart/2018/2/layout/IconVerticalSolidList"/>
    <dgm:cxn modelId="{0E8BB56C-9876-4E17-9A39-1E50C6012DD9}" type="presParOf" srcId="{152F01BC-B818-491F-801C-1F4C640FB136}" destId="{9829CE0C-3A0E-4455-AB98-D442D0FED983}" srcOrd="1" destOrd="0" presId="urn:microsoft.com/office/officeart/2018/2/layout/IconVerticalSolidList"/>
    <dgm:cxn modelId="{4169CCD1-CF10-4E1C-BB44-2786FD92A26F}" type="presParOf" srcId="{152F01BC-B818-491F-801C-1F4C640FB136}" destId="{0DF93744-EB5E-4393-BF4D-1CF9CAE84ABC}" srcOrd="2" destOrd="0" presId="urn:microsoft.com/office/officeart/2018/2/layout/IconVerticalSolidList"/>
    <dgm:cxn modelId="{475C96A9-1CD9-4F70-8D64-485158119D92}" type="presParOf" srcId="{0DF93744-EB5E-4393-BF4D-1CF9CAE84ABC}" destId="{13B3B2E9-9EF7-4EA7-B974-5CBA61E83A98}" srcOrd="0" destOrd="0" presId="urn:microsoft.com/office/officeart/2018/2/layout/IconVerticalSolidList"/>
    <dgm:cxn modelId="{66F7F66B-1D5C-4693-8BDA-32B5F5F2394F}" type="presParOf" srcId="{0DF93744-EB5E-4393-BF4D-1CF9CAE84ABC}" destId="{A7268CCF-4DCD-4184-91BD-51923FBA18E9}" srcOrd="1" destOrd="0" presId="urn:microsoft.com/office/officeart/2018/2/layout/IconVerticalSolidList"/>
    <dgm:cxn modelId="{EADEDEBA-C93F-4C68-938E-54438465F0FF}" type="presParOf" srcId="{0DF93744-EB5E-4393-BF4D-1CF9CAE84ABC}" destId="{70BCA9DC-E846-46C2-A605-D7C8F23CD65F}" srcOrd="2" destOrd="0" presId="urn:microsoft.com/office/officeart/2018/2/layout/IconVerticalSolidList"/>
    <dgm:cxn modelId="{00BB0564-45BE-4E47-BAE1-E35C8141360E}" type="presParOf" srcId="{0DF93744-EB5E-4393-BF4D-1CF9CAE84ABC}" destId="{DA490425-6CB8-44E3-A96B-2BA7F5A8E27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B57BE38-59B6-40E9-9C0D-F4C068F801A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BE9E706-D0DE-4D8F-8BC1-F400943D15DC}">
      <dgm:prSet custT="1"/>
      <dgm:spPr/>
      <dgm:t>
        <a:bodyPr/>
        <a:lstStyle/>
        <a:p>
          <a:r>
            <a:rPr lang="en-GB" sz="1600" dirty="0"/>
            <a:t>Study of this field stems extensively from the USA, where choral conducting has been offered as an academic subject at colleges and conservatoires for many years</a:t>
          </a:r>
          <a:endParaRPr lang="en-US" sz="1600" dirty="0"/>
        </a:p>
      </dgm:t>
    </dgm:pt>
    <dgm:pt modelId="{FD5A5343-A8EA-4A47-850D-E92823BFDA4A}" type="parTrans" cxnId="{3941B2C6-54DC-4277-9C4C-8D30ADA3A016}">
      <dgm:prSet/>
      <dgm:spPr/>
      <dgm:t>
        <a:bodyPr/>
        <a:lstStyle/>
        <a:p>
          <a:endParaRPr lang="en-US"/>
        </a:p>
      </dgm:t>
    </dgm:pt>
    <dgm:pt modelId="{71FFEC7C-505E-4ABB-9E99-E931CFB831A6}" type="sibTrans" cxnId="{3941B2C6-54DC-4277-9C4C-8D30ADA3A016}">
      <dgm:prSet/>
      <dgm:spPr/>
      <dgm:t>
        <a:bodyPr/>
        <a:lstStyle/>
        <a:p>
          <a:endParaRPr lang="en-US"/>
        </a:p>
      </dgm:t>
    </dgm:pt>
    <dgm:pt modelId="{4A26BF76-D60E-4583-B123-31398AA2C1A4}">
      <dgm:prSet custT="1"/>
      <dgm:spPr/>
      <dgm:t>
        <a:bodyPr/>
        <a:lstStyle/>
        <a:p>
          <a:r>
            <a:rPr lang="en-GB" sz="1600" dirty="0"/>
            <a:t>Consequently, the field of study is better established.</a:t>
          </a:r>
          <a:endParaRPr lang="en-US" sz="1600" dirty="0"/>
        </a:p>
      </dgm:t>
    </dgm:pt>
    <dgm:pt modelId="{848AA642-905F-4C2A-ACE4-1705A7C69DA4}" type="parTrans" cxnId="{3606B96D-A090-4CCA-B882-C9229292FAFE}">
      <dgm:prSet/>
      <dgm:spPr/>
      <dgm:t>
        <a:bodyPr/>
        <a:lstStyle/>
        <a:p>
          <a:endParaRPr lang="en-US"/>
        </a:p>
      </dgm:t>
    </dgm:pt>
    <dgm:pt modelId="{3CB1BD83-177E-4E7F-91E0-2CF0D28C43D3}" type="sibTrans" cxnId="{3606B96D-A090-4CCA-B882-C9229292FAFE}">
      <dgm:prSet/>
      <dgm:spPr/>
      <dgm:t>
        <a:bodyPr/>
        <a:lstStyle/>
        <a:p>
          <a:endParaRPr lang="en-US"/>
        </a:p>
      </dgm:t>
    </dgm:pt>
    <dgm:pt modelId="{C7F150F3-5D76-4A9D-9224-779B35B71AB5}">
      <dgm:prSet custT="1"/>
      <dgm:spPr/>
      <dgm:t>
        <a:bodyPr/>
        <a:lstStyle/>
        <a:p>
          <a:r>
            <a:rPr lang="en-GB" sz="1600" dirty="0"/>
            <a:t>Because of the established nature of choral conducting training in the US education system, it was considered too different from the UK to be used as a basis for comparison.</a:t>
          </a:r>
          <a:endParaRPr lang="en-US" sz="1600" dirty="0"/>
        </a:p>
      </dgm:t>
    </dgm:pt>
    <dgm:pt modelId="{640132C0-FEAE-4ABB-87E8-437EDE676EDC}" type="parTrans" cxnId="{6308D3B9-6A0E-4B9C-AE2C-B8ADCAE47610}">
      <dgm:prSet/>
      <dgm:spPr/>
      <dgm:t>
        <a:bodyPr/>
        <a:lstStyle/>
        <a:p>
          <a:endParaRPr lang="en-US"/>
        </a:p>
      </dgm:t>
    </dgm:pt>
    <dgm:pt modelId="{1E55F2F1-42CC-4B05-B55B-CF11D2218A70}" type="sibTrans" cxnId="{6308D3B9-6A0E-4B9C-AE2C-B8ADCAE47610}">
      <dgm:prSet/>
      <dgm:spPr/>
      <dgm:t>
        <a:bodyPr/>
        <a:lstStyle/>
        <a:p>
          <a:endParaRPr lang="en-US"/>
        </a:p>
      </dgm:t>
    </dgm:pt>
    <dgm:pt modelId="{9649FE14-FF93-414A-BF8A-C39D69A0A567}" type="pres">
      <dgm:prSet presAssocID="{7B57BE38-59B6-40E9-9C0D-F4C068F801A0}" presName="root" presStyleCnt="0">
        <dgm:presLayoutVars>
          <dgm:dir/>
          <dgm:resizeHandles val="exact"/>
        </dgm:presLayoutVars>
      </dgm:prSet>
      <dgm:spPr/>
    </dgm:pt>
    <dgm:pt modelId="{DFBF8DF6-6F25-449E-A764-ABAB5D973825}" type="pres">
      <dgm:prSet presAssocID="{CBE9E706-D0DE-4D8F-8BC1-F400943D15DC}" presName="compNode" presStyleCnt="0"/>
      <dgm:spPr/>
    </dgm:pt>
    <dgm:pt modelId="{961020F2-9903-4A02-A161-345DD1932BDC}" type="pres">
      <dgm:prSet presAssocID="{CBE9E706-D0DE-4D8F-8BC1-F400943D15DC}" presName="bgRect" presStyleLbl="bgShp" presStyleIdx="0" presStyleCnt="3"/>
      <dgm:spPr/>
    </dgm:pt>
    <dgm:pt modelId="{B8CEB38B-1785-40FE-BB80-B7B7C21BEB23}" type="pres">
      <dgm:prSet presAssocID="{CBE9E706-D0DE-4D8F-8BC1-F400943D15D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ss clef"/>
        </a:ext>
      </dgm:extLst>
    </dgm:pt>
    <dgm:pt modelId="{A2007C86-C58A-4560-A329-CB7C1255D6B9}" type="pres">
      <dgm:prSet presAssocID="{CBE9E706-D0DE-4D8F-8BC1-F400943D15DC}" presName="spaceRect" presStyleCnt="0"/>
      <dgm:spPr/>
    </dgm:pt>
    <dgm:pt modelId="{C8A5A988-5D76-41E3-A647-7599129DF095}" type="pres">
      <dgm:prSet presAssocID="{CBE9E706-D0DE-4D8F-8BC1-F400943D15DC}" presName="parTx" presStyleLbl="revTx" presStyleIdx="0" presStyleCnt="3">
        <dgm:presLayoutVars>
          <dgm:chMax val="0"/>
          <dgm:chPref val="0"/>
        </dgm:presLayoutVars>
      </dgm:prSet>
      <dgm:spPr/>
    </dgm:pt>
    <dgm:pt modelId="{89BE02A1-3D9F-4B53-8091-111F5D5C20A2}" type="pres">
      <dgm:prSet presAssocID="{71FFEC7C-505E-4ABB-9E99-E931CFB831A6}" presName="sibTrans" presStyleCnt="0"/>
      <dgm:spPr/>
    </dgm:pt>
    <dgm:pt modelId="{B1D666D1-E45E-475C-A2E7-6234866600B5}" type="pres">
      <dgm:prSet presAssocID="{4A26BF76-D60E-4583-B123-31398AA2C1A4}" presName="compNode" presStyleCnt="0"/>
      <dgm:spPr/>
    </dgm:pt>
    <dgm:pt modelId="{4C045897-C459-4910-9E31-FD1283CC62CA}" type="pres">
      <dgm:prSet presAssocID="{4A26BF76-D60E-4583-B123-31398AA2C1A4}" presName="bgRect" presStyleLbl="bgShp" presStyleIdx="1" presStyleCnt="3"/>
      <dgm:spPr/>
    </dgm:pt>
    <dgm:pt modelId="{C33F9CF4-C6C0-4635-A2FF-7E8A3D79EAC6}" type="pres">
      <dgm:prSet presAssocID="{4A26BF76-D60E-4583-B123-31398AA2C1A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C822BD35-D36C-4C47-A803-F7CFEE2322CD}" type="pres">
      <dgm:prSet presAssocID="{4A26BF76-D60E-4583-B123-31398AA2C1A4}" presName="spaceRect" presStyleCnt="0"/>
      <dgm:spPr/>
    </dgm:pt>
    <dgm:pt modelId="{71453A4D-91B9-4097-B006-5BC6B1559734}" type="pres">
      <dgm:prSet presAssocID="{4A26BF76-D60E-4583-B123-31398AA2C1A4}" presName="parTx" presStyleLbl="revTx" presStyleIdx="1" presStyleCnt="3">
        <dgm:presLayoutVars>
          <dgm:chMax val="0"/>
          <dgm:chPref val="0"/>
        </dgm:presLayoutVars>
      </dgm:prSet>
      <dgm:spPr/>
    </dgm:pt>
    <dgm:pt modelId="{34F6D85F-D92B-45C8-82AF-4D67FB0B3270}" type="pres">
      <dgm:prSet presAssocID="{3CB1BD83-177E-4E7F-91E0-2CF0D28C43D3}" presName="sibTrans" presStyleCnt="0"/>
      <dgm:spPr/>
    </dgm:pt>
    <dgm:pt modelId="{38EDE8D2-CAA8-4C66-A894-B57A645F0C23}" type="pres">
      <dgm:prSet presAssocID="{C7F150F3-5D76-4A9D-9224-779B35B71AB5}" presName="compNode" presStyleCnt="0"/>
      <dgm:spPr/>
    </dgm:pt>
    <dgm:pt modelId="{65DBE08C-FF27-42CC-B002-9A9371FE34E8}" type="pres">
      <dgm:prSet presAssocID="{C7F150F3-5D76-4A9D-9224-779B35B71AB5}" presName="bgRect" presStyleLbl="bgShp" presStyleIdx="2" presStyleCnt="3"/>
      <dgm:spPr/>
    </dgm:pt>
    <dgm:pt modelId="{E11F0671-8F86-4350-9221-8CE808DB9041}" type="pres">
      <dgm:prSet presAssocID="{C7F150F3-5D76-4A9D-9224-779B35B71AB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usic Notes"/>
        </a:ext>
      </dgm:extLst>
    </dgm:pt>
    <dgm:pt modelId="{39062B31-1902-4866-848D-F0DECCEB530B}" type="pres">
      <dgm:prSet presAssocID="{C7F150F3-5D76-4A9D-9224-779B35B71AB5}" presName="spaceRect" presStyleCnt="0"/>
      <dgm:spPr/>
    </dgm:pt>
    <dgm:pt modelId="{D851741C-733A-45DB-874C-974B91539BB9}" type="pres">
      <dgm:prSet presAssocID="{C7F150F3-5D76-4A9D-9224-779B35B71AB5}" presName="parTx" presStyleLbl="revTx" presStyleIdx="2" presStyleCnt="3">
        <dgm:presLayoutVars>
          <dgm:chMax val="0"/>
          <dgm:chPref val="0"/>
        </dgm:presLayoutVars>
      </dgm:prSet>
      <dgm:spPr/>
    </dgm:pt>
  </dgm:ptLst>
  <dgm:cxnLst>
    <dgm:cxn modelId="{07AF3A0C-0761-4E90-A550-3C47B338E458}" type="presOf" srcId="{4A26BF76-D60E-4583-B123-31398AA2C1A4}" destId="{71453A4D-91B9-4097-B006-5BC6B1559734}" srcOrd="0" destOrd="0" presId="urn:microsoft.com/office/officeart/2018/2/layout/IconVerticalSolidList"/>
    <dgm:cxn modelId="{FD926148-EB4D-424C-96C6-069E87EF3AE9}" type="presOf" srcId="{CBE9E706-D0DE-4D8F-8BC1-F400943D15DC}" destId="{C8A5A988-5D76-41E3-A647-7599129DF095}" srcOrd="0" destOrd="0" presId="urn:microsoft.com/office/officeart/2018/2/layout/IconVerticalSolidList"/>
    <dgm:cxn modelId="{3606B96D-A090-4CCA-B882-C9229292FAFE}" srcId="{7B57BE38-59B6-40E9-9C0D-F4C068F801A0}" destId="{4A26BF76-D60E-4583-B123-31398AA2C1A4}" srcOrd="1" destOrd="0" parTransId="{848AA642-905F-4C2A-ACE4-1705A7C69DA4}" sibTransId="{3CB1BD83-177E-4E7F-91E0-2CF0D28C43D3}"/>
    <dgm:cxn modelId="{51A7669B-1006-4A21-97EE-71CB725D3867}" type="presOf" srcId="{C7F150F3-5D76-4A9D-9224-779B35B71AB5}" destId="{D851741C-733A-45DB-874C-974B91539BB9}" srcOrd="0" destOrd="0" presId="urn:microsoft.com/office/officeart/2018/2/layout/IconVerticalSolidList"/>
    <dgm:cxn modelId="{6308D3B9-6A0E-4B9C-AE2C-B8ADCAE47610}" srcId="{7B57BE38-59B6-40E9-9C0D-F4C068F801A0}" destId="{C7F150F3-5D76-4A9D-9224-779B35B71AB5}" srcOrd="2" destOrd="0" parTransId="{640132C0-FEAE-4ABB-87E8-437EDE676EDC}" sibTransId="{1E55F2F1-42CC-4B05-B55B-CF11D2218A70}"/>
    <dgm:cxn modelId="{3A5234C6-1376-4056-8E48-B3037E098050}" type="presOf" srcId="{7B57BE38-59B6-40E9-9C0D-F4C068F801A0}" destId="{9649FE14-FF93-414A-BF8A-C39D69A0A567}" srcOrd="0" destOrd="0" presId="urn:microsoft.com/office/officeart/2018/2/layout/IconVerticalSolidList"/>
    <dgm:cxn modelId="{3941B2C6-54DC-4277-9C4C-8D30ADA3A016}" srcId="{7B57BE38-59B6-40E9-9C0D-F4C068F801A0}" destId="{CBE9E706-D0DE-4D8F-8BC1-F400943D15DC}" srcOrd="0" destOrd="0" parTransId="{FD5A5343-A8EA-4A47-850D-E92823BFDA4A}" sibTransId="{71FFEC7C-505E-4ABB-9E99-E931CFB831A6}"/>
    <dgm:cxn modelId="{5907DCE6-32C2-4BCC-B75E-0B505A343126}" type="presParOf" srcId="{9649FE14-FF93-414A-BF8A-C39D69A0A567}" destId="{DFBF8DF6-6F25-449E-A764-ABAB5D973825}" srcOrd="0" destOrd="0" presId="urn:microsoft.com/office/officeart/2018/2/layout/IconVerticalSolidList"/>
    <dgm:cxn modelId="{4E544C76-B221-43A3-9A85-45A0078FD79D}" type="presParOf" srcId="{DFBF8DF6-6F25-449E-A764-ABAB5D973825}" destId="{961020F2-9903-4A02-A161-345DD1932BDC}" srcOrd="0" destOrd="0" presId="urn:microsoft.com/office/officeart/2018/2/layout/IconVerticalSolidList"/>
    <dgm:cxn modelId="{C4488CED-BE2F-47F4-A640-69BEB73C8064}" type="presParOf" srcId="{DFBF8DF6-6F25-449E-A764-ABAB5D973825}" destId="{B8CEB38B-1785-40FE-BB80-B7B7C21BEB23}" srcOrd="1" destOrd="0" presId="urn:microsoft.com/office/officeart/2018/2/layout/IconVerticalSolidList"/>
    <dgm:cxn modelId="{37BC6C02-99B2-4068-B32D-30E882CF35D7}" type="presParOf" srcId="{DFBF8DF6-6F25-449E-A764-ABAB5D973825}" destId="{A2007C86-C58A-4560-A329-CB7C1255D6B9}" srcOrd="2" destOrd="0" presId="urn:microsoft.com/office/officeart/2018/2/layout/IconVerticalSolidList"/>
    <dgm:cxn modelId="{E352DD3E-BC33-48C2-A623-58FE73A9484D}" type="presParOf" srcId="{DFBF8DF6-6F25-449E-A764-ABAB5D973825}" destId="{C8A5A988-5D76-41E3-A647-7599129DF095}" srcOrd="3" destOrd="0" presId="urn:microsoft.com/office/officeart/2018/2/layout/IconVerticalSolidList"/>
    <dgm:cxn modelId="{18B4F3EC-7C6D-4B63-944C-05EAE5F63B6E}" type="presParOf" srcId="{9649FE14-FF93-414A-BF8A-C39D69A0A567}" destId="{89BE02A1-3D9F-4B53-8091-111F5D5C20A2}" srcOrd="1" destOrd="0" presId="urn:microsoft.com/office/officeart/2018/2/layout/IconVerticalSolidList"/>
    <dgm:cxn modelId="{4B835BF6-3951-4FAA-8168-105C92F05436}" type="presParOf" srcId="{9649FE14-FF93-414A-BF8A-C39D69A0A567}" destId="{B1D666D1-E45E-475C-A2E7-6234866600B5}" srcOrd="2" destOrd="0" presId="urn:microsoft.com/office/officeart/2018/2/layout/IconVerticalSolidList"/>
    <dgm:cxn modelId="{3B24CE33-D154-4BC8-8396-EDB053C6EDD6}" type="presParOf" srcId="{B1D666D1-E45E-475C-A2E7-6234866600B5}" destId="{4C045897-C459-4910-9E31-FD1283CC62CA}" srcOrd="0" destOrd="0" presId="urn:microsoft.com/office/officeart/2018/2/layout/IconVerticalSolidList"/>
    <dgm:cxn modelId="{8B59AD87-6B6C-4172-A72E-19E659B506E6}" type="presParOf" srcId="{B1D666D1-E45E-475C-A2E7-6234866600B5}" destId="{C33F9CF4-C6C0-4635-A2FF-7E8A3D79EAC6}" srcOrd="1" destOrd="0" presId="urn:microsoft.com/office/officeart/2018/2/layout/IconVerticalSolidList"/>
    <dgm:cxn modelId="{CB3F2DE6-1888-4339-812D-54C8568DE764}" type="presParOf" srcId="{B1D666D1-E45E-475C-A2E7-6234866600B5}" destId="{C822BD35-D36C-4C47-A803-F7CFEE2322CD}" srcOrd="2" destOrd="0" presId="urn:microsoft.com/office/officeart/2018/2/layout/IconVerticalSolidList"/>
    <dgm:cxn modelId="{D0F27B22-1C82-4C8A-8EE0-028513AD3E0A}" type="presParOf" srcId="{B1D666D1-E45E-475C-A2E7-6234866600B5}" destId="{71453A4D-91B9-4097-B006-5BC6B1559734}" srcOrd="3" destOrd="0" presId="urn:microsoft.com/office/officeart/2018/2/layout/IconVerticalSolidList"/>
    <dgm:cxn modelId="{471CF0D1-2702-4BB4-84B0-306A6842FDD9}" type="presParOf" srcId="{9649FE14-FF93-414A-BF8A-C39D69A0A567}" destId="{34F6D85F-D92B-45C8-82AF-4D67FB0B3270}" srcOrd="3" destOrd="0" presId="urn:microsoft.com/office/officeart/2018/2/layout/IconVerticalSolidList"/>
    <dgm:cxn modelId="{14CC394D-3CEC-4927-A158-287B97158F2A}" type="presParOf" srcId="{9649FE14-FF93-414A-BF8A-C39D69A0A567}" destId="{38EDE8D2-CAA8-4C66-A894-B57A645F0C23}" srcOrd="4" destOrd="0" presId="urn:microsoft.com/office/officeart/2018/2/layout/IconVerticalSolidList"/>
    <dgm:cxn modelId="{B7282E88-159E-439E-A020-1353C5FDA7ED}" type="presParOf" srcId="{38EDE8D2-CAA8-4C66-A894-B57A645F0C23}" destId="{65DBE08C-FF27-42CC-B002-9A9371FE34E8}" srcOrd="0" destOrd="0" presId="urn:microsoft.com/office/officeart/2018/2/layout/IconVerticalSolidList"/>
    <dgm:cxn modelId="{A9C4C3C2-2993-4514-856F-00A73FADA3B8}" type="presParOf" srcId="{38EDE8D2-CAA8-4C66-A894-B57A645F0C23}" destId="{E11F0671-8F86-4350-9221-8CE808DB9041}" srcOrd="1" destOrd="0" presId="urn:microsoft.com/office/officeart/2018/2/layout/IconVerticalSolidList"/>
    <dgm:cxn modelId="{8740CA47-CD32-415A-9A18-0ABA60CB5FBC}" type="presParOf" srcId="{38EDE8D2-CAA8-4C66-A894-B57A645F0C23}" destId="{39062B31-1902-4866-848D-F0DECCEB530B}" srcOrd="2" destOrd="0" presId="urn:microsoft.com/office/officeart/2018/2/layout/IconVerticalSolidList"/>
    <dgm:cxn modelId="{2213815A-98B6-475F-92ED-328061B5DA63}" type="presParOf" srcId="{38EDE8D2-CAA8-4C66-A894-B57A645F0C23}" destId="{D851741C-733A-45DB-874C-974B91539BB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8F972-E9BD-476E-A061-322454FF7918}">
      <dsp:nvSpPr>
        <dsp:cNvPr id="0" name=""/>
        <dsp:cNvSpPr/>
      </dsp:nvSpPr>
      <dsp:spPr>
        <a:xfrm>
          <a:off x="-120979" y="0"/>
          <a:ext cx="5260047" cy="1301556"/>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In 2017, Voices Now conducted a survey, The Big Choral Census, that estimated there were over 2 million amateur choral singers in the UK singing in around 40,000 choirs (</a:t>
          </a:r>
          <a:r>
            <a:rPr lang="en-GB" sz="1400" kern="1200" dirty="0">
              <a:hlinkClick xmlns:r="http://schemas.openxmlformats.org/officeDocument/2006/relationships" r:id="rId1"/>
            </a:rPr>
            <a:t>BBC Radio 3 Choir and Organ Online</a:t>
          </a:r>
          <a:r>
            <a:rPr lang="en-GB" sz="1400" kern="1200" dirty="0"/>
            <a:t>, n.d.).</a:t>
          </a:r>
          <a:endParaRPr lang="en-US" sz="1400" kern="1200" dirty="0"/>
        </a:p>
      </dsp:txBody>
      <dsp:txXfrm>
        <a:off x="-82858" y="38121"/>
        <a:ext cx="3599864" cy="1225314"/>
      </dsp:txXfrm>
    </dsp:sp>
    <dsp:sp modelId="{D7F80AD4-9CBC-4277-8310-42394CD49294}">
      <dsp:nvSpPr>
        <dsp:cNvPr id="0" name=""/>
        <dsp:cNvSpPr/>
      </dsp:nvSpPr>
      <dsp:spPr>
        <a:xfrm>
          <a:off x="520980" y="1538203"/>
          <a:ext cx="4776129" cy="1301556"/>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This includes community choirs, children’s choirs, choral societies, choirs for health, church choirs, choirs for well-being, LBGTQ+ choirs amongst others</a:t>
          </a:r>
          <a:endParaRPr lang="en-US" sz="1500" kern="1200"/>
        </a:p>
      </dsp:txBody>
      <dsp:txXfrm>
        <a:off x="559101" y="1576324"/>
        <a:ext cx="3453874" cy="1225314"/>
      </dsp:txXfrm>
    </dsp:sp>
    <dsp:sp modelId="{05507BED-2879-4AAD-989B-8A4FF3C493C0}">
      <dsp:nvSpPr>
        <dsp:cNvPr id="0" name=""/>
        <dsp:cNvSpPr/>
      </dsp:nvSpPr>
      <dsp:spPr>
        <a:xfrm>
          <a:off x="915010" y="3076407"/>
          <a:ext cx="4776129" cy="1301556"/>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Each choir will have at least one choral conductor, and many choral conductors will have more than one choir.</a:t>
          </a:r>
          <a:endParaRPr lang="en-US" sz="1500" kern="1200"/>
        </a:p>
      </dsp:txBody>
      <dsp:txXfrm>
        <a:off x="953131" y="3114528"/>
        <a:ext cx="3459844" cy="1225314"/>
      </dsp:txXfrm>
    </dsp:sp>
    <dsp:sp modelId="{FC2AFEA8-886B-4487-9A74-DF63362312C6}">
      <dsp:nvSpPr>
        <dsp:cNvPr id="0" name=""/>
        <dsp:cNvSpPr/>
      </dsp:nvSpPr>
      <dsp:spPr>
        <a:xfrm>
          <a:off x="1315011" y="4614611"/>
          <a:ext cx="4776129" cy="1301556"/>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And that adds up to a lot of choral conductors responsible for an awful lot of choral singers.</a:t>
          </a:r>
          <a:endParaRPr lang="en-US" sz="1500" kern="1200"/>
        </a:p>
      </dsp:txBody>
      <dsp:txXfrm>
        <a:off x="1353132" y="4652732"/>
        <a:ext cx="3453874" cy="1225314"/>
      </dsp:txXfrm>
    </dsp:sp>
    <dsp:sp modelId="{317EDA53-0904-4249-A4AF-EE265A5B8F03}">
      <dsp:nvSpPr>
        <dsp:cNvPr id="0" name=""/>
        <dsp:cNvSpPr/>
      </dsp:nvSpPr>
      <dsp:spPr>
        <a:xfrm>
          <a:off x="4051096" y="996874"/>
          <a:ext cx="846012" cy="846012"/>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241449" y="996874"/>
        <a:ext cx="465306" cy="636624"/>
      </dsp:txXfrm>
    </dsp:sp>
    <dsp:sp modelId="{0FC69564-3FF0-4937-9F2D-64D2122DBA4E}">
      <dsp:nvSpPr>
        <dsp:cNvPr id="0" name=""/>
        <dsp:cNvSpPr/>
      </dsp:nvSpPr>
      <dsp:spPr>
        <a:xfrm>
          <a:off x="4451097" y="2535077"/>
          <a:ext cx="846012" cy="846012"/>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641450" y="2535077"/>
        <a:ext cx="465306" cy="636624"/>
      </dsp:txXfrm>
    </dsp:sp>
    <dsp:sp modelId="{DD70AD94-439D-4C83-B77B-7655154EC74B}">
      <dsp:nvSpPr>
        <dsp:cNvPr id="0" name=""/>
        <dsp:cNvSpPr/>
      </dsp:nvSpPr>
      <dsp:spPr>
        <a:xfrm>
          <a:off x="4845128" y="4073281"/>
          <a:ext cx="846012" cy="846012"/>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035481" y="4073281"/>
        <a:ext cx="465306" cy="6366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EBCB84-F1D8-47D4-81D9-FA968041FC00}">
      <dsp:nvSpPr>
        <dsp:cNvPr id="0" name=""/>
        <dsp:cNvSpPr/>
      </dsp:nvSpPr>
      <dsp:spPr>
        <a:xfrm>
          <a:off x="0" y="4113"/>
          <a:ext cx="6832212" cy="8760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06BD37-7462-4076-9D54-860F1CAEE625}">
      <dsp:nvSpPr>
        <dsp:cNvPr id="0" name=""/>
        <dsp:cNvSpPr/>
      </dsp:nvSpPr>
      <dsp:spPr>
        <a:xfrm>
          <a:off x="265017" y="201233"/>
          <a:ext cx="481850" cy="4818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2AD4C1D-2E3F-424C-BEE4-E9FE5CED3361}">
      <dsp:nvSpPr>
        <dsp:cNvPr id="0" name=""/>
        <dsp:cNvSpPr/>
      </dsp:nvSpPr>
      <dsp:spPr>
        <a:xfrm>
          <a:off x="1011886" y="4113"/>
          <a:ext cx="5820325" cy="8760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20" tIns="92720" rIns="92720" bIns="92720" numCol="1" spcCol="1270" anchor="ctr" anchorCtr="0">
          <a:noAutofit/>
        </a:bodyPr>
        <a:lstStyle/>
        <a:p>
          <a:pPr marL="0" lvl="0" indent="0" algn="l" defTabSz="711200">
            <a:lnSpc>
              <a:spcPct val="90000"/>
            </a:lnSpc>
            <a:spcBef>
              <a:spcPct val="0"/>
            </a:spcBef>
            <a:spcAft>
              <a:spcPct val="35000"/>
            </a:spcAft>
            <a:buNone/>
          </a:pPr>
          <a:r>
            <a:rPr lang="en-GB" sz="1600" kern="1200"/>
            <a:t>Ethics</a:t>
          </a:r>
          <a:endParaRPr lang="en-US" sz="1600" kern="1200"/>
        </a:p>
      </dsp:txBody>
      <dsp:txXfrm>
        <a:off x="1011886" y="4113"/>
        <a:ext cx="5820325" cy="876092"/>
      </dsp:txXfrm>
    </dsp:sp>
    <dsp:sp modelId="{85222F8B-BA8E-48D1-87D1-7F3BFA7B782E}">
      <dsp:nvSpPr>
        <dsp:cNvPr id="0" name=""/>
        <dsp:cNvSpPr/>
      </dsp:nvSpPr>
      <dsp:spPr>
        <a:xfrm>
          <a:off x="0" y="1099228"/>
          <a:ext cx="6832212" cy="8760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8CE099-0FE1-423E-B4E2-C0E645CEBF5B}">
      <dsp:nvSpPr>
        <dsp:cNvPr id="0" name=""/>
        <dsp:cNvSpPr/>
      </dsp:nvSpPr>
      <dsp:spPr>
        <a:xfrm>
          <a:off x="265017" y="1296349"/>
          <a:ext cx="481850" cy="4818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5AC5E9B-0304-4602-9AEE-FA0B504933D1}">
      <dsp:nvSpPr>
        <dsp:cNvPr id="0" name=""/>
        <dsp:cNvSpPr/>
      </dsp:nvSpPr>
      <dsp:spPr>
        <a:xfrm>
          <a:off x="1011886" y="1099228"/>
          <a:ext cx="5820325" cy="8760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20" tIns="92720" rIns="92720" bIns="92720" numCol="1" spcCol="1270" anchor="ctr" anchorCtr="0">
          <a:noAutofit/>
        </a:bodyPr>
        <a:lstStyle/>
        <a:p>
          <a:pPr marL="0" lvl="0" indent="0" algn="l" defTabSz="711200">
            <a:lnSpc>
              <a:spcPct val="90000"/>
            </a:lnSpc>
            <a:spcBef>
              <a:spcPct val="0"/>
            </a:spcBef>
            <a:spcAft>
              <a:spcPct val="35000"/>
            </a:spcAft>
            <a:buNone/>
          </a:pPr>
          <a:r>
            <a:rPr lang="en-GB" sz="1600" kern="1200"/>
            <a:t>The project was conducted in accordance with the ethical guidance laid down by the University of Wales Trinity St David.</a:t>
          </a:r>
          <a:endParaRPr lang="en-US" sz="1600" kern="1200"/>
        </a:p>
      </dsp:txBody>
      <dsp:txXfrm>
        <a:off x="1011886" y="1099228"/>
        <a:ext cx="5820325" cy="876092"/>
      </dsp:txXfrm>
    </dsp:sp>
    <dsp:sp modelId="{74E319CE-4466-4A9F-AE11-21DEF10BE428}">
      <dsp:nvSpPr>
        <dsp:cNvPr id="0" name=""/>
        <dsp:cNvSpPr/>
      </dsp:nvSpPr>
      <dsp:spPr>
        <a:xfrm>
          <a:off x="0" y="2194343"/>
          <a:ext cx="6832212" cy="8760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FEC1F1-A27D-4BED-B050-26D8B2E16EF0}">
      <dsp:nvSpPr>
        <dsp:cNvPr id="0" name=""/>
        <dsp:cNvSpPr/>
      </dsp:nvSpPr>
      <dsp:spPr>
        <a:xfrm>
          <a:off x="265017" y="2391464"/>
          <a:ext cx="481850" cy="4818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8E61B0D-4A86-45F7-87FD-01E2886FE4FA}">
      <dsp:nvSpPr>
        <dsp:cNvPr id="0" name=""/>
        <dsp:cNvSpPr/>
      </dsp:nvSpPr>
      <dsp:spPr>
        <a:xfrm>
          <a:off x="1011886" y="2194343"/>
          <a:ext cx="5820325" cy="8760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20" tIns="92720" rIns="92720" bIns="92720" numCol="1" spcCol="1270" anchor="ctr" anchorCtr="0">
          <a:noAutofit/>
        </a:bodyPr>
        <a:lstStyle/>
        <a:p>
          <a:pPr marL="0" lvl="0" indent="0" algn="l" defTabSz="711200">
            <a:lnSpc>
              <a:spcPct val="90000"/>
            </a:lnSpc>
            <a:spcBef>
              <a:spcPct val="0"/>
            </a:spcBef>
            <a:spcAft>
              <a:spcPct val="35000"/>
            </a:spcAft>
            <a:buNone/>
          </a:pPr>
          <a:r>
            <a:rPr lang="en-GB" sz="1600" kern="1200"/>
            <a:t>Consent was obtained from all the participants.</a:t>
          </a:r>
          <a:endParaRPr lang="en-US" sz="1600" kern="1200"/>
        </a:p>
      </dsp:txBody>
      <dsp:txXfrm>
        <a:off x="1011886" y="2194343"/>
        <a:ext cx="5820325" cy="876092"/>
      </dsp:txXfrm>
    </dsp:sp>
    <dsp:sp modelId="{3D140A10-0862-4C36-B0E4-AD376448E60F}">
      <dsp:nvSpPr>
        <dsp:cNvPr id="0" name=""/>
        <dsp:cNvSpPr/>
      </dsp:nvSpPr>
      <dsp:spPr>
        <a:xfrm>
          <a:off x="0" y="3289458"/>
          <a:ext cx="6832212" cy="8760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57CF68-8449-4CC6-9161-36F072F9C316}">
      <dsp:nvSpPr>
        <dsp:cNvPr id="0" name=""/>
        <dsp:cNvSpPr/>
      </dsp:nvSpPr>
      <dsp:spPr>
        <a:xfrm>
          <a:off x="265017" y="3486579"/>
          <a:ext cx="481850" cy="48185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CD15A9B-0BDB-4415-BED7-1D65E5A98365}">
      <dsp:nvSpPr>
        <dsp:cNvPr id="0" name=""/>
        <dsp:cNvSpPr/>
      </dsp:nvSpPr>
      <dsp:spPr>
        <a:xfrm>
          <a:off x="1011886" y="3289458"/>
          <a:ext cx="5820325" cy="8760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20" tIns="92720" rIns="92720" bIns="92720" numCol="1" spcCol="1270" anchor="ctr" anchorCtr="0">
          <a:noAutofit/>
        </a:bodyPr>
        <a:lstStyle/>
        <a:p>
          <a:pPr marL="0" lvl="0" indent="0" algn="l" defTabSz="711200">
            <a:lnSpc>
              <a:spcPct val="90000"/>
            </a:lnSpc>
            <a:spcBef>
              <a:spcPct val="0"/>
            </a:spcBef>
            <a:spcAft>
              <a:spcPct val="35000"/>
            </a:spcAft>
            <a:buNone/>
          </a:pPr>
          <a:r>
            <a:rPr lang="en-GB" sz="1600" kern="1200"/>
            <a:t>Participation was voluntary and all were free to withdraw from the project at any time.</a:t>
          </a:r>
          <a:endParaRPr lang="en-US" sz="1600" kern="1200"/>
        </a:p>
      </dsp:txBody>
      <dsp:txXfrm>
        <a:off x="1011886" y="3289458"/>
        <a:ext cx="5820325" cy="876092"/>
      </dsp:txXfrm>
    </dsp:sp>
    <dsp:sp modelId="{71E87A30-6E4D-42A1-8401-57D80B06E760}">
      <dsp:nvSpPr>
        <dsp:cNvPr id="0" name=""/>
        <dsp:cNvSpPr/>
      </dsp:nvSpPr>
      <dsp:spPr>
        <a:xfrm>
          <a:off x="0" y="4384573"/>
          <a:ext cx="6832212" cy="8760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87F34A-CABF-4122-84D2-9D61D0E4DD2B}">
      <dsp:nvSpPr>
        <dsp:cNvPr id="0" name=""/>
        <dsp:cNvSpPr/>
      </dsp:nvSpPr>
      <dsp:spPr>
        <a:xfrm>
          <a:off x="265017" y="4581694"/>
          <a:ext cx="481850" cy="48185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51E4731-7AB9-4AA7-975D-726A314BAE79}">
      <dsp:nvSpPr>
        <dsp:cNvPr id="0" name=""/>
        <dsp:cNvSpPr/>
      </dsp:nvSpPr>
      <dsp:spPr>
        <a:xfrm>
          <a:off x="1011886" y="4384573"/>
          <a:ext cx="5820325" cy="8760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20" tIns="92720" rIns="92720" bIns="92720" numCol="1" spcCol="1270" anchor="ctr" anchorCtr="0">
          <a:noAutofit/>
        </a:bodyPr>
        <a:lstStyle/>
        <a:p>
          <a:pPr marL="0" lvl="0" indent="0" algn="l" defTabSz="711200">
            <a:lnSpc>
              <a:spcPct val="90000"/>
            </a:lnSpc>
            <a:spcBef>
              <a:spcPct val="0"/>
            </a:spcBef>
            <a:spcAft>
              <a:spcPct val="35000"/>
            </a:spcAft>
            <a:buNone/>
          </a:pPr>
          <a:r>
            <a:rPr lang="en-GB" sz="1600" kern="1200"/>
            <a:t>The participants were given the option to omit any questions they preferred not to answer.</a:t>
          </a:r>
          <a:endParaRPr lang="en-US" sz="1600" kern="1200"/>
        </a:p>
      </dsp:txBody>
      <dsp:txXfrm>
        <a:off x="1011886" y="4384573"/>
        <a:ext cx="5820325" cy="8760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59C97B-9EDB-4D05-B157-E09D3B1B2EF1}">
      <dsp:nvSpPr>
        <dsp:cNvPr id="0" name=""/>
        <dsp:cNvSpPr/>
      </dsp:nvSpPr>
      <dsp:spPr>
        <a:xfrm>
          <a:off x="0" y="2185"/>
          <a:ext cx="6832212" cy="11074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2A1E27-B762-492E-B1BF-78EAD0DB4C97}">
      <dsp:nvSpPr>
        <dsp:cNvPr id="0" name=""/>
        <dsp:cNvSpPr/>
      </dsp:nvSpPr>
      <dsp:spPr>
        <a:xfrm>
          <a:off x="335004" y="251362"/>
          <a:ext cx="609099" cy="6090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DF21C35-A624-4FB2-A76A-7CBB23EB88FC}">
      <dsp:nvSpPr>
        <dsp:cNvPr id="0" name=""/>
        <dsp:cNvSpPr/>
      </dsp:nvSpPr>
      <dsp:spPr>
        <a:xfrm>
          <a:off x="1279109" y="2185"/>
          <a:ext cx="5553102" cy="1107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1244600">
            <a:lnSpc>
              <a:spcPct val="90000"/>
            </a:lnSpc>
            <a:spcBef>
              <a:spcPct val="0"/>
            </a:spcBef>
            <a:spcAft>
              <a:spcPct val="35000"/>
            </a:spcAft>
            <a:buNone/>
          </a:pPr>
          <a:r>
            <a:rPr lang="en-US" sz="2800" b="1" kern="1200" dirty="0"/>
            <a:t>MIXED METHODS</a:t>
          </a:r>
          <a:endParaRPr lang="en-US" sz="2800" kern="1200" dirty="0"/>
        </a:p>
      </dsp:txBody>
      <dsp:txXfrm>
        <a:off x="1279109" y="2185"/>
        <a:ext cx="5553102" cy="1107454"/>
      </dsp:txXfrm>
    </dsp:sp>
    <dsp:sp modelId="{A5D25A3F-B74D-4035-B80A-8101755AD490}">
      <dsp:nvSpPr>
        <dsp:cNvPr id="0" name=""/>
        <dsp:cNvSpPr/>
      </dsp:nvSpPr>
      <dsp:spPr>
        <a:xfrm>
          <a:off x="0" y="1386503"/>
          <a:ext cx="6832212" cy="11074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48C89C-3671-4B8D-A7DA-39F07813EA6C}">
      <dsp:nvSpPr>
        <dsp:cNvPr id="0" name=""/>
        <dsp:cNvSpPr/>
      </dsp:nvSpPr>
      <dsp:spPr>
        <a:xfrm>
          <a:off x="335004" y="1635680"/>
          <a:ext cx="609099" cy="6090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CAAD89A-00AB-4EE2-85E7-B6AD2CFA19C7}">
      <dsp:nvSpPr>
        <dsp:cNvPr id="0" name=""/>
        <dsp:cNvSpPr/>
      </dsp:nvSpPr>
      <dsp:spPr>
        <a:xfrm>
          <a:off x="1279109" y="1386503"/>
          <a:ext cx="5553102" cy="1107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889000">
            <a:lnSpc>
              <a:spcPct val="90000"/>
            </a:lnSpc>
            <a:spcBef>
              <a:spcPct val="0"/>
            </a:spcBef>
            <a:spcAft>
              <a:spcPct val="35000"/>
            </a:spcAft>
            <a:buNone/>
          </a:pPr>
          <a:r>
            <a:rPr lang="en-US" sz="2000" kern="1200" dirty="0"/>
            <a:t>would allow the flexibility to choose the best methods for the project (</a:t>
          </a:r>
          <a:r>
            <a:rPr lang="en-US" sz="2000" kern="1200" dirty="0" err="1"/>
            <a:t>MacKenzie</a:t>
          </a:r>
          <a:r>
            <a:rPr lang="en-US" sz="2000" kern="1200" dirty="0"/>
            <a:t> &amp; Knipe, 2006)</a:t>
          </a:r>
        </a:p>
      </dsp:txBody>
      <dsp:txXfrm>
        <a:off x="1279109" y="1386503"/>
        <a:ext cx="5553102" cy="1107454"/>
      </dsp:txXfrm>
    </dsp:sp>
    <dsp:sp modelId="{E79DD8DF-3B12-4184-A5F8-47B101A10303}">
      <dsp:nvSpPr>
        <dsp:cNvPr id="0" name=""/>
        <dsp:cNvSpPr/>
      </dsp:nvSpPr>
      <dsp:spPr>
        <a:xfrm>
          <a:off x="0" y="2770821"/>
          <a:ext cx="6832212" cy="11074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225B5F-3D20-43DC-8AA5-645F5D95B1A7}">
      <dsp:nvSpPr>
        <dsp:cNvPr id="0" name=""/>
        <dsp:cNvSpPr/>
      </dsp:nvSpPr>
      <dsp:spPr>
        <a:xfrm>
          <a:off x="335004" y="3019998"/>
          <a:ext cx="609099" cy="6090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5D156A8-FD08-4B50-9454-C6B13E3423FD}">
      <dsp:nvSpPr>
        <dsp:cNvPr id="0" name=""/>
        <dsp:cNvSpPr/>
      </dsp:nvSpPr>
      <dsp:spPr>
        <a:xfrm>
          <a:off x="1279109" y="2770821"/>
          <a:ext cx="5553102" cy="1107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889000">
            <a:lnSpc>
              <a:spcPct val="90000"/>
            </a:lnSpc>
            <a:spcBef>
              <a:spcPct val="0"/>
            </a:spcBef>
            <a:spcAft>
              <a:spcPct val="35000"/>
            </a:spcAft>
            <a:buNone/>
          </a:pPr>
          <a:r>
            <a:rPr lang="en-US" sz="2000" kern="1200"/>
            <a:t>Can mix quantitative methods with qualitative ones</a:t>
          </a:r>
        </a:p>
      </dsp:txBody>
      <dsp:txXfrm>
        <a:off x="1279109" y="2770821"/>
        <a:ext cx="5553102" cy="1107454"/>
      </dsp:txXfrm>
    </dsp:sp>
    <dsp:sp modelId="{2066CD2B-C560-4D66-97D1-6F103FD8F0E1}">
      <dsp:nvSpPr>
        <dsp:cNvPr id="0" name=""/>
        <dsp:cNvSpPr/>
      </dsp:nvSpPr>
      <dsp:spPr>
        <a:xfrm>
          <a:off x="0" y="4155139"/>
          <a:ext cx="6832212" cy="110745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66C9E3-C38E-4685-BF72-BC4A1729F780}">
      <dsp:nvSpPr>
        <dsp:cNvPr id="0" name=""/>
        <dsp:cNvSpPr/>
      </dsp:nvSpPr>
      <dsp:spPr>
        <a:xfrm>
          <a:off x="335004" y="4404316"/>
          <a:ext cx="609099" cy="60909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789FFF0-8E88-452F-B89C-2AF733AA5731}">
      <dsp:nvSpPr>
        <dsp:cNvPr id="0" name=""/>
        <dsp:cNvSpPr/>
      </dsp:nvSpPr>
      <dsp:spPr>
        <a:xfrm>
          <a:off x="1279109" y="4155139"/>
          <a:ext cx="5553102" cy="1107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06" tIns="117206" rIns="117206" bIns="117206" numCol="1" spcCol="1270" anchor="ctr" anchorCtr="0">
          <a:noAutofit/>
        </a:bodyPr>
        <a:lstStyle/>
        <a:p>
          <a:pPr marL="0" lvl="0" indent="0" algn="l" defTabSz="889000">
            <a:lnSpc>
              <a:spcPct val="90000"/>
            </a:lnSpc>
            <a:spcBef>
              <a:spcPct val="0"/>
            </a:spcBef>
            <a:spcAft>
              <a:spcPct val="35000"/>
            </a:spcAft>
            <a:buNone/>
          </a:pPr>
          <a:r>
            <a:rPr lang="en-US" sz="2000" kern="1200" dirty="0"/>
            <a:t>Appealed to me as a new researcher with ‘an open mind as to how to tackle a particular problem’ (Mitchell, 2018, p.203)</a:t>
          </a:r>
        </a:p>
      </dsp:txBody>
      <dsp:txXfrm>
        <a:off x="1279109" y="4155139"/>
        <a:ext cx="5553102" cy="11074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A99B8B-FFFA-4B48-844A-470B837B8A87}">
      <dsp:nvSpPr>
        <dsp:cNvPr id="0" name=""/>
        <dsp:cNvSpPr/>
      </dsp:nvSpPr>
      <dsp:spPr>
        <a:xfrm>
          <a:off x="0" y="855526"/>
          <a:ext cx="6832212" cy="15794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766B7A-F589-479E-99B7-BC16C5FECC12}">
      <dsp:nvSpPr>
        <dsp:cNvPr id="0" name=""/>
        <dsp:cNvSpPr/>
      </dsp:nvSpPr>
      <dsp:spPr>
        <a:xfrm>
          <a:off x="477778" y="1210899"/>
          <a:ext cx="868688" cy="8686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A7B7484-1210-44B3-A6E9-A4D32813D7AE}">
      <dsp:nvSpPr>
        <dsp:cNvPr id="0" name=""/>
        <dsp:cNvSpPr/>
      </dsp:nvSpPr>
      <dsp:spPr>
        <a:xfrm>
          <a:off x="1824245" y="855526"/>
          <a:ext cx="5007966" cy="1579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157" tIns="167157" rIns="167157" bIns="167157" numCol="1" spcCol="1270" anchor="ctr" anchorCtr="0">
          <a:noAutofit/>
        </a:bodyPr>
        <a:lstStyle/>
        <a:p>
          <a:pPr marL="0" lvl="0" indent="0" algn="l" defTabSz="933450">
            <a:lnSpc>
              <a:spcPct val="90000"/>
            </a:lnSpc>
            <a:spcBef>
              <a:spcPct val="0"/>
            </a:spcBef>
            <a:spcAft>
              <a:spcPct val="35000"/>
            </a:spcAft>
            <a:buNone/>
          </a:pPr>
          <a:r>
            <a:rPr lang="en-GB" sz="2100" kern="1200" dirty="0"/>
            <a:t>First specialist choral conducting course was introduced in 1997 by the Royal Academy of Music (Royal Academy of Music Online, </a:t>
          </a:r>
          <a:r>
            <a:rPr lang="en-GB" sz="2100" kern="1200" dirty="0" err="1"/>
            <a:t>n.d</a:t>
          </a:r>
          <a:r>
            <a:rPr lang="en-GB" sz="2100" kern="1200" dirty="0"/>
            <a:t>)</a:t>
          </a:r>
          <a:endParaRPr lang="en-US" sz="2100" kern="1200" dirty="0"/>
        </a:p>
      </dsp:txBody>
      <dsp:txXfrm>
        <a:off x="1824245" y="855526"/>
        <a:ext cx="5007966" cy="1579433"/>
      </dsp:txXfrm>
    </dsp:sp>
    <dsp:sp modelId="{13B3B2E9-9EF7-4EA7-B974-5CBA61E83A98}">
      <dsp:nvSpPr>
        <dsp:cNvPr id="0" name=""/>
        <dsp:cNvSpPr/>
      </dsp:nvSpPr>
      <dsp:spPr>
        <a:xfrm>
          <a:off x="0" y="2829818"/>
          <a:ext cx="6832212" cy="15794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68CCF-4DCD-4184-91BD-51923FBA18E9}">
      <dsp:nvSpPr>
        <dsp:cNvPr id="0" name=""/>
        <dsp:cNvSpPr/>
      </dsp:nvSpPr>
      <dsp:spPr>
        <a:xfrm>
          <a:off x="477778" y="3185191"/>
          <a:ext cx="868688" cy="8686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A490425-6CB8-44E3-A96B-2BA7F5A8E273}">
      <dsp:nvSpPr>
        <dsp:cNvPr id="0" name=""/>
        <dsp:cNvSpPr/>
      </dsp:nvSpPr>
      <dsp:spPr>
        <a:xfrm>
          <a:off x="1824245" y="2829818"/>
          <a:ext cx="5007966" cy="1579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157" tIns="167157" rIns="167157" bIns="167157" numCol="1" spcCol="1270" anchor="ctr" anchorCtr="0">
          <a:noAutofit/>
        </a:bodyPr>
        <a:lstStyle/>
        <a:p>
          <a:pPr marL="0" lvl="0" indent="0" algn="l" defTabSz="933450">
            <a:lnSpc>
              <a:spcPct val="90000"/>
            </a:lnSpc>
            <a:spcBef>
              <a:spcPct val="0"/>
            </a:spcBef>
            <a:spcAft>
              <a:spcPct val="35000"/>
            </a:spcAft>
            <a:buNone/>
          </a:pPr>
          <a:r>
            <a:rPr lang="en-GB" sz="2100" kern="1200" dirty="0"/>
            <a:t>At this point, choral conducting in the UK considered ‘pedagogically unsound’ (</a:t>
          </a:r>
          <a:r>
            <a:rPr lang="en-GB" sz="2100" kern="1200" dirty="0" err="1"/>
            <a:t>Durrant</a:t>
          </a:r>
          <a:r>
            <a:rPr lang="en-GB" sz="2100" kern="1200" dirty="0"/>
            <a:t> in Abrahams &amp; Head (ed), 2017, p.230)</a:t>
          </a:r>
          <a:endParaRPr lang="en-US" sz="2100" kern="1200" dirty="0"/>
        </a:p>
      </dsp:txBody>
      <dsp:txXfrm>
        <a:off x="1824245" y="2829818"/>
        <a:ext cx="5007966" cy="15794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1020F2-9903-4A02-A161-345DD1932BDC}">
      <dsp:nvSpPr>
        <dsp:cNvPr id="0" name=""/>
        <dsp:cNvSpPr/>
      </dsp:nvSpPr>
      <dsp:spPr>
        <a:xfrm>
          <a:off x="0" y="642"/>
          <a:ext cx="6832212" cy="1503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CEB38B-1785-40FE-BB80-B7B7C21BEB23}">
      <dsp:nvSpPr>
        <dsp:cNvPr id="0" name=""/>
        <dsp:cNvSpPr/>
      </dsp:nvSpPr>
      <dsp:spPr>
        <a:xfrm>
          <a:off x="454916" y="339010"/>
          <a:ext cx="827120" cy="8271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8A5A988-5D76-41E3-A647-7599129DF095}">
      <dsp:nvSpPr>
        <dsp:cNvPr id="0" name=""/>
        <dsp:cNvSpPr/>
      </dsp:nvSpPr>
      <dsp:spPr>
        <a:xfrm>
          <a:off x="1736952" y="642"/>
          <a:ext cx="5095259" cy="1503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58" tIns="159158" rIns="159158" bIns="159158" numCol="1" spcCol="1270" anchor="ctr" anchorCtr="0">
          <a:noAutofit/>
        </a:bodyPr>
        <a:lstStyle/>
        <a:p>
          <a:pPr marL="0" lvl="0" indent="0" algn="l" defTabSz="711200">
            <a:lnSpc>
              <a:spcPct val="90000"/>
            </a:lnSpc>
            <a:spcBef>
              <a:spcPct val="0"/>
            </a:spcBef>
            <a:spcAft>
              <a:spcPct val="35000"/>
            </a:spcAft>
            <a:buNone/>
          </a:pPr>
          <a:r>
            <a:rPr lang="en-GB" sz="1600" kern="1200" dirty="0"/>
            <a:t>Study of this field stems extensively from the USA, where choral conducting has been offered as an academic subject at colleges and conservatoires for many years</a:t>
          </a:r>
          <a:endParaRPr lang="en-US" sz="1600" kern="1200" dirty="0"/>
        </a:p>
      </dsp:txBody>
      <dsp:txXfrm>
        <a:off x="1736952" y="642"/>
        <a:ext cx="5095259" cy="1503855"/>
      </dsp:txXfrm>
    </dsp:sp>
    <dsp:sp modelId="{4C045897-C459-4910-9E31-FD1283CC62CA}">
      <dsp:nvSpPr>
        <dsp:cNvPr id="0" name=""/>
        <dsp:cNvSpPr/>
      </dsp:nvSpPr>
      <dsp:spPr>
        <a:xfrm>
          <a:off x="0" y="1880461"/>
          <a:ext cx="6832212" cy="1503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3F9CF4-C6C0-4635-A2FF-7E8A3D79EAC6}">
      <dsp:nvSpPr>
        <dsp:cNvPr id="0" name=""/>
        <dsp:cNvSpPr/>
      </dsp:nvSpPr>
      <dsp:spPr>
        <a:xfrm>
          <a:off x="454916" y="2218829"/>
          <a:ext cx="827120" cy="8271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1453A4D-91B9-4097-B006-5BC6B1559734}">
      <dsp:nvSpPr>
        <dsp:cNvPr id="0" name=""/>
        <dsp:cNvSpPr/>
      </dsp:nvSpPr>
      <dsp:spPr>
        <a:xfrm>
          <a:off x="1736952" y="1880461"/>
          <a:ext cx="5095259" cy="1503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58" tIns="159158" rIns="159158" bIns="159158" numCol="1" spcCol="1270" anchor="ctr" anchorCtr="0">
          <a:noAutofit/>
        </a:bodyPr>
        <a:lstStyle/>
        <a:p>
          <a:pPr marL="0" lvl="0" indent="0" algn="l" defTabSz="711200">
            <a:lnSpc>
              <a:spcPct val="90000"/>
            </a:lnSpc>
            <a:spcBef>
              <a:spcPct val="0"/>
            </a:spcBef>
            <a:spcAft>
              <a:spcPct val="35000"/>
            </a:spcAft>
            <a:buNone/>
          </a:pPr>
          <a:r>
            <a:rPr lang="en-GB" sz="1600" kern="1200" dirty="0"/>
            <a:t>Consequently, the field of study is better established.</a:t>
          </a:r>
          <a:endParaRPr lang="en-US" sz="1600" kern="1200" dirty="0"/>
        </a:p>
      </dsp:txBody>
      <dsp:txXfrm>
        <a:off x="1736952" y="1880461"/>
        <a:ext cx="5095259" cy="1503855"/>
      </dsp:txXfrm>
    </dsp:sp>
    <dsp:sp modelId="{65DBE08C-FF27-42CC-B002-9A9371FE34E8}">
      <dsp:nvSpPr>
        <dsp:cNvPr id="0" name=""/>
        <dsp:cNvSpPr/>
      </dsp:nvSpPr>
      <dsp:spPr>
        <a:xfrm>
          <a:off x="0" y="3760280"/>
          <a:ext cx="6832212" cy="1503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1F0671-8F86-4350-9221-8CE808DB9041}">
      <dsp:nvSpPr>
        <dsp:cNvPr id="0" name=""/>
        <dsp:cNvSpPr/>
      </dsp:nvSpPr>
      <dsp:spPr>
        <a:xfrm>
          <a:off x="454916" y="4098648"/>
          <a:ext cx="827120" cy="8271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851741C-733A-45DB-874C-974B91539BB9}">
      <dsp:nvSpPr>
        <dsp:cNvPr id="0" name=""/>
        <dsp:cNvSpPr/>
      </dsp:nvSpPr>
      <dsp:spPr>
        <a:xfrm>
          <a:off x="1736952" y="3760280"/>
          <a:ext cx="5095259" cy="1503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58" tIns="159158" rIns="159158" bIns="159158" numCol="1" spcCol="1270" anchor="ctr" anchorCtr="0">
          <a:noAutofit/>
        </a:bodyPr>
        <a:lstStyle/>
        <a:p>
          <a:pPr marL="0" lvl="0" indent="0" algn="l" defTabSz="711200">
            <a:lnSpc>
              <a:spcPct val="90000"/>
            </a:lnSpc>
            <a:spcBef>
              <a:spcPct val="0"/>
            </a:spcBef>
            <a:spcAft>
              <a:spcPct val="35000"/>
            </a:spcAft>
            <a:buNone/>
          </a:pPr>
          <a:r>
            <a:rPr lang="en-GB" sz="1600" kern="1200" dirty="0"/>
            <a:t>Because of the established nature of choral conducting training in the US education system, it was considered too different from the UK to be used as a basis for comparison.</a:t>
          </a:r>
          <a:endParaRPr lang="en-US" sz="1600" kern="1200" dirty="0"/>
        </a:p>
      </dsp:txBody>
      <dsp:txXfrm>
        <a:off x="1736952" y="3760280"/>
        <a:ext cx="5095259" cy="150385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4B01D4-9A6A-43A9-90BD-D0F28F9BB7E1}" type="datetimeFigureOut">
              <a:rPr lang="en-GB" smtClean="0"/>
              <a:t>10/09/2024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550172-FF7A-43CD-B4C4-32DF5C8B06D0}" type="slidenum">
              <a:rPr lang="en-GB" smtClean="0"/>
              <a:t>‹#›</a:t>
            </a:fld>
            <a:endParaRPr lang="en-GB"/>
          </a:p>
        </p:txBody>
      </p:sp>
    </p:spTree>
    <p:extLst>
      <p:ext uri="{BB962C8B-B14F-4D97-AF65-F5344CB8AC3E}">
        <p14:creationId xmlns:p14="http://schemas.microsoft.com/office/powerpoint/2010/main" val="4110623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0550172-FF7A-43CD-B4C4-32DF5C8B06D0}" type="slidenum">
              <a:rPr lang="en-GB" smtClean="0"/>
              <a:t>1</a:t>
            </a:fld>
            <a:endParaRPr lang="en-GB"/>
          </a:p>
        </p:txBody>
      </p:sp>
    </p:spTree>
    <p:extLst>
      <p:ext uri="{BB962C8B-B14F-4D97-AF65-F5344CB8AC3E}">
        <p14:creationId xmlns:p14="http://schemas.microsoft.com/office/powerpoint/2010/main" val="2813969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0550172-FF7A-43CD-B4C4-32DF5C8B06D0}" type="slidenum">
              <a:rPr lang="en-GB" smtClean="0"/>
              <a:t>4</a:t>
            </a:fld>
            <a:endParaRPr lang="en-GB"/>
          </a:p>
        </p:txBody>
      </p:sp>
    </p:spTree>
    <p:extLst>
      <p:ext uri="{BB962C8B-B14F-4D97-AF65-F5344CB8AC3E}">
        <p14:creationId xmlns:p14="http://schemas.microsoft.com/office/powerpoint/2010/main" val="3924045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0550172-FF7A-43CD-B4C4-32DF5C8B06D0}" type="slidenum">
              <a:rPr lang="en-GB" smtClean="0"/>
              <a:t>5</a:t>
            </a:fld>
            <a:endParaRPr lang="en-GB"/>
          </a:p>
        </p:txBody>
      </p:sp>
    </p:spTree>
    <p:extLst>
      <p:ext uri="{BB962C8B-B14F-4D97-AF65-F5344CB8AC3E}">
        <p14:creationId xmlns:p14="http://schemas.microsoft.com/office/powerpoint/2010/main" val="1523052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550172-FF7A-43CD-B4C4-32DF5C8B06D0}" type="slidenum">
              <a:rPr lang="en-GB" smtClean="0"/>
              <a:t>14</a:t>
            </a:fld>
            <a:endParaRPr lang="en-GB"/>
          </a:p>
        </p:txBody>
      </p:sp>
    </p:spTree>
    <p:extLst>
      <p:ext uri="{BB962C8B-B14F-4D97-AF65-F5344CB8AC3E}">
        <p14:creationId xmlns:p14="http://schemas.microsoft.com/office/powerpoint/2010/main" val="3383568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0550172-FF7A-43CD-B4C4-32DF5C8B06D0}" type="slidenum">
              <a:rPr lang="en-GB" smtClean="0"/>
              <a:t>56</a:t>
            </a:fld>
            <a:endParaRPr lang="en-GB"/>
          </a:p>
        </p:txBody>
      </p:sp>
    </p:spTree>
    <p:extLst>
      <p:ext uri="{BB962C8B-B14F-4D97-AF65-F5344CB8AC3E}">
        <p14:creationId xmlns:p14="http://schemas.microsoft.com/office/powerpoint/2010/main" val="1080801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0550172-FF7A-43CD-B4C4-32DF5C8B06D0}" type="slidenum">
              <a:rPr lang="en-GB" smtClean="0"/>
              <a:t>57</a:t>
            </a:fld>
            <a:endParaRPr lang="en-GB"/>
          </a:p>
        </p:txBody>
      </p:sp>
    </p:spTree>
    <p:extLst>
      <p:ext uri="{BB962C8B-B14F-4D97-AF65-F5344CB8AC3E}">
        <p14:creationId xmlns:p14="http://schemas.microsoft.com/office/powerpoint/2010/main" val="3686310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0550172-FF7A-43CD-B4C4-32DF5C8B06D0}" type="slidenum">
              <a:rPr lang="en-GB" smtClean="0"/>
              <a:t>58</a:t>
            </a:fld>
            <a:endParaRPr lang="en-GB"/>
          </a:p>
        </p:txBody>
      </p:sp>
    </p:spTree>
    <p:extLst>
      <p:ext uri="{BB962C8B-B14F-4D97-AF65-F5344CB8AC3E}">
        <p14:creationId xmlns:p14="http://schemas.microsoft.com/office/powerpoint/2010/main" val="60014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0550172-FF7A-43CD-B4C4-32DF5C8B06D0}" type="slidenum">
              <a:rPr lang="en-GB" smtClean="0"/>
              <a:t>59</a:t>
            </a:fld>
            <a:endParaRPr lang="en-GB"/>
          </a:p>
        </p:txBody>
      </p:sp>
    </p:spTree>
    <p:extLst>
      <p:ext uri="{BB962C8B-B14F-4D97-AF65-F5344CB8AC3E}">
        <p14:creationId xmlns:p14="http://schemas.microsoft.com/office/powerpoint/2010/main" val="749422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550172-FF7A-43CD-B4C4-32DF5C8B06D0}" type="slidenum">
              <a:rPr lang="en-GB" smtClean="0"/>
              <a:t>63</a:t>
            </a:fld>
            <a:endParaRPr lang="en-GB"/>
          </a:p>
        </p:txBody>
      </p:sp>
    </p:spTree>
    <p:extLst>
      <p:ext uri="{BB962C8B-B14F-4D97-AF65-F5344CB8AC3E}">
        <p14:creationId xmlns:p14="http://schemas.microsoft.com/office/powerpoint/2010/main" val="37713520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550172-FF7A-43CD-B4C4-32DF5C8B06D0}" type="slidenum">
              <a:rPr lang="en-GB" smtClean="0"/>
              <a:t>64</a:t>
            </a:fld>
            <a:endParaRPr lang="en-GB"/>
          </a:p>
        </p:txBody>
      </p:sp>
    </p:spTree>
    <p:extLst>
      <p:ext uri="{BB962C8B-B14F-4D97-AF65-F5344CB8AC3E}">
        <p14:creationId xmlns:p14="http://schemas.microsoft.com/office/powerpoint/2010/main" val="27644275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0550172-FF7A-43CD-B4C4-32DF5C8B06D0}" type="slidenum">
              <a:rPr lang="en-GB" smtClean="0"/>
              <a:t>65</a:t>
            </a:fld>
            <a:endParaRPr lang="en-GB"/>
          </a:p>
        </p:txBody>
      </p:sp>
    </p:spTree>
    <p:extLst>
      <p:ext uri="{BB962C8B-B14F-4D97-AF65-F5344CB8AC3E}">
        <p14:creationId xmlns:p14="http://schemas.microsoft.com/office/powerpoint/2010/main" val="2892278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D41BCC-AD73-4203-A5A6-E62EB28B0FE6}" type="datetimeFigureOut">
              <a:rPr lang="en-US" smtClean="0"/>
              <a:t>9/10/2024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241603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D41BCC-AD73-4203-A5A6-E62EB28B0FE6}" type="datetimeFigureOut">
              <a:rPr lang="en-US" smtClean="0"/>
              <a:t>9/10/2024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958742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41BCC-AD73-4203-A5A6-E62EB28B0FE6}" type="datetimeFigureOut">
              <a:rPr lang="en-US" smtClean="0"/>
              <a:t>9/10/2024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723311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D41BCC-AD73-4203-A5A6-E62EB28B0FE6}" type="datetimeFigureOut">
              <a:rPr lang="en-US" smtClean="0"/>
              <a:t>9/10/2024</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967751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D41BCC-AD73-4203-A5A6-E62EB28B0FE6}" type="datetimeFigureOut">
              <a:rPr lang="en-US" smtClean="0"/>
              <a:t>9/10/2024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1632650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D41BCC-AD73-4203-A5A6-E62EB28B0FE6}" type="datetimeFigureOut">
              <a:rPr lang="en-US" smtClean="0"/>
              <a:t>9/10/2024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4093331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D41BCC-AD73-4203-A5A6-E62EB28B0FE6}" type="datetimeFigureOut">
              <a:rPr lang="en-US" smtClean="0"/>
              <a:t>9/10/2024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418630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D41BCC-AD73-4203-A5A6-E62EB28B0FE6}" type="datetimeFigureOut">
              <a:rPr lang="en-US" smtClean="0"/>
              <a:t>9/10/2024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254651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D41BCC-AD73-4203-A5A6-E62EB28B0FE6}" type="datetimeFigureOut">
              <a:rPr lang="en-US" smtClean="0"/>
              <a:t>9/10/2024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1510821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41BCC-AD73-4203-A5A6-E62EB28B0FE6}" type="datetimeFigureOut">
              <a:rPr lang="en-US" smtClean="0"/>
              <a:pPr/>
              <a:t>9/10/2024</a:t>
            </a:fld>
            <a:endParaRPr lang="en-US"/>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637F8FC-4B86-4690-8888-22AB2F781BEF}" type="slidenum">
              <a:rPr lang="en-US" smtClean="0"/>
              <a:pPr/>
              <a:t>‹#›</a:t>
            </a:fld>
            <a:endParaRPr lang="en-US"/>
          </a:p>
        </p:txBody>
      </p:sp>
    </p:spTree>
    <p:extLst>
      <p:ext uri="{BB962C8B-B14F-4D97-AF65-F5344CB8AC3E}">
        <p14:creationId xmlns:p14="http://schemas.microsoft.com/office/powerpoint/2010/main" val="3896276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41BCC-AD73-4203-A5A6-E62EB28B0FE6}" type="datetimeFigureOut">
              <a:rPr lang="en-US" smtClean="0"/>
              <a:pPr/>
              <a:t>9/10/2024</a:t>
            </a:fld>
            <a:endParaRPr lang="en-US"/>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637F8FC-4B86-4690-8888-22AB2F781BEF}"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34009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D41BCC-AD73-4203-A5A6-E62EB28B0FE6}" type="datetimeFigureOut">
              <a:rPr lang="en-US" smtClean="0"/>
              <a:pPr/>
              <a:t>9/10/2024</a:t>
            </a:fld>
            <a:endParaRPr lang="en-US"/>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637F8FC-4B86-4690-8888-22AB2F781BEF}" type="slidenum">
              <a:rPr lang="en-US" smtClean="0"/>
              <a:pPr/>
              <a:t>‹#›</a:t>
            </a:fld>
            <a:endParaRPr lang="en-US"/>
          </a:p>
        </p:txBody>
      </p:sp>
    </p:spTree>
    <p:extLst>
      <p:ext uri="{BB962C8B-B14F-4D97-AF65-F5344CB8AC3E}">
        <p14:creationId xmlns:p14="http://schemas.microsoft.com/office/powerpoint/2010/main" val="644031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D41BCC-AD73-4203-A5A6-E62EB28B0FE6}" type="datetimeFigureOut">
              <a:rPr lang="en-US" smtClean="0"/>
              <a:pPr/>
              <a:t>9/10/2024</a:t>
            </a:fld>
            <a:endParaRPr lang="en-US"/>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637F8FC-4B86-4690-8888-22AB2F781BEF}"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97940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D41BCC-AD73-4203-A5A6-E62EB28B0FE6}" type="datetimeFigureOut">
              <a:rPr lang="en-US" smtClean="0"/>
              <a:pPr/>
              <a:t>9/10/2024</a:t>
            </a:fld>
            <a:endParaRPr lang="en-US"/>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637F8FC-4B86-4690-8888-22AB2F781BEF}" type="slidenum">
              <a:rPr lang="en-US" smtClean="0"/>
              <a:pPr/>
              <a:t>‹#›</a:t>
            </a:fld>
            <a:endParaRPr lang="en-US"/>
          </a:p>
        </p:txBody>
      </p:sp>
    </p:spTree>
    <p:extLst>
      <p:ext uri="{BB962C8B-B14F-4D97-AF65-F5344CB8AC3E}">
        <p14:creationId xmlns:p14="http://schemas.microsoft.com/office/powerpoint/2010/main" val="3970908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D41BCC-AD73-4203-A5A6-E62EB28B0FE6}" type="datetimeFigureOut">
              <a:rPr lang="en-US" smtClean="0"/>
              <a:t>9/10/2024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30465597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D41BCC-AD73-4203-A5A6-E62EB28B0FE6}" type="datetimeFigureOut">
              <a:rPr lang="en-US" smtClean="0"/>
              <a:t>9/10/2024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637F8FC-4B86-4690-8888-22AB2F781BEF}" type="slidenum">
              <a:rPr lang="en-US" smtClean="0"/>
              <a:t>‹#›</a:t>
            </a:fld>
            <a:endParaRPr lang="en-US"/>
          </a:p>
        </p:txBody>
      </p:sp>
    </p:spTree>
    <p:extLst>
      <p:ext uri="{BB962C8B-B14F-4D97-AF65-F5344CB8AC3E}">
        <p14:creationId xmlns:p14="http://schemas.microsoft.com/office/powerpoint/2010/main" val="2755903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D41BCC-AD73-4203-A5A6-E62EB28B0FE6}" type="datetimeFigureOut">
              <a:rPr lang="en-US" smtClean="0"/>
              <a:pPr/>
              <a:t>9/10/2024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637F8FC-4B86-4690-8888-22AB2F781BEF}" type="slidenum">
              <a:rPr lang="en-US" smtClean="0"/>
              <a:pPr/>
              <a:t>‹#›</a:t>
            </a:fld>
            <a:endParaRPr lang="en-US"/>
          </a:p>
        </p:txBody>
      </p:sp>
    </p:spTree>
    <p:extLst>
      <p:ext uri="{BB962C8B-B14F-4D97-AF65-F5344CB8AC3E}">
        <p14:creationId xmlns:p14="http://schemas.microsoft.com/office/powerpoint/2010/main" val="3933524165"/>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 id="2147483834" r:id="rId12"/>
    <p:sldLayoutId id="2147483835" r:id="rId13"/>
    <p:sldLayoutId id="2147483836" r:id="rId14"/>
    <p:sldLayoutId id="2147483837" r:id="rId15"/>
    <p:sldLayoutId id="2147483838"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doi.org/10.1177/1094428106289253" TargetMode="External"/><Relationship Id="rId2" Type="http://schemas.openxmlformats.org/officeDocument/2006/relationships/hyperlink" Target="https://www.bbc.co.uk/programmes/p05g5y1j/p05g5xhk" TargetMode="Externa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hyperlink" Target="https://www.ram.ac.uk/people/patrick-russill"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hyperlink" Target="https://doi.org/10.1177/0361684313483111"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6E37-E3E6-5875-1133-F39F5432FE2A}"/>
              </a:ext>
            </a:extLst>
          </p:cNvPr>
          <p:cNvSpPr>
            <a:spLocks noGrp="1"/>
          </p:cNvSpPr>
          <p:nvPr>
            <p:ph type="ctrTitle"/>
          </p:nvPr>
        </p:nvSpPr>
        <p:spPr/>
        <p:txBody>
          <a:bodyPr/>
          <a:lstStyle/>
          <a:p>
            <a:r>
              <a:rPr lang="en-GB" dirty="0"/>
              <a:t>Choral Directing in the 21</a:t>
            </a:r>
            <a:r>
              <a:rPr lang="en-GB" baseline="30000" dirty="0"/>
              <a:t>st</a:t>
            </a:r>
            <a:r>
              <a:rPr lang="en-GB" dirty="0"/>
              <a:t> Century.</a:t>
            </a:r>
          </a:p>
        </p:txBody>
      </p:sp>
      <p:sp>
        <p:nvSpPr>
          <p:cNvPr id="3" name="Subtitle 2">
            <a:extLst>
              <a:ext uri="{FF2B5EF4-FFF2-40B4-BE49-F238E27FC236}">
                <a16:creationId xmlns:a16="http://schemas.microsoft.com/office/drawing/2014/main" id="{5A808AD1-EADD-B838-E61C-3455D19B76D7}"/>
              </a:ext>
            </a:extLst>
          </p:cNvPr>
          <p:cNvSpPr>
            <a:spLocks noGrp="1"/>
          </p:cNvSpPr>
          <p:nvPr>
            <p:ph type="subTitle" idx="1"/>
          </p:nvPr>
        </p:nvSpPr>
        <p:spPr/>
        <p:txBody>
          <a:bodyPr>
            <a:noAutofit/>
          </a:bodyPr>
          <a:lstStyle/>
          <a:p>
            <a:r>
              <a:rPr lang="en-GB" sz="2400" dirty="0"/>
              <a:t>What does it take to be a UK choral director – understanding the education and pathways to choral directorship.</a:t>
            </a:r>
          </a:p>
        </p:txBody>
      </p:sp>
    </p:spTree>
    <p:extLst>
      <p:ext uri="{BB962C8B-B14F-4D97-AF65-F5344CB8AC3E}">
        <p14:creationId xmlns:p14="http://schemas.microsoft.com/office/powerpoint/2010/main" val="1487794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046019" y="942108"/>
            <a:ext cx="3256550" cy="4969113"/>
          </a:xfrm>
        </p:spPr>
        <p:txBody>
          <a:bodyPr anchor="ctr">
            <a:normAutofit/>
          </a:bodyPr>
          <a:lstStyle/>
          <a:p>
            <a:r>
              <a:rPr lang="en-GB">
                <a:solidFill>
                  <a:schemeClr val="tx2">
                    <a:lumMod val="75000"/>
                  </a:schemeClr>
                </a:solidFill>
              </a:rPr>
              <a:t>Introductions</a:t>
            </a:r>
          </a:p>
        </p:txBody>
      </p:sp>
      <p:sp>
        <p:nvSpPr>
          <p:cNvPr id="19" name="Rectangle 18">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21" name="Straight Connector 20">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24"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GB"/>
            </a:p>
          </p:txBody>
        </p:sp>
        <p:sp>
          <p:nvSpPr>
            <p:cNvPr id="25"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GB"/>
            </a:p>
          </p:txBody>
        </p:sp>
        <p:sp>
          <p:nvSpPr>
            <p:cNvPr id="26"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GB"/>
            </a:p>
          </p:txBody>
        </p:sp>
        <p:sp>
          <p:nvSpPr>
            <p:cNvPr id="27"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GB"/>
            </a:p>
          </p:txBody>
        </p:sp>
        <p:sp>
          <p:nvSpPr>
            <p:cNvPr id="28"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GB"/>
            </a:p>
          </p:txBody>
        </p:sp>
        <p:sp>
          <p:nvSpPr>
            <p:cNvPr id="29"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GB"/>
            </a:p>
          </p:txBody>
        </p:sp>
        <p:sp>
          <p:nvSpPr>
            <p:cNvPr id="30"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GB"/>
            </a:p>
          </p:txBody>
        </p:sp>
        <p:sp>
          <p:nvSpPr>
            <p:cNvPr id="31"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GB"/>
            </a:p>
          </p:txBody>
        </p:sp>
        <p:sp>
          <p:nvSpPr>
            <p:cNvPr id="32"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GB"/>
            </a:p>
          </p:txBody>
        </p:sp>
        <p:sp>
          <p:nvSpPr>
            <p:cNvPr id="33"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GB"/>
            </a:p>
          </p:txBody>
        </p:sp>
        <p:sp>
          <p:nvSpPr>
            <p:cNvPr id="34"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GB"/>
            </a:p>
          </p:txBody>
        </p:sp>
        <p:sp>
          <p:nvSpPr>
            <p:cNvPr id="35"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GB"/>
            </a:p>
          </p:txBody>
        </p:sp>
      </p:gr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5049062" y="942108"/>
            <a:ext cx="6455549" cy="4969114"/>
          </a:xfrm>
        </p:spPr>
        <p:txBody>
          <a:bodyPr anchor="ctr">
            <a:normAutofit/>
          </a:bodyPr>
          <a:lstStyle/>
          <a:p>
            <a:pPr marL="0" indent="0">
              <a:buNone/>
            </a:pPr>
            <a:r>
              <a:rPr lang="en-GB">
                <a:solidFill>
                  <a:schemeClr val="tx2">
                    <a:lumMod val="75000"/>
                  </a:schemeClr>
                </a:solidFill>
              </a:rPr>
              <a:t>My name is Laura Ward and I’m a choral director.</a:t>
            </a:r>
          </a:p>
          <a:p>
            <a:r>
              <a:rPr lang="en-GB">
                <a:solidFill>
                  <a:schemeClr val="tx2">
                    <a:lumMod val="75000"/>
                  </a:schemeClr>
                </a:solidFill>
              </a:rPr>
              <a:t>BA (hons) Music and Humanities</a:t>
            </a:r>
          </a:p>
          <a:p>
            <a:r>
              <a:rPr lang="en-GB">
                <a:solidFill>
                  <a:schemeClr val="tx2">
                    <a:lumMod val="75000"/>
                  </a:schemeClr>
                </a:solidFill>
              </a:rPr>
              <a:t>MA Music</a:t>
            </a:r>
          </a:p>
          <a:p>
            <a:r>
              <a:rPr lang="en-GB">
                <a:solidFill>
                  <a:schemeClr val="tx2">
                    <a:lumMod val="75000"/>
                  </a:schemeClr>
                </a:solidFill>
              </a:rPr>
              <a:t>Accountant</a:t>
            </a:r>
          </a:p>
          <a:p>
            <a:r>
              <a:rPr lang="en-GB">
                <a:solidFill>
                  <a:schemeClr val="tx2">
                    <a:lumMod val="75000"/>
                  </a:schemeClr>
                </a:solidFill>
              </a:rPr>
              <a:t>Voice Works student</a:t>
            </a:r>
          </a:p>
          <a:p>
            <a:r>
              <a:rPr lang="en-GB">
                <a:solidFill>
                  <a:schemeClr val="tx2">
                    <a:lumMod val="75000"/>
                  </a:schemeClr>
                </a:solidFill>
              </a:rPr>
              <a:t>Chorister, Choral Singer and sometime Soloist</a:t>
            </a:r>
          </a:p>
          <a:p>
            <a:r>
              <a:rPr lang="en-GB">
                <a:solidFill>
                  <a:schemeClr val="tx2">
                    <a:lumMod val="75000"/>
                  </a:schemeClr>
                </a:solidFill>
              </a:rPr>
              <a:t>Choral Director for 12 years</a:t>
            </a:r>
          </a:p>
          <a:p>
            <a:r>
              <a:rPr lang="en-GB">
                <a:solidFill>
                  <a:schemeClr val="tx2">
                    <a:lumMod val="75000"/>
                  </a:schemeClr>
                </a:solidFill>
              </a:rPr>
              <a:t>ABCD Intermediate (DipABRSM equivalent)</a:t>
            </a:r>
          </a:p>
          <a:p>
            <a:r>
              <a:rPr lang="en-GB">
                <a:solidFill>
                  <a:schemeClr val="tx2">
                    <a:lumMod val="75000"/>
                  </a:schemeClr>
                </a:solidFill>
              </a:rPr>
              <a:t>And now I know how little I knew before starting the MA in Vocal Pedagogy…</a:t>
            </a:r>
          </a:p>
          <a:p>
            <a:endParaRPr lang="en-GB">
              <a:solidFill>
                <a:schemeClr val="tx2">
                  <a:lumMod val="75000"/>
                </a:schemeClr>
              </a:solidFill>
            </a:endParaRPr>
          </a:p>
          <a:p>
            <a:endParaRPr lang="en-GB">
              <a:solidFill>
                <a:schemeClr val="tx2">
                  <a:lumMod val="75000"/>
                </a:schemeClr>
              </a:solidFill>
            </a:endParaRPr>
          </a:p>
        </p:txBody>
      </p:sp>
    </p:spTree>
    <p:extLst>
      <p:ext uri="{BB962C8B-B14F-4D97-AF65-F5344CB8AC3E}">
        <p14:creationId xmlns:p14="http://schemas.microsoft.com/office/powerpoint/2010/main" val="2898313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0685DC-0CEE-482C-8A89-7A85EECA3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7855527" y="685800"/>
            <a:ext cx="3649085" cy="5225422"/>
          </a:xfrm>
        </p:spPr>
        <p:txBody>
          <a:bodyPr anchor="ctr">
            <a:normAutofit/>
          </a:bodyPr>
          <a:lstStyle/>
          <a:p>
            <a:pPr algn="ctr"/>
            <a:r>
              <a:rPr lang="en-GB" dirty="0"/>
              <a:t>Why?</a:t>
            </a:r>
          </a:p>
        </p:txBody>
      </p:sp>
      <p:sp>
        <p:nvSpPr>
          <p:cNvPr id="10" name="Rectangle 9">
            <a:extLst>
              <a:ext uri="{FF2B5EF4-FFF2-40B4-BE49-F238E27FC236}">
                <a16:creationId xmlns:a16="http://schemas.microsoft.com/office/drawing/2014/main" id="{A31628A5-06CF-426B-948A-59ED234C9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6" name="Content Placeholder 2">
            <a:extLst>
              <a:ext uri="{FF2B5EF4-FFF2-40B4-BE49-F238E27FC236}">
                <a16:creationId xmlns:a16="http://schemas.microsoft.com/office/drawing/2014/main" id="{811757D7-871B-0D6D-03BA-D4F35991D255}"/>
              </a:ext>
            </a:extLst>
          </p:cNvPr>
          <p:cNvGraphicFramePr>
            <a:graphicFrameLocks noGrp="1"/>
          </p:cNvGraphicFramePr>
          <p:nvPr>
            <p:ph idx="1"/>
            <p:extLst>
              <p:ext uri="{D42A27DB-BD31-4B8C-83A1-F6EECF244321}">
                <p14:modId xmlns:p14="http://schemas.microsoft.com/office/powerpoint/2010/main" val="430984602"/>
              </p:ext>
            </p:extLst>
          </p:nvPr>
        </p:nvGraphicFramePr>
        <p:xfrm>
          <a:off x="1197977" y="521208"/>
          <a:ext cx="5970162" cy="5916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2" name="Straight Connector 11">
            <a:extLst>
              <a:ext uri="{FF2B5EF4-FFF2-40B4-BE49-F238E27FC236}">
                <a16:creationId xmlns:a16="http://schemas.microsoft.com/office/drawing/2014/main" id="{2D902729-F83B-46AA-B572-057BD32A69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6041"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24168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B258D2B-6AC3-4B3A-A87C-FD7E65178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4" name="Picture 13" descr="Two music sheets folded to form a heart shape">
            <a:extLst>
              <a:ext uri="{FF2B5EF4-FFF2-40B4-BE49-F238E27FC236}">
                <a16:creationId xmlns:a16="http://schemas.microsoft.com/office/drawing/2014/main" id="{F3585944-E900-DAC1-FB3A-761298A9561B}"/>
              </a:ext>
            </a:extLst>
          </p:cNvPr>
          <p:cNvPicPr>
            <a:picLocks noChangeAspect="1"/>
          </p:cNvPicPr>
          <p:nvPr/>
        </p:nvPicPr>
        <p:blipFill>
          <a:blip r:embed="rId3"/>
          <a:srcRect l="21554" r="4721" b="-1"/>
          <a:stretch/>
        </p:blipFill>
        <p:spPr>
          <a:xfrm>
            <a:off x="1" y="10"/>
            <a:ext cx="7574440" cy="6857990"/>
          </a:xfrm>
          <a:prstGeom prst="rect">
            <a:avLst/>
          </a:prstGeom>
        </p:spPr>
      </p:pic>
      <p:sp>
        <p:nvSpPr>
          <p:cNvPr id="20" name="Freeform 5">
            <a:extLst>
              <a:ext uri="{FF2B5EF4-FFF2-40B4-BE49-F238E27FC236}">
                <a16:creationId xmlns:a16="http://schemas.microsoft.com/office/drawing/2014/main" id="{8D55DD8B-9BF9-4B91-A22D-2D3F2AEFF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541867" y="787400"/>
            <a:ext cx="7145866" cy="778933"/>
          </a:xfrm>
        </p:spPr>
        <p:txBody>
          <a:bodyPr anchor="ctr">
            <a:normAutofit/>
          </a:bodyPr>
          <a:lstStyle/>
          <a:p>
            <a:r>
              <a:rPr lang="en-GB" sz="3200">
                <a:solidFill>
                  <a:srgbClr val="FEFFFF"/>
                </a:solidFill>
              </a:rPr>
              <a:t>Why?</a:t>
            </a:r>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7860770" y="2017668"/>
            <a:ext cx="3750205" cy="3857816"/>
          </a:xfrm>
        </p:spPr>
        <p:txBody>
          <a:bodyPr>
            <a:normAutofit/>
          </a:bodyPr>
          <a:lstStyle/>
          <a:p>
            <a:pPr>
              <a:lnSpc>
                <a:spcPct val="90000"/>
              </a:lnSpc>
            </a:pPr>
            <a:r>
              <a:rPr lang="en-GB" sz="1500" dirty="0">
                <a:solidFill>
                  <a:schemeClr val="tx1">
                    <a:lumMod val="95000"/>
                    <a:lumOff val="5000"/>
                  </a:schemeClr>
                </a:solidFill>
              </a:rPr>
              <a:t>The benefits of </a:t>
            </a:r>
            <a:r>
              <a:rPr lang="en-GB" sz="1500" dirty="0">
                <a:solidFill>
                  <a:schemeClr val="tx1">
                    <a:lumMod val="95000"/>
                    <a:lumOff val="5000"/>
                  </a:schemeClr>
                </a:solidFill>
                <a:effectLst/>
                <a:ea typeface="Calibri" panose="020F0502020204030204" pitchFamily="34" charset="0"/>
              </a:rPr>
              <a:t>choral singing from a health and well-being perspective are being increasingly researched, documented and endorsed (Cooper, 2017; Livesey et al., 2012; Osman, Tischler and Schneider, 2016; Smith et al., 2020). </a:t>
            </a:r>
          </a:p>
          <a:p>
            <a:pPr>
              <a:lnSpc>
                <a:spcPct val="90000"/>
              </a:lnSpc>
            </a:pPr>
            <a:r>
              <a:rPr lang="en-GB" sz="1500" dirty="0">
                <a:solidFill>
                  <a:schemeClr val="tx1">
                    <a:lumMod val="95000"/>
                    <a:lumOff val="5000"/>
                  </a:schemeClr>
                </a:solidFill>
              </a:rPr>
              <a:t>However, choral conducting is an unregulated activity in the UK and yet every week, hundreds of thousands of singers put themselves in the hands of a choral conductor.</a:t>
            </a:r>
          </a:p>
          <a:p>
            <a:pPr>
              <a:lnSpc>
                <a:spcPct val="90000"/>
              </a:lnSpc>
            </a:pPr>
            <a:r>
              <a:rPr lang="en-GB" sz="1500" dirty="0">
                <a:solidFill>
                  <a:schemeClr val="tx1">
                    <a:lumMod val="95000"/>
                    <a:lumOff val="5000"/>
                  </a:schemeClr>
                </a:solidFill>
              </a:rPr>
              <a:t>And anyone can set themselves up as a choral director, regardless of education, knowledge or experience.</a:t>
            </a:r>
          </a:p>
        </p:txBody>
      </p:sp>
    </p:spTree>
    <p:extLst>
      <p:ext uri="{BB962C8B-B14F-4D97-AF65-F5344CB8AC3E}">
        <p14:creationId xmlns:p14="http://schemas.microsoft.com/office/powerpoint/2010/main" val="1837914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046019" y="942108"/>
            <a:ext cx="3256550" cy="4969113"/>
          </a:xfrm>
        </p:spPr>
        <p:txBody>
          <a:bodyPr anchor="ctr">
            <a:normAutofit/>
          </a:bodyPr>
          <a:lstStyle/>
          <a:p>
            <a:r>
              <a:rPr lang="en-GB">
                <a:solidFill>
                  <a:schemeClr val="tx2">
                    <a:lumMod val="75000"/>
                  </a:schemeClr>
                </a:solidFill>
              </a:rPr>
              <a:t>Why?</a:t>
            </a:r>
          </a:p>
        </p:txBody>
      </p:sp>
      <p:sp>
        <p:nvSpPr>
          <p:cNvPr id="19" name="Rectangle 18">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21" name="Straight Connector 20">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36"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GB"/>
            </a:p>
          </p:txBody>
        </p:sp>
        <p:sp>
          <p:nvSpPr>
            <p:cNvPr id="37"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GB"/>
            </a:p>
          </p:txBody>
        </p:sp>
        <p:sp>
          <p:nvSpPr>
            <p:cNvPr id="38"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GB"/>
            </a:p>
          </p:txBody>
        </p:sp>
        <p:sp>
          <p:nvSpPr>
            <p:cNvPr id="39"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GB"/>
            </a:p>
          </p:txBody>
        </p:sp>
        <p:sp>
          <p:nvSpPr>
            <p:cNvPr id="28"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GB"/>
            </a:p>
          </p:txBody>
        </p:sp>
        <p:sp>
          <p:nvSpPr>
            <p:cNvPr id="29"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GB"/>
            </a:p>
          </p:txBody>
        </p:sp>
        <p:sp>
          <p:nvSpPr>
            <p:cNvPr id="30"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GB"/>
            </a:p>
          </p:txBody>
        </p:sp>
        <p:sp>
          <p:nvSpPr>
            <p:cNvPr id="31"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GB"/>
            </a:p>
          </p:txBody>
        </p:sp>
        <p:sp>
          <p:nvSpPr>
            <p:cNvPr id="32"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GB"/>
            </a:p>
          </p:txBody>
        </p:sp>
        <p:sp>
          <p:nvSpPr>
            <p:cNvPr id="33"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GB"/>
            </a:p>
          </p:txBody>
        </p:sp>
        <p:sp>
          <p:nvSpPr>
            <p:cNvPr id="34"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GB"/>
            </a:p>
          </p:txBody>
        </p:sp>
        <p:sp>
          <p:nvSpPr>
            <p:cNvPr id="35"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GB"/>
            </a:p>
          </p:txBody>
        </p:sp>
      </p:gr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5049062" y="942108"/>
            <a:ext cx="6455549" cy="4969114"/>
          </a:xfrm>
        </p:spPr>
        <p:txBody>
          <a:bodyPr anchor="ctr">
            <a:normAutofit/>
          </a:bodyPr>
          <a:lstStyle/>
          <a:p>
            <a:r>
              <a:rPr lang="en-GB" dirty="0">
                <a:solidFill>
                  <a:schemeClr val="tx2">
                    <a:lumMod val="75000"/>
                  </a:schemeClr>
                </a:solidFill>
              </a:rPr>
              <a:t>Australia has seen a boom in the number of community choirs in recent times and Cooper argues that this means the</a:t>
            </a:r>
            <a:r>
              <a:rPr lang="en-GB" dirty="0">
                <a:solidFill>
                  <a:schemeClr val="tx2">
                    <a:lumMod val="75000"/>
                  </a:schemeClr>
                </a:solidFill>
                <a:effectLst/>
                <a:ea typeface="Calibri" panose="020F0502020204030204" pitchFamily="34" charset="0"/>
              </a:rPr>
              <a:t> education and development of choral directors is now a matter of ‘public interest’ (2017, p. 358) as a way of protecting participants. </a:t>
            </a:r>
          </a:p>
          <a:p>
            <a:r>
              <a:rPr lang="en-GB" dirty="0">
                <a:solidFill>
                  <a:schemeClr val="tx2">
                    <a:lumMod val="75000"/>
                  </a:schemeClr>
                </a:solidFill>
                <a:ea typeface="Calibri" panose="020F0502020204030204" pitchFamily="34" charset="0"/>
              </a:rPr>
              <a:t>Given amateur participation levels in the UK, </a:t>
            </a:r>
            <a:r>
              <a:rPr lang="en-GB" dirty="0">
                <a:solidFill>
                  <a:schemeClr val="tx2">
                    <a:lumMod val="75000"/>
                  </a:schemeClr>
                </a:solidFill>
                <a:effectLst/>
                <a:ea typeface="Calibri" panose="020F0502020204030204" pitchFamily="34" charset="0"/>
              </a:rPr>
              <a:t>it may be reasonable to make the same comment about the choral conducting community here. </a:t>
            </a:r>
          </a:p>
          <a:p>
            <a:r>
              <a:rPr lang="en-GB" dirty="0">
                <a:solidFill>
                  <a:schemeClr val="tx2">
                    <a:lumMod val="75000"/>
                  </a:schemeClr>
                </a:solidFill>
                <a:ea typeface="Calibri" panose="020F0502020204030204" pitchFamily="34" charset="0"/>
              </a:rPr>
              <a:t>The choral directing community </a:t>
            </a:r>
            <a:r>
              <a:rPr lang="en-GB" dirty="0">
                <a:solidFill>
                  <a:schemeClr val="tx2">
                    <a:lumMod val="75000"/>
                  </a:schemeClr>
                </a:solidFill>
                <a:effectLst/>
                <a:ea typeface="Calibri" panose="020F0502020204030204" pitchFamily="34" charset="0"/>
                <a:cs typeface="Times New Roman" panose="02020603050405020304" pitchFamily="18" charset="0"/>
              </a:rPr>
              <a:t>should look to educate their singers, not just musically but in the efficient and safe use of their voices (</a:t>
            </a:r>
            <a:r>
              <a:rPr lang="en-GB" dirty="0" err="1">
                <a:solidFill>
                  <a:schemeClr val="tx2">
                    <a:lumMod val="75000"/>
                  </a:schemeClr>
                </a:solidFill>
                <a:effectLst/>
                <a:ea typeface="Calibri" panose="020F0502020204030204" pitchFamily="34" charset="0"/>
                <a:cs typeface="Times New Roman" panose="02020603050405020304" pitchFamily="18" charset="0"/>
              </a:rPr>
              <a:t>Durrant</a:t>
            </a:r>
            <a:r>
              <a:rPr lang="en-GB" dirty="0">
                <a:solidFill>
                  <a:schemeClr val="tx2">
                    <a:lumMod val="75000"/>
                  </a:schemeClr>
                </a:solidFill>
                <a:effectLst/>
                <a:ea typeface="Calibri" panose="020F0502020204030204" pitchFamily="34" charset="0"/>
                <a:cs typeface="Times New Roman" panose="02020603050405020304" pitchFamily="18" charset="0"/>
              </a:rPr>
              <a:t> &amp; </a:t>
            </a:r>
            <a:r>
              <a:rPr lang="en-GB" dirty="0" err="1">
                <a:solidFill>
                  <a:schemeClr val="tx2">
                    <a:lumMod val="75000"/>
                  </a:schemeClr>
                </a:solidFill>
                <a:effectLst/>
                <a:ea typeface="Calibri" panose="020F0502020204030204" pitchFamily="34" charset="0"/>
                <a:cs typeface="Times New Roman" panose="02020603050405020304" pitchFamily="18" charset="0"/>
              </a:rPr>
              <a:t>Varvarigou</a:t>
            </a:r>
            <a:r>
              <a:rPr lang="en-GB" dirty="0">
                <a:solidFill>
                  <a:schemeClr val="tx2">
                    <a:lumMod val="75000"/>
                  </a:schemeClr>
                </a:solidFill>
                <a:effectLst/>
                <a:ea typeface="Calibri" panose="020F0502020204030204" pitchFamily="34" charset="0"/>
                <a:cs typeface="Times New Roman" panose="02020603050405020304" pitchFamily="18" charset="0"/>
              </a:rPr>
              <a:t>, 2015).</a:t>
            </a:r>
          </a:p>
          <a:p>
            <a:endParaRPr lang="en-GB" dirty="0">
              <a:solidFill>
                <a:schemeClr val="tx2">
                  <a:lumMod val="75000"/>
                </a:schemeClr>
              </a:solidFill>
              <a:ea typeface="Calibri" panose="020F0502020204030204" pitchFamily="34" charset="0"/>
            </a:endParaRPr>
          </a:p>
        </p:txBody>
      </p:sp>
    </p:spTree>
    <p:extLst>
      <p:ext uri="{BB962C8B-B14F-4D97-AF65-F5344CB8AC3E}">
        <p14:creationId xmlns:p14="http://schemas.microsoft.com/office/powerpoint/2010/main" val="37772951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B258D2B-6AC3-4B3A-A87C-FD7E65178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4" name="Picture 13" descr="Red toy person in front of two lines of white figures">
            <a:extLst>
              <a:ext uri="{FF2B5EF4-FFF2-40B4-BE49-F238E27FC236}">
                <a16:creationId xmlns:a16="http://schemas.microsoft.com/office/drawing/2014/main" id="{87A07CFF-B891-A43E-6A59-7529454E3C2B}"/>
              </a:ext>
            </a:extLst>
          </p:cNvPr>
          <p:cNvPicPr>
            <a:picLocks noChangeAspect="1"/>
          </p:cNvPicPr>
          <p:nvPr/>
        </p:nvPicPr>
        <p:blipFill>
          <a:blip r:embed="rId2"/>
          <a:srcRect l="15618" r="11763"/>
          <a:stretch/>
        </p:blipFill>
        <p:spPr>
          <a:xfrm>
            <a:off x="1" y="10"/>
            <a:ext cx="7574440" cy="6857990"/>
          </a:xfrm>
          <a:prstGeom prst="rect">
            <a:avLst/>
          </a:prstGeom>
        </p:spPr>
      </p:pic>
      <p:sp>
        <p:nvSpPr>
          <p:cNvPr id="20" name="Freeform 5">
            <a:extLst>
              <a:ext uri="{FF2B5EF4-FFF2-40B4-BE49-F238E27FC236}">
                <a16:creationId xmlns:a16="http://schemas.microsoft.com/office/drawing/2014/main" id="{8D55DD8B-9BF9-4B91-A22D-2D3F2AEFF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541867" y="787400"/>
            <a:ext cx="7145866" cy="778933"/>
          </a:xfrm>
        </p:spPr>
        <p:txBody>
          <a:bodyPr anchor="ctr">
            <a:normAutofit/>
          </a:bodyPr>
          <a:lstStyle/>
          <a:p>
            <a:r>
              <a:rPr lang="en-GB" sz="3200">
                <a:solidFill>
                  <a:srgbClr val="FEFFFF"/>
                </a:solidFill>
              </a:rPr>
              <a:t>Why?</a:t>
            </a:r>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7860770" y="2017668"/>
            <a:ext cx="3750205" cy="3857816"/>
          </a:xfrm>
        </p:spPr>
        <p:txBody>
          <a:bodyPr>
            <a:normAutofit/>
          </a:bodyPr>
          <a:lstStyle/>
          <a:p>
            <a:pPr marL="0" indent="0">
              <a:buNone/>
            </a:pPr>
            <a:r>
              <a:rPr lang="en-GB">
                <a:solidFill>
                  <a:schemeClr val="tx1">
                    <a:lumMod val="95000"/>
                    <a:lumOff val="5000"/>
                  </a:schemeClr>
                </a:solidFill>
              </a:rPr>
              <a:t>So, the question arose; how many other choral directors in the UK are aware how little they may know?</a:t>
            </a:r>
          </a:p>
          <a:p>
            <a:pPr marL="0" indent="0">
              <a:buNone/>
            </a:pPr>
            <a:endParaRPr lang="en-GB">
              <a:solidFill>
                <a:schemeClr val="tx1">
                  <a:lumMod val="95000"/>
                  <a:lumOff val="5000"/>
                </a:schemeClr>
              </a:solidFill>
            </a:endParaRPr>
          </a:p>
        </p:txBody>
      </p:sp>
    </p:spTree>
    <p:extLst>
      <p:ext uri="{BB962C8B-B14F-4D97-AF65-F5344CB8AC3E}">
        <p14:creationId xmlns:p14="http://schemas.microsoft.com/office/powerpoint/2010/main" val="4263451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046019" y="942108"/>
            <a:ext cx="3256550" cy="4969113"/>
          </a:xfrm>
        </p:spPr>
        <p:txBody>
          <a:bodyPr anchor="ctr">
            <a:normAutofit/>
          </a:bodyPr>
          <a:lstStyle/>
          <a:p>
            <a:r>
              <a:rPr lang="en-GB">
                <a:solidFill>
                  <a:schemeClr val="tx2">
                    <a:lumMod val="75000"/>
                  </a:schemeClr>
                </a:solidFill>
              </a:rPr>
              <a:t>Why?</a:t>
            </a:r>
          </a:p>
        </p:txBody>
      </p:sp>
      <p:sp>
        <p:nvSpPr>
          <p:cNvPr id="19" name="Rectangle 18">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21" name="Straight Connector 20">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24"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GB"/>
            </a:p>
          </p:txBody>
        </p:sp>
        <p:sp>
          <p:nvSpPr>
            <p:cNvPr id="25"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GB"/>
            </a:p>
          </p:txBody>
        </p:sp>
        <p:sp>
          <p:nvSpPr>
            <p:cNvPr id="26"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GB"/>
            </a:p>
          </p:txBody>
        </p:sp>
        <p:sp>
          <p:nvSpPr>
            <p:cNvPr id="27"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GB"/>
            </a:p>
          </p:txBody>
        </p:sp>
        <p:sp>
          <p:nvSpPr>
            <p:cNvPr id="28"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GB"/>
            </a:p>
          </p:txBody>
        </p:sp>
        <p:sp>
          <p:nvSpPr>
            <p:cNvPr id="29"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GB"/>
            </a:p>
          </p:txBody>
        </p:sp>
        <p:sp>
          <p:nvSpPr>
            <p:cNvPr id="30"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GB"/>
            </a:p>
          </p:txBody>
        </p:sp>
        <p:sp>
          <p:nvSpPr>
            <p:cNvPr id="31"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GB"/>
            </a:p>
          </p:txBody>
        </p:sp>
        <p:sp>
          <p:nvSpPr>
            <p:cNvPr id="32"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GB"/>
            </a:p>
          </p:txBody>
        </p:sp>
        <p:sp>
          <p:nvSpPr>
            <p:cNvPr id="33"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GB"/>
            </a:p>
          </p:txBody>
        </p:sp>
        <p:sp>
          <p:nvSpPr>
            <p:cNvPr id="34"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GB"/>
            </a:p>
          </p:txBody>
        </p:sp>
        <p:sp>
          <p:nvSpPr>
            <p:cNvPr id="35"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GB"/>
            </a:p>
          </p:txBody>
        </p:sp>
      </p:gr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5049062" y="942108"/>
            <a:ext cx="6455549" cy="4969114"/>
          </a:xfrm>
        </p:spPr>
        <p:txBody>
          <a:bodyPr anchor="ctr">
            <a:normAutofit/>
          </a:bodyPr>
          <a:lstStyle/>
          <a:p>
            <a:pPr marL="0" indent="0">
              <a:buNone/>
            </a:pPr>
            <a:r>
              <a:rPr lang="en-GB">
                <a:solidFill>
                  <a:schemeClr val="tx2">
                    <a:lumMod val="75000"/>
                  </a:schemeClr>
                </a:solidFill>
              </a:rPr>
              <a:t>Aims:</a:t>
            </a:r>
          </a:p>
          <a:p>
            <a:r>
              <a:rPr lang="en-GB">
                <a:solidFill>
                  <a:schemeClr val="tx2">
                    <a:lumMod val="75000"/>
                  </a:schemeClr>
                </a:solidFill>
              </a:rPr>
              <a:t>To establish the level of knowledge in the UK choral conducting community by</a:t>
            </a:r>
          </a:p>
          <a:p>
            <a:pPr lvl="1"/>
            <a:r>
              <a:rPr lang="en-GB">
                <a:solidFill>
                  <a:schemeClr val="tx2">
                    <a:lumMod val="75000"/>
                  </a:schemeClr>
                </a:solidFill>
              </a:rPr>
              <a:t>Understanding the routes to choral directorship</a:t>
            </a:r>
          </a:p>
          <a:p>
            <a:pPr lvl="1"/>
            <a:r>
              <a:rPr lang="en-GB">
                <a:solidFill>
                  <a:schemeClr val="tx2">
                    <a:lumMod val="75000"/>
                  </a:schemeClr>
                </a:solidFill>
              </a:rPr>
              <a:t>Their background, education levels and experience.</a:t>
            </a:r>
          </a:p>
          <a:p>
            <a:r>
              <a:rPr lang="en-GB">
                <a:solidFill>
                  <a:schemeClr val="tx2">
                    <a:lumMod val="75000"/>
                  </a:schemeClr>
                </a:solidFill>
              </a:rPr>
              <a:t>To determine the common areas of training and highlight those that are not.</a:t>
            </a:r>
          </a:p>
          <a:p>
            <a:r>
              <a:rPr lang="en-GB">
                <a:solidFill>
                  <a:schemeClr val="tx2">
                    <a:lumMod val="75000"/>
                  </a:schemeClr>
                </a:solidFill>
              </a:rPr>
              <a:t>To understand what areas of continuous professional development (CPD) are undertaken</a:t>
            </a:r>
          </a:p>
          <a:p>
            <a:r>
              <a:rPr lang="en-GB">
                <a:solidFill>
                  <a:schemeClr val="tx2">
                    <a:lumMod val="75000"/>
                  </a:schemeClr>
                </a:solidFill>
              </a:rPr>
              <a:t>To conclude whether there is an appetite for further training and CPD</a:t>
            </a:r>
          </a:p>
          <a:p>
            <a:r>
              <a:rPr lang="en-GB">
                <a:solidFill>
                  <a:schemeClr val="tx2">
                    <a:lumMod val="75000"/>
                  </a:schemeClr>
                </a:solidFill>
              </a:rPr>
              <a:t>To suggest the key areas for training and development</a:t>
            </a:r>
          </a:p>
        </p:txBody>
      </p:sp>
    </p:spTree>
    <p:extLst>
      <p:ext uri="{BB962C8B-B14F-4D97-AF65-F5344CB8AC3E}">
        <p14:creationId xmlns:p14="http://schemas.microsoft.com/office/powerpoint/2010/main" val="1382212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19FE08D8-CEA0-461E-870A-02CD15D9B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259893" y="3101093"/>
            <a:ext cx="2454052" cy="3029344"/>
          </a:xfrm>
        </p:spPr>
        <p:txBody>
          <a:bodyPr>
            <a:normAutofit/>
          </a:bodyPr>
          <a:lstStyle/>
          <a:p>
            <a:r>
              <a:rPr lang="en-GB" sz="3200">
                <a:solidFill>
                  <a:schemeClr val="bg1"/>
                </a:solidFill>
              </a:rPr>
              <a:t>How?</a:t>
            </a:r>
          </a:p>
        </p:txBody>
      </p:sp>
      <p:sp>
        <p:nvSpPr>
          <p:cNvPr id="19" name="Freeform 11">
            <a:extLst>
              <a:ext uri="{FF2B5EF4-FFF2-40B4-BE49-F238E27FC236}">
                <a16:creationId xmlns:a16="http://schemas.microsoft.com/office/drawing/2014/main" id="{2B982904-A46E-41DF-BA98-61E2300C7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GB"/>
          </a:p>
        </p:txBody>
      </p:sp>
      <p:sp useBgFill="1">
        <p:nvSpPr>
          <p:cNvPr id="25" name="Rectangle 24">
            <a:extLst>
              <a:ext uri="{FF2B5EF4-FFF2-40B4-BE49-F238E27FC236}">
                <a16:creationId xmlns:a16="http://schemas.microsoft.com/office/drawing/2014/main" id="{27018161-547E-48F7-A0D9-272C9EA5B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4706578" y="589722"/>
            <a:ext cx="6798033" cy="6268278"/>
          </a:xfrm>
        </p:spPr>
        <p:txBody>
          <a:bodyPr anchor="ctr">
            <a:normAutofit/>
          </a:bodyPr>
          <a:lstStyle/>
          <a:p>
            <a:pPr marL="0" indent="0">
              <a:lnSpc>
                <a:spcPct val="90000"/>
              </a:lnSpc>
              <a:buNone/>
            </a:pPr>
            <a:endParaRPr lang="en-GB" sz="1500" dirty="0"/>
          </a:p>
          <a:p>
            <a:pPr marL="0" indent="0">
              <a:lnSpc>
                <a:spcPct val="150000"/>
              </a:lnSpc>
              <a:spcAft>
                <a:spcPts val="1000"/>
              </a:spcAft>
              <a:buNone/>
            </a:pPr>
            <a:r>
              <a:rPr lang="en-GB" sz="1500" dirty="0"/>
              <a:t>Before determining how the data for this project would be collected, the questions of Inside Research and Ethics were considered.</a:t>
            </a:r>
          </a:p>
          <a:p>
            <a:pPr>
              <a:lnSpc>
                <a:spcPct val="90000"/>
              </a:lnSpc>
            </a:pPr>
            <a:r>
              <a:rPr lang="en-GB" sz="1500" dirty="0"/>
              <a:t>Being an insider researcher has advantages:</a:t>
            </a:r>
          </a:p>
          <a:p>
            <a:pPr lvl="1">
              <a:lnSpc>
                <a:spcPct val="90000"/>
              </a:lnSpc>
            </a:pPr>
            <a:r>
              <a:rPr lang="en-GB" sz="1500" dirty="0"/>
              <a:t>A ‘shared experience of the world’ (</a:t>
            </a:r>
            <a:r>
              <a:rPr lang="en-GB" sz="1500" dirty="0" err="1"/>
              <a:t>Smetherham</a:t>
            </a:r>
            <a:r>
              <a:rPr lang="en-GB" sz="1500" dirty="0"/>
              <a:t>, 1978, p.98);</a:t>
            </a:r>
          </a:p>
          <a:p>
            <a:pPr lvl="1">
              <a:lnSpc>
                <a:spcPct val="90000"/>
              </a:lnSpc>
            </a:pPr>
            <a:r>
              <a:rPr lang="en-GB" sz="1500" dirty="0"/>
              <a:t>A common understanding of the subject and associated language (Darra, 2008; </a:t>
            </a:r>
            <a:r>
              <a:rPr lang="en-GB" sz="1500" dirty="0" err="1"/>
              <a:t>Brannick</a:t>
            </a:r>
            <a:r>
              <a:rPr lang="en-GB" sz="1500" dirty="0"/>
              <a:t> and Coughlan, 2007).</a:t>
            </a:r>
          </a:p>
          <a:p>
            <a:pPr>
              <a:lnSpc>
                <a:spcPct val="90000"/>
              </a:lnSpc>
            </a:pPr>
            <a:r>
              <a:rPr lang="en-GB" sz="1500" dirty="0"/>
              <a:t>But it also has dangers:</a:t>
            </a:r>
          </a:p>
          <a:p>
            <a:pPr lvl="1">
              <a:lnSpc>
                <a:spcPct val="90000"/>
              </a:lnSpc>
              <a:spcAft>
                <a:spcPts val="1000"/>
              </a:spcAft>
            </a:pPr>
            <a:r>
              <a:rPr lang="en-GB" sz="1500" dirty="0"/>
              <a:t>The perception of bias;</a:t>
            </a:r>
          </a:p>
          <a:p>
            <a:pPr lvl="1">
              <a:lnSpc>
                <a:spcPct val="90000"/>
              </a:lnSpc>
              <a:spcBef>
                <a:spcPts val="0"/>
              </a:spcBef>
            </a:pPr>
            <a:r>
              <a:rPr lang="en-GB" sz="1500" dirty="0"/>
              <a:t>The need to manage being the inquisitor (researcher) and being a member of the community. </a:t>
            </a:r>
          </a:p>
          <a:p>
            <a:pPr marL="914400" lvl="2" indent="0">
              <a:lnSpc>
                <a:spcPct val="90000"/>
              </a:lnSpc>
              <a:spcBef>
                <a:spcPts val="0"/>
              </a:spcBef>
              <a:buNone/>
            </a:pPr>
            <a:r>
              <a:rPr lang="en-GB" sz="1500" dirty="0"/>
              <a:t>			(Bulk &amp; Collins, 2023; Humphrey, 2012).</a:t>
            </a:r>
          </a:p>
          <a:p>
            <a:pPr>
              <a:lnSpc>
                <a:spcPct val="90000"/>
              </a:lnSpc>
            </a:pPr>
            <a:r>
              <a:rPr lang="en-GB" sz="1500" dirty="0"/>
              <a:t>How is this managed?</a:t>
            </a:r>
          </a:p>
          <a:p>
            <a:pPr lvl="1">
              <a:lnSpc>
                <a:spcPct val="90000"/>
              </a:lnSpc>
            </a:pPr>
            <a:r>
              <a:rPr lang="en-GB" sz="1500" dirty="0"/>
              <a:t>By implementing controls to mitigate potential conflicts of interest without compromising the advantages (Humphrey, 2012).</a:t>
            </a:r>
          </a:p>
          <a:p>
            <a:pPr lvl="1">
              <a:lnSpc>
                <a:spcPct val="90000"/>
              </a:lnSpc>
            </a:pPr>
            <a:r>
              <a:rPr lang="en-GB" sz="1500" dirty="0"/>
              <a:t>By choice of methods (Wilkinson &amp; Kitzinger, 2013)</a:t>
            </a:r>
          </a:p>
          <a:p>
            <a:pPr lvl="1">
              <a:lnSpc>
                <a:spcPct val="90000"/>
              </a:lnSpc>
            </a:pPr>
            <a:endParaRPr lang="en-GB" sz="1500" dirty="0"/>
          </a:p>
          <a:p>
            <a:pPr marL="457200" lvl="1" indent="0">
              <a:lnSpc>
                <a:spcPct val="90000"/>
              </a:lnSpc>
              <a:buNone/>
            </a:pPr>
            <a:r>
              <a:rPr lang="en-GB" sz="1500" dirty="0"/>
              <a:t>	</a:t>
            </a:r>
          </a:p>
          <a:p>
            <a:pPr>
              <a:lnSpc>
                <a:spcPct val="90000"/>
              </a:lnSpc>
            </a:pPr>
            <a:endParaRPr lang="en-GB" sz="1500" dirty="0"/>
          </a:p>
        </p:txBody>
      </p:sp>
    </p:spTree>
    <p:extLst>
      <p:ext uri="{BB962C8B-B14F-4D97-AF65-F5344CB8AC3E}">
        <p14:creationId xmlns:p14="http://schemas.microsoft.com/office/powerpoint/2010/main" val="1466744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BB01FB5-37B9-4EBD-AF40-DE68D3CA4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259893" y="3101093"/>
            <a:ext cx="2454052" cy="3029344"/>
          </a:xfrm>
        </p:spPr>
        <p:txBody>
          <a:bodyPr>
            <a:normAutofit/>
          </a:bodyPr>
          <a:lstStyle/>
          <a:p>
            <a:r>
              <a:rPr lang="en-GB" sz="3200">
                <a:solidFill>
                  <a:schemeClr val="bg1"/>
                </a:solidFill>
              </a:rPr>
              <a:t>How?</a:t>
            </a:r>
          </a:p>
        </p:txBody>
      </p:sp>
      <p:sp>
        <p:nvSpPr>
          <p:cNvPr id="20" name="Freeform 11">
            <a:extLst>
              <a:ext uri="{FF2B5EF4-FFF2-40B4-BE49-F238E27FC236}">
                <a16:creationId xmlns:a16="http://schemas.microsoft.com/office/drawing/2014/main" id="{06AF6A9A-0638-4916-AD29-9FC8FC07AE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GB"/>
          </a:p>
        </p:txBody>
      </p:sp>
      <p:sp useBgFill="1">
        <p:nvSpPr>
          <p:cNvPr id="22" name="Rectangle 21">
            <a:extLst>
              <a:ext uri="{FF2B5EF4-FFF2-40B4-BE49-F238E27FC236}">
                <a16:creationId xmlns:a16="http://schemas.microsoft.com/office/drawing/2014/main" id="{79057B2B-0D8C-47F2-836B-2E7DD4621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4" name="Content Placeholder 2">
            <a:extLst>
              <a:ext uri="{FF2B5EF4-FFF2-40B4-BE49-F238E27FC236}">
                <a16:creationId xmlns:a16="http://schemas.microsoft.com/office/drawing/2014/main" id="{4080B9A3-EC28-2342-D021-C276B2328567}"/>
              </a:ext>
            </a:extLst>
          </p:cNvPr>
          <p:cNvGraphicFramePr>
            <a:graphicFrameLocks noGrp="1"/>
          </p:cNvGraphicFramePr>
          <p:nvPr>
            <p:ph idx="1"/>
            <p:extLst>
              <p:ext uri="{D42A27DB-BD31-4B8C-83A1-F6EECF244321}">
                <p14:modId xmlns:p14="http://schemas.microsoft.com/office/powerpoint/2010/main" val="1829502831"/>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26886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687669" y="624110"/>
            <a:ext cx="4137059" cy="1280890"/>
          </a:xfrm>
        </p:spPr>
        <p:txBody>
          <a:bodyPr vert="horz" lIns="91440" tIns="45720" rIns="91440" bIns="45720" rtlCol="0">
            <a:normAutofit/>
          </a:bodyPr>
          <a:lstStyle/>
          <a:p>
            <a:r>
              <a:rPr lang="en-US" sz="3200"/>
              <a:t>How?</a:t>
            </a:r>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1683956" y="1380168"/>
            <a:ext cx="4140772" cy="4853722"/>
          </a:xfrm>
        </p:spPr>
        <p:txBody>
          <a:bodyPr vert="horz" lIns="91440" tIns="45720" rIns="91440" bIns="45720" rtlCol="0">
            <a:normAutofit/>
          </a:bodyPr>
          <a:lstStyle/>
          <a:p>
            <a:pPr marL="57150" indent="0">
              <a:buNone/>
            </a:pPr>
            <a:r>
              <a:rPr lang="en-US" dirty="0">
                <a:solidFill>
                  <a:srgbClr val="000000"/>
                </a:solidFill>
              </a:rPr>
              <a:t>Methodology decision factors:</a:t>
            </a:r>
          </a:p>
          <a:p>
            <a:pPr indent="-285750"/>
            <a:r>
              <a:rPr lang="en-US" dirty="0">
                <a:solidFill>
                  <a:srgbClr val="000000"/>
                </a:solidFill>
              </a:rPr>
              <a:t>New researcher </a:t>
            </a:r>
          </a:p>
          <a:p>
            <a:pPr indent="-285750"/>
            <a:r>
              <a:rPr lang="en-US" dirty="0">
                <a:solidFill>
                  <a:srgbClr val="000000"/>
                </a:solidFill>
              </a:rPr>
              <a:t>Little experience of qualitative methods</a:t>
            </a:r>
          </a:p>
          <a:p>
            <a:pPr indent="-285750"/>
            <a:r>
              <a:rPr lang="en-US" dirty="0">
                <a:solidFill>
                  <a:srgbClr val="000000"/>
                </a:solidFill>
              </a:rPr>
              <a:t>Like numbers a lot and comfortable with quantitative concepts</a:t>
            </a:r>
          </a:p>
          <a:p>
            <a:pPr indent="-285750"/>
            <a:r>
              <a:rPr lang="en-US" dirty="0">
                <a:solidFill>
                  <a:srgbClr val="000000"/>
                </a:solidFill>
              </a:rPr>
              <a:t>The need to triangulate my methods.</a:t>
            </a:r>
          </a:p>
          <a:p>
            <a:pPr marL="57150" indent="0">
              <a:buNone/>
            </a:pPr>
            <a:r>
              <a:rPr lang="en-US" dirty="0">
                <a:solidFill>
                  <a:srgbClr val="000000"/>
                </a:solidFill>
              </a:rPr>
              <a:t>The answer?</a:t>
            </a:r>
          </a:p>
          <a:p>
            <a:pPr marL="57150" indent="0">
              <a:buNone/>
            </a:pPr>
            <a:endParaRPr lang="en-US" b="1" dirty="0">
              <a:solidFill>
                <a:srgbClr val="000000"/>
              </a:solidFill>
            </a:endParaRPr>
          </a:p>
        </p:txBody>
      </p:sp>
      <p:pic>
        <p:nvPicPr>
          <p:cNvPr id="14" name="Picture 13" descr="Magnifying glass and question mark">
            <a:extLst>
              <a:ext uri="{FF2B5EF4-FFF2-40B4-BE49-F238E27FC236}">
                <a16:creationId xmlns:a16="http://schemas.microsoft.com/office/drawing/2014/main" id="{EDEF517C-5F85-E4BB-2255-FCA748F9B9A6}"/>
              </a:ext>
            </a:extLst>
          </p:cNvPr>
          <p:cNvPicPr>
            <a:picLocks noChangeAspect="1"/>
          </p:cNvPicPr>
          <p:nvPr/>
        </p:nvPicPr>
        <p:blipFill>
          <a:blip r:embed="rId2"/>
          <a:stretch/>
        </p:blipFill>
        <p:spPr>
          <a:xfrm>
            <a:off x="6091916" y="1735709"/>
            <a:ext cx="5451627" cy="3066540"/>
          </a:xfrm>
          <a:prstGeom prst="rect">
            <a:avLst/>
          </a:prstGeom>
        </p:spPr>
      </p:pic>
    </p:spTree>
    <p:extLst>
      <p:ext uri="{BB962C8B-B14F-4D97-AF65-F5344CB8AC3E}">
        <p14:creationId xmlns:p14="http://schemas.microsoft.com/office/powerpoint/2010/main" val="477955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BB01FB5-37B9-4EBD-AF40-DE68D3CA4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259893" y="3101093"/>
            <a:ext cx="2454052" cy="3029344"/>
          </a:xfrm>
        </p:spPr>
        <p:txBody>
          <a:bodyPr>
            <a:normAutofit/>
          </a:bodyPr>
          <a:lstStyle/>
          <a:p>
            <a:r>
              <a:rPr lang="en-GB" sz="3200" dirty="0">
                <a:solidFill>
                  <a:schemeClr val="bg1"/>
                </a:solidFill>
              </a:rPr>
              <a:t>How?</a:t>
            </a:r>
          </a:p>
        </p:txBody>
      </p:sp>
      <p:sp>
        <p:nvSpPr>
          <p:cNvPr id="20" name="Freeform 11">
            <a:extLst>
              <a:ext uri="{FF2B5EF4-FFF2-40B4-BE49-F238E27FC236}">
                <a16:creationId xmlns:a16="http://schemas.microsoft.com/office/drawing/2014/main" id="{06AF6A9A-0638-4916-AD29-9FC8FC07AE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GB"/>
          </a:p>
        </p:txBody>
      </p:sp>
      <p:sp useBgFill="1">
        <p:nvSpPr>
          <p:cNvPr id="22" name="Rectangle 21">
            <a:extLst>
              <a:ext uri="{FF2B5EF4-FFF2-40B4-BE49-F238E27FC236}">
                <a16:creationId xmlns:a16="http://schemas.microsoft.com/office/drawing/2014/main" id="{79057B2B-0D8C-47F2-836B-2E7DD4621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4" name="Content Placeholder 2">
            <a:extLst>
              <a:ext uri="{FF2B5EF4-FFF2-40B4-BE49-F238E27FC236}">
                <a16:creationId xmlns:a16="http://schemas.microsoft.com/office/drawing/2014/main" id="{448AFE8E-6D1C-D4FA-1A5A-70C3C67508A6}"/>
              </a:ext>
            </a:extLst>
          </p:cNvPr>
          <p:cNvGraphicFramePr>
            <a:graphicFrameLocks noGrp="1"/>
          </p:cNvGraphicFramePr>
          <p:nvPr>
            <p:ph idx="1"/>
            <p:extLst>
              <p:ext uri="{D42A27DB-BD31-4B8C-83A1-F6EECF244321}">
                <p14:modId xmlns:p14="http://schemas.microsoft.com/office/powerpoint/2010/main" val="2308786452"/>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0980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5F305C72-8769-4E0F-B31D-F4B1C9DC9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57" name="Group 56">
            <a:extLst>
              <a:ext uri="{FF2B5EF4-FFF2-40B4-BE49-F238E27FC236}">
                <a16:creationId xmlns:a16="http://schemas.microsoft.com/office/drawing/2014/main" id="{72583CFC-05A3-4743-9A2E-7C2095B8D4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58" name="Freeform 11">
              <a:extLst>
                <a:ext uri="{FF2B5EF4-FFF2-40B4-BE49-F238E27FC236}">
                  <a16:creationId xmlns:a16="http://schemas.microsoft.com/office/drawing/2014/main" id="{9A751892-92F2-4CB4-BCAB-6D0AAF8F16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59" name="Freeform 12">
              <a:extLst>
                <a:ext uri="{FF2B5EF4-FFF2-40B4-BE49-F238E27FC236}">
                  <a16:creationId xmlns:a16="http://schemas.microsoft.com/office/drawing/2014/main" id="{5934046E-4D7C-4AA6-8633-29944553F1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60" name="Freeform 13">
              <a:extLst>
                <a:ext uri="{FF2B5EF4-FFF2-40B4-BE49-F238E27FC236}">
                  <a16:creationId xmlns:a16="http://schemas.microsoft.com/office/drawing/2014/main" id="{421462AB-19D6-42DB-A850-F35B82C7B8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61" name="Freeform 14">
              <a:extLst>
                <a:ext uri="{FF2B5EF4-FFF2-40B4-BE49-F238E27FC236}">
                  <a16:creationId xmlns:a16="http://schemas.microsoft.com/office/drawing/2014/main" id="{208D8C07-9637-45D3-9E40-7C5C40077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62" name="Freeform 15">
              <a:extLst>
                <a:ext uri="{FF2B5EF4-FFF2-40B4-BE49-F238E27FC236}">
                  <a16:creationId xmlns:a16="http://schemas.microsoft.com/office/drawing/2014/main" id="{883C90A1-D75A-4818-9F01-B4BF19D747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63" name="Freeform 16">
              <a:extLst>
                <a:ext uri="{FF2B5EF4-FFF2-40B4-BE49-F238E27FC236}">
                  <a16:creationId xmlns:a16="http://schemas.microsoft.com/office/drawing/2014/main" id="{8808F87B-C4B8-4084-BD89-E41A1A44E7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64" name="Freeform 17">
              <a:extLst>
                <a:ext uri="{FF2B5EF4-FFF2-40B4-BE49-F238E27FC236}">
                  <a16:creationId xmlns:a16="http://schemas.microsoft.com/office/drawing/2014/main" id="{E7FC0B23-1372-4455-98CE-E0FC7FF99A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65" name="Freeform 18">
              <a:extLst>
                <a:ext uri="{FF2B5EF4-FFF2-40B4-BE49-F238E27FC236}">
                  <a16:creationId xmlns:a16="http://schemas.microsoft.com/office/drawing/2014/main" id="{D14B79DD-45AC-487C-B361-0312B3C85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66" name="Freeform 19">
              <a:extLst>
                <a:ext uri="{FF2B5EF4-FFF2-40B4-BE49-F238E27FC236}">
                  <a16:creationId xmlns:a16="http://schemas.microsoft.com/office/drawing/2014/main" id="{CDA09C7F-7AF3-4B6C-BC42-92780A6827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67" name="Freeform 20">
              <a:extLst>
                <a:ext uri="{FF2B5EF4-FFF2-40B4-BE49-F238E27FC236}">
                  <a16:creationId xmlns:a16="http://schemas.microsoft.com/office/drawing/2014/main" id="{FF7EBDD4-71BF-4FAF-B00B-444F9AE20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68" name="Freeform 21">
              <a:extLst>
                <a:ext uri="{FF2B5EF4-FFF2-40B4-BE49-F238E27FC236}">
                  <a16:creationId xmlns:a16="http://schemas.microsoft.com/office/drawing/2014/main" id="{AF5E4290-F8B0-440E-A418-613A1552D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69" name="Freeform 22">
              <a:extLst>
                <a:ext uri="{FF2B5EF4-FFF2-40B4-BE49-F238E27FC236}">
                  <a16:creationId xmlns:a16="http://schemas.microsoft.com/office/drawing/2014/main" id="{FF0BF04A-FCC8-42BF-AD17-10F0ACB44D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71" name="Group 70">
            <a:extLst>
              <a:ext uri="{FF2B5EF4-FFF2-40B4-BE49-F238E27FC236}">
                <a16:creationId xmlns:a16="http://schemas.microsoft.com/office/drawing/2014/main" id="{506F0A57-55BB-457C-9C8C-3DEE71009A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72" name="Freeform 27">
              <a:extLst>
                <a:ext uri="{FF2B5EF4-FFF2-40B4-BE49-F238E27FC236}">
                  <a16:creationId xmlns:a16="http://schemas.microsoft.com/office/drawing/2014/main" id="{60DB408E-A426-4658-B39D-0BBF09463E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73" name="Freeform 28">
              <a:extLst>
                <a:ext uri="{FF2B5EF4-FFF2-40B4-BE49-F238E27FC236}">
                  <a16:creationId xmlns:a16="http://schemas.microsoft.com/office/drawing/2014/main" id="{BEFFABCA-CAA4-45E4-A7D4-DB3D2C864D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74" name="Freeform 29">
              <a:extLst>
                <a:ext uri="{FF2B5EF4-FFF2-40B4-BE49-F238E27FC236}">
                  <a16:creationId xmlns:a16="http://schemas.microsoft.com/office/drawing/2014/main" id="{99494AF8-97E4-4473-AA6E-B4AB1279E8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75" name="Freeform 30">
              <a:extLst>
                <a:ext uri="{FF2B5EF4-FFF2-40B4-BE49-F238E27FC236}">
                  <a16:creationId xmlns:a16="http://schemas.microsoft.com/office/drawing/2014/main" id="{D05C67DC-0E54-4C69-90BE-8374C7E97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76" name="Freeform 31">
              <a:extLst>
                <a:ext uri="{FF2B5EF4-FFF2-40B4-BE49-F238E27FC236}">
                  <a16:creationId xmlns:a16="http://schemas.microsoft.com/office/drawing/2014/main" id="{B2B38B94-E895-4324-B699-EEF28E052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77" name="Freeform 32">
              <a:extLst>
                <a:ext uri="{FF2B5EF4-FFF2-40B4-BE49-F238E27FC236}">
                  <a16:creationId xmlns:a16="http://schemas.microsoft.com/office/drawing/2014/main" id="{41E77CC3-723C-4C87-A1BA-D8E35B8017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78" name="Freeform 33">
              <a:extLst>
                <a:ext uri="{FF2B5EF4-FFF2-40B4-BE49-F238E27FC236}">
                  <a16:creationId xmlns:a16="http://schemas.microsoft.com/office/drawing/2014/main" id="{CC5757E8-4CBE-4EA3-98AF-96361C9183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79" name="Freeform 34">
              <a:extLst>
                <a:ext uri="{FF2B5EF4-FFF2-40B4-BE49-F238E27FC236}">
                  <a16:creationId xmlns:a16="http://schemas.microsoft.com/office/drawing/2014/main" id="{51E4772B-9FB7-4AC7-B352-C444891670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80" name="Freeform 35">
              <a:extLst>
                <a:ext uri="{FF2B5EF4-FFF2-40B4-BE49-F238E27FC236}">
                  <a16:creationId xmlns:a16="http://schemas.microsoft.com/office/drawing/2014/main" id="{7F853444-696F-4B42-8C91-1F6EDD53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81" name="Freeform 36">
              <a:extLst>
                <a:ext uri="{FF2B5EF4-FFF2-40B4-BE49-F238E27FC236}">
                  <a16:creationId xmlns:a16="http://schemas.microsoft.com/office/drawing/2014/main" id="{CD1A3085-30B0-496B-B9D3-55280769A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82" name="Freeform 37">
              <a:extLst>
                <a:ext uri="{FF2B5EF4-FFF2-40B4-BE49-F238E27FC236}">
                  <a16:creationId xmlns:a16="http://schemas.microsoft.com/office/drawing/2014/main" id="{1B2519D7-F51F-4583-9B50-41B493C14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83" name="Freeform 38">
              <a:extLst>
                <a:ext uri="{FF2B5EF4-FFF2-40B4-BE49-F238E27FC236}">
                  <a16:creationId xmlns:a16="http://schemas.microsoft.com/office/drawing/2014/main" id="{6E1141E0-4F4D-4B40-BDB5-B2DD0FAEB3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6483096" y="624110"/>
            <a:ext cx="5021516" cy="1280890"/>
          </a:xfrm>
        </p:spPr>
        <p:txBody>
          <a:bodyPr vert="horz" lIns="91440" tIns="45720" rIns="91440" bIns="45720" rtlCol="0" anchor="t">
            <a:normAutofit/>
          </a:bodyPr>
          <a:lstStyle/>
          <a:p>
            <a:r>
              <a:rPr lang="en-US" dirty="0"/>
              <a:t>How?</a:t>
            </a:r>
          </a:p>
        </p:txBody>
      </p:sp>
      <p:sp>
        <p:nvSpPr>
          <p:cNvPr id="85" name="Rectangle 84">
            <a:extLst>
              <a:ext uri="{FF2B5EF4-FFF2-40B4-BE49-F238E27FC236}">
                <a16:creationId xmlns:a16="http://schemas.microsoft.com/office/drawing/2014/main" id="{C5E0C91A-3F1D-43D7-9AB4-5D0A17D5C4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7" name="Freeform 11">
            <a:extLst>
              <a:ext uri="{FF2B5EF4-FFF2-40B4-BE49-F238E27FC236}">
                <a16:creationId xmlns:a16="http://schemas.microsoft.com/office/drawing/2014/main" id="{3A6C27A1-A438-4EC6-93BF-EC26F29BB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pic>
        <p:nvPicPr>
          <p:cNvPr id="44" name="Picture 43" descr="Hand holding a pen shading number on a sheet">
            <a:extLst>
              <a:ext uri="{FF2B5EF4-FFF2-40B4-BE49-F238E27FC236}">
                <a16:creationId xmlns:a16="http://schemas.microsoft.com/office/drawing/2014/main" id="{9A3F3A13-2DA5-7AB0-986A-BE95715E07C7}"/>
              </a:ext>
            </a:extLst>
          </p:cNvPr>
          <p:cNvPicPr>
            <a:picLocks noChangeAspect="1"/>
          </p:cNvPicPr>
          <p:nvPr/>
        </p:nvPicPr>
        <p:blipFill>
          <a:blip r:embed="rId2"/>
          <a:srcRect l="50281" r="4402" b="-2"/>
          <a:stretch/>
        </p:blipFill>
        <p:spPr>
          <a:xfrm>
            <a:off x="-1554" y="1731"/>
            <a:ext cx="4655850" cy="6858000"/>
          </a:xfrm>
          <a:prstGeom prst="rect">
            <a:avLst/>
          </a:prstGeom>
        </p:spPr>
      </p:pic>
      <p:sp>
        <p:nvSpPr>
          <p:cNvPr id="4" name="Content Placeholder 2">
            <a:extLst>
              <a:ext uri="{FF2B5EF4-FFF2-40B4-BE49-F238E27FC236}">
                <a16:creationId xmlns:a16="http://schemas.microsoft.com/office/drawing/2014/main" id="{8DC9B690-E136-566B-5C27-1DB7CFF4C8F6}"/>
              </a:ext>
            </a:extLst>
          </p:cNvPr>
          <p:cNvSpPr txBox="1">
            <a:spLocks/>
          </p:cNvSpPr>
          <p:nvPr/>
        </p:nvSpPr>
        <p:spPr>
          <a:xfrm>
            <a:off x="6362388" y="1221672"/>
            <a:ext cx="5066419" cy="502306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US" sz="1400" dirty="0"/>
              <a:t>Methods chosen:</a:t>
            </a:r>
          </a:p>
          <a:p>
            <a:pPr>
              <a:lnSpc>
                <a:spcPct val="90000"/>
              </a:lnSpc>
            </a:pPr>
            <a:r>
              <a:rPr lang="en-US" sz="1400" dirty="0"/>
              <a:t>Questionnaire</a:t>
            </a:r>
          </a:p>
          <a:p>
            <a:pPr lvl="1">
              <a:lnSpc>
                <a:spcPct val="90000"/>
              </a:lnSpc>
            </a:pPr>
            <a:r>
              <a:rPr lang="en-US" sz="1400" dirty="0"/>
              <a:t>29 questions</a:t>
            </a:r>
          </a:p>
          <a:p>
            <a:pPr lvl="1">
              <a:lnSpc>
                <a:spcPct val="90000"/>
              </a:lnSpc>
            </a:pPr>
            <a:r>
              <a:rPr lang="en-US" sz="1400" dirty="0"/>
              <a:t>Predominately closed</a:t>
            </a:r>
          </a:p>
          <a:p>
            <a:pPr lvl="1">
              <a:lnSpc>
                <a:spcPct val="90000"/>
              </a:lnSpc>
            </a:pPr>
            <a:r>
              <a:rPr lang="en-US" sz="1400" dirty="0"/>
              <a:t>A few open questions for personal statements and unusual circumstances</a:t>
            </a:r>
          </a:p>
          <a:p>
            <a:pPr lvl="1">
              <a:lnSpc>
                <a:spcPct val="90000"/>
              </a:lnSpc>
            </a:pPr>
            <a:r>
              <a:rPr lang="en-US" sz="1400" dirty="0"/>
              <a:t>Clear and unambiguous</a:t>
            </a:r>
          </a:p>
          <a:p>
            <a:pPr lvl="1">
              <a:lnSpc>
                <a:spcPct val="90000"/>
              </a:lnSpc>
            </a:pPr>
            <a:r>
              <a:rPr lang="en-US" sz="1400" dirty="0"/>
              <a:t>Not overlapping</a:t>
            </a:r>
          </a:p>
          <a:p>
            <a:pPr lvl="1">
              <a:lnSpc>
                <a:spcPct val="90000"/>
              </a:lnSpc>
            </a:pPr>
            <a:r>
              <a:rPr lang="en-US" sz="1400" dirty="0"/>
              <a:t>Mainly quantitative allowing for statistical analysis using SPSS</a:t>
            </a:r>
          </a:p>
          <a:p>
            <a:pPr lvl="1">
              <a:lnSpc>
                <a:spcPct val="90000"/>
              </a:lnSpc>
            </a:pPr>
            <a:r>
              <a:rPr lang="en-US" sz="1400" dirty="0"/>
              <a:t>Where ranked responses were required, a simple frequency ranking method was used.</a:t>
            </a:r>
          </a:p>
          <a:p>
            <a:pPr lvl="1">
              <a:lnSpc>
                <a:spcPct val="90000"/>
              </a:lnSpc>
            </a:pPr>
            <a:r>
              <a:rPr lang="en-US" sz="1400" dirty="0"/>
              <a:t>Piloted with a small group of 10</a:t>
            </a:r>
          </a:p>
          <a:p>
            <a:pPr lvl="1">
              <a:lnSpc>
                <a:spcPct val="90000"/>
              </a:lnSpc>
            </a:pPr>
            <a:r>
              <a:rPr lang="en-US" sz="1400" dirty="0"/>
              <a:t>Feedback used to refine it to ensure it would provide reliable and valid responses (</a:t>
            </a:r>
            <a:r>
              <a:rPr lang="en-US" sz="1400" dirty="0" err="1"/>
              <a:t>Xerri</a:t>
            </a:r>
            <a:r>
              <a:rPr lang="en-US" sz="1400" dirty="0"/>
              <a:t>, 2017; Cohen, Manion &amp; Morrison, 2018)</a:t>
            </a:r>
          </a:p>
          <a:p>
            <a:pPr lvl="1">
              <a:lnSpc>
                <a:spcPct val="90000"/>
              </a:lnSpc>
            </a:pPr>
            <a:r>
              <a:rPr lang="en-US" sz="1400" dirty="0"/>
              <a:t>Set up using Qualtrics and issued with an anonymous link.</a:t>
            </a:r>
            <a:endParaRPr lang="en-US" sz="1100" dirty="0"/>
          </a:p>
        </p:txBody>
      </p:sp>
    </p:spTree>
    <p:extLst>
      <p:ext uri="{BB962C8B-B14F-4D97-AF65-F5344CB8AC3E}">
        <p14:creationId xmlns:p14="http://schemas.microsoft.com/office/powerpoint/2010/main" val="1512732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2592925" y="624110"/>
            <a:ext cx="8911687" cy="1280890"/>
          </a:xfrm>
        </p:spPr>
        <p:txBody>
          <a:bodyPr>
            <a:normAutofit/>
          </a:bodyPr>
          <a:lstStyle/>
          <a:p>
            <a:r>
              <a:rPr lang="en-GB"/>
              <a:t>How?</a:t>
            </a:r>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2330594" y="1432633"/>
            <a:ext cx="5835121" cy="5042057"/>
          </a:xfrm>
        </p:spPr>
        <p:txBody>
          <a:bodyPr>
            <a:noAutofit/>
          </a:bodyPr>
          <a:lstStyle/>
          <a:p>
            <a:pPr marL="0" indent="0">
              <a:lnSpc>
                <a:spcPct val="90000"/>
              </a:lnSpc>
              <a:buNone/>
            </a:pPr>
            <a:r>
              <a:rPr lang="en-GB" sz="1400" dirty="0"/>
              <a:t>Methods chosen cont’d:</a:t>
            </a:r>
          </a:p>
          <a:p>
            <a:pPr>
              <a:lnSpc>
                <a:spcPct val="90000"/>
              </a:lnSpc>
            </a:pPr>
            <a:r>
              <a:rPr lang="en-GB" sz="1400" dirty="0"/>
              <a:t>Semi-structured interviews</a:t>
            </a:r>
          </a:p>
          <a:p>
            <a:pPr lvl="1">
              <a:lnSpc>
                <a:spcPct val="90000"/>
              </a:lnSpc>
            </a:pPr>
            <a:r>
              <a:rPr lang="en-GB" sz="1400" dirty="0"/>
              <a:t>Qualitative</a:t>
            </a:r>
          </a:p>
          <a:p>
            <a:pPr lvl="1">
              <a:lnSpc>
                <a:spcPct val="90000"/>
              </a:lnSpc>
            </a:pPr>
            <a:r>
              <a:rPr lang="en-GB" sz="1400" dirty="0"/>
              <a:t>Used to enhance survey data and provide a personal perspective (Adamson et al,. 2004)</a:t>
            </a:r>
          </a:p>
          <a:p>
            <a:pPr lvl="1">
              <a:lnSpc>
                <a:spcPct val="90000"/>
              </a:lnSpc>
            </a:pPr>
            <a:r>
              <a:rPr lang="en-GB" sz="1400" dirty="0"/>
              <a:t>Allow some flexibility to explore different aspects alongside set questions (Kallio et al., 2016)</a:t>
            </a:r>
          </a:p>
          <a:p>
            <a:pPr lvl="1">
              <a:lnSpc>
                <a:spcPct val="90000"/>
              </a:lnSpc>
            </a:pPr>
            <a:r>
              <a:rPr lang="en-GB" sz="1400" dirty="0"/>
              <a:t>Volunteers requested at end of survey</a:t>
            </a:r>
          </a:p>
          <a:p>
            <a:pPr lvl="1">
              <a:lnSpc>
                <a:spcPct val="90000"/>
              </a:lnSpc>
            </a:pPr>
            <a:r>
              <a:rPr lang="en-GB" sz="1400" dirty="0"/>
              <a:t>24 responded of which several were selected by random number and contacted.</a:t>
            </a:r>
          </a:p>
          <a:p>
            <a:pPr lvl="1">
              <a:lnSpc>
                <a:spcPct val="90000"/>
              </a:lnSpc>
            </a:pPr>
            <a:r>
              <a:rPr lang="en-GB" sz="1400" dirty="0"/>
              <a:t>7 replied and were interviewed via Teams and recorded.</a:t>
            </a:r>
          </a:p>
          <a:p>
            <a:pPr lvl="1">
              <a:lnSpc>
                <a:spcPct val="90000"/>
              </a:lnSpc>
            </a:pPr>
            <a:r>
              <a:rPr lang="en-GB" sz="1400" dirty="0"/>
              <a:t>Recordings were run through an AI transcription tools, then reviewed and amended for significant mis-transcribed words and phrases.</a:t>
            </a:r>
          </a:p>
          <a:p>
            <a:pPr lvl="1">
              <a:lnSpc>
                <a:spcPct val="90000"/>
              </a:lnSpc>
            </a:pPr>
            <a:r>
              <a:rPr lang="en-GB" sz="1400" dirty="0"/>
              <a:t>Transcriptions then analysed using Reflexive Thematic Analysis to identify the themes (Byrne, 2022)</a:t>
            </a:r>
          </a:p>
          <a:p>
            <a:pPr lvl="1">
              <a:lnSpc>
                <a:spcPct val="90000"/>
              </a:lnSpc>
            </a:pPr>
            <a:r>
              <a:rPr lang="en-GB" sz="1400" dirty="0"/>
              <a:t>A summary of keywords, codes and themes was created, modelled on a format by Naeem et al. (2023).</a:t>
            </a:r>
          </a:p>
        </p:txBody>
      </p:sp>
      <p:pic>
        <p:nvPicPr>
          <p:cNvPr id="44" name="Picture 43" descr="Hand holding a pen shading number on a sheet">
            <a:extLst>
              <a:ext uri="{FF2B5EF4-FFF2-40B4-BE49-F238E27FC236}">
                <a16:creationId xmlns:a16="http://schemas.microsoft.com/office/drawing/2014/main" id="{9A3F3A13-2DA5-7AB0-986A-BE95715E07C7}"/>
              </a:ext>
            </a:extLst>
          </p:cNvPr>
          <p:cNvPicPr>
            <a:picLocks noChangeAspect="1"/>
          </p:cNvPicPr>
          <p:nvPr/>
        </p:nvPicPr>
        <p:blipFill>
          <a:blip r:embed="rId2"/>
          <a:srcRect l="59700" r="13821" b="-2"/>
          <a:stretch/>
        </p:blipFill>
        <p:spPr>
          <a:xfrm>
            <a:off x="9326672" y="2129586"/>
            <a:ext cx="1482719" cy="3737814"/>
          </a:xfrm>
          <a:prstGeom prst="rect">
            <a:avLst/>
          </a:prstGeom>
        </p:spPr>
      </p:pic>
    </p:spTree>
    <p:extLst>
      <p:ext uri="{BB962C8B-B14F-4D97-AF65-F5344CB8AC3E}">
        <p14:creationId xmlns:p14="http://schemas.microsoft.com/office/powerpoint/2010/main" val="3765569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2B258D2B-6AC3-4B3A-A87C-FD7E65178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4" name="Picture 43" descr="Two music sheets folded to form a heart shape">
            <a:extLst>
              <a:ext uri="{FF2B5EF4-FFF2-40B4-BE49-F238E27FC236}">
                <a16:creationId xmlns:a16="http://schemas.microsoft.com/office/drawing/2014/main" id="{20ED3C92-3B77-AE1F-7E5B-D2B2146A6C97}"/>
              </a:ext>
            </a:extLst>
          </p:cNvPr>
          <p:cNvPicPr>
            <a:picLocks noChangeAspect="1"/>
          </p:cNvPicPr>
          <p:nvPr/>
        </p:nvPicPr>
        <p:blipFill>
          <a:blip r:embed="rId3"/>
          <a:srcRect l="21554" r="4721" b="-1"/>
          <a:stretch/>
        </p:blipFill>
        <p:spPr>
          <a:xfrm>
            <a:off x="1" y="10"/>
            <a:ext cx="7574440" cy="6857990"/>
          </a:xfrm>
          <a:prstGeom prst="rect">
            <a:avLst/>
          </a:prstGeom>
        </p:spPr>
      </p:pic>
      <p:sp>
        <p:nvSpPr>
          <p:cNvPr id="50" name="Freeform 5">
            <a:extLst>
              <a:ext uri="{FF2B5EF4-FFF2-40B4-BE49-F238E27FC236}">
                <a16:creationId xmlns:a16="http://schemas.microsoft.com/office/drawing/2014/main" id="{8D55DD8B-9BF9-4B91-A22D-2D3F2AEFF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541867" y="787400"/>
            <a:ext cx="7145866" cy="778933"/>
          </a:xfrm>
        </p:spPr>
        <p:txBody>
          <a:bodyPr anchor="ctr">
            <a:normAutofit/>
          </a:bodyPr>
          <a:lstStyle/>
          <a:p>
            <a:r>
              <a:rPr lang="en-GB" sz="3200">
                <a:solidFill>
                  <a:srgbClr val="FEFFFF"/>
                </a:solidFill>
              </a:rPr>
              <a:t>How?</a:t>
            </a:r>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7860770" y="1810512"/>
            <a:ext cx="3750205" cy="4462272"/>
          </a:xfrm>
        </p:spPr>
        <p:txBody>
          <a:bodyPr>
            <a:normAutofit/>
          </a:bodyPr>
          <a:lstStyle/>
          <a:p>
            <a:pPr marL="0" indent="0">
              <a:lnSpc>
                <a:spcPct val="90000"/>
              </a:lnSpc>
              <a:buNone/>
            </a:pPr>
            <a:r>
              <a:rPr lang="en-GB" sz="1600" dirty="0">
                <a:solidFill>
                  <a:schemeClr val="tx1">
                    <a:lumMod val="95000"/>
                    <a:lumOff val="5000"/>
                  </a:schemeClr>
                </a:solidFill>
              </a:rPr>
              <a:t>Methods chosen cont’d:</a:t>
            </a:r>
          </a:p>
          <a:p>
            <a:pPr>
              <a:lnSpc>
                <a:spcPct val="90000"/>
              </a:lnSpc>
            </a:pPr>
            <a:r>
              <a:rPr lang="en-GB" sz="1600" dirty="0">
                <a:solidFill>
                  <a:schemeClr val="tx1">
                    <a:lumMod val="95000"/>
                    <a:lumOff val="5000"/>
                  </a:schemeClr>
                </a:solidFill>
              </a:rPr>
              <a:t>Literature Review</a:t>
            </a:r>
          </a:p>
          <a:p>
            <a:pPr lvl="1"/>
            <a:r>
              <a:rPr lang="en-GB" dirty="0">
                <a:solidFill>
                  <a:schemeClr val="tx1">
                    <a:lumMod val="95000"/>
                    <a:lumOff val="5000"/>
                  </a:schemeClr>
                </a:solidFill>
              </a:rPr>
              <a:t>Systematic literature review including documentary analysis of grey literature.</a:t>
            </a:r>
          </a:p>
          <a:p>
            <a:pPr lvl="1"/>
            <a:r>
              <a:rPr lang="en-GB" dirty="0">
                <a:solidFill>
                  <a:schemeClr val="tx1">
                    <a:lumMod val="95000"/>
                    <a:lumOff val="5000"/>
                  </a:schemeClr>
                </a:solidFill>
              </a:rPr>
              <a:t>Grey literature used to add balance and further context (</a:t>
            </a:r>
            <a:r>
              <a:rPr lang="en-GB" dirty="0" err="1">
                <a:solidFill>
                  <a:schemeClr val="tx1">
                    <a:lumMod val="95000"/>
                    <a:lumOff val="5000"/>
                  </a:schemeClr>
                </a:solidFill>
              </a:rPr>
              <a:t>Paez</a:t>
            </a:r>
            <a:r>
              <a:rPr lang="en-GB" dirty="0">
                <a:solidFill>
                  <a:schemeClr val="tx1">
                    <a:lumMod val="95000"/>
                    <a:lumOff val="5000"/>
                  </a:schemeClr>
                </a:solidFill>
              </a:rPr>
              <a:t>, 2017).</a:t>
            </a:r>
          </a:p>
          <a:p>
            <a:pPr lvl="1"/>
            <a:r>
              <a:rPr lang="en-GB" dirty="0">
                <a:solidFill>
                  <a:schemeClr val="tx1">
                    <a:lumMod val="95000"/>
                    <a:lumOff val="5000"/>
                  </a:schemeClr>
                </a:solidFill>
              </a:rPr>
              <a:t>Grey literature sources were documents relating to choral conductor training from reputable educational establishments such as Royal Academy of Music and Association of British Choral Directors.</a:t>
            </a:r>
          </a:p>
          <a:p>
            <a:pPr marL="457200" lvl="1" indent="0">
              <a:lnSpc>
                <a:spcPct val="90000"/>
              </a:lnSpc>
              <a:buNone/>
            </a:pPr>
            <a:endParaRPr lang="en-GB" sz="1500" dirty="0">
              <a:solidFill>
                <a:schemeClr val="tx1">
                  <a:lumMod val="95000"/>
                  <a:lumOff val="5000"/>
                </a:schemeClr>
              </a:solidFill>
            </a:endParaRPr>
          </a:p>
          <a:p>
            <a:pPr lvl="1">
              <a:lnSpc>
                <a:spcPct val="90000"/>
              </a:lnSpc>
            </a:pPr>
            <a:endParaRPr lang="en-GB" sz="1500" dirty="0">
              <a:solidFill>
                <a:schemeClr val="tx1">
                  <a:lumMod val="95000"/>
                  <a:lumOff val="5000"/>
                </a:schemeClr>
              </a:solidFill>
            </a:endParaRPr>
          </a:p>
          <a:p>
            <a:pPr lvl="1">
              <a:lnSpc>
                <a:spcPct val="90000"/>
              </a:lnSpc>
            </a:pPr>
            <a:endParaRPr lang="en-GB" sz="1500" dirty="0">
              <a:solidFill>
                <a:schemeClr val="tx1">
                  <a:lumMod val="95000"/>
                  <a:lumOff val="5000"/>
                </a:schemeClr>
              </a:solidFill>
            </a:endParaRPr>
          </a:p>
        </p:txBody>
      </p:sp>
    </p:spTree>
    <p:extLst>
      <p:ext uri="{BB962C8B-B14F-4D97-AF65-F5344CB8AC3E}">
        <p14:creationId xmlns:p14="http://schemas.microsoft.com/office/powerpoint/2010/main" val="3925118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2592925" y="624110"/>
            <a:ext cx="8911687" cy="1280890"/>
          </a:xfrm>
        </p:spPr>
        <p:txBody>
          <a:bodyPr>
            <a:normAutofit/>
          </a:bodyPr>
          <a:lstStyle/>
          <a:p>
            <a:r>
              <a:rPr lang="en-GB" dirty="0"/>
              <a:t>What?</a:t>
            </a:r>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2592925" y="1367980"/>
            <a:ext cx="5835121" cy="4404091"/>
          </a:xfrm>
        </p:spPr>
        <p:txBody>
          <a:bodyPr>
            <a:normAutofit/>
          </a:bodyPr>
          <a:lstStyle/>
          <a:p>
            <a:pPr marL="0" indent="0">
              <a:buNone/>
            </a:pPr>
            <a:r>
              <a:rPr lang="en-GB" dirty="0"/>
              <a:t>Few primary sources on choral conductor education in the UK. The most significant are:</a:t>
            </a:r>
          </a:p>
          <a:p>
            <a:pPr marL="685800" lvl="1"/>
            <a:r>
              <a:rPr lang="en-GB" dirty="0" err="1"/>
              <a:t>Dr.</a:t>
            </a:r>
            <a:r>
              <a:rPr lang="en-GB" dirty="0"/>
              <a:t> Colin </a:t>
            </a:r>
            <a:r>
              <a:rPr lang="en-GB" dirty="0" err="1"/>
              <a:t>Durrant</a:t>
            </a:r>
            <a:r>
              <a:rPr lang="en-GB" dirty="0"/>
              <a:t>, choral conductor, choral conducting tutor and educator;</a:t>
            </a:r>
          </a:p>
          <a:p>
            <a:pPr marL="685800" lvl="1"/>
            <a:r>
              <a:rPr lang="en-GB" dirty="0" err="1"/>
              <a:t>Dr.</a:t>
            </a:r>
            <a:r>
              <a:rPr lang="en-GB" dirty="0"/>
              <a:t> Maria </a:t>
            </a:r>
            <a:r>
              <a:rPr lang="en-GB" dirty="0" err="1"/>
              <a:t>Varvarigou</a:t>
            </a:r>
            <a:r>
              <a:rPr lang="en-GB" dirty="0"/>
              <a:t>, choral singer and conductor, lecturer and researcher</a:t>
            </a:r>
          </a:p>
          <a:p>
            <a:pPr marL="400050" lvl="1" indent="0">
              <a:buNone/>
            </a:pPr>
            <a:r>
              <a:rPr lang="en-GB" dirty="0"/>
              <a:t>And in Norway with research interests in the UK</a:t>
            </a:r>
          </a:p>
          <a:p>
            <a:pPr marL="685800" lvl="1"/>
            <a:r>
              <a:rPr lang="en-GB" dirty="0"/>
              <a:t>Prof. Dag Jansson, choral conductor and educator</a:t>
            </a:r>
          </a:p>
          <a:p>
            <a:pPr marL="685800" lvl="1"/>
            <a:r>
              <a:rPr lang="en-GB" dirty="0" err="1"/>
              <a:t>Dr.</a:t>
            </a:r>
            <a:r>
              <a:rPr lang="en-GB" dirty="0"/>
              <a:t> Anne </a:t>
            </a:r>
            <a:r>
              <a:rPr lang="en-GB" dirty="0" err="1"/>
              <a:t>Haughland</a:t>
            </a:r>
            <a:r>
              <a:rPr lang="en-GB" dirty="0"/>
              <a:t> </a:t>
            </a:r>
            <a:r>
              <a:rPr lang="en-GB" dirty="0" err="1"/>
              <a:t>Balsnes</a:t>
            </a:r>
            <a:r>
              <a:rPr lang="en-GB" dirty="0"/>
              <a:t>, music educator</a:t>
            </a:r>
          </a:p>
          <a:p>
            <a:pPr marL="400050" lvl="1" indent="0">
              <a:buNone/>
            </a:pPr>
            <a:endParaRPr lang="en-GB" dirty="0"/>
          </a:p>
          <a:p>
            <a:pPr marL="400050" lvl="1" indent="0">
              <a:buNone/>
            </a:pPr>
            <a:r>
              <a:rPr lang="en-GB" dirty="0"/>
              <a:t>Study of choral conducting training and practice is an immature academic field in the UK.</a:t>
            </a:r>
          </a:p>
        </p:txBody>
      </p:sp>
      <p:pic>
        <p:nvPicPr>
          <p:cNvPr id="16" name="Graphic 15" descr="Conductor">
            <a:extLst>
              <a:ext uri="{FF2B5EF4-FFF2-40B4-BE49-F238E27FC236}">
                <a16:creationId xmlns:a16="http://schemas.microsoft.com/office/drawing/2014/main" id="{F4194233-1DFB-B1CD-73FF-46C1740E591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631452" y="2561913"/>
            <a:ext cx="2873159" cy="2873159"/>
          </a:xfrm>
          <a:prstGeom prst="rect">
            <a:avLst/>
          </a:prstGeom>
        </p:spPr>
      </p:pic>
    </p:spTree>
    <p:extLst>
      <p:ext uri="{BB962C8B-B14F-4D97-AF65-F5344CB8AC3E}">
        <p14:creationId xmlns:p14="http://schemas.microsoft.com/office/powerpoint/2010/main" val="465178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BB01FB5-37B9-4EBD-AF40-DE68D3CA4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259893" y="3101093"/>
            <a:ext cx="2454052" cy="3029344"/>
          </a:xfrm>
        </p:spPr>
        <p:txBody>
          <a:bodyPr>
            <a:normAutofit/>
          </a:bodyPr>
          <a:lstStyle/>
          <a:p>
            <a:r>
              <a:rPr lang="en-GB" sz="3200">
                <a:solidFill>
                  <a:schemeClr val="bg1"/>
                </a:solidFill>
              </a:rPr>
              <a:t>What?</a:t>
            </a:r>
          </a:p>
        </p:txBody>
      </p:sp>
      <p:sp>
        <p:nvSpPr>
          <p:cNvPr id="20" name="Freeform 11">
            <a:extLst>
              <a:ext uri="{FF2B5EF4-FFF2-40B4-BE49-F238E27FC236}">
                <a16:creationId xmlns:a16="http://schemas.microsoft.com/office/drawing/2014/main" id="{06AF6A9A-0638-4916-AD29-9FC8FC07AE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GB"/>
          </a:p>
        </p:txBody>
      </p:sp>
      <p:sp useBgFill="1">
        <p:nvSpPr>
          <p:cNvPr id="22" name="Rectangle 21">
            <a:extLst>
              <a:ext uri="{FF2B5EF4-FFF2-40B4-BE49-F238E27FC236}">
                <a16:creationId xmlns:a16="http://schemas.microsoft.com/office/drawing/2014/main" id="{79057B2B-0D8C-47F2-836B-2E7DD4621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4" name="Content Placeholder 2">
            <a:extLst>
              <a:ext uri="{FF2B5EF4-FFF2-40B4-BE49-F238E27FC236}">
                <a16:creationId xmlns:a16="http://schemas.microsoft.com/office/drawing/2014/main" id="{FC5C0972-BD5B-A935-37B9-94E39FEE0576}"/>
              </a:ext>
            </a:extLst>
          </p:cNvPr>
          <p:cNvGraphicFramePr>
            <a:graphicFrameLocks noGrp="1"/>
          </p:cNvGraphicFramePr>
          <p:nvPr>
            <p:ph idx="1"/>
            <p:extLst>
              <p:ext uri="{D42A27DB-BD31-4B8C-83A1-F6EECF244321}">
                <p14:modId xmlns:p14="http://schemas.microsoft.com/office/powerpoint/2010/main" val="760878851"/>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347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BB01FB5-37B9-4EBD-AF40-DE68D3CA4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259893" y="3101093"/>
            <a:ext cx="2454052" cy="3029344"/>
          </a:xfrm>
        </p:spPr>
        <p:txBody>
          <a:bodyPr>
            <a:normAutofit/>
          </a:bodyPr>
          <a:lstStyle/>
          <a:p>
            <a:r>
              <a:rPr lang="en-GB" sz="3200">
                <a:solidFill>
                  <a:schemeClr val="bg1"/>
                </a:solidFill>
              </a:rPr>
              <a:t>Why?</a:t>
            </a:r>
          </a:p>
        </p:txBody>
      </p:sp>
      <p:sp>
        <p:nvSpPr>
          <p:cNvPr id="20" name="Freeform 11">
            <a:extLst>
              <a:ext uri="{FF2B5EF4-FFF2-40B4-BE49-F238E27FC236}">
                <a16:creationId xmlns:a16="http://schemas.microsoft.com/office/drawing/2014/main" id="{06AF6A9A-0638-4916-AD29-9FC8FC07AE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GB"/>
          </a:p>
        </p:txBody>
      </p:sp>
      <p:sp useBgFill="1">
        <p:nvSpPr>
          <p:cNvPr id="22" name="Rectangle 21">
            <a:extLst>
              <a:ext uri="{FF2B5EF4-FFF2-40B4-BE49-F238E27FC236}">
                <a16:creationId xmlns:a16="http://schemas.microsoft.com/office/drawing/2014/main" id="{79057B2B-0D8C-47F2-836B-2E7DD4621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4" name="Content Placeholder 2">
            <a:extLst>
              <a:ext uri="{FF2B5EF4-FFF2-40B4-BE49-F238E27FC236}">
                <a16:creationId xmlns:a16="http://schemas.microsoft.com/office/drawing/2014/main" id="{ED868351-AE6C-2D38-8971-32933664E24B}"/>
              </a:ext>
            </a:extLst>
          </p:cNvPr>
          <p:cNvGraphicFramePr>
            <a:graphicFrameLocks noGrp="1"/>
          </p:cNvGraphicFramePr>
          <p:nvPr>
            <p:ph idx="1"/>
            <p:extLst>
              <p:ext uri="{D42A27DB-BD31-4B8C-83A1-F6EECF244321}">
                <p14:modId xmlns:p14="http://schemas.microsoft.com/office/powerpoint/2010/main" val="2486982390"/>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8827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687669" y="624110"/>
            <a:ext cx="4137059" cy="1280890"/>
          </a:xfrm>
        </p:spPr>
        <p:txBody>
          <a:bodyPr>
            <a:normAutofit/>
          </a:bodyPr>
          <a:lstStyle/>
          <a:p>
            <a:r>
              <a:rPr lang="en-GB" sz="3200" dirty="0"/>
              <a:t>What?</a:t>
            </a:r>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1683956" y="2133600"/>
            <a:ext cx="4140772" cy="3777622"/>
          </a:xfrm>
        </p:spPr>
        <p:txBody>
          <a:bodyPr>
            <a:normAutofit/>
          </a:bodyPr>
          <a:lstStyle/>
          <a:p>
            <a:pPr marL="0" indent="0">
              <a:buNone/>
            </a:pPr>
            <a:r>
              <a:rPr lang="en-GB" dirty="0">
                <a:solidFill>
                  <a:srgbClr val="000000"/>
                </a:solidFill>
              </a:rPr>
              <a:t>An illustration (of sorts):</a:t>
            </a: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p:txBody>
      </p:sp>
      <p:pic>
        <p:nvPicPr>
          <p:cNvPr id="6" name="Picture 5">
            <a:extLst>
              <a:ext uri="{FF2B5EF4-FFF2-40B4-BE49-F238E27FC236}">
                <a16:creationId xmlns:a16="http://schemas.microsoft.com/office/drawing/2014/main" id="{844BCB84-B8BB-E344-3B25-CB46F032BC5B}"/>
              </a:ext>
            </a:extLst>
          </p:cNvPr>
          <p:cNvPicPr>
            <a:picLocks noChangeAspect="1"/>
          </p:cNvPicPr>
          <p:nvPr/>
        </p:nvPicPr>
        <p:blipFill>
          <a:blip r:embed="rId2"/>
          <a:stretch>
            <a:fillRect/>
          </a:stretch>
        </p:blipFill>
        <p:spPr>
          <a:xfrm>
            <a:off x="6096000" y="1264555"/>
            <a:ext cx="5451627" cy="4824690"/>
          </a:xfrm>
          <a:prstGeom prst="rect">
            <a:avLst/>
          </a:prstGeom>
        </p:spPr>
      </p:pic>
    </p:spTree>
    <p:extLst>
      <p:ext uri="{BB962C8B-B14F-4D97-AF65-F5344CB8AC3E}">
        <p14:creationId xmlns:p14="http://schemas.microsoft.com/office/powerpoint/2010/main" val="3650919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19FE08D8-CEA0-461E-870A-02CD15D9B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259893" y="3101093"/>
            <a:ext cx="2454052" cy="3029344"/>
          </a:xfrm>
        </p:spPr>
        <p:txBody>
          <a:bodyPr>
            <a:normAutofit/>
          </a:bodyPr>
          <a:lstStyle/>
          <a:p>
            <a:r>
              <a:rPr lang="en-GB" sz="3200" dirty="0">
                <a:solidFill>
                  <a:schemeClr val="bg1"/>
                </a:solidFill>
              </a:rPr>
              <a:t>What?</a:t>
            </a:r>
          </a:p>
        </p:txBody>
      </p:sp>
      <p:sp>
        <p:nvSpPr>
          <p:cNvPr id="19" name="Freeform 11">
            <a:extLst>
              <a:ext uri="{FF2B5EF4-FFF2-40B4-BE49-F238E27FC236}">
                <a16:creationId xmlns:a16="http://schemas.microsoft.com/office/drawing/2014/main" id="{2B982904-A46E-41DF-BA98-61E2300C7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GB"/>
          </a:p>
        </p:txBody>
      </p:sp>
      <p:sp useBgFill="1">
        <p:nvSpPr>
          <p:cNvPr id="21" name="Rectangle 20">
            <a:extLst>
              <a:ext uri="{FF2B5EF4-FFF2-40B4-BE49-F238E27FC236}">
                <a16:creationId xmlns:a16="http://schemas.microsoft.com/office/drawing/2014/main" id="{27018161-547E-48F7-A0D9-272C9EA5B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4706578" y="589722"/>
            <a:ext cx="6798033" cy="6094542"/>
          </a:xfrm>
        </p:spPr>
        <p:txBody>
          <a:bodyPr anchor="ctr">
            <a:normAutofit/>
          </a:bodyPr>
          <a:lstStyle/>
          <a:p>
            <a:pPr marL="0" indent="0">
              <a:buNone/>
            </a:pPr>
            <a:r>
              <a:rPr lang="en-GB" dirty="0"/>
              <a:t>Highlights (or should that be lowlights?) of research into UK Choral Conducting Teaching and Development.</a:t>
            </a:r>
          </a:p>
          <a:p>
            <a:r>
              <a:rPr lang="en-GB" sz="1700" dirty="0">
                <a:effectLst/>
                <a:ea typeface="Calibri" panose="020F0502020204030204" pitchFamily="34" charset="0"/>
              </a:rPr>
              <a:t>‘</a:t>
            </a:r>
            <a:r>
              <a:rPr lang="en-GB" sz="1600" dirty="0">
                <a:effectLst/>
                <a:ea typeface="Calibri" panose="020F0502020204030204" pitchFamily="34" charset="0"/>
              </a:rPr>
              <a:t>Professional development in conducting is inconsistent across the UK, leading to a lack of confidence amongst teachers’ (</a:t>
            </a:r>
            <a:r>
              <a:rPr lang="en-GB" sz="1600" dirty="0" err="1">
                <a:ea typeface="Calibri" panose="020F0502020204030204" pitchFamily="34" charset="0"/>
              </a:rPr>
              <a:t>Durrant</a:t>
            </a:r>
            <a:r>
              <a:rPr lang="en-GB" sz="1600" dirty="0">
                <a:ea typeface="Calibri" panose="020F0502020204030204" pitchFamily="34" charset="0"/>
              </a:rPr>
              <a:t> and </a:t>
            </a:r>
            <a:r>
              <a:rPr lang="en-GB" sz="1600" dirty="0" err="1">
                <a:ea typeface="Calibri" panose="020F0502020204030204" pitchFamily="34" charset="0"/>
              </a:rPr>
              <a:t>Varvarigou</a:t>
            </a:r>
            <a:r>
              <a:rPr lang="en-GB" sz="1600" dirty="0">
                <a:ea typeface="Calibri" panose="020F0502020204030204" pitchFamily="34" charset="0"/>
              </a:rPr>
              <a:t>, 2008,</a:t>
            </a:r>
            <a:r>
              <a:rPr lang="en-GB" sz="1600" dirty="0">
                <a:effectLst/>
                <a:ea typeface="Calibri" panose="020F0502020204030204" pitchFamily="34" charset="0"/>
              </a:rPr>
              <a:t>p. 72).</a:t>
            </a:r>
          </a:p>
          <a:p>
            <a:r>
              <a:rPr lang="en-GB" sz="1600" dirty="0"/>
              <a:t>The lack of formal training for choral directors had resulted in inconsistency in standards, skills and understanding of aspects such as gesture (</a:t>
            </a:r>
            <a:r>
              <a:rPr lang="en-GB" sz="1600" dirty="0" err="1"/>
              <a:t>Varvarigou</a:t>
            </a:r>
            <a:r>
              <a:rPr lang="en-GB" sz="1600" dirty="0"/>
              <a:t> &amp; </a:t>
            </a:r>
            <a:r>
              <a:rPr lang="en-GB" sz="1600" dirty="0" err="1"/>
              <a:t>Durrant</a:t>
            </a:r>
            <a:r>
              <a:rPr lang="en-GB" sz="1600" dirty="0"/>
              <a:t>, 2015).</a:t>
            </a:r>
          </a:p>
          <a:p>
            <a:r>
              <a:rPr lang="en-GB" sz="1600" dirty="0"/>
              <a:t>To be effective, a choral director needs more that good technique, they also need confidence in their interpersonal skills (</a:t>
            </a:r>
            <a:r>
              <a:rPr lang="en-GB" sz="1600" dirty="0" err="1"/>
              <a:t>Varvarigou</a:t>
            </a:r>
            <a:r>
              <a:rPr lang="en-GB" sz="1600" dirty="0"/>
              <a:t> &amp; </a:t>
            </a:r>
            <a:r>
              <a:rPr lang="en-GB" sz="1600" dirty="0" err="1"/>
              <a:t>Durrant</a:t>
            </a:r>
            <a:r>
              <a:rPr lang="en-GB" sz="1600" dirty="0"/>
              <a:t>, 2015).</a:t>
            </a:r>
          </a:p>
          <a:p>
            <a:r>
              <a:rPr lang="en-GB" sz="1600" dirty="0"/>
              <a:t>1994, </a:t>
            </a:r>
            <a:r>
              <a:rPr lang="en-GB" sz="1600" dirty="0" err="1"/>
              <a:t>Durrant</a:t>
            </a:r>
            <a:r>
              <a:rPr lang="en-GB" sz="1600" dirty="0"/>
              <a:t> found the UK choral conducting education system to be disorganised, unstructured and lacking in training at Higher Education level.</a:t>
            </a:r>
          </a:p>
          <a:p>
            <a:r>
              <a:rPr lang="en-GB" sz="1600" dirty="0"/>
              <a:t>‘Professional development in conducting is inconsistent across the UK, leading to a lack of confidence in teachers’ (</a:t>
            </a:r>
            <a:r>
              <a:rPr lang="en-GB" sz="1600" dirty="0" err="1"/>
              <a:t>Durrant</a:t>
            </a:r>
            <a:r>
              <a:rPr lang="en-GB" sz="1600" dirty="0"/>
              <a:t> &amp; </a:t>
            </a:r>
            <a:r>
              <a:rPr lang="en-GB" sz="1600" dirty="0" err="1"/>
              <a:t>Varvarigou</a:t>
            </a:r>
            <a:r>
              <a:rPr lang="en-GB" sz="1600" dirty="0"/>
              <a:t>, 2008, p.72)</a:t>
            </a:r>
          </a:p>
          <a:p>
            <a:r>
              <a:rPr lang="en-GB" sz="1600" dirty="0"/>
              <a:t>Lack of training in non-technical aspects such as vocal anatomy and technique (</a:t>
            </a:r>
            <a:r>
              <a:rPr lang="en-GB" sz="1600" dirty="0" err="1"/>
              <a:t>Varvarigou</a:t>
            </a:r>
            <a:r>
              <a:rPr lang="en-GB" sz="1600" dirty="0"/>
              <a:t>, 2009).</a:t>
            </a:r>
          </a:p>
          <a:p>
            <a:pPr marL="0" indent="0">
              <a:lnSpc>
                <a:spcPct val="90000"/>
              </a:lnSpc>
              <a:buNone/>
            </a:pPr>
            <a:endParaRPr lang="en-GB" sz="1700" dirty="0"/>
          </a:p>
        </p:txBody>
      </p:sp>
    </p:spTree>
    <p:extLst>
      <p:ext uri="{BB962C8B-B14F-4D97-AF65-F5344CB8AC3E}">
        <p14:creationId xmlns:p14="http://schemas.microsoft.com/office/powerpoint/2010/main" val="2875487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0685DC-0CEE-482C-8A89-7A85EECA3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7855527" y="685800"/>
            <a:ext cx="3649085" cy="5225422"/>
          </a:xfrm>
        </p:spPr>
        <p:txBody>
          <a:bodyPr anchor="ctr">
            <a:normAutofit/>
          </a:bodyPr>
          <a:lstStyle/>
          <a:p>
            <a:pPr algn="ctr"/>
            <a:r>
              <a:rPr lang="en-GB"/>
              <a:t>What?</a:t>
            </a:r>
            <a:endParaRPr lang="en-GB" dirty="0"/>
          </a:p>
        </p:txBody>
      </p:sp>
      <p:sp>
        <p:nvSpPr>
          <p:cNvPr id="10" name="Rectangle 9">
            <a:extLst>
              <a:ext uri="{FF2B5EF4-FFF2-40B4-BE49-F238E27FC236}">
                <a16:creationId xmlns:a16="http://schemas.microsoft.com/office/drawing/2014/main" id="{A31628A5-06CF-426B-948A-59ED234C9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448056" y="749808"/>
            <a:ext cx="6775703" cy="5815584"/>
          </a:xfrm>
        </p:spPr>
        <p:txBody>
          <a:bodyPr anchor="ctr">
            <a:normAutofit/>
          </a:bodyPr>
          <a:lstStyle/>
          <a:p>
            <a:pPr marL="0" indent="0">
              <a:buNone/>
            </a:pPr>
            <a:r>
              <a:rPr lang="en-GB" sz="1900"/>
              <a:t>What did the grey literature say?</a:t>
            </a:r>
          </a:p>
          <a:p>
            <a:pPr marL="0" indent="0">
              <a:buNone/>
            </a:pPr>
            <a:r>
              <a:rPr lang="en-GB" sz="1700"/>
              <a:t>The following grey literature sources were examined for this project:</a:t>
            </a:r>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r>
              <a:rPr lang="en-GB" sz="1600"/>
              <a:t>The following were offered by all the above:</a:t>
            </a:r>
          </a:p>
          <a:p>
            <a:pPr marL="342900" lvl="0" indent="-342900">
              <a:spcBef>
                <a:spcPts val="600"/>
              </a:spcBef>
              <a:spcAft>
                <a:spcPts val="600"/>
              </a:spcAft>
              <a:buFont typeface="Symbol" panose="05050102010706020507" pitchFamily="18" charset="2"/>
              <a:buChar char=""/>
            </a:pPr>
            <a:r>
              <a:rPr lang="en-GB" sz="1600">
                <a:effectLst/>
                <a:ea typeface="Calibri" panose="020F0502020204030204" pitchFamily="34" charset="0"/>
                <a:cs typeface="Times New Roman" panose="02020603050405020304" pitchFamily="18" charset="0"/>
              </a:rPr>
              <a:t>Conducting technique</a:t>
            </a:r>
          </a:p>
          <a:p>
            <a:pPr marL="342900" lvl="0" indent="-342900">
              <a:spcBef>
                <a:spcPts val="600"/>
              </a:spcBef>
              <a:spcAft>
                <a:spcPts val="600"/>
              </a:spcAft>
              <a:buFont typeface="Symbol" panose="05050102010706020507" pitchFamily="18" charset="2"/>
              <a:buChar char=""/>
            </a:pPr>
            <a:r>
              <a:rPr lang="en-GB" sz="1600">
                <a:effectLst/>
                <a:ea typeface="Calibri" panose="020F0502020204030204" pitchFamily="34" charset="0"/>
                <a:cs typeface="Times New Roman" panose="02020603050405020304" pitchFamily="18" charset="0"/>
              </a:rPr>
              <a:t>Efficient and effective rehearsals</a:t>
            </a:r>
          </a:p>
          <a:p>
            <a:pPr marL="342900" lvl="0" indent="-342900">
              <a:spcBef>
                <a:spcPts val="600"/>
              </a:spcBef>
              <a:spcAft>
                <a:spcPts val="600"/>
              </a:spcAft>
              <a:buFont typeface="Symbol" panose="05050102010706020507" pitchFamily="18" charset="2"/>
              <a:buChar char=""/>
            </a:pPr>
            <a:r>
              <a:rPr lang="en-GB" sz="1600">
                <a:effectLst/>
                <a:ea typeface="Calibri" panose="020F0502020204030204" pitchFamily="34" charset="0"/>
                <a:cs typeface="Times New Roman" panose="02020603050405020304" pitchFamily="18" charset="0"/>
              </a:rPr>
              <a:t>Score knowledge and preparation </a:t>
            </a:r>
          </a:p>
          <a:p>
            <a:pPr marL="342900" lvl="0" indent="-342900">
              <a:spcBef>
                <a:spcPts val="600"/>
              </a:spcBef>
              <a:spcAft>
                <a:spcPts val="600"/>
              </a:spcAft>
              <a:buFont typeface="Symbol" panose="05050102010706020507" pitchFamily="18" charset="2"/>
              <a:buChar char=""/>
            </a:pPr>
            <a:r>
              <a:rPr lang="en-GB" sz="1600">
                <a:effectLst/>
                <a:ea typeface="Calibri" panose="020F0502020204030204" pitchFamily="34" charset="0"/>
                <a:cs typeface="Times New Roman" panose="02020603050405020304" pitchFamily="18" charset="0"/>
              </a:rPr>
              <a:t>Repertoire knowledge and choice</a:t>
            </a:r>
          </a:p>
          <a:p>
            <a:pPr marL="342900" lvl="0" indent="-342900">
              <a:spcBef>
                <a:spcPts val="600"/>
              </a:spcBef>
              <a:spcAft>
                <a:spcPts val="600"/>
              </a:spcAft>
              <a:buFont typeface="Symbol" panose="05050102010706020507" pitchFamily="18" charset="2"/>
              <a:buChar char=""/>
            </a:pPr>
            <a:r>
              <a:rPr lang="en-GB" sz="1600">
                <a:effectLst/>
                <a:ea typeface="Calibri" panose="020F0502020204030204" pitchFamily="34" charset="0"/>
                <a:cs typeface="Times New Roman" panose="02020603050405020304" pitchFamily="18" charset="0"/>
              </a:rPr>
              <a:t>Musicianship</a:t>
            </a:r>
          </a:p>
          <a:p>
            <a:pPr marL="0" indent="0">
              <a:buNone/>
            </a:pPr>
            <a:endParaRPr lang="en-GB"/>
          </a:p>
          <a:p>
            <a:pPr marL="0" indent="0">
              <a:buNone/>
            </a:pPr>
            <a:endParaRPr lang="en-GB" dirty="0"/>
          </a:p>
        </p:txBody>
      </p:sp>
      <p:cxnSp>
        <p:nvCxnSpPr>
          <p:cNvPr id="12" name="Straight Connector 11">
            <a:extLst>
              <a:ext uri="{FF2B5EF4-FFF2-40B4-BE49-F238E27FC236}">
                <a16:creationId xmlns:a16="http://schemas.microsoft.com/office/drawing/2014/main" id="{2D902729-F83B-46AA-B572-057BD32A69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6041"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9339440A-EA6E-E5AF-C447-5515618CE7DD}"/>
              </a:ext>
            </a:extLst>
          </p:cNvPr>
          <p:cNvPicPr>
            <a:picLocks noChangeAspect="1"/>
          </p:cNvPicPr>
          <p:nvPr/>
        </p:nvPicPr>
        <p:blipFill>
          <a:blip r:embed="rId2"/>
          <a:stretch>
            <a:fillRect/>
          </a:stretch>
        </p:blipFill>
        <p:spPr>
          <a:xfrm>
            <a:off x="502365" y="1458094"/>
            <a:ext cx="5246255" cy="2281259"/>
          </a:xfrm>
          <a:prstGeom prst="rect">
            <a:avLst/>
          </a:prstGeom>
          <a:effectLst>
            <a:softEdge rad="63500"/>
          </a:effectLst>
        </p:spPr>
      </p:pic>
    </p:spTree>
    <p:extLst>
      <p:ext uri="{BB962C8B-B14F-4D97-AF65-F5344CB8AC3E}">
        <p14:creationId xmlns:p14="http://schemas.microsoft.com/office/powerpoint/2010/main" val="1324331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433889" y="1059872"/>
            <a:ext cx="3012216" cy="4851349"/>
          </a:xfrm>
        </p:spPr>
        <p:txBody>
          <a:bodyPr>
            <a:normAutofit/>
          </a:bodyPr>
          <a:lstStyle/>
          <a:p>
            <a:r>
              <a:rPr lang="en-GB"/>
              <a:t>What?</a:t>
            </a:r>
          </a:p>
        </p:txBody>
      </p:sp>
      <p:sp>
        <p:nvSpPr>
          <p:cNvPr id="28"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GB"/>
          </a:p>
        </p:txBody>
      </p:sp>
      <p:sp>
        <p:nvSpPr>
          <p:cNvPr id="38" name="Content Placeholder 2">
            <a:extLst>
              <a:ext uri="{FF2B5EF4-FFF2-40B4-BE49-F238E27FC236}">
                <a16:creationId xmlns:a16="http://schemas.microsoft.com/office/drawing/2014/main" id="{9E66DABE-44E5-E65A-3AAC-654B7A161BF6}"/>
              </a:ext>
            </a:extLst>
          </p:cNvPr>
          <p:cNvSpPr>
            <a:spLocks noGrp="1"/>
          </p:cNvSpPr>
          <p:nvPr>
            <p:ph idx="1"/>
          </p:nvPr>
        </p:nvSpPr>
        <p:spPr>
          <a:xfrm>
            <a:off x="5280368" y="1059872"/>
            <a:ext cx="6224244" cy="4851350"/>
          </a:xfrm>
        </p:spPr>
        <p:txBody>
          <a:bodyPr>
            <a:normAutofit/>
          </a:bodyPr>
          <a:lstStyle/>
          <a:p>
            <a:pPr marL="0" indent="0">
              <a:lnSpc>
                <a:spcPct val="90000"/>
              </a:lnSpc>
              <a:buNone/>
            </a:pPr>
            <a:r>
              <a:rPr lang="en-GB" sz="1700" dirty="0"/>
              <a:t>The Higher Education institutions also provided coaching in the skills for professional and career development.</a:t>
            </a:r>
          </a:p>
          <a:p>
            <a:pPr marL="0" indent="0">
              <a:lnSpc>
                <a:spcPct val="90000"/>
              </a:lnSpc>
              <a:buNone/>
            </a:pPr>
            <a:endParaRPr lang="en-GB" sz="1700" dirty="0"/>
          </a:p>
          <a:p>
            <a:pPr marL="0" indent="0">
              <a:lnSpc>
                <a:spcPct val="90000"/>
              </a:lnSpc>
              <a:buNone/>
            </a:pPr>
            <a:r>
              <a:rPr lang="en-GB" sz="1700" dirty="0"/>
              <a:t>The independent organisations were mainly focusses on the technical aspects of choral conducting</a:t>
            </a:r>
          </a:p>
          <a:p>
            <a:pPr marL="0" indent="0">
              <a:lnSpc>
                <a:spcPct val="90000"/>
              </a:lnSpc>
              <a:buNone/>
            </a:pPr>
            <a:endParaRPr lang="en-GB" sz="1700" dirty="0"/>
          </a:p>
          <a:p>
            <a:pPr marL="0" indent="0">
              <a:lnSpc>
                <a:spcPct val="90000"/>
              </a:lnSpc>
              <a:buNone/>
            </a:pPr>
            <a:r>
              <a:rPr lang="en-GB" sz="1700" dirty="0"/>
              <a:t>In both cases, there was little mention of:</a:t>
            </a:r>
          </a:p>
          <a:p>
            <a:pPr>
              <a:lnSpc>
                <a:spcPct val="90000"/>
              </a:lnSpc>
            </a:pPr>
            <a:r>
              <a:rPr lang="en-GB" sz="1700" dirty="0"/>
              <a:t>Interpersonal skills required for effective management</a:t>
            </a:r>
          </a:p>
          <a:p>
            <a:pPr>
              <a:lnSpc>
                <a:spcPct val="90000"/>
              </a:lnSpc>
            </a:pPr>
            <a:r>
              <a:rPr lang="en-GB" sz="1700" dirty="0"/>
              <a:t>Vocal health and anatomy</a:t>
            </a:r>
          </a:p>
          <a:p>
            <a:pPr marL="0" indent="0">
              <a:lnSpc>
                <a:spcPct val="90000"/>
              </a:lnSpc>
              <a:buNone/>
            </a:pPr>
            <a:r>
              <a:rPr lang="en-GB" sz="1700" dirty="0"/>
              <a:t>Where people management elements were identified, they were vague:</a:t>
            </a:r>
          </a:p>
          <a:p>
            <a:pPr>
              <a:lnSpc>
                <a:spcPct val="90000"/>
              </a:lnSpc>
            </a:pPr>
            <a:r>
              <a:rPr lang="en-GB" sz="1700" dirty="0"/>
              <a:t>‘create a rapport with the choir’ (ABCD Online, n.d.)</a:t>
            </a:r>
          </a:p>
          <a:p>
            <a:pPr>
              <a:lnSpc>
                <a:spcPct val="90000"/>
              </a:lnSpc>
            </a:pPr>
            <a:r>
              <a:rPr lang="en-GB" sz="1700" dirty="0"/>
              <a:t>‘keep singers interested and musically satisfied’ (RBC Online, n.d.)</a:t>
            </a:r>
          </a:p>
        </p:txBody>
      </p:sp>
    </p:spTree>
    <p:extLst>
      <p:ext uri="{BB962C8B-B14F-4D97-AF65-F5344CB8AC3E}">
        <p14:creationId xmlns:p14="http://schemas.microsoft.com/office/powerpoint/2010/main" val="21633690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687669" y="624110"/>
            <a:ext cx="4137059" cy="1280890"/>
          </a:xfrm>
        </p:spPr>
        <p:txBody>
          <a:bodyPr>
            <a:normAutofit/>
          </a:bodyPr>
          <a:lstStyle/>
          <a:p>
            <a:r>
              <a:rPr lang="en-GB" sz="3200"/>
              <a:t>What?</a:t>
            </a:r>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1194429" y="2133600"/>
            <a:ext cx="4140772" cy="3777622"/>
          </a:xfrm>
        </p:spPr>
        <p:txBody>
          <a:bodyPr>
            <a:normAutofit/>
          </a:bodyPr>
          <a:lstStyle/>
          <a:p>
            <a:pPr marL="0" indent="0">
              <a:buNone/>
            </a:pPr>
            <a:r>
              <a:rPr lang="en-GB" sz="1600" dirty="0">
                <a:solidFill>
                  <a:srgbClr val="000000"/>
                </a:solidFill>
              </a:rPr>
              <a:t>Interviews</a:t>
            </a:r>
          </a:p>
          <a:p>
            <a:pPr marL="0" indent="0">
              <a:buNone/>
            </a:pPr>
            <a:r>
              <a:rPr lang="en-GB" sz="1600" dirty="0">
                <a:solidFill>
                  <a:srgbClr val="000000"/>
                </a:solidFill>
              </a:rPr>
              <a:t>The themes arising from the analysis of the seven interview transcripts provided the structure for the presentation of the survey findings.</a:t>
            </a: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a:p>
            <a:pPr marL="0" indent="0">
              <a:buNone/>
            </a:pPr>
            <a:endParaRPr lang="en-GB" sz="1600" dirty="0">
              <a:solidFill>
                <a:srgbClr val="000000"/>
              </a:solidFill>
            </a:endParaRPr>
          </a:p>
        </p:txBody>
      </p:sp>
      <p:pic>
        <p:nvPicPr>
          <p:cNvPr id="4" name="Picture 3">
            <a:extLst>
              <a:ext uri="{FF2B5EF4-FFF2-40B4-BE49-F238E27FC236}">
                <a16:creationId xmlns:a16="http://schemas.microsoft.com/office/drawing/2014/main" id="{39687321-AA30-B9A6-2E20-98F6A2B8E216}"/>
              </a:ext>
            </a:extLst>
          </p:cNvPr>
          <p:cNvPicPr>
            <a:picLocks noChangeAspect="1"/>
          </p:cNvPicPr>
          <p:nvPr/>
        </p:nvPicPr>
        <p:blipFill>
          <a:blip r:embed="rId2">
            <a:extLst>
              <a:ext uri="{28A0092B-C50C-407E-A947-70E740481C1C}">
                <a14:useLocalDpi xmlns:a14="http://schemas.microsoft.com/office/drawing/2010/main" val="0"/>
              </a:ext>
            </a:extLst>
          </a:blip>
          <a:stretch/>
        </p:blipFill>
        <p:spPr bwMode="auto">
          <a:xfrm>
            <a:off x="5209310" y="1320475"/>
            <a:ext cx="6640946" cy="5265051"/>
          </a:xfrm>
          <a:prstGeom prst="rect">
            <a:avLst/>
          </a:prstGeom>
          <a:noFill/>
        </p:spPr>
      </p:pic>
    </p:spTree>
    <p:extLst>
      <p:ext uri="{BB962C8B-B14F-4D97-AF65-F5344CB8AC3E}">
        <p14:creationId xmlns:p14="http://schemas.microsoft.com/office/powerpoint/2010/main" val="3441895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09EB620-CF21-448E-976A-6D2F64AA9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649224" y="15159"/>
            <a:ext cx="5122652" cy="1259894"/>
          </a:xfrm>
        </p:spPr>
        <p:txBody>
          <a:bodyPr>
            <a:normAutofit/>
          </a:bodyPr>
          <a:lstStyle/>
          <a:p>
            <a:r>
              <a:rPr lang="en-GB" dirty="0">
                <a:solidFill>
                  <a:srgbClr val="6B3628"/>
                </a:solidFill>
              </a:rPr>
              <a:t>What?</a:t>
            </a:r>
          </a:p>
        </p:txBody>
      </p:sp>
      <p:sp>
        <p:nvSpPr>
          <p:cNvPr id="13" name="Rectangle 12">
            <a:extLst>
              <a:ext uri="{FF2B5EF4-FFF2-40B4-BE49-F238E27FC236}">
                <a16:creationId xmlns:a16="http://schemas.microsoft.com/office/drawing/2014/main" id="{1F0589BD-FF6F-4881-BA0E-68D320D9A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rgbClr val="6B3628"/>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649224" y="808728"/>
            <a:ext cx="5122652" cy="5646936"/>
          </a:xfrm>
        </p:spPr>
        <p:txBody>
          <a:bodyPr>
            <a:normAutofit/>
          </a:bodyPr>
          <a:lstStyle/>
          <a:p>
            <a:pPr marL="0" indent="0">
              <a:lnSpc>
                <a:spcPct val="90000"/>
              </a:lnSpc>
              <a:buClr>
                <a:srgbClr val="64CCDA"/>
              </a:buClr>
              <a:buNone/>
            </a:pPr>
            <a:r>
              <a:rPr lang="en-GB" sz="1600" dirty="0"/>
              <a:t>People</a:t>
            </a:r>
          </a:p>
          <a:p>
            <a:pPr>
              <a:lnSpc>
                <a:spcPct val="110000"/>
              </a:lnSpc>
              <a:spcBef>
                <a:spcPts val="0"/>
              </a:spcBef>
              <a:spcAft>
                <a:spcPts val="800"/>
              </a:spcAft>
              <a:buClr>
                <a:srgbClr val="64CCDA"/>
              </a:buClr>
            </a:pPr>
            <a:r>
              <a:rPr lang="en-GB" sz="1400" dirty="0">
                <a:effectLst/>
                <a:ea typeface="Calibri" panose="020F0502020204030204" pitchFamily="34" charset="0"/>
                <a:cs typeface="Times New Roman" panose="02020603050405020304" pitchFamily="18" charset="0"/>
              </a:rPr>
              <a:t>The reasons for the concentration of respondents between the ages of 41 and 70 was not explored as part of this project but there may be link between the reasons for a similar profile in choral singers as expressed by Interviewee 3:</a:t>
            </a:r>
          </a:p>
          <a:p>
            <a:pPr>
              <a:lnSpc>
                <a:spcPct val="110000"/>
              </a:lnSpc>
              <a:spcBef>
                <a:spcPts val="0"/>
              </a:spcBef>
              <a:spcAft>
                <a:spcPts val="800"/>
              </a:spcAft>
              <a:buClr>
                <a:srgbClr val="64CCDA"/>
              </a:buClr>
            </a:pPr>
            <a:r>
              <a:rPr lang="en-GB" sz="1400" i="1" dirty="0">
                <a:solidFill>
                  <a:schemeClr val="accent2">
                    <a:lumMod val="75000"/>
                  </a:schemeClr>
                </a:solidFill>
                <a:effectLst/>
                <a:ea typeface="Calibri" panose="020F0502020204030204" pitchFamily="34" charset="0"/>
                <a:cs typeface="Times New Roman" panose="02020603050405020304" pitchFamily="18" charset="0"/>
              </a:rPr>
              <a:t>‘I think they tend to drop out of things as work and family take over... your competition isn't the other choirs and orchestras… they've got children, they can't get out of an evening… when the kids grow up, they come back to it…’</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a:p>
            <a:pPr>
              <a:lnSpc>
                <a:spcPct val="110000"/>
              </a:lnSpc>
              <a:spcBef>
                <a:spcPts val="0"/>
              </a:spcBef>
              <a:spcAft>
                <a:spcPts val="600"/>
              </a:spcAft>
              <a:buClr>
                <a:srgbClr val="64CCDA"/>
              </a:buClr>
            </a:pPr>
            <a:r>
              <a:rPr lang="en-GB" sz="1400" dirty="0">
                <a:effectLst/>
                <a:ea typeface="Calibri" panose="020F0502020204030204" pitchFamily="34" charset="0"/>
                <a:cs typeface="Times New Roman" panose="02020603050405020304" pitchFamily="18" charset="0"/>
              </a:rPr>
              <a:t>Alternatively, it could be a natural progression for the experienced choral singer to be curious about a change in role who decides to exploit the opportunity if it arises as it did for Interviewee 6:</a:t>
            </a:r>
          </a:p>
          <a:p>
            <a:pPr>
              <a:lnSpc>
                <a:spcPct val="110000"/>
              </a:lnSpc>
              <a:spcBef>
                <a:spcPts val="0"/>
              </a:spcBef>
              <a:spcAft>
                <a:spcPts val="600"/>
              </a:spcAft>
              <a:buClr>
                <a:srgbClr val="64CCDA"/>
              </a:buClr>
            </a:pP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‘I've been a choir singer for donkey's years… and one choir in particular, the director was very keen to encourage  people to, to have a go. So, I had a little go once, and began to sort of sense that I had the bug for it a little... he gave me regular goes, and then he gave me a little bit of coaching.’</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a:p>
            <a:pPr marL="0" indent="0">
              <a:lnSpc>
                <a:spcPct val="90000"/>
              </a:lnSpc>
              <a:buClr>
                <a:srgbClr val="64CCDA"/>
              </a:buClr>
              <a:buNone/>
            </a:pPr>
            <a:endParaRPr lang="en-GB" sz="1100" dirty="0"/>
          </a:p>
        </p:txBody>
      </p:sp>
      <p:sp>
        <p:nvSpPr>
          <p:cNvPr id="15" name="Rectangle 14">
            <a:extLst>
              <a:ext uri="{FF2B5EF4-FFF2-40B4-BE49-F238E27FC236}">
                <a16:creationId xmlns:a16="http://schemas.microsoft.com/office/drawing/2014/main" id="{B0775164-8719-49DF-8D2B-82B134196E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6040" y="645106"/>
            <a:ext cx="5451627" cy="5247747"/>
          </a:xfrm>
          <a:prstGeom prst="rect">
            <a:avLst/>
          </a:prstGeom>
          <a:solidFill>
            <a:srgbClr val="FFFFFE"/>
          </a:solidFill>
          <a:ln w="12700" cap="sq">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4828050-9DD1-6451-6E93-A8EF1918ADE0}"/>
              </a:ext>
            </a:extLst>
          </p:cNvPr>
          <p:cNvPicPr>
            <a:picLocks noChangeAspect="1"/>
          </p:cNvPicPr>
          <p:nvPr/>
        </p:nvPicPr>
        <p:blipFill>
          <a:blip r:embed="rId2"/>
          <a:stretch>
            <a:fillRect/>
          </a:stretch>
        </p:blipFill>
        <p:spPr>
          <a:xfrm>
            <a:off x="6248230" y="1078450"/>
            <a:ext cx="5119835" cy="1996735"/>
          </a:xfrm>
          <a:prstGeom prst="rect">
            <a:avLst/>
          </a:prstGeom>
        </p:spPr>
      </p:pic>
      <p:pic>
        <p:nvPicPr>
          <p:cNvPr id="6" name="Picture 5">
            <a:extLst>
              <a:ext uri="{FF2B5EF4-FFF2-40B4-BE49-F238E27FC236}">
                <a16:creationId xmlns:a16="http://schemas.microsoft.com/office/drawing/2014/main" id="{E5D0FAE3-542A-445B-5162-DC191328F00B}"/>
              </a:ext>
            </a:extLst>
          </p:cNvPr>
          <p:cNvPicPr>
            <a:picLocks noChangeAspect="1"/>
          </p:cNvPicPr>
          <p:nvPr/>
        </p:nvPicPr>
        <p:blipFill>
          <a:blip r:embed="rId3"/>
          <a:stretch>
            <a:fillRect/>
          </a:stretch>
        </p:blipFill>
        <p:spPr>
          <a:xfrm>
            <a:off x="6255642" y="3989749"/>
            <a:ext cx="5112423" cy="1252544"/>
          </a:xfrm>
          <a:prstGeom prst="rect">
            <a:avLst/>
          </a:prstGeom>
        </p:spPr>
      </p:pic>
      <p:sp>
        <p:nvSpPr>
          <p:cNvPr id="17" name="Freeform 12">
            <a:extLst>
              <a:ext uri="{FF2B5EF4-FFF2-40B4-BE49-F238E27FC236}">
                <a16:creationId xmlns:a16="http://schemas.microsoft.com/office/drawing/2014/main" id="{0BD6F593-3348-4BD8-9B7E-60636748BF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98317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0685DC-0CEE-482C-8A89-7A85EECA3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7855527" y="685800"/>
            <a:ext cx="3649085" cy="5225422"/>
          </a:xfrm>
        </p:spPr>
        <p:txBody>
          <a:bodyPr anchor="ctr">
            <a:normAutofit/>
          </a:bodyPr>
          <a:lstStyle/>
          <a:p>
            <a:pPr algn="ctr"/>
            <a:r>
              <a:rPr lang="en-GB" dirty="0"/>
              <a:t>What?</a:t>
            </a:r>
            <a:br>
              <a:rPr lang="en-GB" dirty="0"/>
            </a:br>
            <a:br>
              <a:rPr lang="en-GB" dirty="0"/>
            </a:br>
            <a:br>
              <a:rPr lang="en-GB" dirty="0"/>
            </a:br>
            <a:endParaRPr lang="en-GB" sz="1800" dirty="0">
              <a:solidFill>
                <a:schemeClr val="tx1"/>
              </a:solidFill>
            </a:endParaRPr>
          </a:p>
        </p:txBody>
      </p:sp>
      <p:sp>
        <p:nvSpPr>
          <p:cNvPr id="10" name="Rectangle 9">
            <a:extLst>
              <a:ext uri="{FF2B5EF4-FFF2-40B4-BE49-F238E27FC236}">
                <a16:creationId xmlns:a16="http://schemas.microsoft.com/office/drawing/2014/main" id="{A31628A5-06CF-426B-948A-59ED234C9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 name="Content Placeholder 3">
            <a:extLst>
              <a:ext uri="{FF2B5EF4-FFF2-40B4-BE49-F238E27FC236}">
                <a16:creationId xmlns:a16="http://schemas.microsoft.com/office/drawing/2014/main" id="{0301B156-1E1D-1902-26C5-A4E1A98F9B47}"/>
              </a:ext>
            </a:extLst>
          </p:cNvPr>
          <p:cNvPicPr>
            <a:picLocks noGrp="1" noChangeAspect="1"/>
          </p:cNvPicPr>
          <p:nvPr>
            <p:ph idx="1"/>
          </p:nvPr>
        </p:nvPicPr>
        <p:blipFill>
          <a:blip r:embed="rId2"/>
          <a:stretch>
            <a:fillRect/>
          </a:stretch>
        </p:blipFill>
        <p:spPr>
          <a:xfrm>
            <a:off x="1136077" y="392546"/>
            <a:ext cx="6032059" cy="3101612"/>
          </a:xfrm>
          <a:prstGeom prst="rect">
            <a:avLst/>
          </a:prstGeom>
        </p:spPr>
      </p:pic>
      <p:cxnSp>
        <p:nvCxnSpPr>
          <p:cNvPr id="12" name="Straight Connector 11">
            <a:extLst>
              <a:ext uri="{FF2B5EF4-FFF2-40B4-BE49-F238E27FC236}">
                <a16:creationId xmlns:a16="http://schemas.microsoft.com/office/drawing/2014/main" id="{2D902729-F83B-46AA-B572-057BD32A69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6041"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02F96D5E-25D8-95C9-D78D-F70D6243E025}"/>
              </a:ext>
            </a:extLst>
          </p:cNvPr>
          <p:cNvPicPr>
            <a:picLocks noChangeAspect="1"/>
          </p:cNvPicPr>
          <p:nvPr/>
        </p:nvPicPr>
        <p:blipFill>
          <a:blip r:embed="rId3"/>
          <a:stretch>
            <a:fillRect/>
          </a:stretch>
        </p:blipFill>
        <p:spPr>
          <a:xfrm>
            <a:off x="1136078" y="3694546"/>
            <a:ext cx="6160648" cy="2866066"/>
          </a:xfrm>
          <a:prstGeom prst="rect">
            <a:avLst/>
          </a:prstGeom>
        </p:spPr>
      </p:pic>
    </p:spTree>
    <p:extLst>
      <p:ext uri="{BB962C8B-B14F-4D97-AF65-F5344CB8AC3E}">
        <p14:creationId xmlns:p14="http://schemas.microsoft.com/office/powerpoint/2010/main" val="2220943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93262980-E907-4930-9E6E-3DC2025C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649224" y="645106"/>
            <a:ext cx="3650279" cy="1259894"/>
          </a:xfrm>
        </p:spPr>
        <p:txBody>
          <a:bodyPr>
            <a:normAutofit/>
          </a:bodyPr>
          <a:lstStyle/>
          <a:p>
            <a:r>
              <a:rPr lang="en-GB" dirty="0">
                <a:solidFill>
                  <a:srgbClr val="824435"/>
                </a:solidFill>
              </a:rPr>
              <a:t>What?</a:t>
            </a:r>
          </a:p>
        </p:txBody>
      </p:sp>
      <p:sp>
        <p:nvSpPr>
          <p:cNvPr id="37" name="Rectangle 36">
            <a:extLst>
              <a:ext uri="{FF2B5EF4-FFF2-40B4-BE49-F238E27FC236}">
                <a16:creationId xmlns:a16="http://schemas.microsoft.com/office/drawing/2014/main" id="{AFD53EBD-B361-45AD-8ABF-9270B20B4A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rgbClr val="824435"/>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Content Placeholder 15">
            <a:extLst>
              <a:ext uri="{FF2B5EF4-FFF2-40B4-BE49-F238E27FC236}">
                <a16:creationId xmlns:a16="http://schemas.microsoft.com/office/drawing/2014/main" id="{6C364283-F21A-C372-DDB6-EC9A60CED94A}"/>
              </a:ext>
            </a:extLst>
          </p:cNvPr>
          <p:cNvSpPr>
            <a:spLocks noGrp="1"/>
          </p:cNvSpPr>
          <p:nvPr>
            <p:ph idx="1"/>
          </p:nvPr>
        </p:nvSpPr>
        <p:spPr>
          <a:xfrm>
            <a:off x="374904" y="1216152"/>
            <a:ext cx="4123943" cy="5120640"/>
          </a:xfrm>
        </p:spPr>
        <p:txBody>
          <a:bodyPr>
            <a:normAutofit fontScale="85000" lnSpcReduction="10000"/>
          </a:bodyPr>
          <a:lstStyle/>
          <a:p>
            <a:pPr>
              <a:lnSpc>
                <a:spcPct val="150000"/>
              </a:lnSpc>
              <a:spcBef>
                <a:spcPts val="600"/>
              </a:spcBef>
              <a:buClr>
                <a:srgbClr val="DBAB5F"/>
              </a:buClr>
            </a:pPr>
            <a:r>
              <a:rPr lang="en-GB" sz="1600" dirty="0">
                <a:effectLst/>
                <a:ea typeface="Calibri" panose="020F0502020204030204" pitchFamily="34" charset="0"/>
              </a:rPr>
              <a:t>If the sample is representative of the choral directing community in the UK as a whole, UK choral directors are appreciative of the benefits of higher education and are a well-educated community. Given the sample size is small when considering the most recent statistics on choir numbers, it may be difficult to confidently extrapolate this to the wider population.</a:t>
            </a:r>
          </a:p>
          <a:p>
            <a:pPr>
              <a:lnSpc>
                <a:spcPct val="150000"/>
              </a:lnSpc>
              <a:spcBef>
                <a:spcPts val="600"/>
              </a:spcBef>
              <a:buClr>
                <a:srgbClr val="DBAB5F"/>
              </a:buClr>
            </a:pPr>
            <a:r>
              <a:rPr lang="en-GB" sz="1600" dirty="0">
                <a:effectLst/>
                <a:ea typeface="Calibri" panose="020F0502020204030204" pitchFamily="34" charset="0"/>
                <a:cs typeface="Times New Roman" panose="02020603050405020304" pitchFamily="18" charset="0"/>
              </a:rPr>
              <a:t>However, it could prove to be indicative of a predisposition to continuing personal development (CPD) if opportunities of interest are available.</a:t>
            </a:r>
          </a:p>
          <a:p>
            <a:pPr marL="0" indent="0">
              <a:buClr>
                <a:srgbClr val="DBAB5F"/>
              </a:buClr>
              <a:buNone/>
            </a:pPr>
            <a:r>
              <a:rPr lang="en-GB" sz="1700" dirty="0">
                <a:effectLst/>
                <a:ea typeface="Calibri" panose="020F0502020204030204" pitchFamily="34" charset="0"/>
              </a:rPr>
              <a:t> </a:t>
            </a:r>
            <a:endParaRPr lang="en-US" sz="1700" dirty="0"/>
          </a:p>
        </p:txBody>
      </p:sp>
      <p:pic>
        <p:nvPicPr>
          <p:cNvPr id="4" name="Content Placeholder 3">
            <a:extLst>
              <a:ext uri="{FF2B5EF4-FFF2-40B4-BE49-F238E27FC236}">
                <a16:creationId xmlns:a16="http://schemas.microsoft.com/office/drawing/2014/main" id="{95437BBC-C81C-59D5-065A-88FC7201B3E9}"/>
              </a:ext>
            </a:extLst>
          </p:cNvPr>
          <p:cNvPicPr>
            <a:picLocks noChangeAspect="1"/>
          </p:cNvPicPr>
          <p:nvPr/>
        </p:nvPicPr>
        <p:blipFill>
          <a:blip r:embed="rId2"/>
          <a:srcRect l="385"/>
          <a:stretch/>
        </p:blipFill>
        <p:spPr>
          <a:xfrm>
            <a:off x="4619543" y="640080"/>
            <a:ext cx="6953577" cy="5252773"/>
          </a:xfrm>
          <a:prstGeom prst="rect">
            <a:avLst/>
          </a:prstGeom>
        </p:spPr>
      </p:pic>
      <p:sp>
        <p:nvSpPr>
          <p:cNvPr id="39" name="Freeform 11">
            <a:extLst>
              <a:ext uri="{FF2B5EF4-FFF2-40B4-BE49-F238E27FC236}">
                <a16:creationId xmlns:a16="http://schemas.microsoft.com/office/drawing/2014/main" id="{DA1A4CE7-6399-4B37-ACE2-CFC4B4077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69042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2592926" y="624110"/>
            <a:ext cx="4633466" cy="1280890"/>
          </a:xfrm>
        </p:spPr>
        <p:txBody>
          <a:bodyPr>
            <a:normAutofit/>
          </a:bodyPr>
          <a:lstStyle/>
          <a:p>
            <a:r>
              <a:rPr lang="en-GB"/>
              <a:t>What?</a:t>
            </a:r>
          </a:p>
        </p:txBody>
      </p:sp>
      <p:sp>
        <p:nvSpPr>
          <p:cNvPr id="25" name="Content Placeholder 15">
            <a:extLst>
              <a:ext uri="{FF2B5EF4-FFF2-40B4-BE49-F238E27FC236}">
                <a16:creationId xmlns:a16="http://schemas.microsoft.com/office/drawing/2014/main" id="{6249218E-F95D-81FF-B212-E557645EC252}"/>
              </a:ext>
            </a:extLst>
          </p:cNvPr>
          <p:cNvSpPr>
            <a:spLocks noGrp="1"/>
          </p:cNvSpPr>
          <p:nvPr>
            <p:ph idx="1"/>
          </p:nvPr>
        </p:nvSpPr>
        <p:spPr>
          <a:xfrm>
            <a:off x="1325881" y="1390689"/>
            <a:ext cx="5035804" cy="5111711"/>
          </a:xfrm>
        </p:spPr>
        <p:txBody>
          <a:bodyPr>
            <a:normAutofit/>
          </a:bodyPr>
          <a:lstStyle/>
          <a:p>
            <a:pPr>
              <a:lnSpc>
                <a:spcPct val="120000"/>
              </a:lnSpc>
              <a:spcBef>
                <a:spcPts val="0"/>
              </a:spcBef>
            </a:pPr>
            <a:r>
              <a:rPr lang="en-GB" sz="1400" dirty="0">
                <a:effectLst/>
                <a:ea typeface="Calibri" panose="020F0502020204030204" pitchFamily="34" charset="0"/>
              </a:rPr>
              <a:t>For the majority of respondents, their main income is derived from other sources, including several music related activities such as instrumental teaching, instrumental and singing performing</a:t>
            </a:r>
          </a:p>
          <a:p>
            <a:pPr marL="0" indent="0">
              <a:lnSpc>
                <a:spcPct val="120000"/>
              </a:lnSpc>
              <a:spcBef>
                <a:spcPts val="0"/>
              </a:spcBef>
              <a:buNone/>
            </a:pPr>
            <a:endParaRPr lang="en-GB" sz="1400" dirty="0">
              <a:effectLst/>
              <a:ea typeface="Calibri" panose="020F0502020204030204" pitchFamily="34" charset="0"/>
            </a:endParaRPr>
          </a:p>
          <a:p>
            <a:pPr>
              <a:lnSpc>
                <a:spcPct val="120000"/>
              </a:lnSpc>
              <a:spcBef>
                <a:spcPts val="0"/>
              </a:spcBef>
            </a:pPr>
            <a:r>
              <a:rPr lang="en-GB" sz="1400" dirty="0">
                <a:effectLst/>
                <a:ea typeface="Calibri" panose="020F0502020204030204" pitchFamily="34" charset="0"/>
                <a:cs typeface="Times New Roman" panose="02020603050405020304" pitchFamily="18" charset="0"/>
              </a:rPr>
              <a:t>These individuals could be described as ‘portfolio musicians’ as described by Interviewee 7 who considers himself to be a portfolio conductor:</a:t>
            </a:r>
          </a:p>
          <a:p>
            <a:pPr marL="0" indent="0">
              <a:lnSpc>
                <a:spcPct val="120000"/>
              </a:lnSpc>
              <a:spcBef>
                <a:spcPts val="0"/>
              </a:spcBef>
              <a:buNone/>
            </a:pPr>
            <a:endParaRPr lang="en-GB" sz="1400" dirty="0">
              <a:effectLst/>
              <a:ea typeface="Calibri" panose="020F0502020204030204" pitchFamily="34" charset="0"/>
              <a:cs typeface="Times New Roman" panose="02020603050405020304" pitchFamily="18" charset="0"/>
            </a:endParaRPr>
          </a:p>
          <a:p>
            <a:pPr marL="400050" lvl="1" indent="0">
              <a:lnSpc>
                <a:spcPct val="120000"/>
              </a:lnSpc>
              <a:spcBef>
                <a:spcPts val="0"/>
              </a:spcBef>
              <a:buNone/>
            </a:pP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‘they talk about being a portfolio musician these days, about having some teaching and some playing work and quartet work… I feel like I’m a portfolio choral conductor, because I have to be able to do lots of different styles and lots of different lots of different types....you have to be, yeah, multi skilled in different, different areas to make a success. You can't just do one thing.’</a:t>
            </a:r>
          </a:p>
          <a:p>
            <a:pPr marL="400050" lvl="1" indent="0">
              <a:lnSpc>
                <a:spcPct val="120000"/>
              </a:lnSpc>
              <a:spcBef>
                <a:spcPts val="0"/>
              </a:spcBef>
              <a:buNone/>
            </a:pPr>
            <a:endParaRPr lang="en-GB" sz="1200" i="1" dirty="0">
              <a:solidFill>
                <a:srgbClr val="000000"/>
              </a:solidFill>
              <a:ea typeface="Calibri" panose="020F0502020204030204" pitchFamily="34" charset="0"/>
              <a:cs typeface="Times New Roman" panose="02020603050405020304" pitchFamily="18" charset="0"/>
            </a:endParaRPr>
          </a:p>
          <a:p>
            <a:pPr marL="400050" lvl="1" indent="0">
              <a:lnSpc>
                <a:spcPct val="120000"/>
              </a:lnSpc>
              <a:spcBef>
                <a:spcPts val="0"/>
              </a:spcBef>
              <a:buNone/>
            </a:pPr>
            <a:endParaRPr lang="en-GB" sz="1200" dirty="0">
              <a:effectLst/>
              <a:ea typeface="Calibri" panose="020F0502020204030204" pitchFamily="34" charset="0"/>
              <a:cs typeface="Times New Roman" panose="02020603050405020304" pitchFamily="18" charset="0"/>
            </a:endParaRPr>
          </a:p>
          <a:p>
            <a:endParaRPr lang="en-US" sz="1600" dirty="0"/>
          </a:p>
        </p:txBody>
      </p:sp>
      <p:pic>
        <p:nvPicPr>
          <p:cNvPr id="4" name="Content Placeholder 3">
            <a:extLst>
              <a:ext uri="{FF2B5EF4-FFF2-40B4-BE49-F238E27FC236}">
                <a16:creationId xmlns:a16="http://schemas.microsoft.com/office/drawing/2014/main" id="{1B815AD5-CDA6-F65C-AB20-A72D0F301716}"/>
              </a:ext>
            </a:extLst>
          </p:cNvPr>
          <p:cNvPicPr>
            <a:picLocks noChangeAspect="1"/>
          </p:cNvPicPr>
          <p:nvPr/>
        </p:nvPicPr>
        <p:blipFill>
          <a:blip r:embed="rId2"/>
          <a:stretch>
            <a:fillRect/>
          </a:stretch>
        </p:blipFill>
        <p:spPr>
          <a:xfrm>
            <a:off x="6361685" y="879654"/>
            <a:ext cx="5571697" cy="5622746"/>
          </a:xfrm>
          <a:prstGeom prst="rect">
            <a:avLst/>
          </a:prstGeom>
        </p:spPr>
      </p:pic>
    </p:spTree>
    <p:extLst>
      <p:ext uri="{BB962C8B-B14F-4D97-AF65-F5344CB8AC3E}">
        <p14:creationId xmlns:p14="http://schemas.microsoft.com/office/powerpoint/2010/main" val="6630641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9D11FD5-487C-4A6B-836F-3831DC830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678685" y="201168"/>
            <a:ext cx="3650279" cy="1259894"/>
          </a:xfrm>
        </p:spPr>
        <p:txBody>
          <a:bodyPr>
            <a:normAutofit/>
          </a:bodyPr>
          <a:lstStyle/>
          <a:p>
            <a:r>
              <a:rPr lang="en-GB" dirty="0">
                <a:solidFill>
                  <a:srgbClr val="534B3E"/>
                </a:solidFill>
              </a:rPr>
              <a:t>What?</a:t>
            </a:r>
          </a:p>
        </p:txBody>
      </p:sp>
      <p:sp>
        <p:nvSpPr>
          <p:cNvPr id="21" name="Rectangle 20">
            <a:extLst>
              <a:ext uri="{FF2B5EF4-FFF2-40B4-BE49-F238E27FC236}">
                <a16:creationId xmlns:a16="http://schemas.microsoft.com/office/drawing/2014/main" id="{99765169-F70D-4841-BE65-62E10CBED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rgbClr val="534B3E"/>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Content Placeholder 15">
            <a:extLst>
              <a:ext uri="{FF2B5EF4-FFF2-40B4-BE49-F238E27FC236}">
                <a16:creationId xmlns:a16="http://schemas.microsoft.com/office/drawing/2014/main" id="{D8FC9AD0-DDF3-E86B-BE75-CD16897501CF}"/>
              </a:ext>
            </a:extLst>
          </p:cNvPr>
          <p:cNvSpPr>
            <a:spLocks noGrp="1"/>
          </p:cNvSpPr>
          <p:nvPr>
            <p:ph idx="1"/>
          </p:nvPr>
        </p:nvSpPr>
        <p:spPr>
          <a:xfrm>
            <a:off x="678685" y="837105"/>
            <a:ext cx="4181541" cy="5477256"/>
          </a:xfrm>
        </p:spPr>
        <p:txBody>
          <a:bodyPr>
            <a:noAutofit/>
          </a:bodyPr>
          <a:lstStyle/>
          <a:p>
            <a:pPr>
              <a:lnSpc>
                <a:spcPct val="150000"/>
              </a:lnSpc>
              <a:spcAft>
                <a:spcPts val="800"/>
              </a:spcAft>
            </a:pPr>
            <a:r>
              <a:rPr lang="en-GB" sz="1400" dirty="0">
                <a:effectLst/>
                <a:ea typeface="Calibri" panose="020F0502020204030204" pitchFamily="34" charset="0"/>
                <a:cs typeface="Times New Roman" panose="02020603050405020304" pitchFamily="18" charset="0"/>
              </a:rPr>
              <a:t>The high incidence of singers leading choirs is perhaps to be expected and having keyboard skills was recognised as a desirable attribute for a choral conductor in both the survey, where it was identified as an additional key competence. </a:t>
            </a:r>
          </a:p>
          <a:p>
            <a:pPr>
              <a:spcAft>
                <a:spcPts val="800"/>
              </a:spcAft>
            </a:pPr>
            <a:r>
              <a:rPr lang="en-GB" sz="1400" dirty="0">
                <a:effectLst/>
                <a:ea typeface="Calibri" panose="020F0502020204030204" pitchFamily="34" charset="0"/>
                <a:cs typeface="Times New Roman" panose="02020603050405020304" pitchFamily="18" charset="0"/>
              </a:rPr>
              <a:t>Interviewee 2</a:t>
            </a:r>
            <a:r>
              <a:rPr lang="en-GB" sz="1400" dirty="0">
                <a:ea typeface="Calibri" panose="020F0502020204030204" pitchFamily="34" charset="0"/>
                <a:cs typeface="Times New Roman" panose="02020603050405020304" pitchFamily="18" charset="0"/>
              </a:rPr>
              <a:t> had this to say</a:t>
            </a:r>
            <a:r>
              <a:rPr lang="en-GB" sz="1400" dirty="0">
                <a:effectLst/>
                <a:ea typeface="Calibri" panose="020F0502020204030204" pitchFamily="34" charset="0"/>
                <a:cs typeface="Times New Roman" panose="02020603050405020304" pitchFamily="18" charset="0"/>
              </a:rPr>
              <a:t> on the benefits of proficient keyboard skills:</a:t>
            </a:r>
          </a:p>
          <a:p>
            <a:pPr marL="0" indent="0">
              <a:spcAft>
                <a:spcPts val="800"/>
              </a:spcAft>
              <a:buNone/>
            </a:pPr>
            <a:r>
              <a:rPr lang="en-GB" sz="1400" b="1" i="1" dirty="0">
                <a:solidFill>
                  <a:schemeClr val="accent2">
                    <a:lumMod val="75000"/>
                  </a:schemeClr>
                </a:solidFill>
                <a:effectLst/>
                <a:ea typeface="Calibri" panose="020F0502020204030204" pitchFamily="34" charset="0"/>
                <a:cs typeface="Times New Roman" panose="02020603050405020304" pitchFamily="18" charset="0"/>
              </a:rPr>
              <a:t>‘I have got grade four piano and working on a grade five piece at the moment, but I don't have the confidence or the skills to be able to just to sit in front of children and just play with them… but to have the option to be able to select things if I wanted to, and not rely on a on a digital track, which is very inflexible.’</a:t>
            </a:r>
            <a:endParaRPr lang="en-GB" sz="1400" b="1" dirty="0">
              <a:solidFill>
                <a:schemeClr val="accent2">
                  <a:lumMod val="75000"/>
                </a:schemeClr>
              </a:solidFill>
              <a:effectLst/>
              <a:ea typeface="Calibri" panose="020F0502020204030204" pitchFamily="34" charset="0"/>
              <a:cs typeface="Times New Roman" panose="02020603050405020304" pitchFamily="18" charset="0"/>
            </a:endParaRPr>
          </a:p>
          <a:p>
            <a:pPr>
              <a:buClr>
                <a:srgbClr val="00D9F9"/>
              </a:buClr>
            </a:pPr>
            <a:endParaRPr lang="en-US" sz="1400" dirty="0"/>
          </a:p>
        </p:txBody>
      </p:sp>
      <p:pic>
        <p:nvPicPr>
          <p:cNvPr id="4" name="Content Placeholder 3">
            <a:extLst>
              <a:ext uri="{FF2B5EF4-FFF2-40B4-BE49-F238E27FC236}">
                <a16:creationId xmlns:a16="http://schemas.microsoft.com/office/drawing/2014/main" id="{EF28F941-26F4-5F0D-F31D-E11EF9F6B2DC}"/>
              </a:ext>
            </a:extLst>
          </p:cNvPr>
          <p:cNvPicPr>
            <a:picLocks noChangeAspect="1"/>
          </p:cNvPicPr>
          <p:nvPr/>
        </p:nvPicPr>
        <p:blipFill>
          <a:blip r:embed="rId2"/>
          <a:stretch>
            <a:fillRect/>
          </a:stretch>
        </p:blipFill>
        <p:spPr>
          <a:xfrm>
            <a:off x="5197942" y="640080"/>
            <a:ext cx="5796778" cy="5252773"/>
          </a:xfrm>
          <a:prstGeom prst="rect">
            <a:avLst/>
          </a:prstGeom>
        </p:spPr>
      </p:pic>
      <p:sp>
        <p:nvSpPr>
          <p:cNvPr id="23" name="Freeform 14">
            <a:extLst>
              <a:ext uri="{FF2B5EF4-FFF2-40B4-BE49-F238E27FC236}">
                <a16:creationId xmlns:a16="http://schemas.microsoft.com/office/drawing/2014/main" id="{2A2CC818-8106-45C0-93D5-7051F99F2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2478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96B03-850D-3E07-D18F-0C3F2BD63F61}"/>
              </a:ext>
            </a:extLst>
          </p:cNvPr>
          <p:cNvSpPr>
            <a:spLocks noGrp="1"/>
          </p:cNvSpPr>
          <p:nvPr>
            <p:ph type="title"/>
          </p:nvPr>
        </p:nvSpPr>
        <p:spPr>
          <a:xfrm>
            <a:off x="1687669" y="624110"/>
            <a:ext cx="4137059" cy="1280890"/>
          </a:xfrm>
        </p:spPr>
        <p:txBody>
          <a:bodyPr>
            <a:normAutofit/>
          </a:bodyPr>
          <a:lstStyle/>
          <a:p>
            <a:r>
              <a:rPr lang="en-GB" sz="3200"/>
              <a:t>What?</a:t>
            </a:r>
          </a:p>
        </p:txBody>
      </p:sp>
      <p:sp>
        <p:nvSpPr>
          <p:cNvPr id="16" name="Content Placeholder 15">
            <a:extLst>
              <a:ext uri="{FF2B5EF4-FFF2-40B4-BE49-F238E27FC236}">
                <a16:creationId xmlns:a16="http://schemas.microsoft.com/office/drawing/2014/main" id="{BE9DDE22-089A-E814-57CF-385B8F7CF86B}"/>
              </a:ext>
            </a:extLst>
          </p:cNvPr>
          <p:cNvSpPr>
            <a:spLocks noGrp="1"/>
          </p:cNvSpPr>
          <p:nvPr>
            <p:ph idx="1"/>
          </p:nvPr>
        </p:nvSpPr>
        <p:spPr>
          <a:xfrm>
            <a:off x="1078992" y="1234440"/>
            <a:ext cx="4745736" cy="4676782"/>
          </a:xfrm>
        </p:spPr>
        <p:txBody>
          <a:bodyPr>
            <a:noAutofit/>
          </a:bodyPr>
          <a:lstStyle/>
          <a:p>
            <a:pPr>
              <a:lnSpc>
                <a:spcPct val="150000"/>
              </a:lnSpc>
              <a:spcAft>
                <a:spcPts val="800"/>
              </a:spcAft>
            </a:pPr>
            <a:r>
              <a:rPr lang="en-GB" sz="1400" dirty="0">
                <a:effectLst/>
                <a:ea typeface="Calibri" panose="020F0502020204030204" pitchFamily="34" charset="0"/>
                <a:cs typeface="Times New Roman" panose="02020603050405020304" pitchFamily="18" charset="0"/>
              </a:rPr>
              <a:t>Of the seven interviewees, five had been involved in choral singing as singers and two were primarily instrumentalists that had sung as part of their musical education. Interviewee 4 summed up the situation:</a:t>
            </a:r>
          </a:p>
          <a:p>
            <a:pPr>
              <a:lnSpc>
                <a:spcPct val="150000"/>
              </a:lnSpc>
              <a:spcAft>
                <a:spcPts val="800"/>
              </a:spcAft>
            </a:pPr>
            <a:r>
              <a:rPr lang="en-GB" sz="1400" dirty="0">
                <a:solidFill>
                  <a:schemeClr val="accent2">
                    <a:lumMod val="75000"/>
                  </a:schemeClr>
                </a:solidFill>
                <a:effectLst/>
                <a:ea typeface="Calibri" panose="020F0502020204030204" pitchFamily="34" charset="0"/>
                <a:cs typeface="Times New Roman" panose="02020603050405020304" pitchFamily="18" charset="0"/>
              </a:rPr>
              <a:t>‘</a:t>
            </a: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and um, so I'm, ultimately, I'm a pianist. That's my kind of background. Um, obviously you don't go through a musical education without being pulled into singing in choirs.</a:t>
            </a:r>
            <a:r>
              <a:rPr lang="en-GB" sz="1400" dirty="0">
                <a:solidFill>
                  <a:schemeClr val="accent2">
                    <a:lumMod val="75000"/>
                  </a:schemeClr>
                </a:solidFill>
                <a:effectLst/>
                <a:ea typeface="Times New Roman" panose="02020603050405020304" pitchFamily="18" charset="0"/>
                <a:cs typeface="Times New Roman" panose="02020603050405020304" pitchFamily="18" charset="0"/>
              </a:rPr>
              <a:t>’</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a:p>
            <a:pPr>
              <a:lnSpc>
                <a:spcPct val="150000"/>
              </a:lnSpc>
              <a:spcAft>
                <a:spcPts val="800"/>
              </a:spcAft>
            </a:pPr>
            <a:r>
              <a:rPr lang="en-GB" sz="1400" dirty="0">
                <a:effectLst/>
                <a:ea typeface="Calibri" panose="020F0502020204030204" pitchFamily="34" charset="0"/>
                <a:cs typeface="Times New Roman" panose="02020603050405020304" pitchFamily="18" charset="0"/>
              </a:rPr>
              <a:t>In their 2021 paper looking at choral conducting education, Jansson and </a:t>
            </a:r>
            <a:r>
              <a:rPr lang="en-GB" sz="1400" dirty="0" err="1">
                <a:effectLst/>
                <a:ea typeface="Calibri" panose="020F0502020204030204" pitchFamily="34" charset="0"/>
                <a:cs typeface="Times New Roman" panose="02020603050405020304" pitchFamily="18" charset="0"/>
              </a:rPr>
              <a:t>Balsnes</a:t>
            </a:r>
            <a:r>
              <a:rPr lang="en-GB" sz="1400" dirty="0">
                <a:effectLst/>
                <a:ea typeface="Calibri" panose="020F0502020204030204" pitchFamily="34" charset="0"/>
                <a:cs typeface="Times New Roman" panose="02020603050405020304" pitchFamily="18" charset="0"/>
              </a:rPr>
              <a:t> also found this to be true of choral conductors in Norway, and that being a choral singer first was the most frequent route to becoming a choral director. </a:t>
            </a:r>
          </a:p>
          <a:p>
            <a:endParaRPr lang="en-US" sz="1400" dirty="0">
              <a:solidFill>
                <a:srgbClr val="000000"/>
              </a:solidFill>
            </a:endParaRPr>
          </a:p>
        </p:txBody>
      </p:sp>
      <p:pic>
        <p:nvPicPr>
          <p:cNvPr id="12" name="Content Placeholder 11">
            <a:extLst>
              <a:ext uri="{FF2B5EF4-FFF2-40B4-BE49-F238E27FC236}">
                <a16:creationId xmlns:a16="http://schemas.microsoft.com/office/drawing/2014/main" id="{D17E8053-6EAF-BCB6-FA32-11A431D19DDA}"/>
              </a:ext>
            </a:extLst>
          </p:cNvPr>
          <p:cNvPicPr>
            <a:picLocks noChangeAspect="1"/>
          </p:cNvPicPr>
          <p:nvPr/>
        </p:nvPicPr>
        <p:blipFill>
          <a:blip r:embed="rId2"/>
          <a:stretch>
            <a:fillRect/>
          </a:stretch>
        </p:blipFill>
        <p:spPr>
          <a:xfrm>
            <a:off x="6091916" y="1497201"/>
            <a:ext cx="5878411" cy="4414021"/>
          </a:xfrm>
          <a:prstGeom prst="rect">
            <a:avLst/>
          </a:prstGeom>
        </p:spPr>
      </p:pic>
    </p:spTree>
    <p:extLst>
      <p:ext uri="{BB962C8B-B14F-4D97-AF65-F5344CB8AC3E}">
        <p14:creationId xmlns:p14="http://schemas.microsoft.com/office/powerpoint/2010/main" val="21185069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E43B0-F8B9-D75D-1E28-97F96024C72D}"/>
              </a:ext>
            </a:extLst>
          </p:cNvPr>
          <p:cNvSpPr>
            <a:spLocks noGrp="1"/>
          </p:cNvSpPr>
          <p:nvPr>
            <p:ph type="title"/>
          </p:nvPr>
        </p:nvSpPr>
        <p:spPr>
          <a:xfrm>
            <a:off x="1687669" y="624110"/>
            <a:ext cx="4137059" cy="1280890"/>
          </a:xfrm>
        </p:spPr>
        <p:txBody>
          <a:bodyPr>
            <a:normAutofit/>
          </a:bodyPr>
          <a:lstStyle/>
          <a:p>
            <a:r>
              <a:rPr lang="en-GB" sz="3200"/>
              <a:t>What?</a:t>
            </a:r>
          </a:p>
        </p:txBody>
      </p:sp>
      <p:sp>
        <p:nvSpPr>
          <p:cNvPr id="8" name="Content Placeholder 7">
            <a:extLst>
              <a:ext uri="{FF2B5EF4-FFF2-40B4-BE49-F238E27FC236}">
                <a16:creationId xmlns:a16="http://schemas.microsoft.com/office/drawing/2014/main" id="{EDB9325B-72C0-FEAE-CB72-3FC621644856}"/>
              </a:ext>
            </a:extLst>
          </p:cNvPr>
          <p:cNvSpPr>
            <a:spLocks noGrp="1"/>
          </p:cNvSpPr>
          <p:nvPr>
            <p:ph idx="1"/>
          </p:nvPr>
        </p:nvSpPr>
        <p:spPr>
          <a:xfrm>
            <a:off x="1687669" y="1417320"/>
            <a:ext cx="4140772" cy="5440680"/>
          </a:xfrm>
        </p:spPr>
        <p:txBody>
          <a:bodyPr>
            <a:normAutofit fontScale="25000" lnSpcReduction="20000"/>
          </a:bodyPr>
          <a:lstStyle/>
          <a:p>
            <a:pPr>
              <a:lnSpc>
                <a:spcPct val="150000"/>
              </a:lnSpc>
              <a:spcAft>
                <a:spcPts val="800"/>
              </a:spcAft>
            </a:pPr>
            <a:r>
              <a:rPr lang="en-GB" sz="4900" dirty="0">
                <a:effectLst/>
                <a:ea typeface="Calibri" panose="020F0502020204030204" pitchFamily="34" charset="0"/>
                <a:cs typeface="Times New Roman" panose="02020603050405020304" pitchFamily="18" charset="0"/>
              </a:rPr>
              <a:t>One of the benefits of a choral director also being an active choral singer is that it potentially exposes the individual to a variety of conducting styles, repertoires and performance practices. </a:t>
            </a:r>
            <a:r>
              <a:rPr lang="en-GB" sz="4900" b="1" dirty="0">
                <a:effectLst/>
                <a:ea typeface="Calibri" panose="020F0502020204030204" pitchFamily="34" charset="0"/>
                <a:cs typeface="Times New Roman" panose="02020603050405020304" pitchFamily="18" charset="0"/>
              </a:rPr>
              <a:t>I6</a:t>
            </a:r>
            <a:r>
              <a:rPr lang="en-GB" sz="4900" dirty="0">
                <a:effectLst/>
                <a:ea typeface="Calibri" panose="020F0502020204030204" pitchFamily="34" charset="0"/>
                <a:cs typeface="Times New Roman" panose="02020603050405020304" pitchFamily="18" charset="0"/>
              </a:rPr>
              <a:t> stated that it is important to: </a:t>
            </a:r>
          </a:p>
          <a:p>
            <a:pPr>
              <a:lnSpc>
                <a:spcPct val="150000"/>
              </a:lnSpc>
              <a:spcAft>
                <a:spcPts val="800"/>
              </a:spcAft>
            </a:pPr>
            <a:r>
              <a:rPr lang="en-GB" sz="4900" i="1" dirty="0">
                <a:solidFill>
                  <a:schemeClr val="accent2">
                    <a:lumMod val="75000"/>
                  </a:schemeClr>
                </a:solidFill>
                <a:effectLst/>
                <a:ea typeface="Calibri" panose="020F0502020204030204" pitchFamily="34" charset="0"/>
                <a:cs typeface="Times New Roman" panose="02020603050405020304" pitchFamily="18" charset="0"/>
              </a:rPr>
              <a:t>‘not just to sing as much as you can, but of singing in different kinds of choirs…wonderfully invigorating and cross fertilizing and refreshing… You have to, you have to fertilize your own experience.’</a:t>
            </a:r>
            <a:endParaRPr lang="en-GB" sz="4900" dirty="0">
              <a:solidFill>
                <a:schemeClr val="accent2">
                  <a:lumMod val="75000"/>
                </a:schemeClr>
              </a:solidFill>
              <a:effectLst/>
              <a:ea typeface="Calibri" panose="020F0502020204030204" pitchFamily="34" charset="0"/>
              <a:cs typeface="Times New Roman" panose="02020603050405020304" pitchFamily="18" charset="0"/>
            </a:endParaRPr>
          </a:p>
          <a:p>
            <a:pPr>
              <a:lnSpc>
                <a:spcPct val="150000"/>
              </a:lnSpc>
              <a:spcAft>
                <a:spcPts val="800"/>
              </a:spcAft>
            </a:pPr>
            <a:r>
              <a:rPr lang="en-GB" sz="4900" dirty="0">
                <a:effectLst/>
                <a:ea typeface="Calibri" panose="020F0502020204030204" pitchFamily="34" charset="0"/>
                <a:cs typeface="Times New Roman" panose="02020603050405020304" pitchFamily="18" charset="0"/>
              </a:rPr>
              <a:t>One of the participants in Jansson and </a:t>
            </a:r>
            <a:r>
              <a:rPr lang="en-GB" sz="4900" dirty="0" err="1">
                <a:effectLst/>
                <a:ea typeface="Calibri" panose="020F0502020204030204" pitchFamily="34" charset="0"/>
                <a:cs typeface="Times New Roman" panose="02020603050405020304" pitchFamily="18" charset="0"/>
              </a:rPr>
              <a:t>Balsnes</a:t>
            </a:r>
            <a:r>
              <a:rPr lang="en-GB" sz="4900" dirty="0">
                <a:effectLst/>
                <a:ea typeface="Calibri" panose="020F0502020204030204" pitchFamily="34" charset="0"/>
                <a:cs typeface="Times New Roman" panose="02020603050405020304" pitchFamily="18" charset="0"/>
              </a:rPr>
              <a:t> 2021 study on choral conducting education concurs, explaining that:</a:t>
            </a:r>
          </a:p>
          <a:p>
            <a:pPr>
              <a:lnSpc>
                <a:spcPct val="150000"/>
              </a:lnSpc>
              <a:spcAft>
                <a:spcPts val="800"/>
              </a:spcAft>
            </a:pPr>
            <a:r>
              <a:rPr lang="en-GB" sz="4900" i="1" dirty="0">
                <a:solidFill>
                  <a:schemeClr val="accent2">
                    <a:lumMod val="75000"/>
                  </a:schemeClr>
                </a:solidFill>
                <a:effectLst/>
                <a:ea typeface="Calibri" panose="020F0502020204030204" pitchFamily="34" charset="0"/>
                <a:cs typeface="Times New Roman" panose="02020603050405020304" pitchFamily="18" charset="0"/>
              </a:rPr>
              <a:t>‘You learn a huge amount, about vocal technique and choral leadership, how the choir works like a group, and the interaction between conductor and choir.’ </a:t>
            </a:r>
            <a:r>
              <a:rPr lang="en-GB" sz="4900" dirty="0">
                <a:solidFill>
                  <a:schemeClr val="accent2">
                    <a:lumMod val="75000"/>
                  </a:schemeClr>
                </a:solidFill>
                <a:effectLst/>
                <a:ea typeface="Calibri" panose="020F0502020204030204" pitchFamily="34" charset="0"/>
                <a:cs typeface="Times New Roman" panose="02020603050405020304" pitchFamily="18" charset="0"/>
              </a:rPr>
              <a:t>(p.351)</a:t>
            </a:r>
          </a:p>
          <a:p>
            <a:endParaRPr lang="en-US" sz="1600" dirty="0">
              <a:solidFill>
                <a:srgbClr val="000000"/>
              </a:solidFill>
            </a:endParaRPr>
          </a:p>
        </p:txBody>
      </p:sp>
      <p:pic>
        <p:nvPicPr>
          <p:cNvPr id="4" name="Content Placeholder 3">
            <a:extLst>
              <a:ext uri="{FF2B5EF4-FFF2-40B4-BE49-F238E27FC236}">
                <a16:creationId xmlns:a16="http://schemas.microsoft.com/office/drawing/2014/main" id="{03AAED15-FAA3-DB55-37F8-236E245A9388}"/>
              </a:ext>
            </a:extLst>
          </p:cNvPr>
          <p:cNvPicPr>
            <a:picLocks noChangeAspect="1"/>
          </p:cNvPicPr>
          <p:nvPr/>
        </p:nvPicPr>
        <p:blipFill>
          <a:blip r:embed="rId2"/>
          <a:stretch>
            <a:fillRect/>
          </a:stretch>
        </p:blipFill>
        <p:spPr>
          <a:xfrm>
            <a:off x="6091916" y="535710"/>
            <a:ext cx="5786048" cy="5375512"/>
          </a:xfrm>
          <a:prstGeom prst="rect">
            <a:avLst/>
          </a:prstGeom>
        </p:spPr>
      </p:pic>
    </p:spTree>
    <p:extLst>
      <p:ext uri="{BB962C8B-B14F-4D97-AF65-F5344CB8AC3E}">
        <p14:creationId xmlns:p14="http://schemas.microsoft.com/office/powerpoint/2010/main" val="17559942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97B13-7775-EAAA-1708-66D1542BDFCB}"/>
              </a:ext>
            </a:extLst>
          </p:cNvPr>
          <p:cNvSpPr>
            <a:spLocks noGrp="1"/>
          </p:cNvSpPr>
          <p:nvPr>
            <p:ph type="title"/>
          </p:nvPr>
        </p:nvSpPr>
        <p:spPr/>
        <p:txBody>
          <a:bodyPr/>
          <a:lstStyle/>
          <a:p>
            <a:r>
              <a:rPr lang="en-GB" dirty="0"/>
              <a:t>What?</a:t>
            </a:r>
          </a:p>
        </p:txBody>
      </p:sp>
      <p:sp>
        <p:nvSpPr>
          <p:cNvPr id="3" name="Content Placeholder 2">
            <a:extLst>
              <a:ext uri="{FF2B5EF4-FFF2-40B4-BE49-F238E27FC236}">
                <a16:creationId xmlns:a16="http://schemas.microsoft.com/office/drawing/2014/main" id="{D994C619-1680-305E-AD1D-3CEA4B4D1F8E}"/>
              </a:ext>
            </a:extLst>
          </p:cNvPr>
          <p:cNvSpPr>
            <a:spLocks noGrp="1"/>
          </p:cNvSpPr>
          <p:nvPr>
            <p:ph idx="1"/>
          </p:nvPr>
        </p:nvSpPr>
        <p:spPr>
          <a:xfrm>
            <a:off x="2186876" y="1540189"/>
            <a:ext cx="8915400" cy="3777622"/>
          </a:xfrm>
        </p:spPr>
        <p:txBody>
          <a:bodyPr>
            <a:normAutofit fontScale="92500"/>
          </a:bodyPr>
          <a:lstStyle/>
          <a:p>
            <a:pPr>
              <a:lnSpc>
                <a:spcPct val="150000"/>
              </a:lnSpc>
              <a:spcAft>
                <a:spcPts val="800"/>
              </a:spcAft>
            </a:pPr>
            <a:r>
              <a:rPr lang="en-GB" sz="1800" dirty="0">
                <a:effectLst/>
                <a:ea typeface="Calibri" panose="020F0502020204030204" pitchFamily="34" charset="0"/>
                <a:cs typeface="Times New Roman" panose="02020603050405020304" pitchFamily="18" charset="0"/>
              </a:rPr>
              <a:t>However, the motivations for being an active choral singer other than learning and development have not been considered and an opportunity was missed to delve into this further. One reason could be that with professional singers in the sample, choral singing is part of their career portfolio; another reason could be for own satisfaction and well-being, as </a:t>
            </a:r>
            <a:r>
              <a:rPr lang="en-GB" dirty="0">
                <a:ea typeface="Calibri" panose="020F0502020204030204" pitchFamily="34" charset="0"/>
                <a:cs typeface="Times New Roman" panose="02020603050405020304" pitchFamily="18" charset="0"/>
              </a:rPr>
              <a:t>Interviewee 2</a:t>
            </a:r>
            <a:r>
              <a:rPr lang="en-GB" sz="1800" dirty="0">
                <a:effectLst/>
                <a:ea typeface="Calibri" panose="020F0502020204030204" pitchFamily="34" charset="0"/>
                <a:cs typeface="Times New Roman" panose="02020603050405020304" pitchFamily="18" charset="0"/>
              </a:rPr>
              <a:t> stated:</a:t>
            </a:r>
          </a:p>
          <a:p>
            <a:pPr>
              <a:lnSpc>
                <a:spcPct val="150000"/>
              </a:lnSpc>
              <a:spcAft>
                <a:spcPts val="800"/>
              </a:spcAft>
            </a:pPr>
            <a:r>
              <a:rPr lang="en-GB" sz="1800" i="1" dirty="0">
                <a:solidFill>
                  <a:schemeClr val="accent2">
                    <a:lumMod val="75000"/>
                  </a:schemeClr>
                </a:solidFill>
                <a:effectLst/>
                <a:ea typeface="Times New Roman" panose="02020603050405020304" pitchFamily="18" charset="0"/>
                <a:cs typeface="Times New Roman" panose="02020603050405020304" pitchFamily="18" charset="0"/>
              </a:rPr>
              <a:t>‘I'm in the National Teachers choir, which teachers go for a weekend... on Sunday afternoon, they do a concert. It is just uplifting, and for teachers, it's just such a relief from being in the classroom.’</a:t>
            </a:r>
            <a:endParaRPr lang="en-GB" sz="1800" dirty="0">
              <a:solidFill>
                <a:schemeClr val="accent2">
                  <a:lumMod val="75000"/>
                </a:schemeClr>
              </a:solidFill>
              <a:effectLst/>
              <a:ea typeface="Calibri" panose="020F0502020204030204" pitchFamily="34" charset="0"/>
              <a:cs typeface="Times New Roman" panose="02020603050405020304" pitchFamily="18" charset="0"/>
            </a:endParaRPr>
          </a:p>
          <a:p>
            <a:pPr>
              <a:lnSpc>
                <a:spcPct val="150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994082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797A6-E049-CF1C-AAA8-64F27DA06821}"/>
              </a:ext>
            </a:extLst>
          </p:cNvPr>
          <p:cNvSpPr>
            <a:spLocks noGrp="1"/>
          </p:cNvSpPr>
          <p:nvPr>
            <p:ph type="title"/>
          </p:nvPr>
        </p:nvSpPr>
        <p:spPr>
          <a:xfrm>
            <a:off x="2592926" y="446088"/>
            <a:ext cx="3570129" cy="1005840"/>
          </a:xfrm>
        </p:spPr>
        <p:txBody>
          <a:bodyPr anchor="b">
            <a:normAutofit/>
          </a:bodyPr>
          <a:lstStyle/>
          <a:p>
            <a:r>
              <a:rPr lang="en-GB" sz="2800" dirty="0"/>
              <a:t>What?</a:t>
            </a:r>
          </a:p>
        </p:txBody>
      </p:sp>
      <p:sp>
        <p:nvSpPr>
          <p:cNvPr id="8" name="Content Placeholder 7">
            <a:extLst>
              <a:ext uri="{FF2B5EF4-FFF2-40B4-BE49-F238E27FC236}">
                <a16:creationId xmlns:a16="http://schemas.microsoft.com/office/drawing/2014/main" id="{C9E743DD-4A7B-B4B7-F91C-8AC9ABB877A3}"/>
              </a:ext>
            </a:extLst>
          </p:cNvPr>
          <p:cNvSpPr>
            <a:spLocks noGrp="1"/>
          </p:cNvSpPr>
          <p:nvPr>
            <p:ph idx="1"/>
          </p:nvPr>
        </p:nvSpPr>
        <p:spPr>
          <a:xfrm>
            <a:off x="2589212" y="1609344"/>
            <a:ext cx="3555557" cy="4301878"/>
          </a:xfrm>
        </p:spPr>
        <p:txBody>
          <a:bodyPr>
            <a:normAutofit/>
          </a:bodyPr>
          <a:lstStyle/>
          <a:p>
            <a:pPr marL="0" indent="0">
              <a:buNone/>
            </a:pPr>
            <a:r>
              <a:rPr lang="en-GB" dirty="0">
                <a:effectLst/>
                <a:ea typeface="Calibri" panose="020F0502020204030204" pitchFamily="34" charset="0"/>
              </a:rPr>
              <a:t>Training</a:t>
            </a:r>
          </a:p>
          <a:p>
            <a:r>
              <a:rPr lang="en-GB" sz="1600" dirty="0">
                <a:effectLst/>
                <a:ea typeface="Calibri" panose="020F0502020204030204" pitchFamily="34" charset="0"/>
              </a:rPr>
              <a:t>For those respondents who selected the Other category, several participants study choral conducting as part of a degree, either as second study or an elective module.</a:t>
            </a:r>
          </a:p>
          <a:p>
            <a:r>
              <a:rPr lang="en-GB" sz="1600" dirty="0">
                <a:effectLst/>
                <a:ea typeface="Calibri" panose="020F0502020204030204" pitchFamily="34" charset="0"/>
                <a:cs typeface="Times New Roman" panose="02020603050405020304" pitchFamily="18" charset="0"/>
              </a:rPr>
              <a:t>Overall, the uptake of training of one form or another was high with only 2 of the 87 respondents stating they were purely self-taught. </a:t>
            </a:r>
          </a:p>
          <a:p>
            <a:endParaRPr lang="en-US" sz="1600" dirty="0"/>
          </a:p>
        </p:txBody>
      </p:sp>
      <p:pic>
        <p:nvPicPr>
          <p:cNvPr id="4" name="Content Placeholder 3">
            <a:extLst>
              <a:ext uri="{FF2B5EF4-FFF2-40B4-BE49-F238E27FC236}">
                <a16:creationId xmlns:a16="http://schemas.microsoft.com/office/drawing/2014/main" id="{A2D8E7A8-95B6-223F-DA8C-166D0DFB6A83}"/>
              </a:ext>
            </a:extLst>
          </p:cNvPr>
          <p:cNvPicPr>
            <a:picLocks noChangeAspect="1"/>
          </p:cNvPicPr>
          <p:nvPr/>
        </p:nvPicPr>
        <p:blipFill>
          <a:blip r:embed="rId2"/>
          <a:stretch>
            <a:fillRect/>
          </a:stretch>
        </p:blipFill>
        <p:spPr>
          <a:xfrm>
            <a:off x="6323012" y="1154404"/>
            <a:ext cx="5407169" cy="4405887"/>
          </a:xfrm>
          <a:prstGeom prst="rect">
            <a:avLst/>
          </a:prstGeom>
        </p:spPr>
      </p:pic>
    </p:spTree>
    <p:extLst>
      <p:ext uri="{BB962C8B-B14F-4D97-AF65-F5344CB8AC3E}">
        <p14:creationId xmlns:p14="http://schemas.microsoft.com/office/powerpoint/2010/main" val="30462197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77" name="Group 76">
            <a:extLst>
              <a:ext uri="{FF2B5EF4-FFF2-40B4-BE49-F238E27FC236}">
                <a16:creationId xmlns:a16="http://schemas.microsoft.com/office/drawing/2014/main" id="{7B7EFD05-5F12-420E-8AEF-74D5EF9D5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78" name="Freeform 11">
              <a:extLst>
                <a:ext uri="{FF2B5EF4-FFF2-40B4-BE49-F238E27FC236}">
                  <a16:creationId xmlns:a16="http://schemas.microsoft.com/office/drawing/2014/main" id="{6B6786B7-9BA0-488B-8C6B-1C5BB4E2A5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79" name="Freeform 12">
              <a:extLst>
                <a:ext uri="{FF2B5EF4-FFF2-40B4-BE49-F238E27FC236}">
                  <a16:creationId xmlns:a16="http://schemas.microsoft.com/office/drawing/2014/main" id="{ACF6C842-D596-43D3-B584-5672E0D331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80" name="Freeform 13">
              <a:extLst>
                <a:ext uri="{FF2B5EF4-FFF2-40B4-BE49-F238E27FC236}">
                  <a16:creationId xmlns:a16="http://schemas.microsoft.com/office/drawing/2014/main" id="{6DF84F3E-35FA-497B-B6FA-F453E82F3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81" name="Freeform 14">
              <a:extLst>
                <a:ext uri="{FF2B5EF4-FFF2-40B4-BE49-F238E27FC236}">
                  <a16:creationId xmlns:a16="http://schemas.microsoft.com/office/drawing/2014/main" id="{2846D7FA-E05C-448E-B156-F77C205A1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82" name="Freeform 15">
              <a:extLst>
                <a:ext uri="{FF2B5EF4-FFF2-40B4-BE49-F238E27FC236}">
                  <a16:creationId xmlns:a16="http://schemas.microsoft.com/office/drawing/2014/main" id="{E269AD3A-E6B6-4322-A013-276CBC1B0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83" name="Freeform 16">
              <a:extLst>
                <a:ext uri="{FF2B5EF4-FFF2-40B4-BE49-F238E27FC236}">
                  <a16:creationId xmlns:a16="http://schemas.microsoft.com/office/drawing/2014/main" id="{CEFB9F00-6239-4BF6-B439-D16231B24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84" name="Freeform 17">
              <a:extLst>
                <a:ext uri="{FF2B5EF4-FFF2-40B4-BE49-F238E27FC236}">
                  <a16:creationId xmlns:a16="http://schemas.microsoft.com/office/drawing/2014/main" id="{74D1DDDB-FC85-40C5-9225-06312C451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85" name="Freeform 18">
              <a:extLst>
                <a:ext uri="{FF2B5EF4-FFF2-40B4-BE49-F238E27FC236}">
                  <a16:creationId xmlns:a16="http://schemas.microsoft.com/office/drawing/2014/main" id="{E9217709-40C1-4F4A-AB69-8A693608A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86" name="Freeform 19">
              <a:extLst>
                <a:ext uri="{FF2B5EF4-FFF2-40B4-BE49-F238E27FC236}">
                  <a16:creationId xmlns:a16="http://schemas.microsoft.com/office/drawing/2014/main" id="{ACCD26D6-BC97-43F5-B803-5838985FCC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87" name="Freeform 20">
              <a:extLst>
                <a:ext uri="{FF2B5EF4-FFF2-40B4-BE49-F238E27FC236}">
                  <a16:creationId xmlns:a16="http://schemas.microsoft.com/office/drawing/2014/main" id="{8136022F-2988-42E2-90E1-617D189FF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88" name="Freeform 21">
              <a:extLst>
                <a:ext uri="{FF2B5EF4-FFF2-40B4-BE49-F238E27FC236}">
                  <a16:creationId xmlns:a16="http://schemas.microsoft.com/office/drawing/2014/main" id="{03859925-85FA-4D69-A0AB-6F827E3B5C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89" name="Freeform 22">
              <a:extLst>
                <a:ext uri="{FF2B5EF4-FFF2-40B4-BE49-F238E27FC236}">
                  <a16:creationId xmlns:a16="http://schemas.microsoft.com/office/drawing/2014/main" id="{BAE65FC7-970A-4DCC-9FB4-CF0F7496A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90" name="Group 89">
            <a:extLst>
              <a:ext uri="{FF2B5EF4-FFF2-40B4-BE49-F238E27FC236}">
                <a16:creationId xmlns:a16="http://schemas.microsoft.com/office/drawing/2014/main" id="{B64F33C7-E158-4057-87E7-6F42AA6D03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91" name="Freeform 27">
              <a:extLst>
                <a:ext uri="{FF2B5EF4-FFF2-40B4-BE49-F238E27FC236}">
                  <a16:creationId xmlns:a16="http://schemas.microsoft.com/office/drawing/2014/main" id="{26714E66-FCC0-42F6-B127-0F91203BC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92" name="Freeform 28">
              <a:extLst>
                <a:ext uri="{FF2B5EF4-FFF2-40B4-BE49-F238E27FC236}">
                  <a16:creationId xmlns:a16="http://schemas.microsoft.com/office/drawing/2014/main" id="{7E0BD3C9-F0D9-4A53-87DF-71D17D328D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93" name="Freeform 29">
              <a:extLst>
                <a:ext uri="{FF2B5EF4-FFF2-40B4-BE49-F238E27FC236}">
                  <a16:creationId xmlns:a16="http://schemas.microsoft.com/office/drawing/2014/main" id="{DFA9FE4C-FCED-4A9A-9E43-358EB7501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94" name="Freeform 30">
              <a:extLst>
                <a:ext uri="{FF2B5EF4-FFF2-40B4-BE49-F238E27FC236}">
                  <a16:creationId xmlns:a16="http://schemas.microsoft.com/office/drawing/2014/main" id="{E5D5BB28-15EC-4D32-9C05-C2206AF9E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95" name="Freeform 31">
              <a:extLst>
                <a:ext uri="{FF2B5EF4-FFF2-40B4-BE49-F238E27FC236}">
                  <a16:creationId xmlns:a16="http://schemas.microsoft.com/office/drawing/2014/main" id="{06210E9D-4080-4566-B32A-3A8BE356F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96" name="Freeform 32">
              <a:extLst>
                <a:ext uri="{FF2B5EF4-FFF2-40B4-BE49-F238E27FC236}">
                  <a16:creationId xmlns:a16="http://schemas.microsoft.com/office/drawing/2014/main" id="{894D3505-0982-40B2-8131-1B6BFF273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97" name="Freeform 33">
              <a:extLst>
                <a:ext uri="{FF2B5EF4-FFF2-40B4-BE49-F238E27FC236}">
                  <a16:creationId xmlns:a16="http://schemas.microsoft.com/office/drawing/2014/main" id="{11598CAB-0965-48D6-999C-91450C50D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98" name="Freeform 34">
              <a:extLst>
                <a:ext uri="{FF2B5EF4-FFF2-40B4-BE49-F238E27FC236}">
                  <a16:creationId xmlns:a16="http://schemas.microsoft.com/office/drawing/2014/main" id="{29E94126-468A-4060-BCBC-DC3806A46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99" name="Freeform 35">
              <a:extLst>
                <a:ext uri="{FF2B5EF4-FFF2-40B4-BE49-F238E27FC236}">
                  <a16:creationId xmlns:a16="http://schemas.microsoft.com/office/drawing/2014/main" id="{438F3422-C112-405B-B955-7B1690721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00" name="Freeform 36">
              <a:extLst>
                <a:ext uri="{FF2B5EF4-FFF2-40B4-BE49-F238E27FC236}">
                  <a16:creationId xmlns:a16="http://schemas.microsoft.com/office/drawing/2014/main" id="{C99C65FC-23C1-4B1D-A385-29B46619D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01" name="Freeform 37">
              <a:extLst>
                <a:ext uri="{FF2B5EF4-FFF2-40B4-BE49-F238E27FC236}">
                  <a16:creationId xmlns:a16="http://schemas.microsoft.com/office/drawing/2014/main" id="{53D192C3-5E79-4B85-98D0-8F6C681CDC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02" name="Freeform 38">
              <a:extLst>
                <a:ext uri="{FF2B5EF4-FFF2-40B4-BE49-F238E27FC236}">
                  <a16:creationId xmlns:a16="http://schemas.microsoft.com/office/drawing/2014/main" id="{8709C0CF-D42A-4EE0-9C30-B0B72C69AD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103" name="Rectangle 102">
            <a:extLst>
              <a:ext uri="{FF2B5EF4-FFF2-40B4-BE49-F238E27FC236}">
                <a16:creationId xmlns:a16="http://schemas.microsoft.com/office/drawing/2014/main" id="{B8FE8EF1-7AF2-4864-A8DE-7EE3481D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 name="Freeform 6">
            <a:extLst>
              <a:ext uri="{FF2B5EF4-FFF2-40B4-BE49-F238E27FC236}">
                <a16:creationId xmlns:a16="http://schemas.microsoft.com/office/drawing/2014/main" id="{76CB6AE4-A444-41E5-A744-47F048A15E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useBgFill="1">
        <p:nvSpPr>
          <p:cNvPr id="105" name="Rectangle 104">
            <a:extLst>
              <a:ext uri="{FF2B5EF4-FFF2-40B4-BE49-F238E27FC236}">
                <a16:creationId xmlns:a16="http://schemas.microsoft.com/office/drawing/2014/main" id="{25F129D9-8F3D-4302-AB5D-DE987A6B12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6" name="Rectangle 105">
            <a:extLst>
              <a:ext uri="{FF2B5EF4-FFF2-40B4-BE49-F238E27FC236}">
                <a16:creationId xmlns:a16="http://schemas.microsoft.com/office/drawing/2014/main" id="{1F4A57F6-BEF1-4CA6-A0F1-3A01F6AB4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4639734" cy="6858000"/>
          </a:xfrm>
          <a:prstGeom prst="rect">
            <a:avLst/>
          </a:prstGeom>
          <a:solidFill>
            <a:srgbClr val="645946">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03AEDA1-8F9F-68E8-B740-7D74CE95611D}"/>
              </a:ext>
            </a:extLst>
          </p:cNvPr>
          <p:cNvSpPr>
            <a:spLocks noGrp="1"/>
          </p:cNvSpPr>
          <p:nvPr>
            <p:ph type="title"/>
          </p:nvPr>
        </p:nvSpPr>
        <p:spPr>
          <a:xfrm>
            <a:off x="447045" y="922323"/>
            <a:ext cx="3778870" cy="3943250"/>
          </a:xfrm>
        </p:spPr>
        <p:txBody>
          <a:bodyPr vert="horz" lIns="91440" tIns="45720" rIns="91440" bIns="45720" rtlCol="0" anchor="b">
            <a:normAutofit/>
          </a:bodyPr>
          <a:lstStyle/>
          <a:p>
            <a:r>
              <a:rPr lang="en-US" sz="4000" dirty="0">
                <a:solidFill>
                  <a:srgbClr val="FEFFFF"/>
                </a:solidFill>
              </a:rPr>
              <a:t>What?</a:t>
            </a:r>
          </a:p>
        </p:txBody>
      </p:sp>
      <p:sp>
        <p:nvSpPr>
          <p:cNvPr id="107" name="Freeform 5">
            <a:extLst>
              <a:ext uri="{FF2B5EF4-FFF2-40B4-BE49-F238E27FC236}">
                <a16:creationId xmlns:a16="http://schemas.microsoft.com/office/drawing/2014/main" id="{E3336A73-1C9B-4BAA-A893-AD3C79E666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5033007"/>
            <a:ext cx="5404022" cy="857047"/>
          </a:xfrm>
          <a:custGeom>
            <a:avLst/>
            <a:gdLst>
              <a:gd name="T0" fmla="*/ 1114 w 1117"/>
              <a:gd name="T1" fmla="*/ 77 h 163"/>
              <a:gd name="T2" fmla="*/ 1040 w 1117"/>
              <a:gd name="T3" fmla="*/ 3 h 163"/>
              <a:gd name="T4" fmla="*/ 1039 w 1117"/>
              <a:gd name="T5" fmla="*/ 2 h 163"/>
              <a:gd name="T6" fmla="*/ 1034 w 1117"/>
              <a:gd name="T7" fmla="*/ 0 h 163"/>
              <a:gd name="T8" fmla="*/ 578 w 1117"/>
              <a:gd name="T9" fmla="*/ 0 h 163"/>
              <a:gd name="T10" fmla="*/ 562 w 1117"/>
              <a:gd name="T11" fmla="*/ 0 h 163"/>
              <a:gd name="T12" fmla="*/ 440 w 1117"/>
              <a:gd name="T13" fmla="*/ 0 h 163"/>
              <a:gd name="T14" fmla="*/ 106 w 1117"/>
              <a:gd name="T15" fmla="*/ 0 h 163"/>
              <a:gd name="T16" fmla="*/ 0 w 1117"/>
              <a:gd name="T17" fmla="*/ 0 h 163"/>
              <a:gd name="T18" fmla="*/ 0 w 1117"/>
              <a:gd name="T19" fmla="*/ 163 h 163"/>
              <a:gd name="T20" fmla="*/ 106 w 1117"/>
              <a:gd name="T21" fmla="*/ 163 h 163"/>
              <a:gd name="T22" fmla="*/ 440 w 1117"/>
              <a:gd name="T23" fmla="*/ 163 h 163"/>
              <a:gd name="T24" fmla="*/ 562 w 1117"/>
              <a:gd name="T25" fmla="*/ 163 h 163"/>
              <a:gd name="T26" fmla="*/ 578 w 1117"/>
              <a:gd name="T27" fmla="*/ 163 h 163"/>
              <a:gd name="T28" fmla="*/ 1034 w 1117"/>
              <a:gd name="T29" fmla="*/ 163 h 163"/>
              <a:gd name="T30" fmla="*/ 1039 w 1117"/>
              <a:gd name="T31" fmla="*/ 161 h 163"/>
              <a:gd name="T32" fmla="*/ 1040 w 1117"/>
              <a:gd name="T33" fmla="*/ 160 h 163"/>
              <a:gd name="T34" fmla="*/ 1114 w 1117"/>
              <a:gd name="T35" fmla="*/ 86 h 163"/>
              <a:gd name="T36" fmla="*/ 1114 w 1117"/>
              <a:gd name="T37"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7" h="163">
                <a:moveTo>
                  <a:pt x="1114" y="77"/>
                </a:moveTo>
                <a:cubicBezTo>
                  <a:pt x="1040" y="3"/>
                  <a:pt x="1040" y="3"/>
                  <a:pt x="1040" y="3"/>
                </a:cubicBezTo>
                <a:cubicBezTo>
                  <a:pt x="1040" y="2"/>
                  <a:pt x="1039" y="2"/>
                  <a:pt x="1039" y="2"/>
                </a:cubicBezTo>
                <a:cubicBezTo>
                  <a:pt x="1038" y="1"/>
                  <a:pt x="1036" y="0"/>
                  <a:pt x="1034" y="0"/>
                </a:cubicBezTo>
                <a:cubicBezTo>
                  <a:pt x="578" y="0"/>
                  <a:pt x="578" y="0"/>
                  <a:pt x="578" y="0"/>
                </a:cubicBezTo>
                <a:cubicBezTo>
                  <a:pt x="562" y="0"/>
                  <a:pt x="562" y="0"/>
                  <a:pt x="562" y="0"/>
                </a:cubicBezTo>
                <a:cubicBezTo>
                  <a:pt x="440" y="0"/>
                  <a:pt x="440" y="0"/>
                  <a:pt x="440" y="0"/>
                </a:cubicBezTo>
                <a:cubicBezTo>
                  <a:pt x="106" y="0"/>
                  <a:pt x="106" y="0"/>
                  <a:pt x="106" y="0"/>
                </a:cubicBezTo>
                <a:cubicBezTo>
                  <a:pt x="0" y="0"/>
                  <a:pt x="0" y="0"/>
                  <a:pt x="0" y="0"/>
                </a:cubicBezTo>
                <a:cubicBezTo>
                  <a:pt x="0" y="163"/>
                  <a:pt x="0" y="163"/>
                  <a:pt x="0" y="163"/>
                </a:cubicBezTo>
                <a:cubicBezTo>
                  <a:pt x="106" y="163"/>
                  <a:pt x="106" y="163"/>
                  <a:pt x="106" y="163"/>
                </a:cubicBezTo>
                <a:cubicBezTo>
                  <a:pt x="440" y="163"/>
                  <a:pt x="440" y="163"/>
                  <a:pt x="440" y="163"/>
                </a:cubicBezTo>
                <a:cubicBezTo>
                  <a:pt x="562" y="163"/>
                  <a:pt x="562" y="163"/>
                  <a:pt x="562" y="163"/>
                </a:cubicBezTo>
                <a:cubicBezTo>
                  <a:pt x="578" y="163"/>
                  <a:pt x="578" y="163"/>
                  <a:pt x="578" y="163"/>
                </a:cubicBezTo>
                <a:cubicBezTo>
                  <a:pt x="1034" y="163"/>
                  <a:pt x="1034" y="163"/>
                  <a:pt x="1034" y="163"/>
                </a:cubicBezTo>
                <a:cubicBezTo>
                  <a:pt x="1036" y="163"/>
                  <a:pt x="1038" y="162"/>
                  <a:pt x="1039" y="161"/>
                </a:cubicBezTo>
                <a:cubicBezTo>
                  <a:pt x="1039" y="160"/>
                  <a:pt x="1040" y="160"/>
                  <a:pt x="1040" y="160"/>
                </a:cubicBezTo>
                <a:cubicBezTo>
                  <a:pt x="1114" y="86"/>
                  <a:pt x="1114" y="86"/>
                  <a:pt x="1114" y="86"/>
                </a:cubicBezTo>
                <a:cubicBezTo>
                  <a:pt x="1117" y="83"/>
                  <a:pt x="1117" y="79"/>
                  <a:pt x="1114"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pic>
        <p:nvPicPr>
          <p:cNvPr id="4" name="Content Placeholder 3">
            <a:extLst>
              <a:ext uri="{FF2B5EF4-FFF2-40B4-BE49-F238E27FC236}">
                <a16:creationId xmlns:a16="http://schemas.microsoft.com/office/drawing/2014/main" id="{92568731-D170-382E-E78D-A31587AA308B}"/>
              </a:ext>
            </a:extLst>
          </p:cNvPr>
          <p:cNvPicPr>
            <a:picLocks noChangeAspect="1"/>
          </p:cNvPicPr>
          <p:nvPr/>
        </p:nvPicPr>
        <p:blipFill>
          <a:blip r:embed="rId2"/>
          <a:stretch>
            <a:fillRect/>
          </a:stretch>
        </p:blipFill>
        <p:spPr>
          <a:xfrm>
            <a:off x="5652750" y="967417"/>
            <a:ext cx="5510990" cy="4930468"/>
          </a:xfrm>
          <a:prstGeom prst="rect">
            <a:avLst/>
          </a:prstGeom>
        </p:spPr>
      </p:pic>
    </p:spTree>
    <p:extLst>
      <p:ext uri="{BB962C8B-B14F-4D97-AF65-F5344CB8AC3E}">
        <p14:creationId xmlns:p14="http://schemas.microsoft.com/office/powerpoint/2010/main" val="1398162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F322C-0232-665F-5184-E7F9F4D29B73}"/>
              </a:ext>
            </a:extLst>
          </p:cNvPr>
          <p:cNvSpPr>
            <a:spLocks noGrp="1"/>
          </p:cNvSpPr>
          <p:nvPr>
            <p:ph type="title"/>
          </p:nvPr>
        </p:nvSpPr>
        <p:spPr/>
        <p:txBody>
          <a:bodyPr/>
          <a:lstStyle/>
          <a:p>
            <a:r>
              <a:rPr lang="en-GB" dirty="0"/>
              <a:t>What?</a:t>
            </a:r>
          </a:p>
        </p:txBody>
      </p:sp>
      <p:sp>
        <p:nvSpPr>
          <p:cNvPr id="3" name="Content Placeholder 2">
            <a:extLst>
              <a:ext uri="{FF2B5EF4-FFF2-40B4-BE49-F238E27FC236}">
                <a16:creationId xmlns:a16="http://schemas.microsoft.com/office/drawing/2014/main" id="{83C173F3-6BA8-EBEA-98CE-B12DC673A36F}"/>
              </a:ext>
            </a:extLst>
          </p:cNvPr>
          <p:cNvSpPr>
            <a:spLocks noGrp="1"/>
          </p:cNvSpPr>
          <p:nvPr>
            <p:ph idx="1"/>
          </p:nvPr>
        </p:nvSpPr>
        <p:spPr/>
        <p:txBody>
          <a:bodyPr>
            <a:normAutofit/>
          </a:bodyPr>
          <a:lstStyle/>
          <a:p>
            <a:pPr marL="0" indent="0">
              <a:buNone/>
            </a:pPr>
            <a:r>
              <a:rPr lang="en-GB" dirty="0"/>
              <a:t>Choral Leadership Competencies</a:t>
            </a:r>
          </a:p>
          <a:p>
            <a:pPr>
              <a:spcBef>
                <a:spcPts val="600"/>
              </a:spcBef>
              <a:spcAft>
                <a:spcPts val="600"/>
              </a:spcAft>
            </a:pPr>
            <a:r>
              <a:rPr lang="en-GB" sz="1600" dirty="0">
                <a:effectLst/>
                <a:ea typeface="Calibri" panose="020F0502020204030204" pitchFamily="34" charset="0"/>
                <a:cs typeface="Times New Roman" panose="02020603050405020304" pitchFamily="18" charset="0"/>
              </a:rPr>
              <a:t>One of the aims of this project was to understand the areas of common knowledge within the British choral directing community and to determine if there are any gaps or areas of concern. </a:t>
            </a:r>
          </a:p>
          <a:p>
            <a:pPr>
              <a:spcBef>
                <a:spcPts val="600"/>
              </a:spcBef>
              <a:spcAft>
                <a:spcPts val="600"/>
              </a:spcAft>
            </a:pPr>
            <a:r>
              <a:rPr lang="en-GB" sz="1600" dirty="0">
                <a:effectLst/>
                <a:ea typeface="Calibri" panose="020F0502020204030204" pitchFamily="34" charset="0"/>
                <a:cs typeface="Times New Roman" panose="02020603050405020304" pitchFamily="18" charset="0"/>
              </a:rPr>
              <a:t>To achieve this, it was decided to ask respondents to rank a number of both technical conducting competencies and leadership/soft skills in terms of importance. </a:t>
            </a:r>
          </a:p>
          <a:p>
            <a:pPr>
              <a:spcBef>
                <a:spcPts val="600"/>
              </a:spcBef>
              <a:spcAft>
                <a:spcPts val="600"/>
              </a:spcAft>
            </a:pPr>
            <a:r>
              <a:rPr lang="en-GB" sz="1600" dirty="0">
                <a:effectLst/>
                <a:ea typeface="Calibri" panose="020F0502020204030204" pitchFamily="34" charset="0"/>
                <a:cs typeface="Times New Roman" panose="02020603050405020304" pitchFamily="18" charset="0"/>
              </a:rPr>
              <a:t>They were also asked nominate and rank their top three strengths and weaknesses. </a:t>
            </a:r>
          </a:p>
          <a:p>
            <a:pPr>
              <a:spcBef>
                <a:spcPts val="600"/>
              </a:spcBef>
              <a:spcAft>
                <a:spcPts val="600"/>
              </a:spcAft>
            </a:pPr>
            <a:r>
              <a:rPr lang="en-GB" sz="1600" dirty="0">
                <a:effectLst/>
                <a:ea typeface="Calibri" panose="020F0502020204030204" pitchFamily="34" charset="0"/>
                <a:cs typeface="Times New Roman" panose="02020603050405020304" pitchFamily="18" charset="0"/>
              </a:rPr>
              <a:t>This information was then ranked and simply weighted to determine the  community’s overall view of areas of competence and common areas for possible improvement.</a:t>
            </a:r>
          </a:p>
          <a:p>
            <a:pPr marL="0" indent="0">
              <a:buNone/>
            </a:pPr>
            <a:endParaRPr lang="en-GB" dirty="0"/>
          </a:p>
        </p:txBody>
      </p:sp>
    </p:spTree>
    <p:extLst>
      <p:ext uri="{BB962C8B-B14F-4D97-AF65-F5344CB8AC3E}">
        <p14:creationId xmlns:p14="http://schemas.microsoft.com/office/powerpoint/2010/main" val="34615754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80385-0B93-A0E3-C628-1CE91CD11FDA}"/>
              </a:ext>
            </a:extLst>
          </p:cNvPr>
          <p:cNvSpPr>
            <a:spLocks noGrp="1"/>
          </p:cNvSpPr>
          <p:nvPr>
            <p:ph type="title"/>
          </p:nvPr>
        </p:nvSpPr>
        <p:spPr/>
        <p:txBody>
          <a:bodyPr/>
          <a:lstStyle/>
          <a:p>
            <a:r>
              <a:rPr lang="en-GB" dirty="0"/>
              <a:t>What?</a:t>
            </a:r>
          </a:p>
        </p:txBody>
      </p:sp>
      <p:pic>
        <p:nvPicPr>
          <p:cNvPr id="4" name="Content Placeholder 3">
            <a:extLst>
              <a:ext uri="{FF2B5EF4-FFF2-40B4-BE49-F238E27FC236}">
                <a16:creationId xmlns:a16="http://schemas.microsoft.com/office/drawing/2014/main" id="{51FECEDE-9B18-AD22-C600-3A5048F02D98}"/>
              </a:ext>
            </a:extLst>
          </p:cNvPr>
          <p:cNvPicPr>
            <a:picLocks noGrp="1" noChangeAspect="1"/>
          </p:cNvPicPr>
          <p:nvPr>
            <p:ph idx="1"/>
          </p:nvPr>
        </p:nvPicPr>
        <p:blipFill>
          <a:blip r:embed="rId2"/>
          <a:stretch>
            <a:fillRect/>
          </a:stretch>
        </p:blipFill>
        <p:spPr>
          <a:xfrm>
            <a:off x="3241965" y="1413164"/>
            <a:ext cx="7453744" cy="4820725"/>
          </a:xfrm>
          <a:prstGeom prst="rect">
            <a:avLst/>
          </a:prstGeom>
        </p:spPr>
      </p:pic>
    </p:spTree>
    <p:extLst>
      <p:ext uri="{BB962C8B-B14F-4D97-AF65-F5344CB8AC3E}">
        <p14:creationId xmlns:p14="http://schemas.microsoft.com/office/powerpoint/2010/main" val="1043943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97B13-7775-EAAA-1708-66D1542BDFCB}"/>
              </a:ext>
            </a:extLst>
          </p:cNvPr>
          <p:cNvSpPr>
            <a:spLocks noGrp="1"/>
          </p:cNvSpPr>
          <p:nvPr>
            <p:ph type="title"/>
          </p:nvPr>
        </p:nvSpPr>
        <p:spPr/>
        <p:txBody>
          <a:bodyPr/>
          <a:lstStyle/>
          <a:p>
            <a:r>
              <a:rPr lang="en-GB" dirty="0"/>
              <a:t>What?</a:t>
            </a:r>
          </a:p>
        </p:txBody>
      </p:sp>
      <p:sp>
        <p:nvSpPr>
          <p:cNvPr id="3" name="Content Placeholder 2">
            <a:extLst>
              <a:ext uri="{FF2B5EF4-FFF2-40B4-BE49-F238E27FC236}">
                <a16:creationId xmlns:a16="http://schemas.microsoft.com/office/drawing/2014/main" id="{D994C619-1680-305E-AD1D-3CEA4B4D1F8E}"/>
              </a:ext>
            </a:extLst>
          </p:cNvPr>
          <p:cNvSpPr>
            <a:spLocks noGrp="1"/>
          </p:cNvSpPr>
          <p:nvPr>
            <p:ph idx="1"/>
          </p:nvPr>
        </p:nvSpPr>
        <p:spPr>
          <a:xfrm>
            <a:off x="2186876" y="1261872"/>
            <a:ext cx="8915400" cy="5330951"/>
          </a:xfrm>
        </p:spPr>
        <p:txBody>
          <a:bodyPr>
            <a:normAutofit/>
          </a:bodyPr>
          <a:lstStyle/>
          <a:p>
            <a:pPr marL="0" indent="0">
              <a:lnSpc>
                <a:spcPct val="150000"/>
              </a:lnSpc>
              <a:spcAft>
                <a:spcPts val="800"/>
              </a:spcAft>
              <a:buNone/>
            </a:pPr>
            <a:r>
              <a:rPr lang="en-GB" sz="1800" dirty="0">
                <a:effectLst/>
                <a:ea typeface="Calibri" panose="020F0502020204030204" pitchFamily="34" charset="0"/>
                <a:cs typeface="Times New Roman" panose="02020603050405020304" pitchFamily="18" charset="0"/>
              </a:rPr>
              <a:t>Importance of clarity of gesture</a:t>
            </a:r>
          </a:p>
          <a:p>
            <a:pPr>
              <a:spcAft>
                <a:spcPts val="800"/>
              </a:spcAft>
            </a:pPr>
            <a:r>
              <a:rPr lang="en-GB" sz="1500" dirty="0">
                <a:effectLst/>
                <a:ea typeface="Calibri" panose="020F0502020204030204" pitchFamily="34" charset="0"/>
                <a:cs typeface="Times New Roman" panose="02020603050405020304" pitchFamily="18" charset="0"/>
              </a:rPr>
              <a:t>Interviewee 1 commented as a singer, saying:</a:t>
            </a:r>
          </a:p>
          <a:p>
            <a:pPr marL="400050" lvl="1" indent="0">
              <a:spcAft>
                <a:spcPts val="800"/>
              </a:spcAft>
              <a:buNone/>
            </a:pPr>
            <a:r>
              <a:rPr lang="en-GB" sz="1400" dirty="0">
                <a:solidFill>
                  <a:schemeClr val="accent2">
                    <a:lumMod val="75000"/>
                  </a:schemeClr>
                </a:solidFill>
                <a:effectLst/>
                <a:ea typeface="Times New Roman" panose="02020603050405020304" pitchFamily="18" charset="0"/>
                <a:cs typeface="Times New Roman" panose="02020603050405020304" pitchFamily="18" charset="0"/>
              </a:rPr>
              <a:t>‘</a:t>
            </a: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if I was stood in front of them as a singer, I'd rather somebody had understanding and intention and a deep knowledge of what we were trying to achieve… if their beat shapes are a bit unorthodox… I can square that square, those circles, ‘</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a:p>
            <a:pPr>
              <a:spcAft>
                <a:spcPts val="800"/>
              </a:spcAft>
            </a:pPr>
            <a:r>
              <a:rPr lang="en-GB" sz="1500" dirty="0">
                <a:effectLst/>
                <a:ea typeface="Calibri" panose="020F0502020204030204" pitchFamily="34" charset="0"/>
                <a:cs typeface="Times New Roman" panose="02020603050405020304" pitchFamily="18" charset="0"/>
              </a:rPr>
              <a:t>In addition, reflecting on the role of conductor, they commented that:</a:t>
            </a:r>
          </a:p>
          <a:p>
            <a:pPr marL="400050" lvl="1" indent="0">
              <a:spcAft>
                <a:spcPts val="800"/>
              </a:spcAft>
              <a:buNone/>
            </a:pP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‘the gesture is only a minuscule part of the job. It is, what's the turn of phrase, a requirement, but not sufficient.’</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a:p>
            <a:pPr>
              <a:lnSpc>
                <a:spcPct val="150000"/>
              </a:lnSpc>
              <a:spcAft>
                <a:spcPts val="800"/>
              </a:spcAft>
            </a:pPr>
            <a:r>
              <a:rPr lang="en-GB" sz="1500" dirty="0">
                <a:effectLst/>
                <a:ea typeface="Times New Roman" panose="02020603050405020304" pitchFamily="18" charset="0"/>
                <a:cs typeface="Times New Roman" panose="02020603050405020304" pitchFamily="18" charset="0"/>
              </a:rPr>
              <a:t>Similarly, Interviewee 4 states that:</a:t>
            </a:r>
            <a:endParaRPr lang="en-GB" sz="1500" dirty="0">
              <a:effectLst/>
              <a:ea typeface="Calibri" panose="020F0502020204030204" pitchFamily="34" charset="0"/>
              <a:cs typeface="Times New Roman" panose="02020603050405020304" pitchFamily="18" charset="0"/>
            </a:endParaRPr>
          </a:p>
          <a:p>
            <a:pPr marL="400050" lvl="1" indent="0">
              <a:lnSpc>
                <a:spcPct val="150000"/>
              </a:lnSpc>
              <a:spcAft>
                <a:spcPts val="800"/>
              </a:spcAft>
              <a:buNone/>
            </a:pPr>
            <a:r>
              <a:rPr lang="en-GB" sz="1300" i="1" dirty="0">
                <a:solidFill>
                  <a:schemeClr val="accent2">
                    <a:lumMod val="75000"/>
                  </a:schemeClr>
                </a:solidFill>
                <a:effectLst/>
                <a:ea typeface="Times New Roman" panose="02020603050405020304" pitchFamily="18" charset="0"/>
                <a:cs typeface="Times New Roman" panose="02020603050405020304" pitchFamily="18" charset="0"/>
              </a:rPr>
              <a:t>‘Yep, I didn't feel like I need conducting lessons. I did all that coming up through my piano and clarinet grades…we did in those days, have to learn conducting patterns... I don't do it very often. I do sometimes, but… it is a communication that you develop with your choir, and nobody can tell you how to do that.’</a:t>
            </a:r>
            <a:endParaRPr lang="en-GB" sz="1300" dirty="0">
              <a:solidFill>
                <a:schemeClr val="accent2">
                  <a:lumMod val="75000"/>
                </a:schemeClr>
              </a:solidFill>
              <a:effectLst/>
              <a:ea typeface="Calibri" panose="020F0502020204030204" pitchFamily="34" charset="0"/>
              <a:cs typeface="Times New Roman" panose="02020603050405020304" pitchFamily="18" charset="0"/>
            </a:endParaRPr>
          </a:p>
          <a:p>
            <a:pPr>
              <a:lnSpc>
                <a:spcPct val="150000"/>
              </a:lnSpc>
              <a:spcAft>
                <a:spcPts val="800"/>
              </a:spcAft>
            </a:pPr>
            <a:endParaRPr lang="en-GB" dirty="0"/>
          </a:p>
        </p:txBody>
      </p:sp>
    </p:spTree>
    <p:extLst>
      <p:ext uri="{BB962C8B-B14F-4D97-AF65-F5344CB8AC3E}">
        <p14:creationId xmlns:p14="http://schemas.microsoft.com/office/powerpoint/2010/main" val="40434469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 name="Freeform 11">
            <a:extLst>
              <a:ext uri="{FF2B5EF4-FFF2-40B4-BE49-F238E27FC236}">
                <a16:creationId xmlns:a16="http://schemas.microsoft.com/office/drawing/2014/main" id="{54EEEBD9-D37D-42B9-BE64-2C102B1D6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9" name="Rectangle 8">
            <a:extLst>
              <a:ext uri="{FF2B5EF4-FFF2-40B4-BE49-F238E27FC236}">
                <a16:creationId xmlns:a16="http://schemas.microsoft.com/office/drawing/2014/main" id="{A2F47212-081A-4E41-8623-C5BD41ADD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89211" y="643467"/>
            <a:ext cx="8959322" cy="5571066"/>
          </a:xfrm>
          <a:prstGeom prst="rect">
            <a:avLst/>
          </a:prstGeom>
          <a:solidFill>
            <a:srgbClr val="FFFFFF"/>
          </a:solidFill>
          <a:ln w="12700" cap="sq">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599A9B57-9AB4-6C01-D590-00CD595CEC20}"/>
              </a:ext>
            </a:extLst>
          </p:cNvPr>
          <p:cNvPicPr>
            <a:picLocks noChangeAspect="1"/>
          </p:cNvPicPr>
          <p:nvPr/>
        </p:nvPicPr>
        <p:blipFill>
          <a:blip r:embed="rId2"/>
          <a:stretch>
            <a:fillRect/>
          </a:stretch>
        </p:blipFill>
        <p:spPr>
          <a:xfrm>
            <a:off x="2914816" y="968023"/>
            <a:ext cx="8311860" cy="4924777"/>
          </a:xfrm>
          <a:prstGeom prst="rect">
            <a:avLst/>
          </a:prstGeom>
        </p:spPr>
      </p:pic>
      <p:sp>
        <p:nvSpPr>
          <p:cNvPr id="3" name="TextBox 2">
            <a:extLst>
              <a:ext uri="{FF2B5EF4-FFF2-40B4-BE49-F238E27FC236}">
                <a16:creationId xmlns:a16="http://schemas.microsoft.com/office/drawing/2014/main" id="{1F155C66-4C41-2B87-7C45-C5741029522D}"/>
              </a:ext>
            </a:extLst>
          </p:cNvPr>
          <p:cNvSpPr txBox="1"/>
          <p:nvPr/>
        </p:nvSpPr>
        <p:spPr>
          <a:xfrm>
            <a:off x="1286883" y="0"/>
            <a:ext cx="2881745" cy="646331"/>
          </a:xfrm>
          <a:prstGeom prst="rect">
            <a:avLst/>
          </a:prstGeom>
          <a:noFill/>
        </p:spPr>
        <p:txBody>
          <a:bodyPr wrap="square" rtlCol="0">
            <a:spAutoFit/>
          </a:bodyPr>
          <a:lstStyle/>
          <a:p>
            <a:r>
              <a:rPr lang="en-GB" sz="3600" dirty="0">
                <a:solidFill>
                  <a:schemeClr val="accent2">
                    <a:lumMod val="75000"/>
                  </a:schemeClr>
                </a:solidFill>
                <a:latin typeface="+mj-lt"/>
              </a:rPr>
              <a:t>What?</a:t>
            </a:r>
          </a:p>
        </p:txBody>
      </p:sp>
    </p:spTree>
    <p:extLst>
      <p:ext uri="{BB962C8B-B14F-4D97-AF65-F5344CB8AC3E}">
        <p14:creationId xmlns:p14="http://schemas.microsoft.com/office/powerpoint/2010/main" val="24354800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 name="Freeform 11">
            <a:extLst>
              <a:ext uri="{FF2B5EF4-FFF2-40B4-BE49-F238E27FC236}">
                <a16:creationId xmlns:a16="http://schemas.microsoft.com/office/drawing/2014/main" id="{54EEEBD9-D37D-42B9-BE64-2C102B1D6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9" name="Rectangle 8">
            <a:extLst>
              <a:ext uri="{FF2B5EF4-FFF2-40B4-BE49-F238E27FC236}">
                <a16:creationId xmlns:a16="http://schemas.microsoft.com/office/drawing/2014/main" id="{A2F47212-081A-4E41-8623-C5BD41ADD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89211" y="643467"/>
            <a:ext cx="8959322" cy="5571066"/>
          </a:xfrm>
          <a:prstGeom prst="rect">
            <a:avLst/>
          </a:prstGeom>
          <a:solidFill>
            <a:srgbClr val="FFFFFF"/>
          </a:solidFill>
          <a:ln w="12700" cap="sq">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8A1F585-1D4C-9FB1-D782-E8969352519E}"/>
              </a:ext>
            </a:extLst>
          </p:cNvPr>
          <p:cNvPicPr>
            <a:picLocks noChangeAspect="1"/>
          </p:cNvPicPr>
          <p:nvPr/>
        </p:nvPicPr>
        <p:blipFill>
          <a:blip r:embed="rId2"/>
          <a:stretch>
            <a:fillRect/>
          </a:stretch>
        </p:blipFill>
        <p:spPr>
          <a:xfrm>
            <a:off x="2966766" y="968023"/>
            <a:ext cx="8207959" cy="4924777"/>
          </a:xfrm>
          <a:prstGeom prst="rect">
            <a:avLst/>
          </a:prstGeom>
        </p:spPr>
      </p:pic>
      <p:sp>
        <p:nvSpPr>
          <p:cNvPr id="4" name="TextBox 3">
            <a:extLst>
              <a:ext uri="{FF2B5EF4-FFF2-40B4-BE49-F238E27FC236}">
                <a16:creationId xmlns:a16="http://schemas.microsoft.com/office/drawing/2014/main" id="{65FC8345-2167-2F75-571E-86E12DBD9A3D}"/>
              </a:ext>
            </a:extLst>
          </p:cNvPr>
          <p:cNvSpPr txBox="1"/>
          <p:nvPr/>
        </p:nvSpPr>
        <p:spPr>
          <a:xfrm>
            <a:off x="972872" y="-2864"/>
            <a:ext cx="6096000" cy="646331"/>
          </a:xfrm>
          <a:prstGeom prst="rect">
            <a:avLst/>
          </a:prstGeom>
          <a:noFill/>
        </p:spPr>
        <p:txBody>
          <a:bodyPr wrap="square">
            <a:spAutoFit/>
          </a:bodyPr>
          <a:lstStyle/>
          <a:p>
            <a:r>
              <a:rPr lang="en-GB" sz="3600" dirty="0">
                <a:solidFill>
                  <a:schemeClr val="accent2">
                    <a:lumMod val="75000"/>
                  </a:schemeClr>
                </a:solidFill>
                <a:latin typeface="+mj-lt"/>
              </a:rPr>
              <a:t>What?</a:t>
            </a:r>
          </a:p>
        </p:txBody>
      </p:sp>
    </p:spTree>
    <p:extLst>
      <p:ext uri="{BB962C8B-B14F-4D97-AF65-F5344CB8AC3E}">
        <p14:creationId xmlns:p14="http://schemas.microsoft.com/office/powerpoint/2010/main" val="8928545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 name="Freeform 11">
            <a:extLst>
              <a:ext uri="{FF2B5EF4-FFF2-40B4-BE49-F238E27FC236}">
                <a16:creationId xmlns:a16="http://schemas.microsoft.com/office/drawing/2014/main" id="{54EEEBD9-D37D-42B9-BE64-2C102B1D6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9" name="Rectangle 8">
            <a:extLst>
              <a:ext uri="{FF2B5EF4-FFF2-40B4-BE49-F238E27FC236}">
                <a16:creationId xmlns:a16="http://schemas.microsoft.com/office/drawing/2014/main" id="{A2F47212-081A-4E41-8623-C5BD41ADD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89211" y="643467"/>
            <a:ext cx="8959322" cy="5571066"/>
          </a:xfrm>
          <a:prstGeom prst="rect">
            <a:avLst/>
          </a:prstGeom>
          <a:solidFill>
            <a:srgbClr val="FFFFFF"/>
          </a:solidFill>
          <a:ln w="12700" cap="sq">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8FED7E3D-8DD9-D2F1-918C-FF2F3B616EF0}"/>
              </a:ext>
            </a:extLst>
          </p:cNvPr>
          <p:cNvPicPr>
            <a:picLocks noChangeAspect="1"/>
          </p:cNvPicPr>
          <p:nvPr/>
        </p:nvPicPr>
        <p:blipFill>
          <a:blip r:embed="rId2"/>
          <a:stretch>
            <a:fillRect/>
          </a:stretch>
        </p:blipFill>
        <p:spPr>
          <a:xfrm>
            <a:off x="2910944" y="1215316"/>
            <a:ext cx="8319604" cy="4430191"/>
          </a:xfrm>
          <a:prstGeom prst="rect">
            <a:avLst/>
          </a:prstGeom>
        </p:spPr>
      </p:pic>
      <p:sp>
        <p:nvSpPr>
          <p:cNvPr id="4" name="TextBox 3">
            <a:extLst>
              <a:ext uri="{FF2B5EF4-FFF2-40B4-BE49-F238E27FC236}">
                <a16:creationId xmlns:a16="http://schemas.microsoft.com/office/drawing/2014/main" id="{3B4F703C-C0E9-AE14-A923-60ABABEFE5A3}"/>
              </a:ext>
            </a:extLst>
          </p:cNvPr>
          <p:cNvSpPr txBox="1"/>
          <p:nvPr/>
        </p:nvSpPr>
        <p:spPr>
          <a:xfrm>
            <a:off x="1145286" y="0"/>
            <a:ext cx="6094476" cy="646331"/>
          </a:xfrm>
          <a:prstGeom prst="rect">
            <a:avLst/>
          </a:prstGeom>
          <a:noFill/>
        </p:spPr>
        <p:txBody>
          <a:bodyPr wrap="square">
            <a:spAutoFit/>
          </a:bodyPr>
          <a:lstStyle/>
          <a:p>
            <a:r>
              <a:rPr lang="en-GB" sz="3600" dirty="0">
                <a:solidFill>
                  <a:schemeClr val="accent2">
                    <a:lumMod val="75000"/>
                  </a:schemeClr>
                </a:solidFill>
                <a:latin typeface="+mj-lt"/>
              </a:rPr>
              <a:t>What?</a:t>
            </a:r>
          </a:p>
        </p:txBody>
      </p:sp>
    </p:spTree>
    <p:extLst>
      <p:ext uri="{BB962C8B-B14F-4D97-AF65-F5344CB8AC3E}">
        <p14:creationId xmlns:p14="http://schemas.microsoft.com/office/powerpoint/2010/main" val="40949731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B7EFD05-5F12-420E-8AEF-74D5EF9D5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0" name="Freeform 11">
              <a:extLst>
                <a:ext uri="{FF2B5EF4-FFF2-40B4-BE49-F238E27FC236}">
                  <a16:creationId xmlns:a16="http://schemas.microsoft.com/office/drawing/2014/main" id="{6B6786B7-9BA0-488B-8C6B-1C5BB4E2A5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1" name="Freeform 12">
              <a:extLst>
                <a:ext uri="{FF2B5EF4-FFF2-40B4-BE49-F238E27FC236}">
                  <a16:creationId xmlns:a16="http://schemas.microsoft.com/office/drawing/2014/main" id="{ACF6C842-D596-43D3-B584-5672E0D331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2" name="Freeform 13">
              <a:extLst>
                <a:ext uri="{FF2B5EF4-FFF2-40B4-BE49-F238E27FC236}">
                  <a16:creationId xmlns:a16="http://schemas.microsoft.com/office/drawing/2014/main" id="{6DF84F3E-35FA-497B-B6FA-F453E82F3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3" name="Freeform 14">
              <a:extLst>
                <a:ext uri="{FF2B5EF4-FFF2-40B4-BE49-F238E27FC236}">
                  <a16:creationId xmlns:a16="http://schemas.microsoft.com/office/drawing/2014/main" id="{2846D7FA-E05C-448E-B156-F77C205A1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4" name="Freeform 15">
              <a:extLst>
                <a:ext uri="{FF2B5EF4-FFF2-40B4-BE49-F238E27FC236}">
                  <a16:creationId xmlns:a16="http://schemas.microsoft.com/office/drawing/2014/main" id="{E269AD3A-E6B6-4322-A013-276CBC1B0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5" name="Freeform 16">
              <a:extLst>
                <a:ext uri="{FF2B5EF4-FFF2-40B4-BE49-F238E27FC236}">
                  <a16:creationId xmlns:a16="http://schemas.microsoft.com/office/drawing/2014/main" id="{CEFB9F00-6239-4BF6-B439-D16231B24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6" name="Freeform 17">
              <a:extLst>
                <a:ext uri="{FF2B5EF4-FFF2-40B4-BE49-F238E27FC236}">
                  <a16:creationId xmlns:a16="http://schemas.microsoft.com/office/drawing/2014/main" id="{74D1DDDB-FC85-40C5-9225-06312C451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7" name="Freeform 18">
              <a:extLst>
                <a:ext uri="{FF2B5EF4-FFF2-40B4-BE49-F238E27FC236}">
                  <a16:creationId xmlns:a16="http://schemas.microsoft.com/office/drawing/2014/main" id="{E9217709-40C1-4F4A-AB69-8A693608A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8" name="Freeform 19">
              <a:extLst>
                <a:ext uri="{FF2B5EF4-FFF2-40B4-BE49-F238E27FC236}">
                  <a16:creationId xmlns:a16="http://schemas.microsoft.com/office/drawing/2014/main" id="{ACCD26D6-BC97-43F5-B803-5838985FCC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9" name="Freeform 20">
              <a:extLst>
                <a:ext uri="{FF2B5EF4-FFF2-40B4-BE49-F238E27FC236}">
                  <a16:creationId xmlns:a16="http://schemas.microsoft.com/office/drawing/2014/main" id="{8136022F-2988-42E2-90E1-617D189FF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20" name="Freeform 21">
              <a:extLst>
                <a:ext uri="{FF2B5EF4-FFF2-40B4-BE49-F238E27FC236}">
                  <a16:creationId xmlns:a16="http://schemas.microsoft.com/office/drawing/2014/main" id="{03859925-85FA-4D69-A0AB-6F827E3B5C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21" name="Freeform 22">
              <a:extLst>
                <a:ext uri="{FF2B5EF4-FFF2-40B4-BE49-F238E27FC236}">
                  <a16:creationId xmlns:a16="http://schemas.microsoft.com/office/drawing/2014/main" id="{BAE65FC7-970A-4DCC-9FB4-CF0F7496A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23" name="Group 22">
            <a:extLst>
              <a:ext uri="{FF2B5EF4-FFF2-40B4-BE49-F238E27FC236}">
                <a16:creationId xmlns:a16="http://schemas.microsoft.com/office/drawing/2014/main" id="{B64F33C7-E158-4057-87E7-6F42AA6D03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24" name="Freeform 27">
              <a:extLst>
                <a:ext uri="{FF2B5EF4-FFF2-40B4-BE49-F238E27FC236}">
                  <a16:creationId xmlns:a16="http://schemas.microsoft.com/office/drawing/2014/main" id="{26714E66-FCC0-42F6-B127-0F91203BC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25" name="Freeform 28">
              <a:extLst>
                <a:ext uri="{FF2B5EF4-FFF2-40B4-BE49-F238E27FC236}">
                  <a16:creationId xmlns:a16="http://schemas.microsoft.com/office/drawing/2014/main" id="{7E0BD3C9-F0D9-4A53-87DF-71D17D328D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26" name="Freeform 29">
              <a:extLst>
                <a:ext uri="{FF2B5EF4-FFF2-40B4-BE49-F238E27FC236}">
                  <a16:creationId xmlns:a16="http://schemas.microsoft.com/office/drawing/2014/main" id="{DFA9FE4C-FCED-4A9A-9E43-358EB7501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27" name="Freeform 30">
              <a:extLst>
                <a:ext uri="{FF2B5EF4-FFF2-40B4-BE49-F238E27FC236}">
                  <a16:creationId xmlns:a16="http://schemas.microsoft.com/office/drawing/2014/main" id="{E5D5BB28-15EC-4D32-9C05-C2206AF9E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28" name="Freeform 31">
              <a:extLst>
                <a:ext uri="{FF2B5EF4-FFF2-40B4-BE49-F238E27FC236}">
                  <a16:creationId xmlns:a16="http://schemas.microsoft.com/office/drawing/2014/main" id="{06210E9D-4080-4566-B32A-3A8BE356F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29" name="Freeform 32">
              <a:extLst>
                <a:ext uri="{FF2B5EF4-FFF2-40B4-BE49-F238E27FC236}">
                  <a16:creationId xmlns:a16="http://schemas.microsoft.com/office/drawing/2014/main" id="{894D3505-0982-40B2-8131-1B6BFF273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30" name="Freeform 33">
              <a:extLst>
                <a:ext uri="{FF2B5EF4-FFF2-40B4-BE49-F238E27FC236}">
                  <a16:creationId xmlns:a16="http://schemas.microsoft.com/office/drawing/2014/main" id="{11598CAB-0965-48D6-999C-91450C50D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31" name="Freeform 34">
              <a:extLst>
                <a:ext uri="{FF2B5EF4-FFF2-40B4-BE49-F238E27FC236}">
                  <a16:creationId xmlns:a16="http://schemas.microsoft.com/office/drawing/2014/main" id="{29E94126-468A-4060-BCBC-DC3806A46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32" name="Freeform 35">
              <a:extLst>
                <a:ext uri="{FF2B5EF4-FFF2-40B4-BE49-F238E27FC236}">
                  <a16:creationId xmlns:a16="http://schemas.microsoft.com/office/drawing/2014/main" id="{438F3422-C112-405B-B955-7B1690721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33" name="Freeform 36">
              <a:extLst>
                <a:ext uri="{FF2B5EF4-FFF2-40B4-BE49-F238E27FC236}">
                  <a16:creationId xmlns:a16="http://schemas.microsoft.com/office/drawing/2014/main" id="{C99C65FC-23C1-4B1D-A385-29B46619D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34" name="Freeform 37">
              <a:extLst>
                <a:ext uri="{FF2B5EF4-FFF2-40B4-BE49-F238E27FC236}">
                  <a16:creationId xmlns:a16="http://schemas.microsoft.com/office/drawing/2014/main" id="{53D192C3-5E79-4B85-98D0-8F6C681CDC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35" name="Freeform 38">
              <a:extLst>
                <a:ext uri="{FF2B5EF4-FFF2-40B4-BE49-F238E27FC236}">
                  <a16:creationId xmlns:a16="http://schemas.microsoft.com/office/drawing/2014/main" id="{8709C0CF-D42A-4EE0-9C30-B0B72C69AD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37" name="Rectangle 36">
            <a:extLst>
              <a:ext uri="{FF2B5EF4-FFF2-40B4-BE49-F238E27FC236}">
                <a16:creationId xmlns:a16="http://schemas.microsoft.com/office/drawing/2014/main" id="{B8FE8EF1-7AF2-4864-A8DE-7EE3481D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Freeform 11">
            <a:extLst>
              <a:ext uri="{FF2B5EF4-FFF2-40B4-BE49-F238E27FC236}">
                <a16:creationId xmlns:a16="http://schemas.microsoft.com/office/drawing/2014/main" id="{5B3CCFC9-E82D-444E-9621-FE5F95E679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4" name="TextBox 3">
            <a:extLst>
              <a:ext uri="{FF2B5EF4-FFF2-40B4-BE49-F238E27FC236}">
                <a16:creationId xmlns:a16="http://schemas.microsoft.com/office/drawing/2014/main" id="{97CDFA34-4528-238A-74D1-466C0ABC3C69}"/>
              </a:ext>
            </a:extLst>
          </p:cNvPr>
          <p:cNvSpPr txBox="1"/>
          <p:nvPr/>
        </p:nvSpPr>
        <p:spPr>
          <a:xfrm>
            <a:off x="1683956" y="2133600"/>
            <a:ext cx="4140772" cy="3777622"/>
          </a:xfrm>
          <a:prstGeom prst="rect">
            <a:avLst/>
          </a:prstGeom>
        </p:spPr>
        <p:txBody>
          <a:bodyPr vert="horz" lIns="91440" tIns="45720" rIns="91440" bIns="45720" rtlCol="0">
            <a:normAutofit/>
          </a:bodyPr>
          <a:lstStyle/>
          <a:p>
            <a:pPr>
              <a:lnSpc>
                <a:spcPct val="150000"/>
              </a:lnSpc>
              <a:spcBef>
                <a:spcPts val="1000"/>
              </a:spcBef>
              <a:buClr>
                <a:schemeClr val="accent1"/>
              </a:buClr>
            </a:pPr>
            <a:r>
              <a:rPr lang="en-US" sz="1600" dirty="0">
                <a:solidFill>
                  <a:srgbClr val="000000"/>
                </a:solidFill>
              </a:rPr>
              <a:t>W</a:t>
            </a:r>
            <a:r>
              <a:rPr lang="en-US" sz="1600" dirty="0">
                <a:solidFill>
                  <a:srgbClr val="000000"/>
                </a:solidFill>
                <a:effectLst/>
              </a:rPr>
              <a:t>hen examining the top three weaknesses by gender identity, 39% (11) of females ranked Authority within their top three weaknesses compared to 6.6% (1) of males. </a:t>
            </a:r>
          </a:p>
        </p:txBody>
      </p:sp>
      <p:pic>
        <p:nvPicPr>
          <p:cNvPr id="2" name="Picture 1">
            <a:extLst>
              <a:ext uri="{FF2B5EF4-FFF2-40B4-BE49-F238E27FC236}">
                <a16:creationId xmlns:a16="http://schemas.microsoft.com/office/drawing/2014/main" id="{8CE80BEE-1480-03A4-273F-01C7904471A9}"/>
              </a:ext>
            </a:extLst>
          </p:cNvPr>
          <p:cNvPicPr>
            <a:picLocks noChangeAspect="1"/>
          </p:cNvPicPr>
          <p:nvPr/>
        </p:nvPicPr>
        <p:blipFill>
          <a:blip r:embed="rId2"/>
          <a:stretch>
            <a:fillRect/>
          </a:stretch>
        </p:blipFill>
        <p:spPr>
          <a:xfrm>
            <a:off x="6091916" y="1872000"/>
            <a:ext cx="5451627" cy="2793958"/>
          </a:xfrm>
          <a:prstGeom prst="rect">
            <a:avLst/>
          </a:prstGeom>
        </p:spPr>
      </p:pic>
      <p:sp>
        <p:nvSpPr>
          <p:cNvPr id="6" name="TextBox 5">
            <a:extLst>
              <a:ext uri="{FF2B5EF4-FFF2-40B4-BE49-F238E27FC236}">
                <a16:creationId xmlns:a16="http://schemas.microsoft.com/office/drawing/2014/main" id="{DB52B41D-CE45-4ECE-6FC1-F417EA81722F}"/>
              </a:ext>
            </a:extLst>
          </p:cNvPr>
          <p:cNvSpPr txBox="1"/>
          <p:nvPr/>
        </p:nvSpPr>
        <p:spPr>
          <a:xfrm>
            <a:off x="1981989" y="5332955"/>
            <a:ext cx="6094476" cy="646331"/>
          </a:xfrm>
          <a:prstGeom prst="rect">
            <a:avLst/>
          </a:prstGeom>
          <a:noFill/>
        </p:spPr>
        <p:txBody>
          <a:bodyPr wrap="square">
            <a:spAutoFit/>
          </a:bodyPr>
          <a:lstStyle/>
          <a:p>
            <a:r>
              <a:rPr lang="en-GB" sz="3600" dirty="0">
                <a:solidFill>
                  <a:schemeClr val="accent2">
                    <a:lumMod val="75000"/>
                  </a:schemeClr>
                </a:solidFill>
                <a:latin typeface="+mj-lt"/>
              </a:rPr>
              <a:t>What?</a:t>
            </a:r>
          </a:p>
        </p:txBody>
      </p:sp>
    </p:spTree>
    <p:extLst>
      <p:ext uri="{BB962C8B-B14F-4D97-AF65-F5344CB8AC3E}">
        <p14:creationId xmlns:p14="http://schemas.microsoft.com/office/powerpoint/2010/main" val="20361560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65990E-523F-E7F1-0B32-DEC41161C234}"/>
              </a:ext>
            </a:extLst>
          </p:cNvPr>
          <p:cNvPicPr>
            <a:picLocks noChangeAspect="1"/>
          </p:cNvPicPr>
          <p:nvPr/>
        </p:nvPicPr>
        <p:blipFill>
          <a:blip r:embed="rId2"/>
          <a:stretch>
            <a:fillRect/>
          </a:stretch>
        </p:blipFill>
        <p:spPr>
          <a:xfrm>
            <a:off x="5632704" y="176585"/>
            <a:ext cx="6076067" cy="4880047"/>
          </a:xfrm>
          <a:prstGeom prst="rect">
            <a:avLst/>
          </a:prstGeom>
        </p:spPr>
      </p:pic>
      <p:sp>
        <p:nvSpPr>
          <p:cNvPr id="4" name="TextBox 3">
            <a:extLst>
              <a:ext uri="{FF2B5EF4-FFF2-40B4-BE49-F238E27FC236}">
                <a16:creationId xmlns:a16="http://schemas.microsoft.com/office/drawing/2014/main" id="{2CE473FE-B9E0-E4CF-BB77-3F5D97D255CB}"/>
              </a:ext>
            </a:extLst>
          </p:cNvPr>
          <p:cNvSpPr txBox="1"/>
          <p:nvPr/>
        </p:nvSpPr>
        <p:spPr>
          <a:xfrm>
            <a:off x="2097025" y="954777"/>
            <a:ext cx="2218944" cy="3754874"/>
          </a:xfrm>
          <a:prstGeom prst="rect">
            <a:avLst/>
          </a:prstGeom>
          <a:noFill/>
        </p:spPr>
        <p:txBody>
          <a:bodyPr wrap="square">
            <a:spAutoFit/>
          </a:bodyPr>
          <a:lstStyle/>
          <a:p>
            <a:pPr>
              <a:spcAft>
                <a:spcPts val="600"/>
              </a:spcAft>
            </a:pPr>
            <a:r>
              <a:rPr lang="en-GB" sz="1400" dirty="0">
                <a:effectLst/>
                <a:ea typeface="Calibri" panose="020F0502020204030204" pitchFamily="34" charset="0"/>
                <a:cs typeface="Times New Roman" panose="02020603050405020304" pitchFamily="18" charset="0"/>
              </a:rPr>
              <a:t>Understanding the reasons for the ranking of importance or strengths and weaknesses was not an aim of this project. But the disparity between male and female identifying respondents on the issue of authority is striking and warrants further investigation into the reasons and whether it is something that could be addressed through training. </a:t>
            </a:r>
          </a:p>
        </p:txBody>
      </p:sp>
      <p:sp>
        <p:nvSpPr>
          <p:cNvPr id="6" name="TextBox 5">
            <a:extLst>
              <a:ext uri="{FF2B5EF4-FFF2-40B4-BE49-F238E27FC236}">
                <a16:creationId xmlns:a16="http://schemas.microsoft.com/office/drawing/2014/main" id="{23F2A13F-2865-440E-5F2F-FA6C0E5E2A64}"/>
              </a:ext>
            </a:extLst>
          </p:cNvPr>
          <p:cNvSpPr txBox="1"/>
          <p:nvPr/>
        </p:nvSpPr>
        <p:spPr>
          <a:xfrm>
            <a:off x="1405168" y="5318447"/>
            <a:ext cx="10463743" cy="1169551"/>
          </a:xfrm>
          <a:prstGeom prst="rect">
            <a:avLst/>
          </a:prstGeom>
          <a:noFill/>
        </p:spPr>
        <p:txBody>
          <a:bodyPr wrap="square">
            <a:spAutoFit/>
          </a:bodyPr>
          <a:lstStyle/>
          <a:p>
            <a:r>
              <a:rPr lang="en-GB" sz="1400" dirty="0">
                <a:effectLst/>
                <a:ea typeface="Calibri" panose="020F0502020204030204" pitchFamily="34" charset="0"/>
                <a:cs typeface="Times New Roman" panose="02020603050405020304" pitchFamily="18" charset="0"/>
              </a:rPr>
              <a:t>Additionally, Interviewees 2, 5, and 7admitted to experiencing feelings harbouring on imposter syndrome – the fear of losing credibility and being found out to be fraud despite their demonstratable expertise, training or achievements (</a:t>
            </a:r>
            <a:r>
              <a:rPr lang="en-GB" sz="1400" dirty="0" err="1">
                <a:effectLst/>
                <a:ea typeface="Calibri" panose="020F0502020204030204" pitchFamily="34" charset="0"/>
                <a:cs typeface="Times New Roman" panose="02020603050405020304" pitchFamily="18" charset="0"/>
              </a:rPr>
              <a:t>Bothello</a:t>
            </a:r>
            <a:r>
              <a:rPr lang="en-GB" sz="1400" dirty="0">
                <a:effectLst/>
                <a:ea typeface="Calibri" panose="020F0502020204030204" pitchFamily="34" charset="0"/>
                <a:cs typeface="Times New Roman" panose="02020603050405020304" pitchFamily="18" charset="0"/>
              </a:rPr>
              <a:t> &amp; </a:t>
            </a:r>
            <a:r>
              <a:rPr lang="en-GB" sz="1400" dirty="0" err="1">
                <a:effectLst/>
                <a:ea typeface="Calibri" panose="020F0502020204030204" pitchFamily="34" charset="0"/>
                <a:cs typeface="Times New Roman" panose="02020603050405020304" pitchFamily="18" charset="0"/>
              </a:rPr>
              <a:t>Roulet</a:t>
            </a:r>
            <a:r>
              <a:rPr lang="en-GB" sz="1400" dirty="0">
                <a:effectLst/>
                <a:ea typeface="Calibri" panose="020F0502020204030204" pitchFamily="34" charset="0"/>
                <a:cs typeface="Times New Roman" panose="02020603050405020304" pitchFamily="18" charset="0"/>
              </a:rPr>
              <a:t>, 2019). In this case it was because (respectively) they were not a trained singer, had a non-musical HE education or when working with orchestras because they did not have orchestral conducting training. Again, whilst investigating the reasons for this is not an aim of this project, there may be a worthwhile investigation to be made.</a:t>
            </a:r>
            <a:endParaRPr lang="en-GB" sz="1400" dirty="0"/>
          </a:p>
        </p:txBody>
      </p:sp>
      <p:sp>
        <p:nvSpPr>
          <p:cNvPr id="8" name="TextBox 7">
            <a:extLst>
              <a:ext uri="{FF2B5EF4-FFF2-40B4-BE49-F238E27FC236}">
                <a16:creationId xmlns:a16="http://schemas.microsoft.com/office/drawing/2014/main" id="{FFC9C67D-9DD0-1CB0-2A83-DDB0709208F0}"/>
              </a:ext>
            </a:extLst>
          </p:cNvPr>
          <p:cNvSpPr txBox="1"/>
          <p:nvPr/>
        </p:nvSpPr>
        <p:spPr>
          <a:xfrm>
            <a:off x="1927099" y="241774"/>
            <a:ext cx="6094476" cy="646331"/>
          </a:xfrm>
          <a:prstGeom prst="rect">
            <a:avLst/>
          </a:prstGeom>
          <a:noFill/>
        </p:spPr>
        <p:txBody>
          <a:bodyPr wrap="square">
            <a:spAutoFit/>
          </a:bodyPr>
          <a:lstStyle/>
          <a:p>
            <a:r>
              <a:rPr lang="en-GB" sz="3600" dirty="0">
                <a:solidFill>
                  <a:schemeClr val="accent2">
                    <a:lumMod val="75000"/>
                  </a:schemeClr>
                </a:solidFill>
                <a:latin typeface="+mj-lt"/>
              </a:rPr>
              <a:t>What?</a:t>
            </a:r>
          </a:p>
        </p:txBody>
      </p:sp>
    </p:spTree>
    <p:extLst>
      <p:ext uri="{BB962C8B-B14F-4D97-AF65-F5344CB8AC3E}">
        <p14:creationId xmlns:p14="http://schemas.microsoft.com/office/powerpoint/2010/main" val="39784795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119C17-CA1A-F06D-4BE8-FBA8C33FE652}"/>
              </a:ext>
            </a:extLst>
          </p:cNvPr>
          <p:cNvSpPr txBox="1"/>
          <p:nvPr/>
        </p:nvSpPr>
        <p:spPr>
          <a:xfrm>
            <a:off x="1607127" y="459851"/>
            <a:ext cx="5652654" cy="369332"/>
          </a:xfrm>
          <a:prstGeom prst="rect">
            <a:avLst/>
          </a:prstGeom>
          <a:noFill/>
        </p:spPr>
        <p:txBody>
          <a:bodyPr wrap="square" rtlCol="0">
            <a:spAutoFit/>
          </a:bodyPr>
          <a:lstStyle/>
          <a:p>
            <a:r>
              <a:rPr lang="en-GB" dirty="0"/>
              <a:t>People management</a:t>
            </a:r>
          </a:p>
        </p:txBody>
      </p:sp>
      <p:sp>
        <p:nvSpPr>
          <p:cNvPr id="3" name="TextBox 2">
            <a:extLst>
              <a:ext uri="{FF2B5EF4-FFF2-40B4-BE49-F238E27FC236}">
                <a16:creationId xmlns:a16="http://schemas.microsoft.com/office/drawing/2014/main" id="{CA1D2863-0188-EA0D-E374-B3D4A61A8B6C}"/>
              </a:ext>
            </a:extLst>
          </p:cNvPr>
          <p:cNvSpPr txBox="1"/>
          <p:nvPr/>
        </p:nvSpPr>
        <p:spPr>
          <a:xfrm>
            <a:off x="1607127" y="979915"/>
            <a:ext cx="6954982" cy="2605200"/>
          </a:xfrm>
          <a:prstGeom prst="rect">
            <a:avLst/>
          </a:prstGeom>
          <a:noFill/>
        </p:spPr>
        <p:txBody>
          <a:bodyPr wrap="square" rtlCol="0">
            <a:spAutoFit/>
          </a:bodyPr>
          <a:lstStyle/>
          <a:p>
            <a:pPr>
              <a:lnSpc>
                <a:spcPct val="150000"/>
              </a:lnSpc>
              <a:spcAft>
                <a:spcPts val="800"/>
              </a:spcAft>
            </a:pPr>
            <a:r>
              <a:rPr lang="en-GB" sz="1400" b="1" i="1" dirty="0">
                <a:solidFill>
                  <a:schemeClr val="accent2">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a:t>
            </a: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So probably the thing that has come to me, and it's still a journey, is the managing, the managing the people, and always been able to go right, let's go this way and be exciting and have people follow you because you were exciting. But to actually have deep, fruitful relationships with, with these people is something that's come later also,’ (Interviewee 1)</a:t>
            </a:r>
          </a:p>
          <a:p>
            <a:pPr>
              <a:lnSpc>
                <a:spcPct val="150000"/>
              </a:lnSpc>
              <a:spcAft>
                <a:spcPts val="800"/>
              </a:spcAft>
            </a:pPr>
            <a:endParaRPr lang="en-GB" sz="1600" i="1" dirty="0">
              <a:effectLst/>
              <a:ea typeface="Times New Roman" panose="02020603050405020304" pitchFamily="18" charset="0"/>
              <a:cs typeface="Times New Roman" panose="02020603050405020304" pitchFamily="18" charset="0"/>
            </a:endParaRPr>
          </a:p>
          <a:p>
            <a:pPr>
              <a:lnSpc>
                <a:spcPct val="150000"/>
              </a:lnSpc>
              <a:spcAft>
                <a:spcPts val="800"/>
              </a:spcAft>
            </a:pPr>
            <a:endParaRPr lang="en-GB" sz="1600" dirty="0">
              <a:effectLst/>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C9941F76-A4B9-5A04-19F5-1C1A21A95D9A}"/>
              </a:ext>
            </a:extLst>
          </p:cNvPr>
          <p:cNvSpPr txBox="1"/>
          <p:nvPr/>
        </p:nvSpPr>
        <p:spPr>
          <a:xfrm>
            <a:off x="5882732" y="2754119"/>
            <a:ext cx="5693572" cy="1661993"/>
          </a:xfrm>
          <a:prstGeom prst="rect">
            <a:avLst/>
          </a:prstGeom>
          <a:noFill/>
        </p:spPr>
        <p:txBody>
          <a:bodyPr wrap="square" rtlCol="0">
            <a:spAutoFit/>
          </a:bodyPr>
          <a:lstStyle/>
          <a:p>
            <a:pPr>
              <a:lnSpc>
                <a:spcPct val="150000"/>
              </a:lnSpc>
            </a:pPr>
            <a:r>
              <a:rPr lang="en-GB" sz="1400" dirty="0">
                <a:solidFill>
                  <a:schemeClr val="accent2">
                    <a:lumMod val="75000"/>
                  </a:schemeClr>
                </a:solidFill>
                <a:effectLst/>
                <a:ea typeface="Times New Roman" panose="02020603050405020304" pitchFamily="18" charset="0"/>
                <a:cs typeface="Times New Roman" panose="02020603050405020304" pitchFamily="18" charset="0"/>
              </a:rPr>
              <a:t>‘</a:t>
            </a: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The people management type of thing kind of gets in the way of just the music sometimes. But I know it's important…always a small group who are just wasting time chatting and wanting to go to the toilet constantly and in and out.’ (Interviewee 2)</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a:p>
            <a:endParaRPr lang="en-GB" dirty="0"/>
          </a:p>
        </p:txBody>
      </p:sp>
      <p:sp>
        <p:nvSpPr>
          <p:cNvPr id="6" name="TextBox 5">
            <a:extLst>
              <a:ext uri="{FF2B5EF4-FFF2-40B4-BE49-F238E27FC236}">
                <a16:creationId xmlns:a16="http://schemas.microsoft.com/office/drawing/2014/main" id="{908E6BAE-6E9D-E555-8D53-524B99306420}"/>
              </a:ext>
            </a:extLst>
          </p:cNvPr>
          <p:cNvSpPr txBox="1"/>
          <p:nvPr/>
        </p:nvSpPr>
        <p:spPr>
          <a:xfrm>
            <a:off x="1773936" y="4325112"/>
            <a:ext cx="6236208" cy="2385268"/>
          </a:xfrm>
          <a:prstGeom prst="rect">
            <a:avLst/>
          </a:prstGeom>
          <a:noFill/>
        </p:spPr>
        <p:txBody>
          <a:bodyPr wrap="square" rtlCol="0">
            <a:spAutoFit/>
          </a:bodyPr>
          <a:lstStyle/>
          <a:p>
            <a:pPr>
              <a:lnSpc>
                <a:spcPct val="150000"/>
              </a:lnSpc>
              <a:spcAft>
                <a:spcPts val="600"/>
              </a:spcAft>
            </a:pP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‘one of my choirs  is committee led, and I think not feeling as in control is tricky, to manage the politics. I think that's a whole different ball game, because I can influence, I can heavily influence how things go, but sometimes the people politics, in the choir, can be tricky because I just don't have the same handle on it as I do my other choirs’. (Interviewee 4)</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a:p>
            <a:endParaRPr lang="en-GB" dirty="0"/>
          </a:p>
        </p:txBody>
      </p:sp>
      <p:sp>
        <p:nvSpPr>
          <p:cNvPr id="8" name="TextBox 7">
            <a:extLst>
              <a:ext uri="{FF2B5EF4-FFF2-40B4-BE49-F238E27FC236}">
                <a16:creationId xmlns:a16="http://schemas.microsoft.com/office/drawing/2014/main" id="{24FF9C96-1822-3C3B-DF66-891F24829767}"/>
              </a:ext>
            </a:extLst>
          </p:cNvPr>
          <p:cNvSpPr txBox="1"/>
          <p:nvPr/>
        </p:nvSpPr>
        <p:spPr>
          <a:xfrm>
            <a:off x="9045702" y="4675370"/>
            <a:ext cx="6094476" cy="646331"/>
          </a:xfrm>
          <a:prstGeom prst="rect">
            <a:avLst/>
          </a:prstGeom>
          <a:noFill/>
        </p:spPr>
        <p:txBody>
          <a:bodyPr wrap="square">
            <a:spAutoFit/>
          </a:bodyPr>
          <a:lstStyle/>
          <a:p>
            <a:r>
              <a:rPr lang="en-GB" sz="3600" dirty="0">
                <a:solidFill>
                  <a:schemeClr val="accent2">
                    <a:lumMod val="75000"/>
                  </a:schemeClr>
                </a:solidFill>
                <a:latin typeface="+mj-lt"/>
              </a:rPr>
              <a:t>What?</a:t>
            </a:r>
          </a:p>
        </p:txBody>
      </p:sp>
    </p:spTree>
    <p:extLst>
      <p:ext uri="{BB962C8B-B14F-4D97-AF65-F5344CB8AC3E}">
        <p14:creationId xmlns:p14="http://schemas.microsoft.com/office/powerpoint/2010/main" val="32347644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B0E32B8-9AB5-48F9-0D84-95D65A5CCEF6}"/>
              </a:ext>
            </a:extLst>
          </p:cNvPr>
          <p:cNvSpPr txBox="1"/>
          <p:nvPr/>
        </p:nvSpPr>
        <p:spPr>
          <a:xfrm>
            <a:off x="1949958" y="395978"/>
            <a:ext cx="6094476" cy="369332"/>
          </a:xfrm>
          <a:prstGeom prst="rect">
            <a:avLst/>
          </a:prstGeom>
          <a:noFill/>
        </p:spPr>
        <p:txBody>
          <a:bodyPr wrap="square">
            <a:spAutoFit/>
          </a:bodyPr>
          <a:lstStyle/>
          <a:p>
            <a:r>
              <a:rPr lang="en-GB" dirty="0"/>
              <a:t>People management</a:t>
            </a:r>
          </a:p>
        </p:txBody>
      </p:sp>
      <p:sp>
        <p:nvSpPr>
          <p:cNvPr id="8" name="TextBox 7">
            <a:extLst>
              <a:ext uri="{FF2B5EF4-FFF2-40B4-BE49-F238E27FC236}">
                <a16:creationId xmlns:a16="http://schemas.microsoft.com/office/drawing/2014/main" id="{CCD47482-842E-F699-4E6E-C153F544E3D6}"/>
              </a:ext>
            </a:extLst>
          </p:cNvPr>
          <p:cNvSpPr txBox="1"/>
          <p:nvPr/>
        </p:nvSpPr>
        <p:spPr>
          <a:xfrm>
            <a:off x="5881878" y="216670"/>
            <a:ext cx="6094476" cy="3385607"/>
          </a:xfrm>
          <a:prstGeom prst="rect">
            <a:avLst/>
          </a:prstGeom>
          <a:noFill/>
        </p:spPr>
        <p:txBody>
          <a:bodyPr wrap="square">
            <a:spAutoFit/>
          </a:bodyPr>
          <a:lstStyle/>
          <a:p>
            <a:pPr>
              <a:lnSpc>
                <a:spcPct val="150000"/>
              </a:lnSpc>
              <a:spcAft>
                <a:spcPts val="800"/>
              </a:spcAft>
            </a:pPr>
            <a:r>
              <a:rPr lang="en-GB" sz="1400" dirty="0">
                <a:effectLst/>
                <a:ea typeface="Times New Roman" panose="02020603050405020304" pitchFamily="18" charset="0"/>
                <a:cs typeface="Times New Roman" panose="02020603050405020304" pitchFamily="18" charset="0"/>
              </a:rPr>
              <a:t>When discussing the least favourite aspects of choral conducting, </a:t>
            </a:r>
            <a:r>
              <a:rPr lang="en-GB" sz="1400" dirty="0">
                <a:ea typeface="Times New Roman" panose="02020603050405020304" pitchFamily="18" charset="0"/>
                <a:cs typeface="Times New Roman" panose="02020603050405020304" pitchFamily="18" charset="0"/>
              </a:rPr>
              <a:t>Interviewee 7</a:t>
            </a:r>
            <a:r>
              <a:rPr lang="en-GB" sz="1400" dirty="0">
                <a:effectLst/>
                <a:ea typeface="Times New Roman" panose="02020603050405020304" pitchFamily="18" charset="0"/>
                <a:cs typeface="Times New Roman" panose="02020603050405020304" pitchFamily="18" charset="0"/>
              </a:rPr>
              <a:t> stated:</a:t>
            </a:r>
            <a:endParaRPr lang="en-GB" sz="1400" dirty="0">
              <a:effectLst/>
              <a:ea typeface="Calibri" panose="020F0502020204030204" pitchFamily="34" charset="0"/>
              <a:cs typeface="Times New Roman" panose="02020603050405020304" pitchFamily="18" charset="0"/>
            </a:endParaRPr>
          </a:p>
          <a:p>
            <a:pPr>
              <a:lnSpc>
                <a:spcPct val="150000"/>
              </a:lnSpc>
              <a:spcAft>
                <a:spcPts val="800"/>
              </a:spcAft>
            </a:pP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‘committees! But I guess it's that kind of trying to get that shared sense of direction. And obviously, and when I first started, I was talking about this, because I was quite blinkered about the music, music, and so have I had to kind of open myself a little bit up to, like, finances and venues and, you know, and thinking more</a:t>
            </a:r>
            <a:r>
              <a:rPr lang="en-GB" sz="1400" dirty="0">
                <a:solidFill>
                  <a:schemeClr val="accent2">
                    <a:lumMod val="75000"/>
                  </a:schemeClr>
                </a:solidFill>
                <a:effectLst/>
                <a:ea typeface="Times New Roman" panose="02020603050405020304" pitchFamily="18" charset="0"/>
                <a:cs typeface="Times New Roman" panose="02020603050405020304" pitchFamily="18" charset="0"/>
              </a:rPr>
              <a:t> strategically over, </a:t>
            </a: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over a course of three or four years, rather than thinking, I want to do those pieces, I want to do the 100 piece orchestra, I want to have the best service in the world, you know,’</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B9B199EB-9B52-2EA7-05C6-DB1BB348F5FF}"/>
              </a:ext>
            </a:extLst>
          </p:cNvPr>
          <p:cNvSpPr txBox="1"/>
          <p:nvPr/>
        </p:nvSpPr>
        <p:spPr>
          <a:xfrm>
            <a:off x="5945886" y="4148504"/>
            <a:ext cx="6094476" cy="2313518"/>
          </a:xfrm>
          <a:prstGeom prst="rect">
            <a:avLst/>
          </a:prstGeom>
          <a:noFill/>
        </p:spPr>
        <p:txBody>
          <a:bodyPr wrap="square">
            <a:spAutoFit/>
          </a:bodyPr>
          <a:lstStyle/>
          <a:p>
            <a:pPr>
              <a:lnSpc>
                <a:spcPct val="150000"/>
              </a:lnSpc>
              <a:spcAft>
                <a:spcPts val="800"/>
              </a:spcAft>
            </a:pP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‘yes, I mean, sometimes  management, I'm not sort of really strict, as strict as I should be, and people talking rehearsals and answering back and stuff. I mean, I think over the years, I've, you know, got a fairly interactive style of running rehearsals, but then it can get that can get a bit sort of that everyone's talking at once, and I've got to stop it, please. That's one of the things I found more difficult.’ (Interviewee 3)</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8AEB7D50-10F9-46E2-6A9D-7DFADD2DE361}"/>
              </a:ext>
            </a:extLst>
          </p:cNvPr>
          <p:cNvSpPr txBox="1"/>
          <p:nvPr/>
        </p:nvSpPr>
        <p:spPr>
          <a:xfrm>
            <a:off x="1949958" y="2110658"/>
            <a:ext cx="3252978" cy="2636684"/>
          </a:xfrm>
          <a:prstGeom prst="rect">
            <a:avLst/>
          </a:prstGeom>
          <a:noFill/>
        </p:spPr>
        <p:txBody>
          <a:bodyPr wrap="square">
            <a:spAutoFit/>
          </a:bodyPr>
          <a:lstStyle/>
          <a:p>
            <a:pPr>
              <a:lnSpc>
                <a:spcPct val="150000"/>
              </a:lnSpc>
              <a:spcAft>
                <a:spcPts val="800"/>
              </a:spcAft>
            </a:pP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‘It's the people management. It's the thinking ahead. It's the problem solving, troubleshooting, thinking on your feet, a lot of acting, pretending that you're happy when you're not, or, you know, all those things that you have to do as a teacher.’ (Interviewee 2)</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B6EAE79-128D-CAFB-560B-CF0E0824EC92}"/>
              </a:ext>
            </a:extLst>
          </p:cNvPr>
          <p:cNvSpPr txBox="1"/>
          <p:nvPr/>
        </p:nvSpPr>
        <p:spPr>
          <a:xfrm>
            <a:off x="1949958" y="5305263"/>
            <a:ext cx="6094476" cy="646331"/>
          </a:xfrm>
          <a:prstGeom prst="rect">
            <a:avLst/>
          </a:prstGeom>
          <a:noFill/>
        </p:spPr>
        <p:txBody>
          <a:bodyPr wrap="square">
            <a:spAutoFit/>
          </a:bodyPr>
          <a:lstStyle/>
          <a:p>
            <a:r>
              <a:rPr lang="en-GB" sz="3600" dirty="0">
                <a:solidFill>
                  <a:schemeClr val="accent2">
                    <a:lumMod val="75000"/>
                  </a:schemeClr>
                </a:solidFill>
                <a:latin typeface="+mj-lt"/>
              </a:rPr>
              <a:t>What?</a:t>
            </a:r>
          </a:p>
        </p:txBody>
      </p:sp>
    </p:spTree>
    <p:extLst>
      <p:ext uri="{BB962C8B-B14F-4D97-AF65-F5344CB8AC3E}">
        <p14:creationId xmlns:p14="http://schemas.microsoft.com/office/powerpoint/2010/main" val="1293005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50" name="Group 49">
            <a:extLst>
              <a:ext uri="{FF2B5EF4-FFF2-40B4-BE49-F238E27FC236}">
                <a16:creationId xmlns:a16="http://schemas.microsoft.com/office/drawing/2014/main" id="{F27737A0-D7E0-4415-8E90-FD4F69E76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51" name="Freeform 11">
              <a:extLst>
                <a:ext uri="{FF2B5EF4-FFF2-40B4-BE49-F238E27FC236}">
                  <a16:creationId xmlns:a16="http://schemas.microsoft.com/office/drawing/2014/main" id="{506CE375-B39D-4C51-A858-F4A383311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52" name="Freeform 12">
              <a:extLst>
                <a:ext uri="{FF2B5EF4-FFF2-40B4-BE49-F238E27FC236}">
                  <a16:creationId xmlns:a16="http://schemas.microsoft.com/office/drawing/2014/main" id="{64EA8B46-395C-41F6-BE09-548B108098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53" name="Freeform 13">
              <a:extLst>
                <a:ext uri="{FF2B5EF4-FFF2-40B4-BE49-F238E27FC236}">
                  <a16:creationId xmlns:a16="http://schemas.microsoft.com/office/drawing/2014/main" id="{BC7EDC6D-8B00-48D9-B8FD-9B5285FB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54" name="Freeform 14">
              <a:extLst>
                <a:ext uri="{FF2B5EF4-FFF2-40B4-BE49-F238E27FC236}">
                  <a16:creationId xmlns:a16="http://schemas.microsoft.com/office/drawing/2014/main" id="{DE4BD3C3-5C1B-4305-BFA1-9054820BDD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55" name="Freeform 15">
              <a:extLst>
                <a:ext uri="{FF2B5EF4-FFF2-40B4-BE49-F238E27FC236}">
                  <a16:creationId xmlns:a16="http://schemas.microsoft.com/office/drawing/2014/main" id="{4635ED79-E821-4CFD-9F97-D6137E5DCA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56" name="Freeform 16">
              <a:extLst>
                <a:ext uri="{FF2B5EF4-FFF2-40B4-BE49-F238E27FC236}">
                  <a16:creationId xmlns:a16="http://schemas.microsoft.com/office/drawing/2014/main" id="{92FD5F9A-0D1B-4304-AC95-EA6A4E70E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57" name="Freeform 17">
              <a:extLst>
                <a:ext uri="{FF2B5EF4-FFF2-40B4-BE49-F238E27FC236}">
                  <a16:creationId xmlns:a16="http://schemas.microsoft.com/office/drawing/2014/main" id="{E9BB96F9-6F99-413C-909E-6FCF017C1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58" name="Freeform 18">
              <a:extLst>
                <a:ext uri="{FF2B5EF4-FFF2-40B4-BE49-F238E27FC236}">
                  <a16:creationId xmlns:a16="http://schemas.microsoft.com/office/drawing/2014/main" id="{1CCAEE3F-DFD6-4F56-91DF-94C715261B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59" name="Freeform 19">
              <a:extLst>
                <a:ext uri="{FF2B5EF4-FFF2-40B4-BE49-F238E27FC236}">
                  <a16:creationId xmlns:a16="http://schemas.microsoft.com/office/drawing/2014/main" id="{A9965128-6557-433B-B75B-BDF307311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60" name="Freeform 20">
              <a:extLst>
                <a:ext uri="{FF2B5EF4-FFF2-40B4-BE49-F238E27FC236}">
                  <a16:creationId xmlns:a16="http://schemas.microsoft.com/office/drawing/2014/main" id="{6ACA7D22-11B5-4768-B195-51BF6E7C16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61" name="Freeform 21">
              <a:extLst>
                <a:ext uri="{FF2B5EF4-FFF2-40B4-BE49-F238E27FC236}">
                  <a16:creationId xmlns:a16="http://schemas.microsoft.com/office/drawing/2014/main" id="{A10AD997-8BE7-4F95-8B7C-4E59DA1AC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62" name="Freeform 22">
              <a:extLst>
                <a:ext uri="{FF2B5EF4-FFF2-40B4-BE49-F238E27FC236}">
                  <a16:creationId xmlns:a16="http://schemas.microsoft.com/office/drawing/2014/main" id="{DE270B5A-1647-4C9C-BA5F-6BC559F869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64" name="Group 63">
            <a:extLst>
              <a:ext uri="{FF2B5EF4-FFF2-40B4-BE49-F238E27FC236}">
                <a16:creationId xmlns:a16="http://schemas.microsoft.com/office/drawing/2014/main" id="{57D8AB18-1DD7-4D60-B9FA-190B47BB26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65" name="Freeform 27">
              <a:extLst>
                <a:ext uri="{FF2B5EF4-FFF2-40B4-BE49-F238E27FC236}">
                  <a16:creationId xmlns:a16="http://schemas.microsoft.com/office/drawing/2014/main" id="{AE3C8994-22F6-4B7D-B50B-80ECD1E2AF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66" name="Freeform 28">
              <a:extLst>
                <a:ext uri="{FF2B5EF4-FFF2-40B4-BE49-F238E27FC236}">
                  <a16:creationId xmlns:a16="http://schemas.microsoft.com/office/drawing/2014/main" id="{DDCDE2FF-5BFC-4807-AB1E-D6928F8F46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67" name="Freeform 29">
              <a:extLst>
                <a:ext uri="{FF2B5EF4-FFF2-40B4-BE49-F238E27FC236}">
                  <a16:creationId xmlns:a16="http://schemas.microsoft.com/office/drawing/2014/main" id="{63EF93F1-6EAF-4409-A623-76533740E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68" name="Freeform 30">
              <a:extLst>
                <a:ext uri="{FF2B5EF4-FFF2-40B4-BE49-F238E27FC236}">
                  <a16:creationId xmlns:a16="http://schemas.microsoft.com/office/drawing/2014/main" id="{ED3B5256-3F5C-4FDE-8A9A-5A124E92BA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69" name="Freeform 31">
              <a:extLst>
                <a:ext uri="{FF2B5EF4-FFF2-40B4-BE49-F238E27FC236}">
                  <a16:creationId xmlns:a16="http://schemas.microsoft.com/office/drawing/2014/main" id="{ED5D4282-BFB9-4BFC-A20D-18E1C4EEA6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70" name="Freeform 32">
              <a:extLst>
                <a:ext uri="{FF2B5EF4-FFF2-40B4-BE49-F238E27FC236}">
                  <a16:creationId xmlns:a16="http://schemas.microsoft.com/office/drawing/2014/main" id="{3E6394EB-0752-433A-BA70-AF42B45F17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71" name="Freeform 33">
              <a:extLst>
                <a:ext uri="{FF2B5EF4-FFF2-40B4-BE49-F238E27FC236}">
                  <a16:creationId xmlns:a16="http://schemas.microsoft.com/office/drawing/2014/main" id="{DF27BE5F-DA8D-4260-9D0D-69E9CE146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72" name="Freeform 34">
              <a:extLst>
                <a:ext uri="{FF2B5EF4-FFF2-40B4-BE49-F238E27FC236}">
                  <a16:creationId xmlns:a16="http://schemas.microsoft.com/office/drawing/2014/main" id="{9A6E5CBE-AE54-40B7-9A00-E3975FEACB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73" name="Freeform 35">
              <a:extLst>
                <a:ext uri="{FF2B5EF4-FFF2-40B4-BE49-F238E27FC236}">
                  <a16:creationId xmlns:a16="http://schemas.microsoft.com/office/drawing/2014/main" id="{6C307890-5461-4D51-ADA6-A3DA6D35B8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74" name="Freeform 36">
              <a:extLst>
                <a:ext uri="{FF2B5EF4-FFF2-40B4-BE49-F238E27FC236}">
                  <a16:creationId xmlns:a16="http://schemas.microsoft.com/office/drawing/2014/main" id="{3F9B7E4B-6412-4B97-AD48-30B1F61F3B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75" name="Freeform 37">
              <a:extLst>
                <a:ext uri="{FF2B5EF4-FFF2-40B4-BE49-F238E27FC236}">
                  <a16:creationId xmlns:a16="http://schemas.microsoft.com/office/drawing/2014/main" id="{D345D359-869B-4305-B7D7-0B5C4FDEC1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76" name="Freeform 38">
              <a:extLst>
                <a:ext uri="{FF2B5EF4-FFF2-40B4-BE49-F238E27FC236}">
                  <a16:creationId xmlns:a16="http://schemas.microsoft.com/office/drawing/2014/main" id="{2F688B27-AEB8-45BD-9597-78A97EE0D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8" name="Rectangle 77">
            <a:extLst>
              <a:ext uri="{FF2B5EF4-FFF2-40B4-BE49-F238E27FC236}">
                <a16:creationId xmlns:a16="http://schemas.microsoft.com/office/drawing/2014/main" id="{4EB21FA6-8B6A-4699-8408-91E699800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0" name="Freeform 11">
            <a:extLst>
              <a:ext uri="{FF2B5EF4-FFF2-40B4-BE49-F238E27FC236}">
                <a16:creationId xmlns:a16="http://schemas.microsoft.com/office/drawing/2014/main" id="{664D6319-AE80-458F-A2C6-1F0351266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useBgFill="1">
        <p:nvSpPr>
          <p:cNvPr id="82" name="Rectangle 81">
            <a:extLst>
              <a:ext uri="{FF2B5EF4-FFF2-40B4-BE49-F238E27FC236}">
                <a16:creationId xmlns:a16="http://schemas.microsoft.com/office/drawing/2014/main" id="{93262980-E907-4930-9E6E-3DC2025C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AFD53EBD-B361-45AD-8ABF-9270B20B4A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5591B05E-32D6-311D-6296-2EC9A7E1115C}"/>
              </a:ext>
            </a:extLst>
          </p:cNvPr>
          <p:cNvSpPr txBox="1"/>
          <p:nvPr/>
        </p:nvSpPr>
        <p:spPr>
          <a:xfrm>
            <a:off x="540711" y="4162254"/>
            <a:ext cx="3650278" cy="1330857"/>
          </a:xfrm>
          <a:prstGeom prst="rect">
            <a:avLst/>
          </a:prstGeom>
        </p:spPr>
        <p:txBody>
          <a:bodyPr vert="horz" lIns="91440" tIns="45720" rIns="91440" bIns="45720" rtlCol="0">
            <a:normAutofit/>
          </a:bodyPr>
          <a:lstStyle/>
          <a:p>
            <a:pPr>
              <a:spcBef>
                <a:spcPts val="1000"/>
              </a:spcBef>
              <a:buClr>
                <a:srgbClr val="FCDE85"/>
              </a:buClr>
            </a:pPr>
            <a:r>
              <a:rPr lang="en-US" sz="1600" dirty="0">
                <a:solidFill>
                  <a:schemeClr val="tx1">
                    <a:lumMod val="75000"/>
                    <a:lumOff val="25000"/>
                  </a:schemeClr>
                </a:solidFill>
              </a:rPr>
              <a:t>T</a:t>
            </a:r>
            <a:r>
              <a:rPr lang="en-US" sz="1600" dirty="0">
                <a:solidFill>
                  <a:schemeClr val="tx1">
                    <a:lumMod val="75000"/>
                    <a:lumOff val="25000"/>
                  </a:schemeClr>
                </a:solidFill>
                <a:effectLst/>
              </a:rPr>
              <a:t>he survey participants were asked to provide examples of other important competencies that were not included in the original list. </a:t>
            </a:r>
            <a:endParaRPr lang="en-US" sz="1600" dirty="0">
              <a:solidFill>
                <a:schemeClr val="tx1">
                  <a:lumMod val="75000"/>
                  <a:lumOff val="25000"/>
                </a:schemeClr>
              </a:solidFill>
            </a:endParaRPr>
          </a:p>
        </p:txBody>
      </p:sp>
      <p:pic>
        <p:nvPicPr>
          <p:cNvPr id="4" name="Picture 3">
            <a:extLst>
              <a:ext uri="{FF2B5EF4-FFF2-40B4-BE49-F238E27FC236}">
                <a16:creationId xmlns:a16="http://schemas.microsoft.com/office/drawing/2014/main" id="{89C1EF08-1576-58A9-8645-DABBAA8B723F}"/>
              </a:ext>
            </a:extLst>
          </p:cNvPr>
          <p:cNvPicPr>
            <a:picLocks noChangeAspect="1"/>
          </p:cNvPicPr>
          <p:nvPr/>
        </p:nvPicPr>
        <p:blipFill>
          <a:blip r:embed="rId2"/>
          <a:srcRect l="1240" r="2456" b="1"/>
          <a:stretch/>
        </p:blipFill>
        <p:spPr>
          <a:xfrm>
            <a:off x="4265089" y="354656"/>
            <a:ext cx="7703128" cy="6280727"/>
          </a:xfrm>
          <a:prstGeom prst="rect">
            <a:avLst/>
          </a:prstGeom>
        </p:spPr>
      </p:pic>
      <p:sp>
        <p:nvSpPr>
          <p:cNvPr id="86" name="Freeform 11">
            <a:extLst>
              <a:ext uri="{FF2B5EF4-FFF2-40B4-BE49-F238E27FC236}">
                <a16:creationId xmlns:a16="http://schemas.microsoft.com/office/drawing/2014/main" id="{DA1A4CE7-6399-4B37-ACE2-CFC4B4077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727DB8A-EEC1-498E-C7B1-E3EA9ECFEDFC}"/>
              </a:ext>
            </a:extLst>
          </p:cNvPr>
          <p:cNvSpPr txBox="1"/>
          <p:nvPr/>
        </p:nvSpPr>
        <p:spPr>
          <a:xfrm>
            <a:off x="643082" y="550322"/>
            <a:ext cx="6094476" cy="769441"/>
          </a:xfrm>
          <a:prstGeom prst="rect">
            <a:avLst/>
          </a:prstGeom>
          <a:noFill/>
        </p:spPr>
        <p:txBody>
          <a:bodyPr wrap="square">
            <a:spAutoFit/>
          </a:bodyPr>
          <a:lstStyle/>
          <a:p>
            <a:r>
              <a:rPr lang="en-GB" sz="4400" dirty="0">
                <a:solidFill>
                  <a:schemeClr val="accent2">
                    <a:lumMod val="75000"/>
                  </a:schemeClr>
                </a:solidFill>
                <a:latin typeface="+mj-lt"/>
              </a:rPr>
              <a:t>What?</a:t>
            </a:r>
          </a:p>
        </p:txBody>
      </p:sp>
    </p:spTree>
    <p:extLst>
      <p:ext uri="{BB962C8B-B14F-4D97-AF65-F5344CB8AC3E}">
        <p14:creationId xmlns:p14="http://schemas.microsoft.com/office/powerpoint/2010/main" val="14948952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64E08B-C558-49E3-5117-E8B98A89173B}"/>
              </a:ext>
            </a:extLst>
          </p:cNvPr>
          <p:cNvSpPr txBox="1"/>
          <p:nvPr/>
        </p:nvSpPr>
        <p:spPr>
          <a:xfrm>
            <a:off x="2309090" y="416006"/>
            <a:ext cx="4710545" cy="369332"/>
          </a:xfrm>
          <a:prstGeom prst="rect">
            <a:avLst/>
          </a:prstGeom>
          <a:noFill/>
        </p:spPr>
        <p:txBody>
          <a:bodyPr wrap="square" rtlCol="0">
            <a:spAutoFit/>
          </a:bodyPr>
          <a:lstStyle/>
          <a:p>
            <a:r>
              <a:rPr lang="en-GB" dirty="0"/>
              <a:t>Commercial Skills</a:t>
            </a:r>
          </a:p>
        </p:txBody>
      </p:sp>
      <p:sp>
        <p:nvSpPr>
          <p:cNvPr id="3" name="TextBox 2">
            <a:extLst>
              <a:ext uri="{FF2B5EF4-FFF2-40B4-BE49-F238E27FC236}">
                <a16:creationId xmlns:a16="http://schemas.microsoft.com/office/drawing/2014/main" id="{C8E7A540-BE11-2272-0C88-9324E882275E}"/>
              </a:ext>
            </a:extLst>
          </p:cNvPr>
          <p:cNvSpPr txBox="1"/>
          <p:nvPr/>
        </p:nvSpPr>
        <p:spPr>
          <a:xfrm>
            <a:off x="2309090" y="1006764"/>
            <a:ext cx="8462541" cy="1077218"/>
          </a:xfrm>
          <a:prstGeom prst="rect">
            <a:avLst/>
          </a:prstGeom>
          <a:noFill/>
        </p:spPr>
        <p:txBody>
          <a:bodyPr wrap="square" rtlCol="0">
            <a:spAutoFit/>
          </a:bodyPr>
          <a:lstStyle/>
          <a:p>
            <a:pPr>
              <a:spcBef>
                <a:spcPts val="600"/>
              </a:spcBef>
              <a:spcAft>
                <a:spcPts val="600"/>
              </a:spcAft>
            </a:pPr>
            <a:r>
              <a:rPr lang="en-GB" sz="1600" dirty="0">
                <a:effectLst/>
                <a:ea typeface="Calibri" panose="020F0502020204030204" pitchFamily="34" charset="0"/>
              </a:rPr>
              <a:t>A recurring theme for the interviewees and one that cropped up in the Additional Competencies response, is the need for the modern choral director to have an almost entrepreneurial mindset and a set of commercial skills that can be used to support their choirs, especially if setting up their own.</a:t>
            </a:r>
            <a:endParaRPr lang="en-GB" sz="1600" dirty="0"/>
          </a:p>
        </p:txBody>
      </p:sp>
      <p:sp>
        <p:nvSpPr>
          <p:cNvPr id="5" name="TextBox 4">
            <a:extLst>
              <a:ext uri="{FF2B5EF4-FFF2-40B4-BE49-F238E27FC236}">
                <a16:creationId xmlns:a16="http://schemas.microsoft.com/office/drawing/2014/main" id="{59849BB5-CC44-C51C-6416-EA8D3B7525F5}"/>
              </a:ext>
            </a:extLst>
          </p:cNvPr>
          <p:cNvSpPr txBox="1"/>
          <p:nvPr/>
        </p:nvSpPr>
        <p:spPr>
          <a:xfrm>
            <a:off x="2309090" y="2306528"/>
            <a:ext cx="6094476" cy="2308324"/>
          </a:xfrm>
          <a:prstGeom prst="rect">
            <a:avLst/>
          </a:prstGeom>
          <a:noFill/>
        </p:spPr>
        <p:txBody>
          <a:bodyPr wrap="square">
            <a:spAutoFit/>
          </a:bodyPr>
          <a:lstStyle/>
          <a:p>
            <a:pPr>
              <a:spcAft>
                <a:spcPts val="800"/>
              </a:spcAft>
            </a:pPr>
            <a:r>
              <a:rPr lang="en-GB" sz="1600" b="1" i="1" dirty="0">
                <a:solidFill>
                  <a:schemeClr val="accent2">
                    <a:lumMod val="75000"/>
                  </a:schemeClr>
                </a:solidFill>
                <a:effectLst/>
                <a:ea typeface="Times New Roman" panose="02020603050405020304" pitchFamily="18" charset="0"/>
                <a:cs typeface="Times New Roman" panose="02020603050405020304" pitchFamily="18" charset="0"/>
              </a:rPr>
              <a:t>‘</a:t>
            </a: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in terms of administration, I've learned over the years about how to do it. That's something that I think could have been in my course. I think that sort of thing and that the people skills required... I know I've never had to write down a 12 part Victoria motet since I was at college doing it. So that was part of my test…, having to plan financially, having to think about a concert series and looking at music repertoire that was, that was perfect for that choir, that was, that was really, really interesting.’ Interviewee 7</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58159903-2DE2-950D-9AA5-39AEF8669D8D}"/>
              </a:ext>
            </a:extLst>
          </p:cNvPr>
          <p:cNvSpPr txBox="1"/>
          <p:nvPr/>
        </p:nvSpPr>
        <p:spPr>
          <a:xfrm>
            <a:off x="4902106" y="4769133"/>
            <a:ext cx="6094476" cy="1846659"/>
          </a:xfrm>
          <a:prstGeom prst="rect">
            <a:avLst/>
          </a:prstGeom>
          <a:noFill/>
        </p:spPr>
        <p:txBody>
          <a:bodyPr wrap="square">
            <a:spAutoFit/>
          </a:bodyPr>
          <a:lstStyle/>
          <a:p>
            <a:pPr>
              <a:spcAft>
                <a:spcPts val="800"/>
              </a:spcAft>
            </a:pPr>
            <a:r>
              <a:rPr lang="en-GB" sz="1800" i="1" dirty="0">
                <a:solidFill>
                  <a:schemeClr val="accent2">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a:t>
            </a: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I think one of the things that's missing is kind of how to set up and market a choir, I think that is something that would be incredibly useful, because I think a lot of us it's a, it's become very competitive… And I think helping, helping people, helping choir leaders, I suppose, to identify what their strengths are and how to market their choirs on that, I think, is something that that might be useful…’ Interviewee 4</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E15E7325-F2ED-7A59-D16C-57BCEB6DCE22}"/>
              </a:ext>
            </a:extLst>
          </p:cNvPr>
          <p:cNvSpPr txBox="1"/>
          <p:nvPr/>
        </p:nvSpPr>
        <p:spPr>
          <a:xfrm>
            <a:off x="9045702" y="2872559"/>
            <a:ext cx="6094476" cy="707886"/>
          </a:xfrm>
          <a:prstGeom prst="rect">
            <a:avLst/>
          </a:prstGeom>
          <a:noFill/>
        </p:spPr>
        <p:txBody>
          <a:bodyPr wrap="square">
            <a:spAutoFit/>
          </a:bodyPr>
          <a:lstStyle/>
          <a:p>
            <a:r>
              <a:rPr lang="en-GB" sz="4000" dirty="0">
                <a:solidFill>
                  <a:schemeClr val="accent2">
                    <a:lumMod val="75000"/>
                  </a:schemeClr>
                </a:solidFill>
                <a:latin typeface="+mj-lt"/>
              </a:rPr>
              <a:t>What?</a:t>
            </a:r>
          </a:p>
        </p:txBody>
      </p:sp>
    </p:spTree>
    <p:extLst>
      <p:ext uri="{BB962C8B-B14F-4D97-AF65-F5344CB8AC3E}">
        <p14:creationId xmlns:p14="http://schemas.microsoft.com/office/powerpoint/2010/main" val="36818075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77608C-4F72-CA09-E50C-8250823F39D8}"/>
              </a:ext>
            </a:extLst>
          </p:cNvPr>
          <p:cNvSpPr txBox="1"/>
          <p:nvPr/>
        </p:nvSpPr>
        <p:spPr>
          <a:xfrm>
            <a:off x="3458718" y="616047"/>
            <a:ext cx="8291322" cy="2215991"/>
          </a:xfrm>
          <a:prstGeom prst="rect">
            <a:avLst/>
          </a:prstGeom>
          <a:noFill/>
        </p:spPr>
        <p:txBody>
          <a:bodyPr wrap="square">
            <a:spAutoFit/>
          </a:bodyPr>
          <a:lstStyle/>
          <a:p>
            <a:pPr>
              <a:spcBef>
                <a:spcPts val="600"/>
              </a:spcBef>
              <a:spcAft>
                <a:spcPts val="600"/>
              </a:spcAft>
            </a:pPr>
            <a:r>
              <a:rPr lang="en-GB" sz="1600" dirty="0">
                <a:effectLst/>
                <a:ea typeface="Calibri" panose="020F0502020204030204" pitchFamily="34" charset="0"/>
                <a:cs typeface="Times New Roman" panose="02020603050405020304" pitchFamily="18" charset="0"/>
              </a:rPr>
              <a:t>The benefits of a grasp of commercial matters were demonstrated by Interviewee 5 who had worked in commercial businesses before becoming a choral director. Having made the decision to set up their own singing studio, they realised they needed to boost their profile in their local area:</a:t>
            </a:r>
          </a:p>
          <a:p>
            <a:pPr>
              <a:spcBef>
                <a:spcPts val="600"/>
              </a:spcBef>
              <a:spcAft>
                <a:spcPts val="600"/>
              </a:spcAft>
            </a:pP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‘So, what I did was advertise  a kind of singing workshop so that people could get to know me, and I could get to know some people, and that would be the start of my studio. But what happened was the singing workshop turned into a regular event and became a choir.’ </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09B8AE2-D993-BFD3-B108-48DAECEF5A5A}"/>
              </a:ext>
            </a:extLst>
          </p:cNvPr>
          <p:cNvSpPr txBox="1"/>
          <p:nvPr/>
        </p:nvSpPr>
        <p:spPr>
          <a:xfrm>
            <a:off x="3048762" y="3429000"/>
            <a:ext cx="6094476" cy="2708434"/>
          </a:xfrm>
          <a:prstGeom prst="rect">
            <a:avLst/>
          </a:prstGeom>
          <a:noFill/>
        </p:spPr>
        <p:txBody>
          <a:bodyPr wrap="square">
            <a:spAutoFit/>
          </a:bodyPr>
          <a:lstStyle/>
          <a:p>
            <a:pPr>
              <a:spcBef>
                <a:spcPts val="600"/>
              </a:spcBef>
              <a:spcAft>
                <a:spcPts val="600"/>
              </a:spcAft>
            </a:pPr>
            <a:r>
              <a:rPr lang="en-GB" sz="1600" dirty="0">
                <a:solidFill>
                  <a:srgbClr val="000000"/>
                </a:solidFill>
                <a:effectLst/>
                <a:ea typeface="Times New Roman" panose="02020603050405020304" pitchFamily="18" charset="0"/>
                <a:cs typeface="Times New Roman" panose="02020603050405020304" pitchFamily="18" charset="0"/>
              </a:rPr>
              <a:t>Attracting audiences needs thought, as Interviewee 6 advised:</a:t>
            </a:r>
          </a:p>
          <a:p>
            <a:pPr>
              <a:spcBef>
                <a:spcPts val="600"/>
              </a:spcBef>
              <a:spcAft>
                <a:spcPts val="600"/>
              </a:spcAft>
            </a:pPr>
            <a:r>
              <a:rPr lang="en-GB" sz="1600" i="1" dirty="0">
                <a:solidFill>
                  <a:schemeClr val="accent2">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a:t>
            </a: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I guess I'll just want to encourage people to, to think outside the box a bit… Don't just think always in terms of concerts on a Saturday night in the church at 7.30 you know… just think of some other fun stuff… Give the audience a good time. Rethink things, reinvent things, whatever the style of music want to do, have fun with it, and just do a bit differently to the way everyone else does it and the way you've always done it.’</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64" name="TextBox 63">
            <a:extLst>
              <a:ext uri="{FF2B5EF4-FFF2-40B4-BE49-F238E27FC236}">
                <a16:creationId xmlns:a16="http://schemas.microsoft.com/office/drawing/2014/main" id="{604957A7-D59C-E449-9239-DF8E9A0EC95B}"/>
              </a:ext>
            </a:extLst>
          </p:cNvPr>
          <p:cNvSpPr txBox="1"/>
          <p:nvPr/>
        </p:nvSpPr>
        <p:spPr>
          <a:xfrm>
            <a:off x="8972550" y="2945853"/>
            <a:ext cx="6094476" cy="707886"/>
          </a:xfrm>
          <a:prstGeom prst="rect">
            <a:avLst/>
          </a:prstGeom>
          <a:noFill/>
        </p:spPr>
        <p:txBody>
          <a:bodyPr wrap="square">
            <a:spAutoFit/>
          </a:bodyPr>
          <a:lstStyle/>
          <a:p>
            <a:r>
              <a:rPr lang="en-GB" sz="4000" dirty="0">
                <a:solidFill>
                  <a:schemeClr val="accent2">
                    <a:lumMod val="75000"/>
                  </a:schemeClr>
                </a:solidFill>
                <a:latin typeface="+mj-lt"/>
              </a:rPr>
              <a:t>What?</a:t>
            </a:r>
          </a:p>
        </p:txBody>
      </p:sp>
    </p:spTree>
    <p:extLst>
      <p:ext uri="{BB962C8B-B14F-4D97-AF65-F5344CB8AC3E}">
        <p14:creationId xmlns:p14="http://schemas.microsoft.com/office/powerpoint/2010/main" val="20459842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07FDC1-3181-11B6-C586-792A48A36313}"/>
              </a:ext>
            </a:extLst>
          </p:cNvPr>
          <p:cNvSpPr txBox="1"/>
          <p:nvPr/>
        </p:nvSpPr>
        <p:spPr>
          <a:xfrm>
            <a:off x="2796618" y="348793"/>
            <a:ext cx="3299382" cy="369332"/>
          </a:xfrm>
          <a:prstGeom prst="rect">
            <a:avLst/>
          </a:prstGeom>
          <a:noFill/>
        </p:spPr>
        <p:txBody>
          <a:bodyPr wrap="square" rtlCol="0">
            <a:spAutoFit/>
          </a:bodyPr>
          <a:lstStyle/>
          <a:p>
            <a:r>
              <a:rPr lang="en-GB" dirty="0">
                <a:solidFill>
                  <a:schemeClr val="accent2">
                    <a:lumMod val="75000"/>
                  </a:schemeClr>
                </a:solidFill>
              </a:rPr>
              <a:t>Health and Well-being</a:t>
            </a:r>
          </a:p>
        </p:txBody>
      </p:sp>
      <p:sp>
        <p:nvSpPr>
          <p:cNvPr id="4" name="TextBox 3">
            <a:extLst>
              <a:ext uri="{FF2B5EF4-FFF2-40B4-BE49-F238E27FC236}">
                <a16:creationId xmlns:a16="http://schemas.microsoft.com/office/drawing/2014/main" id="{DE469FB6-3BB9-D5A3-616F-8FFBDE046761}"/>
              </a:ext>
            </a:extLst>
          </p:cNvPr>
          <p:cNvSpPr txBox="1"/>
          <p:nvPr/>
        </p:nvSpPr>
        <p:spPr>
          <a:xfrm>
            <a:off x="1246695" y="2709362"/>
            <a:ext cx="1694468" cy="646331"/>
          </a:xfrm>
          <a:prstGeom prst="rect">
            <a:avLst/>
          </a:prstGeom>
          <a:noFill/>
        </p:spPr>
        <p:txBody>
          <a:bodyPr wrap="square">
            <a:spAutoFit/>
          </a:bodyPr>
          <a:lstStyle/>
          <a:p>
            <a:r>
              <a:rPr lang="en-GB" sz="3600" dirty="0">
                <a:solidFill>
                  <a:schemeClr val="accent2">
                    <a:lumMod val="75000"/>
                  </a:schemeClr>
                </a:solidFill>
              </a:rPr>
              <a:t>What?</a:t>
            </a:r>
          </a:p>
        </p:txBody>
      </p:sp>
      <p:sp>
        <p:nvSpPr>
          <p:cNvPr id="6" name="TextBox 5">
            <a:extLst>
              <a:ext uri="{FF2B5EF4-FFF2-40B4-BE49-F238E27FC236}">
                <a16:creationId xmlns:a16="http://schemas.microsoft.com/office/drawing/2014/main" id="{F32D47D2-2100-AAB5-4F49-314D1C313443}"/>
              </a:ext>
            </a:extLst>
          </p:cNvPr>
          <p:cNvSpPr txBox="1"/>
          <p:nvPr/>
        </p:nvSpPr>
        <p:spPr>
          <a:xfrm>
            <a:off x="3694522" y="836581"/>
            <a:ext cx="6094428" cy="584775"/>
          </a:xfrm>
          <a:prstGeom prst="rect">
            <a:avLst/>
          </a:prstGeom>
          <a:noFill/>
        </p:spPr>
        <p:txBody>
          <a:bodyPr wrap="square">
            <a:spAutoFit/>
          </a:bodyPr>
          <a:lstStyle/>
          <a:p>
            <a:r>
              <a:rPr lang="en-GB" sz="1600" dirty="0">
                <a:effectLst/>
                <a:ea typeface="Calibri" panose="020F0502020204030204" pitchFamily="34" charset="0"/>
              </a:rPr>
              <a:t>A knowledge of vocal health and anatomy ranks third in importance for Leadership and Other Competencies. </a:t>
            </a:r>
            <a:endParaRPr lang="en-GB" sz="1600" dirty="0"/>
          </a:p>
        </p:txBody>
      </p:sp>
      <p:sp>
        <p:nvSpPr>
          <p:cNvPr id="8" name="TextBox 7">
            <a:extLst>
              <a:ext uri="{FF2B5EF4-FFF2-40B4-BE49-F238E27FC236}">
                <a16:creationId xmlns:a16="http://schemas.microsoft.com/office/drawing/2014/main" id="{6359526A-66E1-C635-8F90-9AA57884D06B}"/>
              </a:ext>
            </a:extLst>
          </p:cNvPr>
          <p:cNvSpPr txBox="1"/>
          <p:nvPr/>
        </p:nvSpPr>
        <p:spPr>
          <a:xfrm>
            <a:off x="1828753" y="1498383"/>
            <a:ext cx="6094428" cy="830997"/>
          </a:xfrm>
          <a:prstGeom prst="rect">
            <a:avLst/>
          </a:prstGeom>
          <a:noFill/>
        </p:spPr>
        <p:txBody>
          <a:bodyPr wrap="square">
            <a:spAutoFit/>
          </a:bodyPr>
          <a:lstStyle/>
          <a:p>
            <a:pPr>
              <a:spcAft>
                <a:spcPts val="800"/>
              </a:spcAft>
            </a:pPr>
            <a:r>
              <a:rPr lang="en-GB" sz="1600" dirty="0">
                <a:effectLst/>
                <a:ea typeface="Calibri" panose="020F0502020204030204" pitchFamily="34" charset="0"/>
                <a:cs typeface="Times New Roman" panose="02020603050405020304" pitchFamily="18" charset="0"/>
              </a:rPr>
              <a:t>However, for every benefit, there is the potential for hurt to someone’s mental and physical health and several of the interviewees raised the question of vocal health:</a:t>
            </a:r>
          </a:p>
        </p:txBody>
      </p:sp>
      <p:sp>
        <p:nvSpPr>
          <p:cNvPr id="10" name="TextBox 9">
            <a:extLst>
              <a:ext uri="{FF2B5EF4-FFF2-40B4-BE49-F238E27FC236}">
                <a16:creationId xmlns:a16="http://schemas.microsoft.com/office/drawing/2014/main" id="{4114FDDC-A179-FF14-12E5-3376AFE4FA3D}"/>
              </a:ext>
            </a:extLst>
          </p:cNvPr>
          <p:cNvSpPr txBox="1"/>
          <p:nvPr/>
        </p:nvSpPr>
        <p:spPr>
          <a:xfrm>
            <a:off x="5809488" y="2347753"/>
            <a:ext cx="6096000" cy="1056700"/>
          </a:xfrm>
          <a:prstGeom prst="rect">
            <a:avLst/>
          </a:prstGeom>
          <a:noFill/>
        </p:spPr>
        <p:txBody>
          <a:bodyPr wrap="square">
            <a:spAutoFit/>
          </a:bodyPr>
          <a:lstStyle/>
          <a:p>
            <a:pPr>
              <a:spcAft>
                <a:spcPts val="800"/>
              </a:spcAft>
            </a:pPr>
            <a:r>
              <a:rPr lang="en-GB" sz="1400" i="1" dirty="0">
                <a:effectLst/>
                <a:ea typeface="Times New Roman" panose="02020603050405020304" pitchFamily="18" charset="0"/>
                <a:cs typeface="Times New Roman" panose="02020603050405020304" pitchFamily="18" charset="0"/>
              </a:rPr>
              <a:t>From Interviewee 4</a:t>
            </a:r>
          </a:p>
          <a:p>
            <a:pPr>
              <a:spcAft>
                <a:spcPts val="800"/>
              </a:spcAft>
            </a:pP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‘I personally feel that I have a responsibility to my singers to make sure that they are not doing any damage to themselves. It's like safety first, isn't it?’ </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C625E1B4-5E16-1867-66CA-EDA9DE72792C}"/>
              </a:ext>
            </a:extLst>
          </p:cNvPr>
          <p:cNvSpPr txBox="1"/>
          <p:nvPr/>
        </p:nvSpPr>
        <p:spPr>
          <a:xfrm>
            <a:off x="1968246" y="3502308"/>
            <a:ext cx="6094476" cy="584775"/>
          </a:xfrm>
          <a:prstGeom prst="rect">
            <a:avLst/>
          </a:prstGeom>
          <a:noFill/>
        </p:spPr>
        <p:txBody>
          <a:bodyPr wrap="square">
            <a:spAutoFit/>
          </a:bodyPr>
          <a:lstStyle/>
          <a:p>
            <a:pPr>
              <a:spcAft>
                <a:spcPts val="800"/>
              </a:spcAft>
            </a:pPr>
            <a:r>
              <a:rPr lang="en-GB" sz="1800" i="1" dirty="0">
                <a:solidFill>
                  <a:schemeClr val="accent2">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a:t>
            </a: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Vocal health, vocal anatomy, we have had  to look after people's voices, yeah, and get the best out of them.’ Interviewee 5</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F5CBC6ED-09CB-C096-A3A0-65DCD5377B65}"/>
              </a:ext>
            </a:extLst>
          </p:cNvPr>
          <p:cNvSpPr txBox="1"/>
          <p:nvPr/>
        </p:nvSpPr>
        <p:spPr>
          <a:xfrm>
            <a:off x="3220974" y="4488141"/>
            <a:ext cx="6094476" cy="2021066"/>
          </a:xfrm>
          <a:prstGeom prst="rect">
            <a:avLst/>
          </a:prstGeom>
          <a:noFill/>
        </p:spPr>
        <p:txBody>
          <a:bodyPr wrap="square">
            <a:spAutoFit/>
          </a:bodyPr>
          <a:lstStyle/>
          <a:p>
            <a:pPr>
              <a:spcAft>
                <a:spcPts val="800"/>
              </a:spcAft>
            </a:pPr>
            <a:r>
              <a:rPr lang="en-GB" sz="1400" dirty="0">
                <a:solidFill>
                  <a:srgbClr val="000000"/>
                </a:solidFill>
                <a:ea typeface="Times New Roman" panose="02020603050405020304" pitchFamily="18" charset="0"/>
                <a:cs typeface="Times New Roman" panose="02020603050405020304" pitchFamily="18" charset="0"/>
              </a:rPr>
              <a:t>Interviewee 3 </a:t>
            </a:r>
            <a:r>
              <a:rPr lang="en-GB" sz="1400" dirty="0">
                <a:solidFill>
                  <a:srgbClr val="000000"/>
                </a:solidFill>
                <a:effectLst/>
                <a:ea typeface="Times New Roman" panose="02020603050405020304" pitchFamily="18" charset="0"/>
                <a:cs typeface="Times New Roman" panose="02020603050405020304" pitchFamily="18" charset="0"/>
              </a:rPr>
              <a:t>commented on their lack of knowledge:</a:t>
            </a:r>
            <a:r>
              <a:rPr lang="en-GB" sz="1400" i="1" dirty="0">
                <a:solidFill>
                  <a:srgbClr val="000000"/>
                </a:solidFill>
                <a:effectLst/>
                <a:ea typeface="Times New Roman" panose="02020603050405020304" pitchFamily="18" charset="0"/>
                <a:cs typeface="Times New Roman" panose="02020603050405020304" pitchFamily="18" charset="0"/>
              </a:rPr>
              <a:t> </a:t>
            </a: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‘I go to these warmups with the vague idea about getting the muscles going, but really, you know, other than just easing in gently is all I really know about…’</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a:p>
            <a:pPr>
              <a:spcAft>
                <a:spcPts val="800"/>
              </a:spcAft>
            </a:pPr>
            <a:r>
              <a:rPr lang="en-GB" sz="1400" i="1" dirty="0">
                <a:effectLst/>
                <a:ea typeface="Times New Roman" panose="02020603050405020304" pitchFamily="18" charset="0"/>
                <a:cs typeface="Times New Roman" panose="02020603050405020304" pitchFamily="18" charset="0"/>
              </a:rPr>
              <a:t> </a:t>
            </a:r>
            <a:r>
              <a:rPr lang="en-GB" sz="1400" dirty="0">
                <a:effectLst/>
                <a:ea typeface="Times New Roman" panose="02020603050405020304" pitchFamily="18" charset="0"/>
                <a:cs typeface="Times New Roman" panose="02020603050405020304" pitchFamily="18" charset="0"/>
              </a:rPr>
              <a:t>And regarding training previously undertaken</a:t>
            </a:r>
            <a:endParaRPr lang="en-GB" sz="1400" dirty="0">
              <a:effectLst/>
              <a:ea typeface="Calibri" panose="020F0502020204030204" pitchFamily="34" charset="0"/>
              <a:cs typeface="Times New Roman" panose="02020603050405020304" pitchFamily="18" charset="0"/>
            </a:endParaRPr>
          </a:p>
          <a:p>
            <a:pPr>
              <a:spcAft>
                <a:spcPts val="800"/>
              </a:spcAft>
            </a:pPr>
            <a:r>
              <a:rPr lang="en-GB" sz="1400" i="1" dirty="0">
                <a:effectLst/>
                <a:ea typeface="Times New Roman" panose="02020603050405020304" pitchFamily="18" charset="0"/>
                <a:cs typeface="Times New Roman" panose="02020603050405020304" pitchFamily="18" charset="0"/>
              </a:rPr>
              <a:t>‘</a:t>
            </a:r>
            <a:r>
              <a:rPr lang="en-GB" sz="1400" i="1" dirty="0">
                <a:solidFill>
                  <a:schemeClr val="accent2">
                    <a:lumMod val="75000"/>
                  </a:schemeClr>
                </a:solidFill>
                <a:effectLst/>
                <a:ea typeface="Times New Roman" panose="02020603050405020304" pitchFamily="18" charset="0"/>
                <a:cs typeface="Times New Roman" panose="02020603050405020304" pitchFamily="18" charset="0"/>
              </a:rPr>
              <a:t>I thought, well, I don't, you know , I'm a musician. I don't know so much about singing. And I was hoping for more actual singing technique and how I can help my choir…’ </a:t>
            </a:r>
            <a:endParaRPr lang="en-GB" sz="1400" dirty="0">
              <a:solidFill>
                <a:schemeClr val="accent2">
                  <a:lumMod val="75000"/>
                </a:schemeClr>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750769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B7A45-F0C1-CFB6-F6E5-91F857CAFF99}"/>
              </a:ext>
            </a:extLst>
          </p:cNvPr>
          <p:cNvSpPr txBox="1"/>
          <p:nvPr/>
        </p:nvSpPr>
        <p:spPr>
          <a:xfrm>
            <a:off x="3209544" y="466344"/>
            <a:ext cx="4215384" cy="646331"/>
          </a:xfrm>
          <a:prstGeom prst="rect">
            <a:avLst/>
          </a:prstGeom>
          <a:noFill/>
        </p:spPr>
        <p:txBody>
          <a:bodyPr wrap="square" rtlCol="0">
            <a:spAutoFit/>
          </a:bodyPr>
          <a:lstStyle/>
          <a:p>
            <a:r>
              <a:rPr lang="en-GB" sz="3600" dirty="0">
                <a:solidFill>
                  <a:schemeClr val="accent2">
                    <a:lumMod val="75000"/>
                  </a:schemeClr>
                </a:solidFill>
              </a:rPr>
              <a:t>What?</a:t>
            </a:r>
          </a:p>
        </p:txBody>
      </p:sp>
      <p:sp>
        <p:nvSpPr>
          <p:cNvPr id="3" name="TextBox 2">
            <a:extLst>
              <a:ext uri="{FF2B5EF4-FFF2-40B4-BE49-F238E27FC236}">
                <a16:creationId xmlns:a16="http://schemas.microsoft.com/office/drawing/2014/main" id="{1F7C53F6-548E-CE91-E1D2-1BFB8E50BEC3}"/>
              </a:ext>
            </a:extLst>
          </p:cNvPr>
          <p:cNvSpPr txBox="1"/>
          <p:nvPr/>
        </p:nvSpPr>
        <p:spPr>
          <a:xfrm>
            <a:off x="1947672" y="1316736"/>
            <a:ext cx="6464808" cy="1908215"/>
          </a:xfrm>
          <a:prstGeom prst="rect">
            <a:avLst/>
          </a:prstGeom>
          <a:noFill/>
        </p:spPr>
        <p:txBody>
          <a:bodyPr wrap="square" rtlCol="0">
            <a:spAutoFit/>
          </a:bodyPr>
          <a:lstStyle/>
          <a:p>
            <a:r>
              <a:rPr lang="en-GB" dirty="0"/>
              <a:t>Choirs are communities and safe places:</a:t>
            </a:r>
          </a:p>
          <a:p>
            <a:endParaRPr lang="en-GB" dirty="0"/>
          </a:p>
          <a:p>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‘it's a very much a community in a choir, that it's a very inclusive, welcoming choir. And I think everybody in the choir feels it's their choir, so it's our choir rather than my choir.’</a:t>
            </a:r>
          </a:p>
          <a:p>
            <a:r>
              <a:rPr lang="en-GB" sz="1600" i="1" dirty="0">
                <a:solidFill>
                  <a:schemeClr val="accent2">
                    <a:lumMod val="75000"/>
                  </a:schemeClr>
                </a:solidFill>
                <a:ea typeface="Calibri" panose="020F0502020204030204" pitchFamily="34" charset="0"/>
                <a:cs typeface="Times New Roman" panose="02020603050405020304" pitchFamily="18" charset="0"/>
              </a:rPr>
              <a:t>										Interviewee 5</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a:p>
            <a:endParaRPr lang="en-GB" dirty="0"/>
          </a:p>
        </p:txBody>
      </p:sp>
      <p:sp>
        <p:nvSpPr>
          <p:cNvPr id="4" name="TextBox 3">
            <a:extLst>
              <a:ext uri="{FF2B5EF4-FFF2-40B4-BE49-F238E27FC236}">
                <a16:creationId xmlns:a16="http://schemas.microsoft.com/office/drawing/2014/main" id="{1B36B744-1696-4887-D20F-90E302ECDD58}"/>
              </a:ext>
            </a:extLst>
          </p:cNvPr>
          <p:cNvSpPr txBox="1"/>
          <p:nvPr/>
        </p:nvSpPr>
        <p:spPr>
          <a:xfrm>
            <a:off x="5925312" y="3300984"/>
            <a:ext cx="5111496" cy="1354217"/>
          </a:xfrm>
          <a:prstGeom prst="rect">
            <a:avLst/>
          </a:prstGeom>
          <a:noFill/>
        </p:spPr>
        <p:txBody>
          <a:bodyPr wrap="square" rtlCol="0">
            <a:spAutoFit/>
          </a:bodyPr>
          <a:lstStyle/>
          <a:p>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‘it's about the community, about, about the about the collaboration, about the joy, and that's, that's what I love about amateur music making’  Interviewee 7</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4E970446-BE89-337C-DEDD-F271B5281F12}"/>
              </a:ext>
            </a:extLst>
          </p:cNvPr>
          <p:cNvSpPr txBox="1"/>
          <p:nvPr/>
        </p:nvSpPr>
        <p:spPr>
          <a:xfrm>
            <a:off x="2514600" y="4507992"/>
            <a:ext cx="2990088" cy="1569660"/>
          </a:xfrm>
          <a:prstGeom prst="rect">
            <a:avLst/>
          </a:prstGeom>
          <a:noFill/>
        </p:spPr>
        <p:txBody>
          <a:bodyPr wrap="square" rtlCol="0">
            <a:spAutoFit/>
          </a:bodyPr>
          <a:lstStyle/>
          <a:p>
            <a:pPr>
              <a:spcAft>
                <a:spcPts val="800"/>
              </a:spcAft>
            </a:pP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you create that environment for them... if you are creating a choir for well-being, I think that's quite important that people feel safe.’  Interviewee 4</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95646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B7A45-F0C1-CFB6-F6E5-91F857CAFF99}"/>
              </a:ext>
            </a:extLst>
          </p:cNvPr>
          <p:cNvSpPr txBox="1"/>
          <p:nvPr/>
        </p:nvSpPr>
        <p:spPr>
          <a:xfrm>
            <a:off x="1545336" y="132677"/>
            <a:ext cx="4215384" cy="646331"/>
          </a:xfrm>
          <a:prstGeom prst="rect">
            <a:avLst/>
          </a:prstGeom>
          <a:noFill/>
        </p:spPr>
        <p:txBody>
          <a:bodyPr wrap="square" rtlCol="0">
            <a:spAutoFit/>
          </a:bodyPr>
          <a:lstStyle/>
          <a:p>
            <a:r>
              <a:rPr lang="en-GB" sz="3600" dirty="0">
                <a:solidFill>
                  <a:schemeClr val="accent2">
                    <a:lumMod val="75000"/>
                  </a:schemeClr>
                </a:solidFill>
              </a:rPr>
              <a:t>What?</a:t>
            </a:r>
          </a:p>
        </p:txBody>
      </p:sp>
      <p:sp>
        <p:nvSpPr>
          <p:cNvPr id="3" name="TextBox 2">
            <a:extLst>
              <a:ext uri="{FF2B5EF4-FFF2-40B4-BE49-F238E27FC236}">
                <a16:creationId xmlns:a16="http://schemas.microsoft.com/office/drawing/2014/main" id="{1F7C53F6-548E-CE91-E1D2-1BFB8E50BEC3}"/>
              </a:ext>
            </a:extLst>
          </p:cNvPr>
          <p:cNvSpPr txBox="1"/>
          <p:nvPr/>
        </p:nvSpPr>
        <p:spPr>
          <a:xfrm>
            <a:off x="1792224" y="919931"/>
            <a:ext cx="6327648" cy="3139321"/>
          </a:xfrm>
          <a:prstGeom prst="rect">
            <a:avLst/>
          </a:prstGeom>
          <a:noFill/>
        </p:spPr>
        <p:txBody>
          <a:bodyPr wrap="square" rtlCol="0">
            <a:spAutoFit/>
          </a:bodyPr>
          <a:lstStyle/>
          <a:p>
            <a:r>
              <a:rPr lang="en-GB" dirty="0"/>
              <a:t>Choral Directors attitudes can affect their singers:</a:t>
            </a:r>
          </a:p>
          <a:p>
            <a:endParaRPr lang="en-GB" dirty="0"/>
          </a:p>
          <a:p>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‘How do you handle those people who you, who can't match any pitches back to you in that two or three minutes? And one of the music directors says to me…why lie to them or just put them out the misery and tell them singing, it’s not their thing… and they should find something else to do… Where is everything that you should believe in, your compassion and your empathy,… it makes me want to weep, because that person will, will now never sing  when their child gets married, that person will be silent in the church’. </a:t>
            </a:r>
            <a:r>
              <a:rPr lang="en-GB" sz="1600" i="1" dirty="0">
                <a:solidFill>
                  <a:schemeClr val="accent2">
                    <a:lumMod val="75000"/>
                  </a:schemeClr>
                </a:solidFill>
              </a:rPr>
              <a:t>Interviewee 1</a:t>
            </a:r>
          </a:p>
          <a:p>
            <a:endParaRPr lang="en-GB" dirty="0"/>
          </a:p>
        </p:txBody>
      </p:sp>
      <p:sp>
        <p:nvSpPr>
          <p:cNvPr id="5" name="TextBox 4">
            <a:extLst>
              <a:ext uri="{FF2B5EF4-FFF2-40B4-BE49-F238E27FC236}">
                <a16:creationId xmlns:a16="http://schemas.microsoft.com/office/drawing/2014/main" id="{4E970446-BE89-337C-DEDD-F271B5281F12}"/>
              </a:ext>
            </a:extLst>
          </p:cNvPr>
          <p:cNvSpPr txBox="1"/>
          <p:nvPr/>
        </p:nvSpPr>
        <p:spPr>
          <a:xfrm>
            <a:off x="2039112" y="4331090"/>
            <a:ext cx="9528048" cy="2369880"/>
          </a:xfrm>
          <a:prstGeom prst="rect">
            <a:avLst/>
          </a:prstGeom>
          <a:noFill/>
        </p:spPr>
        <p:txBody>
          <a:bodyPr wrap="square" rtlCol="0">
            <a:spAutoFit/>
          </a:bodyPr>
          <a:lstStyle/>
          <a:p>
            <a:pPr>
              <a:spcAft>
                <a:spcPts val="800"/>
              </a:spcAft>
            </a:pPr>
            <a:r>
              <a:rPr lang="en-GB" sz="1600" dirty="0">
                <a:ea typeface="Calibri" panose="020F0502020204030204" pitchFamily="34" charset="0"/>
                <a:cs typeface="Times New Roman" panose="02020603050405020304" pitchFamily="18" charset="0"/>
              </a:rPr>
              <a:t>And choral directors can be impacted as well:</a:t>
            </a:r>
          </a:p>
          <a:p>
            <a:pPr>
              <a:spcAft>
                <a:spcPts val="800"/>
              </a:spcAft>
            </a:pP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Rehearsing I think it is the creative process… I don't enjoy concerts when I'm conducting it. I've got to stay focused and make sure everything happens right. I enjoy the buzz  afterwards when everyone says, Oh, that was great. Or conversely, I'll go right down if things weren't didn't go as well as I wanted to, but I just found this sort of stress, a lot of pressure around stupid things… I sort of get to the end of the concert, I feel bit sort of, you know, I've missed it’. Interviewee 3</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a:p>
            <a:pPr>
              <a:spcAft>
                <a:spcPts val="800"/>
              </a:spcAft>
            </a:pPr>
            <a:endParaRPr lang="en-GB" sz="1600" dirty="0">
              <a:ea typeface="Calibri" panose="020F0502020204030204" pitchFamily="34" charset="0"/>
              <a:cs typeface="Times New Roman" panose="02020603050405020304" pitchFamily="18" charset="0"/>
            </a:endParaRPr>
          </a:p>
          <a:p>
            <a:pPr>
              <a:spcAft>
                <a:spcPts val="800"/>
              </a:spcAft>
            </a:pP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23516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B7A45-F0C1-CFB6-F6E5-91F857CAFF99}"/>
              </a:ext>
            </a:extLst>
          </p:cNvPr>
          <p:cNvSpPr txBox="1"/>
          <p:nvPr/>
        </p:nvSpPr>
        <p:spPr>
          <a:xfrm>
            <a:off x="1545336" y="132677"/>
            <a:ext cx="4215384" cy="646331"/>
          </a:xfrm>
          <a:prstGeom prst="rect">
            <a:avLst/>
          </a:prstGeom>
          <a:noFill/>
        </p:spPr>
        <p:txBody>
          <a:bodyPr wrap="square" rtlCol="0">
            <a:spAutoFit/>
          </a:bodyPr>
          <a:lstStyle/>
          <a:p>
            <a:r>
              <a:rPr lang="en-GB" sz="3600" dirty="0">
                <a:solidFill>
                  <a:schemeClr val="accent2">
                    <a:lumMod val="75000"/>
                  </a:schemeClr>
                </a:solidFill>
              </a:rPr>
              <a:t>What?</a:t>
            </a:r>
          </a:p>
        </p:txBody>
      </p:sp>
      <p:sp>
        <p:nvSpPr>
          <p:cNvPr id="3" name="TextBox 2">
            <a:extLst>
              <a:ext uri="{FF2B5EF4-FFF2-40B4-BE49-F238E27FC236}">
                <a16:creationId xmlns:a16="http://schemas.microsoft.com/office/drawing/2014/main" id="{1F7C53F6-548E-CE91-E1D2-1BFB8E50BEC3}"/>
              </a:ext>
            </a:extLst>
          </p:cNvPr>
          <p:cNvSpPr txBox="1"/>
          <p:nvPr/>
        </p:nvSpPr>
        <p:spPr>
          <a:xfrm>
            <a:off x="4109552" y="2904641"/>
            <a:ext cx="7945288" cy="2092881"/>
          </a:xfrm>
          <a:prstGeom prst="rect">
            <a:avLst/>
          </a:prstGeom>
          <a:noFill/>
        </p:spPr>
        <p:txBody>
          <a:bodyPr wrap="square" rtlCol="0">
            <a:spAutoFit/>
          </a:bodyPr>
          <a:lstStyle/>
          <a:p>
            <a:r>
              <a:rPr lang="en-GB" sz="1600" dirty="0"/>
              <a:t>Interviewee 4 also commented about the need for boundaries:</a:t>
            </a:r>
          </a:p>
          <a:p>
            <a:endParaRPr lang="en-GB" sz="1600" dirty="0"/>
          </a:p>
          <a:p>
            <a:r>
              <a:rPr lang="en-GB" sz="1600" i="1" dirty="0">
                <a:solidFill>
                  <a:schemeClr val="accent2">
                    <a:lumMod val="75000"/>
                  </a:schemeClr>
                </a:solidFill>
                <a:effectLst/>
                <a:ea typeface="Calibri" panose="020F0502020204030204" pitchFamily="34" charset="0"/>
                <a:cs typeface="Times New Roman" panose="02020603050405020304" pitchFamily="18" charset="0"/>
              </a:rPr>
              <a:t>‘And I think this is the thing with choirs for wellbeing to separate… it's keeping everything warm and friendly, but still having boundaries in place,… to make sure that I'm doing my own things outside of choir, within my own friendship groups, and I'm looking after my own wellbeing. So that the choir doesn't become something that I need’.</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4E970446-BE89-337C-DEDD-F271B5281F12}"/>
              </a:ext>
            </a:extLst>
          </p:cNvPr>
          <p:cNvSpPr txBox="1"/>
          <p:nvPr/>
        </p:nvSpPr>
        <p:spPr>
          <a:xfrm>
            <a:off x="1874520" y="890307"/>
            <a:ext cx="9582912" cy="1949252"/>
          </a:xfrm>
          <a:prstGeom prst="rect">
            <a:avLst/>
          </a:prstGeom>
          <a:noFill/>
        </p:spPr>
        <p:txBody>
          <a:bodyPr wrap="square" rtlCol="0">
            <a:spAutoFit/>
          </a:bodyPr>
          <a:lstStyle/>
          <a:p>
            <a:pPr>
              <a:spcAft>
                <a:spcPts val="800"/>
              </a:spcAft>
            </a:pPr>
            <a:r>
              <a:rPr lang="en-GB" sz="1600" dirty="0">
                <a:ea typeface="Calibri" panose="020F0502020204030204" pitchFamily="34" charset="0"/>
                <a:cs typeface="Times New Roman" panose="02020603050405020304" pitchFamily="18" charset="0"/>
              </a:rPr>
              <a:t>And choral directors can be impacted as well as Interviewee 4 explained</a:t>
            </a:r>
          </a:p>
          <a:p>
            <a:pPr>
              <a:spcAft>
                <a:spcPts val="1200"/>
              </a:spcAft>
            </a:pPr>
            <a:r>
              <a:rPr lang="en-GB" sz="1800" i="1" dirty="0">
                <a:solidFill>
                  <a:schemeClr val="accent2">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a:t>
            </a: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so I'm not like her, and it nearly destroyed me that first year, actually, or a couple of people in the choir, nearly destroyed me, because I relied quite heavily on the keyboard, and I didn't realize until I was talking to my singing teacher during lockdown that I'd kind of developed performance anxiety.  I couldn't, I couldn't remember, the notes just went from my head during rehearsal, just couldn't do it, so I was relying more and more on my keyboard. And I think essentially, I'd been trying to be this other person for them, which was not me’.</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8DACD1A4-B14D-38BE-7F36-E4310425BE5C}"/>
              </a:ext>
            </a:extLst>
          </p:cNvPr>
          <p:cNvSpPr txBox="1"/>
          <p:nvPr/>
        </p:nvSpPr>
        <p:spPr>
          <a:xfrm>
            <a:off x="2176272" y="4965192"/>
            <a:ext cx="9582912" cy="1672253"/>
          </a:xfrm>
          <a:prstGeom prst="rect">
            <a:avLst/>
          </a:prstGeom>
          <a:noFill/>
        </p:spPr>
        <p:txBody>
          <a:bodyPr wrap="square" rtlCol="0">
            <a:spAutoFit/>
          </a:bodyPr>
          <a:lstStyle/>
          <a:p>
            <a:pPr>
              <a:spcAft>
                <a:spcPts val="800"/>
              </a:spcAft>
            </a:pPr>
            <a:r>
              <a:rPr lang="en-GB" sz="1600" dirty="0">
                <a:effectLst/>
                <a:ea typeface="Times New Roman" panose="02020603050405020304" pitchFamily="18" charset="0"/>
                <a:cs typeface="Times New Roman" panose="02020603050405020304" pitchFamily="18" charset="0"/>
              </a:rPr>
              <a:t>Regarding training, Interviewee 1 had this to add:</a:t>
            </a:r>
          </a:p>
          <a:p>
            <a:pPr>
              <a:spcAft>
                <a:spcPts val="800"/>
              </a:spcAft>
            </a:pPr>
            <a:r>
              <a:rPr lang="en-GB" sz="1600" dirty="0">
                <a:solidFill>
                  <a:schemeClr val="accent2">
                    <a:lumMod val="75000"/>
                  </a:schemeClr>
                </a:solidFill>
                <a:effectLst/>
                <a:ea typeface="Times New Roman" panose="02020603050405020304" pitchFamily="18" charset="0"/>
                <a:cs typeface="Times New Roman" panose="02020603050405020304" pitchFamily="18" charset="0"/>
              </a:rPr>
              <a:t>‘</a:t>
            </a: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So, so pathways to choral conducting ought to also include… bit somewhere around music therapy, isn't it?...  whilst there certainly is the, the training out there to prepare in a structured way, decent professional choral conductors, there's certainly not the pathways out there to prepare the equally valid person who needs to be skilled in a whole load of other things to run the community choir really</a:t>
            </a:r>
            <a:r>
              <a:rPr lang="en-GB" sz="1600" dirty="0">
                <a:solidFill>
                  <a:schemeClr val="accent2">
                    <a:lumMod val="75000"/>
                  </a:schemeClr>
                </a:solidFill>
                <a:effectLst/>
                <a:ea typeface="Times New Roman" panose="02020603050405020304" pitchFamily="18" charset="0"/>
                <a:cs typeface="Times New Roman" panose="02020603050405020304" pitchFamily="18" charset="0"/>
              </a:rPr>
              <a:t> ‘</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21802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20D1A3-EC4A-E07A-FED6-9B0E15E86F51}"/>
              </a:ext>
            </a:extLst>
          </p:cNvPr>
          <p:cNvPicPr>
            <a:picLocks noChangeAspect="1"/>
          </p:cNvPicPr>
          <p:nvPr/>
        </p:nvPicPr>
        <p:blipFill>
          <a:blip r:embed="rId2"/>
          <a:stretch>
            <a:fillRect/>
          </a:stretch>
        </p:blipFill>
        <p:spPr>
          <a:xfrm>
            <a:off x="6443841" y="517236"/>
            <a:ext cx="4932091" cy="1743607"/>
          </a:xfrm>
          <a:prstGeom prst="rect">
            <a:avLst/>
          </a:prstGeom>
        </p:spPr>
      </p:pic>
      <p:sp>
        <p:nvSpPr>
          <p:cNvPr id="3" name="TextBox 2">
            <a:extLst>
              <a:ext uri="{FF2B5EF4-FFF2-40B4-BE49-F238E27FC236}">
                <a16:creationId xmlns:a16="http://schemas.microsoft.com/office/drawing/2014/main" id="{1D187668-D03C-4E13-A542-A48108A9CE7C}"/>
              </a:ext>
            </a:extLst>
          </p:cNvPr>
          <p:cNvSpPr txBox="1"/>
          <p:nvPr/>
        </p:nvSpPr>
        <p:spPr>
          <a:xfrm>
            <a:off x="988077" y="1766668"/>
            <a:ext cx="1694468" cy="646331"/>
          </a:xfrm>
          <a:prstGeom prst="rect">
            <a:avLst/>
          </a:prstGeom>
          <a:noFill/>
        </p:spPr>
        <p:txBody>
          <a:bodyPr wrap="square">
            <a:spAutoFit/>
          </a:bodyPr>
          <a:lstStyle/>
          <a:p>
            <a:r>
              <a:rPr lang="en-GB" sz="3600" dirty="0">
                <a:solidFill>
                  <a:schemeClr val="accent2">
                    <a:lumMod val="75000"/>
                  </a:schemeClr>
                </a:solidFill>
              </a:rPr>
              <a:t>What?</a:t>
            </a:r>
          </a:p>
        </p:txBody>
      </p:sp>
      <p:sp>
        <p:nvSpPr>
          <p:cNvPr id="4" name="TextBox 3">
            <a:extLst>
              <a:ext uri="{FF2B5EF4-FFF2-40B4-BE49-F238E27FC236}">
                <a16:creationId xmlns:a16="http://schemas.microsoft.com/office/drawing/2014/main" id="{7BE56A0C-20C4-52CF-7E9C-F170B4EDE3FD}"/>
              </a:ext>
            </a:extLst>
          </p:cNvPr>
          <p:cNvSpPr txBox="1"/>
          <p:nvPr/>
        </p:nvSpPr>
        <p:spPr>
          <a:xfrm>
            <a:off x="2992582" y="517236"/>
            <a:ext cx="4294909" cy="646331"/>
          </a:xfrm>
          <a:prstGeom prst="rect">
            <a:avLst/>
          </a:prstGeom>
          <a:noFill/>
        </p:spPr>
        <p:txBody>
          <a:bodyPr wrap="square" rtlCol="0">
            <a:spAutoFit/>
          </a:bodyPr>
          <a:lstStyle/>
          <a:p>
            <a:r>
              <a:rPr lang="en-GB" sz="3600" dirty="0"/>
              <a:t>CPD!</a:t>
            </a:r>
          </a:p>
        </p:txBody>
      </p:sp>
      <p:sp>
        <p:nvSpPr>
          <p:cNvPr id="5" name="TextBox 4">
            <a:extLst>
              <a:ext uri="{FF2B5EF4-FFF2-40B4-BE49-F238E27FC236}">
                <a16:creationId xmlns:a16="http://schemas.microsoft.com/office/drawing/2014/main" id="{D207E4F6-BCCC-D55C-FBCE-8DD0F3696772}"/>
              </a:ext>
            </a:extLst>
          </p:cNvPr>
          <p:cNvSpPr txBox="1"/>
          <p:nvPr/>
        </p:nvSpPr>
        <p:spPr>
          <a:xfrm>
            <a:off x="1689054" y="2745479"/>
            <a:ext cx="3138978" cy="3785652"/>
          </a:xfrm>
          <a:prstGeom prst="rect">
            <a:avLst/>
          </a:prstGeom>
          <a:noFill/>
        </p:spPr>
        <p:txBody>
          <a:bodyPr wrap="square" rtlCol="0">
            <a:spAutoFit/>
          </a:bodyPr>
          <a:lstStyle/>
          <a:p>
            <a:r>
              <a:rPr lang="en-GB" sz="1600" dirty="0"/>
              <a:t>The bad news is </a:t>
            </a:r>
            <a:r>
              <a:rPr lang="en-GB" sz="1600" dirty="0">
                <a:effectLst/>
                <a:ea typeface="Calibri" panose="020F0502020204030204" pitchFamily="34" charset="0"/>
              </a:rPr>
              <a:t>by this stage of the survey, around 44% (41) of the initial respondents failed to complete any further questions. </a:t>
            </a:r>
          </a:p>
          <a:p>
            <a:endParaRPr lang="en-GB" sz="1600" dirty="0">
              <a:ea typeface="Calibri" panose="020F0502020204030204" pitchFamily="34" charset="0"/>
            </a:endParaRPr>
          </a:p>
          <a:p>
            <a:r>
              <a:rPr lang="en-GB" sz="1600" dirty="0">
                <a:ea typeface="Calibri" panose="020F0502020204030204" pitchFamily="34" charset="0"/>
              </a:rPr>
              <a:t>The good news is </a:t>
            </a:r>
            <a:r>
              <a:rPr lang="en-GB" sz="1600" dirty="0">
                <a:ea typeface="Calibri" panose="020F0502020204030204" pitchFamily="34" charset="0"/>
                <a:cs typeface="Times New Roman" panose="02020603050405020304" pitchFamily="18" charset="0"/>
              </a:rPr>
              <a:t>w</a:t>
            </a:r>
            <a:r>
              <a:rPr lang="en-GB" sz="1600" dirty="0">
                <a:effectLst/>
                <a:ea typeface="Calibri" panose="020F0502020204030204" pitchFamily="34" charset="0"/>
                <a:cs typeface="Times New Roman" panose="02020603050405020304" pitchFamily="18" charset="0"/>
              </a:rPr>
              <a:t>hilst disappointing, this does provide an opportunity for reflection on the reasons for this such as survey fatigue and is a useful learning experience that can be used to inform future projects.</a:t>
            </a:r>
          </a:p>
          <a:p>
            <a:endParaRPr lang="en-GB" sz="1600" dirty="0"/>
          </a:p>
        </p:txBody>
      </p:sp>
      <p:pic>
        <p:nvPicPr>
          <p:cNvPr id="6" name="Picture 5">
            <a:extLst>
              <a:ext uri="{FF2B5EF4-FFF2-40B4-BE49-F238E27FC236}">
                <a16:creationId xmlns:a16="http://schemas.microsoft.com/office/drawing/2014/main" id="{6C54E23E-CDAB-4A7B-F176-E86CCF1617B7}"/>
              </a:ext>
            </a:extLst>
          </p:cNvPr>
          <p:cNvPicPr>
            <a:picLocks noChangeAspect="1"/>
          </p:cNvPicPr>
          <p:nvPr/>
        </p:nvPicPr>
        <p:blipFill>
          <a:blip r:embed="rId3"/>
          <a:stretch>
            <a:fillRect/>
          </a:stretch>
        </p:blipFill>
        <p:spPr>
          <a:xfrm>
            <a:off x="6559674" y="3002915"/>
            <a:ext cx="4816258" cy="3528215"/>
          </a:xfrm>
          <a:prstGeom prst="rect">
            <a:avLst/>
          </a:prstGeom>
        </p:spPr>
      </p:pic>
    </p:spTree>
    <p:extLst>
      <p:ext uri="{BB962C8B-B14F-4D97-AF65-F5344CB8AC3E}">
        <p14:creationId xmlns:p14="http://schemas.microsoft.com/office/powerpoint/2010/main" val="18915747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5C23F5-8E55-6E68-C4E4-4D66EBC3843E}"/>
              </a:ext>
            </a:extLst>
          </p:cNvPr>
          <p:cNvPicPr>
            <a:picLocks noChangeAspect="1"/>
          </p:cNvPicPr>
          <p:nvPr/>
        </p:nvPicPr>
        <p:blipFill>
          <a:blip r:embed="rId2"/>
          <a:stretch>
            <a:fillRect/>
          </a:stretch>
        </p:blipFill>
        <p:spPr>
          <a:xfrm>
            <a:off x="2890982" y="344418"/>
            <a:ext cx="5532582" cy="4948018"/>
          </a:xfrm>
          <a:prstGeom prst="rect">
            <a:avLst/>
          </a:prstGeom>
        </p:spPr>
      </p:pic>
      <p:sp>
        <p:nvSpPr>
          <p:cNvPr id="4" name="TextBox 3">
            <a:extLst>
              <a:ext uri="{FF2B5EF4-FFF2-40B4-BE49-F238E27FC236}">
                <a16:creationId xmlns:a16="http://schemas.microsoft.com/office/drawing/2014/main" id="{093DED5F-1910-BA11-DF4C-73AA93F7E6DF}"/>
              </a:ext>
            </a:extLst>
          </p:cNvPr>
          <p:cNvSpPr txBox="1"/>
          <p:nvPr/>
        </p:nvSpPr>
        <p:spPr>
          <a:xfrm>
            <a:off x="8726424" y="4430098"/>
            <a:ext cx="3169920" cy="2031325"/>
          </a:xfrm>
          <a:prstGeom prst="rect">
            <a:avLst/>
          </a:prstGeom>
          <a:noFill/>
        </p:spPr>
        <p:txBody>
          <a:bodyPr wrap="square">
            <a:spAutoFit/>
          </a:bodyPr>
          <a:lstStyle/>
          <a:p>
            <a:pPr>
              <a:spcBef>
                <a:spcPts val="1200"/>
              </a:spcBef>
              <a:spcAft>
                <a:spcPts val="800"/>
              </a:spcAft>
            </a:pPr>
            <a:r>
              <a:rPr lang="en-GB" sz="1400" dirty="0">
                <a:effectLst/>
                <a:ea typeface="Calibri" panose="020F0502020204030204" pitchFamily="34" charset="0"/>
                <a:cs typeface="Times New Roman" panose="02020603050405020304" pitchFamily="18" charset="0"/>
              </a:rPr>
              <a:t>Unfortunately, given the attrition rate in overall participation, the sample may now be too skewed to allow for valid conclusions to be drawn; but once again, further investigation with a narrower focus on some of the issues identified may provide a more balanced and justifiable conclusion.</a:t>
            </a:r>
          </a:p>
        </p:txBody>
      </p:sp>
      <p:sp>
        <p:nvSpPr>
          <p:cNvPr id="8" name="TextBox 7">
            <a:extLst>
              <a:ext uri="{FF2B5EF4-FFF2-40B4-BE49-F238E27FC236}">
                <a16:creationId xmlns:a16="http://schemas.microsoft.com/office/drawing/2014/main" id="{B3892214-C9A6-9EA7-D802-C173EFD0FF66}"/>
              </a:ext>
            </a:extLst>
          </p:cNvPr>
          <p:cNvSpPr txBox="1"/>
          <p:nvPr/>
        </p:nvSpPr>
        <p:spPr>
          <a:xfrm>
            <a:off x="9301018" y="2172096"/>
            <a:ext cx="1928622" cy="646331"/>
          </a:xfrm>
          <a:prstGeom prst="rect">
            <a:avLst/>
          </a:prstGeom>
          <a:noFill/>
        </p:spPr>
        <p:txBody>
          <a:bodyPr wrap="square">
            <a:spAutoFit/>
          </a:bodyPr>
          <a:lstStyle/>
          <a:p>
            <a:r>
              <a:rPr lang="en-GB" sz="3600" dirty="0">
                <a:solidFill>
                  <a:schemeClr val="accent2">
                    <a:lumMod val="75000"/>
                  </a:schemeClr>
                </a:solidFill>
              </a:rPr>
              <a:t>What?</a:t>
            </a:r>
          </a:p>
        </p:txBody>
      </p:sp>
    </p:spTree>
    <p:extLst>
      <p:ext uri="{BB962C8B-B14F-4D97-AF65-F5344CB8AC3E}">
        <p14:creationId xmlns:p14="http://schemas.microsoft.com/office/powerpoint/2010/main" val="19862586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E612726-6AD2-4BFC-B44A-BA092E156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403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84B9C2C-FD52-48EF-8BDE-720C5030FE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37129"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1">
            <a:extLst>
              <a:ext uri="{FF2B5EF4-FFF2-40B4-BE49-F238E27FC236}">
                <a16:creationId xmlns:a16="http://schemas.microsoft.com/office/drawing/2014/main" id="{A1DE0485-65C8-4D95-9B34-C55884FC27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pic>
        <p:nvPicPr>
          <p:cNvPr id="2" name="Picture 1">
            <a:extLst>
              <a:ext uri="{FF2B5EF4-FFF2-40B4-BE49-F238E27FC236}">
                <a16:creationId xmlns:a16="http://schemas.microsoft.com/office/drawing/2014/main" id="{BFB035B9-74B6-5CC0-BC36-AF964E4E2DC4}"/>
              </a:ext>
            </a:extLst>
          </p:cNvPr>
          <p:cNvPicPr>
            <a:picLocks noChangeAspect="1"/>
          </p:cNvPicPr>
          <p:nvPr/>
        </p:nvPicPr>
        <p:blipFill>
          <a:blip r:embed="rId2"/>
          <a:stretch>
            <a:fillRect/>
          </a:stretch>
        </p:blipFill>
        <p:spPr>
          <a:xfrm>
            <a:off x="6536475" y="1931741"/>
            <a:ext cx="5234512" cy="4096006"/>
          </a:xfrm>
          <a:prstGeom prst="rect">
            <a:avLst/>
          </a:prstGeom>
        </p:spPr>
      </p:pic>
      <p:pic>
        <p:nvPicPr>
          <p:cNvPr id="3" name="Picture 2">
            <a:extLst>
              <a:ext uri="{FF2B5EF4-FFF2-40B4-BE49-F238E27FC236}">
                <a16:creationId xmlns:a16="http://schemas.microsoft.com/office/drawing/2014/main" id="{978F5E52-90ED-D0DB-D54A-BA0E6C3ABBBA}"/>
              </a:ext>
            </a:extLst>
          </p:cNvPr>
          <p:cNvPicPr>
            <a:picLocks noChangeAspect="1"/>
          </p:cNvPicPr>
          <p:nvPr/>
        </p:nvPicPr>
        <p:blipFill>
          <a:blip r:embed="rId3"/>
          <a:stretch>
            <a:fillRect/>
          </a:stretch>
        </p:blipFill>
        <p:spPr>
          <a:xfrm>
            <a:off x="1484770" y="2487277"/>
            <a:ext cx="4804064" cy="3395766"/>
          </a:xfrm>
          <a:prstGeom prst="rect">
            <a:avLst/>
          </a:prstGeom>
        </p:spPr>
      </p:pic>
      <p:sp>
        <p:nvSpPr>
          <p:cNvPr id="5" name="TextBox 4">
            <a:extLst>
              <a:ext uri="{FF2B5EF4-FFF2-40B4-BE49-F238E27FC236}">
                <a16:creationId xmlns:a16="http://schemas.microsoft.com/office/drawing/2014/main" id="{5883BDA5-6813-9E59-C210-75D36C39A461}"/>
              </a:ext>
            </a:extLst>
          </p:cNvPr>
          <p:cNvSpPr txBox="1"/>
          <p:nvPr/>
        </p:nvSpPr>
        <p:spPr>
          <a:xfrm>
            <a:off x="1996439" y="265699"/>
            <a:ext cx="1816609" cy="646331"/>
          </a:xfrm>
          <a:prstGeom prst="rect">
            <a:avLst/>
          </a:prstGeom>
          <a:noFill/>
        </p:spPr>
        <p:txBody>
          <a:bodyPr wrap="square">
            <a:spAutoFit/>
          </a:bodyPr>
          <a:lstStyle/>
          <a:p>
            <a:r>
              <a:rPr lang="en-GB" sz="3600" dirty="0">
                <a:solidFill>
                  <a:schemeClr val="accent2">
                    <a:lumMod val="75000"/>
                  </a:schemeClr>
                </a:solidFill>
              </a:rPr>
              <a:t>What?</a:t>
            </a:r>
          </a:p>
        </p:txBody>
      </p:sp>
      <p:sp>
        <p:nvSpPr>
          <p:cNvPr id="6" name="TextBox 5">
            <a:extLst>
              <a:ext uri="{FF2B5EF4-FFF2-40B4-BE49-F238E27FC236}">
                <a16:creationId xmlns:a16="http://schemas.microsoft.com/office/drawing/2014/main" id="{75B5E1F8-EAD1-5416-CBC5-93C14919E572}"/>
              </a:ext>
            </a:extLst>
          </p:cNvPr>
          <p:cNvSpPr txBox="1"/>
          <p:nvPr/>
        </p:nvSpPr>
        <p:spPr>
          <a:xfrm>
            <a:off x="1484770" y="1177729"/>
            <a:ext cx="4656556" cy="584775"/>
          </a:xfrm>
          <a:prstGeom prst="rect">
            <a:avLst/>
          </a:prstGeom>
          <a:noFill/>
        </p:spPr>
        <p:txBody>
          <a:bodyPr wrap="square" rtlCol="0">
            <a:spAutoFit/>
          </a:bodyPr>
          <a:lstStyle/>
          <a:p>
            <a:pPr algn="ctr"/>
            <a:r>
              <a:rPr lang="en-GB" sz="1600" dirty="0"/>
              <a:t>A reminder of the strengths and weaknesses previously identified </a:t>
            </a:r>
          </a:p>
        </p:txBody>
      </p:sp>
      <p:cxnSp>
        <p:nvCxnSpPr>
          <p:cNvPr id="15" name="Straight Arrow Connector 14">
            <a:extLst>
              <a:ext uri="{FF2B5EF4-FFF2-40B4-BE49-F238E27FC236}">
                <a16:creationId xmlns:a16="http://schemas.microsoft.com/office/drawing/2014/main" id="{24B43D08-435F-2448-F1DA-1EAA3E2C6CF3}"/>
              </a:ext>
            </a:extLst>
          </p:cNvPr>
          <p:cNvCxnSpPr>
            <a:stCxn id="6" idx="2"/>
          </p:cNvCxnSpPr>
          <p:nvPr/>
        </p:nvCxnSpPr>
        <p:spPr>
          <a:xfrm>
            <a:off x="3813048" y="1762504"/>
            <a:ext cx="0" cy="644492"/>
          </a:xfrm>
          <a:prstGeom prst="straightConnector1">
            <a:avLst/>
          </a:prstGeom>
          <a:ln w="76200">
            <a:solidFill>
              <a:srgbClr val="FF0000"/>
            </a:solidFill>
            <a:tailEnd type="triangle"/>
          </a:ln>
        </p:spPr>
        <p:style>
          <a:lnRef idx="3">
            <a:schemeClr val="accent3"/>
          </a:lnRef>
          <a:fillRef idx="0">
            <a:schemeClr val="accent3"/>
          </a:fillRef>
          <a:effectRef idx="2">
            <a:schemeClr val="accent3"/>
          </a:effectRef>
          <a:fontRef idx="minor">
            <a:schemeClr val="tx1"/>
          </a:fontRef>
        </p:style>
      </p:cxnSp>
      <p:sp>
        <p:nvSpPr>
          <p:cNvPr id="16" name="TextBox 15">
            <a:extLst>
              <a:ext uri="{FF2B5EF4-FFF2-40B4-BE49-F238E27FC236}">
                <a16:creationId xmlns:a16="http://schemas.microsoft.com/office/drawing/2014/main" id="{6BE5AA85-475E-FF82-4348-2FD618B68137}"/>
              </a:ext>
            </a:extLst>
          </p:cNvPr>
          <p:cNvSpPr txBox="1"/>
          <p:nvPr/>
        </p:nvSpPr>
        <p:spPr>
          <a:xfrm>
            <a:off x="6693408" y="402336"/>
            <a:ext cx="5077579" cy="1384995"/>
          </a:xfrm>
          <a:prstGeom prst="rect">
            <a:avLst/>
          </a:prstGeom>
          <a:noFill/>
        </p:spPr>
        <p:txBody>
          <a:bodyPr wrap="square" rtlCol="0">
            <a:spAutoFit/>
          </a:bodyPr>
          <a:lstStyle/>
          <a:p>
            <a:r>
              <a:rPr lang="en-GB" sz="1400" dirty="0"/>
              <a:t>And the plans for CPD?</a:t>
            </a:r>
          </a:p>
          <a:p>
            <a:r>
              <a:rPr lang="en-GB" sz="1400" dirty="0"/>
              <a:t>Given the findings so far, it is unsurprising that vocal technique, anatomy and health are near the top of the list.</a:t>
            </a:r>
          </a:p>
          <a:p>
            <a:r>
              <a:rPr lang="en-GB" sz="1400" dirty="0"/>
              <a:t>But are choral directors too concerned about conducting technique?</a:t>
            </a:r>
          </a:p>
        </p:txBody>
      </p:sp>
    </p:spTree>
    <p:extLst>
      <p:ext uri="{BB962C8B-B14F-4D97-AF65-F5344CB8AC3E}">
        <p14:creationId xmlns:p14="http://schemas.microsoft.com/office/powerpoint/2010/main" val="15904901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B7EFD05-5F12-420E-8AEF-74D5EF9D5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0" name="Freeform 11">
              <a:extLst>
                <a:ext uri="{FF2B5EF4-FFF2-40B4-BE49-F238E27FC236}">
                  <a16:creationId xmlns:a16="http://schemas.microsoft.com/office/drawing/2014/main" id="{6B6786B7-9BA0-488B-8C6B-1C5BB4E2A5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1" name="Freeform 12">
              <a:extLst>
                <a:ext uri="{FF2B5EF4-FFF2-40B4-BE49-F238E27FC236}">
                  <a16:creationId xmlns:a16="http://schemas.microsoft.com/office/drawing/2014/main" id="{ACF6C842-D596-43D3-B584-5672E0D331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2" name="Freeform 13">
              <a:extLst>
                <a:ext uri="{FF2B5EF4-FFF2-40B4-BE49-F238E27FC236}">
                  <a16:creationId xmlns:a16="http://schemas.microsoft.com/office/drawing/2014/main" id="{6DF84F3E-35FA-497B-B6FA-F453E82F3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3" name="Freeform 14">
              <a:extLst>
                <a:ext uri="{FF2B5EF4-FFF2-40B4-BE49-F238E27FC236}">
                  <a16:creationId xmlns:a16="http://schemas.microsoft.com/office/drawing/2014/main" id="{2846D7FA-E05C-448E-B156-F77C205A1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4" name="Freeform 15">
              <a:extLst>
                <a:ext uri="{FF2B5EF4-FFF2-40B4-BE49-F238E27FC236}">
                  <a16:creationId xmlns:a16="http://schemas.microsoft.com/office/drawing/2014/main" id="{E269AD3A-E6B6-4322-A013-276CBC1B0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5" name="Freeform 16">
              <a:extLst>
                <a:ext uri="{FF2B5EF4-FFF2-40B4-BE49-F238E27FC236}">
                  <a16:creationId xmlns:a16="http://schemas.microsoft.com/office/drawing/2014/main" id="{CEFB9F00-6239-4BF6-B439-D16231B24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6" name="Freeform 17">
              <a:extLst>
                <a:ext uri="{FF2B5EF4-FFF2-40B4-BE49-F238E27FC236}">
                  <a16:creationId xmlns:a16="http://schemas.microsoft.com/office/drawing/2014/main" id="{74D1DDDB-FC85-40C5-9225-06312C451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7" name="Freeform 18">
              <a:extLst>
                <a:ext uri="{FF2B5EF4-FFF2-40B4-BE49-F238E27FC236}">
                  <a16:creationId xmlns:a16="http://schemas.microsoft.com/office/drawing/2014/main" id="{E9217709-40C1-4F4A-AB69-8A693608A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8" name="Freeform 19">
              <a:extLst>
                <a:ext uri="{FF2B5EF4-FFF2-40B4-BE49-F238E27FC236}">
                  <a16:creationId xmlns:a16="http://schemas.microsoft.com/office/drawing/2014/main" id="{ACCD26D6-BC97-43F5-B803-5838985FCC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9" name="Freeform 20">
              <a:extLst>
                <a:ext uri="{FF2B5EF4-FFF2-40B4-BE49-F238E27FC236}">
                  <a16:creationId xmlns:a16="http://schemas.microsoft.com/office/drawing/2014/main" id="{8136022F-2988-42E2-90E1-617D189FF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20" name="Freeform 21">
              <a:extLst>
                <a:ext uri="{FF2B5EF4-FFF2-40B4-BE49-F238E27FC236}">
                  <a16:creationId xmlns:a16="http://schemas.microsoft.com/office/drawing/2014/main" id="{03859925-85FA-4D69-A0AB-6F827E3B5C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21" name="Freeform 22">
              <a:extLst>
                <a:ext uri="{FF2B5EF4-FFF2-40B4-BE49-F238E27FC236}">
                  <a16:creationId xmlns:a16="http://schemas.microsoft.com/office/drawing/2014/main" id="{BAE65FC7-970A-4DCC-9FB4-CF0F7496A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23" name="Group 22">
            <a:extLst>
              <a:ext uri="{FF2B5EF4-FFF2-40B4-BE49-F238E27FC236}">
                <a16:creationId xmlns:a16="http://schemas.microsoft.com/office/drawing/2014/main" id="{B64F33C7-E158-4057-87E7-6F42AA6D03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24" name="Freeform 27">
              <a:extLst>
                <a:ext uri="{FF2B5EF4-FFF2-40B4-BE49-F238E27FC236}">
                  <a16:creationId xmlns:a16="http://schemas.microsoft.com/office/drawing/2014/main" id="{26714E66-FCC0-42F6-B127-0F91203BC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25" name="Freeform 28">
              <a:extLst>
                <a:ext uri="{FF2B5EF4-FFF2-40B4-BE49-F238E27FC236}">
                  <a16:creationId xmlns:a16="http://schemas.microsoft.com/office/drawing/2014/main" id="{7E0BD3C9-F0D9-4A53-87DF-71D17D328D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26" name="Freeform 29">
              <a:extLst>
                <a:ext uri="{FF2B5EF4-FFF2-40B4-BE49-F238E27FC236}">
                  <a16:creationId xmlns:a16="http://schemas.microsoft.com/office/drawing/2014/main" id="{DFA9FE4C-FCED-4A9A-9E43-358EB7501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27" name="Freeform 30">
              <a:extLst>
                <a:ext uri="{FF2B5EF4-FFF2-40B4-BE49-F238E27FC236}">
                  <a16:creationId xmlns:a16="http://schemas.microsoft.com/office/drawing/2014/main" id="{E5D5BB28-15EC-4D32-9C05-C2206AF9E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28" name="Freeform 31">
              <a:extLst>
                <a:ext uri="{FF2B5EF4-FFF2-40B4-BE49-F238E27FC236}">
                  <a16:creationId xmlns:a16="http://schemas.microsoft.com/office/drawing/2014/main" id="{06210E9D-4080-4566-B32A-3A8BE356F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29" name="Freeform 32">
              <a:extLst>
                <a:ext uri="{FF2B5EF4-FFF2-40B4-BE49-F238E27FC236}">
                  <a16:creationId xmlns:a16="http://schemas.microsoft.com/office/drawing/2014/main" id="{894D3505-0982-40B2-8131-1B6BFF273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30" name="Freeform 33">
              <a:extLst>
                <a:ext uri="{FF2B5EF4-FFF2-40B4-BE49-F238E27FC236}">
                  <a16:creationId xmlns:a16="http://schemas.microsoft.com/office/drawing/2014/main" id="{11598CAB-0965-48D6-999C-91450C50D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31" name="Freeform 34">
              <a:extLst>
                <a:ext uri="{FF2B5EF4-FFF2-40B4-BE49-F238E27FC236}">
                  <a16:creationId xmlns:a16="http://schemas.microsoft.com/office/drawing/2014/main" id="{29E94126-468A-4060-BCBC-DC3806A46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32" name="Freeform 35">
              <a:extLst>
                <a:ext uri="{FF2B5EF4-FFF2-40B4-BE49-F238E27FC236}">
                  <a16:creationId xmlns:a16="http://schemas.microsoft.com/office/drawing/2014/main" id="{438F3422-C112-405B-B955-7B1690721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33" name="Freeform 36">
              <a:extLst>
                <a:ext uri="{FF2B5EF4-FFF2-40B4-BE49-F238E27FC236}">
                  <a16:creationId xmlns:a16="http://schemas.microsoft.com/office/drawing/2014/main" id="{C99C65FC-23C1-4B1D-A385-29B46619D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34" name="Freeform 37">
              <a:extLst>
                <a:ext uri="{FF2B5EF4-FFF2-40B4-BE49-F238E27FC236}">
                  <a16:creationId xmlns:a16="http://schemas.microsoft.com/office/drawing/2014/main" id="{53D192C3-5E79-4B85-98D0-8F6C681CDC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35" name="Freeform 38">
              <a:extLst>
                <a:ext uri="{FF2B5EF4-FFF2-40B4-BE49-F238E27FC236}">
                  <a16:creationId xmlns:a16="http://schemas.microsoft.com/office/drawing/2014/main" id="{8709C0CF-D42A-4EE0-9C30-B0B72C69AD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37" name="Rectangle 36">
            <a:extLst>
              <a:ext uri="{FF2B5EF4-FFF2-40B4-BE49-F238E27FC236}">
                <a16:creationId xmlns:a16="http://schemas.microsoft.com/office/drawing/2014/main" id="{B8FE8EF1-7AF2-4864-A8DE-7EE3481D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Freeform 6">
            <a:extLst>
              <a:ext uri="{FF2B5EF4-FFF2-40B4-BE49-F238E27FC236}">
                <a16:creationId xmlns:a16="http://schemas.microsoft.com/office/drawing/2014/main" id="{76CB6AE4-A444-41E5-A744-47F048A15E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useBgFill="1">
        <p:nvSpPr>
          <p:cNvPr id="41" name="Rectangle 40">
            <a:extLst>
              <a:ext uri="{FF2B5EF4-FFF2-40B4-BE49-F238E27FC236}">
                <a16:creationId xmlns:a16="http://schemas.microsoft.com/office/drawing/2014/main" id="{25F129D9-8F3D-4302-AB5D-DE987A6B12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3" name="Rectangle 42">
            <a:extLst>
              <a:ext uri="{FF2B5EF4-FFF2-40B4-BE49-F238E27FC236}">
                <a16:creationId xmlns:a16="http://schemas.microsoft.com/office/drawing/2014/main" id="{1F4A57F6-BEF1-4CA6-A0F1-3A01F6AB4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4639734" cy="6858000"/>
          </a:xfrm>
          <a:prstGeom prst="rect">
            <a:avLst/>
          </a:prstGeom>
          <a:solidFill>
            <a:srgbClr val="2E3164">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extBox 1">
            <a:extLst>
              <a:ext uri="{FF2B5EF4-FFF2-40B4-BE49-F238E27FC236}">
                <a16:creationId xmlns:a16="http://schemas.microsoft.com/office/drawing/2014/main" id="{5881E490-1944-A9F7-38D4-7FFA2AE981C4}"/>
              </a:ext>
            </a:extLst>
          </p:cNvPr>
          <p:cNvSpPr txBox="1"/>
          <p:nvPr/>
        </p:nvSpPr>
        <p:spPr>
          <a:xfrm>
            <a:off x="540279" y="967417"/>
            <a:ext cx="3778870" cy="3943250"/>
          </a:xfrm>
          <a:prstGeom prst="rect">
            <a:avLst/>
          </a:prstGeom>
        </p:spPr>
        <p:txBody>
          <a:bodyPr vert="horz" lIns="91440" tIns="45720" rIns="91440" bIns="45720" rtlCol="0" anchor="b">
            <a:normAutofit/>
          </a:bodyPr>
          <a:lstStyle/>
          <a:p>
            <a:pPr>
              <a:spcBef>
                <a:spcPct val="0"/>
              </a:spcBef>
              <a:spcAft>
                <a:spcPts val="600"/>
              </a:spcAft>
            </a:pPr>
            <a:r>
              <a:rPr lang="en-US" sz="4000">
                <a:solidFill>
                  <a:srgbClr val="FEFFFF"/>
                </a:solidFill>
                <a:latin typeface="+mj-lt"/>
                <a:ea typeface="+mj-ea"/>
                <a:cs typeface="+mj-cs"/>
              </a:rPr>
              <a:t>What?</a:t>
            </a:r>
          </a:p>
        </p:txBody>
      </p:sp>
      <p:sp>
        <p:nvSpPr>
          <p:cNvPr id="45" name="Freeform 5">
            <a:extLst>
              <a:ext uri="{FF2B5EF4-FFF2-40B4-BE49-F238E27FC236}">
                <a16:creationId xmlns:a16="http://schemas.microsoft.com/office/drawing/2014/main" id="{E3336A73-1C9B-4BAA-A893-AD3C79E666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5033007"/>
            <a:ext cx="5404022" cy="857047"/>
          </a:xfrm>
          <a:custGeom>
            <a:avLst/>
            <a:gdLst>
              <a:gd name="T0" fmla="*/ 1114 w 1117"/>
              <a:gd name="T1" fmla="*/ 77 h 163"/>
              <a:gd name="T2" fmla="*/ 1040 w 1117"/>
              <a:gd name="T3" fmla="*/ 3 h 163"/>
              <a:gd name="T4" fmla="*/ 1039 w 1117"/>
              <a:gd name="T5" fmla="*/ 2 h 163"/>
              <a:gd name="T6" fmla="*/ 1034 w 1117"/>
              <a:gd name="T7" fmla="*/ 0 h 163"/>
              <a:gd name="T8" fmla="*/ 578 w 1117"/>
              <a:gd name="T9" fmla="*/ 0 h 163"/>
              <a:gd name="T10" fmla="*/ 562 w 1117"/>
              <a:gd name="T11" fmla="*/ 0 h 163"/>
              <a:gd name="T12" fmla="*/ 440 w 1117"/>
              <a:gd name="T13" fmla="*/ 0 h 163"/>
              <a:gd name="T14" fmla="*/ 106 w 1117"/>
              <a:gd name="T15" fmla="*/ 0 h 163"/>
              <a:gd name="T16" fmla="*/ 0 w 1117"/>
              <a:gd name="T17" fmla="*/ 0 h 163"/>
              <a:gd name="T18" fmla="*/ 0 w 1117"/>
              <a:gd name="T19" fmla="*/ 163 h 163"/>
              <a:gd name="T20" fmla="*/ 106 w 1117"/>
              <a:gd name="T21" fmla="*/ 163 h 163"/>
              <a:gd name="T22" fmla="*/ 440 w 1117"/>
              <a:gd name="T23" fmla="*/ 163 h 163"/>
              <a:gd name="T24" fmla="*/ 562 w 1117"/>
              <a:gd name="T25" fmla="*/ 163 h 163"/>
              <a:gd name="T26" fmla="*/ 578 w 1117"/>
              <a:gd name="T27" fmla="*/ 163 h 163"/>
              <a:gd name="T28" fmla="*/ 1034 w 1117"/>
              <a:gd name="T29" fmla="*/ 163 h 163"/>
              <a:gd name="T30" fmla="*/ 1039 w 1117"/>
              <a:gd name="T31" fmla="*/ 161 h 163"/>
              <a:gd name="T32" fmla="*/ 1040 w 1117"/>
              <a:gd name="T33" fmla="*/ 160 h 163"/>
              <a:gd name="T34" fmla="*/ 1114 w 1117"/>
              <a:gd name="T35" fmla="*/ 86 h 163"/>
              <a:gd name="T36" fmla="*/ 1114 w 1117"/>
              <a:gd name="T37"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7" h="163">
                <a:moveTo>
                  <a:pt x="1114" y="77"/>
                </a:moveTo>
                <a:cubicBezTo>
                  <a:pt x="1040" y="3"/>
                  <a:pt x="1040" y="3"/>
                  <a:pt x="1040" y="3"/>
                </a:cubicBezTo>
                <a:cubicBezTo>
                  <a:pt x="1040" y="2"/>
                  <a:pt x="1039" y="2"/>
                  <a:pt x="1039" y="2"/>
                </a:cubicBezTo>
                <a:cubicBezTo>
                  <a:pt x="1038" y="1"/>
                  <a:pt x="1036" y="0"/>
                  <a:pt x="1034" y="0"/>
                </a:cubicBezTo>
                <a:cubicBezTo>
                  <a:pt x="578" y="0"/>
                  <a:pt x="578" y="0"/>
                  <a:pt x="578" y="0"/>
                </a:cubicBezTo>
                <a:cubicBezTo>
                  <a:pt x="562" y="0"/>
                  <a:pt x="562" y="0"/>
                  <a:pt x="562" y="0"/>
                </a:cubicBezTo>
                <a:cubicBezTo>
                  <a:pt x="440" y="0"/>
                  <a:pt x="440" y="0"/>
                  <a:pt x="440" y="0"/>
                </a:cubicBezTo>
                <a:cubicBezTo>
                  <a:pt x="106" y="0"/>
                  <a:pt x="106" y="0"/>
                  <a:pt x="106" y="0"/>
                </a:cubicBezTo>
                <a:cubicBezTo>
                  <a:pt x="0" y="0"/>
                  <a:pt x="0" y="0"/>
                  <a:pt x="0" y="0"/>
                </a:cubicBezTo>
                <a:cubicBezTo>
                  <a:pt x="0" y="163"/>
                  <a:pt x="0" y="163"/>
                  <a:pt x="0" y="163"/>
                </a:cubicBezTo>
                <a:cubicBezTo>
                  <a:pt x="106" y="163"/>
                  <a:pt x="106" y="163"/>
                  <a:pt x="106" y="163"/>
                </a:cubicBezTo>
                <a:cubicBezTo>
                  <a:pt x="440" y="163"/>
                  <a:pt x="440" y="163"/>
                  <a:pt x="440" y="163"/>
                </a:cubicBezTo>
                <a:cubicBezTo>
                  <a:pt x="562" y="163"/>
                  <a:pt x="562" y="163"/>
                  <a:pt x="562" y="163"/>
                </a:cubicBezTo>
                <a:cubicBezTo>
                  <a:pt x="578" y="163"/>
                  <a:pt x="578" y="163"/>
                  <a:pt x="578" y="163"/>
                </a:cubicBezTo>
                <a:cubicBezTo>
                  <a:pt x="1034" y="163"/>
                  <a:pt x="1034" y="163"/>
                  <a:pt x="1034" y="163"/>
                </a:cubicBezTo>
                <a:cubicBezTo>
                  <a:pt x="1036" y="163"/>
                  <a:pt x="1038" y="162"/>
                  <a:pt x="1039" y="161"/>
                </a:cubicBezTo>
                <a:cubicBezTo>
                  <a:pt x="1039" y="160"/>
                  <a:pt x="1040" y="160"/>
                  <a:pt x="1040" y="160"/>
                </a:cubicBezTo>
                <a:cubicBezTo>
                  <a:pt x="1114" y="86"/>
                  <a:pt x="1114" y="86"/>
                  <a:pt x="1114" y="86"/>
                </a:cubicBezTo>
                <a:cubicBezTo>
                  <a:pt x="1117" y="83"/>
                  <a:pt x="1117" y="79"/>
                  <a:pt x="1114"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TextBox 2">
            <a:extLst>
              <a:ext uri="{FF2B5EF4-FFF2-40B4-BE49-F238E27FC236}">
                <a16:creationId xmlns:a16="http://schemas.microsoft.com/office/drawing/2014/main" id="{798F83C8-901F-017F-5C27-2485DD4AF473}"/>
              </a:ext>
            </a:extLst>
          </p:cNvPr>
          <p:cNvSpPr txBox="1"/>
          <p:nvPr/>
        </p:nvSpPr>
        <p:spPr>
          <a:xfrm>
            <a:off x="540279" y="5189400"/>
            <a:ext cx="3778870" cy="544260"/>
          </a:xfrm>
          <a:prstGeom prst="rect">
            <a:avLst/>
          </a:prstGeom>
        </p:spPr>
        <p:txBody>
          <a:bodyPr vert="horz" lIns="91440" tIns="45720" rIns="91440" bIns="45720" rtlCol="0" anchor="ctr">
            <a:normAutofit/>
          </a:bodyPr>
          <a:lstStyle/>
          <a:p>
            <a:pPr>
              <a:spcBef>
                <a:spcPts val="1000"/>
              </a:spcBef>
              <a:buClr>
                <a:schemeClr val="accent1"/>
              </a:buClr>
            </a:pPr>
            <a:r>
              <a:rPr lang="en-US" sz="1600">
                <a:solidFill>
                  <a:srgbClr val="FEFFFF"/>
                </a:solidFill>
              </a:rPr>
              <a:t>How should CPD be delivered?</a:t>
            </a:r>
          </a:p>
        </p:txBody>
      </p:sp>
      <p:pic>
        <p:nvPicPr>
          <p:cNvPr id="4" name="Picture 3">
            <a:extLst>
              <a:ext uri="{FF2B5EF4-FFF2-40B4-BE49-F238E27FC236}">
                <a16:creationId xmlns:a16="http://schemas.microsoft.com/office/drawing/2014/main" id="{49EF1E97-5A85-AFDB-8ADF-AE2E20F04F06}"/>
              </a:ext>
            </a:extLst>
          </p:cNvPr>
          <p:cNvPicPr>
            <a:picLocks noChangeAspect="1"/>
          </p:cNvPicPr>
          <p:nvPr/>
        </p:nvPicPr>
        <p:blipFill>
          <a:blip r:embed="rId2"/>
          <a:stretch>
            <a:fillRect/>
          </a:stretch>
        </p:blipFill>
        <p:spPr>
          <a:xfrm>
            <a:off x="5689045" y="732196"/>
            <a:ext cx="5640502" cy="4413692"/>
          </a:xfrm>
          <a:prstGeom prst="rect">
            <a:avLst/>
          </a:prstGeom>
        </p:spPr>
      </p:pic>
      <p:sp>
        <p:nvSpPr>
          <p:cNvPr id="5" name="TextBox 4">
            <a:extLst>
              <a:ext uri="{FF2B5EF4-FFF2-40B4-BE49-F238E27FC236}">
                <a16:creationId xmlns:a16="http://schemas.microsoft.com/office/drawing/2014/main" id="{67CF0287-0FFA-8B98-84A0-764F6DE36838}"/>
              </a:ext>
            </a:extLst>
          </p:cNvPr>
          <p:cNvSpPr txBox="1"/>
          <p:nvPr/>
        </p:nvSpPr>
        <p:spPr>
          <a:xfrm>
            <a:off x="5828145" y="5461530"/>
            <a:ext cx="5513980" cy="338554"/>
          </a:xfrm>
          <a:prstGeom prst="rect">
            <a:avLst/>
          </a:prstGeom>
          <a:noFill/>
        </p:spPr>
        <p:txBody>
          <a:bodyPr wrap="square" rtlCol="0">
            <a:spAutoFit/>
          </a:bodyPr>
          <a:lstStyle/>
          <a:p>
            <a:r>
              <a:rPr lang="en-GB" sz="1600" dirty="0"/>
              <a:t>For the most part, short and sweet is the way forward.</a:t>
            </a:r>
          </a:p>
        </p:txBody>
      </p:sp>
    </p:spTree>
    <p:extLst>
      <p:ext uri="{BB962C8B-B14F-4D97-AF65-F5344CB8AC3E}">
        <p14:creationId xmlns:p14="http://schemas.microsoft.com/office/powerpoint/2010/main" val="17429907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3892214-C9A6-9EA7-D802-C173EFD0FF66}"/>
              </a:ext>
            </a:extLst>
          </p:cNvPr>
          <p:cNvSpPr txBox="1"/>
          <p:nvPr/>
        </p:nvSpPr>
        <p:spPr>
          <a:xfrm>
            <a:off x="9301018" y="2172096"/>
            <a:ext cx="1928622" cy="646331"/>
          </a:xfrm>
          <a:prstGeom prst="rect">
            <a:avLst/>
          </a:prstGeom>
          <a:noFill/>
        </p:spPr>
        <p:txBody>
          <a:bodyPr wrap="square">
            <a:spAutoFit/>
          </a:bodyPr>
          <a:lstStyle/>
          <a:p>
            <a:r>
              <a:rPr lang="en-GB" sz="3600" dirty="0">
                <a:solidFill>
                  <a:schemeClr val="accent2">
                    <a:lumMod val="75000"/>
                  </a:schemeClr>
                </a:solidFill>
              </a:rPr>
              <a:t>What?</a:t>
            </a:r>
          </a:p>
        </p:txBody>
      </p:sp>
      <p:sp>
        <p:nvSpPr>
          <p:cNvPr id="5" name="TextBox 4">
            <a:extLst>
              <a:ext uri="{FF2B5EF4-FFF2-40B4-BE49-F238E27FC236}">
                <a16:creationId xmlns:a16="http://schemas.microsoft.com/office/drawing/2014/main" id="{91FC52AF-27BA-035D-CBFC-6514E9727641}"/>
              </a:ext>
            </a:extLst>
          </p:cNvPr>
          <p:cNvSpPr txBox="1"/>
          <p:nvPr/>
        </p:nvSpPr>
        <p:spPr>
          <a:xfrm>
            <a:off x="3001818" y="418850"/>
            <a:ext cx="4830618" cy="523220"/>
          </a:xfrm>
          <a:prstGeom prst="rect">
            <a:avLst/>
          </a:prstGeom>
          <a:noFill/>
        </p:spPr>
        <p:txBody>
          <a:bodyPr wrap="square" rtlCol="0">
            <a:spAutoFit/>
          </a:bodyPr>
          <a:lstStyle/>
          <a:p>
            <a:r>
              <a:rPr lang="en-GB" sz="2800" dirty="0"/>
              <a:t>Barriers to CPD</a:t>
            </a:r>
          </a:p>
        </p:txBody>
      </p:sp>
      <p:sp>
        <p:nvSpPr>
          <p:cNvPr id="7" name="TextBox 6">
            <a:extLst>
              <a:ext uri="{FF2B5EF4-FFF2-40B4-BE49-F238E27FC236}">
                <a16:creationId xmlns:a16="http://schemas.microsoft.com/office/drawing/2014/main" id="{82ACA59B-8061-7F99-ECF8-8D9CBE0A118E}"/>
              </a:ext>
            </a:extLst>
          </p:cNvPr>
          <p:cNvSpPr txBox="1"/>
          <p:nvPr/>
        </p:nvSpPr>
        <p:spPr>
          <a:xfrm>
            <a:off x="2651760" y="4436437"/>
            <a:ext cx="6105513" cy="1661993"/>
          </a:xfrm>
          <a:prstGeom prst="rect">
            <a:avLst/>
          </a:prstGeom>
          <a:noFill/>
        </p:spPr>
        <p:txBody>
          <a:bodyPr wrap="square" rtlCol="0">
            <a:spAutoFit/>
          </a:bodyPr>
          <a:lstStyle/>
          <a:p>
            <a:r>
              <a:rPr lang="en-GB" dirty="0"/>
              <a:t>As Interviewee 5 put it:</a:t>
            </a:r>
          </a:p>
          <a:p>
            <a:endParaRPr lang="en-GB" dirty="0"/>
          </a:p>
          <a:p>
            <a:r>
              <a:rPr lang="en-GB" sz="1600" i="1" dirty="0">
                <a:solidFill>
                  <a:schemeClr val="accent2">
                    <a:lumMod val="75000"/>
                  </a:schemeClr>
                </a:solidFill>
                <a:effectLst/>
                <a:latin typeface="Arial" panose="020B0604020202020204" pitchFamily="34" charset="0"/>
                <a:ea typeface="Times New Roman" panose="02020603050405020304" pitchFamily="18" charset="0"/>
                <a:cs typeface="Times New Roman" panose="02020603050405020304" pitchFamily="18" charset="0"/>
              </a:rPr>
              <a:t>‘</a:t>
            </a:r>
            <a:r>
              <a:rPr lang="en-GB" sz="1600" i="1" dirty="0">
                <a:solidFill>
                  <a:schemeClr val="accent2">
                    <a:lumMod val="75000"/>
                  </a:schemeClr>
                </a:solidFill>
                <a:effectLst/>
                <a:ea typeface="Times New Roman" panose="02020603050405020304" pitchFamily="18" charset="0"/>
                <a:cs typeface="Times New Roman" panose="02020603050405020304" pitchFamily="18" charset="0"/>
              </a:rPr>
              <a:t>Being in Scotland, a lot of the ABCD courses are quite London centric,  but there's more and more stuff going on up at the centre of the country.’</a:t>
            </a:r>
            <a:endParaRPr lang="en-GB" sz="1600" dirty="0">
              <a:solidFill>
                <a:schemeClr val="accent2">
                  <a:lumMod val="75000"/>
                </a:schemeClr>
              </a:solidFill>
              <a:effectLst/>
              <a:ea typeface="Calibri" panose="020F0502020204030204" pitchFamily="34" charset="0"/>
              <a:cs typeface="Times New Roman" panose="02020603050405020304" pitchFamily="18" charset="0"/>
            </a:endParaRPr>
          </a:p>
          <a:p>
            <a:endParaRPr lang="en-GB" dirty="0"/>
          </a:p>
        </p:txBody>
      </p:sp>
      <p:sp>
        <p:nvSpPr>
          <p:cNvPr id="10" name="TextBox 9">
            <a:extLst>
              <a:ext uri="{FF2B5EF4-FFF2-40B4-BE49-F238E27FC236}">
                <a16:creationId xmlns:a16="http://schemas.microsoft.com/office/drawing/2014/main" id="{F156BEF4-103D-0DBC-32AA-20B2C20411B5}"/>
              </a:ext>
            </a:extLst>
          </p:cNvPr>
          <p:cNvSpPr txBox="1"/>
          <p:nvPr/>
        </p:nvSpPr>
        <p:spPr>
          <a:xfrm>
            <a:off x="2852929" y="1224336"/>
            <a:ext cx="3502151" cy="2541850"/>
          </a:xfrm>
          <a:prstGeom prst="rect">
            <a:avLst/>
          </a:prstGeom>
          <a:noFill/>
        </p:spPr>
        <p:txBody>
          <a:bodyPr wrap="square" rtlCol="0">
            <a:spAutoFit/>
          </a:bodyPr>
          <a:lstStyle/>
          <a:p>
            <a:pPr algn="ctr">
              <a:lnSpc>
                <a:spcPct val="200000"/>
              </a:lnSpc>
            </a:pPr>
            <a:r>
              <a:rPr lang="en-GB" sz="2800" dirty="0"/>
              <a:t>LOCATION LOCATION LOCATION</a:t>
            </a:r>
          </a:p>
        </p:txBody>
      </p:sp>
    </p:spTree>
    <p:extLst>
      <p:ext uri="{BB962C8B-B14F-4D97-AF65-F5344CB8AC3E}">
        <p14:creationId xmlns:p14="http://schemas.microsoft.com/office/powerpoint/2010/main" val="4445431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3892214-C9A6-9EA7-D802-C173EFD0FF66}"/>
              </a:ext>
            </a:extLst>
          </p:cNvPr>
          <p:cNvSpPr txBox="1"/>
          <p:nvPr/>
        </p:nvSpPr>
        <p:spPr>
          <a:xfrm>
            <a:off x="9301018" y="2172096"/>
            <a:ext cx="1928622" cy="646331"/>
          </a:xfrm>
          <a:prstGeom prst="rect">
            <a:avLst/>
          </a:prstGeom>
          <a:noFill/>
        </p:spPr>
        <p:txBody>
          <a:bodyPr wrap="square">
            <a:spAutoFit/>
          </a:bodyPr>
          <a:lstStyle/>
          <a:p>
            <a:r>
              <a:rPr lang="en-GB" sz="3600" dirty="0">
                <a:solidFill>
                  <a:schemeClr val="accent2">
                    <a:lumMod val="75000"/>
                  </a:schemeClr>
                </a:solidFill>
              </a:rPr>
              <a:t>What?</a:t>
            </a:r>
          </a:p>
        </p:txBody>
      </p:sp>
      <p:sp>
        <p:nvSpPr>
          <p:cNvPr id="5" name="TextBox 4">
            <a:extLst>
              <a:ext uri="{FF2B5EF4-FFF2-40B4-BE49-F238E27FC236}">
                <a16:creationId xmlns:a16="http://schemas.microsoft.com/office/drawing/2014/main" id="{91FC52AF-27BA-035D-CBFC-6514E9727641}"/>
              </a:ext>
            </a:extLst>
          </p:cNvPr>
          <p:cNvSpPr txBox="1"/>
          <p:nvPr/>
        </p:nvSpPr>
        <p:spPr>
          <a:xfrm>
            <a:off x="3001818" y="418850"/>
            <a:ext cx="4830618" cy="523220"/>
          </a:xfrm>
          <a:prstGeom prst="rect">
            <a:avLst/>
          </a:prstGeom>
          <a:noFill/>
        </p:spPr>
        <p:txBody>
          <a:bodyPr wrap="square" rtlCol="0">
            <a:spAutoFit/>
          </a:bodyPr>
          <a:lstStyle/>
          <a:p>
            <a:r>
              <a:rPr lang="en-GB" sz="2800" dirty="0"/>
              <a:t>Barriers to CPD</a:t>
            </a:r>
          </a:p>
        </p:txBody>
      </p:sp>
      <p:sp>
        <p:nvSpPr>
          <p:cNvPr id="7" name="TextBox 6">
            <a:extLst>
              <a:ext uri="{FF2B5EF4-FFF2-40B4-BE49-F238E27FC236}">
                <a16:creationId xmlns:a16="http://schemas.microsoft.com/office/drawing/2014/main" id="{82ACA59B-8061-7F99-ECF8-8D9CBE0A118E}"/>
              </a:ext>
            </a:extLst>
          </p:cNvPr>
          <p:cNvSpPr txBox="1"/>
          <p:nvPr/>
        </p:nvSpPr>
        <p:spPr>
          <a:xfrm>
            <a:off x="2788920" y="5753173"/>
            <a:ext cx="6105513" cy="369332"/>
          </a:xfrm>
          <a:prstGeom prst="rect">
            <a:avLst/>
          </a:prstGeom>
          <a:noFill/>
        </p:spPr>
        <p:txBody>
          <a:bodyPr wrap="square" rtlCol="0">
            <a:spAutoFit/>
          </a:bodyPr>
          <a:lstStyle/>
          <a:p>
            <a:r>
              <a:rPr lang="en-GB" dirty="0"/>
              <a:t>Unsurprisingly perhaps – time and expense.</a:t>
            </a:r>
          </a:p>
        </p:txBody>
      </p:sp>
      <p:pic>
        <p:nvPicPr>
          <p:cNvPr id="9" name="Picture 8">
            <a:extLst>
              <a:ext uri="{FF2B5EF4-FFF2-40B4-BE49-F238E27FC236}">
                <a16:creationId xmlns:a16="http://schemas.microsoft.com/office/drawing/2014/main" id="{6611A04B-C72B-EEAC-4326-61365E94EB9A}"/>
              </a:ext>
            </a:extLst>
          </p:cNvPr>
          <p:cNvPicPr>
            <a:picLocks noChangeAspect="1"/>
          </p:cNvPicPr>
          <p:nvPr/>
        </p:nvPicPr>
        <p:blipFill>
          <a:blip r:embed="rId2"/>
          <a:stretch>
            <a:fillRect/>
          </a:stretch>
        </p:blipFill>
        <p:spPr>
          <a:xfrm>
            <a:off x="2362051" y="1395070"/>
            <a:ext cx="6279029" cy="4191914"/>
          </a:xfrm>
          <a:prstGeom prst="rect">
            <a:avLst/>
          </a:prstGeom>
        </p:spPr>
      </p:pic>
    </p:spTree>
    <p:extLst>
      <p:ext uri="{BB962C8B-B14F-4D97-AF65-F5344CB8AC3E}">
        <p14:creationId xmlns:p14="http://schemas.microsoft.com/office/powerpoint/2010/main" val="25267999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046019" y="942108"/>
            <a:ext cx="3256550" cy="4969113"/>
          </a:xfrm>
        </p:spPr>
        <p:txBody>
          <a:bodyPr anchor="ctr">
            <a:normAutofit/>
          </a:bodyPr>
          <a:lstStyle/>
          <a:p>
            <a:r>
              <a:rPr lang="en-GB" dirty="0">
                <a:solidFill>
                  <a:schemeClr val="tx2">
                    <a:lumMod val="75000"/>
                  </a:schemeClr>
                </a:solidFill>
              </a:rPr>
              <a:t>What Next?</a:t>
            </a:r>
          </a:p>
        </p:txBody>
      </p:sp>
      <p:sp>
        <p:nvSpPr>
          <p:cNvPr id="19" name="Rectangle 18">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21" name="Straight Connector 20">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36"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GB"/>
            </a:p>
          </p:txBody>
        </p:sp>
        <p:sp>
          <p:nvSpPr>
            <p:cNvPr id="37"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GB"/>
            </a:p>
          </p:txBody>
        </p:sp>
        <p:sp>
          <p:nvSpPr>
            <p:cNvPr id="38"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GB"/>
            </a:p>
          </p:txBody>
        </p:sp>
        <p:sp>
          <p:nvSpPr>
            <p:cNvPr id="39"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GB"/>
            </a:p>
          </p:txBody>
        </p:sp>
        <p:sp>
          <p:nvSpPr>
            <p:cNvPr id="28"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GB"/>
            </a:p>
          </p:txBody>
        </p:sp>
        <p:sp>
          <p:nvSpPr>
            <p:cNvPr id="29"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GB"/>
            </a:p>
          </p:txBody>
        </p:sp>
        <p:sp>
          <p:nvSpPr>
            <p:cNvPr id="30"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GB"/>
            </a:p>
          </p:txBody>
        </p:sp>
        <p:sp>
          <p:nvSpPr>
            <p:cNvPr id="31"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GB"/>
            </a:p>
          </p:txBody>
        </p:sp>
        <p:sp>
          <p:nvSpPr>
            <p:cNvPr id="32"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GB"/>
            </a:p>
          </p:txBody>
        </p:sp>
        <p:sp>
          <p:nvSpPr>
            <p:cNvPr id="33"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GB"/>
            </a:p>
          </p:txBody>
        </p:sp>
        <p:sp>
          <p:nvSpPr>
            <p:cNvPr id="34"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GB"/>
            </a:p>
          </p:txBody>
        </p:sp>
        <p:sp>
          <p:nvSpPr>
            <p:cNvPr id="35"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GB"/>
            </a:p>
          </p:txBody>
        </p:sp>
      </p:gr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4857337" y="283465"/>
            <a:ext cx="6490362" cy="5865600"/>
          </a:xfrm>
        </p:spPr>
        <p:txBody>
          <a:bodyPr anchor="ctr">
            <a:normAutofit/>
          </a:bodyPr>
          <a:lstStyle/>
          <a:p>
            <a:pPr marL="0" indent="0">
              <a:buNone/>
            </a:pPr>
            <a:r>
              <a:rPr lang="en-GB" dirty="0">
                <a:solidFill>
                  <a:schemeClr val="tx2">
                    <a:lumMod val="75000"/>
                  </a:schemeClr>
                </a:solidFill>
              </a:rPr>
              <a:t>Conclusions</a:t>
            </a:r>
          </a:p>
          <a:p>
            <a:r>
              <a:rPr lang="en-GB" sz="1600" dirty="0">
                <a:solidFill>
                  <a:schemeClr val="tx2">
                    <a:lumMod val="75000"/>
                  </a:schemeClr>
                </a:solidFill>
                <a:ea typeface="Calibri" panose="020F0502020204030204" pitchFamily="34" charset="0"/>
              </a:rPr>
              <a:t>Based on the population sample UK Choral Directors are well educated and appreciative of the need for training</a:t>
            </a:r>
          </a:p>
          <a:p>
            <a:r>
              <a:rPr lang="en-GB" sz="1600" dirty="0">
                <a:solidFill>
                  <a:schemeClr val="tx2">
                    <a:lumMod val="75000"/>
                  </a:schemeClr>
                </a:solidFill>
                <a:ea typeface="Calibri" panose="020F0502020204030204" pitchFamily="34" charset="0"/>
              </a:rPr>
              <a:t>Vocal and mental health is an important issue for both the singers and the choral directors</a:t>
            </a:r>
          </a:p>
          <a:p>
            <a:r>
              <a:rPr lang="en-GB" sz="1600" dirty="0">
                <a:solidFill>
                  <a:schemeClr val="tx2">
                    <a:lumMod val="75000"/>
                  </a:schemeClr>
                </a:solidFill>
                <a:ea typeface="Calibri" panose="020F0502020204030204" pitchFamily="34" charset="0"/>
              </a:rPr>
              <a:t>The available training is too focussed on conducting technique and does not address the other needs of the amateur choir choral director.</a:t>
            </a:r>
          </a:p>
          <a:p>
            <a:r>
              <a:rPr lang="en-GB" sz="1600" dirty="0">
                <a:solidFill>
                  <a:schemeClr val="tx2">
                    <a:lumMod val="75000"/>
                  </a:schemeClr>
                </a:solidFill>
                <a:ea typeface="Calibri" panose="020F0502020204030204" pitchFamily="34" charset="0"/>
              </a:rPr>
              <a:t>It’s becoming harder to run choirs, there is a lot of competition and as such, training is needed on the commercial side.</a:t>
            </a:r>
          </a:p>
          <a:p>
            <a:r>
              <a:rPr lang="en-GB" sz="1600" dirty="0">
                <a:solidFill>
                  <a:schemeClr val="tx2">
                    <a:lumMod val="75000"/>
                  </a:schemeClr>
                </a:solidFill>
                <a:ea typeface="Calibri" panose="020F0502020204030204" pitchFamily="34" charset="0"/>
              </a:rPr>
              <a:t>The HE institutions are too focussed on professional conductors for professional choirs  - not everyone will conduct The BBC Singers or The Sixteen (Interviewee 2)</a:t>
            </a:r>
          </a:p>
          <a:p>
            <a:r>
              <a:rPr lang="en-GB" sz="1600" dirty="0">
                <a:solidFill>
                  <a:schemeClr val="tx2">
                    <a:lumMod val="75000"/>
                  </a:schemeClr>
                </a:solidFill>
                <a:ea typeface="Calibri" panose="020F0502020204030204" pitchFamily="34" charset="0"/>
              </a:rPr>
              <a:t>Most professional choral directors will have amateur choirs in their portfolio and their needs need addressing.</a:t>
            </a:r>
          </a:p>
          <a:p>
            <a:r>
              <a:rPr lang="en-GB" sz="1600" dirty="0">
                <a:solidFill>
                  <a:schemeClr val="tx2">
                    <a:lumMod val="75000"/>
                  </a:schemeClr>
                </a:solidFill>
                <a:ea typeface="Calibri" panose="020F0502020204030204" pitchFamily="34" charset="0"/>
              </a:rPr>
              <a:t>Choral conducting needs to play a bigger part in HE music and teacher education.</a:t>
            </a:r>
          </a:p>
        </p:txBody>
      </p:sp>
    </p:spTree>
    <p:extLst>
      <p:ext uri="{BB962C8B-B14F-4D97-AF65-F5344CB8AC3E}">
        <p14:creationId xmlns:p14="http://schemas.microsoft.com/office/powerpoint/2010/main" val="41989391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0A46F010-D160-4609-8979-FFD8C1EA6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3373062" y="350950"/>
            <a:ext cx="4198170" cy="546322"/>
          </a:xfrm>
        </p:spPr>
        <p:txBody>
          <a:bodyPr>
            <a:normAutofit fontScale="90000"/>
          </a:bodyPr>
          <a:lstStyle/>
          <a:p>
            <a:r>
              <a:rPr lang="en-GB" dirty="0"/>
              <a:t>What Next?</a:t>
            </a:r>
          </a:p>
        </p:txBody>
      </p:sp>
      <p:sp>
        <p:nvSpPr>
          <p:cNvPr id="46" name="Rectangle 45">
            <a:extLst>
              <a:ext uri="{FF2B5EF4-FFF2-40B4-BE49-F238E27FC236}">
                <a16:creationId xmlns:a16="http://schemas.microsoft.com/office/drawing/2014/main" id="{81B8C4F6-C3AC-4C94-8EC7-E4F7B7E9C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a:extLst>
              <a:ext uri="{FF2B5EF4-FFF2-40B4-BE49-F238E27FC236}">
                <a16:creationId xmlns:a16="http://schemas.microsoft.com/office/drawing/2014/main" id="{0B789310-9859-4942-98C8-3D2F12AAAE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49" name="Freeform 11">
              <a:extLst>
                <a:ext uri="{FF2B5EF4-FFF2-40B4-BE49-F238E27FC236}">
                  <a16:creationId xmlns:a16="http://schemas.microsoft.com/office/drawing/2014/main" id="{FE9E5460-2AA9-4786-B69C-23DBEF356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GB"/>
            </a:p>
          </p:txBody>
        </p:sp>
        <p:sp>
          <p:nvSpPr>
            <p:cNvPr id="50" name="Freeform 12">
              <a:extLst>
                <a:ext uri="{FF2B5EF4-FFF2-40B4-BE49-F238E27FC236}">
                  <a16:creationId xmlns:a16="http://schemas.microsoft.com/office/drawing/2014/main" id="{E344A2AF-3860-4427-B13E-98021C17A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GB"/>
            </a:p>
          </p:txBody>
        </p:sp>
        <p:sp>
          <p:nvSpPr>
            <p:cNvPr id="51" name="Freeform 13">
              <a:extLst>
                <a:ext uri="{FF2B5EF4-FFF2-40B4-BE49-F238E27FC236}">
                  <a16:creationId xmlns:a16="http://schemas.microsoft.com/office/drawing/2014/main" id="{DDBDD44E-1DC0-48AB-8FEC-E098D9197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GB"/>
            </a:p>
          </p:txBody>
        </p:sp>
        <p:sp>
          <p:nvSpPr>
            <p:cNvPr id="52" name="Freeform 14">
              <a:extLst>
                <a:ext uri="{FF2B5EF4-FFF2-40B4-BE49-F238E27FC236}">
                  <a16:creationId xmlns:a16="http://schemas.microsoft.com/office/drawing/2014/main" id="{3151FF3E-5E3F-4D82-A684-0003BACEA8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GB"/>
            </a:p>
          </p:txBody>
        </p:sp>
        <p:sp>
          <p:nvSpPr>
            <p:cNvPr id="53" name="Freeform 15">
              <a:extLst>
                <a:ext uri="{FF2B5EF4-FFF2-40B4-BE49-F238E27FC236}">
                  <a16:creationId xmlns:a16="http://schemas.microsoft.com/office/drawing/2014/main" id="{C6CBF27E-7F0C-4489-95A7-82DE1C046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GB"/>
            </a:p>
          </p:txBody>
        </p:sp>
        <p:sp>
          <p:nvSpPr>
            <p:cNvPr id="54" name="Freeform 16">
              <a:extLst>
                <a:ext uri="{FF2B5EF4-FFF2-40B4-BE49-F238E27FC236}">
                  <a16:creationId xmlns:a16="http://schemas.microsoft.com/office/drawing/2014/main" id="{233BE304-221E-425E-A484-4B2E5F405B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GB"/>
            </a:p>
          </p:txBody>
        </p:sp>
        <p:sp>
          <p:nvSpPr>
            <p:cNvPr id="55" name="Freeform 17">
              <a:extLst>
                <a:ext uri="{FF2B5EF4-FFF2-40B4-BE49-F238E27FC236}">
                  <a16:creationId xmlns:a16="http://schemas.microsoft.com/office/drawing/2014/main" id="{10D5734E-EAEA-4A08-86A9-39BD5563E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GB"/>
            </a:p>
          </p:txBody>
        </p:sp>
        <p:sp>
          <p:nvSpPr>
            <p:cNvPr id="56" name="Freeform 18">
              <a:extLst>
                <a:ext uri="{FF2B5EF4-FFF2-40B4-BE49-F238E27FC236}">
                  <a16:creationId xmlns:a16="http://schemas.microsoft.com/office/drawing/2014/main" id="{4D47FE86-98D1-4E35-86E4-16E9A19A6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GB"/>
            </a:p>
          </p:txBody>
        </p:sp>
        <p:sp>
          <p:nvSpPr>
            <p:cNvPr id="57" name="Freeform 19">
              <a:extLst>
                <a:ext uri="{FF2B5EF4-FFF2-40B4-BE49-F238E27FC236}">
                  <a16:creationId xmlns:a16="http://schemas.microsoft.com/office/drawing/2014/main" id="{F00661F9-B224-4DB1-8EFB-ABF9402BDE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GB"/>
            </a:p>
          </p:txBody>
        </p:sp>
        <p:sp>
          <p:nvSpPr>
            <p:cNvPr id="58" name="Freeform 20">
              <a:extLst>
                <a:ext uri="{FF2B5EF4-FFF2-40B4-BE49-F238E27FC236}">
                  <a16:creationId xmlns:a16="http://schemas.microsoft.com/office/drawing/2014/main" id="{679DCB4E-8D36-4B7A-AF0C-8399F113AE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GB"/>
            </a:p>
          </p:txBody>
        </p:sp>
        <p:sp>
          <p:nvSpPr>
            <p:cNvPr id="59" name="Freeform 21">
              <a:extLst>
                <a:ext uri="{FF2B5EF4-FFF2-40B4-BE49-F238E27FC236}">
                  <a16:creationId xmlns:a16="http://schemas.microsoft.com/office/drawing/2014/main" id="{4FAD51F6-D24C-4FD6-BEAE-41F0E5A825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GB"/>
            </a:p>
          </p:txBody>
        </p:sp>
        <p:sp>
          <p:nvSpPr>
            <p:cNvPr id="60" name="Freeform 22">
              <a:extLst>
                <a:ext uri="{FF2B5EF4-FFF2-40B4-BE49-F238E27FC236}">
                  <a16:creationId xmlns:a16="http://schemas.microsoft.com/office/drawing/2014/main" id="{87AC773F-6D31-458A-9DD7-76566C8A9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GB"/>
            </a:p>
          </p:txBody>
        </p:sp>
      </p:grpSp>
      <p:grpSp>
        <p:nvGrpSpPr>
          <p:cNvPr id="62" name="Group 61">
            <a:extLst>
              <a:ext uri="{FF2B5EF4-FFF2-40B4-BE49-F238E27FC236}">
                <a16:creationId xmlns:a16="http://schemas.microsoft.com/office/drawing/2014/main" id="{6F1CEC7A-E419-4950-AA57-B00546C29C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63" name="Freeform 27">
              <a:extLst>
                <a:ext uri="{FF2B5EF4-FFF2-40B4-BE49-F238E27FC236}">
                  <a16:creationId xmlns:a16="http://schemas.microsoft.com/office/drawing/2014/main" id="{7AE7DCD1-5235-45E8-B229-15A3E3962E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txBody>
            <a:bodyPr/>
            <a:lstStyle/>
            <a:p>
              <a:endParaRPr lang="en-GB"/>
            </a:p>
          </p:txBody>
        </p:sp>
        <p:sp>
          <p:nvSpPr>
            <p:cNvPr id="64" name="Freeform 28">
              <a:extLst>
                <a:ext uri="{FF2B5EF4-FFF2-40B4-BE49-F238E27FC236}">
                  <a16:creationId xmlns:a16="http://schemas.microsoft.com/office/drawing/2014/main" id="{C82E58C3-65A5-4079-BF94-E675AA410C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txBody>
            <a:bodyPr/>
            <a:lstStyle/>
            <a:p>
              <a:endParaRPr lang="en-GB"/>
            </a:p>
          </p:txBody>
        </p:sp>
        <p:sp>
          <p:nvSpPr>
            <p:cNvPr id="65" name="Freeform 29">
              <a:extLst>
                <a:ext uri="{FF2B5EF4-FFF2-40B4-BE49-F238E27FC236}">
                  <a16:creationId xmlns:a16="http://schemas.microsoft.com/office/drawing/2014/main" id="{7AABE1FA-6DC8-4A47-AC5C-F05B9C111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txBody>
            <a:bodyPr/>
            <a:lstStyle/>
            <a:p>
              <a:endParaRPr lang="en-GB"/>
            </a:p>
          </p:txBody>
        </p:sp>
        <p:sp>
          <p:nvSpPr>
            <p:cNvPr id="66" name="Freeform 30">
              <a:extLst>
                <a:ext uri="{FF2B5EF4-FFF2-40B4-BE49-F238E27FC236}">
                  <a16:creationId xmlns:a16="http://schemas.microsoft.com/office/drawing/2014/main" id="{17BB7298-8900-4C67-B800-BD241F019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txBody>
            <a:bodyPr/>
            <a:lstStyle/>
            <a:p>
              <a:endParaRPr lang="en-GB"/>
            </a:p>
          </p:txBody>
        </p:sp>
        <p:sp>
          <p:nvSpPr>
            <p:cNvPr id="67" name="Freeform 31">
              <a:extLst>
                <a:ext uri="{FF2B5EF4-FFF2-40B4-BE49-F238E27FC236}">
                  <a16:creationId xmlns:a16="http://schemas.microsoft.com/office/drawing/2014/main" id="{EE3442F8-53C2-490C-94EF-E423ECB95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txBody>
            <a:bodyPr/>
            <a:lstStyle/>
            <a:p>
              <a:endParaRPr lang="en-GB"/>
            </a:p>
          </p:txBody>
        </p:sp>
        <p:sp>
          <p:nvSpPr>
            <p:cNvPr id="68" name="Freeform 32">
              <a:extLst>
                <a:ext uri="{FF2B5EF4-FFF2-40B4-BE49-F238E27FC236}">
                  <a16:creationId xmlns:a16="http://schemas.microsoft.com/office/drawing/2014/main" id="{3DBEA916-8B10-493A-8CBF-9B5FA2A4A0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txBody>
            <a:bodyPr/>
            <a:lstStyle/>
            <a:p>
              <a:endParaRPr lang="en-GB"/>
            </a:p>
          </p:txBody>
        </p:sp>
        <p:sp>
          <p:nvSpPr>
            <p:cNvPr id="69" name="Freeform 33">
              <a:extLst>
                <a:ext uri="{FF2B5EF4-FFF2-40B4-BE49-F238E27FC236}">
                  <a16:creationId xmlns:a16="http://schemas.microsoft.com/office/drawing/2014/main" id="{248DB27B-F9EA-4F81-A746-7D57B768E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txBody>
            <a:bodyPr/>
            <a:lstStyle/>
            <a:p>
              <a:endParaRPr lang="en-GB"/>
            </a:p>
          </p:txBody>
        </p:sp>
        <p:sp>
          <p:nvSpPr>
            <p:cNvPr id="70" name="Freeform 34">
              <a:extLst>
                <a:ext uri="{FF2B5EF4-FFF2-40B4-BE49-F238E27FC236}">
                  <a16:creationId xmlns:a16="http://schemas.microsoft.com/office/drawing/2014/main" id="{998E5C90-2A81-4013-AE09-2023B4407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txBody>
            <a:bodyPr/>
            <a:lstStyle/>
            <a:p>
              <a:endParaRPr lang="en-GB"/>
            </a:p>
          </p:txBody>
        </p:sp>
        <p:sp>
          <p:nvSpPr>
            <p:cNvPr id="71" name="Freeform 35">
              <a:extLst>
                <a:ext uri="{FF2B5EF4-FFF2-40B4-BE49-F238E27FC236}">
                  <a16:creationId xmlns:a16="http://schemas.microsoft.com/office/drawing/2014/main" id="{86A8318B-7607-4519-8EEB-C7DD50965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txBody>
            <a:bodyPr/>
            <a:lstStyle/>
            <a:p>
              <a:endParaRPr lang="en-GB"/>
            </a:p>
          </p:txBody>
        </p:sp>
        <p:sp>
          <p:nvSpPr>
            <p:cNvPr id="72" name="Freeform 36">
              <a:extLst>
                <a:ext uri="{FF2B5EF4-FFF2-40B4-BE49-F238E27FC236}">
                  <a16:creationId xmlns:a16="http://schemas.microsoft.com/office/drawing/2014/main" id="{5009FB1B-4865-45DB-8727-F012E3ACA5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txBody>
            <a:bodyPr/>
            <a:lstStyle/>
            <a:p>
              <a:endParaRPr lang="en-GB"/>
            </a:p>
          </p:txBody>
        </p:sp>
        <p:sp>
          <p:nvSpPr>
            <p:cNvPr id="73" name="Freeform 37">
              <a:extLst>
                <a:ext uri="{FF2B5EF4-FFF2-40B4-BE49-F238E27FC236}">
                  <a16:creationId xmlns:a16="http://schemas.microsoft.com/office/drawing/2014/main" id="{5B209B64-3A98-4B1A-857A-2368AFED67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txBody>
            <a:bodyPr/>
            <a:lstStyle/>
            <a:p>
              <a:endParaRPr lang="en-GB"/>
            </a:p>
          </p:txBody>
        </p:sp>
        <p:sp>
          <p:nvSpPr>
            <p:cNvPr id="74" name="Freeform 38">
              <a:extLst>
                <a:ext uri="{FF2B5EF4-FFF2-40B4-BE49-F238E27FC236}">
                  <a16:creationId xmlns:a16="http://schemas.microsoft.com/office/drawing/2014/main" id="{EB3B5D03-7AE3-411C-A820-6844E7D0C6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txBody>
            <a:bodyPr/>
            <a:lstStyle/>
            <a:p>
              <a:endParaRPr lang="en-GB"/>
            </a:p>
          </p:txBody>
        </p:sp>
      </p:grpSp>
      <p:sp>
        <p:nvSpPr>
          <p:cNvPr id="76" name="Freeform 11">
            <a:extLst>
              <a:ext uri="{FF2B5EF4-FFF2-40B4-BE49-F238E27FC236}">
                <a16:creationId xmlns:a16="http://schemas.microsoft.com/office/drawing/2014/main" id="{91328346-8BAD-4616-B50B-5CFDA5648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GB"/>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3373061" y="897272"/>
            <a:ext cx="8351035" cy="5869288"/>
          </a:xfrm>
        </p:spPr>
        <p:txBody>
          <a:bodyPr>
            <a:normAutofit lnSpcReduction="10000"/>
          </a:bodyPr>
          <a:lstStyle/>
          <a:p>
            <a:pPr marL="0" indent="0">
              <a:lnSpc>
                <a:spcPct val="90000"/>
              </a:lnSpc>
              <a:buNone/>
            </a:pPr>
            <a:r>
              <a:rPr lang="en-GB" sz="1900" b="1" dirty="0"/>
              <a:t>Recommendations</a:t>
            </a:r>
          </a:p>
          <a:p>
            <a:pPr>
              <a:lnSpc>
                <a:spcPct val="110000"/>
              </a:lnSpc>
            </a:pPr>
            <a:r>
              <a:rPr lang="en-GB" sz="1500" dirty="0">
                <a:ea typeface="Calibri" panose="020F0502020204030204" pitchFamily="34" charset="0"/>
              </a:rPr>
              <a:t>Organisations need to be more proactive in getting the word out – if people don’t know the training is there…</a:t>
            </a:r>
          </a:p>
          <a:p>
            <a:pPr>
              <a:lnSpc>
                <a:spcPct val="110000"/>
              </a:lnSpc>
            </a:pPr>
            <a:r>
              <a:rPr lang="en-GB" sz="1500" dirty="0">
                <a:ea typeface="Calibri" panose="020F0502020204030204" pitchFamily="34" charset="0"/>
              </a:rPr>
              <a:t>Organisations need to be less focussed on classic conducting technique and more focussed on health, anatomy, people skills and commercial skills</a:t>
            </a:r>
          </a:p>
          <a:p>
            <a:pPr>
              <a:lnSpc>
                <a:spcPct val="110000"/>
              </a:lnSpc>
            </a:pPr>
            <a:r>
              <a:rPr lang="en-GB" sz="1500" dirty="0">
                <a:ea typeface="Calibri" panose="020F0502020204030204" pitchFamily="34" charset="0"/>
              </a:rPr>
              <a:t>Choir committees should be more aware of all the aspects of a choral director’s role and assess these as part of the recruitment process</a:t>
            </a:r>
          </a:p>
          <a:p>
            <a:pPr>
              <a:lnSpc>
                <a:spcPct val="110000"/>
              </a:lnSpc>
            </a:pPr>
            <a:r>
              <a:rPr lang="en-GB" sz="1500" dirty="0">
                <a:ea typeface="Calibri" panose="020F0502020204030204" pitchFamily="34" charset="0"/>
              </a:rPr>
              <a:t>In the absence of statutory regulation, the main voice related organisations should come together (The British Choral Voice Board anyone?) and consider a system of voluntary accreditation that represents best practice. This would ideally include the HE institutions as well as the following ABCD, </a:t>
            </a:r>
            <a:r>
              <a:rPr lang="en-GB" sz="1500" dirty="0" err="1">
                <a:ea typeface="Calibri" panose="020F0502020204030204" pitchFamily="34" charset="0"/>
              </a:rPr>
              <a:t>SfP</a:t>
            </a:r>
            <a:r>
              <a:rPr lang="en-GB" sz="1500" dirty="0">
                <a:ea typeface="Calibri" panose="020F0502020204030204" pitchFamily="34" charset="0"/>
              </a:rPr>
              <a:t>, British Voice Association, Making Music, Natural Voice, Royal College of Speech and Language Therapists etc. Accreditation by this organisation should be a guarantee of an understanding of most aspects of choral conducting and be recognised by prospective singers as well as committees and trustees.</a:t>
            </a:r>
          </a:p>
          <a:p>
            <a:pPr>
              <a:lnSpc>
                <a:spcPct val="110000"/>
              </a:lnSpc>
            </a:pPr>
            <a:r>
              <a:rPr lang="en-GB" sz="1500" dirty="0">
                <a:ea typeface="Calibri" panose="020F0502020204030204" pitchFamily="34" charset="0"/>
              </a:rPr>
              <a:t>A strategy to educate or weed out those choral conductors that believe vocal warmups are for wimps and a waste of time (and yes, there are still some out there)</a:t>
            </a:r>
          </a:p>
          <a:p>
            <a:pPr>
              <a:lnSpc>
                <a:spcPct val="110000"/>
              </a:lnSpc>
            </a:pPr>
            <a:r>
              <a:rPr lang="en-GB" sz="1500" dirty="0">
                <a:ea typeface="Calibri" panose="020F0502020204030204" pitchFamily="34" charset="0"/>
              </a:rPr>
              <a:t>As the incidence of choral singing as therapy increases, organisations should be working more closely with the charities and institutions encouraging this such as the Alzheimer’s Society to ensure best practice is encouraged. And if this is happening already, they need to spread the word!</a:t>
            </a:r>
          </a:p>
        </p:txBody>
      </p:sp>
    </p:spTree>
    <p:extLst>
      <p:ext uri="{BB962C8B-B14F-4D97-AF65-F5344CB8AC3E}">
        <p14:creationId xmlns:p14="http://schemas.microsoft.com/office/powerpoint/2010/main" val="35473575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046019" y="942108"/>
            <a:ext cx="3256550" cy="4969113"/>
          </a:xfrm>
        </p:spPr>
        <p:txBody>
          <a:bodyPr anchor="ctr">
            <a:normAutofit/>
          </a:bodyPr>
          <a:lstStyle/>
          <a:p>
            <a:r>
              <a:rPr lang="en-GB" dirty="0">
                <a:solidFill>
                  <a:schemeClr val="tx2">
                    <a:lumMod val="75000"/>
                  </a:schemeClr>
                </a:solidFill>
              </a:rPr>
              <a:t>What Next?</a:t>
            </a:r>
          </a:p>
        </p:txBody>
      </p:sp>
      <p:sp>
        <p:nvSpPr>
          <p:cNvPr id="19" name="Rectangle 18">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21" name="Straight Connector 20">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36"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GB"/>
            </a:p>
          </p:txBody>
        </p:sp>
        <p:sp>
          <p:nvSpPr>
            <p:cNvPr id="37"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GB"/>
            </a:p>
          </p:txBody>
        </p:sp>
        <p:sp>
          <p:nvSpPr>
            <p:cNvPr id="38"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GB"/>
            </a:p>
          </p:txBody>
        </p:sp>
        <p:sp>
          <p:nvSpPr>
            <p:cNvPr id="39"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GB"/>
            </a:p>
          </p:txBody>
        </p:sp>
        <p:sp>
          <p:nvSpPr>
            <p:cNvPr id="28"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GB"/>
            </a:p>
          </p:txBody>
        </p:sp>
        <p:sp>
          <p:nvSpPr>
            <p:cNvPr id="29"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GB"/>
            </a:p>
          </p:txBody>
        </p:sp>
        <p:sp>
          <p:nvSpPr>
            <p:cNvPr id="30"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GB"/>
            </a:p>
          </p:txBody>
        </p:sp>
        <p:sp>
          <p:nvSpPr>
            <p:cNvPr id="31"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GB"/>
            </a:p>
          </p:txBody>
        </p:sp>
        <p:sp>
          <p:nvSpPr>
            <p:cNvPr id="32"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GB"/>
            </a:p>
          </p:txBody>
        </p:sp>
        <p:sp>
          <p:nvSpPr>
            <p:cNvPr id="33"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GB"/>
            </a:p>
          </p:txBody>
        </p:sp>
        <p:sp>
          <p:nvSpPr>
            <p:cNvPr id="34"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GB"/>
            </a:p>
          </p:txBody>
        </p:sp>
        <p:sp>
          <p:nvSpPr>
            <p:cNvPr id="35"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GB"/>
            </a:p>
          </p:txBody>
        </p:sp>
      </p:gr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4864494" y="745512"/>
            <a:ext cx="6490362" cy="5865600"/>
          </a:xfrm>
        </p:spPr>
        <p:txBody>
          <a:bodyPr anchor="ctr">
            <a:normAutofit/>
          </a:bodyPr>
          <a:lstStyle/>
          <a:p>
            <a:pPr marL="0" indent="0">
              <a:buNone/>
            </a:pPr>
            <a:r>
              <a:rPr lang="en-GB" dirty="0">
                <a:solidFill>
                  <a:schemeClr val="tx2">
                    <a:lumMod val="75000"/>
                  </a:schemeClr>
                </a:solidFill>
              </a:rPr>
              <a:t>Future Actions</a:t>
            </a:r>
          </a:p>
          <a:p>
            <a:pPr marL="0" indent="0">
              <a:buNone/>
            </a:pPr>
            <a:r>
              <a:rPr lang="en-GB" sz="1600" dirty="0">
                <a:solidFill>
                  <a:schemeClr val="tx2">
                    <a:lumMod val="75000"/>
                  </a:schemeClr>
                </a:solidFill>
              </a:rPr>
              <a:t>Several themes for future studies came to mind:</a:t>
            </a:r>
          </a:p>
          <a:p>
            <a:r>
              <a:rPr lang="en-GB" sz="1600" dirty="0">
                <a:effectLst/>
                <a:ea typeface="Calibri" panose="020F0502020204030204" pitchFamily="34" charset="0"/>
                <a:cs typeface="Times New Roman" panose="02020603050405020304" pitchFamily="18" charset="0"/>
              </a:rPr>
              <a:t>Motivations for becoming a choral director </a:t>
            </a:r>
          </a:p>
          <a:p>
            <a:r>
              <a:rPr lang="en-GB" sz="1600" dirty="0">
                <a:effectLst/>
                <a:ea typeface="Calibri" panose="020F0502020204030204" pitchFamily="34" charset="0"/>
              </a:rPr>
              <a:t>Educational levels of a larger and more representative sample of the UK choral conducting community and whether it supports a more formal requirement for CPD</a:t>
            </a:r>
          </a:p>
          <a:p>
            <a:r>
              <a:rPr lang="en-GB" sz="1600" dirty="0">
                <a:effectLst/>
                <a:ea typeface="Calibri" panose="020F0502020204030204" pitchFamily="34" charset="0"/>
                <a:cs typeface="Times New Roman" panose="02020603050405020304" pitchFamily="18" charset="0"/>
              </a:rPr>
              <a:t>Comparison of UK choral conducting education and training with that of other Northern European countries to identify the similarities and differences.</a:t>
            </a:r>
          </a:p>
          <a:p>
            <a:r>
              <a:rPr lang="en-GB" sz="1600" dirty="0">
                <a:effectLst/>
                <a:ea typeface="Calibri" panose="020F0502020204030204" pitchFamily="34" charset="0"/>
                <a:cs typeface="Times New Roman" panose="02020603050405020304" pitchFamily="18" charset="0"/>
              </a:rPr>
              <a:t>Gender identity and the exertion of authority, this could also be broadened to examine whether there is an ethnicity element to be considered.</a:t>
            </a:r>
          </a:p>
          <a:p>
            <a:r>
              <a:rPr lang="en-GB" sz="1600" dirty="0">
                <a:effectLst/>
                <a:ea typeface="Calibri" panose="020F0502020204030204" pitchFamily="34" charset="0"/>
                <a:cs typeface="Times New Roman" panose="02020603050405020304" pitchFamily="18" charset="0"/>
              </a:rPr>
              <a:t>The occurrence of imposter syndrome in the choral conducting community. Three out of seven (43%) of the interviewees admitted to feelings of inadequacy which they labelled imposter syndrome. </a:t>
            </a:r>
          </a:p>
          <a:p>
            <a:r>
              <a:rPr lang="en-GB" sz="1600" dirty="0">
                <a:effectLst/>
                <a:ea typeface="Calibri" panose="020F0502020204030204" pitchFamily="34" charset="0"/>
                <a:cs typeface="Times New Roman" panose="02020603050405020304" pitchFamily="18" charset="0"/>
              </a:rPr>
              <a:t>The impact of choral directorship on conductor’s mental health and possible preventative strategies. </a:t>
            </a:r>
          </a:p>
          <a:p>
            <a:endParaRPr lang="en-GB" dirty="0">
              <a:solidFill>
                <a:schemeClr val="tx2">
                  <a:lumMod val="75000"/>
                </a:schemeClr>
              </a:solidFill>
            </a:endParaRPr>
          </a:p>
        </p:txBody>
      </p:sp>
    </p:spTree>
    <p:extLst>
      <p:ext uri="{BB962C8B-B14F-4D97-AF65-F5344CB8AC3E}">
        <p14:creationId xmlns:p14="http://schemas.microsoft.com/office/powerpoint/2010/main" val="157163437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D306B45-25EE-434D-ABA9-A27B79320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1046019" y="942108"/>
            <a:ext cx="3256550" cy="4969113"/>
          </a:xfrm>
        </p:spPr>
        <p:txBody>
          <a:bodyPr anchor="ctr">
            <a:normAutofit/>
          </a:bodyPr>
          <a:lstStyle/>
          <a:p>
            <a:r>
              <a:rPr lang="en-GB" dirty="0">
                <a:solidFill>
                  <a:schemeClr val="tx2">
                    <a:lumMod val="75000"/>
                  </a:schemeClr>
                </a:solidFill>
              </a:rPr>
              <a:t>What has this meant for me?</a:t>
            </a:r>
          </a:p>
        </p:txBody>
      </p:sp>
      <p:sp>
        <p:nvSpPr>
          <p:cNvPr id="19" name="Rectangle 18">
            <a:extLst>
              <a:ext uri="{FF2B5EF4-FFF2-40B4-BE49-F238E27FC236}">
                <a16:creationId xmlns:a16="http://schemas.microsoft.com/office/drawing/2014/main" id="{0A42F85E-4939-431E-8B4A-EC07C8E0A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21" name="Straight Connector 20">
            <a:extLst>
              <a:ext uri="{FF2B5EF4-FFF2-40B4-BE49-F238E27FC236}">
                <a16:creationId xmlns:a16="http://schemas.microsoft.com/office/drawing/2014/main" id="{27EBB3F9-D6F7-4F6A-8843-9FEBA15E49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71831"/>
            <a:ext cx="0" cy="3200400"/>
          </a:xfrm>
          <a:prstGeom prst="line">
            <a:avLst/>
          </a:prstGeom>
          <a:ln w="15875">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id="{5D2B17EF-74EB-4C33-B2E2-8E727B2E7D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1">
              <a:alpha val="30000"/>
            </a:schemeClr>
          </a:solidFill>
        </p:grpSpPr>
        <p:sp>
          <p:nvSpPr>
            <p:cNvPr id="36" name="Freeform 11">
              <a:extLst>
                <a:ext uri="{FF2B5EF4-FFF2-40B4-BE49-F238E27FC236}">
                  <a16:creationId xmlns:a16="http://schemas.microsoft.com/office/drawing/2014/main" id="{0A5F1F8A-3206-4B86-883F-65E98BB6E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GB"/>
            </a:p>
          </p:txBody>
        </p:sp>
        <p:sp>
          <p:nvSpPr>
            <p:cNvPr id="37" name="Freeform 12">
              <a:extLst>
                <a:ext uri="{FF2B5EF4-FFF2-40B4-BE49-F238E27FC236}">
                  <a16:creationId xmlns:a16="http://schemas.microsoft.com/office/drawing/2014/main" id="{6935F8C7-CC88-4243-9786-F3CDBF04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GB"/>
            </a:p>
          </p:txBody>
        </p:sp>
        <p:sp>
          <p:nvSpPr>
            <p:cNvPr id="38" name="Freeform 13">
              <a:extLst>
                <a:ext uri="{FF2B5EF4-FFF2-40B4-BE49-F238E27FC236}">
                  <a16:creationId xmlns:a16="http://schemas.microsoft.com/office/drawing/2014/main" id="{9AF7BAD9-71B3-40D8-A089-EFF7FE67BD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GB"/>
            </a:p>
          </p:txBody>
        </p:sp>
        <p:sp>
          <p:nvSpPr>
            <p:cNvPr id="39" name="Freeform 14">
              <a:extLst>
                <a:ext uri="{FF2B5EF4-FFF2-40B4-BE49-F238E27FC236}">
                  <a16:creationId xmlns:a16="http://schemas.microsoft.com/office/drawing/2014/main" id="{6467094F-AEF0-4D3B-BB76-8B3C1F08B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GB"/>
            </a:p>
          </p:txBody>
        </p:sp>
        <p:sp>
          <p:nvSpPr>
            <p:cNvPr id="28" name="Freeform 15">
              <a:extLst>
                <a:ext uri="{FF2B5EF4-FFF2-40B4-BE49-F238E27FC236}">
                  <a16:creationId xmlns:a16="http://schemas.microsoft.com/office/drawing/2014/main" id="{36F56AF9-DEF1-44E7-BF42-6AAC1AA9D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GB"/>
            </a:p>
          </p:txBody>
        </p:sp>
        <p:sp>
          <p:nvSpPr>
            <p:cNvPr id="29" name="Freeform 16">
              <a:extLst>
                <a:ext uri="{FF2B5EF4-FFF2-40B4-BE49-F238E27FC236}">
                  <a16:creationId xmlns:a16="http://schemas.microsoft.com/office/drawing/2014/main" id="{A43EBE71-20BA-4A40-A513-516678089D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GB"/>
            </a:p>
          </p:txBody>
        </p:sp>
        <p:sp>
          <p:nvSpPr>
            <p:cNvPr id="30" name="Freeform 17">
              <a:extLst>
                <a:ext uri="{FF2B5EF4-FFF2-40B4-BE49-F238E27FC236}">
                  <a16:creationId xmlns:a16="http://schemas.microsoft.com/office/drawing/2014/main" id="{1DB39648-7B38-4D0B-93C5-048EC4A45C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GB"/>
            </a:p>
          </p:txBody>
        </p:sp>
        <p:sp>
          <p:nvSpPr>
            <p:cNvPr id="31" name="Freeform 18">
              <a:extLst>
                <a:ext uri="{FF2B5EF4-FFF2-40B4-BE49-F238E27FC236}">
                  <a16:creationId xmlns:a16="http://schemas.microsoft.com/office/drawing/2014/main" id="{8DD2661F-DE5F-45EA-B30B-7C6589638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GB"/>
            </a:p>
          </p:txBody>
        </p:sp>
        <p:sp>
          <p:nvSpPr>
            <p:cNvPr id="32" name="Freeform 19">
              <a:extLst>
                <a:ext uri="{FF2B5EF4-FFF2-40B4-BE49-F238E27FC236}">
                  <a16:creationId xmlns:a16="http://schemas.microsoft.com/office/drawing/2014/main" id="{ABF0A0E5-E68E-4183-A913-228692FD8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GB"/>
            </a:p>
          </p:txBody>
        </p:sp>
        <p:sp>
          <p:nvSpPr>
            <p:cNvPr id="33" name="Freeform 20">
              <a:extLst>
                <a:ext uri="{FF2B5EF4-FFF2-40B4-BE49-F238E27FC236}">
                  <a16:creationId xmlns:a16="http://schemas.microsoft.com/office/drawing/2014/main" id="{615D8F55-8ACD-4EFE-A832-06E785479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GB"/>
            </a:p>
          </p:txBody>
        </p:sp>
        <p:sp>
          <p:nvSpPr>
            <p:cNvPr id="34" name="Freeform 21">
              <a:extLst>
                <a:ext uri="{FF2B5EF4-FFF2-40B4-BE49-F238E27FC236}">
                  <a16:creationId xmlns:a16="http://schemas.microsoft.com/office/drawing/2014/main" id="{0FDF4201-8CEC-474B-A6B1-88039B704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GB"/>
            </a:p>
          </p:txBody>
        </p:sp>
        <p:sp>
          <p:nvSpPr>
            <p:cNvPr id="35" name="Freeform 22">
              <a:extLst>
                <a:ext uri="{FF2B5EF4-FFF2-40B4-BE49-F238E27FC236}">
                  <a16:creationId xmlns:a16="http://schemas.microsoft.com/office/drawing/2014/main" id="{0F60AEA4-B25F-417E-93FC-59686DFBE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GB"/>
            </a:p>
          </p:txBody>
        </p:sp>
      </p:gr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4857337" y="283464"/>
            <a:ext cx="6490362" cy="6216783"/>
          </a:xfrm>
        </p:spPr>
        <p:txBody>
          <a:bodyPr anchor="ctr">
            <a:normAutofit/>
          </a:bodyPr>
          <a:lstStyle/>
          <a:p>
            <a:pPr marL="0" indent="0">
              <a:buNone/>
            </a:pPr>
            <a:r>
              <a:rPr lang="en-GB" dirty="0">
                <a:solidFill>
                  <a:schemeClr val="tx2">
                    <a:lumMod val="75000"/>
                  </a:schemeClr>
                </a:solidFill>
              </a:rPr>
              <a:t>Reflections</a:t>
            </a:r>
          </a:p>
          <a:p>
            <a:r>
              <a:rPr lang="en-GB" sz="1600" dirty="0">
                <a:solidFill>
                  <a:schemeClr val="tx2">
                    <a:lumMod val="75000"/>
                  </a:schemeClr>
                </a:solidFill>
                <a:ea typeface="Calibri" panose="020F0502020204030204" pitchFamily="34" charset="0"/>
              </a:rPr>
              <a:t>Don’t use new methods in your final module!</a:t>
            </a:r>
          </a:p>
          <a:p>
            <a:r>
              <a:rPr lang="en-GB" sz="1600" dirty="0">
                <a:solidFill>
                  <a:schemeClr val="tx2">
                    <a:lumMod val="75000"/>
                  </a:schemeClr>
                </a:solidFill>
                <a:ea typeface="Calibri" panose="020F0502020204030204" pitchFamily="34" charset="0"/>
              </a:rPr>
              <a:t>Don’t use new software in your final module! In this case, Qualtrics and SPSS!</a:t>
            </a:r>
          </a:p>
          <a:p>
            <a:r>
              <a:rPr lang="en-GB" sz="1600" dirty="0">
                <a:solidFill>
                  <a:schemeClr val="tx2">
                    <a:lumMod val="75000"/>
                  </a:schemeClr>
                </a:solidFill>
                <a:ea typeface="Calibri" panose="020F0502020204030204" pitchFamily="34" charset="0"/>
              </a:rPr>
              <a:t>Attention to detail is vital. A mistake was made in the survey but only one person commented! Check, check and check again.</a:t>
            </a:r>
          </a:p>
          <a:p>
            <a:r>
              <a:rPr lang="en-GB" sz="1600" dirty="0">
                <a:solidFill>
                  <a:schemeClr val="tx2">
                    <a:lumMod val="75000"/>
                  </a:schemeClr>
                </a:solidFill>
                <a:ea typeface="Calibri" panose="020F0502020204030204" pitchFamily="34" charset="0"/>
              </a:rPr>
              <a:t>Don’t be greedy for data, limit your study to the amount of data you can feasibly, accurately and coherently analyse in the time you have.</a:t>
            </a:r>
          </a:p>
          <a:p>
            <a:r>
              <a:rPr lang="en-GB" sz="1600" dirty="0">
                <a:solidFill>
                  <a:schemeClr val="tx2">
                    <a:lumMod val="75000"/>
                  </a:schemeClr>
                </a:solidFill>
                <a:ea typeface="Calibri" panose="020F0502020204030204" pitchFamily="34" charset="0"/>
              </a:rPr>
              <a:t>Interviewing for a research project is harder than interviewing someone for a job!</a:t>
            </a:r>
          </a:p>
          <a:p>
            <a:r>
              <a:rPr lang="en-GB" sz="1600" dirty="0">
                <a:solidFill>
                  <a:schemeClr val="tx2">
                    <a:lumMod val="75000"/>
                  </a:schemeClr>
                </a:solidFill>
                <a:ea typeface="Calibri" panose="020F0502020204030204" pitchFamily="34" charset="0"/>
              </a:rPr>
              <a:t>Coding is difficult, it requires interpretation, decision making and consistency of application.</a:t>
            </a:r>
          </a:p>
          <a:p>
            <a:r>
              <a:rPr lang="en-GB" sz="1600" dirty="0">
                <a:solidFill>
                  <a:schemeClr val="tx2">
                    <a:lumMod val="75000"/>
                  </a:schemeClr>
                </a:solidFill>
                <a:ea typeface="Calibri" panose="020F0502020204030204" pitchFamily="34" charset="0"/>
              </a:rPr>
              <a:t>I’m a coward and frightened of rejection by my peers (imposter syndrome anyone?)</a:t>
            </a:r>
          </a:p>
          <a:p>
            <a:r>
              <a:rPr lang="en-GB" sz="1600" dirty="0">
                <a:solidFill>
                  <a:schemeClr val="tx2">
                    <a:lumMod val="75000"/>
                  </a:schemeClr>
                </a:solidFill>
                <a:ea typeface="Calibri" panose="020F0502020204030204" pitchFamily="34" charset="0"/>
              </a:rPr>
              <a:t>Once I got into the analysis, I loved it! It was like opening a new box of chocolates every day. But I don’t like writing it all up – I might get it wrong.</a:t>
            </a:r>
          </a:p>
        </p:txBody>
      </p:sp>
    </p:spTree>
    <p:extLst>
      <p:ext uri="{BB962C8B-B14F-4D97-AF65-F5344CB8AC3E}">
        <p14:creationId xmlns:p14="http://schemas.microsoft.com/office/powerpoint/2010/main" val="33504553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0685DC-0CEE-482C-8A89-7A85EECA3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7855527" y="685800"/>
            <a:ext cx="3649085" cy="5225422"/>
          </a:xfrm>
        </p:spPr>
        <p:txBody>
          <a:bodyPr anchor="ctr">
            <a:normAutofit/>
          </a:bodyPr>
          <a:lstStyle/>
          <a:p>
            <a:pPr algn="ctr"/>
            <a:r>
              <a:rPr lang="en-GB" dirty="0"/>
              <a:t>This is what it means to be a  choral director in 21</a:t>
            </a:r>
            <a:r>
              <a:rPr lang="en-GB" baseline="30000" dirty="0"/>
              <a:t>st</a:t>
            </a:r>
            <a:r>
              <a:rPr lang="en-GB" dirty="0"/>
              <a:t> Century</a:t>
            </a:r>
            <a:br>
              <a:rPr lang="en-GB" dirty="0"/>
            </a:br>
            <a:r>
              <a:rPr lang="en-GB" sz="1400" dirty="0"/>
              <a:t>No choral directors were hurt in the making of this presentation.</a:t>
            </a:r>
          </a:p>
        </p:txBody>
      </p:sp>
      <p:sp>
        <p:nvSpPr>
          <p:cNvPr id="10" name="Rectangle 9">
            <a:extLst>
              <a:ext uri="{FF2B5EF4-FFF2-40B4-BE49-F238E27FC236}">
                <a16:creationId xmlns:a16="http://schemas.microsoft.com/office/drawing/2014/main" id="{A31628A5-06CF-426B-948A-59ED234C9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Content Placeholder 6" descr="A cartoon of a person with hats on their head&#10;&#10;Description automatically generated">
            <a:extLst>
              <a:ext uri="{FF2B5EF4-FFF2-40B4-BE49-F238E27FC236}">
                <a16:creationId xmlns:a16="http://schemas.microsoft.com/office/drawing/2014/main" id="{BF01D606-8D22-2EC7-801B-EA47D56A951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5368" y="208232"/>
            <a:ext cx="4398264" cy="6248099"/>
          </a:xfrm>
          <a:effectLst>
            <a:softEdge rad="127000"/>
          </a:effectLst>
        </p:spPr>
      </p:pic>
      <p:cxnSp>
        <p:nvCxnSpPr>
          <p:cNvPr id="12" name="Straight Connector 11">
            <a:extLst>
              <a:ext uri="{FF2B5EF4-FFF2-40B4-BE49-F238E27FC236}">
                <a16:creationId xmlns:a16="http://schemas.microsoft.com/office/drawing/2014/main" id="{2D902729-F83B-46AA-B572-057BD32A69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6041"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A52C3BB2-FF9A-EE4B-D756-8597821E863A}"/>
              </a:ext>
            </a:extLst>
          </p:cNvPr>
          <p:cNvSpPr txBox="1"/>
          <p:nvPr/>
        </p:nvSpPr>
        <p:spPr>
          <a:xfrm>
            <a:off x="3824501" y="6429939"/>
            <a:ext cx="3194727" cy="246221"/>
          </a:xfrm>
          <a:prstGeom prst="rect">
            <a:avLst/>
          </a:prstGeom>
          <a:noFill/>
        </p:spPr>
        <p:txBody>
          <a:bodyPr wrap="square" rtlCol="0">
            <a:spAutoFit/>
          </a:bodyPr>
          <a:lstStyle/>
          <a:p>
            <a:r>
              <a:rPr lang="en-GB" sz="1000" dirty="0"/>
              <a:t>With thanks to I7 for sharing this.</a:t>
            </a:r>
          </a:p>
        </p:txBody>
      </p:sp>
    </p:spTree>
    <p:extLst>
      <p:ext uri="{BB962C8B-B14F-4D97-AF65-F5344CB8AC3E}">
        <p14:creationId xmlns:p14="http://schemas.microsoft.com/office/powerpoint/2010/main" val="9639164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0685DC-0CEE-482C-8A89-7A85EECA3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FD193-845C-21A7-15BD-BBB0D7AB12BF}"/>
              </a:ext>
            </a:extLst>
          </p:cNvPr>
          <p:cNvSpPr>
            <a:spLocks noGrp="1"/>
          </p:cNvSpPr>
          <p:nvPr>
            <p:ph type="title"/>
          </p:nvPr>
        </p:nvSpPr>
        <p:spPr>
          <a:xfrm>
            <a:off x="7855527" y="685800"/>
            <a:ext cx="3649085" cy="5225422"/>
          </a:xfrm>
        </p:spPr>
        <p:txBody>
          <a:bodyPr anchor="ctr">
            <a:normAutofit/>
          </a:bodyPr>
          <a:lstStyle/>
          <a:p>
            <a:pPr algn="ctr"/>
            <a:r>
              <a:rPr lang="en-GB" dirty="0"/>
              <a:t>The End</a:t>
            </a:r>
          </a:p>
        </p:txBody>
      </p:sp>
      <p:sp>
        <p:nvSpPr>
          <p:cNvPr id="10" name="Rectangle 9">
            <a:extLst>
              <a:ext uri="{FF2B5EF4-FFF2-40B4-BE49-F238E27FC236}">
                <a16:creationId xmlns:a16="http://schemas.microsoft.com/office/drawing/2014/main" id="{A31628A5-06CF-426B-948A-59ED234C9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9E66DABE-44E5-E65A-3AAC-654B7A161BF6}"/>
              </a:ext>
            </a:extLst>
          </p:cNvPr>
          <p:cNvSpPr>
            <a:spLocks noGrp="1"/>
          </p:cNvSpPr>
          <p:nvPr>
            <p:ph idx="1"/>
          </p:nvPr>
        </p:nvSpPr>
        <p:spPr>
          <a:xfrm>
            <a:off x="1101554" y="685800"/>
            <a:ext cx="5970162" cy="5225422"/>
          </a:xfrm>
        </p:spPr>
        <p:txBody>
          <a:bodyPr anchor="ctr">
            <a:normAutofit/>
          </a:bodyPr>
          <a:lstStyle/>
          <a:p>
            <a:pPr marL="0" indent="0">
              <a:buNone/>
            </a:pPr>
            <a:r>
              <a:rPr lang="en-GB" dirty="0"/>
              <a:t>With apologies to </a:t>
            </a:r>
            <a:r>
              <a:rPr lang="en-GB" dirty="0" err="1"/>
              <a:t>Borton</a:t>
            </a:r>
            <a:r>
              <a:rPr lang="en-GB" dirty="0"/>
              <a:t> (1970) and Rolfe (2002) </a:t>
            </a:r>
          </a:p>
        </p:txBody>
      </p:sp>
      <p:cxnSp>
        <p:nvCxnSpPr>
          <p:cNvPr id="12" name="Straight Connector 11">
            <a:extLst>
              <a:ext uri="{FF2B5EF4-FFF2-40B4-BE49-F238E27FC236}">
                <a16:creationId xmlns:a16="http://schemas.microsoft.com/office/drawing/2014/main" id="{2D902729-F83B-46AA-B572-057BD32A69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6041"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964412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B7A45-F0C1-CFB6-F6E5-91F857CAFF99}"/>
              </a:ext>
            </a:extLst>
          </p:cNvPr>
          <p:cNvSpPr txBox="1"/>
          <p:nvPr/>
        </p:nvSpPr>
        <p:spPr>
          <a:xfrm>
            <a:off x="1572768" y="114389"/>
            <a:ext cx="4215384" cy="461665"/>
          </a:xfrm>
          <a:prstGeom prst="rect">
            <a:avLst/>
          </a:prstGeom>
          <a:noFill/>
        </p:spPr>
        <p:txBody>
          <a:bodyPr wrap="square" rtlCol="0">
            <a:spAutoFit/>
          </a:bodyPr>
          <a:lstStyle/>
          <a:p>
            <a:r>
              <a:rPr lang="en-GB" sz="2400" dirty="0">
                <a:solidFill>
                  <a:schemeClr val="accent2">
                    <a:lumMod val="75000"/>
                  </a:schemeClr>
                </a:solidFill>
              </a:rPr>
              <a:t>References</a:t>
            </a:r>
          </a:p>
        </p:txBody>
      </p:sp>
      <p:sp>
        <p:nvSpPr>
          <p:cNvPr id="6" name="TextBox 5">
            <a:extLst>
              <a:ext uri="{FF2B5EF4-FFF2-40B4-BE49-F238E27FC236}">
                <a16:creationId xmlns:a16="http://schemas.microsoft.com/office/drawing/2014/main" id="{12090B33-A8A0-6FD0-E2E3-538D5CDAA2AA}"/>
              </a:ext>
            </a:extLst>
          </p:cNvPr>
          <p:cNvSpPr txBox="1"/>
          <p:nvPr/>
        </p:nvSpPr>
        <p:spPr>
          <a:xfrm>
            <a:off x="2441448" y="945099"/>
            <a:ext cx="8476488" cy="1506566"/>
          </a:xfrm>
          <a:prstGeom prst="rect">
            <a:avLst/>
          </a:prstGeom>
          <a:noFill/>
        </p:spPr>
        <p:txBody>
          <a:bodyPr wrap="square" rtlCol="0">
            <a:spAutoFit/>
          </a:bodyPr>
          <a:lstStyle/>
          <a:p>
            <a:pPr indent="-270510">
              <a:lnSpc>
                <a:spcPct val="107000"/>
              </a:lnSpc>
              <a:spcAft>
                <a:spcPts val="800"/>
              </a:spcAft>
            </a:pPr>
            <a:endParaRPr lang="en-GB" sz="1400" dirty="0">
              <a:effectLst/>
              <a:ea typeface="Calibri" panose="020F0502020204030204" pitchFamily="34" charset="0"/>
              <a:cs typeface="Times New Roman" panose="02020603050405020304" pitchFamily="18" charset="0"/>
            </a:endParaRPr>
          </a:p>
          <a:p>
            <a:pPr indent="-270510">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0E569F07-5A2E-C11F-D5A6-B1D783E43969}"/>
              </a:ext>
            </a:extLst>
          </p:cNvPr>
          <p:cNvSpPr txBox="1"/>
          <p:nvPr/>
        </p:nvSpPr>
        <p:spPr>
          <a:xfrm>
            <a:off x="2809494" y="576054"/>
            <a:ext cx="8556498" cy="6281946"/>
          </a:xfrm>
          <a:prstGeom prst="rect">
            <a:avLst/>
          </a:prstGeom>
          <a:noFill/>
        </p:spPr>
        <p:txBody>
          <a:bodyPr wrap="square">
            <a:spAutoFit/>
          </a:bodyPr>
          <a:lstStyle/>
          <a:p>
            <a:pPr>
              <a:lnSpc>
                <a:spcPct val="107000"/>
              </a:lnSpc>
            </a:pPr>
            <a:r>
              <a:rPr lang="en-GB" sz="1400" kern="100" dirty="0">
                <a:effectLst/>
                <a:ea typeface="Aptos" panose="020B0004020202020204" pitchFamily="34" charset="0"/>
                <a:cs typeface="Times New Roman" panose="02020603050405020304" pitchFamily="18" charset="0"/>
              </a:rPr>
              <a:t>Adamson, J. et al. (2004) ‘</a:t>
            </a:r>
            <a:r>
              <a:rPr lang="en-GB" sz="1400" kern="100" dirty="0" err="1">
                <a:effectLst/>
                <a:ea typeface="Aptos" panose="020B0004020202020204" pitchFamily="34" charset="0"/>
                <a:cs typeface="Times New Roman" panose="02020603050405020304" pitchFamily="18" charset="0"/>
              </a:rPr>
              <a:t>Questerviews</a:t>
            </a:r>
            <a:r>
              <a:rPr lang="en-GB" sz="1400" kern="100" dirty="0">
                <a:effectLst/>
                <a:ea typeface="Aptos" panose="020B0004020202020204" pitchFamily="34" charset="0"/>
                <a:cs typeface="Times New Roman" panose="02020603050405020304" pitchFamily="18" charset="0"/>
              </a:rPr>
              <a:t>’: using questionnaires in qualitative interviews as a method of integrating qualitative and quantitative health services research’, Journal of health services research &amp; policy, 9(3), pp. 139–145.</a:t>
            </a:r>
          </a:p>
          <a:p>
            <a:pPr>
              <a:lnSpc>
                <a:spcPct val="107000"/>
              </a:lnSpc>
            </a:pP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BBC Radio 3 – Choir and Organ Online (n.d.) Voices Now Big Choral Census, </a:t>
            </a:r>
            <a:r>
              <a:rPr lang="en-GB" sz="1400" u="sng" kern="100" dirty="0">
                <a:solidFill>
                  <a:srgbClr val="467886"/>
                </a:solidFill>
                <a:effectLst/>
                <a:ea typeface="Aptos" panose="020B0004020202020204" pitchFamily="34" charset="0"/>
                <a:cs typeface="Arial" panose="020B0604020202020204" pitchFamily="34" charset="0"/>
                <a:hlinkClick r:id="rId2"/>
              </a:rPr>
              <a:t>https://www.bbc.co.uk/programmes/p05g5y1j/p05g5xhk</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(Accessed 15</a:t>
            </a:r>
            <a:r>
              <a:rPr lang="en-GB" sz="1400" kern="100" baseline="30000" dirty="0">
                <a:effectLst/>
                <a:ea typeface="Aptos" panose="020B0004020202020204" pitchFamily="34" charset="0"/>
                <a:cs typeface="Arial" panose="020B0604020202020204" pitchFamily="34" charset="0"/>
              </a:rPr>
              <a:t>th</a:t>
            </a:r>
            <a:r>
              <a:rPr lang="en-GB" sz="1400" kern="100" dirty="0">
                <a:effectLst/>
                <a:ea typeface="Aptos" panose="020B0004020202020204" pitchFamily="34" charset="0"/>
                <a:cs typeface="Arial" panose="020B0604020202020204" pitchFamily="34" charset="0"/>
              </a:rPr>
              <a:t> June 2024)</a:t>
            </a:r>
          </a:p>
          <a:p>
            <a:pPr>
              <a:lnSpc>
                <a:spcPct val="107000"/>
              </a:lnSpc>
            </a:pP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err="1">
                <a:effectLst/>
                <a:ea typeface="Aptos" panose="020B0004020202020204" pitchFamily="34" charset="0"/>
                <a:cs typeface="Arial" panose="020B0604020202020204" pitchFamily="34" charset="0"/>
              </a:rPr>
              <a:t>Borton</a:t>
            </a:r>
            <a:r>
              <a:rPr lang="en-GB" sz="1400" kern="100" dirty="0">
                <a:effectLst/>
                <a:ea typeface="Aptos" panose="020B0004020202020204" pitchFamily="34" charset="0"/>
                <a:cs typeface="Arial" panose="020B0604020202020204" pitchFamily="34" charset="0"/>
              </a:rPr>
              <a:t>, T. (1970) </a:t>
            </a:r>
            <a:r>
              <a:rPr lang="en-GB" sz="1400" i="1" kern="100" dirty="0">
                <a:effectLst/>
                <a:ea typeface="Aptos" panose="020B0004020202020204" pitchFamily="34" charset="0"/>
                <a:cs typeface="Arial" panose="020B0604020202020204" pitchFamily="34" charset="0"/>
              </a:rPr>
              <a:t>Reach, Touch, and Teach: Student Concerns and Process Education</a:t>
            </a:r>
            <a:r>
              <a:rPr lang="en-GB" sz="1400" kern="100" dirty="0">
                <a:effectLst/>
                <a:ea typeface="Aptos" panose="020B0004020202020204" pitchFamily="34" charset="0"/>
                <a:cs typeface="Arial" panose="020B0604020202020204" pitchFamily="34" charset="0"/>
              </a:rPr>
              <a:t>. McGraw-Hill: New York.</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r>
              <a:rPr lang="en-GB" sz="1400" kern="100" dirty="0" err="1">
                <a:effectLst/>
                <a:ea typeface="Aptos" panose="020B0004020202020204" pitchFamily="34" charset="0"/>
                <a:cs typeface="Times New Roman" panose="02020603050405020304" pitchFamily="18" charset="0"/>
              </a:rPr>
              <a:t>Brannick</a:t>
            </a:r>
            <a:r>
              <a:rPr lang="en-GB" sz="1400" kern="100" dirty="0">
                <a:effectLst/>
                <a:ea typeface="Aptos" panose="020B0004020202020204" pitchFamily="34" charset="0"/>
                <a:cs typeface="Times New Roman" panose="02020603050405020304" pitchFamily="18" charset="0"/>
              </a:rPr>
              <a:t>, T. and Coghlan, D. (2007) ‘In </a:t>
            </a:r>
            <a:r>
              <a:rPr lang="en-GB" sz="1400" kern="100" dirty="0" err="1">
                <a:effectLst/>
                <a:ea typeface="Aptos" panose="020B0004020202020204" pitchFamily="34" charset="0"/>
                <a:cs typeface="Times New Roman" panose="02020603050405020304" pitchFamily="18" charset="0"/>
              </a:rPr>
              <a:t>Defense</a:t>
            </a:r>
            <a:r>
              <a:rPr lang="en-GB" sz="1400" kern="100" dirty="0">
                <a:effectLst/>
                <a:ea typeface="Aptos" panose="020B0004020202020204" pitchFamily="34" charset="0"/>
                <a:cs typeface="Times New Roman" panose="02020603050405020304" pitchFamily="18" charset="0"/>
              </a:rPr>
              <a:t> of Being “Native”: The Case for Insider Academic Research’, Organizational research methods, 10(1), pp. 59–74. Available at: </a:t>
            </a:r>
            <a:r>
              <a:rPr lang="en-GB" sz="1400" u="sng" kern="100" dirty="0">
                <a:solidFill>
                  <a:srgbClr val="467886"/>
                </a:solidFill>
                <a:effectLst/>
                <a:ea typeface="Aptos" panose="020B0004020202020204" pitchFamily="34" charset="0"/>
                <a:cs typeface="Times New Roman" panose="02020603050405020304" pitchFamily="18" charset="0"/>
                <a:hlinkClick r:id="rId3"/>
              </a:rPr>
              <a:t>https://doi.org/10.1177/1094428106289253</a:t>
            </a:r>
            <a:r>
              <a:rPr lang="en-GB" sz="1400" kern="100" dirty="0">
                <a:effectLst/>
                <a:ea typeface="Aptos" panose="020B0004020202020204" pitchFamily="34" charset="0"/>
                <a:cs typeface="Times New Roman" panose="02020603050405020304" pitchFamily="18" charset="0"/>
              </a:rPr>
              <a:t>.</a:t>
            </a:r>
          </a:p>
          <a:p>
            <a:pPr>
              <a:lnSpc>
                <a:spcPct val="107000"/>
              </a:lnSpc>
            </a:pPr>
            <a:r>
              <a:rPr lang="en-GB" sz="1400" kern="100" dirty="0">
                <a:effectLst/>
                <a:ea typeface="Aptos" panose="020B0004020202020204" pitchFamily="34" charset="0"/>
                <a:cs typeface="Times New Roman" panose="02020603050405020304" pitchFamily="18" charset="0"/>
              </a:rPr>
              <a:t>(Accessed 19</a:t>
            </a:r>
            <a:r>
              <a:rPr lang="en-GB" sz="1400" kern="100" baseline="30000" dirty="0">
                <a:effectLst/>
                <a:ea typeface="Aptos" panose="020B0004020202020204" pitchFamily="34" charset="0"/>
                <a:cs typeface="Times New Roman" panose="02020603050405020304" pitchFamily="18" charset="0"/>
              </a:rPr>
              <a:t>th</a:t>
            </a:r>
            <a:r>
              <a:rPr lang="en-GB" sz="1400" kern="100" dirty="0">
                <a:effectLst/>
                <a:ea typeface="Aptos" panose="020B0004020202020204" pitchFamily="34" charset="0"/>
                <a:cs typeface="Times New Roman" panose="02020603050405020304" pitchFamily="18" charset="0"/>
              </a:rPr>
              <a:t> September 2023)</a:t>
            </a: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r>
              <a:rPr lang="en-GB" sz="1400" kern="100" dirty="0">
                <a:effectLst/>
                <a:ea typeface="Aptos" panose="020B0004020202020204" pitchFamily="34" charset="0"/>
                <a:cs typeface="Arial" panose="020B0604020202020204" pitchFamily="34" charset="0"/>
              </a:rPr>
              <a:t>Byrne, D. (2022) ‘A worked example of Braun and Clarke’s approach to reflexive thematic analysis’, </a:t>
            </a:r>
            <a:r>
              <a:rPr lang="en-GB" sz="1400" i="1" kern="100" dirty="0">
                <a:effectLst/>
                <a:ea typeface="Aptos" panose="020B0004020202020204" pitchFamily="34" charset="0"/>
                <a:cs typeface="Arial" panose="020B0604020202020204" pitchFamily="34" charset="0"/>
              </a:rPr>
              <a:t>Quality &amp; quantity</a:t>
            </a:r>
            <a:r>
              <a:rPr lang="en-GB" sz="1400" kern="100" dirty="0">
                <a:effectLst/>
                <a:ea typeface="Aptos" panose="020B0004020202020204" pitchFamily="34" charset="0"/>
                <a:cs typeface="Arial" panose="020B0604020202020204" pitchFamily="34" charset="0"/>
              </a:rPr>
              <a:t>, 56(3), pp. 1391–1412.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Cohen, L., Manion, L. and </a:t>
            </a:r>
            <a:r>
              <a:rPr lang="en-GB" sz="1400" kern="100" dirty="0" err="1">
                <a:effectLst/>
                <a:ea typeface="Aptos" panose="020B0004020202020204" pitchFamily="34" charset="0"/>
                <a:cs typeface="Arial" panose="020B0604020202020204" pitchFamily="34" charset="0"/>
              </a:rPr>
              <a:t>Morrision</a:t>
            </a:r>
            <a:r>
              <a:rPr lang="en-GB" sz="1400" kern="100" dirty="0">
                <a:effectLst/>
                <a:ea typeface="Aptos" panose="020B0004020202020204" pitchFamily="34" charset="0"/>
                <a:cs typeface="Arial" panose="020B0604020202020204" pitchFamily="34" charset="0"/>
              </a:rPr>
              <a:t>, K. (2018</a:t>
            </a:r>
            <a:r>
              <a:rPr lang="en-GB" sz="1400" i="1" kern="100" dirty="0">
                <a:effectLst/>
                <a:ea typeface="Aptos" panose="020B0004020202020204" pitchFamily="34" charset="0"/>
                <a:cs typeface="Arial" panose="020B0604020202020204" pitchFamily="34" charset="0"/>
              </a:rPr>
              <a:t>) Research Methods in Education</a:t>
            </a:r>
            <a:r>
              <a:rPr lang="en-GB" sz="1400" kern="100" dirty="0">
                <a:effectLst/>
                <a:ea typeface="Aptos" panose="020B0004020202020204" pitchFamily="34" charset="0"/>
                <a:cs typeface="Arial" panose="020B0604020202020204" pitchFamily="34" charset="0"/>
              </a:rPr>
              <a:t>, 8th </a:t>
            </a:r>
            <a:r>
              <a:rPr lang="en-GB" sz="1400" kern="100" dirty="0" err="1">
                <a:effectLst/>
                <a:ea typeface="Aptos" panose="020B0004020202020204" pitchFamily="34" charset="0"/>
                <a:cs typeface="Arial" panose="020B0604020202020204" pitchFamily="34" charset="0"/>
              </a:rPr>
              <a:t>edn</a:t>
            </a:r>
            <a:r>
              <a:rPr lang="en-GB" sz="1400" kern="100" dirty="0">
                <a:effectLst/>
                <a:ea typeface="Aptos" panose="020B0004020202020204" pitchFamily="34" charset="0"/>
                <a:cs typeface="Arial" panose="020B0604020202020204" pitchFamily="34" charset="0"/>
              </a:rPr>
              <a:t>. Abingdon, Oxon and New York: Routledge.</a:t>
            </a:r>
          </a:p>
          <a:p>
            <a:pPr>
              <a:lnSpc>
                <a:spcPct val="107000"/>
              </a:lnSpc>
            </a:pPr>
            <a:endParaRPr lang="en-GB" sz="1400" kern="100" dirty="0">
              <a:ea typeface="Aptos" panose="020B0004020202020204" pitchFamily="34" charset="0"/>
              <a:cs typeface="Arial" panose="020B0604020202020204" pitchFamily="34" charset="0"/>
            </a:endParaRPr>
          </a:p>
          <a:p>
            <a:pPr>
              <a:lnSpc>
                <a:spcPct val="107000"/>
              </a:lnSpc>
            </a:pPr>
            <a:r>
              <a:rPr lang="en-GB" sz="1400" kern="100" dirty="0">
                <a:effectLst/>
                <a:ea typeface="Aptos" panose="020B0004020202020204" pitchFamily="34" charset="0"/>
                <a:cs typeface="Arial" panose="020B0604020202020204" pitchFamily="34" charset="0"/>
              </a:rPr>
              <a:t>Cooper, N. (2017) ‘Design-based research as an informal learning model for choral conductors’, </a:t>
            </a:r>
            <a:r>
              <a:rPr lang="en-GB" sz="1400" i="1" kern="100" dirty="0">
                <a:effectLst/>
                <a:ea typeface="Aptos" panose="020B0004020202020204" pitchFamily="34" charset="0"/>
                <a:cs typeface="Arial" panose="020B0604020202020204" pitchFamily="34" charset="0"/>
              </a:rPr>
              <a:t>London Review of Education</a:t>
            </a:r>
            <a:r>
              <a:rPr lang="en-GB" sz="1400" kern="100" dirty="0">
                <a:effectLst/>
                <a:ea typeface="Aptos" panose="020B0004020202020204" pitchFamily="34" charset="0"/>
                <a:cs typeface="Arial" panose="020B0604020202020204" pitchFamily="34" charset="0"/>
              </a:rPr>
              <a:t>, 15(3), p. 358–371.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r>
              <a:rPr lang="en-GB" sz="1400" kern="100" dirty="0">
                <a:effectLst/>
                <a:ea typeface="Aptos" panose="020B0004020202020204" pitchFamily="34" charset="0"/>
                <a:cs typeface="Arial" panose="020B0604020202020204" pitchFamily="34" charset="0"/>
              </a:rPr>
              <a:t>Darra, S. (2008) ‘Emotion work and the ethics of novice insider research’, </a:t>
            </a:r>
            <a:r>
              <a:rPr lang="en-GB" sz="1400" i="1" kern="100" dirty="0">
                <a:effectLst/>
                <a:ea typeface="Aptos" panose="020B0004020202020204" pitchFamily="34" charset="0"/>
                <a:cs typeface="Arial" panose="020B0604020202020204" pitchFamily="34" charset="0"/>
              </a:rPr>
              <a:t>Journal of research in nursing</a:t>
            </a:r>
            <a:r>
              <a:rPr lang="en-GB" sz="1400" kern="100" dirty="0">
                <a:effectLst/>
                <a:ea typeface="Aptos" panose="020B0004020202020204" pitchFamily="34" charset="0"/>
                <a:cs typeface="Arial" panose="020B0604020202020204" pitchFamily="34" charset="0"/>
              </a:rPr>
              <a:t>, 13(3), pp. 251–261. </a:t>
            </a:r>
            <a:endParaRPr lang="en-GB" sz="1400" kern="100" dirty="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60273023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B7A45-F0C1-CFB6-F6E5-91F857CAFF99}"/>
              </a:ext>
            </a:extLst>
          </p:cNvPr>
          <p:cNvSpPr txBox="1"/>
          <p:nvPr/>
        </p:nvSpPr>
        <p:spPr>
          <a:xfrm>
            <a:off x="1572768" y="114389"/>
            <a:ext cx="4215384" cy="461665"/>
          </a:xfrm>
          <a:prstGeom prst="rect">
            <a:avLst/>
          </a:prstGeom>
          <a:noFill/>
        </p:spPr>
        <p:txBody>
          <a:bodyPr wrap="square" rtlCol="0">
            <a:spAutoFit/>
          </a:bodyPr>
          <a:lstStyle/>
          <a:p>
            <a:r>
              <a:rPr lang="en-GB" sz="2400" dirty="0">
                <a:solidFill>
                  <a:schemeClr val="accent2">
                    <a:lumMod val="75000"/>
                  </a:schemeClr>
                </a:solidFill>
              </a:rPr>
              <a:t>References</a:t>
            </a:r>
          </a:p>
        </p:txBody>
      </p:sp>
      <p:sp>
        <p:nvSpPr>
          <p:cNvPr id="6" name="TextBox 5">
            <a:extLst>
              <a:ext uri="{FF2B5EF4-FFF2-40B4-BE49-F238E27FC236}">
                <a16:creationId xmlns:a16="http://schemas.microsoft.com/office/drawing/2014/main" id="{12090B33-A8A0-6FD0-E2E3-538D5CDAA2AA}"/>
              </a:ext>
            </a:extLst>
          </p:cNvPr>
          <p:cNvSpPr txBox="1"/>
          <p:nvPr/>
        </p:nvSpPr>
        <p:spPr>
          <a:xfrm>
            <a:off x="2441448" y="945099"/>
            <a:ext cx="8476488" cy="1506566"/>
          </a:xfrm>
          <a:prstGeom prst="rect">
            <a:avLst/>
          </a:prstGeom>
          <a:noFill/>
        </p:spPr>
        <p:txBody>
          <a:bodyPr wrap="square" rtlCol="0">
            <a:spAutoFit/>
          </a:bodyPr>
          <a:lstStyle/>
          <a:p>
            <a:pPr indent="-270510">
              <a:lnSpc>
                <a:spcPct val="107000"/>
              </a:lnSpc>
              <a:spcAft>
                <a:spcPts val="800"/>
              </a:spcAft>
            </a:pPr>
            <a:endParaRPr lang="en-GB" sz="1400" dirty="0">
              <a:effectLst/>
              <a:ea typeface="Calibri" panose="020F0502020204030204" pitchFamily="34" charset="0"/>
              <a:cs typeface="Times New Roman" panose="02020603050405020304" pitchFamily="18" charset="0"/>
            </a:endParaRPr>
          </a:p>
          <a:p>
            <a:pPr indent="-270510">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0E569F07-5A2E-C11F-D5A6-B1D783E43969}"/>
              </a:ext>
            </a:extLst>
          </p:cNvPr>
          <p:cNvSpPr txBox="1"/>
          <p:nvPr/>
        </p:nvSpPr>
        <p:spPr>
          <a:xfrm>
            <a:off x="2718054" y="906244"/>
            <a:ext cx="8556498" cy="5837367"/>
          </a:xfrm>
          <a:prstGeom prst="rect">
            <a:avLst/>
          </a:prstGeom>
          <a:noFill/>
        </p:spPr>
        <p:txBody>
          <a:bodyPr wrap="square">
            <a:spAutoFit/>
          </a:bodyPr>
          <a:lstStyle/>
          <a:p>
            <a:pPr>
              <a:lnSpc>
                <a:spcPct val="107000"/>
              </a:lnSpc>
            </a:pPr>
            <a:r>
              <a:rPr lang="en-GB" sz="1400" kern="100" dirty="0" err="1">
                <a:effectLst/>
                <a:ea typeface="Aptos" panose="020B0004020202020204" pitchFamily="34" charset="0"/>
                <a:cs typeface="Times New Roman" panose="02020603050405020304" pitchFamily="18" charset="0"/>
              </a:rPr>
              <a:t>Durrant</a:t>
            </a:r>
            <a:r>
              <a:rPr lang="en-GB" sz="1400" kern="100" dirty="0">
                <a:effectLst/>
                <a:ea typeface="Aptos" panose="020B0004020202020204" pitchFamily="34" charset="0"/>
                <a:cs typeface="Times New Roman" panose="02020603050405020304" pitchFamily="18" charset="0"/>
              </a:rPr>
              <a:t>, C. (1994) ‘Towards a Model of Effective Communication: A Case for Structured Teaching of Conducting’, </a:t>
            </a:r>
            <a:r>
              <a:rPr lang="en-GB" sz="1400" i="1" kern="100" dirty="0">
                <a:effectLst/>
                <a:ea typeface="Aptos" panose="020B0004020202020204" pitchFamily="34" charset="0"/>
                <a:cs typeface="Times New Roman" panose="02020603050405020304" pitchFamily="18" charset="0"/>
              </a:rPr>
              <a:t>British journal of music education</a:t>
            </a:r>
            <a:r>
              <a:rPr lang="en-GB" sz="1400" kern="100" dirty="0">
                <a:effectLst/>
                <a:ea typeface="Aptos" panose="020B0004020202020204" pitchFamily="34" charset="0"/>
                <a:cs typeface="Times New Roman" panose="02020603050405020304" pitchFamily="18" charset="0"/>
              </a:rPr>
              <a:t>, 11(1), pp. 57–76. </a:t>
            </a: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r>
              <a:rPr lang="en-GB" sz="1400" kern="100" dirty="0" err="1">
                <a:effectLst/>
                <a:ea typeface="Aptos" panose="020B0004020202020204" pitchFamily="34" charset="0"/>
                <a:cs typeface="Times New Roman" panose="02020603050405020304" pitchFamily="18" charset="0"/>
              </a:rPr>
              <a:t>Durrant</a:t>
            </a:r>
            <a:r>
              <a:rPr lang="en-GB" sz="1400" kern="100" dirty="0">
                <a:effectLst/>
                <a:ea typeface="Aptos" panose="020B0004020202020204" pitchFamily="34" charset="0"/>
                <a:cs typeface="Times New Roman" panose="02020603050405020304" pitchFamily="18" charset="0"/>
              </a:rPr>
              <a:t>, C. and </a:t>
            </a:r>
            <a:r>
              <a:rPr lang="en-GB" sz="1400" kern="100" dirty="0" err="1">
                <a:effectLst/>
                <a:ea typeface="Aptos" panose="020B0004020202020204" pitchFamily="34" charset="0"/>
                <a:cs typeface="Times New Roman" panose="02020603050405020304" pitchFamily="18" charset="0"/>
              </a:rPr>
              <a:t>Varvarigou</a:t>
            </a:r>
            <a:r>
              <a:rPr lang="en-GB" sz="1400" kern="100" dirty="0">
                <a:effectLst/>
                <a:ea typeface="Aptos" panose="020B0004020202020204" pitchFamily="34" charset="0"/>
                <a:cs typeface="Times New Roman" panose="02020603050405020304" pitchFamily="18" charset="0"/>
              </a:rPr>
              <a:t>, M. (2008) ‘Real time and virtual: tracking the professional development and reflections of choral conductors’ Reflecting Education, 4, pp.72-80</a:t>
            </a: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r>
              <a:rPr lang="en-GB" sz="1400" kern="100" dirty="0" err="1">
                <a:effectLst/>
                <a:ea typeface="Aptos" panose="020B0004020202020204" pitchFamily="34" charset="0"/>
                <a:cs typeface="Times New Roman" panose="02020603050405020304" pitchFamily="18" charset="0"/>
              </a:rPr>
              <a:t>Durrant</a:t>
            </a:r>
            <a:r>
              <a:rPr lang="en-GB" sz="1400" kern="100" dirty="0">
                <a:effectLst/>
                <a:ea typeface="Aptos" panose="020B0004020202020204" pitchFamily="34" charset="0"/>
                <a:cs typeface="Times New Roman" panose="02020603050405020304" pitchFamily="18" charset="0"/>
              </a:rPr>
              <a:t>, C. &amp; </a:t>
            </a:r>
            <a:r>
              <a:rPr lang="en-GB" sz="1400" kern="100" dirty="0" err="1">
                <a:effectLst/>
                <a:ea typeface="Aptos" panose="020B0004020202020204" pitchFamily="34" charset="0"/>
                <a:cs typeface="Times New Roman" panose="02020603050405020304" pitchFamily="18" charset="0"/>
              </a:rPr>
              <a:t>Varvarigou</a:t>
            </a:r>
            <a:r>
              <a:rPr lang="en-GB" sz="1400" kern="100" dirty="0">
                <a:effectLst/>
                <a:ea typeface="Aptos" panose="020B0004020202020204" pitchFamily="34" charset="0"/>
                <a:cs typeface="Times New Roman" panose="02020603050405020304" pitchFamily="18" charset="0"/>
              </a:rPr>
              <a:t>, M. (2015). ‘Perspectives on Choral Conducting’  in The Oxford Handbook of Singing ed. Welch, G., Howard, D.M. &amp; Nix, J. Oxford: Oxford University Press.</a:t>
            </a:r>
          </a:p>
          <a:p>
            <a:pPr>
              <a:lnSpc>
                <a:spcPct val="107000"/>
              </a:lnSpc>
            </a:pP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err="1">
                <a:effectLst/>
                <a:ea typeface="Aptos" panose="020B0004020202020204" pitchFamily="34" charset="0"/>
                <a:cs typeface="Arial" panose="020B0604020202020204" pitchFamily="34" charset="0"/>
              </a:rPr>
              <a:t>Durrant</a:t>
            </a:r>
            <a:r>
              <a:rPr lang="en-GB" sz="1400" kern="100" dirty="0">
                <a:effectLst/>
                <a:ea typeface="Aptos" panose="020B0004020202020204" pitchFamily="34" charset="0"/>
                <a:cs typeface="Arial" panose="020B0604020202020204" pitchFamily="34" charset="0"/>
              </a:rPr>
              <a:t>, C. (2017). ‘The Framing of Choirs and Their Conductors: A UK Perspective’ in Abrahams, F and Head, P.D. (eds), </a:t>
            </a:r>
            <a:r>
              <a:rPr lang="en-GB" sz="1400" i="1" kern="100" dirty="0">
                <a:effectLst/>
                <a:ea typeface="Aptos" panose="020B0004020202020204" pitchFamily="34" charset="0"/>
                <a:cs typeface="Arial" panose="020B0604020202020204" pitchFamily="34" charset="0"/>
              </a:rPr>
              <a:t>The Oxford Handbook of Choral Pedagogy</a:t>
            </a:r>
            <a:r>
              <a:rPr lang="en-GB" sz="1400" kern="100" dirty="0">
                <a:effectLst/>
                <a:ea typeface="Aptos" panose="020B0004020202020204" pitchFamily="34" charset="0"/>
                <a:cs typeface="Arial" panose="020B0604020202020204" pitchFamily="34" charset="0"/>
              </a:rPr>
              <a:t>, Oxford: OUP.</a:t>
            </a:r>
          </a:p>
          <a:p>
            <a:pPr>
              <a:lnSpc>
                <a:spcPct val="107000"/>
              </a:lnSpc>
            </a:pP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Humphrey, C. (2013) ‘Dilemmas in doing insider research in professional education’, </a:t>
            </a:r>
            <a:r>
              <a:rPr lang="en-GB" sz="1400" i="1" kern="100" dirty="0">
                <a:effectLst/>
                <a:ea typeface="Aptos" panose="020B0004020202020204" pitchFamily="34" charset="0"/>
                <a:cs typeface="Arial" panose="020B0604020202020204" pitchFamily="34" charset="0"/>
              </a:rPr>
              <a:t>Qualitative Social Work</a:t>
            </a:r>
            <a:r>
              <a:rPr lang="en-GB" sz="1400" kern="100" dirty="0">
                <a:effectLst/>
                <a:ea typeface="Aptos" panose="020B0004020202020204" pitchFamily="34" charset="0"/>
                <a:cs typeface="Arial" panose="020B0604020202020204" pitchFamily="34" charset="0"/>
              </a:rPr>
              <a:t>, 12(5), pp.572–586.</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Jansson, D. and </a:t>
            </a:r>
            <a:r>
              <a:rPr lang="en-GB" sz="1400" kern="100" dirty="0" err="1">
                <a:effectLst/>
                <a:ea typeface="Aptos" panose="020B0004020202020204" pitchFamily="34" charset="0"/>
                <a:cs typeface="Arial" panose="020B0604020202020204" pitchFamily="34" charset="0"/>
              </a:rPr>
              <a:t>Balsnes</a:t>
            </a:r>
            <a:r>
              <a:rPr lang="en-GB" sz="1400" kern="100" dirty="0">
                <a:effectLst/>
                <a:ea typeface="Aptos" panose="020B0004020202020204" pitchFamily="34" charset="0"/>
                <a:cs typeface="Arial" panose="020B0604020202020204" pitchFamily="34" charset="0"/>
              </a:rPr>
              <a:t>, A.H. (2021) ‘Choral conducting education: The lifelong entanglement of competence, identity and meaning’, Research studies in music education, 43(3), pp. 347–365. </a:t>
            </a:r>
          </a:p>
          <a:p>
            <a:pPr>
              <a:lnSpc>
                <a:spcPct val="107000"/>
              </a:lnSpc>
            </a:pPr>
            <a:r>
              <a:rPr lang="en-GB" sz="1400" kern="100" dirty="0">
                <a:effectLst/>
                <a:ea typeface="Aptos" panose="020B0004020202020204" pitchFamily="34" charset="0"/>
                <a:cs typeface="Times New Roman" panose="02020603050405020304" pitchFamily="18" charset="0"/>
              </a:rPr>
              <a:t>Kallio, H. </a:t>
            </a:r>
            <a:r>
              <a:rPr lang="en-GB" sz="1400" i="1" kern="100" dirty="0">
                <a:effectLst/>
                <a:ea typeface="Aptos" panose="020B0004020202020204" pitchFamily="34" charset="0"/>
                <a:cs typeface="Times New Roman" panose="02020603050405020304" pitchFamily="18" charset="0"/>
              </a:rPr>
              <a:t>et al.</a:t>
            </a:r>
            <a:r>
              <a:rPr lang="en-GB" sz="1400" kern="100" dirty="0">
                <a:effectLst/>
                <a:ea typeface="Aptos" panose="020B0004020202020204" pitchFamily="34" charset="0"/>
                <a:cs typeface="Times New Roman" panose="02020603050405020304" pitchFamily="18" charset="0"/>
              </a:rPr>
              <a:t> (2016) ‘Systematic methodological review: developing a framework for a qualitative semi-structured interview guide’, </a:t>
            </a:r>
            <a:r>
              <a:rPr lang="en-GB" sz="1400" i="1" kern="100" dirty="0">
                <a:effectLst/>
                <a:ea typeface="Aptos" panose="020B0004020202020204" pitchFamily="34" charset="0"/>
                <a:cs typeface="Times New Roman" panose="02020603050405020304" pitchFamily="18" charset="0"/>
              </a:rPr>
              <a:t>Journal of advanced nursing</a:t>
            </a:r>
            <a:r>
              <a:rPr lang="en-GB" sz="1400" kern="100" dirty="0">
                <a:effectLst/>
                <a:ea typeface="Aptos" panose="020B0004020202020204" pitchFamily="34" charset="0"/>
                <a:cs typeface="Times New Roman" panose="02020603050405020304" pitchFamily="18" charset="0"/>
              </a:rPr>
              <a:t>, 72(12), pp. 2954–2965. </a:t>
            </a: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r>
              <a:rPr lang="en-GB" sz="1400" kern="100" dirty="0">
                <a:effectLst/>
                <a:ea typeface="Aptos" panose="020B0004020202020204" pitchFamily="34" charset="0"/>
                <a:cs typeface="Arial" panose="020B0604020202020204" pitchFamily="34" charset="0"/>
              </a:rPr>
              <a:t>Livesey, L. et al. (2012) ‘Benefits of choral singing for social and mental wellbeing: qualitative findings from a cross-national survey of choir members’, Journal of public mental health, 11(1), pp. 10–26.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endParaRPr lang="en-GB" sz="1400" kern="100" dirty="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0200140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B7A45-F0C1-CFB6-F6E5-91F857CAFF99}"/>
              </a:ext>
            </a:extLst>
          </p:cNvPr>
          <p:cNvSpPr txBox="1"/>
          <p:nvPr/>
        </p:nvSpPr>
        <p:spPr>
          <a:xfrm>
            <a:off x="1572768" y="114389"/>
            <a:ext cx="4215384" cy="461665"/>
          </a:xfrm>
          <a:prstGeom prst="rect">
            <a:avLst/>
          </a:prstGeom>
          <a:noFill/>
        </p:spPr>
        <p:txBody>
          <a:bodyPr wrap="square" rtlCol="0">
            <a:spAutoFit/>
          </a:bodyPr>
          <a:lstStyle/>
          <a:p>
            <a:r>
              <a:rPr lang="en-GB" sz="2400" dirty="0">
                <a:solidFill>
                  <a:schemeClr val="accent2">
                    <a:lumMod val="75000"/>
                  </a:schemeClr>
                </a:solidFill>
              </a:rPr>
              <a:t>References</a:t>
            </a:r>
          </a:p>
        </p:txBody>
      </p:sp>
      <p:sp>
        <p:nvSpPr>
          <p:cNvPr id="6" name="TextBox 5">
            <a:extLst>
              <a:ext uri="{FF2B5EF4-FFF2-40B4-BE49-F238E27FC236}">
                <a16:creationId xmlns:a16="http://schemas.microsoft.com/office/drawing/2014/main" id="{12090B33-A8A0-6FD0-E2E3-538D5CDAA2AA}"/>
              </a:ext>
            </a:extLst>
          </p:cNvPr>
          <p:cNvSpPr txBox="1"/>
          <p:nvPr/>
        </p:nvSpPr>
        <p:spPr>
          <a:xfrm>
            <a:off x="2441448" y="945099"/>
            <a:ext cx="8476488" cy="1506566"/>
          </a:xfrm>
          <a:prstGeom prst="rect">
            <a:avLst/>
          </a:prstGeom>
          <a:noFill/>
        </p:spPr>
        <p:txBody>
          <a:bodyPr wrap="square" rtlCol="0">
            <a:spAutoFit/>
          </a:bodyPr>
          <a:lstStyle/>
          <a:p>
            <a:pPr indent="-270510">
              <a:lnSpc>
                <a:spcPct val="107000"/>
              </a:lnSpc>
              <a:spcAft>
                <a:spcPts val="800"/>
              </a:spcAft>
            </a:pPr>
            <a:endParaRPr lang="en-GB" sz="1400" dirty="0">
              <a:effectLst/>
              <a:ea typeface="Calibri" panose="020F0502020204030204" pitchFamily="34" charset="0"/>
              <a:cs typeface="Times New Roman" panose="02020603050405020304" pitchFamily="18" charset="0"/>
            </a:endParaRPr>
          </a:p>
          <a:p>
            <a:pPr indent="-270510">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0E569F07-5A2E-C11F-D5A6-B1D783E43969}"/>
              </a:ext>
            </a:extLst>
          </p:cNvPr>
          <p:cNvSpPr txBox="1"/>
          <p:nvPr/>
        </p:nvSpPr>
        <p:spPr>
          <a:xfrm>
            <a:off x="2745486" y="799246"/>
            <a:ext cx="8556498" cy="6067880"/>
          </a:xfrm>
          <a:prstGeom prst="rect">
            <a:avLst/>
          </a:prstGeom>
          <a:noFill/>
        </p:spPr>
        <p:txBody>
          <a:bodyPr wrap="square">
            <a:spAutoFit/>
          </a:bodyPr>
          <a:lstStyle/>
          <a:p>
            <a:pPr>
              <a:lnSpc>
                <a:spcPct val="107000"/>
              </a:lnSpc>
            </a:pPr>
            <a:r>
              <a:rPr lang="en-GB" sz="1400" kern="100" dirty="0">
                <a:effectLst/>
                <a:ea typeface="Aptos" panose="020B0004020202020204" pitchFamily="34" charset="0"/>
                <a:cs typeface="Times New Roman" panose="02020603050405020304" pitchFamily="18" charset="0"/>
              </a:rPr>
              <a:t>Mackenzie, N. and Knipe, S. (2006) ‘Research dilemmas : paradigms, methods and methodology</a:t>
            </a:r>
            <a:r>
              <a:rPr lang="en-GB" sz="1400" kern="100" dirty="0">
                <a:effectLst/>
                <a:ea typeface="Aptos" panose="020B0004020202020204" pitchFamily="34" charset="0"/>
                <a:cs typeface="Aptos" panose="020B0004020202020204" pitchFamily="34" charset="0"/>
              </a:rPr>
              <a:t>’</a:t>
            </a:r>
            <a:r>
              <a:rPr lang="en-GB" sz="1400" kern="100" dirty="0">
                <a:effectLst/>
                <a:ea typeface="Aptos" panose="020B0004020202020204" pitchFamily="34" charset="0"/>
                <a:cs typeface="Times New Roman" panose="02020603050405020304" pitchFamily="18" charset="0"/>
              </a:rPr>
              <a:t>, Issues in educational research, 16(2), pp. 193</a:t>
            </a:r>
            <a:r>
              <a:rPr lang="en-GB" sz="1400" kern="100" dirty="0">
                <a:effectLst/>
                <a:ea typeface="Aptos" panose="020B0004020202020204" pitchFamily="34" charset="0"/>
                <a:cs typeface="Aptos" panose="020B0004020202020204" pitchFamily="34" charset="0"/>
              </a:rPr>
              <a:t>–</a:t>
            </a:r>
            <a:r>
              <a:rPr lang="en-GB" sz="1400" kern="100" dirty="0">
                <a:effectLst/>
                <a:ea typeface="Aptos" panose="020B0004020202020204" pitchFamily="34" charset="0"/>
                <a:cs typeface="Times New Roman" panose="02020603050405020304" pitchFamily="18" charset="0"/>
              </a:rPr>
              <a:t>205.</a:t>
            </a:r>
          </a:p>
          <a:p>
            <a:pPr>
              <a:lnSpc>
                <a:spcPct val="107000"/>
              </a:lnSpc>
            </a:pP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Mitchell, A. (2018) ‘A Review of Mixed Methods, Pragmatism and Abduction Techniques’, Electronic journal of business research methods, 16(3), pp. 103–116.</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r>
              <a:rPr lang="en-GB" sz="1400" kern="100" dirty="0">
                <a:effectLst/>
                <a:ea typeface="Aptos" panose="020B0004020202020204" pitchFamily="34" charset="0"/>
                <a:cs typeface="Times New Roman" panose="02020603050405020304" pitchFamily="18" charset="0"/>
              </a:rPr>
              <a:t>Naeem, M. </a:t>
            </a:r>
            <a:r>
              <a:rPr lang="en-GB" sz="1400" i="1" kern="100" dirty="0">
                <a:effectLst/>
                <a:ea typeface="Aptos" panose="020B0004020202020204" pitchFamily="34" charset="0"/>
                <a:cs typeface="Times New Roman" panose="02020603050405020304" pitchFamily="18" charset="0"/>
              </a:rPr>
              <a:t>et al.</a:t>
            </a:r>
            <a:r>
              <a:rPr lang="en-GB" sz="1400" kern="100" dirty="0">
                <a:effectLst/>
                <a:ea typeface="Aptos" panose="020B0004020202020204" pitchFamily="34" charset="0"/>
                <a:cs typeface="Times New Roman" panose="02020603050405020304" pitchFamily="18" charset="0"/>
              </a:rPr>
              <a:t> (2023) ‘A Step-by-Step Process of Thematic Analysis to Develop a Conceptual Model in Qualitative Research’, </a:t>
            </a:r>
            <a:r>
              <a:rPr lang="en-GB" sz="1400" i="1" kern="100" dirty="0">
                <a:effectLst/>
                <a:ea typeface="Aptos" panose="020B0004020202020204" pitchFamily="34" charset="0"/>
                <a:cs typeface="Times New Roman" panose="02020603050405020304" pitchFamily="18" charset="0"/>
              </a:rPr>
              <a:t>International journal of qualitative methods</a:t>
            </a:r>
            <a:r>
              <a:rPr lang="en-GB" sz="1400" kern="100" dirty="0">
                <a:effectLst/>
                <a:ea typeface="Aptos" panose="020B0004020202020204" pitchFamily="34" charset="0"/>
                <a:cs typeface="Times New Roman" panose="02020603050405020304" pitchFamily="18" charset="0"/>
              </a:rPr>
              <a:t>, 22. Available at: https://doi.org/10.1177/16094069231205789.</a:t>
            </a:r>
          </a:p>
          <a:p>
            <a:pPr>
              <a:lnSpc>
                <a:spcPct val="107000"/>
              </a:lnSpc>
            </a:pPr>
            <a:r>
              <a:rPr lang="en-GB" sz="1400" kern="100" dirty="0">
                <a:effectLst/>
                <a:ea typeface="Aptos" panose="020B0004020202020204" pitchFamily="34" charset="0"/>
                <a:cs typeface="Times New Roman" panose="02020603050405020304" pitchFamily="18" charset="0"/>
              </a:rPr>
              <a:t>(Accessed 16</a:t>
            </a:r>
            <a:r>
              <a:rPr lang="en-GB" sz="1400" kern="100" baseline="30000" dirty="0">
                <a:effectLst/>
                <a:ea typeface="Aptos" panose="020B0004020202020204" pitchFamily="34" charset="0"/>
                <a:cs typeface="Times New Roman" panose="02020603050405020304" pitchFamily="18" charset="0"/>
              </a:rPr>
              <a:t>th</a:t>
            </a:r>
            <a:r>
              <a:rPr lang="en-GB" sz="1400" kern="100" dirty="0">
                <a:effectLst/>
                <a:ea typeface="Aptos" panose="020B0004020202020204" pitchFamily="34" charset="0"/>
                <a:cs typeface="Times New Roman" panose="02020603050405020304" pitchFamily="18" charset="0"/>
              </a:rPr>
              <a:t> August 2024)</a:t>
            </a:r>
          </a:p>
          <a:p>
            <a:pPr>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Osman, S.E., Tischler, V. and Schneider, J. (2016) ‘“Singing for the Brain”: A qualitative study exploring the health and well-being benefits of singing for people with dementia and their carers’, Dementia (London, England), 15(6), pp. 1326–1339.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Times New Roman" panose="02020603050405020304" pitchFamily="18" charset="0"/>
              </a:rPr>
              <a:t> </a:t>
            </a:r>
          </a:p>
          <a:p>
            <a:pPr>
              <a:lnSpc>
                <a:spcPct val="107000"/>
              </a:lnSpc>
            </a:pPr>
            <a:r>
              <a:rPr lang="en-GB" sz="1400" kern="100" dirty="0" err="1">
                <a:effectLst/>
                <a:ea typeface="Aptos" panose="020B0004020202020204" pitchFamily="34" charset="0"/>
                <a:cs typeface="Arial" panose="020B0604020202020204" pitchFamily="34" charset="0"/>
              </a:rPr>
              <a:t>Paez</a:t>
            </a:r>
            <a:r>
              <a:rPr lang="en-GB" sz="1400" kern="100" dirty="0">
                <a:effectLst/>
                <a:ea typeface="Aptos" panose="020B0004020202020204" pitchFamily="34" charset="0"/>
                <a:cs typeface="Arial" panose="020B0604020202020204" pitchFamily="34" charset="0"/>
              </a:rPr>
              <a:t>, A. (2017) ‘Gray literature: An important resource in systematic reviews’, Journal of evidence-based medicine, 10(3), pp. 233–240.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solidFill>
                  <a:srgbClr val="000000"/>
                </a:solidFill>
                <a:effectLst/>
                <a:ea typeface="Aptos" panose="020B0004020202020204" pitchFamily="34" charset="0"/>
                <a:cs typeface="Arial" panose="020B0604020202020204" pitchFamily="34" charset="0"/>
              </a:rPr>
              <a:t>Rolfe, G. (2002) </a:t>
            </a:r>
            <a:r>
              <a:rPr lang="en-GB" sz="1400" i="1" kern="100" dirty="0">
                <a:solidFill>
                  <a:srgbClr val="000000"/>
                </a:solidFill>
                <a:effectLst/>
                <a:ea typeface="Aptos" panose="020B0004020202020204" pitchFamily="34" charset="0"/>
                <a:cs typeface="Arial" panose="020B0604020202020204" pitchFamily="34" charset="0"/>
              </a:rPr>
              <a:t>Reflective practice: where now?</a:t>
            </a:r>
            <a:r>
              <a:rPr lang="en-GB" sz="1400" kern="100" dirty="0">
                <a:solidFill>
                  <a:srgbClr val="000000"/>
                </a:solidFill>
                <a:effectLst/>
                <a:ea typeface="Aptos" panose="020B0004020202020204" pitchFamily="34" charset="0"/>
                <a:cs typeface="Arial" panose="020B0604020202020204" pitchFamily="34" charset="0"/>
              </a:rPr>
              <a:t> Nurse Education in Practice, 2(1), pp.21–29.</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Royal Academy of Music Online (n.d.) </a:t>
            </a:r>
            <a:r>
              <a:rPr lang="en-GB" sz="1400" i="1" kern="100" dirty="0">
                <a:effectLst/>
                <a:ea typeface="Aptos" panose="020B0004020202020204" pitchFamily="34" charset="0"/>
                <a:cs typeface="Arial" panose="020B0604020202020204" pitchFamily="34" charset="0"/>
              </a:rPr>
              <a:t>Professor Patrick </a:t>
            </a:r>
            <a:r>
              <a:rPr lang="en-GB" sz="1400" i="1" kern="100" dirty="0" err="1">
                <a:effectLst/>
                <a:ea typeface="Aptos" panose="020B0004020202020204" pitchFamily="34" charset="0"/>
                <a:cs typeface="Arial" panose="020B0604020202020204" pitchFamily="34" charset="0"/>
              </a:rPr>
              <a:t>Russill</a:t>
            </a:r>
            <a:r>
              <a:rPr lang="en-GB" sz="1400" i="1" kern="100" dirty="0">
                <a:effectLst/>
                <a:ea typeface="Aptos" panose="020B0004020202020204" pitchFamily="34" charset="0"/>
                <a:cs typeface="Arial" panose="020B0604020202020204" pitchFamily="34" charset="0"/>
              </a:rPr>
              <a:t> Biography.</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Available at </a:t>
            </a:r>
            <a:r>
              <a:rPr lang="en-GB" sz="1400" u="sng" kern="100" dirty="0">
                <a:solidFill>
                  <a:srgbClr val="467886"/>
                </a:solidFill>
                <a:effectLst/>
                <a:ea typeface="Aptos" panose="020B0004020202020204" pitchFamily="34" charset="0"/>
                <a:cs typeface="Arial" panose="020B0604020202020204" pitchFamily="34" charset="0"/>
                <a:hlinkClick r:id="rId3"/>
              </a:rPr>
              <a:t>https://www.ram.ac.uk/people/patrick-russill</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(Accessed: 5</a:t>
            </a:r>
            <a:r>
              <a:rPr lang="en-GB" sz="1400" kern="100" baseline="30000" dirty="0">
                <a:effectLst/>
                <a:ea typeface="Aptos" panose="020B0004020202020204" pitchFamily="34" charset="0"/>
                <a:cs typeface="Arial" panose="020B0604020202020204" pitchFamily="34" charset="0"/>
              </a:rPr>
              <a:t>th</a:t>
            </a:r>
            <a:r>
              <a:rPr lang="en-GB" sz="1400" kern="100" dirty="0">
                <a:effectLst/>
                <a:ea typeface="Aptos" panose="020B0004020202020204" pitchFamily="34" charset="0"/>
                <a:cs typeface="Arial" panose="020B0604020202020204" pitchFamily="34" charset="0"/>
              </a:rPr>
              <a:t> February 2022)</a:t>
            </a:r>
            <a:endParaRPr lang="en-GB" sz="1400" kern="100" dirty="0">
              <a:effectLst/>
              <a:ea typeface="Aptos" panose="020B0004020202020204" pitchFamily="34" charset="0"/>
              <a:cs typeface="Times New Roman" panose="02020603050405020304" pitchFamily="18" charset="0"/>
            </a:endParaRPr>
          </a:p>
          <a:p>
            <a:pPr indent="457200">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u="sng" kern="100" dirty="0" err="1">
                <a:solidFill>
                  <a:srgbClr val="467886"/>
                </a:solidFill>
                <a:effectLst/>
                <a:ea typeface="Aptos" panose="020B0004020202020204" pitchFamily="34" charset="0"/>
                <a:cs typeface="Arial" panose="020B0604020202020204" pitchFamily="34" charset="0"/>
              </a:rPr>
              <a:t>Smetherham</a:t>
            </a:r>
            <a:r>
              <a:rPr lang="en-GB" sz="1400" u="sng" kern="100" dirty="0">
                <a:solidFill>
                  <a:srgbClr val="467886"/>
                </a:solidFill>
                <a:effectLst/>
                <a:ea typeface="Aptos" panose="020B0004020202020204" pitchFamily="34" charset="0"/>
                <a:cs typeface="Arial" panose="020B0604020202020204" pitchFamily="34" charset="0"/>
              </a:rPr>
              <a:t>, D. (1978) ‘Insider Research’, </a:t>
            </a:r>
            <a:r>
              <a:rPr lang="en-GB" sz="1400" i="1" u="sng" kern="100" dirty="0">
                <a:solidFill>
                  <a:srgbClr val="467886"/>
                </a:solidFill>
                <a:effectLst/>
                <a:ea typeface="Aptos" panose="020B0004020202020204" pitchFamily="34" charset="0"/>
                <a:cs typeface="Arial" panose="020B0604020202020204" pitchFamily="34" charset="0"/>
              </a:rPr>
              <a:t>British educational research journal</a:t>
            </a:r>
            <a:r>
              <a:rPr lang="en-GB" sz="1400" u="sng" kern="100" dirty="0">
                <a:solidFill>
                  <a:srgbClr val="467886"/>
                </a:solidFill>
                <a:effectLst/>
                <a:ea typeface="Aptos" panose="020B0004020202020204" pitchFamily="34" charset="0"/>
                <a:cs typeface="Arial" panose="020B0604020202020204" pitchFamily="34" charset="0"/>
              </a:rPr>
              <a:t>, 4(2), pp. 97–102.</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0404333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B7A45-F0C1-CFB6-F6E5-91F857CAFF99}"/>
              </a:ext>
            </a:extLst>
          </p:cNvPr>
          <p:cNvSpPr txBox="1"/>
          <p:nvPr/>
        </p:nvSpPr>
        <p:spPr>
          <a:xfrm>
            <a:off x="1572768" y="114389"/>
            <a:ext cx="4215384" cy="461665"/>
          </a:xfrm>
          <a:prstGeom prst="rect">
            <a:avLst/>
          </a:prstGeom>
          <a:noFill/>
        </p:spPr>
        <p:txBody>
          <a:bodyPr wrap="square" rtlCol="0">
            <a:spAutoFit/>
          </a:bodyPr>
          <a:lstStyle/>
          <a:p>
            <a:r>
              <a:rPr lang="en-GB" sz="2400" dirty="0">
                <a:solidFill>
                  <a:schemeClr val="accent2">
                    <a:lumMod val="75000"/>
                  </a:schemeClr>
                </a:solidFill>
              </a:rPr>
              <a:t>References</a:t>
            </a:r>
          </a:p>
        </p:txBody>
      </p:sp>
      <p:sp>
        <p:nvSpPr>
          <p:cNvPr id="6" name="TextBox 5">
            <a:extLst>
              <a:ext uri="{FF2B5EF4-FFF2-40B4-BE49-F238E27FC236}">
                <a16:creationId xmlns:a16="http://schemas.microsoft.com/office/drawing/2014/main" id="{12090B33-A8A0-6FD0-E2E3-538D5CDAA2AA}"/>
              </a:ext>
            </a:extLst>
          </p:cNvPr>
          <p:cNvSpPr txBox="1"/>
          <p:nvPr/>
        </p:nvSpPr>
        <p:spPr>
          <a:xfrm>
            <a:off x="2441448" y="945099"/>
            <a:ext cx="8476488" cy="1506566"/>
          </a:xfrm>
          <a:prstGeom prst="rect">
            <a:avLst/>
          </a:prstGeom>
          <a:noFill/>
        </p:spPr>
        <p:txBody>
          <a:bodyPr wrap="square" rtlCol="0">
            <a:spAutoFit/>
          </a:bodyPr>
          <a:lstStyle/>
          <a:p>
            <a:pPr indent="-270510">
              <a:lnSpc>
                <a:spcPct val="107000"/>
              </a:lnSpc>
              <a:spcAft>
                <a:spcPts val="800"/>
              </a:spcAft>
            </a:pPr>
            <a:endParaRPr lang="en-GB" sz="1400" dirty="0">
              <a:effectLst/>
              <a:ea typeface="Calibri" panose="020F0502020204030204" pitchFamily="34" charset="0"/>
              <a:cs typeface="Times New Roman" panose="02020603050405020304" pitchFamily="18" charset="0"/>
            </a:endParaRPr>
          </a:p>
          <a:p>
            <a:pPr indent="-270510">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0E569F07-5A2E-C11F-D5A6-B1D783E43969}"/>
              </a:ext>
            </a:extLst>
          </p:cNvPr>
          <p:cNvSpPr txBox="1"/>
          <p:nvPr/>
        </p:nvSpPr>
        <p:spPr>
          <a:xfrm>
            <a:off x="2736342" y="822943"/>
            <a:ext cx="8556498" cy="4223785"/>
          </a:xfrm>
          <a:prstGeom prst="rect">
            <a:avLst/>
          </a:prstGeom>
          <a:noFill/>
        </p:spPr>
        <p:txBody>
          <a:bodyPr wrap="square">
            <a:spAutoFit/>
          </a:bodyPr>
          <a:lstStyle/>
          <a:p>
            <a:pPr>
              <a:lnSpc>
                <a:spcPct val="107000"/>
              </a:lnSpc>
            </a:pPr>
            <a:r>
              <a:rPr lang="en-GB" sz="1400" kern="100" dirty="0">
                <a:effectLst/>
                <a:ea typeface="Aptos" panose="020B0004020202020204" pitchFamily="34" charset="0"/>
                <a:cs typeface="Arial" panose="020B0604020202020204" pitchFamily="34" charset="0"/>
              </a:rPr>
              <a:t>Smith, A.P. et al. (2020) ‘Choral singing with dementia: Examining the experience and impact of embodied and relational musical performance: Developing topics’, Alzheimer’s &amp; dementia, 16(S7).</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Times New Roman" panose="02020603050405020304" pitchFamily="18"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err="1">
                <a:effectLst/>
                <a:ea typeface="Times New Roman" panose="02020603050405020304" pitchFamily="18" charset="0"/>
                <a:cs typeface="Arial" panose="020B0604020202020204" pitchFamily="34" charset="0"/>
              </a:rPr>
              <a:t>Varvarigou</a:t>
            </a:r>
            <a:r>
              <a:rPr lang="en-GB" sz="1400" kern="100" dirty="0">
                <a:effectLst/>
                <a:ea typeface="Times New Roman" panose="02020603050405020304" pitchFamily="18" charset="0"/>
                <a:cs typeface="Arial" panose="020B0604020202020204" pitchFamily="34" charset="0"/>
              </a:rPr>
              <a:t>, M. (2009) </a:t>
            </a:r>
            <a:r>
              <a:rPr lang="en-GB" sz="1400" i="1" kern="100" dirty="0">
                <a:effectLst/>
                <a:ea typeface="Times New Roman" panose="02020603050405020304" pitchFamily="18" charset="0"/>
                <a:cs typeface="Arial" panose="020B0604020202020204" pitchFamily="34" charset="0"/>
              </a:rPr>
              <a:t>Modelling effective choral conducting education through an exploration of example teaching and learning in England</a:t>
            </a:r>
            <a:r>
              <a:rPr lang="en-GB" sz="1400" kern="100" dirty="0">
                <a:effectLst/>
                <a:ea typeface="Times New Roman" panose="02020603050405020304" pitchFamily="18" charset="0"/>
                <a:cs typeface="Arial" panose="020B0604020202020204" pitchFamily="34" charset="0"/>
              </a:rPr>
              <a:t>. Institute of Education, University of London.  (Doctoral Thesis)</a:t>
            </a:r>
            <a:endParaRPr lang="en-GB" sz="1400" kern="100" dirty="0">
              <a:effectLst/>
              <a:ea typeface="Aptos" panose="020B0004020202020204" pitchFamily="34" charset="0"/>
              <a:cs typeface="Times New Roman" panose="02020603050405020304" pitchFamily="18" charset="0"/>
            </a:endParaRPr>
          </a:p>
          <a:p>
            <a:pPr marL="457200" indent="-270510">
              <a:lnSpc>
                <a:spcPct val="107000"/>
              </a:lnSpc>
            </a:pPr>
            <a:r>
              <a:rPr lang="en-GB" sz="1400" kern="100" dirty="0">
                <a:effectLst/>
                <a:ea typeface="Times New Roman" panose="02020603050405020304" pitchFamily="18"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Wilkinson, S. and Kitzinger, C. (2013) ‘Representing Our Own Experience: Issues in “Insider” Research’, Psychology of Women Quarterly, 37(2), pp. 251–255. Available at: </a:t>
            </a:r>
            <a:r>
              <a:rPr lang="en-GB" sz="1400" u="sng" kern="100" dirty="0">
                <a:solidFill>
                  <a:srgbClr val="467886"/>
                </a:solidFill>
                <a:effectLst/>
                <a:ea typeface="Aptos" panose="020B0004020202020204" pitchFamily="34" charset="0"/>
                <a:cs typeface="Arial" panose="020B0604020202020204" pitchFamily="34" charset="0"/>
                <a:hlinkClick r:id="rId3"/>
              </a:rPr>
              <a:t>https://doi.org/10.1177/0361684313483111</a:t>
            </a:r>
            <a:r>
              <a:rPr lang="en-GB" sz="1400" kern="100" dirty="0">
                <a:effectLst/>
                <a:ea typeface="Aptos" panose="020B0004020202020204" pitchFamily="34" charset="0"/>
                <a:cs typeface="Arial" panose="020B0604020202020204" pitchFamily="34" charset="0"/>
              </a:rPr>
              <a:t>.</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(Accessed: 19</a:t>
            </a:r>
            <a:r>
              <a:rPr lang="en-GB" sz="1400" kern="100" baseline="30000" dirty="0">
                <a:effectLst/>
                <a:ea typeface="Aptos" panose="020B0004020202020204" pitchFamily="34" charset="0"/>
                <a:cs typeface="Arial" panose="020B0604020202020204" pitchFamily="34" charset="0"/>
              </a:rPr>
              <a:t>th</a:t>
            </a:r>
            <a:r>
              <a:rPr lang="en-GB" sz="1400" kern="100" dirty="0">
                <a:effectLst/>
                <a:ea typeface="Aptos" panose="020B0004020202020204" pitchFamily="34" charset="0"/>
                <a:cs typeface="Arial" panose="020B0604020202020204" pitchFamily="34" charset="0"/>
              </a:rPr>
              <a:t> September 2023)</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err="1">
                <a:effectLst/>
                <a:ea typeface="Aptos" panose="020B0004020202020204" pitchFamily="34" charset="0"/>
                <a:cs typeface="Arial" panose="020B0604020202020204" pitchFamily="34" charset="0"/>
              </a:rPr>
              <a:t>Xerri</a:t>
            </a:r>
            <a:r>
              <a:rPr lang="en-GB" sz="1400" kern="100" dirty="0">
                <a:effectLst/>
                <a:ea typeface="Aptos" panose="020B0004020202020204" pitchFamily="34" charset="0"/>
                <a:cs typeface="Arial" panose="020B0604020202020204" pitchFamily="34" charset="0"/>
              </a:rPr>
              <a:t>, D. (2017) ‘Using Questionnaires in Teacher Research’, The Clearing house, 90(3), pp. 65–69.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 </a:t>
            </a:r>
            <a:endParaRPr lang="en-GB" sz="1400" kern="100" dirty="0">
              <a:effectLst/>
              <a:ea typeface="Aptos" panose="020B0004020202020204" pitchFamily="34" charset="0"/>
              <a:cs typeface="Times New Roman" panose="02020603050405020304" pitchFamily="18" charset="0"/>
            </a:endParaRPr>
          </a:p>
          <a:p>
            <a:pPr>
              <a:lnSpc>
                <a:spcPct val="107000"/>
              </a:lnSpc>
            </a:pPr>
            <a:r>
              <a:rPr lang="en-GB" sz="1400" kern="100" dirty="0">
                <a:effectLst/>
                <a:ea typeface="Aptos" panose="020B0004020202020204" pitchFamily="34" charset="0"/>
                <a:cs typeface="Arial" panose="020B0604020202020204" pitchFamily="34" charset="0"/>
              </a:rPr>
              <a:t>Yvonne Bulk, L. and Collins, B. (2023) ‘Blurry Lines: Reflections on “Insider” Research’, Qualitative inquiry [Preprint]. </a:t>
            </a:r>
          </a:p>
          <a:p>
            <a:pPr>
              <a:lnSpc>
                <a:spcPct val="107000"/>
              </a:lnSpc>
            </a:pPr>
            <a:endParaRPr lang="en-GB" sz="1400" kern="100" dirty="0">
              <a:effectLs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66093437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1138</TotalTime>
  <Words>7118</Words>
  <Application>Microsoft Office PowerPoint</Application>
  <PresentationFormat>Widescreen</PresentationFormat>
  <Paragraphs>448</Paragraphs>
  <Slides>65</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65</vt:i4>
      </vt:variant>
    </vt:vector>
  </HeadingPairs>
  <TitlesOfParts>
    <vt:vector size="73" baseType="lpstr">
      <vt:lpstr>Aptos</vt:lpstr>
      <vt:lpstr>Arial</vt:lpstr>
      <vt:lpstr>Calibri</vt:lpstr>
      <vt:lpstr>Century Gothic</vt:lpstr>
      <vt:lpstr>Symbol</vt:lpstr>
      <vt:lpstr>Times New Roman</vt:lpstr>
      <vt:lpstr>Wingdings 3</vt:lpstr>
      <vt:lpstr>Wisp</vt:lpstr>
      <vt:lpstr>Choral Directing in the 21st Century.</vt:lpstr>
      <vt:lpstr>Introductions</vt:lpstr>
      <vt:lpstr>Why?</vt:lpstr>
      <vt:lpstr>Why?</vt:lpstr>
      <vt:lpstr>Why?</vt:lpstr>
      <vt:lpstr>Why?</vt:lpstr>
      <vt:lpstr>Why?</vt:lpstr>
      <vt:lpstr>How?</vt:lpstr>
      <vt:lpstr>How?</vt:lpstr>
      <vt:lpstr>How?</vt:lpstr>
      <vt:lpstr>How?</vt:lpstr>
      <vt:lpstr>How?</vt:lpstr>
      <vt:lpstr>How?</vt:lpstr>
      <vt:lpstr>How?</vt:lpstr>
      <vt:lpstr>What?</vt:lpstr>
      <vt:lpstr>What?</vt:lpstr>
      <vt:lpstr>Why?</vt:lpstr>
      <vt:lpstr>What?</vt:lpstr>
      <vt:lpstr>What?</vt:lpstr>
      <vt:lpstr>What?</vt:lpstr>
      <vt:lpstr>What?</vt:lpstr>
      <vt:lpstr>What?</vt:lpstr>
      <vt:lpstr>What?</vt:lpstr>
      <vt:lpstr>What?   </vt:lpstr>
      <vt:lpstr>What?</vt:lpstr>
      <vt:lpstr>What?</vt:lpstr>
      <vt:lpstr>What?</vt:lpstr>
      <vt:lpstr>What?</vt:lpstr>
      <vt:lpstr>What?</vt:lpstr>
      <vt:lpstr>What?</vt:lpstr>
      <vt:lpstr>What?</vt:lpstr>
      <vt:lpstr>What?</vt:lpstr>
      <vt:lpstr>What?</vt:lpstr>
      <vt:lpstr>What?</vt:lpstr>
      <vt:lpstr>What?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Next?</vt:lpstr>
      <vt:lpstr>What Next?</vt:lpstr>
      <vt:lpstr>What Next?</vt:lpstr>
      <vt:lpstr>What has this meant for me?</vt:lpstr>
      <vt:lpstr>This is what it means to be a  choral director in 21st Century No choral directors were hurt in the making of this presentation.</vt:lpstr>
      <vt:lpstr>The End</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Ward</dc:creator>
  <cp:lastModifiedBy>Laura Ward</cp:lastModifiedBy>
  <cp:revision>15</cp:revision>
  <dcterms:created xsi:type="dcterms:W3CDTF">2024-09-09T11:44:36Z</dcterms:created>
  <dcterms:modified xsi:type="dcterms:W3CDTF">2024-09-10T14:32:32Z</dcterms:modified>
</cp:coreProperties>
</file>