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9" r:id="rId4"/>
    <p:sldId id="257" r:id="rId5"/>
    <p:sldId id="258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2975B-3BAF-46C5-99AC-FCBF997E3FEE}" type="datetimeFigureOut">
              <a:rPr lang="en-GB" smtClean="0"/>
              <a:t>03/12/2012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3AC75-86EE-49C9-9644-016D1F6517D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Manor House Wildlife Park and Zoo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Health and safety issues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Manor 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2008 Anna Ryder Richardson bought the park for just under £1m</a:t>
            </a:r>
          </a:p>
          <a:p>
            <a:r>
              <a:rPr lang="en-GB" dirty="0" smtClean="0"/>
              <a:t>TV documentary</a:t>
            </a:r>
          </a:p>
          <a:p>
            <a:r>
              <a:rPr lang="en-GB" dirty="0" smtClean="0"/>
              <a:t>Public criticism of previous owners</a:t>
            </a:r>
          </a:p>
          <a:p>
            <a:r>
              <a:rPr lang="en-GB" dirty="0" smtClean="0"/>
              <a:t>State of park was </a:t>
            </a:r>
            <a:r>
              <a:rPr lang="en-GB" dirty="0" err="1" smtClean="0"/>
              <a:t>relflected</a:t>
            </a:r>
            <a:r>
              <a:rPr lang="en-GB" dirty="0" smtClean="0"/>
              <a:t> in price</a:t>
            </a:r>
          </a:p>
          <a:p>
            <a:r>
              <a:rPr lang="en-GB" dirty="0" smtClean="0"/>
              <a:t>Poor condition and 53 acres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Anna Ryder Richardson </a:t>
            </a:r>
            <a:br>
              <a:rPr lang="en-GB" dirty="0" smtClean="0"/>
            </a:br>
            <a:r>
              <a:rPr lang="en-GB" dirty="0" smtClean="0"/>
              <a:t>TV profile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'We've discovered that I am not a very good </a:t>
            </a:r>
            <a:r>
              <a:rPr lang="en-GB" dirty="0" smtClean="0"/>
              <a:t>businesswoman</a:t>
            </a:r>
          </a:p>
          <a:p>
            <a:endParaRPr lang="en-GB" dirty="0"/>
          </a:p>
          <a:p>
            <a:r>
              <a:rPr lang="en-GB" dirty="0"/>
              <a:t>'I can't work in the cafe because the coffee machine explodes on me and I can never remember how much anything </a:t>
            </a:r>
            <a:r>
              <a:rPr lang="en-GB" dirty="0" smtClean="0"/>
              <a:t>is</a:t>
            </a:r>
          </a:p>
          <a:p>
            <a:endParaRPr lang="en-GB" dirty="0"/>
          </a:p>
          <a:p>
            <a:r>
              <a:rPr lang="en-GB" dirty="0"/>
              <a:t>'I'm not very good at answering the phone, because I don't take down messages properly. And I'm really bad at handling complaints - I take them very </a:t>
            </a:r>
            <a:r>
              <a:rPr lang="en-GB" dirty="0" smtClean="0"/>
              <a:t>personally</a:t>
            </a:r>
          </a:p>
          <a:p>
            <a:endParaRPr lang="en-GB" dirty="0"/>
          </a:p>
          <a:p>
            <a:r>
              <a:rPr lang="en-GB" dirty="0"/>
              <a:t>'But what I'm very good at is picking up </a:t>
            </a:r>
            <a:r>
              <a:rPr lang="en-GB" dirty="0" err="1"/>
              <a:t>poo</a:t>
            </a:r>
            <a:r>
              <a:rPr lang="en-GB" dirty="0"/>
              <a:t>. All day. Horse </a:t>
            </a:r>
            <a:r>
              <a:rPr lang="en-GB" dirty="0" err="1"/>
              <a:t>poo</a:t>
            </a:r>
            <a:r>
              <a:rPr lang="en-GB" dirty="0"/>
              <a:t>, dog </a:t>
            </a:r>
            <a:r>
              <a:rPr lang="en-GB" dirty="0" err="1"/>
              <a:t>poo</a:t>
            </a:r>
            <a:r>
              <a:rPr lang="en-GB" dirty="0"/>
              <a:t>, peacock </a:t>
            </a:r>
            <a:r>
              <a:rPr lang="en-GB" dirty="0" err="1"/>
              <a:t>poo</a:t>
            </a:r>
            <a:r>
              <a:rPr lang="en-GB" dirty="0"/>
              <a:t>, lemur </a:t>
            </a:r>
            <a:r>
              <a:rPr lang="en-GB" dirty="0" err="1"/>
              <a:t>poo</a:t>
            </a:r>
            <a:r>
              <a:rPr lang="en-GB" dirty="0"/>
              <a:t>. I could do a blindfold sniff test and tell you whose </a:t>
            </a:r>
            <a:r>
              <a:rPr lang="en-GB" dirty="0" err="1"/>
              <a:t>poo</a:t>
            </a:r>
            <a:r>
              <a:rPr lang="en-GB" dirty="0"/>
              <a:t> is whose</a:t>
            </a:r>
            <a:r>
              <a:rPr lang="en-GB" dirty="0" smtClean="0"/>
              <a:t>.‘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'We bought it for just under a million, which sounds like a bargain but it's the running of it that's expensive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'We have a big food bill every month and we've already spent a couple of hundred thousand pounds on renovations. It's basically an open purse.</a:t>
            </a:r>
          </a:p>
          <a:p>
            <a:pPr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2010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 year old boy and his mother injured by a falling tree</a:t>
            </a:r>
          </a:p>
          <a:p>
            <a:r>
              <a:rPr lang="en-GB" dirty="0" smtClean="0"/>
              <a:t>Serious head injuries and 3 days in intensive care</a:t>
            </a:r>
          </a:p>
          <a:p>
            <a:r>
              <a:rPr lang="en-GB" dirty="0" smtClean="0"/>
              <a:t>Mother head, leg, pelvis and arm injuries</a:t>
            </a:r>
          </a:p>
          <a:p>
            <a:r>
              <a:rPr lang="en-GB" dirty="0" smtClean="0"/>
              <a:t>Serious </a:t>
            </a:r>
            <a:r>
              <a:rPr lang="en-GB" dirty="0"/>
              <a:t>head </a:t>
            </a:r>
            <a:r>
              <a:rPr lang="en-GB" dirty="0" smtClean="0"/>
              <a:t>injuries</a:t>
            </a:r>
          </a:p>
          <a:p>
            <a:r>
              <a:rPr lang="en-GB" dirty="0"/>
              <a:t>A</a:t>
            </a:r>
            <a:r>
              <a:rPr lang="en-GB" dirty="0" smtClean="0"/>
              <a:t>irlifted </a:t>
            </a:r>
            <a:r>
              <a:rPr lang="en-GB" dirty="0"/>
              <a:t>to </a:t>
            </a:r>
            <a:r>
              <a:rPr lang="en-GB" dirty="0" err="1" smtClean="0"/>
              <a:t>Morriston</a:t>
            </a:r>
            <a:r>
              <a:rPr lang="en-GB" dirty="0" smtClean="0"/>
              <a:t> </a:t>
            </a:r>
            <a:r>
              <a:rPr lang="en-GB" dirty="0"/>
              <a:t>Hospital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Manor House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Very upset</a:t>
            </a:r>
          </a:p>
          <a:p>
            <a:r>
              <a:rPr lang="en-GB" dirty="0" smtClean="0"/>
              <a:t>Caused by a freak accident</a:t>
            </a:r>
          </a:p>
          <a:p>
            <a:r>
              <a:rPr lang="en-GB" dirty="0"/>
              <a:t>'We are absolutely devastated by this and our only concern is for the little boy and his mother</a:t>
            </a:r>
          </a:p>
          <a:p>
            <a:r>
              <a:rPr lang="en-GB" dirty="0"/>
              <a:t>'Our thoughts are with them and their family.'</a:t>
            </a:r>
          </a:p>
          <a:p>
            <a:pPr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Court hearings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                                                       July 2012</a:t>
            </a:r>
          </a:p>
          <a:p>
            <a:endParaRPr lang="en-GB" dirty="0"/>
          </a:p>
          <a:p>
            <a:r>
              <a:rPr lang="en-GB" dirty="0" smtClean="0"/>
              <a:t>Ryder Richardson, Mc </a:t>
            </a:r>
            <a:r>
              <a:rPr lang="en-GB" dirty="0" err="1" smtClean="0"/>
              <a:t>Dougal</a:t>
            </a:r>
            <a:r>
              <a:rPr lang="en-GB" dirty="0" smtClean="0"/>
              <a:t> and Manor House each faced 2 claims under health and safety act and all pleaded not guilty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'This is an extensive case based on risk. There are a large number of trees to be considered and criticism to be answered</a:t>
            </a:r>
            <a:r>
              <a:rPr lang="en-GB" dirty="0" smtClean="0"/>
              <a:t>.‘</a:t>
            </a:r>
          </a:p>
          <a:p>
            <a:endParaRPr lang="en-GB" dirty="0"/>
          </a:p>
          <a:p>
            <a:r>
              <a:rPr lang="en-GB" dirty="0" smtClean="0"/>
              <a:t>Representing </a:t>
            </a:r>
            <a:r>
              <a:rPr lang="en-GB" dirty="0"/>
              <a:t>Ryder Richardson, barrister Ben Compton added: 'There is no dispute a tree came down. The question is about why and risk.'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Pembrokeshire CC investigation</a:t>
            </a:r>
          </a:p>
          <a:p>
            <a:endParaRPr lang="en-GB" dirty="0"/>
          </a:p>
          <a:p>
            <a:r>
              <a:rPr lang="en-GB" dirty="0" smtClean="0"/>
              <a:t>‘Proceedings </a:t>
            </a:r>
            <a:r>
              <a:rPr lang="en-GB" dirty="0"/>
              <a:t>have commenced against Manor House Wild Life Park Limited for alleged breaches of Health and Safety legislation.</a:t>
            </a:r>
            <a:br>
              <a:rPr lang="en-GB" dirty="0"/>
            </a:br>
            <a:endParaRPr lang="en-GB" dirty="0"/>
          </a:p>
          <a:p>
            <a:r>
              <a:rPr lang="en-GB" dirty="0"/>
              <a:t>'The prosecution brought by the public protection division at Pembrokeshire County Council relate to an incident which occurred on August 24, 2010 when a tree in the wallaby enclosure fell causing serious injury to a mother and young child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'The company, the company secretary Colin MacDougall and company director Anna Ryder Richardson each face </a:t>
            </a:r>
            <a:r>
              <a:rPr lang="en-GB" dirty="0" smtClean="0"/>
              <a:t>two </a:t>
            </a:r>
            <a:r>
              <a:rPr lang="en-GB" dirty="0"/>
              <a:t>charges of breaching section two and three of the health and safety act 1974</a:t>
            </a:r>
          </a:p>
          <a:p>
            <a:endParaRPr lang="en-GB" dirty="0" smtClean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Court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Sept 2012 Swansea Criminal Court</a:t>
            </a:r>
          </a:p>
          <a:p>
            <a:r>
              <a:rPr lang="en-GB" dirty="0" smtClean="0"/>
              <a:t>Request not to be in the dock denied</a:t>
            </a:r>
          </a:p>
          <a:p>
            <a:r>
              <a:rPr lang="en-GB" dirty="0" smtClean="0"/>
              <a:t>Not guilty pleas</a:t>
            </a:r>
          </a:p>
          <a:p>
            <a:r>
              <a:rPr lang="en-GB" dirty="0" smtClean="0"/>
              <a:t>Court date set for November</a:t>
            </a:r>
          </a:p>
          <a:p>
            <a:r>
              <a:rPr lang="en-GB" dirty="0" smtClean="0"/>
              <a:t>McDougal changed plea to guilty</a:t>
            </a:r>
          </a:p>
          <a:p>
            <a:r>
              <a:rPr lang="en-GB" dirty="0" smtClean="0"/>
              <a:t>Ryder Richardson not responsible for health and safety and therefore found not guilty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Verdict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Guilty</a:t>
            </a:r>
          </a:p>
          <a:p>
            <a:r>
              <a:rPr lang="en-GB" dirty="0" smtClean="0"/>
              <a:t>£70,000 for health and safety breaches. </a:t>
            </a:r>
          </a:p>
          <a:p>
            <a:r>
              <a:rPr lang="en-GB" dirty="0" smtClean="0"/>
              <a:t>Colin MacDougall, 46,  fined a further £4,000 for two identical breaches.</a:t>
            </a:r>
          </a:p>
          <a:p>
            <a:r>
              <a:rPr lang="en-GB" dirty="0" smtClean="0"/>
              <a:t>Manor House Wildlife Park and MacDougall were also ordered to pay £37,000 in costs</a:t>
            </a:r>
          </a:p>
          <a:p>
            <a:r>
              <a:rPr lang="en-GB" smtClean="0"/>
              <a:t>The sentences reflect the fact that Manor House Wildlife Park and Colin MacDougall failed, over a number of years, to manage the risk posed to the paying public and employees at the park."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Judges decision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Judge Paul Thomas scathing about MacDougall's refusal to close the park until Pembrokeshire county council made an order on safety grounds and five potentially dangerous trees were felled.</a:t>
            </a:r>
          </a:p>
          <a:p>
            <a:endParaRPr lang="en-GB" dirty="0" smtClean="0"/>
          </a:p>
          <a:p>
            <a:r>
              <a:rPr lang="en-GB" dirty="0" smtClean="0"/>
              <a:t>The judge asked why MacDougall failed to act on expert advice to take action on a number of trees and perform risk assessments before opening new areas to the public. </a:t>
            </a:r>
          </a:p>
          <a:p>
            <a:endParaRPr lang="en-GB" dirty="0"/>
          </a:p>
          <a:p>
            <a:r>
              <a:rPr lang="en-GB" dirty="0" smtClean="0"/>
              <a:t>"The defendant, in my view, fell very significantly below the proper standard."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573</Words>
  <Application>Microsoft Office PowerPoint</Application>
  <PresentationFormat>On-screen Show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Manor House Wildlife Park and Zoo</vt:lpstr>
      <vt:lpstr>Manor House</vt:lpstr>
      <vt:lpstr>Anna Ryder Richardson  TV profile</vt:lpstr>
      <vt:lpstr>2010 </vt:lpstr>
      <vt:lpstr>Manor House Statement</vt:lpstr>
      <vt:lpstr>Pre Court hearings</vt:lpstr>
      <vt:lpstr>Issues </vt:lpstr>
      <vt:lpstr>Court Case</vt:lpstr>
      <vt:lpstr>Verdict</vt:lpstr>
      <vt:lpstr>Judges decision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 Jones</dc:creator>
  <cp:lastModifiedBy>J Jones</cp:lastModifiedBy>
  <cp:revision>5</cp:revision>
  <dcterms:created xsi:type="dcterms:W3CDTF">2012-12-03T14:21:29Z</dcterms:created>
  <dcterms:modified xsi:type="dcterms:W3CDTF">2012-12-03T15:05:14Z</dcterms:modified>
</cp:coreProperties>
</file>