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2">
  <p:sldMasterIdLst>
    <p:sldMasterId id="2147483672" r:id="rId4"/>
    <p:sldMasterId id="2147483684" r:id="rId5"/>
    <p:sldMasterId id="2147483696" r:id="rId6"/>
    <p:sldMasterId id="2147483709" r:id="rId7"/>
  </p:sldMasterIdLst>
  <p:notesMasterIdLst>
    <p:notesMasterId r:id="rId21"/>
  </p:notesMasterIdLst>
  <p:sldIdLst>
    <p:sldId id="351" r:id="rId8"/>
    <p:sldId id="301" r:id="rId9"/>
    <p:sldId id="284" r:id="rId10"/>
    <p:sldId id="386" r:id="rId11"/>
    <p:sldId id="385" r:id="rId12"/>
    <p:sldId id="329" r:id="rId13"/>
    <p:sldId id="392" r:id="rId14"/>
    <p:sldId id="393" r:id="rId15"/>
    <p:sldId id="394" r:id="rId16"/>
    <p:sldId id="395" r:id="rId17"/>
    <p:sldId id="396" r:id="rId18"/>
    <p:sldId id="397" r:id="rId19"/>
    <p:sldId id="391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3333" autoAdjust="0"/>
  </p:normalViewPr>
  <p:slideViewPr>
    <p:cSldViewPr snapToGrid="0">
      <p:cViewPr varScale="1">
        <p:scale>
          <a:sx n="118" d="100"/>
          <a:sy n="118" d="100"/>
        </p:scale>
        <p:origin x="140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viewProps" Target="view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chaela Schriek" userId="8566d291-0b64-4992-ae76-86453673c738" providerId="ADAL" clId="{E112271F-4750-4607-8E46-EA3992308414}"/>
    <pc:docChg chg="custSel modSld">
      <pc:chgData name="Michaela Schriek" userId="8566d291-0b64-4992-ae76-86453673c738" providerId="ADAL" clId="{E112271F-4750-4607-8E46-EA3992308414}" dt="2024-02-08T13:30:39.231" v="77" actId="20577"/>
      <pc:docMkLst>
        <pc:docMk/>
      </pc:docMkLst>
      <pc:sldChg chg="modSp mod">
        <pc:chgData name="Michaela Schriek" userId="8566d291-0b64-4992-ae76-86453673c738" providerId="ADAL" clId="{E112271F-4750-4607-8E46-EA3992308414}" dt="2024-02-08T13:30:39.231" v="77" actId="20577"/>
        <pc:sldMkLst>
          <pc:docMk/>
          <pc:sldMk cId="4201398256" sldId="301"/>
        </pc:sldMkLst>
        <pc:spChg chg="mod">
          <ac:chgData name="Michaela Schriek" userId="8566d291-0b64-4992-ae76-86453673c738" providerId="ADAL" clId="{E112271F-4750-4607-8E46-EA3992308414}" dt="2024-02-08T13:30:39.231" v="77" actId="20577"/>
          <ac:spMkLst>
            <pc:docMk/>
            <pc:sldMk cId="4201398256" sldId="301"/>
            <ac:spMk id="3" creationId="{C8F35DD7-30F2-4EBF-A015-C0DEF3DDEDD7}"/>
          </ac:spMkLst>
        </pc:spChg>
      </pc:sldChg>
      <pc:sldChg chg="modSp mod">
        <pc:chgData name="Michaela Schriek" userId="8566d291-0b64-4992-ae76-86453673c738" providerId="ADAL" clId="{E112271F-4750-4607-8E46-EA3992308414}" dt="2024-02-08T13:30:18.246" v="76" actId="20577"/>
        <pc:sldMkLst>
          <pc:docMk/>
          <pc:sldMk cId="1716337549" sldId="329"/>
        </pc:sldMkLst>
        <pc:spChg chg="mod">
          <ac:chgData name="Michaela Schriek" userId="8566d291-0b64-4992-ae76-86453673c738" providerId="ADAL" clId="{E112271F-4750-4607-8E46-EA3992308414}" dt="2024-02-08T13:30:18.246" v="76" actId="20577"/>
          <ac:spMkLst>
            <pc:docMk/>
            <pc:sldMk cId="1716337549" sldId="329"/>
            <ac:spMk id="3" creationId="{905DF931-F051-47B5-B9EF-A7B06A7CB432}"/>
          </ac:spMkLst>
        </pc:spChg>
      </pc:sldChg>
      <pc:sldChg chg="modSp mod">
        <pc:chgData name="Michaela Schriek" userId="8566d291-0b64-4992-ae76-86453673c738" providerId="ADAL" clId="{E112271F-4750-4607-8E46-EA3992308414}" dt="2024-02-08T13:22:33.420" v="40" actId="6549"/>
        <pc:sldMkLst>
          <pc:docMk/>
          <pc:sldMk cId="210909393" sldId="392"/>
        </pc:sldMkLst>
        <pc:spChg chg="mod">
          <ac:chgData name="Michaela Schriek" userId="8566d291-0b64-4992-ae76-86453673c738" providerId="ADAL" clId="{E112271F-4750-4607-8E46-EA3992308414}" dt="2024-02-08T13:22:33.420" v="40" actId="6549"/>
          <ac:spMkLst>
            <pc:docMk/>
            <pc:sldMk cId="210909393" sldId="392"/>
            <ac:spMk id="3" creationId="{905DF931-F051-47B5-B9EF-A7B06A7CB432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0BFFAA-D3EC-4344-860D-5925F6AFB421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C409BF-2487-4C2C-AEA3-466B5CBF8C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945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DD38FE9-B6F1-4E2E-8551-4EC347A5F6F0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82739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16CA7-34D5-5148-87A1-BB65ECA565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66AE20-C429-AB4A-8ED7-89E715B948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960286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A18C3-F9AF-984A-84B1-8B52BF988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07CCAD-CEB2-4242-A349-77255D7949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83D626-E580-F446-A205-95424DDA558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280217D-976E-4701-B677-C6175AAE263B}" type="datetime1">
              <a:rPr lang="en-GB" smtClean="0"/>
              <a:t>07/02/2024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338C1C-CB13-4B4D-8DD9-B7004B106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F1107-F739-9449-B06A-1E49EA87E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198FFD23-A562-4633-A2B6-B3E5DF7E1AF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742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83137-3757-FC41-9B75-B84A236CA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375F30-4724-4D44-847E-A6B321B90D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64BA96-4AAB-B44B-8C35-FCF7B8014B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1C1C87BB-82AB-48EA-82AC-8E1C827E2A7F}" type="datetime1">
              <a:rPr lang="en-GB" smtClean="0"/>
              <a:t>07/02/2024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B5C10F-94B6-7E43-8A5E-6CC4EB724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7DE05-ED81-A243-B3B4-A5B4612C8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8572781E-558C-4ED7-AD63-D27D44B3968F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6592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982F2-D6BB-7944-976C-24EA4E30A6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1C5160-D87B-F645-B40C-EC55F6551C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565436-10B0-E94E-8149-4193432F1E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970057-2422-8A40-BE17-8F87F5E657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840280D5-0835-452F-BCC2-487F54756822}" type="datetime1">
              <a:rPr lang="en-GB" smtClean="0"/>
              <a:t>07/02/2024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DDE6B4-8900-5841-B45E-67AB84595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D3B9D1-DECA-EC4A-8822-CA62008B5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2096B041-6E99-4359-A389-74577D161FA5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016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61F02E-4691-5B41-A12D-981090D63C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1E9276-A334-1C45-89B5-AFFBF6C400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1D23CB-DB39-5E49-8879-CDF04F0B27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29C764-0FD9-284A-AA8E-1E42341CBD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7EF579A-02C9-B04A-8635-505C0117E5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696C75-4933-9F45-BD25-8DD70AA361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156C5D7-7866-404F-82ED-F8BA470F1151}" type="datetime1">
              <a:rPr lang="en-GB" smtClean="0"/>
              <a:t>07/02/2024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B3C18E0-AF7C-1142-916D-865075531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7EDA83-2DBB-A142-9D6A-029E84283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0855403F-8250-4DD1-A4C2-92980B39151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1991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171F7D-3314-5346-B266-0DDCA7EA9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153B25-5BED-2146-94C2-20011F27D56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90BEFA-853F-4ADB-8261-B9DF19173941}" type="datetime1">
              <a:rPr lang="en-GB" smtClean="0"/>
              <a:t>07/02/2024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C01A9-54E3-554C-B610-622E0EBD5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0DF8FA-F7D5-224A-8113-85D76D6F4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C29155E-2029-4282-9517-655B4E450D4F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780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0C4A5B3-925B-5741-8171-704CECCEC20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5589CA98-A964-4AD3-A673-FCBF05CA4D26}" type="datetime1">
              <a:rPr lang="en-GB" smtClean="0"/>
              <a:t>07/02/2024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43D290-69D1-C744-934F-C5BB379A2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9977DC-173F-CD4B-94A9-3418FFA002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12AAD7C2-7D3F-4900-B54C-1413AE9CCEEC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3760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13E675-77CB-A844-B43E-587A75DB1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9450DF-79A7-F040-B53B-BF43C0CE20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A6DF68-8137-1D41-94DC-EEAB311F03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8C27C9-AADD-F842-BD24-C39CA8521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023CD21B-0839-4E99-8AA7-C391B9A66DF3}" type="datetime1">
              <a:rPr lang="en-GB" smtClean="0"/>
              <a:t>07/02/2024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F87859-F2F7-0343-957E-1249075D33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3FDCE-1FE4-4842-9EBF-CCA5503E8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69BCF62-406D-4B72-989E-DA8A3B72D4A9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9625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96F403-AED5-A94B-A777-CF56FE3B8E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F79C81-9488-094E-9237-85F648CF19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5C87DE-7AB5-8649-AF80-D4D53DE740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406AFB-7539-1A47-BCFA-876A2D15E0F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067F16A8-215C-42C8-89FA-D2C0F30BF846}" type="datetime1">
              <a:rPr lang="en-GB" smtClean="0"/>
              <a:t>07/02/2024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B01B90-0A84-7243-9FD4-638110B76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E3B678-BB58-E44E-91CD-95960F82D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53A42F0-A750-422B-9716-DDB2FB0FC317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105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F035A-DE94-E849-BE1E-40528EE08D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3FB9BB-ADF9-6349-BF90-48B0E92ECE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DBE1B4-5913-D047-9ECB-09F96038CED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344E236-80B5-4DAD-B96A-79D6D50208A4}" type="datetime1">
              <a:rPr lang="en-GB" smtClean="0"/>
              <a:t>07/02/2024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C8F4C3-89F7-C44F-BCA8-E6E493BC5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798F91-C66D-1342-B01A-5DFC19DAFB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2E60346-F0C0-4E9D-A339-9EEE2FD8241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782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43B820E-6FB2-644C-B74D-005DD9AB22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3B5AF3-57F2-B64B-B5EE-B476725037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2EAD41-DB02-514F-88ED-552CDF27F6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0E0DA29-1DC4-4385-8A99-4F45290ACCCC}" type="datetime1">
              <a:rPr lang="en-GB" smtClean="0"/>
              <a:t>07/02/2024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8BF2B1-824C-224A-8BD0-451EAB458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33EE70-487F-184E-9561-653FF3BDB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44FA86D-9419-442E-956B-46EF807636B4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7522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3D519-1E37-4FE3-B96E-288BC582D385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520485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41D47-7683-46CC-85BF-C248DF2D5C6B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612646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53FDF-CD1F-4E0D-9EA9-94DB0E44EF4E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060025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27EF3-9FA0-4A1B-A1EE-71AA1EB5658D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938030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115E0-D4EE-4BF2-BF1E-F4470BE29B3E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424177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636B3-0D86-4F0A-B328-91F50749BA1D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470356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B27D1-B478-4C3F-BA64-ED55932EE6B7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882052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19FF0-1464-42B7-AF2B-EF6A4D0508E5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512945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DB9B9-CABA-4BE7-9FB0-4BE93D4F7985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73681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671D4-AF75-4E10-B854-7F20A5E33F4A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810942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DFD18-3B77-40FF-A245-8E021C2FCCBF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036518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16052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93233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114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79453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2/7/2024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356826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2/7/2024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979243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2/7/2024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495457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342568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431198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230363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162287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7" y="1516014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105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125318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A18C3-F9AF-984A-84B1-8B52BF988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07CCAD-CEB2-4242-A349-77255D7949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83D626-E580-F446-A205-95424DDA558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6"/>
            <a:ext cx="2057400" cy="365125"/>
          </a:xfrm>
          <a:prstGeom prst="rect">
            <a:avLst/>
          </a:prstGeom>
        </p:spPr>
        <p:txBody>
          <a:bodyPr/>
          <a:lstStyle/>
          <a:p>
            <a:fld id="{9C64F3F4-CE19-49F8-9EF4-FF4EE52031C2}" type="datetimeFigureOut">
              <a:rPr lang="en-GB" smtClean="0"/>
              <a:t>07/02/2024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338C1C-CB13-4B4D-8DD9-B7004B106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6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F1107-F739-9449-B06A-1E49EA87E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6"/>
            <a:ext cx="2057400" cy="365125"/>
          </a:xfrm>
          <a:prstGeom prst="rect">
            <a:avLst/>
          </a:prstGeom>
        </p:spPr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597470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B2C817-988D-4229-A8FE-68154DB629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253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834AE9-8A5E-4DB5-96C3-EE385AA95D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013"/>
            </a:lvl1pPr>
            <a:lvl2pPr marL="192881" indent="0" algn="ctr">
              <a:buNone/>
              <a:defRPr sz="844"/>
            </a:lvl2pPr>
            <a:lvl3pPr marL="385763" indent="0" algn="ctr">
              <a:buNone/>
              <a:defRPr sz="760"/>
            </a:lvl3pPr>
            <a:lvl4pPr marL="578644" indent="0" algn="ctr">
              <a:buNone/>
              <a:defRPr sz="675"/>
            </a:lvl4pPr>
            <a:lvl5pPr marL="771525" indent="0" algn="ctr">
              <a:buNone/>
              <a:defRPr sz="675"/>
            </a:lvl5pPr>
            <a:lvl6pPr marL="964406" indent="0" algn="ctr">
              <a:buNone/>
              <a:defRPr sz="675"/>
            </a:lvl6pPr>
            <a:lvl7pPr marL="1157288" indent="0" algn="ctr">
              <a:buNone/>
              <a:defRPr sz="675"/>
            </a:lvl7pPr>
            <a:lvl8pPr marL="1350169" indent="0" algn="ctr">
              <a:buNone/>
              <a:defRPr sz="675"/>
            </a:lvl8pPr>
            <a:lvl9pPr marL="1543050" indent="0" algn="ctr">
              <a:buNone/>
              <a:defRPr sz="675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EBBFFE-9FA3-479C-AAB0-DBBEBE06DF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07/02/2024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53C436-C658-4DA4-A5CD-FFB22E022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43398B-39F1-4F9B-B06E-852DD7AD9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350340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8A5AF0-D1D2-4129-BD44-FFA7B70B4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6EBF29-FBC8-4E88-A092-25BFADD6C4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ECCFAF-F1D8-4AF8-A191-E938EE22C1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62D109-2283-42BE-A563-0ED1A6174D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07/02/2024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FD865B-3B67-4C35-A127-69903EF88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5A2BBD-E859-4409-B8E3-A37B98935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057926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9"/>
            <a:ext cx="7772400" cy="1362075"/>
          </a:xfrm>
        </p:spPr>
        <p:txBody>
          <a:bodyPr anchor="t"/>
          <a:lstStyle>
            <a:lvl1pPr algn="l">
              <a:defRPr sz="225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902"/>
            <a:ext cx="7772400" cy="1500187"/>
          </a:xfrm>
        </p:spPr>
        <p:txBody>
          <a:bodyPr anchor="b"/>
          <a:lstStyle>
            <a:lvl1pPr marL="0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07/02/2024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845223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15" y="103188"/>
            <a:ext cx="8243887" cy="1314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1"/>
            <a:ext cx="4038600" cy="44561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4561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9C64F3F4-CE19-49F8-9EF4-FF4EE52031C2}" type="datetimeFigureOut">
              <a:rPr lang="en-GB" smtClean="0"/>
              <a:pPr/>
              <a:t>07/02/2024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68115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5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7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551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AA954F-68CD-429A-8099-B7B557558F42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18006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pic>
        <p:nvPicPr>
          <p:cNvPr id="7" name="Picture 6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E6625B1C-8207-489C-A363-42AF003D0C64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846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9671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</p:sldLayoutIdLst>
  <p:txStyles>
    <p:titleStyle>
      <a:lvl1pPr algn="l" defTabSz="385763" rtl="0" eaLnBrk="1" latinLnBrk="0" hangingPunct="1">
        <a:lnSpc>
          <a:spcPct val="90000"/>
        </a:lnSpc>
        <a:spcBef>
          <a:spcPct val="0"/>
        </a:spcBef>
        <a:buNone/>
        <a:defRPr sz="18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6441" indent="-96441" algn="l" defTabSz="385763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181" kern="1200">
          <a:solidFill>
            <a:schemeClr val="tx1"/>
          </a:solidFill>
          <a:latin typeface="+mn-lt"/>
          <a:ea typeface="+mn-ea"/>
          <a:cs typeface="+mn-cs"/>
        </a:defRPr>
      </a:lvl1pPr>
      <a:lvl2pPr marL="289322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482204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3pPr>
      <a:lvl4pPr marL="675085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867966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1060847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253729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446610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639491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651EB77-20F7-46E6-B3C4-8AAFCDB63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275" y="2320053"/>
            <a:ext cx="4098845" cy="2394823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GB" sz="1800" dirty="0">
                <a:ea typeface="Calibri" panose="020F0502020204030204" pitchFamily="34" charset="0"/>
              </a:rPr>
              <a:t>CertHE Applied Leadership and Management in the Workplace </a:t>
            </a:r>
            <a:br>
              <a:rPr lang="en-GB" sz="1800" b="1" dirty="0">
                <a:ea typeface="Calibri" panose="020F0502020204030204" pitchFamily="34" charset="0"/>
              </a:rPr>
            </a:br>
            <a:br>
              <a:rPr lang="en-GB" altLang="en-US" sz="1800" dirty="0"/>
            </a:br>
            <a:br>
              <a:rPr lang="en-GB" altLang="en-US" sz="1800" dirty="0"/>
            </a:br>
            <a:r>
              <a:rPr lang="en-GB" altLang="en-US" sz="1800" dirty="0"/>
              <a:t>Module: BMSK4015 </a:t>
            </a:r>
            <a:br>
              <a:rPr lang="en-GB" altLang="en-US" sz="1800" dirty="0"/>
            </a:br>
            <a:r>
              <a:rPr lang="en-GB" sz="1800" dirty="0"/>
              <a:t>Academic and Research Skills</a:t>
            </a:r>
            <a:br>
              <a:rPr lang="en-GB" sz="1800" dirty="0"/>
            </a:br>
            <a:br>
              <a:rPr lang="en-GB" sz="1800" dirty="0"/>
            </a:br>
            <a:br>
              <a:rPr lang="en-GB" sz="1800" b="1" dirty="0"/>
            </a:br>
            <a:endParaRPr lang="en-GB" altLang="en-US" sz="1800" dirty="0"/>
          </a:p>
        </p:txBody>
      </p:sp>
    </p:spTree>
    <p:extLst>
      <p:ext uri="{BB962C8B-B14F-4D97-AF65-F5344CB8AC3E}">
        <p14:creationId xmlns:p14="http://schemas.microsoft.com/office/powerpoint/2010/main" val="13706002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C8F35DD7-30F2-4EBF-A015-C0DEF3DDED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904587"/>
            <a:ext cx="6858000" cy="1086844"/>
          </a:xfrm>
        </p:spPr>
        <p:txBody>
          <a:bodyPr/>
          <a:lstStyle/>
          <a:p>
            <a:r>
              <a:rPr lang="en-GB" sz="3300" dirty="0">
                <a:solidFill>
                  <a:srgbClr val="FFFFFF"/>
                </a:solidFill>
                <a:latin typeface="Calibri Light" panose="020F0302020204030204" pitchFamily="34" charset="0"/>
              </a:rPr>
              <a:t>Blended Learning </a:t>
            </a:r>
            <a:r>
              <a:rPr lang="en-GB" sz="3300" dirty="0">
                <a:solidFill>
                  <a:srgbClr val="000000"/>
                </a:solidFill>
                <a:latin typeface="Calibri Light" panose="020F0302020204030204" pitchFamily="34" charset="0"/>
              </a:rPr>
              <a:t>​</a:t>
            </a:r>
            <a:br>
              <a:rPr lang="en-GB" sz="3300" dirty="0">
                <a:solidFill>
                  <a:srgbClr val="000000"/>
                </a:solidFill>
                <a:latin typeface="Calibri Light" panose="020F0302020204030204" pitchFamily="34" charset="0"/>
              </a:rPr>
            </a:br>
            <a:r>
              <a:rPr lang="en-GB" sz="3300" dirty="0">
                <a:solidFill>
                  <a:srgbClr val="FFFFFF"/>
                </a:solidFill>
                <a:latin typeface="Calibri Light" panose="020F0302020204030204" pitchFamily="34" charset="0"/>
              </a:rPr>
              <a:t>Session 10</a:t>
            </a:r>
            <a:r>
              <a:rPr lang="en-GB" sz="3300" dirty="0">
                <a:solidFill>
                  <a:srgbClr val="000000"/>
                </a:solidFill>
                <a:latin typeface="Calibri Light" panose="020F0302020204030204" pitchFamily="34" charset="0"/>
              </a:rPr>
              <a:t> </a:t>
            </a:r>
            <a:endParaRPr lang="en-GB" sz="3300" dirty="0"/>
          </a:p>
        </p:txBody>
      </p:sp>
    </p:spTree>
    <p:extLst>
      <p:ext uri="{BB962C8B-B14F-4D97-AF65-F5344CB8AC3E}">
        <p14:creationId xmlns:p14="http://schemas.microsoft.com/office/powerpoint/2010/main" val="42013982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0305"/>
            <a:ext cx="82296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charset="0"/>
                <a:ea typeface="Arial Rounded MT Bold" charset="0"/>
                <a:cs typeface="Arial Rounded MT Bold" charset="0"/>
              </a:rPr>
              <a:t>Module 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449" y="1435100"/>
            <a:ext cx="8772525" cy="40305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latin typeface="Calibri" panose="020F0502020204030204" pitchFamily="34" charset="0"/>
                <a:ea typeface="Arial Rounded MT Bold" charset="0"/>
                <a:cs typeface="Calibri" panose="020F0502020204030204" pitchFamily="34" charset="0"/>
              </a:rPr>
              <a:t>Aims:</a:t>
            </a:r>
          </a:p>
          <a:p>
            <a:pPr marL="0" indent="0">
              <a:buNone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-To provide students with the underlying study / research strategies and software skills to facilitate effective study in Higher Education and to enable students to take responsibility for their own learning.</a:t>
            </a:r>
          </a:p>
          <a:p>
            <a:pPr marL="0" indent="0">
              <a:buNone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-To develop awareness of the importance of effective analysis of information and its translation into knowledge</a:t>
            </a:r>
          </a:p>
          <a:p>
            <a:pPr marL="0" indent="0">
              <a:buNone/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7607-E324-4BFB-90F7-04D3B077806B}" type="slidenum">
              <a:rPr lang="en-GB" altLang="en-US" smtClean="0"/>
              <a:pPr/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879285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6050" y="243620"/>
            <a:ext cx="8540750" cy="5269940"/>
          </a:xfrm>
        </p:spPr>
        <p:txBody>
          <a:bodyPr>
            <a:noAutofit/>
          </a:bodyPr>
          <a:lstStyle/>
          <a:p>
            <a:pPr marL="0" indent="0">
              <a:buNone/>
              <a:defRPr/>
            </a:pPr>
            <a:r>
              <a:rPr lang="en-GB" sz="3600" dirty="0">
                <a:latin typeface="Arial Rounded MT Bold" charset="0"/>
                <a:ea typeface="Arial Rounded MT Bold" charset="0"/>
                <a:cs typeface="Arial Rounded MT Bold" charset="0"/>
              </a:rPr>
              <a:t>Today’s Session</a:t>
            </a:r>
          </a:p>
          <a:p>
            <a:pPr marL="0" indent="0">
              <a:buNone/>
              <a:defRPr/>
            </a:pPr>
            <a:endParaRPr lang="en-GB" sz="3600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pPr>
              <a:defRPr/>
            </a:pPr>
            <a:r>
              <a:rPr lang="en-GB" sz="3600" dirty="0">
                <a:latin typeface="Arial Rounded MT Bold" charset="0"/>
                <a:ea typeface="Arial Rounded MT Bold" charset="0"/>
                <a:cs typeface="Arial Rounded MT Bold" charset="0"/>
              </a:rPr>
              <a:t>Assignment</a:t>
            </a:r>
          </a:p>
          <a:p>
            <a:pPr marL="0" indent="0">
              <a:buNone/>
              <a:defRPr/>
            </a:pPr>
            <a:endParaRPr lang="en-GB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9A8315E-A193-4633-90EA-6DF2636B2301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76148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E03CD4F3-BEB3-4547-BACA-629A7C09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47" y="1086752"/>
            <a:ext cx="8772524" cy="568266"/>
          </a:xfrm>
        </p:spPr>
        <p:txBody>
          <a:bodyPr>
            <a:normAutofit fontScale="90000"/>
          </a:bodyPr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Academic and Research Skills</a:t>
            </a:r>
            <a:b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A973A9-78E8-E747-AF51-3035BE26A8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5757" y="1841499"/>
            <a:ext cx="4105268" cy="3445315"/>
          </a:xfrm>
        </p:spPr>
        <p:txBody>
          <a:bodyPr>
            <a:normAutofit fontScale="70000" lnSpcReduction="20000"/>
          </a:bodyPr>
          <a:lstStyle/>
          <a:p>
            <a:r>
              <a:rPr lang="en-GB" i="1" dirty="0"/>
              <a:t>Demonstrate your awareness of the academic and research skills required for your learning journey by producing a referenced, structured academic report.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i="1" dirty="0"/>
              <a:t>Provide evidence of data handling and analysis, an ability to interpret basic statistics and construct an academic argument.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i="1" dirty="0"/>
              <a:t>Reflect on your research by using a recognised reflective model.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5975D5-DCBF-9948-AB5D-E5910FA66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5</a:t>
            </a:fld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9B092D-2163-6043-AB71-488A8A713124}"/>
              </a:ext>
            </a:extLst>
          </p:cNvPr>
          <p:cNvSpPr txBox="1"/>
          <p:nvPr/>
        </p:nvSpPr>
        <p:spPr>
          <a:xfrm>
            <a:off x="4480560" y="1605200"/>
            <a:ext cx="4542790" cy="31381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70000"/>
              </a:lnSpc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Common Assessment Criteria</a:t>
            </a:r>
          </a:p>
          <a:p>
            <a:pPr>
              <a:lnSpc>
                <a:spcPct val="17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Engagement with Literature Skills  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</a:p>
          <a:p>
            <a:pPr>
              <a:lnSpc>
                <a:spcPct val="17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Knowledge and Understanding Skills 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30</a:t>
            </a:r>
          </a:p>
          <a:p>
            <a:pPr>
              <a:lnSpc>
                <a:spcPct val="17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Cognitive and Intellectual Skills	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25</a:t>
            </a:r>
          </a:p>
          <a:p>
            <a:pPr>
              <a:lnSpc>
                <a:spcPct val="17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Practical Application Skills  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25</a:t>
            </a:r>
          </a:p>
          <a:p>
            <a:pPr>
              <a:lnSpc>
                <a:spcPct val="170000"/>
              </a:lnSpc>
            </a:pPr>
            <a:endParaRPr lang="en-GB" sz="525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Transferable Skills for Life and            Professional Practice  	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D2D0976-E7FE-B244-AB03-0247B2252541}"/>
              </a:ext>
            </a:extLst>
          </p:cNvPr>
          <p:cNvCxnSpPr/>
          <p:nvPr/>
        </p:nvCxnSpPr>
        <p:spPr>
          <a:xfrm>
            <a:off x="4391025" y="1944001"/>
            <a:ext cx="0" cy="296137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2147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7B9F0-553B-431E-8275-997E04A2DD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260" y="207818"/>
            <a:ext cx="8229600" cy="935182"/>
          </a:xfrm>
        </p:spPr>
        <p:txBody>
          <a:bodyPr/>
          <a:lstStyle/>
          <a:p>
            <a:r>
              <a:rPr lang="en-GB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BMSK4015: Assignment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5DF931-F051-47B5-B9EF-A7B06A7CB4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122" y="1470484"/>
            <a:ext cx="8971878" cy="3917032"/>
          </a:xfrm>
        </p:spPr>
        <p:txBody>
          <a:bodyPr>
            <a:noAutofit/>
          </a:bodyPr>
          <a:lstStyle/>
          <a:p>
            <a:r>
              <a:rPr lang="en-GB" sz="1800" b="1" dirty="0"/>
              <a:t>Provide practical evidence of your Academic and Research skills by producing an academic report on MANAGING REMOTELY which does the following:</a:t>
            </a:r>
            <a:r>
              <a:rPr lang="en-GB" sz="1800" dirty="0"/>
              <a:t> </a:t>
            </a:r>
          </a:p>
          <a:p>
            <a:r>
              <a:rPr lang="en-GB" sz="1800" b="1" dirty="0"/>
              <a:t>Analyses</a:t>
            </a:r>
            <a:r>
              <a:rPr lang="en-GB" sz="1800" dirty="0"/>
              <a:t> the literature and presents your findings in a structured report which: </a:t>
            </a:r>
          </a:p>
          <a:p>
            <a:r>
              <a:rPr lang="en-GB" sz="1800" b="1" dirty="0"/>
              <a:t>Uses</a:t>
            </a:r>
            <a:r>
              <a:rPr lang="en-GB" sz="1800" dirty="0"/>
              <a:t> academic argument to link ideas together, making use of facts and evidenced thoughts and opinions.  </a:t>
            </a:r>
          </a:p>
          <a:p>
            <a:r>
              <a:rPr lang="en-GB" sz="1800" b="1" dirty="0"/>
              <a:t>Applies</a:t>
            </a:r>
            <a:r>
              <a:rPr lang="en-GB" sz="1800" dirty="0"/>
              <a:t> a referencing convention to cite and reference all sources use the UWTSD </a:t>
            </a:r>
            <a:r>
              <a:rPr lang="en-GB" sz="1800" b="1" dirty="0"/>
              <a:t>APA v7 Referencing Style</a:t>
            </a:r>
            <a:r>
              <a:rPr lang="en-GB" sz="1800" dirty="0"/>
              <a:t> here  </a:t>
            </a:r>
          </a:p>
          <a:p>
            <a:r>
              <a:rPr lang="en-GB" sz="1800" b="1" dirty="0"/>
              <a:t>Includes</a:t>
            </a:r>
            <a:r>
              <a:rPr lang="en-GB" sz="1800" dirty="0"/>
              <a:t> relevant examples of data collection and analysis to illustrate your argument/findings, together with an explanation of what they are and when they should be used </a:t>
            </a:r>
          </a:p>
          <a:p>
            <a:r>
              <a:rPr lang="en-GB" sz="1800" b="1" dirty="0"/>
              <a:t>Reflects</a:t>
            </a:r>
            <a:r>
              <a:rPr lang="en-GB" sz="1800" dirty="0"/>
              <a:t> upon your research into Managing Remotely using a recognised Reflective model. What have you learned? How does it feel to be managed remotely? How would you manage others remotely? 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7163375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7B9F0-553B-431E-8275-997E04A2DD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260" y="207818"/>
            <a:ext cx="8229600" cy="935182"/>
          </a:xfrm>
        </p:spPr>
        <p:txBody>
          <a:bodyPr/>
          <a:lstStyle/>
          <a:p>
            <a:r>
              <a:rPr lang="en-GB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BMSK4015: Assignment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5DF931-F051-47B5-B9EF-A7B06A7CB4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122" y="886692"/>
            <a:ext cx="8971878" cy="4818193"/>
          </a:xfrm>
        </p:spPr>
        <p:txBody>
          <a:bodyPr>
            <a:noAutofit/>
          </a:bodyPr>
          <a:lstStyle/>
          <a:p>
            <a:r>
              <a:rPr lang="en-GB" sz="1800" b="1" dirty="0"/>
              <a:t>Provide practical evidence of your Academic and Research skills </a:t>
            </a:r>
          </a:p>
          <a:p>
            <a:pPr marL="0" indent="0">
              <a:buNone/>
            </a:pPr>
            <a:r>
              <a:rPr lang="en-GB" sz="1800" b="1" dirty="0"/>
              <a:t>by producing a management </a:t>
            </a:r>
            <a:r>
              <a:rPr lang="en-GB" sz="1800" b="1" dirty="0">
                <a:solidFill>
                  <a:srgbClr val="FF0000"/>
                </a:solidFill>
              </a:rPr>
              <a:t> report </a:t>
            </a:r>
            <a:r>
              <a:rPr lang="en-GB" sz="1800" b="1" dirty="0"/>
              <a:t>on MANAGING REMOTELY …</a:t>
            </a:r>
            <a:endParaRPr lang="en-GB" sz="1800" dirty="0"/>
          </a:p>
          <a:p>
            <a:endParaRPr lang="en-GB" sz="2400" dirty="0"/>
          </a:p>
          <a:p>
            <a:pPr marL="0" indent="0">
              <a:buNone/>
            </a:pPr>
            <a:r>
              <a:rPr lang="en-GB" sz="2400" dirty="0"/>
              <a:t>A Report has a particular structure:</a:t>
            </a:r>
          </a:p>
          <a:p>
            <a:r>
              <a:rPr lang="en-GB" sz="2000" dirty="0"/>
              <a:t>Front page</a:t>
            </a:r>
          </a:p>
          <a:p>
            <a:r>
              <a:rPr lang="en-GB" sz="2000" dirty="0"/>
              <a:t>Table of Contents</a:t>
            </a:r>
          </a:p>
          <a:p>
            <a:r>
              <a:rPr lang="en-GB" sz="2000" dirty="0"/>
              <a:t>Introduction</a:t>
            </a:r>
          </a:p>
          <a:p>
            <a:r>
              <a:rPr lang="en-GB" sz="2000" dirty="0"/>
              <a:t>Main Headings</a:t>
            </a:r>
          </a:p>
          <a:p>
            <a:r>
              <a:rPr lang="en-GB" sz="2000" dirty="0"/>
              <a:t>Subheadings (if needed)</a:t>
            </a:r>
          </a:p>
          <a:p>
            <a:r>
              <a:rPr lang="en-GB" sz="2000" dirty="0"/>
              <a:t>Conclusion (or Summary)</a:t>
            </a:r>
          </a:p>
          <a:p>
            <a:r>
              <a:rPr lang="en-GB" sz="2000" dirty="0"/>
              <a:t>References</a:t>
            </a:r>
          </a:p>
          <a:p>
            <a:r>
              <a:rPr lang="en-GB" sz="2000" dirty="0"/>
              <a:t>Appendices (if needed)</a:t>
            </a:r>
          </a:p>
        </p:txBody>
      </p:sp>
    </p:spTree>
    <p:extLst>
      <p:ext uri="{BB962C8B-B14F-4D97-AF65-F5344CB8AC3E}">
        <p14:creationId xmlns:p14="http://schemas.microsoft.com/office/powerpoint/2010/main" val="2109093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7B9F0-553B-431E-8275-997E04A2DD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260" y="207818"/>
            <a:ext cx="8229600" cy="935182"/>
          </a:xfrm>
        </p:spPr>
        <p:txBody>
          <a:bodyPr/>
          <a:lstStyle/>
          <a:p>
            <a:r>
              <a:rPr lang="en-GB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BMSK4015: Assignment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5DF931-F051-47B5-B9EF-A7B06A7CB4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122" y="886692"/>
            <a:ext cx="8971878" cy="4408461"/>
          </a:xfrm>
        </p:spPr>
        <p:txBody>
          <a:bodyPr>
            <a:noAutofit/>
          </a:bodyPr>
          <a:lstStyle/>
          <a:p>
            <a:r>
              <a:rPr lang="en-GB" sz="1800" b="1" dirty="0"/>
              <a:t>Analyses</a:t>
            </a:r>
            <a:r>
              <a:rPr lang="en-GB" sz="1800" dirty="0"/>
              <a:t> the literature and presents your findings …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/>
              <a:t>We have learned how to :</a:t>
            </a:r>
          </a:p>
          <a:p>
            <a:r>
              <a:rPr lang="en-GB" sz="1800" dirty="0"/>
              <a:t>Collect qualitative and quantitative data</a:t>
            </a:r>
          </a:p>
          <a:p>
            <a:r>
              <a:rPr lang="en-GB" sz="1800" dirty="0"/>
              <a:t>Use primary and secondary data collection methods</a:t>
            </a:r>
          </a:p>
          <a:p>
            <a:r>
              <a:rPr lang="en-GB" sz="1800" dirty="0"/>
              <a:t>Use statistics to extract the data</a:t>
            </a:r>
          </a:p>
          <a:p>
            <a:r>
              <a:rPr lang="en-GB" sz="1800" dirty="0"/>
              <a:t>Use graphs, tables and charts to present our data</a:t>
            </a:r>
          </a:p>
          <a:p>
            <a:endParaRPr lang="en-GB" sz="2400" dirty="0"/>
          </a:p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9924864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7B9F0-553B-431E-8275-997E04A2DD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260" y="207818"/>
            <a:ext cx="8229600" cy="935182"/>
          </a:xfrm>
        </p:spPr>
        <p:txBody>
          <a:bodyPr/>
          <a:lstStyle/>
          <a:p>
            <a:r>
              <a:rPr lang="en-GB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BMSK4015: Assignment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5DF931-F051-47B5-B9EF-A7B06A7CB4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122" y="886692"/>
            <a:ext cx="8971878" cy="4408461"/>
          </a:xfrm>
        </p:spPr>
        <p:txBody>
          <a:bodyPr>
            <a:noAutofit/>
          </a:bodyPr>
          <a:lstStyle/>
          <a:p>
            <a:r>
              <a:rPr lang="en-GB" sz="1800" b="1" dirty="0"/>
              <a:t>Uses</a:t>
            </a:r>
            <a:r>
              <a:rPr lang="en-GB" sz="1800" dirty="0"/>
              <a:t> academic argument to link ideas together, making use of facts and evidenced thoughts and opinions. 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/>
              <a:t>We have learned how to :</a:t>
            </a:r>
          </a:p>
          <a:p>
            <a:r>
              <a:rPr lang="en-GB" sz="1800" dirty="0"/>
              <a:t>Use the CRAAP test</a:t>
            </a:r>
          </a:p>
          <a:p>
            <a:r>
              <a:rPr lang="en-GB" sz="1800" dirty="0"/>
              <a:t>Use the PEEL method</a:t>
            </a:r>
          </a:p>
          <a:p>
            <a:r>
              <a:rPr lang="en-GB" sz="1800" dirty="0"/>
              <a:t>Signpost the paragraphs</a:t>
            </a:r>
          </a:p>
          <a:p>
            <a:r>
              <a:rPr lang="en-GB" sz="1800" dirty="0"/>
              <a:t>Construct an academic argument based on evidence</a:t>
            </a:r>
          </a:p>
          <a:p>
            <a:endParaRPr lang="en-GB" sz="1800" dirty="0"/>
          </a:p>
          <a:p>
            <a:endParaRPr lang="en-GB" sz="2400" dirty="0"/>
          </a:p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317759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7B9F0-553B-431E-8275-997E04A2DD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260" y="207818"/>
            <a:ext cx="8229600" cy="935182"/>
          </a:xfrm>
        </p:spPr>
        <p:txBody>
          <a:bodyPr/>
          <a:lstStyle/>
          <a:p>
            <a:r>
              <a:rPr lang="en-GB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BMSK4015: Assignment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5DF931-F051-47B5-B9EF-A7B06A7CB4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122" y="886692"/>
            <a:ext cx="8971878" cy="4408461"/>
          </a:xfrm>
        </p:spPr>
        <p:txBody>
          <a:bodyPr>
            <a:noAutofit/>
          </a:bodyPr>
          <a:lstStyle/>
          <a:p>
            <a:r>
              <a:rPr lang="en-GB" sz="1800" b="1" dirty="0"/>
              <a:t>Applies</a:t>
            </a:r>
            <a:r>
              <a:rPr lang="en-GB" sz="1800" dirty="0"/>
              <a:t> a referencing convention to cite and reference all sources use the UWTSD </a:t>
            </a:r>
            <a:r>
              <a:rPr lang="en-GB" sz="1800" b="1" dirty="0"/>
              <a:t>APA v7 Referencing Style</a:t>
            </a:r>
            <a:r>
              <a:rPr lang="en-GB" sz="1800" dirty="0"/>
              <a:t> here  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/>
              <a:t>We have learned how to :</a:t>
            </a:r>
          </a:p>
          <a:p>
            <a:r>
              <a:rPr lang="en-GB" sz="1800" dirty="0"/>
              <a:t>Paraphrase</a:t>
            </a:r>
          </a:p>
          <a:p>
            <a:r>
              <a:rPr lang="en-GB" sz="1800" dirty="0"/>
              <a:t>Cite using the correct format</a:t>
            </a:r>
          </a:p>
          <a:p>
            <a:r>
              <a:rPr lang="en-GB" sz="1800" dirty="0"/>
              <a:t>Reference using APA v7 referencing convention</a:t>
            </a:r>
          </a:p>
          <a:p>
            <a:pPr marL="0" indent="0">
              <a:buNone/>
            </a:pPr>
            <a:endParaRPr lang="en-GB" sz="1800" dirty="0"/>
          </a:p>
          <a:p>
            <a:endParaRPr lang="en-GB" sz="2400" dirty="0"/>
          </a:p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9013637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7B9F0-553B-431E-8275-997E04A2DD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260" y="207818"/>
            <a:ext cx="8229600" cy="935182"/>
          </a:xfrm>
        </p:spPr>
        <p:txBody>
          <a:bodyPr/>
          <a:lstStyle/>
          <a:p>
            <a:r>
              <a:rPr lang="en-GB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BMSK4015: Assignment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5DF931-F051-47B5-B9EF-A7B06A7CB4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122" y="886692"/>
            <a:ext cx="8971878" cy="4408461"/>
          </a:xfrm>
        </p:spPr>
        <p:txBody>
          <a:bodyPr>
            <a:noAutofit/>
          </a:bodyPr>
          <a:lstStyle/>
          <a:p>
            <a:r>
              <a:rPr lang="en-GB" sz="1800" b="1" dirty="0"/>
              <a:t>Includes</a:t>
            </a:r>
            <a:r>
              <a:rPr lang="en-GB" sz="1800" dirty="0"/>
              <a:t> relevant examples of data collection and analysis to illustrate your argument/findings, together with an explanation of what they are and when they should be used 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/>
              <a:t>We have learned how to :</a:t>
            </a:r>
          </a:p>
          <a:p>
            <a:r>
              <a:rPr lang="en-GB" sz="1800" dirty="0"/>
              <a:t>Include evidence of our research</a:t>
            </a:r>
          </a:p>
          <a:p>
            <a:r>
              <a:rPr lang="en-GB" sz="1800" dirty="0"/>
              <a:t>Construct an argument using our findings</a:t>
            </a:r>
          </a:p>
          <a:p>
            <a:r>
              <a:rPr lang="en-GB" sz="1800" dirty="0"/>
              <a:t>Use 3</a:t>
            </a:r>
            <a:r>
              <a:rPr lang="en-GB" sz="1800" baseline="30000" dirty="0"/>
              <a:t>rd</a:t>
            </a:r>
            <a:r>
              <a:rPr lang="en-GB" sz="1800" dirty="0"/>
              <a:t> person writing</a:t>
            </a:r>
          </a:p>
          <a:p>
            <a:r>
              <a:rPr lang="en-GB" sz="1800" dirty="0"/>
              <a:t>Use academic writing</a:t>
            </a:r>
          </a:p>
          <a:p>
            <a:pPr marL="0" indent="0">
              <a:buNone/>
            </a:pPr>
            <a:endParaRPr lang="en-GB" sz="1800" dirty="0"/>
          </a:p>
          <a:p>
            <a:endParaRPr lang="en-GB" sz="2400" dirty="0"/>
          </a:p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8623798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7B9F0-553B-431E-8275-997E04A2DD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260" y="207818"/>
            <a:ext cx="8229600" cy="935182"/>
          </a:xfrm>
        </p:spPr>
        <p:txBody>
          <a:bodyPr/>
          <a:lstStyle/>
          <a:p>
            <a:r>
              <a:rPr lang="en-GB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BMSK4015: Assignment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5DF931-F051-47B5-B9EF-A7B06A7CB4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122" y="886692"/>
            <a:ext cx="8971878" cy="4408461"/>
          </a:xfrm>
        </p:spPr>
        <p:txBody>
          <a:bodyPr>
            <a:noAutofit/>
          </a:bodyPr>
          <a:lstStyle/>
          <a:p>
            <a:r>
              <a:rPr lang="en-GB" sz="1800" b="1" dirty="0"/>
              <a:t>Reflects</a:t>
            </a:r>
            <a:r>
              <a:rPr lang="en-GB" sz="1800" dirty="0"/>
              <a:t> upon your research into Managing Remotely. </a:t>
            </a:r>
          </a:p>
          <a:p>
            <a:endParaRPr lang="en-GB" sz="1800" dirty="0"/>
          </a:p>
          <a:p>
            <a:pPr marL="0" indent="0">
              <a:buNone/>
            </a:pPr>
            <a:r>
              <a:rPr lang="en-GB" sz="1800" dirty="0"/>
              <a:t>We have learned how to :</a:t>
            </a:r>
          </a:p>
          <a:p>
            <a:r>
              <a:rPr lang="en-GB" sz="1800" dirty="0"/>
              <a:t>Use reflective models to structure our thoughts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/>
              <a:t>Use all these skills to write a report on Managing Remotely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/>
              <a:t>Think about:</a:t>
            </a:r>
          </a:p>
          <a:p>
            <a:r>
              <a:rPr lang="en-GB" sz="1800" dirty="0"/>
              <a:t>What have you learned about remote management? </a:t>
            </a:r>
          </a:p>
          <a:p>
            <a:r>
              <a:rPr lang="en-GB" sz="1800" dirty="0"/>
              <a:t>How does it feel to be managed remotely? </a:t>
            </a:r>
          </a:p>
          <a:p>
            <a:r>
              <a:rPr lang="en-GB" sz="1800" dirty="0"/>
              <a:t>How would you manage others remotely? </a:t>
            </a:r>
          </a:p>
          <a:p>
            <a:r>
              <a:rPr lang="en-GB" sz="1800" dirty="0"/>
              <a:t>Lessons learned about remote management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GB" sz="1800" dirty="0"/>
          </a:p>
          <a:p>
            <a:endParaRPr lang="en-GB" sz="2400" dirty="0"/>
          </a:p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7435709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488" y="218209"/>
            <a:ext cx="8229600" cy="1040534"/>
          </a:xfrm>
        </p:spPr>
        <p:txBody>
          <a:bodyPr>
            <a:normAutofit/>
          </a:bodyPr>
          <a:lstStyle/>
          <a:p>
            <a:pPr algn="l"/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charset="0"/>
                <a:ea typeface="Arial Rounded MT Bold" charset="0"/>
                <a:cs typeface="Arial Rounded MT Bold" charset="0"/>
              </a:rP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1727" y="1258743"/>
            <a:ext cx="8229599" cy="42588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 </a:t>
            </a:r>
            <a:endParaRPr lang="en-GB" sz="8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9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96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9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7607-E324-4BFB-90F7-04D3B077806B}" type="slidenum">
              <a:rPr lang="en-GB" altLang="en-US" smtClean="0"/>
              <a:pPr/>
              <a:t>13</a:t>
            </a:fld>
            <a:endParaRPr lang="en-GB" alt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3591003-2732-45DD-91C9-3A509820B78D}"/>
              </a:ext>
            </a:extLst>
          </p:cNvPr>
          <p:cNvSpPr/>
          <p:nvPr/>
        </p:nvSpPr>
        <p:spPr>
          <a:xfrm>
            <a:off x="187965" y="1713814"/>
            <a:ext cx="8093589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 </a:t>
            </a:r>
            <a:r>
              <a:rPr lang="en-GB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Maund, A., Schriek, M., &amp; Tinkler, P. K. (2017). </a:t>
            </a:r>
            <a:r>
              <a:rPr lang="en-GB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Certificate in higher education : skills for the workplace student yearbook.</a:t>
            </a:r>
            <a:r>
              <a:rPr lang="en-GB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Sage Publications.</a:t>
            </a:r>
          </a:p>
          <a:p>
            <a:endParaRPr lang="en-GB" sz="2000" dirty="0">
              <a:latin typeface="Times New Roman" panose="02020603050405020304" pitchFamily="18" charset="0"/>
            </a:endParaRPr>
          </a:p>
          <a:p>
            <a:r>
              <a:rPr lang="en-GB" sz="1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Morgan, P. (2017). </a:t>
            </a:r>
            <a:r>
              <a:rPr lang="en-GB" sz="18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Business student’s guide to study and employability</a:t>
            </a:r>
            <a:r>
              <a:rPr lang="en-GB" sz="1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Sage.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Larson, B., Vroman, S., Makarius, E., (2020) </a:t>
            </a:r>
            <a:r>
              <a:rPr lang="en-GB" sz="1800" i="1" kern="1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A Guide to Managing Your (Newly) Remote Workers, </a:t>
            </a:r>
            <a:r>
              <a:rPr lang="en-GB" sz="1800" kern="1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Harvard Business Review</a:t>
            </a:r>
          </a:p>
          <a:p>
            <a:endParaRPr lang="en-GB" sz="18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  <a:p>
            <a:pPr marR="230505" lvl="0">
              <a:spcAft>
                <a:spcPts val="0"/>
              </a:spcAft>
            </a:pPr>
            <a:endParaRPr lang="en-GB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3752004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200 Template" id="{28FE3AF7-755B-9B47-84B0-0BA3BC7278CE}" vid="{A74E8C80-3EC1-ED4E-A762-50C940174F41}"/>
    </a:ext>
  </a:extLst>
</a:theme>
</file>

<file path=ppt/theme/theme2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itle Slide 1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ALAMO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rial Rounded MT Bold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LAMO Theme" id="{DA03C225-75C7-4016-B6F6-655B7DE62F03}" vid="{F4188F27-8268-48A6-937D-02037601B91F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DE49762874EB345BB028C312F3B91B7" ma:contentTypeVersion="7" ma:contentTypeDescription="Create a new document." ma:contentTypeScope="" ma:versionID="745031b7136e6d0b314959d7b3aab4cc">
  <xsd:schema xmlns:xsd="http://www.w3.org/2001/XMLSchema" xmlns:xs="http://www.w3.org/2001/XMLSchema" xmlns:p="http://schemas.microsoft.com/office/2006/metadata/properties" xmlns:ns2="f66716c4-314f-46c1-b01e-5a44c61897d8" xmlns:ns3="a908d394-d138-480e-87a3-ff44c37f991a" targetNamespace="http://schemas.microsoft.com/office/2006/metadata/properties" ma:root="true" ma:fieldsID="48d543818a17c4c1e3adee1e8de4930a" ns2:_="" ns3:_="">
    <xsd:import namespace="f66716c4-314f-46c1-b01e-5a44c61897d8"/>
    <xsd:import namespace="a908d394-d138-480e-87a3-ff44c37f991a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6716c4-314f-46c1-b01e-5a44c61897d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08d394-d138-480e-87a3-ff44c37f991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A3427B9-DD9A-4EB8-8599-0CA53D962D1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ED93EC8-DE63-4AC0-8251-4B3310C363AD}">
  <ds:schemaRefs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purl.org/dc/terms/"/>
    <ds:schemaRef ds:uri="http://schemas.openxmlformats.org/package/2006/metadata/core-properties"/>
    <ds:schemaRef ds:uri="http://purl.org/dc/elements/1.1/"/>
    <ds:schemaRef ds:uri="f66716c4-314f-46c1-b01e-5a44c61897d8"/>
    <ds:schemaRef ds:uri="a908d394-d138-480e-87a3-ff44c37f991a"/>
  </ds:schemaRefs>
</ds:datastoreItem>
</file>

<file path=customXml/itemProps3.xml><?xml version="1.0" encoding="utf-8"?>
<ds:datastoreItem xmlns:ds="http://schemas.openxmlformats.org/officeDocument/2006/customXml" ds:itemID="{710C79BF-683B-4DE5-A916-DEB227ADA4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66716c4-314f-46c1-b01e-5a44c61897d8"/>
    <ds:schemaRef ds:uri="a908d394-d138-480e-87a3-ff44c37f991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UWTSD 200 Template</Template>
  <TotalTime>2029</TotalTime>
  <Words>706</Words>
  <Application>Microsoft Office PowerPoint</Application>
  <PresentationFormat>On-screen Show (4:3)</PresentationFormat>
  <Paragraphs>107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13</vt:i4>
      </vt:variant>
    </vt:vector>
  </HeadingPairs>
  <TitlesOfParts>
    <vt:vector size="23" baseType="lpstr">
      <vt:lpstr>Myriad Pro</vt:lpstr>
      <vt:lpstr>Arial</vt:lpstr>
      <vt:lpstr>Arial Rounded MT Bold</vt:lpstr>
      <vt:lpstr>Calibri</vt:lpstr>
      <vt:lpstr>Calibri Light</vt:lpstr>
      <vt:lpstr>Times New Roman</vt:lpstr>
      <vt:lpstr>Custom Design</vt:lpstr>
      <vt:lpstr>20140311PresentationUWTSDTemplate</vt:lpstr>
      <vt:lpstr>3_Title Slide 1</vt:lpstr>
      <vt:lpstr>ALAMO Theme</vt:lpstr>
      <vt:lpstr>CertHE Applied Leadership and Management in the Workplace    Module: BMSK4015  Academic and Research Skills   </vt:lpstr>
      <vt:lpstr>PowerPoint Presentation</vt:lpstr>
      <vt:lpstr>Module Content</vt:lpstr>
      <vt:lpstr>PowerPoint Presentation</vt:lpstr>
      <vt:lpstr>Academic and Research Skills </vt:lpstr>
      <vt:lpstr>BMSK4015: Assignment</vt:lpstr>
      <vt:lpstr>BMSK4015: Assignment</vt:lpstr>
      <vt:lpstr>BMSK4015: Assignment</vt:lpstr>
      <vt:lpstr>BMSK4015: Assignment</vt:lpstr>
      <vt:lpstr>BMSK4015: Assignment</vt:lpstr>
      <vt:lpstr>BMSK4015: Assignment</vt:lpstr>
      <vt:lpstr>BMSK4015: Assignment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BMSK4008 Module Overview and Session 1.</dc:title>
  <dc:creator>Gavin Hill John</dc:creator>
  <cp:lastModifiedBy>Michaela Schriek</cp:lastModifiedBy>
  <cp:revision>26</cp:revision>
  <cp:lastPrinted>2021-01-19T13:47:47Z</cp:lastPrinted>
  <dcterms:modified xsi:type="dcterms:W3CDTF">2024-02-08T13:30:43Z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0x010100ADE49762874EB345BB028C312F3B91B7</vt:lpwstr>
  </property>
</Properties>
</file>