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6" r:id="rId6"/>
    <p:sldId id="267" r:id="rId7"/>
    <p:sldId id="268" r:id="rId8"/>
    <p:sldId id="257" r:id="rId9"/>
    <p:sldId id="263" r:id="rId10"/>
    <p:sldId id="264" r:id="rId11"/>
    <p:sldId id="265" r:id="rId12"/>
    <p:sldId id="261"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hyperlink" Target="https://www.benlcollins.com/spreadsheets/10-productivity-tips-excel/" TargetMode="External" /><Relationship Id="rId2" Type="http://schemas.openxmlformats.org/officeDocument/2006/relationships/hyperlink" Target="https://www.napta.io/en/blog/schedule-management-on-excel-good-or-bad-idea" TargetMode="External" /><Relationship Id="rId1" Type="http://schemas.openxmlformats.org/officeDocument/2006/relationships/slideLayout" Target="../slideLayouts/slideLayout7.xml" /><Relationship Id="rId4" Type="http://schemas.openxmlformats.org/officeDocument/2006/relationships/hyperlink" Target="https://excel-training-berlin-english.williamcampbell.info/2024/11/15/how-to-use-microsoft-excel-to-improve-your-teams-communication/" TargetMode="Externa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Module code LCHS4007</a:t>
            </a:r>
          </a:p>
        </p:txBody>
      </p:sp>
      <p:sp>
        <p:nvSpPr>
          <p:cNvPr id="3" name="Subtitle 2"/>
          <p:cNvSpPr>
            <a:spLocks noGrp="1"/>
          </p:cNvSpPr>
          <p:nvPr>
            <p:ph type="subTitle" idx="1"/>
          </p:nvPr>
        </p:nvSpPr>
        <p:spPr>
          <a:xfrm>
            <a:off x="1524000" y="3602038"/>
            <a:ext cx="9352767" cy="2835296"/>
          </a:xfrm>
        </p:spPr>
        <p:txBody>
          <a:bodyPr vert="horz" lIns="91440" tIns="45720" rIns="91440" bIns="45720" rtlCol="0" anchor="t">
            <a:noAutofit/>
          </a:bodyPr>
          <a:lstStyle/>
          <a:p>
            <a:r>
              <a:rPr lang="en-US" sz="2000"/>
              <a:t>Digital skills and research methods</a:t>
            </a:r>
          </a:p>
          <a:p>
            <a:r>
              <a:rPr lang="en-US" sz="2000"/>
              <a:t>Kashif Ali –2535572</a:t>
            </a:r>
          </a:p>
          <a:p>
            <a:r>
              <a:rPr lang="en-US" sz="2000" err="1"/>
              <a:t>Javiad</a:t>
            </a:r>
            <a:r>
              <a:rPr lang="en-US" sz="2000"/>
              <a:t> Iqbal-2534172</a:t>
            </a:r>
          </a:p>
          <a:p>
            <a:r>
              <a:rPr lang="en-US" sz="2000"/>
              <a:t>Samina Iqbal-2534173</a:t>
            </a:r>
          </a:p>
          <a:p>
            <a:r>
              <a:rPr lang="en-US" sz="2000"/>
              <a:t>Mohammad Kashif-2534920</a:t>
            </a:r>
          </a:p>
          <a:p>
            <a:r>
              <a:rPr lang="en-US" sz="2000"/>
              <a:t>Lusaon Anderson-2534167</a:t>
            </a:r>
          </a:p>
          <a:p>
            <a:r>
              <a:rPr lang="en-US" sz="2000"/>
              <a:t>Biance  Dodgen</a:t>
            </a:r>
          </a:p>
          <a:p>
            <a:endParaRPr lang="en-US"/>
          </a:p>
          <a:p>
            <a:endParaRPr lang="en-US"/>
          </a:p>
          <a:p>
            <a:endParaRPr lang="en-US"/>
          </a:p>
          <a:p>
            <a:endParaRPr lang="en-US"/>
          </a:p>
          <a:p>
            <a:endParaRPr lang="en-US"/>
          </a:p>
        </p:txBody>
      </p:sp>
      <p:sp>
        <p:nvSpPr>
          <p:cNvPr id="4" name="Slide Number Placeholder 3">
            <a:extLst>
              <a:ext uri="{FF2B5EF4-FFF2-40B4-BE49-F238E27FC236}">
                <a16:creationId xmlns:a16="http://schemas.microsoft.com/office/drawing/2014/main" id="{8C7FE782-D0B7-70FE-FB94-161C4BDFA58C}"/>
              </a:ext>
            </a:extLst>
          </p:cNvPr>
          <p:cNvSpPr>
            <a:spLocks noGrp="1"/>
          </p:cNvSpPr>
          <p:nvPr>
            <p:ph type="sldNum" sz="quarter" idx="12"/>
          </p:nvPr>
        </p:nvSpPr>
        <p:spPr/>
        <p:txBody>
          <a:bodyPr/>
          <a:lstStyle/>
          <a:p>
            <a:fld id="{330EA680-D336-4FF7-8B7A-9848BB0A1C32}"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2D33C-CD97-637B-B0C3-7C5E16D6AB3B}"/>
              </a:ext>
            </a:extLst>
          </p:cNvPr>
          <p:cNvSpPr>
            <a:spLocks noGrp="1"/>
          </p:cNvSpPr>
          <p:nvPr>
            <p:ph type="title"/>
          </p:nvPr>
        </p:nvSpPr>
        <p:spPr/>
        <p:txBody>
          <a:bodyPr/>
          <a:lstStyle/>
          <a:p>
            <a:r>
              <a:rPr lang="en-US"/>
              <a:t>Javaid Iqbal-1-Staff Communication</a:t>
            </a:r>
          </a:p>
        </p:txBody>
      </p:sp>
      <p:sp>
        <p:nvSpPr>
          <p:cNvPr id="3" name="Content Placeholder 2">
            <a:extLst>
              <a:ext uri="{FF2B5EF4-FFF2-40B4-BE49-F238E27FC236}">
                <a16:creationId xmlns:a16="http://schemas.microsoft.com/office/drawing/2014/main" id="{6376A863-5CE0-393E-7282-88AC7B3C0C04}"/>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302FA97A-D459-7D20-53FF-B9EB14694883}"/>
              </a:ext>
            </a:extLst>
          </p:cNvPr>
          <p:cNvSpPr>
            <a:spLocks noGrp="1"/>
          </p:cNvSpPr>
          <p:nvPr>
            <p:ph type="sldNum" sz="quarter" idx="12"/>
          </p:nvPr>
        </p:nvSpPr>
        <p:spPr/>
        <p:txBody>
          <a:bodyPr/>
          <a:lstStyle/>
          <a:p>
            <a:fld id="{330EA680-D336-4FF7-8B7A-9848BB0A1C32}" type="slidenum">
              <a:rPr lang="en-US" smtClean="0"/>
              <a:t>2</a:t>
            </a:fld>
            <a:endParaRPr lang="en-US"/>
          </a:p>
        </p:txBody>
      </p:sp>
    </p:spTree>
    <p:extLst>
      <p:ext uri="{BB962C8B-B14F-4D97-AF65-F5344CB8AC3E}">
        <p14:creationId xmlns:p14="http://schemas.microsoft.com/office/powerpoint/2010/main" val="1251458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87633-688D-177B-4EAF-14BB2CDF7BFF}"/>
              </a:ext>
            </a:extLst>
          </p:cNvPr>
          <p:cNvSpPr>
            <a:spLocks noGrp="1"/>
          </p:cNvSpPr>
          <p:nvPr>
            <p:ph type="title"/>
          </p:nvPr>
        </p:nvSpPr>
        <p:spPr/>
        <p:txBody>
          <a:bodyPr/>
          <a:lstStyle/>
          <a:p>
            <a:r>
              <a:rPr lang="en-US"/>
              <a:t>Samina Iqbal-2-Secure File storage</a:t>
            </a:r>
          </a:p>
        </p:txBody>
      </p:sp>
      <p:sp>
        <p:nvSpPr>
          <p:cNvPr id="3" name="Content Placeholder 2">
            <a:extLst>
              <a:ext uri="{FF2B5EF4-FFF2-40B4-BE49-F238E27FC236}">
                <a16:creationId xmlns:a16="http://schemas.microsoft.com/office/drawing/2014/main" id="{837EF8C3-C92C-7CD4-8868-99B850185F75}"/>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C4CBFD95-68E9-1022-F401-E9824226A1A7}"/>
              </a:ext>
            </a:extLst>
          </p:cNvPr>
          <p:cNvSpPr>
            <a:spLocks noGrp="1"/>
          </p:cNvSpPr>
          <p:nvPr>
            <p:ph type="sldNum" sz="quarter" idx="12"/>
          </p:nvPr>
        </p:nvSpPr>
        <p:spPr/>
        <p:txBody>
          <a:bodyPr/>
          <a:lstStyle/>
          <a:p>
            <a:fld id="{330EA680-D336-4FF7-8B7A-9848BB0A1C32}" type="slidenum">
              <a:rPr lang="en-US" smtClean="0"/>
              <a:t>3</a:t>
            </a:fld>
            <a:endParaRPr lang="en-US"/>
          </a:p>
        </p:txBody>
      </p:sp>
    </p:spTree>
    <p:extLst>
      <p:ext uri="{BB962C8B-B14F-4D97-AF65-F5344CB8AC3E}">
        <p14:creationId xmlns:p14="http://schemas.microsoft.com/office/powerpoint/2010/main" val="3499320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34055-2EC5-B86E-FB6C-1A8F75E73E2F}"/>
              </a:ext>
            </a:extLst>
          </p:cNvPr>
          <p:cNvSpPr>
            <a:spLocks noGrp="1"/>
          </p:cNvSpPr>
          <p:nvPr>
            <p:ph type="ctrTitle"/>
          </p:nvPr>
        </p:nvSpPr>
        <p:spPr/>
        <p:txBody>
          <a:bodyPr/>
          <a:lstStyle/>
          <a:p>
            <a:r>
              <a:rPr lang="en-US"/>
              <a:t>Writing care related</a:t>
            </a:r>
            <a:r>
              <a:rPr lang="en-GB"/>
              <a:t> Documents</a:t>
            </a:r>
            <a:endParaRPr lang="en-US"/>
          </a:p>
        </p:txBody>
      </p:sp>
      <p:sp>
        <p:nvSpPr>
          <p:cNvPr id="3" name="Content Placeholder 2">
            <a:extLst>
              <a:ext uri="{FF2B5EF4-FFF2-40B4-BE49-F238E27FC236}">
                <a16:creationId xmlns:a16="http://schemas.microsoft.com/office/drawing/2014/main" id="{480736A5-CEA4-2E74-4DFD-DC0D385C2914}"/>
              </a:ext>
            </a:extLst>
          </p:cNvPr>
          <p:cNvSpPr>
            <a:spLocks noGrp="1"/>
          </p:cNvSpPr>
          <p:nvPr>
            <p:ph type="subTitle" idx="1"/>
          </p:nvPr>
        </p:nvSpPr>
        <p:spPr/>
        <p:txBody>
          <a:bodyPr>
            <a:normAutofit fontScale="92500" lnSpcReduction="10000"/>
          </a:bodyPr>
          <a:lstStyle/>
          <a:p>
            <a:r>
              <a:rPr lang="en-GB"/>
              <a:t>Name: Mohammad Kashif</a:t>
            </a:r>
          </a:p>
          <a:p>
            <a:r>
              <a:rPr lang="en-GB"/>
              <a:t>Student ID: 2534920</a:t>
            </a:r>
          </a:p>
          <a:p>
            <a:r>
              <a:rPr lang="en-GB"/>
              <a:t>Title: The role of Microsoft Word in Documentation</a:t>
            </a:r>
          </a:p>
          <a:p>
            <a:r>
              <a:rPr lang="en-GB"/>
              <a:t>Lecturer: Bianca Dudgen</a:t>
            </a:r>
          </a:p>
        </p:txBody>
      </p:sp>
      <p:sp>
        <p:nvSpPr>
          <p:cNvPr id="4" name="Slide Number Placeholder 3">
            <a:extLst>
              <a:ext uri="{FF2B5EF4-FFF2-40B4-BE49-F238E27FC236}">
                <a16:creationId xmlns:a16="http://schemas.microsoft.com/office/drawing/2014/main" id="{00618F7F-8B2B-9642-FFDE-CF616EA53060}"/>
              </a:ext>
            </a:extLst>
          </p:cNvPr>
          <p:cNvSpPr>
            <a:spLocks noGrp="1"/>
          </p:cNvSpPr>
          <p:nvPr>
            <p:ph type="sldNum" sz="quarter" idx="12"/>
          </p:nvPr>
        </p:nvSpPr>
        <p:spPr/>
        <p:txBody>
          <a:bodyPr/>
          <a:lstStyle/>
          <a:p>
            <a:fld id="{330EA680-D336-4FF7-8B7A-9848BB0A1C32}" type="slidenum">
              <a:rPr lang="en-US" b="1" smtClean="0"/>
              <a:t>4</a:t>
            </a:fld>
            <a:endParaRPr lang="en-US" b="1"/>
          </a:p>
        </p:txBody>
      </p:sp>
    </p:spTree>
    <p:extLst>
      <p:ext uri="{BB962C8B-B14F-4D97-AF65-F5344CB8AC3E}">
        <p14:creationId xmlns:p14="http://schemas.microsoft.com/office/powerpoint/2010/main" val="485710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C14D5-40EE-D823-4EBF-7A6A1DAA22AE}"/>
              </a:ext>
            </a:extLst>
          </p:cNvPr>
          <p:cNvSpPr>
            <a:spLocks noGrp="1"/>
          </p:cNvSpPr>
          <p:nvPr>
            <p:ph type="title"/>
          </p:nvPr>
        </p:nvSpPr>
        <p:spPr/>
        <p:txBody>
          <a:bodyPr/>
          <a:lstStyle/>
          <a:p>
            <a:r>
              <a:rPr lang="en-GB"/>
              <a:t>Care Related Documents</a:t>
            </a:r>
            <a:endParaRPr lang="en-US"/>
          </a:p>
        </p:txBody>
      </p:sp>
      <p:graphicFrame>
        <p:nvGraphicFramePr>
          <p:cNvPr id="5" name="Content Placeholder 4">
            <a:extLst>
              <a:ext uri="{FF2B5EF4-FFF2-40B4-BE49-F238E27FC236}">
                <a16:creationId xmlns:a16="http://schemas.microsoft.com/office/drawing/2014/main" id="{E7F40557-880D-BAE2-8D69-87A62D1D17BB}"/>
              </a:ext>
            </a:extLst>
          </p:cNvPr>
          <p:cNvGraphicFramePr>
            <a:graphicFrameLocks noGrp="1"/>
          </p:cNvGraphicFramePr>
          <p:nvPr>
            <p:ph idx="1"/>
            <p:extLst>
              <p:ext uri="{D42A27DB-BD31-4B8C-83A1-F6EECF244321}">
                <p14:modId xmlns:p14="http://schemas.microsoft.com/office/powerpoint/2010/main" val="1299625109"/>
              </p:ext>
            </p:extLst>
          </p:nvPr>
        </p:nvGraphicFramePr>
        <p:xfrm>
          <a:off x="1087718" y="1690688"/>
          <a:ext cx="10266082" cy="3749040"/>
        </p:xfrm>
        <a:graphic>
          <a:graphicData uri="http://schemas.openxmlformats.org/drawingml/2006/table">
            <a:tbl>
              <a:tblPr firstRow="1" bandRow="1">
                <a:tableStyleId>{5C22544A-7EE6-4342-B048-85BDC9FD1C3A}</a:tableStyleId>
              </a:tblPr>
              <a:tblGrid>
                <a:gridCol w="5133041">
                  <a:extLst>
                    <a:ext uri="{9D8B030D-6E8A-4147-A177-3AD203B41FA5}">
                      <a16:colId xmlns:a16="http://schemas.microsoft.com/office/drawing/2014/main" val="3959861018"/>
                    </a:ext>
                  </a:extLst>
                </a:gridCol>
                <a:gridCol w="5133041">
                  <a:extLst>
                    <a:ext uri="{9D8B030D-6E8A-4147-A177-3AD203B41FA5}">
                      <a16:colId xmlns:a16="http://schemas.microsoft.com/office/drawing/2014/main" val="147210717"/>
                    </a:ext>
                  </a:extLst>
                </a:gridCol>
              </a:tblGrid>
              <a:tr h="624840">
                <a:tc>
                  <a:txBody>
                    <a:bodyPr/>
                    <a:lstStyle/>
                    <a:p>
                      <a:r>
                        <a:rPr lang="en-GB" b="1"/>
                        <a:t>Document Type</a:t>
                      </a:r>
                    </a:p>
                  </a:txBody>
                  <a:tcPr/>
                </a:tc>
                <a:tc>
                  <a:txBody>
                    <a:bodyPr/>
                    <a:lstStyle/>
                    <a:p>
                      <a:r>
                        <a:rPr lang="en-GB"/>
                        <a:t>Purpose</a:t>
                      </a:r>
                      <a:endParaRPr lang="en-US"/>
                    </a:p>
                  </a:txBody>
                  <a:tcPr/>
                </a:tc>
                <a:extLst>
                  <a:ext uri="{0D108BD9-81ED-4DB2-BD59-A6C34878D82A}">
                    <a16:rowId xmlns:a16="http://schemas.microsoft.com/office/drawing/2014/main" val="2602285526"/>
                  </a:ext>
                </a:extLst>
              </a:tr>
              <a:tr h="624840">
                <a:tc>
                  <a:txBody>
                    <a:bodyPr/>
                    <a:lstStyle/>
                    <a:p>
                      <a:r>
                        <a:rPr lang="en-GB"/>
                        <a:t>Care Plan</a:t>
                      </a:r>
                      <a:endParaRPr lang="en-US"/>
                    </a:p>
                  </a:txBody>
                  <a:tcPr/>
                </a:tc>
                <a:tc>
                  <a:txBody>
                    <a:bodyPr/>
                    <a:lstStyle/>
                    <a:p>
                      <a:r>
                        <a:rPr lang="en-GB"/>
                        <a:t>Outlines care needs and support</a:t>
                      </a:r>
                      <a:endParaRPr lang="en-US"/>
                    </a:p>
                  </a:txBody>
                  <a:tcPr/>
                </a:tc>
                <a:extLst>
                  <a:ext uri="{0D108BD9-81ED-4DB2-BD59-A6C34878D82A}">
                    <a16:rowId xmlns:a16="http://schemas.microsoft.com/office/drawing/2014/main" val="692044105"/>
                  </a:ext>
                </a:extLst>
              </a:tr>
              <a:tr h="624840">
                <a:tc>
                  <a:txBody>
                    <a:bodyPr/>
                    <a:lstStyle/>
                    <a:p>
                      <a:r>
                        <a:rPr lang="en-GB"/>
                        <a:t>Risk Assessment </a:t>
                      </a:r>
                      <a:endParaRPr lang="en-US"/>
                    </a:p>
                  </a:txBody>
                  <a:tcPr/>
                </a:tc>
                <a:tc>
                  <a:txBody>
                    <a:bodyPr/>
                    <a:lstStyle/>
                    <a:p>
                      <a:r>
                        <a:rPr lang="en-GB"/>
                        <a:t>Identifies and manages risk</a:t>
                      </a:r>
                    </a:p>
                  </a:txBody>
                  <a:tcPr/>
                </a:tc>
                <a:extLst>
                  <a:ext uri="{0D108BD9-81ED-4DB2-BD59-A6C34878D82A}">
                    <a16:rowId xmlns:a16="http://schemas.microsoft.com/office/drawing/2014/main" val="1916850280"/>
                  </a:ext>
                </a:extLst>
              </a:tr>
              <a:tr h="624840">
                <a:tc>
                  <a:txBody>
                    <a:bodyPr/>
                    <a:lstStyle/>
                    <a:p>
                      <a:r>
                        <a:rPr lang="en-GB"/>
                        <a:t>Incident Report</a:t>
                      </a:r>
                      <a:endParaRPr lang="en-US"/>
                    </a:p>
                  </a:txBody>
                  <a:tcPr/>
                </a:tc>
                <a:tc>
                  <a:txBody>
                    <a:bodyPr/>
                    <a:lstStyle/>
                    <a:p>
                      <a:r>
                        <a:rPr lang="en-GB"/>
                        <a:t>Records accidents or incidents </a:t>
                      </a:r>
                      <a:endParaRPr lang="en-US"/>
                    </a:p>
                  </a:txBody>
                  <a:tcPr/>
                </a:tc>
                <a:extLst>
                  <a:ext uri="{0D108BD9-81ED-4DB2-BD59-A6C34878D82A}">
                    <a16:rowId xmlns:a16="http://schemas.microsoft.com/office/drawing/2014/main" val="792348127"/>
                  </a:ext>
                </a:extLst>
              </a:tr>
              <a:tr h="624840">
                <a:tc>
                  <a:txBody>
                    <a:bodyPr/>
                    <a:lstStyle/>
                    <a:p>
                      <a:r>
                        <a:rPr lang="en-GB"/>
                        <a:t>Daily Care Notes</a:t>
                      </a:r>
                      <a:endParaRPr lang="en-US"/>
                    </a:p>
                  </a:txBody>
                  <a:tcPr/>
                </a:tc>
                <a:tc>
                  <a:txBody>
                    <a:bodyPr/>
                    <a:lstStyle/>
                    <a:p>
                      <a:r>
                        <a:rPr lang="en-GB"/>
                        <a:t>Records daily observation </a:t>
                      </a:r>
                      <a:endParaRPr lang="en-US"/>
                    </a:p>
                  </a:txBody>
                  <a:tcPr/>
                </a:tc>
                <a:extLst>
                  <a:ext uri="{0D108BD9-81ED-4DB2-BD59-A6C34878D82A}">
                    <a16:rowId xmlns:a16="http://schemas.microsoft.com/office/drawing/2014/main" val="3766198962"/>
                  </a:ext>
                </a:extLst>
              </a:tr>
              <a:tr h="624840">
                <a:tc>
                  <a:txBody>
                    <a:bodyPr/>
                    <a:lstStyle/>
                    <a:p>
                      <a:r>
                        <a:rPr lang="en-GB"/>
                        <a:t>Medication Record</a:t>
                      </a:r>
                      <a:endParaRPr lang="en-US"/>
                    </a:p>
                  </a:txBody>
                  <a:tcPr/>
                </a:tc>
                <a:tc>
                  <a:txBody>
                    <a:bodyPr/>
                    <a:lstStyle/>
                    <a:p>
                      <a:r>
                        <a:rPr lang="en-GB"/>
                        <a:t>Tracks medication administration </a:t>
                      </a:r>
                      <a:endParaRPr lang="en-US"/>
                    </a:p>
                  </a:txBody>
                  <a:tcPr/>
                </a:tc>
                <a:extLst>
                  <a:ext uri="{0D108BD9-81ED-4DB2-BD59-A6C34878D82A}">
                    <a16:rowId xmlns:a16="http://schemas.microsoft.com/office/drawing/2014/main" val="3674500051"/>
                  </a:ext>
                </a:extLst>
              </a:tr>
            </a:tbl>
          </a:graphicData>
        </a:graphic>
      </p:graphicFrame>
      <p:sp>
        <p:nvSpPr>
          <p:cNvPr id="4" name="Slide Number Placeholder 3">
            <a:extLst>
              <a:ext uri="{FF2B5EF4-FFF2-40B4-BE49-F238E27FC236}">
                <a16:creationId xmlns:a16="http://schemas.microsoft.com/office/drawing/2014/main" id="{C06FC8AF-DBE9-EDD3-5FF5-9F8F33515F90}"/>
              </a:ext>
            </a:extLst>
          </p:cNvPr>
          <p:cNvSpPr>
            <a:spLocks noGrp="1"/>
          </p:cNvSpPr>
          <p:nvPr>
            <p:ph type="sldNum" sz="quarter" idx="12"/>
          </p:nvPr>
        </p:nvSpPr>
        <p:spPr/>
        <p:txBody>
          <a:bodyPr/>
          <a:lstStyle/>
          <a:p>
            <a:fld id="{330EA680-D336-4FF7-8B7A-9848BB0A1C32}" type="slidenum">
              <a:rPr lang="en-US" smtClean="0"/>
              <a:t>5</a:t>
            </a:fld>
            <a:endParaRPr lang="en-US"/>
          </a:p>
        </p:txBody>
      </p:sp>
      <p:sp>
        <p:nvSpPr>
          <p:cNvPr id="6" name="TextBox 5">
            <a:extLst>
              <a:ext uri="{FF2B5EF4-FFF2-40B4-BE49-F238E27FC236}">
                <a16:creationId xmlns:a16="http://schemas.microsoft.com/office/drawing/2014/main" id="{A2EC3BA5-0D61-CD42-49B8-797903560A59}"/>
              </a:ext>
            </a:extLst>
          </p:cNvPr>
          <p:cNvSpPr txBox="1"/>
          <p:nvPr/>
        </p:nvSpPr>
        <p:spPr>
          <a:xfrm flipH="1">
            <a:off x="1087717" y="5713373"/>
            <a:ext cx="7769411" cy="1200329"/>
          </a:xfrm>
          <a:prstGeom prst="rect">
            <a:avLst/>
          </a:prstGeom>
          <a:noFill/>
        </p:spPr>
        <p:txBody>
          <a:bodyPr wrap="square" rtlCol="0">
            <a:spAutoFit/>
          </a:bodyPr>
          <a:lstStyle/>
          <a:p>
            <a:pPr marL="285750" indent="-285750" algn="l">
              <a:buFont typeface="Arial" panose="020B0604020202020204" pitchFamily="34" charset="0"/>
              <a:buChar char="•"/>
            </a:pPr>
            <a:r>
              <a:rPr lang="en-GB"/>
              <a:t>Supports communication and continuity of care between health care professionals </a:t>
            </a:r>
          </a:p>
          <a:p>
            <a:pPr marL="285750" indent="-285750" algn="l">
              <a:buFont typeface="Arial" panose="020B0604020202020204" pitchFamily="34" charset="0"/>
              <a:buChar char="•"/>
            </a:pPr>
            <a:r>
              <a:rPr lang="en-GB"/>
              <a:t>Promotes patient safety by ensuring accurate and up-to-date information is recorded </a:t>
            </a:r>
            <a:endParaRPr lang="en-US"/>
          </a:p>
        </p:txBody>
      </p:sp>
    </p:spTree>
    <p:extLst>
      <p:ext uri="{BB962C8B-B14F-4D97-AF65-F5344CB8AC3E}">
        <p14:creationId xmlns:p14="http://schemas.microsoft.com/office/powerpoint/2010/main" val="4224130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E16C7-7A4F-B3F5-A87A-002B3020BCDC}"/>
              </a:ext>
            </a:extLst>
          </p:cNvPr>
          <p:cNvSpPr>
            <a:spLocks noGrp="1"/>
          </p:cNvSpPr>
          <p:nvPr>
            <p:ph type="title"/>
          </p:nvPr>
        </p:nvSpPr>
        <p:spPr/>
        <p:txBody>
          <a:bodyPr/>
          <a:lstStyle/>
          <a:p>
            <a:r>
              <a:rPr lang="en-GB"/>
              <a:t>Microsoft Word Advantages &amp; Disadvantages </a:t>
            </a:r>
            <a:endParaRPr lang="en-US"/>
          </a:p>
        </p:txBody>
      </p:sp>
      <p:sp>
        <p:nvSpPr>
          <p:cNvPr id="4" name="Slide Number Placeholder 3">
            <a:extLst>
              <a:ext uri="{FF2B5EF4-FFF2-40B4-BE49-F238E27FC236}">
                <a16:creationId xmlns:a16="http://schemas.microsoft.com/office/drawing/2014/main" id="{726B8203-16D1-D318-0128-5D1BE243FA41}"/>
              </a:ext>
            </a:extLst>
          </p:cNvPr>
          <p:cNvSpPr>
            <a:spLocks noGrp="1"/>
          </p:cNvSpPr>
          <p:nvPr>
            <p:ph type="sldNum" sz="quarter" idx="12"/>
          </p:nvPr>
        </p:nvSpPr>
        <p:spPr/>
        <p:txBody>
          <a:bodyPr/>
          <a:lstStyle/>
          <a:p>
            <a:fld id="{330EA680-D336-4FF7-8B7A-9848BB0A1C32}" type="slidenum">
              <a:rPr lang="en-US" smtClean="0"/>
              <a:t>6</a:t>
            </a:fld>
            <a:endParaRPr lang="en-US"/>
          </a:p>
        </p:txBody>
      </p:sp>
      <p:graphicFrame>
        <p:nvGraphicFramePr>
          <p:cNvPr id="17" name="Content Placeholder 16">
            <a:extLst>
              <a:ext uri="{FF2B5EF4-FFF2-40B4-BE49-F238E27FC236}">
                <a16:creationId xmlns:a16="http://schemas.microsoft.com/office/drawing/2014/main" id="{83088338-F764-618C-4C67-643E153184E8}"/>
              </a:ext>
            </a:extLst>
          </p:cNvPr>
          <p:cNvGraphicFramePr>
            <a:graphicFrameLocks noGrp="1"/>
          </p:cNvGraphicFramePr>
          <p:nvPr>
            <p:ph idx="1"/>
            <p:extLst>
              <p:ext uri="{D42A27DB-BD31-4B8C-83A1-F6EECF244321}">
                <p14:modId xmlns:p14="http://schemas.microsoft.com/office/powerpoint/2010/main" val="3690535852"/>
              </p:ext>
            </p:extLst>
          </p:nvPr>
        </p:nvGraphicFramePr>
        <p:xfrm>
          <a:off x="838200" y="1844040"/>
          <a:ext cx="10122648" cy="3185160"/>
        </p:xfrm>
        <a:graphic>
          <a:graphicData uri="http://schemas.openxmlformats.org/drawingml/2006/table">
            <a:tbl>
              <a:tblPr firstRow="1" bandRow="1">
                <a:tableStyleId>{5C22544A-7EE6-4342-B048-85BDC9FD1C3A}</a:tableStyleId>
              </a:tblPr>
              <a:tblGrid>
                <a:gridCol w="5061324">
                  <a:extLst>
                    <a:ext uri="{9D8B030D-6E8A-4147-A177-3AD203B41FA5}">
                      <a16:colId xmlns:a16="http://schemas.microsoft.com/office/drawing/2014/main" val="3854669531"/>
                    </a:ext>
                  </a:extLst>
                </a:gridCol>
                <a:gridCol w="5061324">
                  <a:extLst>
                    <a:ext uri="{9D8B030D-6E8A-4147-A177-3AD203B41FA5}">
                      <a16:colId xmlns:a16="http://schemas.microsoft.com/office/drawing/2014/main" val="3804791367"/>
                    </a:ext>
                  </a:extLst>
                </a:gridCol>
              </a:tblGrid>
              <a:tr h="624840">
                <a:tc>
                  <a:txBody>
                    <a:bodyPr/>
                    <a:lstStyle/>
                    <a:p>
                      <a:pPr lvl="4"/>
                      <a:r>
                        <a:rPr lang="en-GB"/>
                        <a:t>Advantages</a:t>
                      </a:r>
                      <a:endParaRPr lang="en-US"/>
                    </a:p>
                  </a:txBody>
                  <a:tcPr/>
                </a:tc>
                <a:tc>
                  <a:txBody>
                    <a:bodyPr/>
                    <a:lstStyle/>
                    <a:p>
                      <a:pPr lvl="4"/>
                      <a:r>
                        <a:rPr lang="en-GB"/>
                        <a:t>Disadvantages </a:t>
                      </a:r>
                      <a:endParaRPr lang="en-US"/>
                    </a:p>
                  </a:txBody>
                  <a:tcPr/>
                </a:tc>
                <a:extLst>
                  <a:ext uri="{0D108BD9-81ED-4DB2-BD59-A6C34878D82A}">
                    <a16:rowId xmlns:a16="http://schemas.microsoft.com/office/drawing/2014/main" val="2232820726"/>
                  </a:ext>
                </a:extLst>
              </a:tr>
              <a:tr h="624840">
                <a:tc>
                  <a:txBody>
                    <a:bodyPr/>
                    <a:lstStyle/>
                    <a:p>
                      <a:r>
                        <a:rPr lang="en-GB"/>
                        <a:t>Provides professional, standardised documentation formats</a:t>
                      </a:r>
                      <a:endParaRPr lang="en-US"/>
                    </a:p>
                  </a:txBody>
                  <a:tcPr/>
                </a:tc>
                <a:tc>
                  <a:txBody>
                    <a:bodyPr/>
                    <a:lstStyle/>
                    <a:p>
                      <a:r>
                        <a:rPr lang="en-GB"/>
                        <a:t>Human error can still occur during data entry</a:t>
                      </a:r>
                      <a:endParaRPr lang="en-US"/>
                    </a:p>
                  </a:txBody>
                  <a:tcPr/>
                </a:tc>
                <a:extLst>
                  <a:ext uri="{0D108BD9-81ED-4DB2-BD59-A6C34878D82A}">
                    <a16:rowId xmlns:a16="http://schemas.microsoft.com/office/drawing/2014/main" val="3618989370"/>
                  </a:ext>
                </a:extLst>
              </a:tr>
              <a:tr h="624840">
                <a:tc>
                  <a:txBody>
                    <a:bodyPr/>
                    <a:lstStyle/>
                    <a:p>
                      <a:r>
                        <a:rPr lang="en-GB"/>
                        <a:t>Improves accuracy through structured templates and editing tools</a:t>
                      </a:r>
                      <a:endParaRPr lang="en-US"/>
                    </a:p>
                  </a:txBody>
                  <a:tcPr/>
                </a:tc>
                <a:tc>
                  <a:txBody>
                    <a:bodyPr/>
                    <a:lstStyle/>
                    <a:p>
                      <a:r>
                        <a:rPr lang="en-GB"/>
                        <a:t>Confidentiality risks if files are stored or shared incorrectly</a:t>
                      </a:r>
                      <a:endParaRPr lang="en-US"/>
                    </a:p>
                  </a:txBody>
                  <a:tcPr/>
                </a:tc>
                <a:extLst>
                  <a:ext uri="{0D108BD9-81ED-4DB2-BD59-A6C34878D82A}">
                    <a16:rowId xmlns:a16="http://schemas.microsoft.com/office/drawing/2014/main" val="2308813122"/>
                  </a:ext>
                </a:extLst>
              </a:tr>
              <a:tr h="624840">
                <a:tc>
                  <a:txBody>
                    <a:bodyPr/>
                    <a:lstStyle/>
                    <a:p>
                      <a:r>
                        <a:rPr lang="en-GB"/>
                        <a:t>Efficient document creation, editing, and updating</a:t>
                      </a:r>
                      <a:endParaRPr lang="en-US"/>
                    </a:p>
                  </a:txBody>
                  <a:tcPr/>
                </a:tc>
                <a:tc>
                  <a:txBody>
                    <a:bodyPr/>
                    <a:lstStyle/>
                    <a:p>
                      <a:r>
                        <a:rPr lang="en-GB"/>
                        <a:t>Staff require training and digital literacy skills</a:t>
                      </a:r>
                      <a:endParaRPr lang="en-US"/>
                    </a:p>
                  </a:txBody>
                  <a:tcPr/>
                </a:tc>
                <a:extLst>
                  <a:ext uri="{0D108BD9-81ED-4DB2-BD59-A6C34878D82A}">
                    <a16:rowId xmlns:a16="http://schemas.microsoft.com/office/drawing/2014/main" val="635387206"/>
                  </a:ext>
                </a:extLst>
              </a:tr>
              <a:tr h="624840">
                <a:tc>
                  <a:txBody>
                    <a:bodyPr/>
                    <a:lstStyle/>
                    <a:p>
                      <a:r>
                        <a:rPr lang="en-GB"/>
                        <a:t>Easy storage, retrieval, and sharing of documents</a:t>
                      </a:r>
                      <a:endParaRPr lang="en-US"/>
                    </a:p>
                  </a:txBody>
                  <a:tcPr/>
                </a:tc>
                <a:tc>
                  <a:txBody>
                    <a:bodyPr/>
                    <a:lstStyle/>
                    <a:p>
                      <a:r>
                        <a:rPr lang="en-GB"/>
                        <a:t>Potential version control issues if not managed properly</a:t>
                      </a:r>
                      <a:endParaRPr lang="en-US"/>
                    </a:p>
                  </a:txBody>
                  <a:tcPr/>
                </a:tc>
                <a:extLst>
                  <a:ext uri="{0D108BD9-81ED-4DB2-BD59-A6C34878D82A}">
                    <a16:rowId xmlns:a16="http://schemas.microsoft.com/office/drawing/2014/main" val="3802318739"/>
                  </a:ext>
                </a:extLst>
              </a:tr>
            </a:tbl>
          </a:graphicData>
        </a:graphic>
      </p:graphicFrame>
      <p:sp>
        <p:nvSpPr>
          <p:cNvPr id="18" name="TextBox 17">
            <a:extLst>
              <a:ext uri="{FF2B5EF4-FFF2-40B4-BE49-F238E27FC236}">
                <a16:creationId xmlns:a16="http://schemas.microsoft.com/office/drawing/2014/main" id="{54F1C937-DD9B-321F-B16F-A606B1655786}"/>
              </a:ext>
            </a:extLst>
          </p:cNvPr>
          <p:cNvSpPr txBox="1"/>
          <p:nvPr/>
        </p:nvSpPr>
        <p:spPr>
          <a:xfrm>
            <a:off x="838200" y="5359960"/>
            <a:ext cx="9974730" cy="923330"/>
          </a:xfrm>
          <a:prstGeom prst="rect">
            <a:avLst/>
          </a:prstGeom>
          <a:noFill/>
        </p:spPr>
        <p:txBody>
          <a:bodyPr wrap="square" rtlCol="0">
            <a:spAutoFit/>
          </a:bodyPr>
          <a:lstStyle/>
          <a:p>
            <a:pPr algn="l"/>
            <a:r>
              <a:rPr lang="en-GB"/>
              <a:t>Microsoft Word is effective for improving efficiency and documentation quality, but it must be supported by robust data protection policies and staff training to ensure safe use in healthcare environments.</a:t>
            </a:r>
            <a:endParaRPr lang="en-US"/>
          </a:p>
        </p:txBody>
      </p:sp>
    </p:spTree>
    <p:extLst>
      <p:ext uri="{BB962C8B-B14F-4D97-AF65-F5344CB8AC3E}">
        <p14:creationId xmlns:p14="http://schemas.microsoft.com/office/powerpoint/2010/main" val="1798608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1F249-1F2A-E5D4-3DCE-2553BFA77216}"/>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4FE3A95E-D466-341A-31B3-6E2F0BD284BD}"/>
              </a:ext>
            </a:extLst>
          </p:cNvPr>
          <p:cNvSpPr>
            <a:spLocks noGrp="1"/>
          </p:cNvSpPr>
          <p:nvPr>
            <p:ph idx="1"/>
          </p:nvPr>
        </p:nvSpPr>
        <p:spPr>
          <a:xfrm>
            <a:off x="95624" y="1847849"/>
            <a:ext cx="12239811" cy="6244291"/>
          </a:xfrm>
        </p:spPr>
        <p:txBody>
          <a:bodyPr/>
          <a:lstStyle/>
          <a:p>
            <a:r>
              <a:rPr lang="en-US"/>
              <a:t>Information Commissioner’s Office (ICO) (2024) Transparency in health and social care. Available at: </a:t>
            </a:r>
            <a:r>
              <a:rPr lang="en-US" u="sng">
                <a:solidFill>
                  <a:schemeClr val="accent1">
                    <a:lumMod val="60000"/>
                    <a:lumOff val="40000"/>
                  </a:schemeClr>
                </a:solidFill>
              </a:rPr>
              <a:t>https://ico.org.uk/for-organisations/uk-gdpr-guidance-and-resources/data-protection-principles/transparency-in-health-and-social-care/ </a:t>
            </a:r>
            <a:r>
              <a:rPr lang="en-US"/>
              <a:t>(Accessed: 14 June 2026).</a:t>
            </a:r>
            <a:endParaRPr lang="en-GB"/>
          </a:p>
          <a:p>
            <a:r>
              <a:rPr lang="en-US"/>
              <a:t>Microsoft (</a:t>
            </a:r>
            <a:r>
              <a:rPr lang="en-US" err="1"/>
              <a:t>n.d.</a:t>
            </a:r>
            <a:r>
              <a:rPr lang="en-US"/>
              <a:t>) Collaborate in Word. Available at: </a:t>
            </a:r>
            <a:r>
              <a:rPr lang="en-US" u="sng">
                <a:solidFill>
                  <a:schemeClr val="accent1">
                    <a:lumMod val="60000"/>
                    <a:lumOff val="40000"/>
                  </a:schemeClr>
                </a:solidFill>
              </a:rPr>
              <a:t>https://support.microsoft.com/en-us/office/collaborate-in-word-b3d7f2af-c6e9-46e7-96a7-dabda4423dd7</a:t>
            </a:r>
            <a:r>
              <a:rPr lang="en-US"/>
              <a:t> (Accessed: 14 June 2026).</a:t>
            </a:r>
            <a:endParaRPr lang="en-GB"/>
          </a:p>
          <a:p>
            <a:r>
              <a:rPr lang="en-US"/>
              <a:t>NHS Digital (2026) Records Management Code of Practice for Health and Social Care. Available at: </a:t>
            </a:r>
            <a:r>
              <a:rPr lang="en-US" u="sng">
                <a:solidFill>
                  <a:schemeClr val="accent1">
                    <a:lumMod val="60000"/>
                    <a:lumOff val="40000"/>
                  </a:schemeClr>
                </a:solidFill>
              </a:rPr>
              <a:t>https://digital.nhs.uk/data-and-information/information-governance/guid</a:t>
            </a:r>
          </a:p>
        </p:txBody>
      </p:sp>
      <p:sp>
        <p:nvSpPr>
          <p:cNvPr id="4" name="Slide Number Placeholder 3">
            <a:extLst>
              <a:ext uri="{FF2B5EF4-FFF2-40B4-BE49-F238E27FC236}">
                <a16:creationId xmlns:a16="http://schemas.microsoft.com/office/drawing/2014/main" id="{A2ECE52A-A6DD-7417-3D25-254A78EFFDDC}"/>
              </a:ext>
            </a:extLst>
          </p:cNvPr>
          <p:cNvSpPr>
            <a:spLocks noGrp="1"/>
          </p:cNvSpPr>
          <p:nvPr>
            <p:ph type="sldNum" sz="quarter" idx="12"/>
          </p:nvPr>
        </p:nvSpPr>
        <p:spPr/>
        <p:txBody>
          <a:bodyPr/>
          <a:lstStyle/>
          <a:p>
            <a:fld id="{330EA680-D336-4FF7-8B7A-9848BB0A1C32}" type="slidenum">
              <a:rPr lang="en-US" smtClean="0"/>
              <a:t>7</a:t>
            </a:fld>
            <a:endParaRPr lang="en-US"/>
          </a:p>
        </p:txBody>
      </p:sp>
    </p:spTree>
    <p:extLst>
      <p:ext uri="{BB962C8B-B14F-4D97-AF65-F5344CB8AC3E}">
        <p14:creationId xmlns:p14="http://schemas.microsoft.com/office/powerpoint/2010/main" val="3409767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641D1-DE7F-12BA-E20F-FFBC85C0AADE}"/>
              </a:ext>
            </a:extLst>
          </p:cNvPr>
          <p:cNvSpPr>
            <a:spLocks noGrp="1"/>
          </p:cNvSpPr>
          <p:nvPr>
            <p:ph type="ctrTitle"/>
          </p:nvPr>
        </p:nvSpPr>
        <p:spPr/>
        <p:txBody>
          <a:bodyPr/>
          <a:lstStyle/>
          <a:p>
            <a:r>
              <a:rPr lang="en-US"/>
              <a:t>Kashif Ali-4-Staff Rota</a:t>
            </a:r>
          </a:p>
        </p:txBody>
      </p:sp>
      <p:sp>
        <p:nvSpPr>
          <p:cNvPr id="3" name="Subtitle 2">
            <a:extLst>
              <a:ext uri="{FF2B5EF4-FFF2-40B4-BE49-F238E27FC236}">
                <a16:creationId xmlns:a16="http://schemas.microsoft.com/office/drawing/2014/main" id="{090B440E-6773-9D8D-9C58-1EFC9BFCB455}"/>
              </a:ext>
            </a:extLst>
          </p:cNvPr>
          <p:cNvSpPr>
            <a:spLocks noGrp="1"/>
          </p:cNvSpPr>
          <p:nvPr>
            <p:ph type="subTitle" idx="1"/>
          </p:nvPr>
        </p:nvSpPr>
        <p:spPr/>
        <p:txBody>
          <a:bodyPr/>
          <a:lstStyle/>
          <a:p>
            <a:endParaRPr lang="en-US"/>
          </a:p>
        </p:txBody>
      </p:sp>
      <p:sp>
        <p:nvSpPr>
          <p:cNvPr id="4" name="Slide Number Placeholder 3">
            <a:extLst>
              <a:ext uri="{FF2B5EF4-FFF2-40B4-BE49-F238E27FC236}">
                <a16:creationId xmlns:a16="http://schemas.microsoft.com/office/drawing/2014/main" id="{247D05D3-4EE9-BED6-C5FF-6CDE4BEB118E}"/>
              </a:ext>
            </a:extLst>
          </p:cNvPr>
          <p:cNvSpPr>
            <a:spLocks noGrp="1"/>
          </p:cNvSpPr>
          <p:nvPr>
            <p:ph type="sldNum" sz="quarter" idx="12"/>
          </p:nvPr>
        </p:nvSpPr>
        <p:spPr/>
        <p:txBody>
          <a:bodyPr/>
          <a:lstStyle/>
          <a:p>
            <a:fld id="{330EA680-D336-4FF7-8B7A-9848BB0A1C32}" type="slidenum">
              <a:rPr lang="en-US" smtClean="0"/>
              <a:t>8</a:t>
            </a:fld>
            <a:endParaRPr lang="en-US"/>
          </a:p>
        </p:txBody>
      </p:sp>
      <p:pic>
        <p:nvPicPr>
          <p:cNvPr id="5" name="Picture 4" descr="A close-up of a business card&#10;&#10;AI-generated content may be incorrect.">
            <a:extLst>
              <a:ext uri="{FF2B5EF4-FFF2-40B4-BE49-F238E27FC236}">
                <a16:creationId xmlns:a16="http://schemas.microsoft.com/office/drawing/2014/main" id="{B2262DA4-C19F-6614-A225-0D1F3D55915F}"/>
              </a:ext>
            </a:extLst>
          </p:cNvPr>
          <p:cNvPicPr>
            <a:picLocks noChangeAspect="1"/>
          </p:cNvPicPr>
          <p:nvPr/>
        </p:nvPicPr>
        <p:blipFill>
          <a:blip r:embed="rId2"/>
          <a:stretch>
            <a:fillRect/>
          </a:stretch>
        </p:blipFill>
        <p:spPr>
          <a:xfrm>
            <a:off x="0" y="0"/>
            <a:ext cx="12192000" cy="6858000"/>
          </a:xfrm>
          <a:prstGeom prst="rect">
            <a:avLst/>
          </a:prstGeom>
        </p:spPr>
      </p:pic>
      <p:pic>
        <p:nvPicPr>
          <p:cNvPr id="6" name="Picture 5" descr="A close-up of a business card&#10;&#10;AI-generated content may be incorrect.">
            <a:extLst>
              <a:ext uri="{FF2B5EF4-FFF2-40B4-BE49-F238E27FC236}">
                <a16:creationId xmlns:a16="http://schemas.microsoft.com/office/drawing/2014/main" id="{E184F7F7-9309-0348-3F7A-73B7D093B9C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62040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303039-4FA8-CE0F-F3D7-4D11FE561B04}"/>
              </a:ext>
            </a:extLst>
          </p:cNvPr>
          <p:cNvSpPr txBox="1"/>
          <p:nvPr/>
        </p:nvSpPr>
        <p:spPr>
          <a:xfrm>
            <a:off x="1435510" y="235974"/>
            <a:ext cx="8347587" cy="2308324"/>
          </a:xfrm>
          <a:prstGeom prst="rect">
            <a:avLst/>
          </a:prstGeom>
          <a:noFill/>
        </p:spPr>
        <p:txBody>
          <a:bodyPr wrap="square" rtlCol="0">
            <a:spAutoFit/>
          </a:bodyPr>
          <a:lstStyle/>
          <a:p>
            <a:br>
              <a:rPr lang="en-GB"/>
            </a:br>
            <a:endParaRPr lang="en-GB"/>
          </a:p>
          <a:p>
            <a:pPr marL="342900" indent="-342900">
              <a:buFont typeface="Arial" panose="020B0604020202020204" pitchFamily="34" charset="0"/>
              <a:buChar char="•"/>
            </a:pPr>
            <a:r>
              <a:rPr lang="en-GB"/>
              <a:t>Why is </a:t>
            </a:r>
            <a:r>
              <a:rPr lang="en-GB" err="1"/>
              <a:t>ExCel</a:t>
            </a:r>
            <a:r>
              <a:rPr lang="en-GB"/>
              <a:t> suitable for rota/ scheduling?</a:t>
            </a:r>
          </a:p>
          <a:p>
            <a:pPr marL="342900" indent="-342900">
              <a:buFont typeface="Arial" panose="020B0604020202020204" pitchFamily="34" charset="0"/>
              <a:buChar char="•"/>
            </a:pPr>
            <a:r>
              <a:rPr lang="en-GB"/>
              <a:t>Advantages and limitation of using the chosen tool</a:t>
            </a:r>
          </a:p>
          <a:p>
            <a:pPr marL="342900" indent="-342900">
              <a:buFont typeface="Arial" panose="020B0604020202020204" pitchFamily="34" charset="0"/>
              <a:buChar char="•"/>
            </a:pPr>
            <a:endParaRPr lang="en-GB"/>
          </a:p>
          <a:p>
            <a:pPr marL="342900" indent="-342900">
              <a:buAutoNum type="arabicPeriod"/>
            </a:pPr>
            <a:endParaRPr lang="en-GB"/>
          </a:p>
          <a:p>
            <a:pPr marL="342900" indent="-342900">
              <a:buAutoNum type="arabicPeriod"/>
            </a:pPr>
            <a:endParaRPr lang="en-GB"/>
          </a:p>
          <a:p>
            <a:endParaRPr lang="en-GB"/>
          </a:p>
        </p:txBody>
      </p:sp>
      <p:graphicFrame>
        <p:nvGraphicFramePr>
          <p:cNvPr id="3" name="Table 2">
            <a:extLst>
              <a:ext uri="{FF2B5EF4-FFF2-40B4-BE49-F238E27FC236}">
                <a16:creationId xmlns:a16="http://schemas.microsoft.com/office/drawing/2014/main" id="{5A9F619C-B869-E324-645A-EECF052C9ACB}"/>
              </a:ext>
            </a:extLst>
          </p:cNvPr>
          <p:cNvGraphicFramePr>
            <a:graphicFrameLocks noGrp="1"/>
          </p:cNvGraphicFramePr>
          <p:nvPr/>
        </p:nvGraphicFramePr>
        <p:xfrm>
          <a:off x="1435509" y="1791383"/>
          <a:ext cx="9419304" cy="4288857"/>
        </p:xfrm>
        <a:graphic>
          <a:graphicData uri="http://schemas.openxmlformats.org/drawingml/2006/table">
            <a:tbl>
              <a:tblPr firstRow="1" bandRow="1">
                <a:tableStyleId>{5C22544A-7EE6-4342-B048-85BDC9FD1C3A}</a:tableStyleId>
              </a:tblPr>
              <a:tblGrid>
                <a:gridCol w="4709652">
                  <a:extLst>
                    <a:ext uri="{9D8B030D-6E8A-4147-A177-3AD203B41FA5}">
                      <a16:colId xmlns:a16="http://schemas.microsoft.com/office/drawing/2014/main" val="4256163345"/>
                    </a:ext>
                  </a:extLst>
                </a:gridCol>
                <a:gridCol w="4709652">
                  <a:extLst>
                    <a:ext uri="{9D8B030D-6E8A-4147-A177-3AD203B41FA5}">
                      <a16:colId xmlns:a16="http://schemas.microsoft.com/office/drawing/2014/main" val="1246578892"/>
                    </a:ext>
                  </a:extLst>
                </a:gridCol>
              </a:tblGrid>
              <a:tr h="484739">
                <a:tc>
                  <a:txBody>
                    <a:bodyPr/>
                    <a:lstStyle/>
                    <a:p>
                      <a:pPr algn="ctr"/>
                      <a:r>
                        <a:rPr lang="en-GB">
                          <a:latin typeface="Arial" panose="020B0604020202020204" pitchFamily="34" charset="0"/>
                          <a:cs typeface="Arial" panose="020B0604020202020204" pitchFamily="34" charset="0"/>
                        </a:rPr>
                        <a:t>Advantages</a:t>
                      </a:r>
                    </a:p>
                  </a:txBody>
                  <a:tcPr/>
                </a:tc>
                <a:tc>
                  <a:txBody>
                    <a:bodyPr/>
                    <a:lstStyle/>
                    <a:p>
                      <a:pPr algn="ctr"/>
                      <a:r>
                        <a:rPr lang="en-GB">
                          <a:latin typeface="Arial" panose="020B0604020202020204" pitchFamily="34" charset="0"/>
                          <a:cs typeface="Arial" panose="020B0604020202020204" pitchFamily="34" charset="0"/>
                        </a:rPr>
                        <a:t>Limitations</a:t>
                      </a:r>
                    </a:p>
                  </a:txBody>
                  <a:tcPr/>
                </a:tc>
                <a:extLst>
                  <a:ext uri="{0D108BD9-81ED-4DB2-BD59-A6C34878D82A}">
                    <a16:rowId xmlns:a16="http://schemas.microsoft.com/office/drawing/2014/main" val="3807162875"/>
                  </a:ext>
                </a:extLst>
              </a:tr>
              <a:tr h="484739">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Well-known/ strong reputation</a:t>
                      </a:r>
                    </a:p>
                  </a:txBody>
                  <a:tcPr/>
                </a:tc>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Can be time-consuming</a:t>
                      </a:r>
                    </a:p>
                  </a:txBody>
                  <a:tcPr/>
                </a:tc>
                <a:extLst>
                  <a:ext uri="{0D108BD9-81ED-4DB2-BD59-A6C34878D82A}">
                    <a16:rowId xmlns:a16="http://schemas.microsoft.com/office/drawing/2014/main" val="3802501696"/>
                  </a:ext>
                </a:extLst>
              </a:tr>
              <a:tr h="484739">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Suitable for all devices</a:t>
                      </a:r>
                    </a:p>
                  </a:txBody>
                  <a:tcPr/>
                </a:tc>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Human error – does not take working time regulations into account e.g. rest period</a:t>
                      </a:r>
                    </a:p>
                  </a:txBody>
                  <a:tcPr/>
                </a:tc>
                <a:extLst>
                  <a:ext uri="{0D108BD9-81ED-4DB2-BD59-A6C34878D82A}">
                    <a16:rowId xmlns:a16="http://schemas.microsoft.com/office/drawing/2014/main" val="403588001"/>
                  </a:ext>
                </a:extLst>
              </a:tr>
              <a:tr h="484739">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Practical</a:t>
                      </a:r>
                    </a:p>
                  </a:txBody>
                  <a:tcPr/>
                </a:tc>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Out of date information if different spreadsheets are used</a:t>
                      </a:r>
                    </a:p>
                  </a:txBody>
                  <a:tcPr/>
                </a:tc>
                <a:extLst>
                  <a:ext uri="{0D108BD9-81ED-4DB2-BD59-A6C34878D82A}">
                    <a16:rowId xmlns:a16="http://schemas.microsoft.com/office/drawing/2014/main" val="4274899286"/>
                  </a:ext>
                </a:extLst>
              </a:tr>
              <a:tr h="484739">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Easily shared</a:t>
                      </a:r>
                    </a:p>
                  </a:txBody>
                  <a:tcPr/>
                </a:tc>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File can be modified by anyone</a:t>
                      </a:r>
                    </a:p>
                  </a:txBody>
                  <a:tcPr/>
                </a:tc>
                <a:extLst>
                  <a:ext uri="{0D108BD9-81ED-4DB2-BD59-A6C34878D82A}">
                    <a16:rowId xmlns:a16="http://schemas.microsoft.com/office/drawing/2014/main" val="225326720"/>
                  </a:ext>
                </a:extLst>
              </a:tr>
              <a:tr h="484739">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Can be easily personalised with different font, format, colours etc. (</a:t>
                      </a:r>
                      <a:r>
                        <a:rPr lang="en-GB" err="1">
                          <a:latin typeface="Arial" panose="020B0604020202020204" pitchFamily="34" charset="0"/>
                          <a:cs typeface="Arial" panose="020B0604020202020204" pitchFamily="34" charset="0"/>
                        </a:rPr>
                        <a:t>Shyfter</a:t>
                      </a:r>
                      <a:r>
                        <a:rPr lang="en-GB">
                          <a:latin typeface="Arial" panose="020B0604020202020204" pitchFamily="34" charset="0"/>
                          <a:cs typeface="Arial" panose="020B0604020202020204" pitchFamily="34" charset="0"/>
                        </a:rPr>
                        <a:t>, N.D.)</a:t>
                      </a:r>
                    </a:p>
                  </a:txBody>
                  <a:tcPr/>
                </a:tc>
                <a:tc>
                  <a:txBody>
                    <a:bodyPr/>
                    <a:lstStyle/>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40368428"/>
                  </a:ext>
                </a:extLst>
              </a:tr>
              <a:tr h="484739">
                <a:tc>
                  <a:txBody>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Many templates to choose from and customise</a:t>
                      </a:r>
                    </a:p>
                  </a:txBody>
                  <a:tcPr/>
                </a:tc>
                <a:tc>
                  <a:txBody>
                    <a:bodyPr/>
                    <a:lstStyle/>
                    <a:p>
                      <a:pPr marL="285750" indent="-285750">
                        <a:buFont typeface="Arial" panose="020B0604020202020204" pitchFamily="34" charset="0"/>
                        <a:buChar char="•"/>
                      </a:pPr>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48612607"/>
                  </a:ext>
                </a:extLst>
              </a:tr>
            </a:tbl>
          </a:graphicData>
        </a:graphic>
      </p:graphicFrame>
      <p:sp>
        <p:nvSpPr>
          <p:cNvPr id="4" name="Slide Number Placeholder 3">
            <a:extLst>
              <a:ext uri="{FF2B5EF4-FFF2-40B4-BE49-F238E27FC236}">
                <a16:creationId xmlns:a16="http://schemas.microsoft.com/office/drawing/2014/main" id="{758696E0-46DE-4B62-B59D-629A523B95B3}"/>
              </a:ext>
            </a:extLst>
          </p:cNvPr>
          <p:cNvSpPr>
            <a:spLocks noGrp="1"/>
          </p:cNvSpPr>
          <p:nvPr>
            <p:ph type="sldNum" sz="quarter" idx="12"/>
          </p:nvPr>
        </p:nvSpPr>
        <p:spPr/>
        <p:txBody>
          <a:bodyPr/>
          <a:lstStyle/>
          <a:p>
            <a:fld id="{E4F96193-908F-49E9-BBEA-9A76F4529299}" type="slidenum">
              <a:rPr lang="en-GB" smtClean="0"/>
              <a:t>9</a:t>
            </a:fld>
            <a:endParaRPr lang="en-GB"/>
          </a:p>
        </p:txBody>
      </p:sp>
    </p:spTree>
    <p:extLst>
      <p:ext uri="{BB962C8B-B14F-4D97-AF65-F5344CB8AC3E}">
        <p14:creationId xmlns:p14="http://schemas.microsoft.com/office/powerpoint/2010/main" val="3596855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331655-B485-4564-A779-0D9DF61EC045}"/>
              </a:ext>
            </a:extLst>
          </p:cNvPr>
          <p:cNvSpPr txBox="1"/>
          <p:nvPr/>
        </p:nvSpPr>
        <p:spPr>
          <a:xfrm>
            <a:off x="1111043" y="401414"/>
            <a:ext cx="10422195" cy="5500032"/>
          </a:xfrm>
          <a:prstGeom prst="rect">
            <a:avLst/>
          </a:prstGeom>
          <a:noFill/>
        </p:spPr>
        <p:txBody>
          <a:bodyPr wrap="square">
            <a:spAutoFit/>
          </a:bodyPr>
          <a:lstStyle/>
          <a:p>
            <a:pPr algn="ctr">
              <a:lnSpc>
                <a:spcPct val="150000"/>
              </a:lnSpc>
            </a:pPr>
            <a:r>
              <a:rPr lang="en-GB" sz="2000" b="1">
                <a:latin typeface="Arial" panose="020B0604020202020204" pitchFamily="34" charset="0"/>
                <a:cs typeface="Arial" panose="020B0604020202020204" pitchFamily="34" charset="0"/>
              </a:rPr>
              <a:t>How it improves efficiency or communication</a:t>
            </a:r>
          </a:p>
          <a:p>
            <a:pPr marL="342900" indent="-342900">
              <a:lnSpc>
                <a:spcPct val="150000"/>
              </a:lnSpc>
              <a:buFont typeface="Arial" panose="020B0604020202020204" pitchFamily="34" charset="0"/>
              <a:buChar char="•"/>
            </a:pPr>
            <a:endParaRPr lang="en-GB">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a:latin typeface="Arial" panose="020B0604020202020204" pitchFamily="34" charset="0"/>
              <a:cs typeface="Arial" panose="020B0604020202020204" pitchFamily="34" charset="0"/>
            </a:endParaRPr>
          </a:p>
          <a:p>
            <a:pPr>
              <a:lnSpc>
                <a:spcPct val="150000"/>
              </a:lnSpc>
            </a:pPr>
            <a:r>
              <a:rPr lang="en-GB" b="1">
                <a:latin typeface="Arial" panose="020B0604020202020204" pitchFamily="34" charset="0"/>
                <a:cs typeface="Arial" panose="020B0604020202020204" pitchFamily="34" charset="0"/>
              </a:rPr>
              <a:t>Efficiency</a:t>
            </a:r>
            <a:endParaRPr lang="en-GB">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If you learn how to use excel well with the different function options and tools excel can be productive and time efficient. Such as use of shortcuts, use of formulas  and excel tables. (Ben, 2016)</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b="1">
                <a:latin typeface="Arial" panose="020B0604020202020204" pitchFamily="34" charset="0"/>
                <a:cs typeface="Arial" panose="020B0604020202020204" pitchFamily="34" charset="0"/>
              </a:rPr>
              <a:t>Communication</a:t>
            </a:r>
          </a:p>
          <a:p>
            <a:pPr>
              <a:lnSpc>
                <a:spcPct val="150000"/>
              </a:lnSpc>
            </a:pPr>
            <a:r>
              <a:rPr lang="en-GB">
                <a:latin typeface="Arial" panose="020B0604020202020204" pitchFamily="34" charset="0"/>
                <a:cs typeface="Arial" panose="020B0604020202020204" pitchFamily="34" charset="0"/>
              </a:rPr>
              <a:t>The visual look of excel would make staff schedules easy for everyone to read and understand.</a:t>
            </a:r>
          </a:p>
          <a:p>
            <a:pPr>
              <a:lnSpc>
                <a:spcPct val="150000"/>
              </a:lnSpc>
            </a:pPr>
            <a:r>
              <a:rPr lang="en-GB">
                <a:latin typeface="Arial" panose="020B0604020202020204" pitchFamily="34" charset="0"/>
                <a:cs typeface="Arial" panose="020B0604020202020204" pitchFamily="34" charset="0"/>
              </a:rPr>
              <a:t>Using excel means you can “easily create and organise communication schedules” which can be easily updated and shared, which leads to “better coordination and reduce misunderstandings” (Campbell, 2024)</a:t>
            </a:r>
          </a:p>
          <a:p>
            <a:pPr>
              <a:lnSpc>
                <a:spcPct val="150000"/>
              </a:lnSpc>
            </a:pPr>
            <a:endParaRPr lang="en-GB" b="1"/>
          </a:p>
        </p:txBody>
      </p:sp>
      <p:sp>
        <p:nvSpPr>
          <p:cNvPr id="4" name="Slide Number Placeholder 3">
            <a:extLst>
              <a:ext uri="{FF2B5EF4-FFF2-40B4-BE49-F238E27FC236}">
                <a16:creationId xmlns:a16="http://schemas.microsoft.com/office/drawing/2014/main" id="{253E95ED-CD2D-3925-1E38-CC42CE3C9F93}"/>
              </a:ext>
            </a:extLst>
          </p:cNvPr>
          <p:cNvSpPr>
            <a:spLocks noGrp="1"/>
          </p:cNvSpPr>
          <p:nvPr>
            <p:ph type="sldNum" sz="quarter" idx="12"/>
          </p:nvPr>
        </p:nvSpPr>
        <p:spPr/>
        <p:txBody>
          <a:bodyPr/>
          <a:lstStyle/>
          <a:p>
            <a:fld id="{E4F96193-908F-49E9-BBEA-9A76F4529299}" type="slidenum">
              <a:rPr lang="en-GB" smtClean="0"/>
              <a:t>10</a:t>
            </a:fld>
            <a:endParaRPr lang="en-GB"/>
          </a:p>
        </p:txBody>
      </p:sp>
    </p:spTree>
    <p:extLst>
      <p:ext uri="{BB962C8B-B14F-4D97-AF65-F5344CB8AC3E}">
        <p14:creationId xmlns:p14="http://schemas.microsoft.com/office/powerpoint/2010/main" val="3605139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CD095E-EE6B-AC77-B3DF-C43BAA87930C}"/>
              </a:ext>
            </a:extLst>
          </p:cNvPr>
          <p:cNvSpPr txBox="1"/>
          <p:nvPr/>
        </p:nvSpPr>
        <p:spPr>
          <a:xfrm>
            <a:off x="973394" y="737419"/>
            <a:ext cx="10854812" cy="5078313"/>
          </a:xfrm>
          <a:prstGeom prst="rect">
            <a:avLst/>
          </a:prstGeom>
          <a:noFill/>
        </p:spPr>
        <p:txBody>
          <a:bodyPr wrap="square">
            <a:spAutoFit/>
          </a:bodyPr>
          <a:lstStyle/>
          <a:p>
            <a:r>
              <a:rPr lang="en-GB" b="1"/>
              <a:t>References</a:t>
            </a:r>
          </a:p>
          <a:p>
            <a:pPr marL="285750" indent="-285750">
              <a:buFont typeface="Arial" panose="020B0604020202020204" pitchFamily="34" charset="0"/>
              <a:buChar char="•"/>
            </a:pPr>
            <a:r>
              <a:rPr lang="en-GB" err="1"/>
              <a:t>Napta</a:t>
            </a:r>
            <a:r>
              <a:rPr lang="en-GB"/>
              <a:t>, 2021,</a:t>
            </a:r>
            <a:r>
              <a:rPr lang="en-GB" b="1"/>
              <a:t> “Planning management on Excel: good or bad idea?”</a:t>
            </a:r>
          </a:p>
          <a:p>
            <a:r>
              <a:rPr lang="en-GB"/>
              <a:t> </a:t>
            </a:r>
            <a:r>
              <a:rPr lang="en-GB">
                <a:hlinkClick r:id="rId2"/>
              </a:rPr>
              <a:t>https://www.napta.io/en/blog/schedule-management-on-excel-good-or-bad-idea</a:t>
            </a:r>
            <a:r>
              <a:rPr lang="en-GB"/>
              <a:t>” [online]</a:t>
            </a:r>
            <a:br>
              <a:rPr lang="en-GB"/>
            </a:br>
            <a:endParaRPr lang="en-GB"/>
          </a:p>
          <a:p>
            <a:endParaRPr lang="en-GB"/>
          </a:p>
          <a:p>
            <a:pPr marL="285750" indent="-285750">
              <a:buFont typeface="Arial" panose="020B0604020202020204" pitchFamily="34" charset="0"/>
              <a:buChar char="•"/>
            </a:pPr>
            <a:r>
              <a:rPr lang="en-GB"/>
              <a:t>https://shyfter.com/en/features/staff-scheduling/schedule-excel-guide</a:t>
            </a:r>
          </a:p>
          <a:p>
            <a:br>
              <a:rPr lang="en-GB"/>
            </a:br>
            <a:endParaRPr lang="en-GB"/>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Ben, 2016, “</a:t>
            </a:r>
            <a:r>
              <a:rPr lang="en-GB" b="1"/>
              <a:t>Excel-</a:t>
            </a:r>
            <a:r>
              <a:rPr lang="en-GB" b="1" err="1"/>
              <a:t>fficiency</a:t>
            </a:r>
            <a:r>
              <a:rPr lang="en-GB" b="1"/>
              <a:t>: 10 tips for boosting productivity in Excel” </a:t>
            </a:r>
          </a:p>
          <a:p>
            <a:pPr marL="285750" indent="-285750">
              <a:buFont typeface="Arial" panose="020B0604020202020204" pitchFamily="34" charset="0"/>
              <a:buChar char="•"/>
            </a:pPr>
            <a:r>
              <a:rPr lang="en-GB">
                <a:hlinkClick r:id="rId3"/>
              </a:rPr>
              <a:t>https://www.benlcollins.com/spreadsheets/10-productivity-tips-excel/</a:t>
            </a:r>
            <a:r>
              <a:rPr lang="en-GB"/>
              <a:t> [online]</a:t>
            </a:r>
            <a:br>
              <a:rPr lang="en-GB"/>
            </a:br>
            <a:br>
              <a:rPr lang="en-GB"/>
            </a:br>
            <a:endParaRPr lang="en-GB"/>
          </a:p>
          <a:p>
            <a:pPr marL="285750" indent="-285750">
              <a:buFont typeface="Arial" panose="020B0604020202020204" pitchFamily="34" charset="0"/>
              <a:buChar char="•"/>
            </a:pPr>
            <a:r>
              <a:rPr lang="en-GB"/>
              <a:t>Campell, W, 2024, </a:t>
            </a:r>
            <a:r>
              <a:rPr lang="en-GB" b="1"/>
              <a:t>How to Use Microsoft Excel to Improve Your Team’s Communication</a:t>
            </a:r>
          </a:p>
          <a:p>
            <a:r>
              <a:rPr lang="en-GB">
                <a:hlinkClick r:id="rId4"/>
              </a:rPr>
              <a:t>https://excel-training-berlin-english.williamcampbell.info/2024/11/15/how-to-use-microsoft-excel-to-improve-your-teams-communication/</a:t>
            </a:r>
            <a:r>
              <a:rPr lang="en-GB"/>
              <a:t> [online]</a:t>
            </a:r>
            <a:br>
              <a:rPr lang="en-GB"/>
            </a:br>
            <a:endParaRPr lang="en-GB"/>
          </a:p>
          <a:p>
            <a:endParaRPr lang="en-GB"/>
          </a:p>
        </p:txBody>
      </p:sp>
      <p:sp>
        <p:nvSpPr>
          <p:cNvPr id="4" name="Slide Number Placeholder 3">
            <a:extLst>
              <a:ext uri="{FF2B5EF4-FFF2-40B4-BE49-F238E27FC236}">
                <a16:creationId xmlns:a16="http://schemas.microsoft.com/office/drawing/2014/main" id="{FA3F2D4B-6B79-9EDE-4583-F3954AF45775}"/>
              </a:ext>
            </a:extLst>
          </p:cNvPr>
          <p:cNvSpPr>
            <a:spLocks noGrp="1"/>
          </p:cNvSpPr>
          <p:nvPr>
            <p:ph type="sldNum" sz="quarter" idx="12"/>
          </p:nvPr>
        </p:nvSpPr>
        <p:spPr/>
        <p:txBody>
          <a:bodyPr/>
          <a:lstStyle/>
          <a:p>
            <a:fld id="{E4F96193-908F-49E9-BBEA-9A76F4529299}" type="slidenum">
              <a:rPr lang="en-GB" smtClean="0"/>
              <a:t>11</a:t>
            </a:fld>
            <a:endParaRPr lang="en-GB"/>
          </a:p>
        </p:txBody>
      </p:sp>
    </p:spTree>
    <p:extLst>
      <p:ext uri="{BB962C8B-B14F-4D97-AF65-F5344CB8AC3E}">
        <p14:creationId xmlns:p14="http://schemas.microsoft.com/office/powerpoint/2010/main" val="1922607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0B781-075C-E4A8-2EF3-B58C21220AA1}"/>
              </a:ext>
            </a:extLst>
          </p:cNvPr>
          <p:cNvSpPr>
            <a:spLocks noGrp="1"/>
          </p:cNvSpPr>
          <p:nvPr>
            <p:ph type="title"/>
          </p:nvPr>
        </p:nvSpPr>
        <p:spPr/>
        <p:txBody>
          <a:bodyPr/>
          <a:lstStyle/>
          <a:p>
            <a:r>
              <a:rPr lang="en-US"/>
              <a:t>Lusaon-5-Staff Training</a:t>
            </a:r>
          </a:p>
        </p:txBody>
      </p:sp>
      <p:sp>
        <p:nvSpPr>
          <p:cNvPr id="3" name="Content Placeholder 2">
            <a:extLst>
              <a:ext uri="{FF2B5EF4-FFF2-40B4-BE49-F238E27FC236}">
                <a16:creationId xmlns:a16="http://schemas.microsoft.com/office/drawing/2014/main" id="{856C0283-4167-951D-AF7A-65407F83CE0C}"/>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7720030A-8C2C-3652-945F-7C14339174BD}"/>
              </a:ext>
            </a:extLst>
          </p:cNvPr>
          <p:cNvSpPr>
            <a:spLocks noGrp="1"/>
          </p:cNvSpPr>
          <p:nvPr>
            <p:ph type="sldNum" sz="quarter" idx="12"/>
          </p:nvPr>
        </p:nvSpPr>
        <p:spPr/>
        <p:txBody>
          <a:bodyPr/>
          <a:lstStyle/>
          <a:p>
            <a:fld id="{330EA680-D336-4FF7-8B7A-9848BB0A1C32}" type="slidenum">
              <a:rPr lang="en-US" smtClean="0"/>
              <a:t>12</a:t>
            </a:fld>
            <a:endParaRPr lang="en-US"/>
          </a:p>
        </p:txBody>
      </p:sp>
    </p:spTree>
    <p:extLst>
      <p:ext uri="{BB962C8B-B14F-4D97-AF65-F5344CB8AC3E}">
        <p14:creationId xmlns:p14="http://schemas.microsoft.com/office/powerpoint/2010/main" val="595828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E7768-93B9-EC69-2ABA-C90DE6AA6169}"/>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9815929A-090D-D0CA-02AF-5D09D2ECF9C8}"/>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02024352-D800-2BA1-4427-7D59A09BACCF}"/>
              </a:ext>
            </a:extLst>
          </p:cNvPr>
          <p:cNvSpPr>
            <a:spLocks noGrp="1"/>
          </p:cNvSpPr>
          <p:nvPr>
            <p:ph type="sldNum" sz="quarter" idx="12"/>
          </p:nvPr>
        </p:nvSpPr>
        <p:spPr/>
        <p:txBody>
          <a:bodyPr/>
          <a:lstStyle/>
          <a:p>
            <a:fld id="{330EA680-D336-4FF7-8B7A-9848BB0A1C32}" type="slidenum">
              <a:rPr lang="en-US" smtClean="0"/>
              <a:t>13</a:t>
            </a:fld>
            <a:endParaRPr lang="en-US"/>
          </a:p>
        </p:txBody>
      </p:sp>
    </p:spTree>
    <p:extLst>
      <p:ext uri="{BB962C8B-B14F-4D97-AF65-F5344CB8AC3E}">
        <p14:creationId xmlns:p14="http://schemas.microsoft.com/office/powerpoint/2010/main" val="3452419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Module code LCHS4007</vt:lpstr>
      <vt:lpstr>Javaid Iqbal-1-Staff Communication</vt:lpstr>
      <vt:lpstr>Samina Iqbal-2-Secure File storage</vt:lpstr>
      <vt:lpstr>Writing care related Documents</vt:lpstr>
      <vt:lpstr>Care Related Documents</vt:lpstr>
      <vt:lpstr>Microsoft Word Advantages &amp; Disadvantages </vt:lpstr>
      <vt:lpstr>References </vt:lpstr>
      <vt:lpstr>Kashif Ali-4-Staff Rota</vt:lpstr>
      <vt:lpstr>PowerPoint Presentation</vt:lpstr>
      <vt:lpstr>PowerPoint Presentation</vt:lpstr>
      <vt:lpstr>PowerPoint Presentation</vt:lpstr>
      <vt:lpstr>Lusaon-5-Staff Training</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dc:title>
  <dc:creator/>
  <cp:lastModifiedBy>Mohammad Kashif (2534920)</cp:lastModifiedBy>
  <cp:revision>1</cp:revision>
  <dcterms:created xsi:type="dcterms:W3CDTF">2026-05-20T11:14:45Z</dcterms:created>
  <dcterms:modified xsi:type="dcterms:W3CDTF">2026-06-14T16:52:10Z</dcterms:modified>
</cp:coreProperties>
</file>