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jpg" ContentType="image/jp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1.xml" ContentType="application/vnd.openxmlformats-officedocument.theme+xml"/>
  <Override PartName="/ppt/slideMasters/slideMaster1.xml" ContentType="application/vnd.openxmlformats-officedocument.presentationml.slideMaster+xml"/>
  <Override PartName="/ppt/theme/theme2.xml" ContentType="application/vnd.openxmlformats-officedocument.them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slides/slide1.xml" ContentType="application/vnd.openxmlformats-officedocument.presentationml.slide+xml"/>
  <Override PartName="/ppt/notesSlides/notesSlide2.xml" ContentType="application/vnd.openxmlformats-officedocument.presentationml.notesSlide+xml"/>
  <Override PartName="/ppt/slides/slide2.xml" ContentType="application/vnd.openxmlformats-officedocument.presentationml.slide+xml"/>
  <Override PartName="/ppt/notesSlides/notesSlide3.xml" ContentType="application/vnd.openxmlformats-officedocument.presentationml.notesSlide+xml"/>
  <Override PartName="/ppt/slides/slide3.xml" ContentType="application/vnd.openxmlformats-officedocument.presentationml.slide+xml"/>
  <Override PartName="/ppt/notesSlides/notesSlide4.xml" ContentType="application/vnd.openxmlformats-officedocument.presentationml.notesSlide+xml"/>
  <Override PartName="/ppt/slides/slide4.xml" ContentType="application/vnd.openxmlformats-officedocument.presentationml.slide+xml"/>
  <Override PartName="/ppt/notesSlides/notesSlide5.xml" ContentType="application/vnd.openxmlformats-officedocument.presentationml.notesSlide+xml"/>
  <Override PartName="/ppt/slides/slide5.xml" ContentType="application/vnd.openxmlformats-officedocument.presentationml.slide+xml"/>
  <Override PartName="/ppt/notesSlides/notesSlide6.xml" ContentType="application/vnd.openxmlformats-officedocument.presentationml.notesSlide+xml"/>
  <Override PartName="/ppt/slides/slide6.xml" ContentType="application/vnd.openxmlformats-officedocument.presentationml.slide+xml"/>
  <Override PartName="/ppt/notesSlides/notesSlide7.xml" ContentType="application/vnd.openxmlformats-officedocument.presentationml.notesSlide+xml"/>
  <Override PartName="/ppt/slides/slide7.xml" ContentType="application/vnd.openxmlformats-officedocument.presentationml.slide+xml"/>
  <Override PartName="/ppt/notesSlides/notesSlide8.xml" ContentType="application/vnd.openxmlformats-officedocument.presentationml.notesSlide+xml"/>
  <Override PartName="/ppt/slides/slide8.xml" ContentType="application/vnd.openxmlformats-officedocument.presentationml.slide+xml"/>
  <Override PartName="/ppt/notesSlides/notesSlide9.xml" ContentType="application/vnd.openxmlformats-officedocument.presentationml.notesSlide+xml"/>
  <Override PartName="/ppt/slides/slide9.xml" ContentType="application/vnd.openxmlformats-officedocument.presentationml.slide+xml"/>
  <Override PartName="/ppt/notesSlides/notesSlide10.xml" ContentType="application/vnd.openxmlformats-officedocument.presentationml.notesSlide+xml"/>
  <Override PartName="/ppt/slides/slide10.xml" ContentType="application/vnd.openxmlformats-officedocument.presentationml.slide+xml"/>
  <Override PartName="/ppt/notesSlides/notesSlide11.xml" ContentType="application/vnd.openxmlformats-officedocument.presentationml.notesSlide+xml"/>
  <Override PartName="/ppt/slides/slide11.xml" ContentType="application/vnd.openxmlformats-officedocument.presentationml.slide+xml"/>
  <Override PartName="/ppt/notesSlides/notesSlide12.xml" ContentType="application/vnd.openxmlformats-officedocument.presentationml.notesSlide+xml"/>
  <Override PartName="/ppt/slides/slide12.xml" ContentType="application/vnd.openxmlformats-officedocument.presentationml.slide+xml"/>
  <Override PartName="/ppt/notesSlides/notesSlide13.xml" ContentType="application/vnd.openxmlformats-officedocument.presentationml.notesSlide+xml"/>
  <Override PartName="/ppt/slides/slide13.xml" ContentType="application/vnd.openxmlformats-officedocument.presentationml.slide+xml"/>
  <Override PartName="/ppt/notesSlides/notesSlide14.xml" ContentType="application/vnd.openxmlformats-officedocument.presentationml.notesSlide+xml"/>
  <Override PartName="/ppt/slides/slide14.xml" ContentType="application/vnd.openxmlformats-officedocument.presentationml.slide+xml"/>
  <Override PartName="/ppt/notesSlides/notesSlide15.xml" ContentType="application/vnd.openxmlformats-officedocument.presentationml.notesSlide+xml"/>
  <Override PartName="/ppt/slides/slide15.xml" ContentType="application/vnd.openxmlformats-officedocument.presentationml.slide+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p="http://schemas.openxmlformats.org/presentationml/2006/main" xmlns:r="http://schemas.openxmlformats.org/officeDocument/2006/relationships" xmlns:a="http://schemas.openxmlformats.org/drawingml/2006/main">
  <p:sldMasterIdLst>
    <p:sldMasterId id="2147483660" r:id="rId1"/>
  </p:sldMasterIdLst>
  <p:notesMasterIdLst>
    <p:notesMasterId r:id="rId2"/>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Lst>
  <p:sldSz cx="12192000" cy="6858000"/>
  <p:notesSz cx="6857895" cy="9143861"/>
  <p:kinsoku lang="zh-CN" invalStChars="!%),.:;?]}¨·ˇˉ་―‖’”…‰∶、。〃々〉》」』】〕〗！＂＇％），．：；？］｀｜｝～￠" invalEndChars="([{·‘“〈《「『【〔〖（．［｛￡￥"/>
  <p:defaultTextStyle>
    <a:defPPr>
      <a:defRPr lang="zh-CN"/>
    </a:defPPr>
    <a:lvl1pPr marL="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1pPr>
    <a:lvl2pPr marL="457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2pPr>
    <a:lvl3pPr marL="914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3pPr>
    <a:lvl4pPr marL="13716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4pPr>
    <a:lvl5pPr marL="18288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5pPr>
    <a:lvl6pPr marL="22860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6pPr>
    <a:lvl7pPr marL="2743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7pPr>
    <a:lvl8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8pPr>
    <a:lvl9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showNarration="1">
    <p:penClr>
      <a:srgbClr val="FF0000"/>
    </p:penClr>
    <p:extLst>
      <p:ext uri="{EC167BDD-8182-4AB7-AECC-EB403E3ABB37}">
        <p14:laserClr xmlns:p14="http://schemas.microsoft.com/office/powerpoint/2010/main">
          <a:srgbClr val="FF0000"/>
        </p14:laserClr>
      </p:ext>
    </p:extLst>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9978" autoAdjust="0"/>
    <p:restoredTop sz="99500" autoAdjust="0"/>
  </p:normalViewPr>
  <p:slideViewPr>
    <p:cSldViewPr snapToGrid="0">
      <p:cViewPr varScale="1">
        <p:scale>
          <a:sx n="84" d="100"/>
          <a:sy n="84" d="100"/>
        </p:scale>
        <p:origin x="0" y="0"/>
      </p:cViewPr>
      <p:guideLst/>
    </p:cSldViewPr>
  </p:slideViewPr>
  <p:outlineViewPr>
    <p:cViewPr>
      <p:scale>
        <a:sx n="33" d="100"/>
        <a:sy n="33" d="100"/>
      </p:scale>
      <p:origin x="0" y="0"/>
    </p:cViewPr>
    <p:sldLst/>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7" d="100"/>
          <a:sy n="57" d="100"/>
        </p:scale>
        <p:origin x="0" y="0"/>
      </p:cViewPr>
      <p:guideLst/>
    </p:cSldViewPr>
  </p:notesViewPr>
  <p:gridSpacing cx="72009" cy="72009"/>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theme" Target="theme/theme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presProps" Target="presProps.xml"/><Relationship Id="rId20" Type="http://schemas.openxmlformats.org/officeDocument/2006/relationships/viewProps" Target="viewProps.xml"/><Relationship Id="rId2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&lt;#&gt;</a:t>
            </a:fld>
            <a:endParaRPr lang="zh-CN" altLang="en-US" sz="1200">
              <a:latin typeface="Calibri" pitchFamily="0" charset="0"/>
              <a:ea typeface="宋体" pitchFamily="0" charset="0"/>
              <a:cs typeface="Calibri" pitchFamily="0" charset="0"/>
            </a:endParaRPr>
          </a:p>
        </p:txBody>
      </p:sp>
      <p:sp>
        <p:nvSpPr>
          <p:cNvPr id="14" name="文本框"/>
          <p:cNvSpPr>
            <a:spLocks noGrp="1"/>
          </p:cNvSpPr>
          <p:nvPr>
            <p:ph type="hdr"/>
          </p:nvPr>
        </p:nvSpPr>
        <p:spPr>
          <a:xfrm rot="0">
            <a:off x="0" y="0"/>
            <a:ext cx="2971799" cy="458787"/>
          </a:xfrm>
          <a:prstGeom prst="rect"/>
          <a:noFill/>
          <a:ln w="12700" cmpd="sng" cap="flat">
            <a:noFill/>
            <a:prstDash val="solid"/>
            <a:miter/>
          </a:ln>
        </p:spPr>
        <p:txBody>
          <a:bodyPr vert="horz" wrap="square" lIns="91440" tIns="45720" rIns="91440" bIns="45720" anchor="t" anchorCtr="0">
            <a:prstTxWarp prst="textNoShape"/>
          </a:bodyPr>
          <a:lstStyle/>
          <a:p>
            <a:pPr algn="l"/>
            <a:endParaRPr lang="zh-CN" altLang="en-US" sz="1200">
              <a:latin typeface="Calibri" pitchFamily="0" charset="0"/>
              <a:ea typeface="宋体" pitchFamily="0" charset="0"/>
              <a:cs typeface="Calibri" pitchFamily="0" charset="0"/>
            </a:endParaRPr>
          </a:p>
        </p:txBody>
      </p:sp>
      <p:sp>
        <p:nvSpPr>
          <p:cNvPr id="15" name="文本框"/>
          <p:cNvSpPr>
            <a:spLocks noGrp="1"/>
          </p:cNvSpPr>
          <p:nvPr>
            <p:ph type="dt" idx="1"/>
          </p:nvPr>
        </p:nvSpPr>
        <p:spPr>
          <a:xfrm rot="0">
            <a:off x="3884613" y="0"/>
            <a:ext cx="2971800" cy="458787"/>
          </a:xfrm>
          <a:prstGeom prst="rect"/>
          <a:noFill/>
          <a:ln w="12700" cmpd="sng" cap="flat">
            <a:noFill/>
            <a:prstDash val="solid"/>
            <a:miter/>
          </a:ln>
        </p:spPr>
        <p:txBody>
          <a:bodyPr vert="horz" wrap="square" lIns="91440" tIns="45720" rIns="91440" bIns="45720" anchor="t" anchorCtr="0">
            <a:prstTxWarp prst="textNoShape"/>
          </a:bodyPr>
          <a:lstStyle/>
          <a:p>
            <a:pPr algn="r"/>
            <a:fld id="{CAD2D6BD-DE1B-4B5F-8B41-2702339687B9}" type="datetime1">
              <a:rPr lang="en-US" altLang="zh-CN" sz="1200">
                <a:latin typeface="Calibri" pitchFamily="0" charset="0"/>
                <a:ea typeface="宋体" pitchFamily="0" charset="0"/>
                <a:cs typeface="Calibri" pitchFamily="0" charset="0"/>
              </a:rPr>
              <a:t>4/16/2026</a:t>
            </a:fld>
            <a:endParaRPr lang="zh-CN" altLang="en-US" sz="1200">
              <a:latin typeface="Calibri" pitchFamily="0" charset="0"/>
              <a:ea typeface="宋体" pitchFamily="0" charset="0"/>
              <a:cs typeface="Calibri" pitchFamily="0" charset="0"/>
            </a:endParaRPr>
          </a:p>
        </p:txBody>
      </p:sp>
      <p:sp>
        <p:nvSpPr>
          <p:cNvPr id="16" name="对象"/>
          <p:cNvSpPr>
            <a:spLocks noGrp="1" noChangeAspect="1"/>
          </p:cNvSpPr>
          <p:nvPr>
            <p:ph type="sldImg" idx="2"/>
          </p:nvPr>
        </p:nvSpPr>
        <p:spPr>
          <a:xfrm rot="0">
            <a:off x="685800" y="1143000"/>
            <a:ext cx="5486400" cy="3086100"/>
          </a:xfrm>
          <a:prstGeom prst="rect"/>
          <a:noFill/>
          <a:ln w="12700" cmpd="sng" cap="flat">
            <a:solidFill>
              <a:srgbClr val="000000"/>
            </a:solidFill>
            <a:prstDash val="solid"/>
            <a:round/>
          </a:ln>
        </p:spPr>
      </p:sp>
      <p:sp>
        <p:nvSpPr>
          <p:cNvPr id="17" name="文本框"/>
          <p:cNvSpPr>
            <a:spLocks noGrp="1"/>
          </p:cNvSpPr>
          <p:nvPr>
            <p:ph type="body" idx="3"/>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18" name="文本框"/>
          <p:cNvSpPr>
            <a:spLocks noGrp="1"/>
          </p:cNvSpPr>
          <p:nvPr>
            <p:ph type="ftr" idx="4"/>
          </p:nvPr>
        </p:nvSpPr>
        <p:spPr>
          <a:xfrm rot="0">
            <a:off x="0" y="8685213"/>
            <a:ext cx="2971799" cy="458787"/>
          </a:xfrm>
          <a:prstGeom prst="rect"/>
          <a:noFill/>
          <a:ln w="12700" cmpd="sng" cap="flat">
            <a:noFill/>
            <a:prstDash val="solid"/>
            <a:miter/>
          </a:ln>
        </p:spPr>
        <p:txBody>
          <a:bodyPr vert="horz" wrap="square" lIns="91440" tIns="45720" rIns="91440" bIns="45720" anchor="b" anchorCtr="0">
            <a:prstTxWarp prst="textNoShape"/>
          </a:bodyPr>
          <a:lstStyle/>
          <a:p>
            <a:pPr algn="l"/>
            <a:endParaRPr lang="zh-CN" altLang="en-US" sz="1200">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442790399"/>
      </p:ext>
    </p:extLst>
  </p:cSld>
  <p:clrMap bg1="lt1" tx1="dk1" bg2="lt2" tx2="dk2" accent1="accent1" accent2="accent2" accent3="accent3" accent4="accent4" accent5="accent5" accent6="accent6" hlink="hlink" folHlink="folHlink"/>
  <p:hf sldNum="1" hdr="0" ftr="0" dt="0"/>
  <p:notesStyle>
    <a:lvl1pPr marL="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1pPr>
    <a:lvl2pPr marL="457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2pPr>
    <a:lvl3pPr marL="914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3pPr>
    <a:lvl4pPr marL="13716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4pPr>
    <a:lvl5pPr marL="18288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5pPr>
    <a:lvl6pPr marL="22860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6pPr>
    <a:lvl7pPr marL="2743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7pPr>
    <a:lvl8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8pPr>
    <a:lvl9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notesSlide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a:t>
            </a:fld>
            <a:endParaRPr lang="zh-CN" altLang="en-US" sz="1200">
              <a:latin typeface="Calibri" pitchFamily="0" charset="0"/>
              <a:ea typeface="宋体" pitchFamily="0" charset="0"/>
              <a:cs typeface="Calibri" pitchFamily="0" charset="0"/>
            </a:endParaRPr>
          </a:p>
        </p:txBody>
      </p:sp>
      <p:sp>
        <p:nvSpPr>
          <p:cNvPr id="32" name="对象"/>
          <p:cNvSpPr>
            <a:spLocks noGrp="1"/>
          </p:cNvSpPr>
          <p:nvPr>
            <p:ph type="sldImg"/>
          </p:nvPr>
        </p:nvSpPr>
        <p:spPr>
          <a:xfrm rot="0">
            <a:off x="685800" y="1143000"/>
            <a:ext cx="5486400" cy="3086100"/>
          </a:xfrm>
          <a:prstGeom prst="rect"/>
          <a:noFill/>
          <a:ln w="12700" cmpd="sng" cap="flat">
            <a:noFill/>
            <a:prstDash val="solid"/>
            <a:miter/>
          </a:ln>
        </p:spPr>
      </p:sp>
      <p:sp>
        <p:nvSpPr>
          <p:cNvPr id="33"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578287184"/>
      </p:ext>
    </p:extLst>
  </p:cSld>
  <p:clrMapOvr>
    <a:masterClrMapping/>
  </p:clrMapOvr>
</p:notes>
</file>

<file path=ppt/notesSlides/notesSlide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2</a:t>
            </a:fld>
            <a:endParaRPr lang="zh-CN" altLang="en-US" sz="1200">
              <a:latin typeface="Calibri" pitchFamily="0" charset="0"/>
              <a:ea typeface="宋体" pitchFamily="0" charset="0"/>
              <a:cs typeface="Calibri" pitchFamily="0" charset="0"/>
            </a:endParaRPr>
          </a:p>
        </p:txBody>
      </p:sp>
      <p:sp>
        <p:nvSpPr>
          <p:cNvPr id="49"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50"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sz="1200" kern="1200">
                <a:solidFill>
                  <a:schemeClr val="tx1"/>
                </a:solidFill>
                <a:latin typeface="Calibri" pitchFamily="0" charset="0"/>
                <a:ea typeface="宋体" pitchFamily="0" charset="0"/>
                <a:cs typeface="Calibri" pitchFamily="0" charset="0"/>
              </a:rPr>
              <a:t>The presentation is intended to be delivered to respiratory nurses in the UK primary care that serve over 7.2 million patients with asthma. Asthma refers to a chronic respiratory illness that claims about three lives per day in the UK, and every year, about 1,200 people die of this illness, most of which are preventable. It has an impact on almost 8% of the UK population, and it is a burden to the NHS services. The primary care providers treat almost 90% of asthma cases, which explains their importance. Increasing awareness and early intervention, as well as educating a patient, can lead to a substantial decrease in the exacerbations, hospitalization, and mortality rates, which will eventually translate into better patient outcomes and quality of life.</a:t>
            </a:r>
            <a:endParaRPr lang="zh-CN" altLang="en-US"/>
          </a:p>
        </p:txBody>
      </p:sp>
    </p:spTree>
    <p:extLst>
      <p:ext uri="{BB962C8B-B14F-4D97-AF65-F5344CB8AC3E}">
        <p14:creationId xmlns:p14="http://schemas.microsoft.com/office/powerpoint/2010/main" val="513448443"/>
      </p:ext>
    </p:extLst>
  </p:cSld>
  <p:clrMapOvr>
    <a:masterClrMapping/>
  </p:clrMapOvr>
</p:notes>
</file>

<file path=ppt/notesSlides/notesSlide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3</a:t>
            </a:fld>
            <a:endParaRPr lang="zh-CN" altLang="en-US" sz="1200">
              <a:latin typeface="Calibri" pitchFamily="0" charset="0"/>
              <a:ea typeface="宋体" pitchFamily="0" charset="0"/>
              <a:cs typeface="Calibri" pitchFamily="0" charset="0"/>
            </a:endParaRPr>
          </a:p>
        </p:txBody>
      </p:sp>
      <p:sp>
        <p:nvSpPr>
          <p:cNvPr id="55"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56"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pPr>
            <a:r>
              <a:rPr lang="en-US" altLang="zh-CN" sz="1200" kern="1200">
                <a:solidFill>
                  <a:schemeClr val="tx1"/>
                </a:solidFill>
                <a:latin typeface="Calibri" pitchFamily="0" charset="0"/>
                <a:ea typeface="宋体" pitchFamily="0" charset="0"/>
                <a:cs typeface="Calibri" pitchFamily="0" charset="0"/>
              </a:rPr>
              <a:t>Asthma is a persistent inflammatory respiratory illness that plagues over 339 million people all over the globe. It is characterized by airways narrowing and reversible airway obstruction. It occurs in about one out of twelve adults in the UK and presents through common symptoms which include wheezing, breathlessness, chest tightness and coughing. Allergic agents like dust mites and pollen lead to the development of about 70% of the cases of asthma. Pollution is one of the environmental factors, which contribute to 36% of cases and smoking pre-disposes risk to almost 40%. Genetic predisposition is a factor as well. These causes and symptoms are important to clinical practice as they facilitate early diagnosis, prevention and effective management of asthma.</a:t>
            </a:r>
            <a:endParaRPr lang="en-US" altLang="zh-CN" sz="1200" kern="1200">
              <a:solidFill>
                <a:schemeClr val="tx1"/>
              </a:solidFill>
              <a:latin typeface="Calibri" pitchFamily="0" charset="0"/>
              <a:ea typeface="宋体" pitchFamily="0" charset="0"/>
              <a:cs typeface="Calibri" pitchFamily="0" charset="0"/>
            </a:endParaRPr>
          </a:p>
          <a:p>
            <a:endParaRPr lang="zh-CN" altLang="en-US"/>
          </a:p>
        </p:txBody>
      </p:sp>
    </p:spTree>
    <p:extLst>
      <p:ext uri="{BB962C8B-B14F-4D97-AF65-F5344CB8AC3E}">
        <p14:creationId xmlns:p14="http://schemas.microsoft.com/office/powerpoint/2010/main" val="1162912030"/>
      </p:ext>
    </p:extLst>
  </p:cSld>
  <p:clrMapOvr>
    <a:masterClrMapping/>
  </p:clrMapOvr>
</p:notes>
</file>

<file path=ppt/notesSlides/notesSlide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4</a:t>
            </a:fld>
            <a:endParaRPr lang="zh-CN" altLang="en-US" sz="1200">
              <a:latin typeface="Calibri" pitchFamily="0" charset="0"/>
              <a:ea typeface="宋体" pitchFamily="0" charset="0"/>
              <a:cs typeface="Calibri" pitchFamily="0" charset="0"/>
            </a:endParaRPr>
          </a:p>
        </p:txBody>
      </p:sp>
      <p:sp>
        <p:nvSpPr>
          <p:cNvPr id="61"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62"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pPr>
            <a:r>
              <a:rPr lang="en-US" altLang="zh-CN" sz="1200" kern="1200">
                <a:solidFill>
                  <a:schemeClr val="tx1"/>
                </a:solidFill>
                <a:latin typeface="Calibri" pitchFamily="0" charset="0"/>
                <a:ea typeface="宋体" pitchFamily="0" charset="0"/>
                <a:cs typeface="Calibri" pitchFamily="0" charset="0"/>
              </a:rPr>
              <a:t>Asthma is a very common disease with 7.2 million individuals in the UK having this disease with 4.1 million adults and 1.1 million children undergoing treatment. Asthma is a major public health issue as it affects more than 339 million people globally. The prevalence rate of asthma in UK is one of the highest in Europe with approximately 8%. Worryingly, prevalence is on the rise at an alarming rate of about 2 to 3% per year as a result of urbanisation, pollution of the environment, and lifestyles. These statistics highlight the growing burden of asthma and the need for improved public health strategies and clinical interventions.</a:t>
            </a:r>
            <a:endParaRPr lang="en-US" altLang="zh-CN" sz="1200" kern="1200">
              <a:solidFill>
                <a:schemeClr val="tx1"/>
              </a:solidFill>
              <a:latin typeface="Calibri" pitchFamily="0" charset="0"/>
              <a:ea typeface="宋体" pitchFamily="0" charset="0"/>
              <a:cs typeface="Calibri" pitchFamily="0" charset="0"/>
            </a:endParaRPr>
          </a:p>
          <a:p>
            <a:endParaRPr lang="zh-CN" altLang="en-US"/>
          </a:p>
        </p:txBody>
      </p:sp>
    </p:spTree>
    <p:extLst>
      <p:ext uri="{BB962C8B-B14F-4D97-AF65-F5344CB8AC3E}">
        <p14:creationId xmlns:p14="http://schemas.microsoft.com/office/powerpoint/2010/main" val="688291936"/>
      </p:ext>
    </p:extLst>
  </p:cSld>
  <p:clrMapOvr>
    <a:masterClrMapping/>
  </p:clrMapOvr>
</p:notes>
</file>

<file path=ppt/notesSlides/notesSlide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5</a:t>
            </a:fld>
            <a:endParaRPr lang="zh-CN" altLang="en-US" sz="1200">
              <a:latin typeface="Calibri" pitchFamily="0" charset="0"/>
              <a:ea typeface="宋体" pitchFamily="0" charset="0"/>
              <a:cs typeface="Calibri" pitchFamily="0" charset="0"/>
            </a:endParaRPr>
          </a:p>
        </p:txBody>
      </p:sp>
      <p:sp>
        <p:nvSpPr>
          <p:cNvPr id="67"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68"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pPr>
            <a:r>
              <a:rPr lang="en-US" altLang="zh-CN" sz="1200" kern="1200">
                <a:solidFill>
                  <a:schemeClr val="tx1"/>
                </a:solidFill>
                <a:latin typeface="Calibri" pitchFamily="0" charset="0"/>
                <a:ea typeface="宋体" pitchFamily="0" charset="0"/>
                <a:cs typeface="Calibri" pitchFamily="0" charset="0"/>
              </a:rPr>
              <a:t>Asthma puts a heavy economic and social burden on individuals and health care systems. The pharmaceuticals, hospitalization, and emergency treatment make up almost half of the expenditures of the NHS on asthma in the UK, which amounts to about 1.1 billion every year. Approximately, 60,000 people are hospitalized annually, and emergency admissions grow by 17% in 2024. About 35% of the patients complain of having decreased work or education productivity because of the symptoms. Moreover, patients who belong to underprivileged socioeconomic statuses are almost twice as prone to be hospitalised. This brings to the fore the necessity of specific interventions, better management approaches, and policies focused on the health inequalities related to asthma outcomes.</a:t>
            </a:r>
            <a:endParaRPr lang="en-US" altLang="zh-CN" sz="1200" kern="1200">
              <a:solidFill>
                <a:schemeClr val="tx1"/>
              </a:solidFill>
              <a:latin typeface="Calibri" pitchFamily="0" charset="0"/>
              <a:ea typeface="宋体" pitchFamily="0" charset="0"/>
              <a:cs typeface="Calibri" pitchFamily="0" charset="0"/>
            </a:endParaRPr>
          </a:p>
          <a:p>
            <a:endParaRPr lang="zh-CN" altLang="en-US"/>
          </a:p>
        </p:txBody>
      </p:sp>
    </p:spTree>
    <p:extLst>
      <p:ext uri="{BB962C8B-B14F-4D97-AF65-F5344CB8AC3E}">
        <p14:creationId xmlns:p14="http://schemas.microsoft.com/office/powerpoint/2010/main" val="1254716214"/>
      </p:ext>
    </p:extLst>
  </p:cSld>
  <p:clrMapOvr>
    <a:masterClrMapping/>
  </p:clrMapOvr>
</p:notes>
</file>

<file path=ppt/notesSlides/notesSlide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6</a:t>
            </a:fld>
            <a:endParaRPr lang="zh-CN" altLang="en-US" sz="1200">
              <a:latin typeface="Calibri" pitchFamily="0" charset="0"/>
              <a:ea typeface="宋体" pitchFamily="0" charset="0"/>
              <a:cs typeface="Calibri" pitchFamily="0" charset="0"/>
            </a:endParaRPr>
          </a:p>
        </p:txBody>
      </p:sp>
      <p:sp>
        <p:nvSpPr>
          <p:cNvPr id="73"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74"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pPr>
            <a:r>
              <a:rPr lang="en-US" altLang="zh-CN" sz="1200" kern="1200">
                <a:solidFill>
                  <a:schemeClr val="tx1"/>
                </a:solidFill>
                <a:latin typeface="Calibri" pitchFamily="0" charset="0"/>
                <a:ea typeface="宋体" pitchFamily="0" charset="0"/>
                <a:cs typeface="Calibri" pitchFamily="0" charset="0"/>
              </a:rPr>
              <a:t>Proper diagnosis and evaluation of asthma to facilitate effective treatment is critical. Misdiagnosis or </a:t>
            </a:r>
            <a:r>
              <a:rPr lang="en-US" altLang="zh-CN" sz="1200" kern="1200">
                <a:solidFill>
                  <a:schemeClr val="tx1"/>
                </a:solidFill>
                <a:latin typeface="Calibri" pitchFamily="0" charset="0"/>
                <a:ea typeface="宋体" pitchFamily="0" charset="0"/>
                <a:cs typeface="Calibri" pitchFamily="0" charset="0"/>
              </a:rPr>
              <a:t>underdiagnosis</a:t>
            </a:r>
            <a:r>
              <a:rPr lang="en-US" altLang="zh-CN" sz="1200" kern="1200">
                <a:solidFill>
                  <a:schemeClr val="tx1"/>
                </a:solidFill>
                <a:latin typeface="Calibri" pitchFamily="0" charset="0"/>
                <a:ea typeface="宋体" pitchFamily="0" charset="0"/>
                <a:cs typeface="Calibri" pitchFamily="0" charset="0"/>
              </a:rPr>
              <a:t> of asthma cases in the UK is estimated to be about 30% and results in inappropriate management. NICE guidelines recommend </a:t>
            </a:r>
            <a:r>
              <a:rPr lang="en-US" altLang="zh-CN" sz="1200" kern="1200">
                <a:solidFill>
                  <a:schemeClr val="tx1"/>
                </a:solidFill>
                <a:latin typeface="Calibri" pitchFamily="0" charset="0"/>
                <a:ea typeface="宋体" pitchFamily="0" charset="0"/>
                <a:cs typeface="Calibri" pitchFamily="0" charset="0"/>
              </a:rPr>
              <a:t>spirometry</a:t>
            </a:r>
            <a:r>
              <a:rPr lang="en-US" altLang="zh-CN" sz="1200" kern="1200">
                <a:solidFill>
                  <a:schemeClr val="tx1"/>
                </a:solidFill>
                <a:latin typeface="Calibri" pitchFamily="0" charset="0"/>
                <a:ea typeface="宋体" pitchFamily="0" charset="0"/>
                <a:cs typeface="Calibri" pitchFamily="0" charset="0"/>
              </a:rPr>
              <a:t> testing (test that enhances the accuracy of diagnosis by more than 25%) to all suspected cases. Monitoring of the variability of airflow is performed in more than 70% of primary care evaluations by using peak expiratory flow. Detailed evaluation consists of trigger identification, symptom patterns, and risk factors. Diagnosis at a young age and with high accuracy can result in a 20% reduction in the number of hospital admissions, leading to better patient outcomes in the long term and lowering health care costs significantly.</a:t>
            </a:r>
            <a:endParaRPr lang="en-US" altLang="zh-CN" sz="1200" kern="1200">
              <a:solidFill>
                <a:schemeClr val="tx1"/>
              </a:solidFill>
              <a:latin typeface="Calibri" pitchFamily="0" charset="0"/>
              <a:ea typeface="宋体" pitchFamily="0" charset="0"/>
              <a:cs typeface="Calibri" pitchFamily="0" charset="0"/>
            </a:endParaRPr>
          </a:p>
          <a:p>
            <a:endParaRPr lang="zh-CN" altLang="en-US"/>
          </a:p>
        </p:txBody>
      </p:sp>
    </p:spTree>
    <p:extLst>
      <p:ext uri="{BB962C8B-B14F-4D97-AF65-F5344CB8AC3E}">
        <p14:creationId xmlns:p14="http://schemas.microsoft.com/office/powerpoint/2010/main" val="1771440549"/>
      </p:ext>
    </p:extLst>
  </p:cSld>
  <p:clrMapOvr>
    <a:masterClrMapping/>
  </p:clrMapOvr>
</p:notes>
</file>

<file path=ppt/notesSlides/notesSlide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7</a:t>
            </a:fld>
            <a:endParaRPr lang="zh-CN" altLang="en-US" sz="1200">
              <a:latin typeface="Calibri" pitchFamily="0" charset="0"/>
              <a:ea typeface="宋体" pitchFamily="0" charset="0"/>
              <a:cs typeface="Calibri" pitchFamily="0" charset="0"/>
            </a:endParaRPr>
          </a:p>
        </p:txBody>
      </p:sp>
      <p:sp>
        <p:nvSpPr>
          <p:cNvPr id="79"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80"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pPr>
            <a:r>
              <a:rPr lang="en-US" altLang="zh-CN" sz="1200" kern="1200">
                <a:solidFill>
                  <a:schemeClr val="tx1"/>
                </a:solidFill>
                <a:latin typeface="Calibri" pitchFamily="0" charset="0"/>
                <a:ea typeface="宋体" pitchFamily="0" charset="0"/>
                <a:cs typeface="Calibri" pitchFamily="0" charset="0"/>
              </a:rPr>
              <a:t>In the UK, asthma management is based on NICE and BTS/SIGN, and is provided in more than 95% of NHS. The frameworks encourage a gradual treatment process that is dependent on the severity of symptoms. Nevertheless, only one third of patients get all three fundamental components of asthma care, such as annual review, inhaler technique review, and individualised action plan. There is evidence that exacerbations can be decreased up to 40% with personalised asthma action plans. Approximately 75% of patients have annual reviews. Guidelines when properly implemented could help prevent 50% of deaths related to asthma, which underscores the need to follow evidence-based practice.</a:t>
            </a:r>
            <a:endParaRPr lang="en-US" altLang="zh-CN" sz="1200" kern="1200">
              <a:solidFill>
                <a:schemeClr val="tx1"/>
              </a:solidFill>
              <a:latin typeface="Calibri" pitchFamily="0" charset="0"/>
              <a:ea typeface="宋体" pitchFamily="0" charset="0"/>
              <a:cs typeface="Calibri" pitchFamily="0" charset="0"/>
            </a:endParaRPr>
          </a:p>
          <a:p>
            <a:endParaRPr lang="zh-CN" altLang="en-US"/>
          </a:p>
        </p:txBody>
      </p:sp>
    </p:spTree>
    <p:extLst>
      <p:ext uri="{BB962C8B-B14F-4D97-AF65-F5344CB8AC3E}">
        <p14:creationId xmlns:p14="http://schemas.microsoft.com/office/powerpoint/2010/main" val="1359576120"/>
      </p:ext>
    </p:extLst>
  </p:cSld>
  <p:clrMapOvr>
    <a:masterClrMapping/>
  </p:clrMapOvr>
</p:notes>
</file>

<file path=ppt/notesSlides/notesSlide8.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8</a:t>
            </a:fld>
            <a:endParaRPr lang="zh-CN" altLang="en-US" sz="1200">
              <a:latin typeface="Calibri" pitchFamily="0" charset="0"/>
              <a:ea typeface="宋体" pitchFamily="0" charset="0"/>
              <a:cs typeface="Calibri" pitchFamily="0" charset="0"/>
            </a:endParaRPr>
          </a:p>
        </p:txBody>
      </p:sp>
      <p:sp>
        <p:nvSpPr>
          <p:cNvPr id="85"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86"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pPr>
            <a:r>
              <a:rPr lang="en-US" altLang="zh-CN" sz="1200" kern="1200">
                <a:solidFill>
                  <a:schemeClr val="tx1"/>
                </a:solidFill>
                <a:latin typeface="Calibri" pitchFamily="0" charset="0"/>
                <a:ea typeface="宋体" pitchFamily="0" charset="0"/>
                <a:cs typeface="Calibri" pitchFamily="0" charset="0"/>
              </a:rPr>
              <a:t>The NHS Long Term Plan puts an emphasis on respiratory care, and the goal is to decrease deaths caused by respiratory diseases by a fifth by 2030. Introduced in 42 areas in England, Integrated Care Systems encourage alignment of asthma management through the health care services. Multidisciplinary teams comprising of nurses, GPs and specialists help to reduce hospital admissions by around 25% of the total. Remote monitoring and digital health technologies enhance medication adherence by 30%. Interventions based on community-based care have enhanced control of asthma in patients up to 60%. These models show how an integrated, patient-centred care approach can improve outcomes and decrease the pressures on the healthcare system related to asthma care.</a:t>
            </a:r>
            <a:endParaRPr lang="en-US" altLang="zh-CN" sz="1200" kern="1200">
              <a:solidFill>
                <a:schemeClr val="tx1"/>
              </a:solidFill>
              <a:latin typeface="Calibri" pitchFamily="0" charset="0"/>
              <a:ea typeface="宋体" pitchFamily="0" charset="0"/>
              <a:cs typeface="Calibri" pitchFamily="0" charset="0"/>
            </a:endParaRPr>
          </a:p>
          <a:p>
            <a:endParaRPr lang="zh-CN" altLang="en-US"/>
          </a:p>
        </p:txBody>
      </p:sp>
    </p:spTree>
    <p:extLst>
      <p:ext uri="{BB962C8B-B14F-4D97-AF65-F5344CB8AC3E}">
        <p14:creationId xmlns:p14="http://schemas.microsoft.com/office/powerpoint/2010/main" val="1882134441"/>
      </p:ext>
    </p:extLst>
  </p:cSld>
  <p:clrMapOvr>
    <a:masterClrMapping/>
  </p:clrMapOvr>
</p:notes>
</file>

<file path=ppt/notesSlides/notesSlide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9</a:t>
            </a:fld>
            <a:endParaRPr lang="zh-CN" altLang="en-US" sz="1200">
              <a:latin typeface="Calibri" pitchFamily="0" charset="0"/>
              <a:ea typeface="宋体" pitchFamily="0" charset="0"/>
              <a:cs typeface="Calibri" pitchFamily="0" charset="0"/>
            </a:endParaRPr>
          </a:p>
        </p:txBody>
      </p:sp>
      <p:sp>
        <p:nvSpPr>
          <p:cNvPr id="91"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92"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pPr>
            <a:r>
              <a:rPr lang="en-US" altLang="zh-CN" sz="1200" kern="1200">
                <a:solidFill>
                  <a:schemeClr val="tx1"/>
                </a:solidFill>
                <a:latin typeface="Calibri" pitchFamily="0" charset="0"/>
                <a:ea typeface="宋体" pitchFamily="0" charset="0"/>
                <a:cs typeface="Calibri" pitchFamily="0" charset="0"/>
              </a:rPr>
              <a:t>The most significant part of asthma treatment in the UK is pharmacological interventions that entail treating the symptoms and inhibiting exacerbation. Over 5.4 million patients use inhaled corticosteroids, as a first-line therapy. Approximately 80% of patients are given short-acting bronchodilators as a way of fast relief of symptoms. Inhalers that are more adherent, combination inhalers, are more effective in improving symptoms control by about 35%. Biologic therapies are used in about 5-10% of patients in case of the severe asthma. In clinical trials, the most recent treatment options like long-acting injectable drugs have reduced severe exacerbation by 50%, which has resulted in a great improvement in patient outcomes.</a:t>
            </a:r>
            <a:endParaRPr lang="en-US" altLang="zh-CN" sz="1200" kern="1200">
              <a:solidFill>
                <a:schemeClr val="tx1"/>
              </a:solidFill>
              <a:latin typeface="Calibri" pitchFamily="0" charset="0"/>
              <a:ea typeface="宋体" pitchFamily="0" charset="0"/>
              <a:cs typeface="Calibri" pitchFamily="0" charset="0"/>
            </a:endParaRPr>
          </a:p>
          <a:p>
            <a:endParaRPr lang="zh-CN" altLang="en-US"/>
          </a:p>
        </p:txBody>
      </p:sp>
    </p:spTree>
    <p:extLst>
      <p:ext uri="{BB962C8B-B14F-4D97-AF65-F5344CB8AC3E}">
        <p14:creationId xmlns:p14="http://schemas.microsoft.com/office/powerpoint/2010/main" val="1545912903"/>
      </p:ext>
    </p:extLst>
  </p:cSld>
  <p:clrMapOvr>
    <a:masterClrMapping/>
  </p:clrMapOvr>
</p:notes>
</file>

<file path=ppt/notesSlides/notesSlide10.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10</a:t>
            </a:fld>
            <a:endParaRPr lang="zh-CN" altLang="en-US" sz="1200">
              <a:latin typeface="Calibri" pitchFamily="0" charset="0"/>
              <a:ea typeface="宋体" pitchFamily="0" charset="0"/>
              <a:cs typeface="Calibri" pitchFamily="0" charset="0"/>
            </a:endParaRPr>
          </a:p>
        </p:txBody>
      </p:sp>
      <p:sp>
        <p:nvSpPr>
          <p:cNvPr id="97"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98"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pPr>
            <a:r>
              <a:rPr lang="en-US" altLang="zh-CN" sz="1200" kern="1200">
                <a:solidFill>
                  <a:schemeClr val="tx1"/>
                </a:solidFill>
                <a:latin typeface="Calibri" pitchFamily="0" charset="0"/>
                <a:ea typeface="宋体" pitchFamily="0" charset="0"/>
                <a:cs typeface="Calibri" pitchFamily="0" charset="0"/>
              </a:rPr>
              <a:t>There are numerous comorbidities that are related to asthma and make it difficult to treat. Approximately, 80% of asthma patients possess an extra health issue. Almost 60% of people with asthma have allergic rhinitis, and obesity predisposes people to asthma severity by about 50%. Approximately 30% of patients have mental health conditions like anxiety and depression, which affect adherence and quality of life. Moreover, some patients may experience asthma-COPD overlap. These comorbidities add up to 70% per-patient annual healthcare expenses, which underscores the necessity of integrated strategies to address asthma in a holistic manner.</a:t>
            </a:r>
            <a:endParaRPr lang="en-US" altLang="zh-CN" sz="1200" kern="1200">
              <a:solidFill>
                <a:schemeClr val="tx1"/>
              </a:solidFill>
              <a:latin typeface="Calibri" pitchFamily="0" charset="0"/>
              <a:ea typeface="宋体" pitchFamily="0" charset="0"/>
              <a:cs typeface="Calibri" pitchFamily="0" charset="0"/>
            </a:endParaRPr>
          </a:p>
          <a:p>
            <a:endParaRPr lang="zh-CN" altLang="en-US"/>
          </a:p>
        </p:txBody>
      </p:sp>
    </p:spTree>
    <p:extLst>
      <p:ext uri="{BB962C8B-B14F-4D97-AF65-F5344CB8AC3E}">
        <p14:creationId xmlns:p14="http://schemas.microsoft.com/office/powerpoint/2010/main" val="1014613973"/>
      </p:ext>
    </p:extLst>
  </p:cSld>
  <p:clrMapOvr>
    <a:masterClrMapping/>
  </p:clrMapOvr>
</p:notes>
</file>

<file path=ppt/notesSlides/notesSlide1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11</a:t>
            </a:fld>
            <a:endParaRPr lang="zh-CN" altLang="en-US" sz="1200">
              <a:latin typeface="Calibri" pitchFamily="0" charset="0"/>
              <a:ea typeface="宋体" pitchFamily="0" charset="0"/>
              <a:cs typeface="Calibri" pitchFamily="0" charset="0"/>
            </a:endParaRPr>
          </a:p>
        </p:txBody>
      </p:sp>
      <p:sp>
        <p:nvSpPr>
          <p:cNvPr id="103"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04"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pPr>
            <a:r>
              <a:rPr lang="en-US" altLang="zh-CN" sz="1200" kern="1200">
                <a:solidFill>
                  <a:schemeClr val="tx1"/>
                </a:solidFill>
                <a:latin typeface="Calibri" pitchFamily="0" charset="0"/>
                <a:ea typeface="宋体" pitchFamily="0" charset="0"/>
                <a:cs typeface="Calibri" pitchFamily="0" charset="0"/>
              </a:rPr>
              <a:t>Prevention measures play an important role in the control of asthma occurrence and attacks. About 90% of deaths caused by asthma are said to be preventable with proper treatment. The risk of exacerbation is minimized by smoking cessation by almost 40%, and exposure to allergens and pollutants is also important. According to research, air pollution is a cause of 36% of new cases of asthma worldwide and nearly 99% of the population in the UK is exposed to unsafe air quality. The respiratory infections can also be prevented using vaccination against asthma attacks. Hospital admissions can be reduced by 25 with effective preventive strategies which will save a lot of money and will benefit the patients.</a:t>
            </a:r>
            <a:endParaRPr lang="en-US" altLang="zh-CN" sz="1200" kern="1200">
              <a:solidFill>
                <a:schemeClr val="tx1"/>
              </a:solidFill>
              <a:latin typeface="Calibri" pitchFamily="0" charset="0"/>
              <a:ea typeface="宋体" pitchFamily="0" charset="0"/>
              <a:cs typeface="Calibri" pitchFamily="0" charset="0"/>
            </a:endParaRPr>
          </a:p>
          <a:p>
            <a:endParaRPr lang="zh-CN" altLang="en-US"/>
          </a:p>
        </p:txBody>
      </p:sp>
    </p:spTree>
    <p:extLst>
      <p:ext uri="{BB962C8B-B14F-4D97-AF65-F5344CB8AC3E}">
        <p14:creationId xmlns:p14="http://schemas.microsoft.com/office/powerpoint/2010/main" val="1594852272"/>
      </p:ext>
    </p:extLst>
  </p:cSld>
  <p:clrMapOvr>
    <a:masterClrMapping/>
  </p:clrMapOvr>
</p:notes>
</file>

<file path=ppt/notesSlides/notesSlide1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12</a:t>
            </a:fld>
            <a:endParaRPr lang="zh-CN" altLang="en-US" sz="1200">
              <a:latin typeface="Calibri" pitchFamily="0" charset="0"/>
              <a:ea typeface="宋体" pitchFamily="0" charset="0"/>
              <a:cs typeface="Calibri" pitchFamily="0" charset="0"/>
            </a:endParaRPr>
          </a:p>
        </p:txBody>
      </p:sp>
      <p:sp>
        <p:nvSpPr>
          <p:cNvPr id="109"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10"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pPr>
            <a:r>
              <a:rPr lang="en-US" altLang="zh-CN" sz="1200" kern="1200">
                <a:solidFill>
                  <a:schemeClr val="tx1"/>
                </a:solidFill>
                <a:latin typeface="Calibri" pitchFamily="0" charset="0"/>
                <a:ea typeface="宋体" pitchFamily="0" charset="0"/>
                <a:cs typeface="Calibri" pitchFamily="0" charset="0"/>
              </a:rPr>
              <a:t>The focus of co-productive care is on the collaboration between patients and healthcare professionals. Treatment adherence can be enhanced by almost 30% with the help of effective communication skills, and patient satisfaction by 40% with shared decision-making. Cultural competence is necessary, because it enhances the results in 25% of diverse population. Engagement and education of the patient result in a decrease of hospital admissions by about 20%. The professionals have to show sympathy, ethical practice, and respect patient autonomy. The importance of person-centred care approaches in the management of chronic conditions is evidenced by the fact that collaborative models of care have been shown to enhance the long-term control of asthma in more than 60% of patients.</a:t>
            </a:r>
            <a:endParaRPr lang="en-US" altLang="zh-CN" sz="1200" kern="1200">
              <a:solidFill>
                <a:schemeClr val="tx1"/>
              </a:solidFill>
              <a:latin typeface="Calibri" pitchFamily="0" charset="0"/>
              <a:ea typeface="宋体" pitchFamily="0" charset="0"/>
              <a:cs typeface="Calibri" pitchFamily="0" charset="0"/>
            </a:endParaRPr>
          </a:p>
          <a:p>
            <a:endParaRPr lang="zh-CN" altLang="en-US"/>
          </a:p>
        </p:txBody>
      </p:sp>
    </p:spTree>
    <p:extLst>
      <p:ext uri="{BB962C8B-B14F-4D97-AF65-F5344CB8AC3E}">
        <p14:creationId xmlns:p14="http://schemas.microsoft.com/office/powerpoint/2010/main" val="328536989"/>
      </p:ext>
    </p:extLst>
  </p:cSld>
  <p:clrMapOvr>
    <a:masterClrMapping/>
  </p:clrMapOvr>
</p:notes>
</file>

<file path=ppt/notesSlides/notesSlide1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13</a:t>
            </a:fld>
            <a:endParaRPr lang="zh-CN" altLang="en-US" sz="1200">
              <a:latin typeface="Calibri" pitchFamily="0" charset="0"/>
              <a:ea typeface="宋体" pitchFamily="0" charset="0"/>
              <a:cs typeface="Calibri" pitchFamily="0" charset="0"/>
            </a:endParaRPr>
          </a:p>
        </p:txBody>
      </p:sp>
      <p:sp>
        <p:nvSpPr>
          <p:cNvPr id="115"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16"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pPr>
            <a:r>
              <a:rPr lang="en-US" altLang="zh-CN" sz="1200" kern="1200">
                <a:solidFill>
                  <a:schemeClr val="tx1"/>
                </a:solidFill>
                <a:latin typeface="Calibri" pitchFamily="0" charset="0"/>
                <a:ea typeface="宋体" pitchFamily="0" charset="0"/>
                <a:cs typeface="Calibri" pitchFamily="0" charset="0"/>
              </a:rPr>
              <a:t>The key to enhancing asthma outcomes is personalised care and self-management. Aided self-management decreases hospital admissions by about 35% and customized care plans enhance symptom control in 50% of patients. Social prescribing involves broader determinants of health and is beneficial to approximately 20% of patients. Patient satisfaction increases by 30% with the use of personal health budgets. There are six components of NHS model, among them being shared decision-making and community support. By putting all six elements into practice, emergency admissions may be decreased by as much as 40%. These strategies enable patients, enhance compliance, and provide long-term, sustainable management of asthma in healthcare.</a:t>
            </a:r>
            <a:endParaRPr lang="en-US" altLang="zh-CN" sz="1200" kern="1200">
              <a:solidFill>
                <a:schemeClr val="tx1"/>
              </a:solidFill>
              <a:latin typeface="Calibri" pitchFamily="0" charset="0"/>
              <a:ea typeface="宋体" pitchFamily="0" charset="0"/>
              <a:cs typeface="Calibri" pitchFamily="0" charset="0"/>
            </a:endParaRPr>
          </a:p>
          <a:p>
            <a:endParaRPr lang="zh-CN" altLang="en-US"/>
          </a:p>
        </p:txBody>
      </p:sp>
    </p:spTree>
    <p:extLst>
      <p:ext uri="{BB962C8B-B14F-4D97-AF65-F5344CB8AC3E}">
        <p14:creationId xmlns:p14="http://schemas.microsoft.com/office/powerpoint/2010/main" val="1092424089"/>
      </p:ext>
    </p:extLst>
  </p:cSld>
  <p:clrMapOvr>
    <a:masterClrMapping/>
  </p:clrMapOvr>
</p:notes>
</file>

<file path=ppt/notesSlides/notesSlide1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14</a:t>
            </a:fld>
            <a:endParaRPr lang="zh-CN" altLang="en-US" sz="1200">
              <a:latin typeface="Calibri" pitchFamily="0" charset="0"/>
              <a:ea typeface="宋体" pitchFamily="0" charset="0"/>
              <a:cs typeface="Calibri" pitchFamily="0" charset="0"/>
            </a:endParaRPr>
          </a:p>
        </p:txBody>
      </p:sp>
      <p:sp>
        <p:nvSpPr>
          <p:cNvPr id="119" name="对象"/>
          <p:cNvSpPr>
            <a:spLocks noGrp="1"/>
          </p:cNvSpPr>
          <p:nvPr>
            <p:ph type="sldImg"/>
          </p:nvPr>
        </p:nvSpPr>
        <p:spPr>
          <a:xfrm rot="0">
            <a:off x="685800" y="1143000"/>
            <a:ext cx="5486400" cy="3086100"/>
          </a:xfrm>
          <a:prstGeom prst="rect"/>
          <a:noFill/>
          <a:ln w="12700" cmpd="sng" cap="flat">
            <a:noFill/>
            <a:prstDash val="solid"/>
            <a:miter/>
          </a:ln>
        </p:spPr>
      </p:sp>
      <p:sp>
        <p:nvSpPr>
          <p:cNvPr id="120"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200016975"/>
      </p:ext>
    </p:extLst>
  </p:cSld>
  <p:clrMapOvr>
    <a:masterClrMapping/>
  </p:clrMapOvr>
</p:notes>
</file>

<file path=ppt/notesSlides/notesSlide1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15</a:t>
            </a:fld>
            <a:endParaRPr lang="zh-CN" altLang="en-US" sz="1200">
              <a:latin typeface="Calibri" pitchFamily="0" charset="0"/>
              <a:ea typeface="宋体" pitchFamily="0" charset="0"/>
              <a:cs typeface="Calibri" pitchFamily="0" charset="0"/>
            </a:endParaRPr>
          </a:p>
        </p:txBody>
      </p:sp>
      <p:sp>
        <p:nvSpPr>
          <p:cNvPr id="123" name="对象"/>
          <p:cNvSpPr>
            <a:spLocks noGrp="1"/>
          </p:cNvSpPr>
          <p:nvPr>
            <p:ph type="sldImg"/>
          </p:nvPr>
        </p:nvSpPr>
        <p:spPr>
          <a:xfrm rot="0">
            <a:off x="685800" y="1143000"/>
            <a:ext cx="5486400" cy="3086100"/>
          </a:xfrm>
          <a:prstGeom prst="rect"/>
          <a:noFill/>
          <a:ln w="12700" cmpd="sng" cap="flat">
            <a:noFill/>
            <a:prstDash val="solid"/>
            <a:miter/>
          </a:ln>
        </p:spPr>
      </p:sp>
      <p:sp>
        <p:nvSpPr>
          <p:cNvPr id="124"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5572331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1.jpeg"/><Relationship Id="rId3" Type="http://schemas.openxmlformats.org/officeDocument/2006/relationships/image" Target="../media/2.png"/><Relationship Id="rId4" Type="http://schemas.openxmlformats.org/officeDocument/2006/relationships/image" Target="../media/3.png"/><Relationship Id="rId5" Type="http://schemas.openxmlformats.org/officeDocument/2006/relationships/image" Target="../media/4.png"/><Relationship Id="rId6" Type="http://schemas.openxmlformats.org/officeDocument/2006/relationships/image" Target="../media/5.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1.jpeg"/><Relationship Id="rId3" Type="http://schemas.openxmlformats.org/officeDocument/2006/relationships/image" Target="../media/2.png"/><Relationship Id="rId4" Type="http://schemas.openxmlformats.org/officeDocument/2006/relationships/image" Target="../media/3.png"/><Relationship Id="rId5" Type="http://schemas.openxmlformats.org/officeDocument/2006/relationships/image" Target="../media/4.png"/><Relationship Id="rId6" Type="http://schemas.openxmlformats.org/officeDocument/2006/relationships/image" Target="../media/5.png"/></Relationships>
</file>

<file path=ppt/slideLayouts/slideLayout1.xml><?xml version="1.0" encoding="utf-8"?>
<p:sldLayout xmlns:p="http://schemas.openxmlformats.org/presentationml/2006/main" showMasterSp="0" type="title" preserve="1">
  <p:cSld name="标题幻灯片">
    <p:bg>
      <p:bgPr>
        <a:blipFill xmlns:a="http://schemas.openxmlformats.org/drawingml/2006/main">
          <a:blip xmlns:r="http://schemas.openxmlformats.org/officeDocument/2006/relationships" r:embed="rId2">
            <a:duotone>
              <a:srgbClr val="141940"/>
              <a:srgbClr val="8A3875"/>
            </a:duotone>
          </a:blip>
          <a:stretch/>
        </a:blipFill>
      </p:bgPr>
    </p:bg>
    <p:spTree>
      <p:nvGrpSpPr>
        <p:cNvPr id="1" name=""/>
        <p:cNvGrpSpPr/>
        <p:nvPr/>
      </p:nvGrpSpPr>
      <p:grpSpPr>
        <a:xfrm xmlns:a="http://schemas.openxmlformats.org/drawingml/2006/main">
          <a:off x="0" y="0"/>
          <a:ext cx="0" cy="0"/>
          <a:chOff x="0" y="0"/>
          <a:chExt cx="0" cy="0"/>
        </a:xfrm>
      </p:grpSpPr>
      <p:pic>
        <p:nvPicPr>
          <p:cNvPr id="19" name="图片"/>
          <p:cNvPicPr>
            <a:picLocks xmlns:a="http://schemas.openxmlformats.org/drawingml/2006/main" noChangeAspect="1"/>
          </p:cNvPicPr>
          <p:nvPr/>
        </p:nvPicPr>
        <p:blipFill>
          <a:blip xmlns:a="http://schemas.openxmlformats.org/drawingml/2006/main" xmlns:r="http://schemas.openxmlformats.org/officeDocument/2006/relationships" r:embed="rId3" cstate="print"/>
          <a:srcRect xmlns:a="http://schemas.openxmlformats.org/drawingml/2006/main" l="3644"/>
          <a:stretch xmlns:a="http://schemas.openxmlformats.org/drawingml/2006/main">
            <a:fillRect/>
          </a:stretch>
        </p:blipFill>
        <p:spPr>
          <a:xfrm xmlns:a="http://schemas.openxmlformats.org/drawingml/2006/main" rot="0">
            <a:off x="0" y="2669685"/>
            <a:ext cx="4035669" cy="4188315"/>
          </a:xfrm>
          <a:prstGeom xmlns:a="http://schemas.openxmlformats.org/drawingml/2006/main" prst="rect"/>
          <a:noFill xmlns:a="http://schemas.openxmlformats.org/drawingml/2006/main"/>
          <a:ln xmlns:a="http://schemas.openxmlformats.org/drawingml/2006/main" w="12700" cmpd="sng" cap="flat">
            <a:noFill/>
            <a:prstDash val="solid"/>
            <a:miter/>
          </a:ln>
        </p:spPr>
      </p:pic>
      <p:pic>
        <p:nvPicPr>
          <p:cNvPr id="20" name="图片"/>
          <p:cNvPicPr>
            <a:picLocks xmlns:a="http://schemas.openxmlformats.org/drawingml/2006/main" noChangeAspect="1"/>
          </p:cNvPicPr>
          <p:nvPr/>
        </p:nvPicPr>
        <p:blipFill>
          <a:blip xmlns:a="http://schemas.openxmlformats.org/drawingml/2006/main" xmlns:r="http://schemas.openxmlformats.org/officeDocument/2006/relationships" r:embed="rId4" cstate="print"/>
          <a:srcRect xmlns:a="http://schemas.openxmlformats.org/drawingml/2006/main" l="35640"/>
          <a:stretch xmlns:a="http://schemas.openxmlformats.org/drawingml/2006/main">
            <a:fillRect/>
          </a:stretch>
        </p:blipFill>
        <p:spPr>
          <a:xfrm xmlns:a="http://schemas.openxmlformats.org/drawingml/2006/main" rot="0">
            <a:off x="0" y="2892347"/>
            <a:ext cx="1522412" cy="2365453"/>
          </a:xfrm>
          <a:prstGeom xmlns:a="http://schemas.openxmlformats.org/drawingml/2006/main" prst="rect"/>
          <a:noFill xmlns:a="http://schemas.openxmlformats.org/drawingml/2006/main"/>
          <a:ln xmlns:a="http://schemas.openxmlformats.org/drawingml/2006/main" w="12700" cmpd="sng" cap="flat">
            <a:noFill/>
            <a:prstDash val="solid"/>
            <a:miter/>
          </a:ln>
        </p:spPr>
      </p:pic>
      <p:sp>
        <p:nvSpPr>
          <p:cNvPr id="21" name="椭圆"/>
          <p:cNvSpPr>
            <a:spLocks xmlns:a="http://schemas.openxmlformats.org/drawingml/2006/main"/>
          </p:cNvSpPr>
          <p:nvPr/>
        </p:nvSpPr>
        <p:spPr>
          <a:xfrm xmlns:a="http://schemas.openxmlformats.org/drawingml/2006/main" rot="0">
            <a:off x="8609012" y="1676400"/>
            <a:ext cx="2819400" cy="2819400"/>
          </a:xfrm>
          <a:prstGeom xmlns:a="http://schemas.openxmlformats.org/drawingml/2006/main" prst="ellipse"/>
          <a:gradFill xmlns:a="http://schemas.openxmlformats.org/drawingml/2006/main" rotWithShape="1">
            <a:gsLst>
              <a:gs pos="0">
                <a:srgbClr val="9B6BF2">
                  <a:alpha val="6666"/>
                </a:srgbClr>
              </a:gs>
              <a:gs pos="69000">
                <a:srgbClr val="9B6BF2">
                  <a:alpha val="0"/>
                </a:srgbClr>
              </a:gs>
              <a:gs pos="36000">
                <a:srgbClr val="9B6BF2">
                  <a:alpha val="5882"/>
                </a:srgbClr>
              </a:gs>
            </a:gsLst>
            <a:path path="circle">
              <a:fillToRect l="50000" t="50000" r="50000" b="50000"/>
            </a:path>
            <a:tileRect/>
          </a:gradFill>
          <a:ln xmlns:a="http://schemas.openxmlformats.org/drawingml/2006/main" w="9525" cmpd="sng" cap="flat">
            <a:noFill/>
            <a:prstDash val="solid"/>
            <a:round/>
          </a:ln>
        </p:spPr>
      </p:sp>
      <p:pic>
        <p:nvPicPr>
          <p:cNvPr id="22" name="图片"/>
          <p:cNvPicPr>
            <a:picLocks xmlns:a="http://schemas.openxmlformats.org/drawingml/2006/main" noChangeAspect="1"/>
          </p:cNvPicPr>
          <p:nvPr/>
        </p:nvPicPr>
        <p:blipFill>
          <a:blip xmlns:a="http://schemas.openxmlformats.org/drawingml/2006/main" xmlns:r="http://schemas.openxmlformats.org/officeDocument/2006/relationships" r:embed="rId5" cstate="print"/>
          <a:srcRect xmlns:a="http://schemas.openxmlformats.org/drawingml/2006/main" t="28813"/>
          <a:stretch xmlns:a="http://schemas.openxmlformats.org/drawingml/2006/main">
            <a:fillRect/>
          </a:stretch>
        </p:blipFill>
        <p:spPr>
          <a:xfrm xmlns:a="http://schemas.openxmlformats.org/drawingml/2006/main" rot="0">
            <a:off x="7999412" y="0"/>
            <a:ext cx="1603387" cy="1141407"/>
          </a:xfrm>
          <a:prstGeom xmlns:a="http://schemas.openxmlformats.org/drawingml/2006/main" prst="rect"/>
          <a:noFill xmlns:a="http://schemas.openxmlformats.org/drawingml/2006/main"/>
          <a:ln xmlns:a="http://schemas.openxmlformats.org/drawingml/2006/main" w="12700" cmpd="sng" cap="flat">
            <a:noFill/>
            <a:prstDash val="solid"/>
            <a:miter/>
          </a:ln>
        </p:spPr>
      </p:pic>
      <p:pic>
        <p:nvPicPr>
          <p:cNvPr id="23" name="图片"/>
          <p:cNvPicPr>
            <a:picLocks xmlns:a="http://schemas.openxmlformats.org/drawingml/2006/main" noChangeAspect="1"/>
          </p:cNvPicPr>
          <p:nvPr/>
        </p:nvPicPr>
        <p:blipFill>
          <a:blip xmlns:a="http://schemas.openxmlformats.org/drawingml/2006/main" xmlns:r="http://schemas.openxmlformats.org/officeDocument/2006/relationships" r:embed="rId6" cstate="print"/>
          <a:srcRect xmlns:a="http://schemas.openxmlformats.org/drawingml/2006/main" b="23320"/>
          <a:stretch xmlns:a="http://schemas.openxmlformats.org/drawingml/2006/main">
            <a:fillRect/>
          </a:stretch>
        </p:blipFill>
        <p:spPr>
          <a:xfrm xmlns:a="http://schemas.openxmlformats.org/drawingml/2006/main" rot="0">
            <a:off x="8609012" y="6096000"/>
            <a:ext cx="993734" cy="762000"/>
          </a:xfrm>
          <a:prstGeom xmlns:a="http://schemas.openxmlformats.org/drawingml/2006/main" prst="rect"/>
          <a:noFill xmlns:a="http://schemas.openxmlformats.org/drawingml/2006/main"/>
          <a:ln xmlns:a="http://schemas.openxmlformats.org/drawingml/2006/main" w="12700" cmpd="sng" cap="flat">
            <a:noFill/>
            <a:prstDash val="solid"/>
            <a:miter/>
          </a:ln>
        </p:spPr>
      </p:pic>
      <p:sp>
        <p:nvSpPr>
          <p:cNvPr id="24" name="矩形"/>
          <p:cNvSpPr>
            <a:spLocks xmlns:a="http://schemas.openxmlformats.org/drawingml/2006/main"/>
          </p:cNvSpPr>
          <p:nvPr/>
        </p:nvSpPr>
        <p:spPr>
          <a:xfrm xmlns:a="http://schemas.openxmlformats.org/drawingml/2006/main" rot="0">
            <a:off x="10437812" y="0"/>
            <a:ext cx="685800" cy="1143000"/>
          </a:xfrm>
          <a:prstGeom xmlns:a="http://schemas.openxmlformats.org/drawingml/2006/main" prst="rect"/>
          <a:solidFill xmlns:a="http://schemas.openxmlformats.org/drawingml/2006/main">
            <a:schemeClr val="accent1"/>
          </a:solidFill>
          <a:ln xmlns:a="http://schemas.openxmlformats.org/drawingml/2006/main" w="9525" cmpd="sng" cap="flat">
            <a:noFill/>
            <a:prstDash val="solid"/>
            <a:round/>
          </a:ln>
          <a:effectLst xmlns:a="http://schemas.openxmlformats.org/drawingml/2006/main">
            <a:outerShdw sx="100000" sy="100000" algn="b" rotWithShape="0" blurRad="38100" dist="25400" dir="5400000">
              <a:srgbClr val="000000">
                <a:alpha val="44705"/>
              </a:srgbClr>
            </a:outerShdw>
          </a:effectLst>
        </p:spPr>
      </p:sp>
      <p:sp>
        <p:nvSpPr>
          <p:cNvPr id="25" name="文本框"/>
          <p:cNvSpPr>
            <a:spLocks xmlns:a="http://schemas.openxmlformats.org/drawingml/2006/main" noGrp="1"/>
          </p:cNvSpPr>
          <p:nvPr>
            <p:ph type="ctrTitle"/>
          </p:nvPr>
        </p:nvSpPr>
        <p:spPr>
          <a:xfrm xmlns:a="http://schemas.openxmlformats.org/drawingml/2006/main" rot="0">
            <a:off x="1154955" y="1447800"/>
            <a:ext cx="8825659" cy="3329581"/>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b" anchorCtr="0">
            <a:prstTxWarp prst="textNoShape"/>
          </a:bodyPr>
          <a:lstStyle xmlns:a="http://schemas.openxmlformats.org/drawingml/2006/main"/>
          <a:p xmlns:a="http://schemas.openxmlformats.org/drawingml/2006/main">
            <a:pPr marL="0" indent="0" algn="l">
              <a:lnSpc>
                <a:spcPct val="100000"/>
              </a:lnSpc>
              <a:spcBef>
                <a:spcPts val="0"/>
              </a:spcBef>
              <a:spcAft>
                <a:spcPts val="0"/>
              </a:spcAft>
              <a:buNone/>
            </a:pPr>
            <a:r>
              <a:rPr lang="en-US" altLang="zh-CN" sz="7200" b="0" i="0" u="none" strike="noStrike" kern="1200" cap="none" spc="0" baseline="0">
                <a:solidFill>
                  <a:schemeClr val="tx2"/>
                </a:solidFill>
                <a:latin typeface="Century Gothic" pitchFamily="0" charset="0"/>
                <a:ea typeface="宋体" pitchFamily="0" charset="0"/>
                <a:cs typeface="Lucida Sans" pitchFamily="0" charset="0"/>
              </a:rPr>
              <a:t>Click to edit Master title style</a:t>
            </a:r>
            <a:endParaRPr lang="zh-CN" altLang="en-US" sz="7200" b="0" i="0" u="none" strike="noStrike" kern="1200" cap="none" spc="0" baseline="0">
              <a:solidFill>
                <a:schemeClr val="tx2"/>
              </a:solidFill>
              <a:latin typeface="Century Gothic" pitchFamily="0" charset="0"/>
              <a:ea typeface="宋体" pitchFamily="0" charset="0"/>
              <a:cs typeface="Lucida Sans" pitchFamily="0" charset="0"/>
            </a:endParaRPr>
          </a:p>
        </p:txBody>
      </p:sp>
      <p:sp>
        <p:nvSpPr>
          <p:cNvPr id="26" name="文本框"/>
          <p:cNvSpPr>
            <a:spLocks xmlns:a="http://schemas.openxmlformats.org/drawingml/2006/main" noGrp="1"/>
          </p:cNvSpPr>
          <p:nvPr>
            <p:ph type="subTitle" idx="1"/>
          </p:nvPr>
        </p:nvSpPr>
        <p:spPr>
          <a:xfrm xmlns:a="http://schemas.openxmlformats.org/drawingml/2006/main" rot="0">
            <a:off x="1154955" y="4777380"/>
            <a:ext cx="8825659" cy="861420"/>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t" anchorCtr="0">
            <a:prstTxWarp prst="textNoShape"/>
          </a:bodyPr>
          <a:lstStyle xmlns:a="http://schemas.openxmlformats.org/drawingml/2006/main"/>
          <a:p xmlns:a="http://schemas.openxmlformats.org/drawingml/2006/main">
            <a:pPr marL="0" indent="0" algn="l">
              <a:lnSpc>
                <a:spcPct val="100000"/>
              </a:lnSpc>
              <a:spcBef>
                <a:spcPts val="1000"/>
              </a:spcBef>
              <a:spcAft>
                <a:spcPts val="0"/>
              </a:spcAft>
              <a:buNone/>
            </a:pPr>
            <a:r>
              <a:rPr lang="en-US" altLang="zh-CN" sz="2000" b="0" i="0" u="none" strike="noStrike" kern="1200" cap="all" spc="0" baseline="0">
                <a:solidFill>
                  <a:srgbClr val="EF51A4"/>
                </a:solidFill>
                <a:latin typeface="Century Gothic" pitchFamily="0" charset="0"/>
                <a:ea typeface="宋体" pitchFamily="0" charset="0"/>
                <a:cs typeface="Lucida Sans" pitchFamily="0" charset="0"/>
              </a:rPr>
              <a:t>Click to edit Master subtitle style</a:t>
            </a:r>
            <a:endParaRPr lang="zh-CN" altLang="en-US" sz="2000" b="0" i="0" u="none" strike="noStrike" kern="1200" cap="all" spc="0" baseline="0">
              <a:solidFill>
                <a:srgbClr val="EF51A4"/>
              </a:solidFill>
              <a:latin typeface="Century Gothic" pitchFamily="0" charset="0"/>
              <a:ea typeface="宋体" pitchFamily="0" charset="0"/>
              <a:cs typeface="Lucida Sans" pitchFamily="0" charset="0"/>
            </a:endParaRPr>
          </a:p>
        </p:txBody>
      </p:sp>
      <p:sp>
        <p:nvSpPr>
          <p:cNvPr id="27" name="文本框"/>
          <p:cNvSpPr>
            <a:spLocks xmlns:a="http://schemas.openxmlformats.org/drawingml/2006/main" noGrp="1"/>
          </p:cNvSpPr>
          <p:nvPr>
            <p:ph type="dt" idx="10"/>
          </p:nvPr>
        </p:nvSpPr>
        <p:spPr>
          <a:xfrm xmlns:a="http://schemas.openxmlformats.org/drawingml/2006/main" rot="5400000">
            <a:off x="10155640" y="1790701"/>
            <a:ext cx="990597" cy="304799"/>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t" anchorCtr="0">
            <a:prstTxWarp prst="textNoShape"/>
          </a:bodyPr>
          <a:lstStyle xmlns:a="http://schemas.openxmlformats.org/drawingml/2006/main"/>
          <a:p xmlns:a="http://schemas.openxmlformats.org/drawingml/2006/main">
            <a:pPr marL="0" indent="0" algn="l">
              <a:lnSpc>
                <a:spcPct val="100000"/>
              </a:lnSpc>
              <a:spcBef>
                <a:spcPts val="0"/>
              </a:spcBef>
              <a:spcAft>
                <a:spcPts val="0"/>
              </a:spcAft>
              <a:buNone/>
            </a:pPr>
            <a:endParaRPr lang="zh-CN" altLang="en-US" sz="1100" b="0" i="0" u="none" strike="noStrike" kern="1200" cap="none" spc="0" baseline="0">
              <a:solidFill>
                <a:srgbClr val="FFFFFF"/>
              </a:solidFill>
              <a:latin typeface="Century Gothic" pitchFamily="0" charset="0"/>
              <a:ea typeface="宋体" pitchFamily="0" charset="0"/>
              <a:cs typeface="Century Gothic" pitchFamily="0" charset="0"/>
            </a:endParaRPr>
          </a:p>
        </p:txBody>
      </p:sp>
      <p:sp>
        <p:nvSpPr>
          <p:cNvPr id="28" name="文本框"/>
          <p:cNvSpPr>
            <a:spLocks xmlns:a="http://schemas.openxmlformats.org/drawingml/2006/main" noGrp="1"/>
          </p:cNvSpPr>
          <p:nvPr>
            <p:ph type="ftr"/>
          </p:nvPr>
        </p:nvSpPr>
        <p:spPr>
          <a:xfrm xmlns:a="http://schemas.openxmlformats.org/drawingml/2006/main" rot="5400000">
            <a:off x="8951573" y="3225297"/>
            <a:ext cx="3859794" cy="304800"/>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b" anchorCtr="0">
            <a:prstTxWarp prst="textNoShape"/>
          </a:bodyPr>
          <a:lstStyle xmlns:a="http://schemas.openxmlformats.org/drawingml/2006/main"/>
          <a:p xmlns:a="http://schemas.openxmlformats.org/drawingml/2006/main">
            <a:pPr marL="0" indent="0" algn="l">
              <a:lnSpc>
                <a:spcPct val="100000"/>
              </a:lnSpc>
              <a:spcBef>
                <a:spcPts val="0"/>
              </a:spcBef>
              <a:spcAft>
                <a:spcPts val="0"/>
              </a:spcAft>
              <a:buNone/>
            </a:pPr>
            <a:endParaRPr lang="zh-CN" altLang="en-US" sz="1100" b="0" i="0" u="none" strike="noStrike" kern="1200" cap="none" spc="0" baseline="0">
              <a:solidFill>
                <a:srgbClr val="FFFFFF"/>
              </a:solidFill>
              <a:latin typeface="Century Gothic" pitchFamily="0" charset="0"/>
              <a:ea typeface="宋体" pitchFamily="0" charset="0"/>
              <a:cs typeface="Century Gothic" pitchFamily="0" charset="0"/>
            </a:endParaRPr>
          </a:p>
        </p:txBody>
      </p:sp>
      <p:sp>
        <p:nvSpPr>
          <p:cNvPr id="29" name="文本框"/>
          <p:cNvSpPr>
            <a:spLocks xmlns:a="http://schemas.openxmlformats.org/drawingml/2006/main" noGrp="1"/>
          </p:cNvSpPr>
          <p:nvPr>
            <p:ph type="sldNum"/>
          </p:nvPr>
        </p:nvSpPr>
        <p:spPr>
          <a:xfrm xmlns:a="http://schemas.openxmlformats.org/drawingml/2006/main" rot="0">
            <a:off x="10352541" y="295729"/>
            <a:ext cx="838197" cy="767685"/>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b" anchorCtr="0">
            <a:prstTxWarp prst="textNoShape"/>
          </a:bodyPr>
          <a:lstStyle xmlns:a="http://schemas.openxmlformats.org/drawingml/2006/main"/>
          <a:p xmlns:a="http://schemas.openxmlformats.org/drawingml/2006/main">
            <a:pPr marL="0" indent="0" algn="ctr">
              <a:lnSpc>
                <a:spcPct val="100000"/>
              </a:lnSpc>
              <a:spcBef>
                <a:spcPts val="0"/>
              </a:spcBef>
              <a:spcAft>
                <a:spcPts val="0"/>
              </a:spcAft>
              <a:buNone/>
            </a:pPr>
            <a:fld id="{CAD2D6BD-DE1B-4B5F-8B41-2702339687B9}" type="slidenum">
              <a:rPr lang="en-US" altLang="zh-CN" sz="2800" b="0" i="0" u="none" strike="noStrike" kern="1200" cap="none" spc="0" baseline="0">
                <a:solidFill>
                  <a:srgbClr val="FFFFFF"/>
                </a:solidFill>
                <a:latin typeface="Century Gothic" pitchFamily="0" charset="0"/>
                <a:ea typeface="宋体" pitchFamily="0" charset="0"/>
                <a:cs typeface="Century Gothic" pitchFamily="0" charset="0"/>
              </a:rPr>
              <a:t>&lt;#&gt;</a:t>
            </a:fld>
            <a:endParaRPr lang="zh-CN" altLang="en-US" sz="2800" b="0" i="0" u="none" strike="noStrike" kern="1200" cap="none" spc="0" baseline="0">
              <a:solidFill>
                <a:srgbClr val="FFFFFF"/>
              </a:solidFill>
              <a:latin typeface="Century Gothic" pitchFamily="0" charset="0"/>
              <a:ea typeface="宋体" pitchFamily="0" charset="0"/>
              <a:cs typeface="Century Gothic" pitchFamily="0" charset="0"/>
            </a:endParaRPr>
          </a:p>
        </p:txBody>
      </p:sp>
    </p:spTree>
    <p:extLst>
      <p:ext uri="{BB962C8B-B14F-4D97-AF65-F5344CB8AC3E}">
        <p14:creationId xmlns:p14="http://schemas.microsoft.com/office/powerpoint/2010/main" val="1401284816"/>
      </p:ext>
    </p:extLst>
  </p:cSld>
  <p:clrMapOvr>
    <a:masterClrMapping xmlns:a="http://schemas.openxmlformats.org/drawingml/2006/main"/>
  </p:clrMapOvr>
</p:sldLayout>
</file>

<file path=ppt/slideLayouts/slideLayout2.xml><?xml version="1.0" encoding="utf-8"?>
<p:sldLayout xmlns:p="http://schemas.openxmlformats.org/presentationml/2006/main" type="obj" preserve="1">
  <p:cSld name="标题和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p:txBody>
          <a:bodyPr xmlns:a="http://schemas.openxmlformats.org/drawingml/2006/main"/>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401087020"/>
      </p:ext>
    </p:extLst>
  </p:cSld>
  <p:clrMapOvr>
    <a:masterClrMapping xmlns:a="http://schemas.openxmlformats.org/drawingml/2006/main"/>
  </p:clrMapOvr>
</p:sldLayout>
</file>

<file path=ppt/slideLayouts/slideLayout3.xml><?xml version="1.0" encoding="utf-8"?>
<p:sldLayout xmlns:p="http://schemas.openxmlformats.org/presentationml/2006/main" type="secHead" preserve="1">
  <p:cSld name="节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722313" y="4406900"/>
            <a:ext cx="7772400" cy="1362075"/>
          </a:xfrm>
        </p:spPr>
        <p:txBody>
          <a:bodyPr xmlns:a="http://schemas.openxmlformats.org/drawingml/2006/main" anchor="t"/>
          <a:lstStyle xmlns:a="http://schemas.openxmlformats.org/drawingml/2006/main">
            <a:lvl1pPr algn="l">
              <a:defRPr sz="4000" b="1" cap="all"/>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722313" y="2906713"/>
            <a:ext cx="7772400" cy="1500187"/>
          </a:xfrm>
        </p:spPr>
        <p:txBody>
          <a:bodyPr xmlns:a="http://schemas.openxmlformats.org/drawingml/2006/main" anchor="b"/>
          <a:lstStyle xmlns:a="http://schemas.openxmlformats.org/drawingml/2006/main">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930959024"/>
      </p:ext>
    </p:extLst>
  </p:cSld>
  <p:clrMapOvr>
    <a:masterClrMapping xmlns:a="http://schemas.openxmlformats.org/drawingml/2006/main"/>
  </p:clrMapOvr>
</p:sldLayout>
</file>

<file path=ppt/slideLayouts/slideLayout4.xml><?xml version="1.0" encoding="utf-8"?>
<p:sldLayout xmlns:p="http://schemas.openxmlformats.org/presentationml/2006/main" type="twoObj" preserve="1">
  <p:cSld name="两栏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sz="half" idx="1"/>
          </p:nvPr>
        </p:nvSpPr>
        <p:spPr>
          <a:xfrm xmlns:a="http://schemas.openxmlformats.org/drawingml/2006/main">
            <a:off x="457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sz="half" idx="2"/>
          </p:nvPr>
        </p:nvSpPr>
        <p:spPr>
          <a:xfrm xmlns:a="http://schemas.openxmlformats.org/drawingml/2006/main">
            <a:off x="4648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3666468"/>
      </p:ext>
    </p:extLst>
  </p:cSld>
  <p:clrMapOvr>
    <a:masterClrMapping xmlns:a="http://schemas.openxmlformats.org/drawingml/2006/main"/>
  </p:clrMapOvr>
</p:sldLayout>
</file>

<file path=ppt/slideLayouts/slideLayout5.xml><?xml version="1.0" encoding="utf-8"?>
<p:sldLayout xmlns:p="http://schemas.openxmlformats.org/presentationml/2006/main" type="twoTxTwoObj" preserve="1">
  <p:cSld name="比较">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lvl1pPr>
              <a:defRPr/>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457200" y="1535113"/>
            <a:ext cx="4040188"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sz="half" idx="2"/>
          </p:nvPr>
        </p:nvSpPr>
        <p:spPr>
          <a:xfrm xmlns:a="http://schemas.openxmlformats.org/drawingml/2006/main">
            <a:off x="457200" y="2174875"/>
            <a:ext cx="4040188"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body" sz="quarter" idx="3"/>
          </p:nvPr>
        </p:nvSpPr>
        <p:spPr>
          <a:xfrm xmlns:a="http://schemas.openxmlformats.org/drawingml/2006/main">
            <a:off x="4645025" y="1535113"/>
            <a:ext cx="4041775"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6" name="文本框"/>
          <p:cNvSpPr>
            <a:spLocks xmlns:a="http://schemas.openxmlformats.org/drawingml/2006/main" noGrp="1"/>
          </p:cNvSpPr>
          <p:nvPr>
            <p:ph sz="quarter" idx="4"/>
          </p:nvPr>
        </p:nvSpPr>
        <p:spPr>
          <a:xfrm xmlns:a="http://schemas.openxmlformats.org/drawingml/2006/main">
            <a:off x="4645025" y="2174875"/>
            <a:ext cx="4041775"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7"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8"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9"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703963884"/>
      </p:ext>
    </p:extLst>
  </p:cSld>
  <p:clrMapOvr>
    <a:masterClrMapping xmlns:a="http://schemas.openxmlformats.org/drawingml/2006/main"/>
  </p:clrMapOvr>
</p:sldLayout>
</file>

<file path=ppt/slideLayouts/slideLayout6.xml><?xml version="1.0" encoding="utf-8"?>
<p:sldLayout xmlns:p="http://schemas.openxmlformats.org/presentationml/2006/main" type="titleOnly" preserve="1">
  <p:cSld name="仅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4"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5"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43422158"/>
      </p:ext>
    </p:extLst>
  </p:cSld>
  <p:clrMapOvr>
    <a:masterClrMapping xmlns:a="http://schemas.openxmlformats.org/drawingml/2006/main"/>
  </p:clrMapOvr>
</p:sldLayout>
</file>

<file path=ppt/slideLayouts/slideLayout7.xml><?xml version="1.0" encoding="utf-8"?>
<p:sldLayout xmlns:p="http://schemas.openxmlformats.org/presentationml/2006/main" type="blank" preserve="1">
  <p:cSld name="空白">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3"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4"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803915821"/>
      </p:ext>
    </p:extLst>
  </p:cSld>
  <p:clrMapOvr>
    <a:masterClrMapping xmlns:a="http://schemas.openxmlformats.org/drawingml/2006/main"/>
  </p:clrMapOvr>
</p:sldLayout>
</file>

<file path=ppt/slideLayouts/slideLayout8.xml><?xml version="1.0" encoding="utf-8"?>
<p:sldLayout xmlns:p="http://schemas.openxmlformats.org/presentationml/2006/main" type="objTx" preserve="1">
  <p:cSld name="内容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457200" y="273050"/>
            <a:ext cx="3008313" cy="1162050"/>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a:xfrm xmlns:a="http://schemas.openxmlformats.org/drawingml/2006/main">
            <a:off x="3575050" y="273050"/>
            <a:ext cx="5111750" cy="5853113"/>
          </a:xfrm>
        </p:spPr>
        <p:txBody>
          <a:bodyPr xmlns:a="http://schemas.openxmlformats.org/drawingml/2006/main"/>
          <a:lstStyle xmlns:a="http://schemas.openxmlformats.org/drawingml/2006/main">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457200" y="1435100"/>
            <a:ext cx="3008313" cy="4691063"/>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2043239003"/>
      </p:ext>
    </p:extLst>
  </p:cSld>
  <p:clrMapOvr>
    <a:masterClrMapping xmlns:a="http://schemas.openxmlformats.org/drawingml/2006/main"/>
  </p:clrMapOvr>
</p:sldLayout>
</file>

<file path=ppt/slideLayouts/slideLayout9.xml><?xml version="1.0" encoding="utf-8"?>
<p:sldLayout xmlns:p="http://schemas.openxmlformats.org/presentationml/2006/main" type="picTx" preserve="1">
  <p:cSld name="图片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1792288" y="4800600"/>
            <a:ext cx="5486400" cy="566738"/>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pic" idx="1"/>
          </p:nvPr>
        </p:nvSpPr>
        <p:spPr>
          <a:xfrm xmlns:a="http://schemas.openxmlformats.org/drawingml/2006/main">
            <a:off x="1792288" y="612775"/>
            <a:ext cx="5486400" cy="4114800"/>
          </a:xfrm>
        </p:spPr>
        <p:txBody>
          <a:bodyPr xmlns:a="http://schemas.openxmlformats.org/drawingml/2006/main"/>
          <a:lstStyle xmlns:a="http://schemas.openxmlformats.org/drawingml/2006/main">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xmlns:a="http://schemas.openxmlformats.org/drawingml/2006/main">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1792288" y="5367338"/>
            <a:ext cx="5486400" cy="804862"/>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2038166834"/>
      </p:ext>
    </p:extLst>
  </p:cSld>
  <p:clrMapOvr>
    <a:masterClrMapping xmlns:a="http://schemas.openxmlformats.org/drawingml/2006/main"/>
  </p:clrMapOvr>
</p:sldLayout>
</file>

<file path=ppt/slideLayouts/slideLayout10.xml><?xml version="1.0" encoding="utf-8"?>
<p:sldLayout xmlns:p="http://schemas.openxmlformats.org/presentationml/2006/main" type="vertTx" preserve="1">
  <p:cSld name="标题和竖排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64938938"/>
      </p:ext>
    </p:extLst>
  </p:cSld>
  <p:clrMapOvr>
    <a:masterClrMapping xmlns:a="http://schemas.openxmlformats.org/drawingml/2006/main"/>
  </p:clrMapOvr>
</p:sldLayout>
</file>

<file path=ppt/slideLayouts/slideLayout11.xml><?xml version="1.0" encoding="utf-8"?>
<p:sldLayout xmlns:p="http://schemas.openxmlformats.org/presentationml/2006/main" type="vertTitleAndTx" preserve="1">
  <p:cSld name="垂直排列标题与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orient="vert"/>
          </p:nvPr>
        </p:nvSpPr>
        <p:spPr>
          <a:xfrm xmlns:a="http://schemas.openxmlformats.org/drawingml/2006/main">
            <a:off x="6629400" y="274638"/>
            <a:ext cx="2057400" cy="5851525"/>
          </a:xfrm>
        </p:spPr>
        <p:txBody>
          <a:bodyPr xmlns:a="http://schemas.openxmlformats.org/drawingml/2006/main" vert="eaVert"/>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a:xfrm xmlns:a="http://schemas.openxmlformats.org/drawingml/2006/main">
            <a:off x="457200" y="274638"/>
            <a:ext cx="6019800" cy="5851525"/>
          </a:xfrm>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474105464"/>
      </p:ext>
    </p:extLst>
  </p:cSld>
  <p:clrMapOvr>
    <a:masterClrMapping xmlns:a="http://schemas.openxmlformats.org/drawingml/2006/main"/>
  </p:clrMapOvr>
</p:sldLayout>
</file>

<file path=ppt/slideLayouts/slideLayout12.xml><?xml version="1.0" encoding="utf-8"?>
<p:sldLayout xmlns:p="http://schemas.openxmlformats.org/presentationml/2006/main" showMasterSp="0" preserve="1">
  <p:cSld name="自定义版式">
    <p:bg>
      <p:bgPr>
        <a:blipFill xmlns:a="http://schemas.openxmlformats.org/drawingml/2006/main">
          <a:blip xmlns:r="http://schemas.openxmlformats.org/officeDocument/2006/relationships" r:embed="rId2">
            <a:duotone>
              <a:srgbClr val="141940"/>
              <a:srgbClr val="8A3875"/>
            </a:duotone>
          </a:blip>
          <a:stretch/>
        </a:blipFill>
      </p:bgPr>
    </p:bg>
    <p:spTree>
      <p:nvGrpSpPr>
        <p:cNvPr id="1" name=""/>
        <p:cNvGrpSpPr/>
        <p:nvPr/>
      </p:nvGrpSpPr>
      <p:grpSpPr>
        <a:xfrm xmlns:a="http://schemas.openxmlformats.org/drawingml/2006/main">
          <a:off x="0" y="0"/>
          <a:ext cx="0" cy="0"/>
          <a:chOff x="0" y="0"/>
          <a:chExt cx="0" cy="0"/>
        </a:xfrm>
      </p:grpSpPr>
      <p:pic>
        <p:nvPicPr>
          <p:cNvPr id="34" name="图片"/>
          <p:cNvPicPr>
            <a:picLocks xmlns:a="http://schemas.openxmlformats.org/drawingml/2006/main" noChangeAspect="1"/>
          </p:cNvPicPr>
          <p:nvPr/>
        </p:nvPicPr>
        <p:blipFill>
          <a:blip xmlns:a="http://schemas.openxmlformats.org/drawingml/2006/main" xmlns:r="http://schemas.openxmlformats.org/officeDocument/2006/relationships" r:embed="rId3" cstate="print"/>
          <a:srcRect xmlns:a="http://schemas.openxmlformats.org/drawingml/2006/main" l="3644"/>
          <a:stretch xmlns:a="http://schemas.openxmlformats.org/drawingml/2006/main">
            <a:fillRect/>
          </a:stretch>
        </p:blipFill>
        <p:spPr>
          <a:xfrm xmlns:a="http://schemas.openxmlformats.org/drawingml/2006/main" rot="0">
            <a:off x="0" y="2669685"/>
            <a:ext cx="4035669" cy="4188315"/>
          </a:xfrm>
          <a:prstGeom xmlns:a="http://schemas.openxmlformats.org/drawingml/2006/main" prst="rect"/>
          <a:noFill xmlns:a="http://schemas.openxmlformats.org/drawingml/2006/main"/>
          <a:ln xmlns:a="http://schemas.openxmlformats.org/drawingml/2006/main" w="12700" cmpd="sng" cap="flat">
            <a:noFill/>
            <a:prstDash val="solid"/>
            <a:miter/>
          </a:ln>
        </p:spPr>
      </p:pic>
      <p:pic>
        <p:nvPicPr>
          <p:cNvPr id="35" name="图片"/>
          <p:cNvPicPr>
            <a:picLocks xmlns:a="http://schemas.openxmlformats.org/drawingml/2006/main" noChangeAspect="1"/>
          </p:cNvPicPr>
          <p:nvPr/>
        </p:nvPicPr>
        <p:blipFill>
          <a:blip xmlns:a="http://schemas.openxmlformats.org/drawingml/2006/main" xmlns:r="http://schemas.openxmlformats.org/officeDocument/2006/relationships" r:embed="rId4" cstate="print"/>
          <a:srcRect xmlns:a="http://schemas.openxmlformats.org/drawingml/2006/main" l="35640"/>
          <a:stretch xmlns:a="http://schemas.openxmlformats.org/drawingml/2006/main">
            <a:fillRect/>
          </a:stretch>
        </p:blipFill>
        <p:spPr>
          <a:xfrm xmlns:a="http://schemas.openxmlformats.org/drawingml/2006/main" rot="0">
            <a:off x="0" y="2892347"/>
            <a:ext cx="1522412" cy="2365453"/>
          </a:xfrm>
          <a:prstGeom xmlns:a="http://schemas.openxmlformats.org/drawingml/2006/main" prst="rect"/>
          <a:noFill xmlns:a="http://schemas.openxmlformats.org/drawingml/2006/main"/>
          <a:ln xmlns:a="http://schemas.openxmlformats.org/drawingml/2006/main" w="12700" cmpd="sng" cap="flat">
            <a:noFill/>
            <a:prstDash val="solid"/>
            <a:miter/>
          </a:ln>
        </p:spPr>
      </p:pic>
      <p:sp>
        <p:nvSpPr>
          <p:cNvPr id="36" name="椭圆"/>
          <p:cNvSpPr>
            <a:spLocks xmlns:a="http://schemas.openxmlformats.org/drawingml/2006/main"/>
          </p:cNvSpPr>
          <p:nvPr/>
        </p:nvSpPr>
        <p:spPr>
          <a:xfrm xmlns:a="http://schemas.openxmlformats.org/drawingml/2006/main" rot="0">
            <a:off x="8609012" y="1676400"/>
            <a:ext cx="2819400" cy="2819400"/>
          </a:xfrm>
          <a:prstGeom xmlns:a="http://schemas.openxmlformats.org/drawingml/2006/main" prst="ellipse"/>
          <a:gradFill xmlns:a="http://schemas.openxmlformats.org/drawingml/2006/main" rotWithShape="1">
            <a:gsLst>
              <a:gs pos="0">
                <a:srgbClr val="9B6BF2">
                  <a:alpha val="6666"/>
                </a:srgbClr>
              </a:gs>
              <a:gs pos="69000">
                <a:srgbClr val="9B6BF2">
                  <a:alpha val="0"/>
                </a:srgbClr>
              </a:gs>
              <a:gs pos="36000">
                <a:srgbClr val="9B6BF2">
                  <a:alpha val="5882"/>
                </a:srgbClr>
              </a:gs>
            </a:gsLst>
            <a:path path="circle">
              <a:fillToRect l="50000" t="50000" r="50000" b="50000"/>
            </a:path>
            <a:tileRect/>
          </a:gradFill>
          <a:ln xmlns:a="http://schemas.openxmlformats.org/drawingml/2006/main" w="9525" cmpd="sng" cap="flat">
            <a:noFill/>
            <a:prstDash val="solid"/>
            <a:round/>
          </a:ln>
        </p:spPr>
      </p:sp>
      <p:pic>
        <p:nvPicPr>
          <p:cNvPr id="37" name="图片"/>
          <p:cNvPicPr>
            <a:picLocks xmlns:a="http://schemas.openxmlformats.org/drawingml/2006/main" noChangeAspect="1"/>
          </p:cNvPicPr>
          <p:nvPr/>
        </p:nvPicPr>
        <p:blipFill>
          <a:blip xmlns:a="http://schemas.openxmlformats.org/drawingml/2006/main" xmlns:r="http://schemas.openxmlformats.org/officeDocument/2006/relationships" r:embed="rId5" cstate="print"/>
          <a:srcRect xmlns:a="http://schemas.openxmlformats.org/drawingml/2006/main" t="28813"/>
          <a:stretch xmlns:a="http://schemas.openxmlformats.org/drawingml/2006/main">
            <a:fillRect/>
          </a:stretch>
        </p:blipFill>
        <p:spPr>
          <a:xfrm xmlns:a="http://schemas.openxmlformats.org/drawingml/2006/main" rot="0">
            <a:off x="7999412" y="0"/>
            <a:ext cx="1603387" cy="1141407"/>
          </a:xfrm>
          <a:prstGeom xmlns:a="http://schemas.openxmlformats.org/drawingml/2006/main" prst="rect"/>
          <a:noFill xmlns:a="http://schemas.openxmlformats.org/drawingml/2006/main"/>
          <a:ln xmlns:a="http://schemas.openxmlformats.org/drawingml/2006/main" w="12700" cmpd="sng" cap="flat">
            <a:noFill/>
            <a:prstDash val="solid"/>
            <a:miter/>
          </a:ln>
        </p:spPr>
      </p:pic>
      <p:pic>
        <p:nvPicPr>
          <p:cNvPr id="38" name="图片"/>
          <p:cNvPicPr>
            <a:picLocks xmlns:a="http://schemas.openxmlformats.org/drawingml/2006/main" noChangeAspect="1"/>
          </p:cNvPicPr>
          <p:nvPr/>
        </p:nvPicPr>
        <p:blipFill>
          <a:blip xmlns:a="http://schemas.openxmlformats.org/drawingml/2006/main" xmlns:r="http://schemas.openxmlformats.org/officeDocument/2006/relationships" r:embed="rId6" cstate="print"/>
          <a:srcRect xmlns:a="http://schemas.openxmlformats.org/drawingml/2006/main" b="23320"/>
          <a:stretch xmlns:a="http://schemas.openxmlformats.org/drawingml/2006/main">
            <a:fillRect/>
          </a:stretch>
        </p:blipFill>
        <p:spPr>
          <a:xfrm xmlns:a="http://schemas.openxmlformats.org/drawingml/2006/main" rot="0">
            <a:off x="8609012" y="6096000"/>
            <a:ext cx="993734" cy="762000"/>
          </a:xfrm>
          <a:prstGeom xmlns:a="http://schemas.openxmlformats.org/drawingml/2006/main" prst="rect"/>
          <a:noFill xmlns:a="http://schemas.openxmlformats.org/drawingml/2006/main"/>
          <a:ln xmlns:a="http://schemas.openxmlformats.org/drawingml/2006/main" w="12700" cmpd="sng" cap="flat">
            <a:noFill/>
            <a:prstDash val="solid"/>
            <a:miter/>
          </a:ln>
        </p:spPr>
      </p:pic>
      <p:sp>
        <p:nvSpPr>
          <p:cNvPr id="39" name="矩形"/>
          <p:cNvSpPr>
            <a:spLocks xmlns:a="http://schemas.openxmlformats.org/drawingml/2006/main"/>
          </p:cNvSpPr>
          <p:nvPr/>
        </p:nvSpPr>
        <p:spPr>
          <a:xfrm xmlns:a="http://schemas.openxmlformats.org/drawingml/2006/main" rot="0">
            <a:off x="10437812" y="0"/>
            <a:ext cx="685800" cy="1143000"/>
          </a:xfrm>
          <a:prstGeom xmlns:a="http://schemas.openxmlformats.org/drawingml/2006/main" prst="rect"/>
          <a:solidFill xmlns:a="http://schemas.openxmlformats.org/drawingml/2006/main">
            <a:schemeClr val="accent1"/>
          </a:solidFill>
          <a:ln xmlns:a="http://schemas.openxmlformats.org/drawingml/2006/main" w="9525" cmpd="sng" cap="flat">
            <a:noFill/>
            <a:prstDash val="solid"/>
            <a:round/>
          </a:ln>
          <a:effectLst xmlns:a="http://schemas.openxmlformats.org/drawingml/2006/main">
            <a:outerShdw sx="100000" sy="100000" algn="b" rotWithShape="0" blurRad="38100" dist="25400" dir="5400000">
              <a:srgbClr val="000000">
                <a:alpha val="44705"/>
              </a:srgbClr>
            </a:outerShdw>
          </a:effectLst>
        </p:spPr>
      </p:sp>
      <p:sp>
        <p:nvSpPr>
          <p:cNvPr id="40" name="文本框"/>
          <p:cNvSpPr>
            <a:spLocks xmlns:a="http://schemas.openxmlformats.org/drawingml/2006/main" noGrp="1"/>
          </p:cNvSpPr>
          <p:nvPr>
            <p:ph type="title"/>
          </p:nvPr>
        </p:nvSpPr>
        <p:spPr>
          <a:xfrm xmlns:a="http://schemas.openxmlformats.org/drawingml/2006/main" rot="0">
            <a:off x="646111" y="452718"/>
            <a:ext cx="9404723" cy="1400530"/>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t" anchorCtr="0">
            <a:prstTxWarp prst="textNoShape"/>
          </a:bodyPr>
          <a:lstStyle xmlns:a="http://schemas.openxmlformats.org/drawingml/2006/main"/>
          <a:p xmlns:a="http://schemas.openxmlformats.org/drawingml/2006/main">
            <a:r>
              <a:rPr lang="en-US" altLang="zh-CN"/>
              <a:t>Click to edit Master title style</a:t>
            </a:r>
            <a:endParaRPr lang="zh-CN" altLang="en-US"/>
          </a:p>
        </p:txBody>
      </p:sp>
      <p:sp>
        <p:nvSpPr>
          <p:cNvPr id="41" name="文本框"/>
          <p:cNvSpPr>
            <a:spLocks xmlns:a="http://schemas.openxmlformats.org/drawingml/2006/main" noGrp="1"/>
          </p:cNvSpPr>
          <p:nvPr>
            <p:ph type="body" idx="1"/>
          </p:nvPr>
        </p:nvSpPr>
        <p:spPr>
          <a:xfrm xmlns:a="http://schemas.openxmlformats.org/drawingml/2006/main" rot="0">
            <a:off x="1103312" y="2052918"/>
            <a:ext cx="8946541" cy="4195481"/>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t" anchorCtr="0">
            <a:prstTxWarp prst="textNoShape"/>
          </a:bodyPr>
          <a:lstStyle xmlns:a="http://schemas.openxmlformats.org/drawingml/2006/main"/>
          <a:p xmlns:a="http://schemas.openxmlformats.org/drawingml/2006/main">
            <a:r>
              <a:rPr lang="en-US" altLang="zh-CN"/>
              <a:t>Click to edit Master text styles</a:t>
            </a:r>
            <a:endParaRPr lang="en-US" altLang="zh-CN"/>
          </a:p>
          <a:p xmlns:a="http://schemas.openxmlformats.org/drawingml/2006/main">
            <a:pPr lvl="1"/>
            <a:r>
              <a:rPr lang="en-US" altLang="zh-CN"/>
              <a:t>Second level</a:t>
            </a:r>
            <a:endParaRPr lang="en-US" altLang="zh-CN"/>
          </a:p>
          <a:p xmlns:a="http://schemas.openxmlformats.org/drawingml/2006/main">
            <a:pPr lvl="2"/>
            <a:r>
              <a:rPr lang="en-US" altLang="zh-CN"/>
              <a:t>Third level</a:t>
            </a:r>
            <a:endParaRPr lang="en-US" altLang="zh-CN"/>
          </a:p>
          <a:p xmlns:a="http://schemas.openxmlformats.org/drawingml/2006/main">
            <a:pPr lvl="3"/>
            <a:r>
              <a:rPr lang="en-US" altLang="zh-CN"/>
              <a:t>Fourth level</a:t>
            </a:r>
            <a:endParaRPr lang="en-US" altLang="zh-CN"/>
          </a:p>
          <a:p xmlns:a="http://schemas.openxmlformats.org/drawingml/2006/main">
            <a:pPr lvl="4"/>
            <a:r>
              <a:rPr lang="en-US" altLang="zh-CN"/>
              <a:t>Fifth level</a:t>
            </a:r>
            <a:endParaRPr lang="zh-CN" altLang="en-US"/>
          </a:p>
        </p:txBody>
      </p:sp>
      <p:sp>
        <p:nvSpPr>
          <p:cNvPr id="42" name="文本框"/>
          <p:cNvSpPr>
            <a:spLocks xmlns:a="http://schemas.openxmlformats.org/drawingml/2006/main" noGrp="1"/>
          </p:cNvSpPr>
          <p:nvPr>
            <p:ph type="dt" idx="10"/>
          </p:nvPr>
        </p:nvSpPr>
        <p:spPr>
          <a:xfrm xmlns:a="http://schemas.openxmlformats.org/drawingml/2006/main" rot="5400000">
            <a:off x="10155640" y="1790701"/>
            <a:ext cx="990597" cy="304799"/>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t" anchorCtr="0">
            <a:prstTxWarp prst="textNoShape"/>
          </a:bodyPr>
          <a:lstStyle xmlns:a="http://schemas.openxmlformats.org/drawingml/2006/main"/>
          <a:p xmlns:a="http://schemas.openxmlformats.org/drawingml/2006/main">
            <a:pPr algn="l"/>
            <a:endParaRPr lang="zh-CN" altLang="en-US" sz="1100" b="0" i="0">
              <a:solidFill>
                <a:srgbClr val="FFFFFF"/>
              </a:solidFill>
              <a:latin typeface="Century Gothic" pitchFamily="0" charset="0"/>
              <a:ea typeface="宋体" pitchFamily="0" charset="0"/>
              <a:cs typeface="Century Gothic" pitchFamily="0" charset="0"/>
            </a:endParaRPr>
          </a:p>
        </p:txBody>
      </p:sp>
      <p:sp>
        <p:nvSpPr>
          <p:cNvPr id="43" name="文本框"/>
          <p:cNvSpPr>
            <a:spLocks xmlns:a="http://schemas.openxmlformats.org/drawingml/2006/main" noGrp="1"/>
          </p:cNvSpPr>
          <p:nvPr>
            <p:ph type="ftr"/>
          </p:nvPr>
        </p:nvSpPr>
        <p:spPr>
          <a:xfrm xmlns:a="http://schemas.openxmlformats.org/drawingml/2006/main" rot="5400000">
            <a:off x="8951573" y="3225297"/>
            <a:ext cx="3859794" cy="304800"/>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b" anchorCtr="0">
            <a:prstTxWarp prst="textNoShape"/>
          </a:bodyPr>
          <a:lstStyle xmlns:a="http://schemas.openxmlformats.org/drawingml/2006/main"/>
          <a:p xmlns:a="http://schemas.openxmlformats.org/drawingml/2006/main">
            <a:pPr algn="l"/>
            <a:endParaRPr lang="zh-CN" altLang="en-US" sz="1100" b="0" i="0">
              <a:solidFill>
                <a:srgbClr val="FFFFFF"/>
              </a:solidFill>
              <a:latin typeface="Century Gothic" pitchFamily="0" charset="0"/>
              <a:ea typeface="宋体" pitchFamily="0" charset="0"/>
              <a:cs typeface="Century Gothic" pitchFamily="0" charset="0"/>
            </a:endParaRPr>
          </a:p>
        </p:txBody>
      </p:sp>
      <p:sp>
        <p:nvSpPr>
          <p:cNvPr id="44" name="文本框"/>
          <p:cNvSpPr>
            <a:spLocks xmlns:a="http://schemas.openxmlformats.org/drawingml/2006/main" noGrp="1"/>
          </p:cNvSpPr>
          <p:nvPr>
            <p:ph type="sldNum"/>
          </p:nvPr>
        </p:nvSpPr>
        <p:spPr>
          <a:xfrm xmlns:a="http://schemas.openxmlformats.org/drawingml/2006/main" rot="0">
            <a:off x="10352541" y="295729"/>
            <a:ext cx="838197" cy="767685"/>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b" anchorCtr="0">
            <a:prstTxWarp prst="textNoShape"/>
          </a:bodyPr>
          <a:lstStyle xmlns:a="http://schemas.openxmlformats.org/drawingml/2006/main"/>
          <a:p xmlns:a="http://schemas.openxmlformats.org/drawingml/2006/main">
            <a:pPr algn="ctr"/>
            <a:fld id="{CAD2D6BD-DE1B-4B5F-8B41-2702339687B9}" type="slidenum">
              <a:rPr lang="en-US" altLang="zh-CN" sz="2800" b="0" i="0" u="none" strike="noStrike" kern="1200" cap="none" spc="0" baseline="0">
                <a:solidFill>
                  <a:srgbClr val="FFFFFF"/>
                </a:solidFill>
                <a:latin typeface="Century Gothic" pitchFamily="0" charset="0"/>
                <a:ea typeface="宋体" pitchFamily="0" charset="0"/>
                <a:cs typeface="Century Gothic" pitchFamily="0" charset="0"/>
              </a:rPr>
              <a:t>&lt;#&gt;</a:t>
            </a:fld>
            <a:endParaRPr lang="zh-CN" altLang="en-US" sz="2800" b="0" i="0">
              <a:solidFill>
                <a:srgbClr val="FFFFFF"/>
              </a:solidFill>
              <a:latin typeface="Century Gothic" pitchFamily="0" charset="0"/>
              <a:ea typeface="宋体" pitchFamily="0" charset="0"/>
              <a:cs typeface="Century Gothic" pitchFamily="0" charset="0"/>
            </a:endParaRPr>
          </a:p>
        </p:txBody>
      </p:sp>
    </p:spTree>
    <p:extLst>
      <p:ext uri="{BB962C8B-B14F-4D97-AF65-F5344CB8AC3E}">
        <p14:creationId xmlns:p14="http://schemas.microsoft.com/office/powerpoint/2010/main" val="1709525261"/>
      </p:ext>
    </p:extLst>
  </p:cSld>
  <p:clrMapOvr>
    <a:masterClrMapping xmlns:a="http://schemas.openxmlformats.org/drawingml/2006/main"/>
  </p:clrMapOvr>
</p:sldLayout>
</file>

<file path=ppt/slideMasters/_rels/slideMaster1.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image" Target="../media/2.png"/><Relationship Id="rId3" Type="http://schemas.openxmlformats.org/officeDocument/2006/relationships/image" Target="../media/3.png"/><Relationship Id="rId4" Type="http://schemas.openxmlformats.org/officeDocument/2006/relationships/image" Target="../media/4.png"/><Relationship Id="rId5" Type="http://schemas.openxmlformats.org/officeDocument/2006/relationships/image" Target="../media/5.png"/><Relationship Id="rId6" Type="http://schemas.openxmlformats.org/officeDocument/2006/relationships/slideLayout" Target="../slideLayouts/slideLayout1.xml"/><Relationship Id="rId7" Type="http://schemas.openxmlformats.org/officeDocument/2006/relationships/slideLayout" Target="../slideLayouts/slideLayout2.xml"/><Relationship Id="rId8" Type="http://schemas.openxmlformats.org/officeDocument/2006/relationships/slideLayout" Target="../slideLayouts/slideLayout3.xml"/><Relationship Id="rId9" Type="http://schemas.openxmlformats.org/officeDocument/2006/relationships/slideLayout" Target="../slideLayouts/slideLayout4.xml"/><Relationship Id="rId10" Type="http://schemas.openxmlformats.org/officeDocument/2006/relationships/slideLayout" Target="../slideLayouts/slideLayout5.xml"/><Relationship Id="rId11" Type="http://schemas.openxmlformats.org/officeDocument/2006/relationships/slideLayout" Target="../slideLayouts/slideLayout6.xml"/><Relationship Id="rId12" Type="http://schemas.openxmlformats.org/officeDocument/2006/relationships/slideLayout" Target="../slideLayouts/slideLayout7.xml"/><Relationship Id="rId13" Type="http://schemas.openxmlformats.org/officeDocument/2006/relationships/slideLayout" Target="../slideLayouts/slideLayout8.xml"/><Relationship Id="rId14" Type="http://schemas.openxmlformats.org/officeDocument/2006/relationships/slideLayout" Target="../slideLayouts/slideLayout9.xml"/><Relationship Id="rId15" Type="http://schemas.openxmlformats.org/officeDocument/2006/relationships/slideLayout" Target="../slideLayouts/slideLayout10.xml"/><Relationship Id="rId16" Type="http://schemas.openxmlformats.org/officeDocument/2006/relationships/slideLayout" Target="../slideLayouts/slideLayout11.xml"/><Relationship Id="rId17" Type="http://schemas.openxmlformats.org/officeDocument/2006/relationships/slideLayout" Target="../slideLayouts/slideLayout12.xml"/><Relationship Id="rId18" Type="http://schemas.openxmlformats.org/officeDocument/2006/relationships/theme" Target="../theme/theme1.xml"/></Relationships>
</file>

<file path=ppt/slideMasters/slideMaster1.xml><?xml version="1.0" encoding="utf-8"?>
<p:sldMaster xmlns:p="http://schemas.openxmlformats.org/presentationml/2006/main" xmlns:r="http://schemas.openxmlformats.org/officeDocument/2006/relationships" xmlns:a="http://schemas.openxmlformats.org/drawingml/2006/main">
  <p:cSld>
    <p:bg>
      <p:bgPr>
        <a:blipFill>
          <a:blip r:embed="rId1">
            <a:duotone>
              <a:srgbClr val="141940"/>
              <a:srgbClr val="8A3875"/>
            </a:duotone>
          </a:blip>
          <a:stretch/>
        </a:blipFill>
      </p:bgPr>
    </p:bg>
    <p:spTree>
      <p:nvGrpSpPr>
        <p:cNvPr id="1" name=""/>
        <p:cNvGrpSpPr/>
        <p:nvPr/>
      </p:nvGrpSpPr>
      <p:grpSpPr>
        <a:xfrm>
          <a:off x="0" y="0"/>
          <a:ext cx="0" cy="0"/>
          <a:chOff x="0" y="0"/>
          <a:chExt cx="0" cy="0"/>
        </a:xfrm>
      </p:grpSpPr>
      <p:pic>
        <p:nvPicPr>
          <p:cNvPr id="2" name="图片"/>
          <p:cNvPicPr>
            <a:picLocks noChangeAspect="1"/>
          </p:cNvPicPr>
          <p:nvPr/>
        </p:nvPicPr>
        <p:blipFill>
          <a:blip r:embed="rId2" cstate="print"/>
          <a:srcRect l="3644"/>
          <a:stretch>
            <a:fillRect/>
          </a:stretch>
        </p:blipFill>
        <p:spPr>
          <a:xfrm rot="0">
            <a:off x="0" y="2669685"/>
            <a:ext cx="4035669" cy="4188315"/>
          </a:xfrm>
          <a:prstGeom prst="rect"/>
          <a:noFill/>
          <a:ln w="12700" cmpd="sng" cap="flat">
            <a:noFill/>
            <a:prstDash val="solid"/>
            <a:miter/>
          </a:ln>
        </p:spPr>
      </p:pic>
      <p:pic>
        <p:nvPicPr>
          <p:cNvPr id="3" name="图片"/>
          <p:cNvPicPr>
            <a:picLocks noChangeAspect="1"/>
          </p:cNvPicPr>
          <p:nvPr/>
        </p:nvPicPr>
        <p:blipFill>
          <a:blip r:embed="rId3" cstate="print"/>
          <a:srcRect l="35640"/>
          <a:stretch>
            <a:fillRect/>
          </a:stretch>
        </p:blipFill>
        <p:spPr>
          <a:xfrm rot="0">
            <a:off x="0" y="2892347"/>
            <a:ext cx="1522412" cy="2365453"/>
          </a:xfrm>
          <a:prstGeom prst="rect"/>
          <a:noFill/>
          <a:ln w="12700" cmpd="sng" cap="flat">
            <a:noFill/>
            <a:prstDash val="solid"/>
            <a:miter/>
          </a:ln>
        </p:spPr>
      </p:pic>
      <p:sp>
        <p:nvSpPr>
          <p:cNvPr id="4" name="椭圆"/>
          <p:cNvSpPr>
            <a:spLocks/>
          </p:cNvSpPr>
          <p:nvPr/>
        </p:nvSpPr>
        <p:spPr>
          <a:xfrm rot="0">
            <a:off x="8609012" y="1676400"/>
            <a:ext cx="2819400" cy="2819400"/>
          </a:xfrm>
          <a:prstGeom prst="ellipse"/>
          <a:gradFill rotWithShape="1">
            <a:gsLst>
              <a:gs pos="0">
                <a:srgbClr val="9B6BF2">
                  <a:alpha val="6666"/>
                </a:srgbClr>
              </a:gs>
              <a:gs pos="69000">
                <a:srgbClr val="9B6BF2">
                  <a:alpha val="0"/>
                </a:srgbClr>
              </a:gs>
              <a:gs pos="36000">
                <a:srgbClr val="9B6BF2">
                  <a:alpha val="5882"/>
                </a:srgbClr>
              </a:gs>
            </a:gsLst>
            <a:path path="circle">
              <a:fillToRect l="50000" t="50000" r="50000" b="50000"/>
            </a:path>
            <a:tileRect/>
          </a:gradFill>
          <a:ln w="9525" cmpd="sng" cap="flat">
            <a:noFill/>
            <a:prstDash val="solid"/>
            <a:round/>
          </a:ln>
        </p:spPr>
      </p:sp>
      <p:pic>
        <p:nvPicPr>
          <p:cNvPr id="5" name="图片"/>
          <p:cNvPicPr>
            <a:picLocks noChangeAspect="1"/>
          </p:cNvPicPr>
          <p:nvPr/>
        </p:nvPicPr>
        <p:blipFill>
          <a:blip r:embed="rId4" cstate="print"/>
          <a:srcRect t="28813"/>
          <a:stretch>
            <a:fillRect/>
          </a:stretch>
        </p:blipFill>
        <p:spPr>
          <a:xfrm rot="0">
            <a:off x="7999412" y="0"/>
            <a:ext cx="1603387" cy="1141407"/>
          </a:xfrm>
          <a:prstGeom prst="rect"/>
          <a:noFill/>
          <a:ln w="12700" cmpd="sng" cap="flat">
            <a:noFill/>
            <a:prstDash val="solid"/>
            <a:miter/>
          </a:ln>
        </p:spPr>
      </p:pic>
      <p:pic>
        <p:nvPicPr>
          <p:cNvPr id="6" name="图片"/>
          <p:cNvPicPr>
            <a:picLocks noChangeAspect="1"/>
          </p:cNvPicPr>
          <p:nvPr/>
        </p:nvPicPr>
        <p:blipFill>
          <a:blip r:embed="rId5" cstate="print"/>
          <a:srcRect b="23320"/>
          <a:stretch>
            <a:fillRect/>
          </a:stretch>
        </p:blipFill>
        <p:spPr>
          <a:xfrm rot="0">
            <a:off x="8609012" y="6096000"/>
            <a:ext cx="993734" cy="762000"/>
          </a:xfrm>
          <a:prstGeom prst="rect"/>
          <a:noFill/>
          <a:ln w="12700" cmpd="sng" cap="flat">
            <a:noFill/>
            <a:prstDash val="solid"/>
            <a:miter/>
          </a:ln>
        </p:spPr>
      </p:pic>
      <p:sp>
        <p:nvSpPr>
          <p:cNvPr id="7" name="矩形"/>
          <p:cNvSpPr>
            <a:spLocks/>
          </p:cNvSpPr>
          <p:nvPr/>
        </p:nvSpPr>
        <p:spPr>
          <a:xfrm rot="0">
            <a:off x="10437812" y="0"/>
            <a:ext cx="685800" cy="1143000"/>
          </a:xfrm>
          <a:prstGeom prst="rect"/>
          <a:solidFill>
            <a:schemeClr val="accent1"/>
          </a:solidFill>
          <a:ln w="9525" cmpd="sng" cap="flat">
            <a:noFill/>
            <a:prstDash val="solid"/>
            <a:round/>
          </a:ln>
          <a:effectLst>
            <a:outerShdw sx="100000" sy="100000" algn="b" rotWithShape="0" blurRad="38100" dist="25400" dir="5400000">
              <a:srgbClr val="000000">
                <a:alpha val="44705"/>
              </a:srgbClr>
            </a:outerShdw>
          </a:effectLst>
        </p:spPr>
      </p:sp>
      <p:sp>
        <p:nvSpPr>
          <p:cNvPr id="8" name="文本框"/>
          <p:cNvSpPr>
            <a:spLocks noGrp="1"/>
          </p:cNvSpPr>
          <p:nvPr>
            <p:ph type="title"/>
          </p:nvPr>
        </p:nvSpPr>
        <p:spPr>
          <a:xfrm rot="0">
            <a:off x="646111" y="452718"/>
            <a:ext cx="9404723" cy="140053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title style</a:t>
            </a:r>
            <a:endParaRPr lang="zh-CN" altLang="en-US"/>
          </a:p>
        </p:txBody>
      </p:sp>
      <p:sp>
        <p:nvSpPr>
          <p:cNvPr id="9" name="文本框"/>
          <p:cNvSpPr>
            <a:spLocks noGrp="1"/>
          </p:cNvSpPr>
          <p:nvPr>
            <p:ph type="body" idx="1"/>
          </p:nvPr>
        </p:nvSpPr>
        <p:spPr>
          <a:xfrm rot="0">
            <a:off x="1103312" y="2052918"/>
            <a:ext cx="8946541" cy="4195481"/>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10" name="文本框"/>
          <p:cNvSpPr>
            <a:spLocks noGrp="1"/>
          </p:cNvSpPr>
          <p:nvPr>
            <p:ph type="dt" idx="2"/>
          </p:nvPr>
        </p:nvSpPr>
        <p:spPr>
          <a:xfrm rot="5400000">
            <a:off x="10155640" y="1790701"/>
            <a:ext cx="990597" cy="304799"/>
          </a:xfrm>
          <a:prstGeom prst="rect"/>
          <a:noFill/>
          <a:ln w="12700" cmpd="sng" cap="flat">
            <a:noFill/>
            <a:prstDash val="solid"/>
            <a:miter/>
          </a:ln>
        </p:spPr>
        <p:txBody>
          <a:bodyPr vert="horz" wrap="square" lIns="91440" tIns="45720" rIns="91440" bIns="45720" anchor="t" anchorCtr="0">
            <a:prstTxWarp prst="textNoShape"/>
          </a:bodyPr>
          <a:lstStyle/>
          <a:p>
            <a:pPr algn="l"/>
            <a:fld id="{CAD2D6BD-DE1B-4B5F-8B41-2702339687B9}" type="datetime1">
              <a:rPr lang="en-US" altLang="zh-CN" sz="1100" b="0" i="0">
                <a:solidFill>
                  <a:srgbClr val="FFFFFF"/>
                </a:solidFill>
                <a:latin typeface="Century Gothic" pitchFamily="0" charset="0"/>
                <a:ea typeface="宋体" pitchFamily="0" charset="0"/>
                <a:cs typeface="Century Gothic" pitchFamily="0" charset="0"/>
              </a:rPr>
              <a:t>4/16/2026</a:t>
            </a:fld>
            <a:endParaRPr lang="zh-CN" altLang="en-US" sz="1100" b="0" i="0">
              <a:solidFill>
                <a:srgbClr val="FFFFFF"/>
              </a:solidFill>
              <a:latin typeface="Century Gothic" pitchFamily="0" charset="0"/>
              <a:ea typeface="宋体" pitchFamily="0" charset="0"/>
              <a:cs typeface="Century Gothic" pitchFamily="0" charset="0"/>
            </a:endParaRPr>
          </a:p>
        </p:txBody>
      </p:sp>
      <p:sp>
        <p:nvSpPr>
          <p:cNvPr id="11" name="文本框"/>
          <p:cNvSpPr>
            <a:spLocks noGrp="1"/>
          </p:cNvSpPr>
          <p:nvPr>
            <p:ph type="ftr" idx="3"/>
          </p:nvPr>
        </p:nvSpPr>
        <p:spPr>
          <a:xfrm rot="5400000">
            <a:off x="8951573" y="3225297"/>
            <a:ext cx="3859794" cy="304800"/>
          </a:xfrm>
          <a:prstGeom prst="rect"/>
          <a:noFill/>
          <a:ln w="12700" cmpd="sng" cap="flat">
            <a:noFill/>
            <a:prstDash val="solid"/>
            <a:miter/>
          </a:ln>
        </p:spPr>
        <p:txBody>
          <a:bodyPr vert="horz" wrap="square" lIns="91440" tIns="45720" rIns="91440" bIns="45720" anchor="b" anchorCtr="0">
            <a:prstTxWarp prst="textNoShape"/>
          </a:bodyPr>
          <a:lstStyle/>
          <a:p>
            <a:pPr algn="l"/>
            <a:endParaRPr lang="zh-CN" altLang="en-US" sz="1100" b="0" i="0">
              <a:solidFill>
                <a:srgbClr val="FFFFFF"/>
              </a:solidFill>
              <a:latin typeface="Century Gothic" pitchFamily="0" charset="0"/>
              <a:ea typeface="宋体" pitchFamily="0" charset="0"/>
              <a:cs typeface="Century Gothic" pitchFamily="0" charset="0"/>
            </a:endParaRPr>
          </a:p>
        </p:txBody>
      </p:sp>
      <p:sp>
        <p:nvSpPr>
          <p:cNvPr id="12" name="文本框"/>
          <p:cNvSpPr>
            <a:spLocks noGrp="1"/>
          </p:cNvSpPr>
          <p:nvPr>
            <p:ph type="sldNum" idx="4"/>
          </p:nvPr>
        </p:nvSpPr>
        <p:spPr>
          <a:xfrm rot="0">
            <a:off x="10352541" y="295729"/>
            <a:ext cx="838197" cy="767685"/>
          </a:xfrm>
          <a:prstGeom prst="rect"/>
          <a:noFill/>
          <a:ln w="12700" cmpd="sng" cap="flat">
            <a:noFill/>
            <a:prstDash val="solid"/>
            <a:miter/>
          </a:ln>
        </p:spPr>
        <p:txBody>
          <a:bodyPr vert="horz" wrap="square" lIns="91440" tIns="45720" rIns="91440" bIns="45720" anchor="b" anchorCtr="0">
            <a:prstTxWarp prst="textNoShape"/>
          </a:bodyPr>
          <a:lstStyle/>
          <a:p>
            <a:pPr algn="ctr"/>
            <a:fld id="{CAD2D6BD-DE1B-4B5F-8B41-2702339687B9}" type="slidenum">
              <a:rPr lang="en-US" altLang="zh-CN" sz="2800" b="0" i="0" u="none" strike="noStrike" kern="1200" cap="none" spc="0" baseline="0">
                <a:solidFill>
                  <a:srgbClr val="FFFFFF"/>
                </a:solidFill>
                <a:latin typeface="Century Gothic" pitchFamily="0" charset="0"/>
                <a:ea typeface="宋体" pitchFamily="0" charset="0"/>
                <a:cs typeface="Century Gothic" pitchFamily="0" charset="0"/>
              </a:rPr>
              <a:t>&lt;#&gt;</a:t>
            </a:fld>
            <a:endParaRPr lang="zh-CN" altLang="en-US" sz="2800" b="0" i="0">
              <a:solidFill>
                <a:srgbClr val="FFFFFF"/>
              </a:solidFill>
              <a:latin typeface="Century Gothic" pitchFamily="0" charset="0"/>
              <a:ea typeface="宋体" pitchFamily="0" charset="0"/>
              <a:cs typeface="Century Gothic" pitchFamily="0" charset="0"/>
            </a:endParaRPr>
          </a:p>
        </p:txBody>
      </p:sp>
    </p:spTree>
    <p:extLst>
      <p:ext uri="{BB962C8B-B14F-4D97-AF65-F5344CB8AC3E}">
        <p14:creationId xmlns:p14="http://schemas.microsoft.com/office/powerpoint/2010/main" val="1983297632"/>
      </p:ext>
    </p:extLst>
  </p:cSld>
  <p:clrMap bg1="lt1" tx1="dk1" bg2="lt2" tx2="dk2" accent1="accent1" accent2="accent2" accent3="accent3" accent4="accent4" accent5="accent5" accent6="accent6" hlink="hlink" folHlink="folHlink"/>
  <p:sldLayoutIdLst>
    <p:sldLayoutId id="2147483648" r:id="rId6"/>
    <p:sldLayoutId id="2147483649" r:id="rId7"/>
    <p:sldLayoutId id="2147483650" r:id="rId8"/>
    <p:sldLayoutId id="2147483651" r:id="rId9"/>
    <p:sldLayoutId id="2147483652" r:id="rId10"/>
    <p:sldLayoutId id="2147483653" r:id="rId11"/>
    <p:sldLayoutId id="2147483654" r:id="rId12"/>
    <p:sldLayoutId id="2147483655" r:id="rId13"/>
    <p:sldLayoutId id="2147483656" r:id="rId14"/>
    <p:sldLayoutId id="2147483657" r:id="rId15"/>
    <p:sldLayoutId id="2147483658" r:id="rId16"/>
    <p:sldLayoutId id="2147483659" r:id="rId17"/>
  </p:sldLayoutIdLst>
  <p:hf sldNum="0" hdr="0" ftr="0" dt="0"/>
  <p:txStyles>
    <p:titleStyle>
      <a:lvl1pPr algn="l" defTabSz="914400" eaLnBrk="1" fontAlgn="auto" latinLnBrk="0" hangingPunct="1">
        <a:spcBef>
          <a:spcPts val="0"/>
        </a:spcBef>
        <a:buNone/>
        <a:defRPr sz="4200" b="0" i="0" kern="1200">
          <a:solidFill>
            <a:schemeClr val="tx2"/>
          </a:solidFill>
          <a:latin typeface="Century Gothic" pitchFamily="0" charset="0"/>
          <a:ea typeface="宋体" pitchFamily="0" charset="0"/>
          <a:cs typeface="Century Gothic" pitchFamily="0" charset="0"/>
        </a:defRPr>
      </a:lvl1pPr>
    </p:titleStyle>
    <p:bodyStyle>
      <a:lvl1pPr marL="342900" indent="-342900" algn="l" defTabSz="914400" eaLnBrk="1" fontAlgn="auto" latinLnBrk="0" hangingPunct="1">
        <a:spcBef>
          <a:spcPts val="1000"/>
        </a:spcBef>
        <a:spcAft>
          <a:spcPts val="0"/>
        </a:spcAft>
        <a:buClr>
          <a:srgbClr val="EF51A4"/>
        </a:buClr>
        <a:buSzPct val="80000"/>
        <a:buFont typeface="Wingdings 3" pitchFamily="0" charset="2"/>
        <a:buChar char=""/>
        <a:defRPr sz="2000" b="0" i="0" kern="1200">
          <a:solidFill>
            <a:schemeClr val="tx1"/>
          </a:solidFill>
          <a:latin typeface="Century Gothic" pitchFamily="0" charset="0"/>
          <a:ea typeface="宋体" pitchFamily="0" charset="0"/>
          <a:cs typeface="Century Gothic" pitchFamily="0" charset="0"/>
        </a:defRPr>
      </a:lvl1pPr>
      <a:lvl2pPr marL="742950" indent="-285750" algn="l" defTabSz="914400" eaLnBrk="1" fontAlgn="auto" latinLnBrk="0" hangingPunct="1">
        <a:spcBef>
          <a:spcPts val="1000"/>
        </a:spcBef>
        <a:spcAft>
          <a:spcPts val="0"/>
        </a:spcAft>
        <a:buClr>
          <a:srgbClr val="EF51A4"/>
        </a:buClr>
        <a:buSzPct val="80000"/>
        <a:buFont typeface="Wingdings 3" pitchFamily="0" charset="2"/>
        <a:buChar char=""/>
        <a:defRPr sz="1800" b="0" i="0" kern="1200">
          <a:solidFill>
            <a:schemeClr val="tx1"/>
          </a:solidFill>
          <a:latin typeface="Century Gothic" pitchFamily="0" charset="0"/>
          <a:ea typeface="宋体" pitchFamily="0" charset="0"/>
          <a:cs typeface="Century Gothic" pitchFamily="0" charset="0"/>
        </a:defRPr>
      </a:lvl2pPr>
      <a:lvl3pPr marL="1143000" indent="-228600" algn="l" defTabSz="914400" eaLnBrk="1" fontAlgn="auto" latinLnBrk="0" hangingPunct="1">
        <a:spcBef>
          <a:spcPts val="1000"/>
        </a:spcBef>
        <a:spcAft>
          <a:spcPts val="0"/>
        </a:spcAft>
        <a:buClr>
          <a:srgbClr val="EF51A4"/>
        </a:buClr>
        <a:buSzPct val="80000"/>
        <a:buFont typeface="Wingdings 3" pitchFamily="0" charset="2"/>
        <a:buChar char=""/>
        <a:defRPr sz="1600" b="0" i="0" kern="1200">
          <a:solidFill>
            <a:schemeClr val="tx1"/>
          </a:solidFill>
          <a:latin typeface="Century Gothic" pitchFamily="0" charset="0"/>
          <a:ea typeface="宋体" pitchFamily="0" charset="0"/>
          <a:cs typeface="Century Gothic" pitchFamily="0" charset="0"/>
        </a:defRPr>
      </a:lvl3pPr>
      <a:lvl4pPr marL="1600200" indent="-228600" algn="l" defTabSz="914400" eaLnBrk="1" fontAlgn="auto" latinLnBrk="0" hangingPunct="1">
        <a:spcBef>
          <a:spcPts val="1000"/>
        </a:spcBef>
        <a:spcAft>
          <a:spcPts val="0"/>
        </a:spcAft>
        <a:buClr>
          <a:srgbClr val="EF51A4"/>
        </a:buClr>
        <a:buSzPct val="80000"/>
        <a:buFont typeface="Wingdings 3" pitchFamily="0" charset="2"/>
        <a:buChar char=""/>
        <a:defRPr sz="1400" b="0" i="0" kern="1200">
          <a:solidFill>
            <a:schemeClr val="tx1"/>
          </a:solidFill>
          <a:latin typeface="Century Gothic" pitchFamily="0" charset="0"/>
          <a:ea typeface="宋体" pitchFamily="0" charset="0"/>
          <a:cs typeface="Century Gothic" pitchFamily="0" charset="0"/>
        </a:defRPr>
      </a:lvl4pPr>
      <a:lvl5pPr marL="2057400" indent="-228600" algn="l" defTabSz="914400" eaLnBrk="1" fontAlgn="auto" latinLnBrk="0" hangingPunct="1">
        <a:spcBef>
          <a:spcPts val="1000"/>
        </a:spcBef>
        <a:spcAft>
          <a:spcPts val="0"/>
        </a:spcAft>
        <a:buClr>
          <a:srgbClr val="EF51A4"/>
        </a:buClr>
        <a:buSzPct val="80000"/>
        <a:buFont typeface="Wingdings 3" pitchFamily="0" charset="2"/>
        <a:buChar char=""/>
        <a:defRPr sz="1400" b="0" i="0" kern="1200">
          <a:solidFill>
            <a:schemeClr val="tx1"/>
          </a:solidFill>
          <a:latin typeface="Century Gothic" pitchFamily="0" charset="0"/>
          <a:ea typeface="宋体" pitchFamily="0" charset="0"/>
          <a:cs typeface="Century Gothic" pitchFamily="0" charset="0"/>
        </a:defRPr>
      </a:lvl5pPr>
      <a:lvl6pPr marL="2514600" indent="-228600" algn="l" defTabSz="914400" eaLnBrk="1" fontAlgn="auto" latinLnBrk="0" hangingPunct="1">
        <a:spcBef>
          <a:spcPts val="1000"/>
        </a:spcBef>
        <a:spcAft>
          <a:spcPts val="0"/>
        </a:spcAft>
        <a:buClr>
          <a:srgbClr val="EF51A4"/>
        </a:buClr>
        <a:buSzPct val="80000"/>
        <a:buFont typeface="Wingdings 3" pitchFamily="0" charset="2"/>
        <a:buChar char=""/>
        <a:defRPr sz="1400" b="0" i="0" kern="1200">
          <a:solidFill>
            <a:schemeClr val="tx1"/>
          </a:solidFill>
          <a:latin typeface="Century Gothic" pitchFamily="0" charset="0"/>
          <a:ea typeface="宋体" pitchFamily="0" charset="0"/>
          <a:cs typeface="Century Gothic" pitchFamily="0" charset="0"/>
        </a:defRPr>
      </a:lvl6pPr>
      <a:lvl7pPr marL="2971800" indent="-228600" algn="l" defTabSz="914400" eaLnBrk="1" fontAlgn="auto" latinLnBrk="0" hangingPunct="1">
        <a:spcBef>
          <a:spcPts val="1000"/>
        </a:spcBef>
        <a:spcAft>
          <a:spcPts val="0"/>
        </a:spcAft>
        <a:buClr>
          <a:srgbClr val="EF51A4"/>
        </a:buClr>
        <a:buSzPct val="80000"/>
        <a:buFont typeface="Wingdings 3" pitchFamily="0" charset="2"/>
        <a:buChar char=""/>
        <a:defRPr sz="1400" b="0" i="0" kern="1200">
          <a:solidFill>
            <a:schemeClr val="tx1"/>
          </a:solidFill>
          <a:latin typeface="Century Gothic" pitchFamily="0" charset="0"/>
          <a:ea typeface="宋体" pitchFamily="0" charset="0"/>
          <a:cs typeface="Century Gothic" pitchFamily="0" charset="0"/>
        </a:defRPr>
      </a:lvl7pPr>
      <a:lvl8pPr marL="3429000" indent="-228600" algn="l" defTabSz="914400" eaLnBrk="1" fontAlgn="auto" latinLnBrk="0" hangingPunct="1">
        <a:spcBef>
          <a:spcPts val="1000"/>
        </a:spcBef>
        <a:spcAft>
          <a:spcPts val="0"/>
        </a:spcAft>
        <a:buClr>
          <a:srgbClr val="EF51A4"/>
        </a:buClr>
        <a:buSzPct val="80000"/>
        <a:buFont typeface="Wingdings 3" pitchFamily="0" charset="2"/>
        <a:buChar char=""/>
        <a:defRPr sz="1400" b="0" i="0" kern="1200">
          <a:solidFill>
            <a:schemeClr val="tx1"/>
          </a:solidFill>
          <a:latin typeface="Century Gothic" pitchFamily="0" charset="0"/>
          <a:ea typeface="宋体" pitchFamily="0" charset="0"/>
          <a:cs typeface="Century Gothic" pitchFamily="0" charset="0"/>
        </a:defRPr>
      </a:lvl8pPr>
      <a:lvl9pPr marL="3429000" indent="-228600" algn="l" defTabSz="914400" eaLnBrk="1" fontAlgn="auto" latinLnBrk="0" hangingPunct="1">
        <a:spcBef>
          <a:spcPts val="1000"/>
        </a:spcBef>
        <a:spcAft>
          <a:spcPts val="0"/>
        </a:spcAft>
        <a:buClr>
          <a:srgbClr val="EF51A4"/>
        </a:buClr>
        <a:buSzPct val="80000"/>
        <a:buFont typeface="Wingdings 3" pitchFamily="0" charset="2"/>
        <a:buChar char=""/>
        <a:defRPr sz="1400" b="0" i="0" kern="1200">
          <a:solidFill>
            <a:schemeClr val="tx1"/>
          </a:solidFill>
          <a:latin typeface="Century Gothic" pitchFamily="0" charset="0"/>
          <a:ea typeface="宋体" pitchFamily="0" charset="0"/>
          <a:cs typeface="Century Gothic" pitchFamily="0" charset="0"/>
        </a:defRPr>
      </a:lvl9pPr>
    </p:body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image" Target="../media/6.jp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image" Target="../media/7.png"/><Relationship Id="rId3" Type="http://schemas.openxmlformats.org/officeDocument/2006/relationships/slideLayout" Target="../slideLayouts/slideLayout12.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image" Target="../media/8.png"/><Relationship Id="rId3" Type="http://schemas.openxmlformats.org/officeDocument/2006/relationships/slideLayout" Target="../slideLayouts/slideLayout12.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image" Target="../media/9.jpeg"/><Relationship Id="rId3" Type="http://schemas.openxmlformats.org/officeDocument/2006/relationships/slideLayout" Target="../slideLayouts/slideLayout12.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image" Target="../media/10.jpeg"/><Relationship Id="rId3" Type="http://schemas.openxmlformats.org/officeDocument/2006/relationships/slideLayout" Target="../slideLayouts/slideLayout12.xm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image" Target="../media/11.png"/><Relationship Id="rId3" Type="http://schemas.openxmlformats.org/officeDocument/2006/relationships/slideLayout" Target="../slideLayouts/slideLayout12.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image" Target="../media/12.jpeg"/><Relationship Id="rId3" Type="http://schemas.openxmlformats.org/officeDocument/2006/relationships/slideLayout" Target="../slideLayouts/slideLayout12.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image" Target="../media/13.png"/><Relationship Id="rId3" Type="http://schemas.openxmlformats.org/officeDocument/2006/relationships/slideLayout" Target="../slideLayouts/slideLayout12.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image" Target="../media/14.jpeg"/><Relationship Id="rId3" Type="http://schemas.openxmlformats.org/officeDocument/2006/relationships/slideLayout" Target="../slideLayouts/slideLayout12.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image" Target="../media/15.png"/><Relationship Id="rId3" Type="http://schemas.openxmlformats.org/officeDocument/2006/relationships/slideLayout" Target="../slideLayouts/slideLayout12.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image" Target="../media/16.png"/><Relationship Id="rId3" Type="http://schemas.openxmlformats.org/officeDocument/2006/relationships/slideLayout" Target="../slideLayouts/slideLayout12.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image" Target="../media/17.jpeg"/><Relationship Id="rId3" Type="http://schemas.openxmlformats.org/officeDocument/2006/relationships/slideLayout" Target="../slideLayouts/slideLayout12.xm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image" Target="../media/18.png"/><Relationship Id="rId3" Type="http://schemas.openxmlformats.org/officeDocument/2006/relationships/slideLayout" Target="../slideLayouts/slideLayout12.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slideLayout" Target="../slideLayouts/slideLayout12.xml"/><Relationship Id="rId3"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slideLayout" Target="../slideLayouts/slideLayout12.xml"/><Relationship Id="rId3" Type="http://schemas.openxmlformats.org/officeDocument/2006/relationships/notesSlide" Target="../notesSlides/notesSlide15.xml"/></Relationships>
</file>

<file path=ppt/slides/slide1.xml><?xml version="1.0" encoding="utf-8"?>
<p:sld xmlns:p="http://schemas.openxmlformats.org/presentationml/2006/main" xmlns:r="http://schemas.openxmlformats.org/officeDocument/2006/relationships" xmlns:a="http://schemas.openxmlformats.org/drawingml/2006/main">
  <p:cSld>
    <p:bg>
      <p:bgPr>
        <a:blipFill>
          <a:blip r:embed="rId1">
            <a:duotone>
              <a:srgbClr val="141940"/>
              <a:srgbClr val="8A3875"/>
            </a:duotone>
          </a:blip>
          <a:stretch/>
        </a:blipFill>
      </p:bgPr>
    </p:bg>
    <p:spTree>
      <p:nvGrpSpPr>
        <p:cNvPr id="1" name=""/>
        <p:cNvGrpSpPr/>
        <p:nvPr/>
      </p:nvGrpSpPr>
      <p:grpSpPr>
        <a:xfrm>
          <a:off x="0" y="0"/>
          <a:ext cx="0" cy="0"/>
          <a:chOff x="0" y="0"/>
          <a:chExt cx="0" cy="0"/>
        </a:xfrm>
      </p:grpSpPr>
      <p:sp>
        <p:nvSpPr>
          <p:cNvPr id="30" name="文本框"/>
          <p:cNvSpPr>
            <a:spLocks noGrp="1"/>
          </p:cNvSpPr>
          <p:nvPr>
            <p:ph type="subTitle" idx="1"/>
          </p:nvPr>
        </p:nvSpPr>
        <p:spPr>
          <a:xfrm rot="0">
            <a:off x="556620" y="375402"/>
            <a:ext cx="8825657" cy="411723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1000"/>
              </a:spcBef>
              <a:spcAft>
                <a:spcPts val="0"/>
              </a:spcAft>
              <a:buNone/>
            </a:pPr>
            <a:r>
              <a:rPr lang="en-US" altLang="zh-CN" sz="1800" b="0" i="0" u="none" strike="noStrike" kern="1200" cap="all" spc="0" baseline="0">
                <a:solidFill>
                  <a:srgbClr val="FFFFFF"/>
                </a:solidFill>
                <a:latin typeface="Century Gothic" pitchFamily="0" charset="0"/>
                <a:ea typeface="宋体" pitchFamily="0" charset="0"/>
                <a:cs typeface="Lucida Sans" pitchFamily="0" charset="0"/>
              </a:rPr>
              <a:t>M.Sc. Public Health and Social Care in Practice</a:t>
            </a:r>
            <a:endParaRPr lang="en-US" altLang="zh-CN" sz="1800" b="0" i="0" u="none" strike="noStrike" kern="1200" cap="all" spc="0" baseline="0">
              <a:solidFill>
                <a:srgbClr val="FFFFFF"/>
              </a:solidFill>
              <a:latin typeface="Century Gothic" pitchFamily="0" charset="0"/>
              <a:ea typeface="宋体" pitchFamily="0" charset="0"/>
              <a:cs typeface="Lucida Sans" pitchFamily="0" charset="0"/>
            </a:endParaRPr>
          </a:p>
          <a:p>
            <a:pPr marL="0" indent="0" algn="l">
              <a:lnSpc>
                <a:spcPct val="100000"/>
              </a:lnSpc>
              <a:spcBef>
                <a:spcPts val="1000"/>
              </a:spcBef>
              <a:spcAft>
                <a:spcPts val="0"/>
              </a:spcAft>
              <a:buNone/>
            </a:pPr>
            <a:r>
              <a:rPr lang="en-US" altLang="zh-CN" sz="1800" b="0" i="0" u="none" strike="noStrike" kern="1200" cap="all" spc="0" baseline="0">
                <a:solidFill>
                  <a:srgbClr val="FFFFFF"/>
                </a:solidFill>
                <a:latin typeface="Century Gothic" pitchFamily="0" charset="0"/>
                <a:ea typeface="宋体" pitchFamily="0" charset="0"/>
                <a:cs typeface="Lucida Sans" pitchFamily="0" charset="0"/>
              </a:rPr>
              <a:t> </a:t>
            </a:r>
            <a:endParaRPr lang="en-US" altLang="zh-CN" sz="1800" b="0" i="0" u="none" strike="noStrike" kern="1200" cap="all" spc="0" baseline="0">
              <a:solidFill>
                <a:srgbClr val="FFFFFF"/>
              </a:solidFill>
              <a:latin typeface="Century Gothic" pitchFamily="0" charset="0"/>
              <a:ea typeface="宋体" pitchFamily="0" charset="0"/>
              <a:cs typeface="Lucida Sans" pitchFamily="0" charset="0"/>
            </a:endParaRPr>
          </a:p>
          <a:p>
            <a:pPr marL="0" indent="0" algn="l">
              <a:lnSpc>
                <a:spcPct val="100000"/>
              </a:lnSpc>
              <a:spcBef>
                <a:spcPts val="1000"/>
              </a:spcBef>
              <a:spcAft>
                <a:spcPts val="0"/>
              </a:spcAft>
              <a:buNone/>
            </a:pPr>
            <a:r>
              <a:rPr lang="en-US" altLang="zh-CN" sz="1800" b="0" i="0" u="none" strike="noStrike" kern="1200" cap="all" spc="0" baseline="0">
                <a:solidFill>
                  <a:srgbClr val="FFFFFF"/>
                </a:solidFill>
                <a:latin typeface="Century Gothic" pitchFamily="0" charset="0"/>
                <a:ea typeface="宋体" pitchFamily="0" charset="0"/>
                <a:cs typeface="Lucida Sans" pitchFamily="0" charset="0"/>
              </a:rPr>
              <a:t>Module Code: LCHS7003</a:t>
            </a:r>
            <a:endParaRPr lang="en-US" altLang="zh-CN" sz="1800" b="0" i="0" u="none" strike="noStrike" kern="1200" cap="all" spc="0" baseline="0">
              <a:solidFill>
                <a:srgbClr val="FFFFFF"/>
              </a:solidFill>
              <a:latin typeface="Century Gothic" pitchFamily="0" charset="0"/>
              <a:ea typeface="宋体" pitchFamily="0" charset="0"/>
              <a:cs typeface="Lucida Sans" pitchFamily="0" charset="0"/>
            </a:endParaRPr>
          </a:p>
          <a:p>
            <a:pPr marL="0" indent="0" algn="l">
              <a:lnSpc>
                <a:spcPct val="100000"/>
              </a:lnSpc>
              <a:spcBef>
                <a:spcPts val="1000"/>
              </a:spcBef>
              <a:spcAft>
                <a:spcPts val="0"/>
              </a:spcAft>
              <a:buNone/>
            </a:pPr>
            <a:r>
              <a:rPr lang="en-US" altLang="zh-CN" sz="1800" b="0" i="0" u="none" strike="noStrike" kern="1200" cap="all" spc="0" baseline="0">
                <a:solidFill>
                  <a:srgbClr val="FFFFFF"/>
                </a:solidFill>
                <a:latin typeface="Century Gothic" pitchFamily="0" charset="0"/>
                <a:ea typeface="宋体" pitchFamily="0" charset="0"/>
                <a:cs typeface="Lucida Sans" pitchFamily="0" charset="0"/>
              </a:rPr>
              <a:t> </a:t>
            </a:r>
            <a:endParaRPr lang="en-US" altLang="zh-CN" sz="1800" b="0" i="0" u="none" strike="noStrike" kern="1200" cap="all" spc="0" baseline="0">
              <a:solidFill>
                <a:srgbClr val="FFFFFF"/>
              </a:solidFill>
              <a:latin typeface="Century Gothic" pitchFamily="0" charset="0"/>
              <a:ea typeface="宋体" pitchFamily="0" charset="0"/>
              <a:cs typeface="Lucida Sans" pitchFamily="0" charset="0"/>
            </a:endParaRPr>
          </a:p>
          <a:p>
            <a:pPr marL="0" indent="0" algn="l">
              <a:lnSpc>
                <a:spcPct val="100000"/>
              </a:lnSpc>
              <a:spcBef>
                <a:spcPts val="1000"/>
              </a:spcBef>
              <a:spcAft>
                <a:spcPts val="0"/>
              </a:spcAft>
              <a:buNone/>
            </a:pPr>
            <a:r>
              <a:rPr lang="en-US" altLang="zh-CN" sz="1800" b="0" i="0" u="none" strike="noStrike" kern="1200" cap="all" spc="0" baseline="0">
                <a:solidFill>
                  <a:srgbClr val="FFFFFF"/>
                </a:solidFill>
                <a:latin typeface="Century Gothic" pitchFamily="0" charset="0"/>
                <a:ea typeface="宋体" pitchFamily="0" charset="0"/>
                <a:cs typeface="Lucida Sans" pitchFamily="0" charset="0"/>
              </a:rPr>
              <a:t>Module: Community Care and Management of Longer-term Conditions</a:t>
            </a:r>
            <a:endParaRPr lang="en-US" altLang="zh-CN" sz="1800" b="0" i="0" u="none" strike="noStrike" kern="1200" cap="all" spc="0" baseline="0">
              <a:solidFill>
                <a:srgbClr val="FFFFFF"/>
              </a:solidFill>
              <a:latin typeface="Century Gothic" pitchFamily="0" charset="0"/>
              <a:ea typeface="宋体" pitchFamily="0" charset="0"/>
              <a:cs typeface="Lucida Sans" pitchFamily="0" charset="0"/>
            </a:endParaRPr>
          </a:p>
          <a:p>
            <a:pPr marL="0" indent="0" algn="l">
              <a:lnSpc>
                <a:spcPct val="100000"/>
              </a:lnSpc>
              <a:spcBef>
                <a:spcPts val="1000"/>
              </a:spcBef>
              <a:spcAft>
                <a:spcPts val="0"/>
              </a:spcAft>
              <a:buNone/>
            </a:pPr>
            <a:r>
              <a:rPr lang="en-US" altLang="zh-CN" sz="1800" b="0" i="0" u="none" strike="noStrike" kern="1200" cap="all" spc="0" baseline="0">
                <a:solidFill>
                  <a:srgbClr val="FFFFFF"/>
                </a:solidFill>
                <a:latin typeface="Century Gothic" pitchFamily="0" charset="0"/>
                <a:ea typeface="宋体" pitchFamily="0" charset="0"/>
                <a:cs typeface="Lucida Sans" pitchFamily="0" charset="0"/>
              </a:rPr>
              <a:t> </a:t>
            </a:r>
            <a:endParaRPr lang="en-US" altLang="zh-CN" sz="1800" b="0" i="0" u="none" strike="noStrike" kern="1200" cap="all" spc="0" baseline="0">
              <a:solidFill>
                <a:srgbClr val="FFFFFF"/>
              </a:solidFill>
              <a:latin typeface="Century Gothic" pitchFamily="0" charset="0"/>
              <a:ea typeface="宋体" pitchFamily="0" charset="0"/>
              <a:cs typeface="Lucida Sans" pitchFamily="0" charset="0"/>
            </a:endParaRPr>
          </a:p>
          <a:p>
            <a:pPr marL="0" indent="0" algn="l">
              <a:lnSpc>
                <a:spcPct val="100000"/>
              </a:lnSpc>
              <a:spcBef>
                <a:spcPts val="1000"/>
              </a:spcBef>
              <a:spcAft>
                <a:spcPts val="0"/>
              </a:spcAft>
              <a:buNone/>
            </a:pPr>
            <a:r>
              <a:rPr lang="en-US" altLang="zh-CN" sz="1800" b="0" i="0" u="none" strike="noStrike" kern="1200" cap="all" spc="0" baseline="0">
                <a:solidFill>
                  <a:srgbClr val="FFFFFF"/>
                </a:solidFill>
                <a:latin typeface="Century Gothic" pitchFamily="0" charset="0"/>
                <a:ea typeface="宋体" pitchFamily="0" charset="0"/>
                <a:cs typeface="Lucida Sans" pitchFamily="0" charset="0"/>
              </a:rPr>
              <a:t>Title: </a:t>
            </a:r>
            <a:r>
              <a:rPr lang="en-US" altLang="zh-CN" sz="1800" b="0" i="0" u="none" strike="noStrike" kern="1200" cap="all" spc="0" baseline="0">
                <a:solidFill>
                  <a:srgbClr val="FFFFFF"/>
                </a:solidFill>
                <a:latin typeface="Century Gothic" pitchFamily="0" charset="0"/>
                <a:ea typeface="宋体" pitchFamily="0" charset="0"/>
                <a:cs typeface="Lucida Sans" pitchFamily="0" charset="0"/>
              </a:rPr>
              <a:t>Ashtma </a:t>
            </a:r>
            <a:endParaRPr lang="en-US" altLang="zh-CN" sz="1800" b="0" i="0" u="none" strike="noStrike" kern="1200" cap="all" spc="0" baseline="0">
              <a:solidFill>
                <a:srgbClr val="FFFFFF"/>
              </a:solidFill>
              <a:latin typeface="Century Gothic" pitchFamily="0" charset="0"/>
              <a:ea typeface="宋体" pitchFamily="0" charset="0"/>
              <a:cs typeface="Lucida Sans" pitchFamily="0" charset="0"/>
            </a:endParaRPr>
          </a:p>
          <a:p>
            <a:pPr marL="0" indent="0" algn="l">
              <a:lnSpc>
                <a:spcPct val="100000"/>
              </a:lnSpc>
              <a:spcBef>
                <a:spcPts val="1000"/>
              </a:spcBef>
              <a:spcAft>
                <a:spcPts val="0"/>
              </a:spcAft>
              <a:buNone/>
            </a:pPr>
            <a:r>
              <a:rPr lang="en-US" altLang="zh-CN" sz="1800" b="0" i="0" u="none" strike="noStrike" kern="1200" cap="all" spc="0" baseline="0">
                <a:solidFill>
                  <a:srgbClr val="FFFFFF"/>
                </a:solidFill>
                <a:latin typeface="Century Gothic" pitchFamily="0" charset="0"/>
                <a:ea typeface="宋体" pitchFamily="0" charset="0"/>
                <a:cs typeface="Lucida Sans" pitchFamily="0" charset="0"/>
              </a:rPr>
              <a:t> </a:t>
            </a:r>
            <a:endParaRPr lang="en-US" altLang="zh-CN" sz="1800" b="0" i="0" u="none" strike="noStrike" kern="1200" cap="all" spc="0" baseline="0">
              <a:solidFill>
                <a:srgbClr val="FFFFFF"/>
              </a:solidFill>
              <a:latin typeface="Century Gothic" pitchFamily="0" charset="0"/>
              <a:ea typeface="宋体" pitchFamily="0" charset="0"/>
              <a:cs typeface="Lucida Sans" pitchFamily="0" charset="0"/>
            </a:endParaRPr>
          </a:p>
          <a:p>
            <a:pPr marL="0" indent="0" algn="l">
              <a:lnSpc>
                <a:spcPct val="100000"/>
              </a:lnSpc>
              <a:spcBef>
                <a:spcPts val="1000"/>
              </a:spcBef>
              <a:spcAft>
                <a:spcPts val="0"/>
              </a:spcAft>
              <a:buNone/>
            </a:pPr>
            <a:r>
              <a:rPr lang="en-US" altLang="zh-CN" sz="1800" b="0" i="0" u="none" strike="noStrike" kern="1200" cap="all" spc="0" baseline="0">
                <a:solidFill>
                  <a:srgbClr val="FFFFFF"/>
                </a:solidFill>
                <a:latin typeface="Century Gothic" pitchFamily="0" charset="0"/>
                <a:ea typeface="宋体" pitchFamily="0" charset="0"/>
                <a:cs typeface="Lucida Sans" pitchFamily="0" charset="0"/>
              </a:rPr>
              <a:t>Lecturer: Muhammed Khan</a:t>
            </a:r>
            <a:endParaRPr lang="en-US" altLang="zh-CN" sz="1800" b="0" i="0" u="none" strike="noStrike" kern="1200" cap="all" spc="0" baseline="0">
              <a:solidFill>
                <a:srgbClr val="FFFFFF"/>
              </a:solidFill>
              <a:latin typeface="Century Gothic" pitchFamily="0" charset="0"/>
              <a:ea typeface="宋体" pitchFamily="0" charset="0"/>
              <a:cs typeface="Lucida Sans" pitchFamily="0" charset="0"/>
            </a:endParaRPr>
          </a:p>
          <a:p>
            <a:pPr marL="0" indent="0" algn="l">
              <a:lnSpc>
                <a:spcPct val="100000"/>
              </a:lnSpc>
              <a:spcBef>
                <a:spcPts val="1000"/>
              </a:spcBef>
              <a:spcAft>
                <a:spcPts val="0"/>
              </a:spcAft>
              <a:buNone/>
            </a:pPr>
            <a:r>
              <a:rPr lang="en-US" altLang="zh-CN" sz="1800" b="0" i="0" u="none" strike="noStrike" kern="1200" cap="all" spc="0" baseline="0">
                <a:solidFill>
                  <a:srgbClr val="FFFFFF"/>
                </a:solidFill>
                <a:latin typeface="Century Gothic" pitchFamily="0" charset="0"/>
                <a:ea typeface="宋体" pitchFamily="0" charset="0"/>
                <a:cs typeface="Lucida Sans" pitchFamily="0" charset="0"/>
              </a:rPr>
              <a:t> </a:t>
            </a:r>
            <a:endParaRPr lang="en-US" altLang="zh-CN" sz="1800" b="0" i="0" u="none" strike="noStrike" kern="1200" cap="all" spc="0" baseline="0">
              <a:solidFill>
                <a:srgbClr val="FFFFFF"/>
              </a:solidFill>
              <a:latin typeface="Century Gothic" pitchFamily="0" charset="0"/>
              <a:ea typeface="宋体" pitchFamily="0" charset="0"/>
              <a:cs typeface="Lucida Sans" pitchFamily="0" charset="0"/>
            </a:endParaRPr>
          </a:p>
          <a:p>
            <a:pPr marL="0" indent="0" algn="l">
              <a:lnSpc>
                <a:spcPct val="100000"/>
              </a:lnSpc>
              <a:spcBef>
                <a:spcPts val="1000"/>
              </a:spcBef>
              <a:spcAft>
                <a:spcPts val="0"/>
              </a:spcAft>
              <a:buNone/>
            </a:pPr>
            <a:r>
              <a:rPr lang="en-US" altLang="zh-CN" sz="1800" b="0" i="0" u="none" strike="noStrike" kern="1200" cap="all" spc="0" baseline="0">
                <a:solidFill>
                  <a:srgbClr val="FFFFFF"/>
                </a:solidFill>
                <a:latin typeface="Century Gothic" pitchFamily="0" charset="0"/>
                <a:ea typeface="宋体" pitchFamily="0" charset="0"/>
                <a:cs typeface="Lucida Sans" pitchFamily="0" charset="0"/>
              </a:rPr>
              <a:t>Student Name: </a:t>
            </a:r>
            <a:r>
              <a:rPr lang="en-US" altLang="zh-CN" sz="1800" b="0" i="0" u="none" strike="noStrike" kern="1200" cap="all" spc="0" baseline="0">
                <a:solidFill>
                  <a:srgbClr val="FFFFFF"/>
                </a:solidFill>
                <a:latin typeface="Century Gothic" pitchFamily="0" charset="0"/>
                <a:ea typeface="宋体" pitchFamily="0" charset="0"/>
                <a:cs typeface="Lucida Sans" pitchFamily="0" charset="0"/>
              </a:rPr>
              <a:t>Vidhi Patel</a:t>
            </a:r>
            <a:endParaRPr lang="en-US" altLang="zh-CN" sz="1800" b="0" i="0" u="none" strike="noStrike" kern="1200" cap="all" spc="0" baseline="0">
              <a:solidFill>
                <a:srgbClr val="FFFFFF"/>
              </a:solidFill>
              <a:latin typeface="Century Gothic" pitchFamily="0" charset="0"/>
              <a:ea typeface="宋体" pitchFamily="0" charset="0"/>
              <a:cs typeface="Lucida Sans" pitchFamily="0" charset="0"/>
            </a:endParaRPr>
          </a:p>
          <a:p>
            <a:pPr marL="0" indent="0" algn="l">
              <a:lnSpc>
                <a:spcPct val="100000"/>
              </a:lnSpc>
              <a:spcBef>
                <a:spcPts val="1000"/>
              </a:spcBef>
              <a:spcAft>
                <a:spcPts val="0"/>
              </a:spcAft>
              <a:buNone/>
            </a:pPr>
            <a:r>
              <a:rPr lang="en-US" altLang="zh-CN" sz="1800" b="0" i="0" u="none" strike="noStrike" kern="1200" cap="all" spc="0" baseline="0">
                <a:solidFill>
                  <a:srgbClr val="FFFFFF"/>
                </a:solidFill>
                <a:latin typeface="Century Gothic" pitchFamily="0" charset="0"/>
                <a:ea typeface="宋体" pitchFamily="0" charset="0"/>
                <a:cs typeface="Lucida Sans" pitchFamily="0" charset="0"/>
              </a:rPr>
              <a:t>student ID: 2523555</a:t>
            </a:r>
            <a:endParaRPr lang="zh-CN" altLang="en-US" sz="1800" b="0" i="0" u="none" strike="noStrike" kern="1200" cap="all" spc="0" baseline="0">
              <a:solidFill>
                <a:srgbClr val="FFFFFF"/>
              </a:solidFill>
              <a:latin typeface="Century Gothic" pitchFamily="0" charset="0"/>
              <a:ea typeface="宋体" pitchFamily="0" charset="0"/>
              <a:cs typeface="Lucida Sans" pitchFamily="0" charset="0"/>
            </a:endParaRPr>
          </a:p>
        </p:txBody>
      </p:sp>
      <p:pic>
        <p:nvPicPr>
          <p:cNvPr id="31" name="图片"/>
          <p:cNvPicPr>
            <a:picLocks noChangeAspect="1"/>
          </p:cNvPicPr>
          <p:nvPr/>
        </p:nvPicPr>
        <p:blipFill>
          <a:blip r:embed="rId2" cstate="print"/>
          <a:stretch>
            <a:fillRect/>
          </a:stretch>
        </p:blipFill>
        <p:spPr>
          <a:xfrm rot="4497">
            <a:off x="5434090" y="2903050"/>
            <a:ext cx="6592845" cy="3941126"/>
          </a:xfrm>
          <a:prstGeom prst="rect"/>
          <a:noFill/>
          <a:ln w="12700" cmpd="sng" cap="flat">
            <a:noFill/>
            <a:prstDash val="solid"/>
            <a:miter/>
          </a:ln>
        </p:spPr>
      </p:pic>
    </p:spTree>
    <p:extLst>
      <p:ext uri="{BB962C8B-B14F-4D97-AF65-F5344CB8AC3E}">
        <p14:creationId xmlns:p14="http://schemas.microsoft.com/office/powerpoint/2010/main" val="383661862"/>
      </p:ext>
    </p:extLst>
  </p:cSld>
  <p:clrMapOvr>
    <a:masterClrMapping/>
  </p:clrMapOvr>
</p:sld>
</file>

<file path=ppt/slides/slide2.xml><?xml version="1.0" encoding="utf-8"?>
<p:sld xmlns:p="http://schemas.openxmlformats.org/presentationml/2006/main" xmlns:r="http://schemas.openxmlformats.org/officeDocument/2006/relationships" xmlns:a="http://schemas.openxmlformats.org/drawingml/2006/main">
  <p:cSld>
    <p:bg>
      <p:bgPr>
        <a:blipFill>
          <a:blip r:embed="rId1">
            <a:duotone>
              <a:srgbClr val="141940"/>
              <a:srgbClr val="8A3875"/>
            </a:duotone>
          </a:blip>
          <a:stretch/>
        </a:blipFill>
      </p:bgPr>
    </p:bg>
    <p:spTree>
      <p:nvGrpSpPr>
        <p:cNvPr id="1" name=""/>
        <p:cNvGrpSpPr/>
        <p:nvPr/>
      </p:nvGrpSpPr>
      <p:grpSpPr>
        <a:xfrm>
          <a:off x="0" y="0"/>
          <a:ext cx="0" cy="0"/>
          <a:chOff x="0" y="0"/>
          <a:chExt cx="0" cy="0"/>
        </a:xfrm>
      </p:grpSpPr>
      <p:sp>
        <p:nvSpPr>
          <p:cNvPr id="45" name="文本框"/>
          <p:cNvSpPr>
            <a:spLocks noGrp="1"/>
          </p:cNvSpPr>
          <p:nvPr>
            <p:ph type="title"/>
          </p:nvPr>
        </p:nvSpPr>
        <p:spPr>
          <a:xfrm rot="0">
            <a:off x="646111" y="452718"/>
            <a:ext cx="9404723" cy="140053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4200" b="1" i="0" u="none" strike="noStrike" kern="1200" cap="none" spc="0" baseline="0">
                <a:solidFill>
                  <a:schemeClr val="tx2"/>
                </a:solidFill>
                <a:latin typeface="Century Gothic" pitchFamily="0" charset="0"/>
                <a:ea typeface="宋体" pitchFamily="0" charset="0"/>
                <a:cs typeface="Lucida Sans" pitchFamily="0" charset="0"/>
              </a:rPr>
              <a:t>Introduction to Asthma and Target Audience Focus</a:t>
            </a:r>
            <a:endParaRPr lang="zh-CN" altLang="en-US" sz="4200" b="1" i="0" u="none" strike="noStrike" kern="1200" cap="none" spc="0" baseline="0">
              <a:solidFill>
                <a:schemeClr val="tx2"/>
              </a:solidFill>
              <a:latin typeface="Century Gothic" pitchFamily="0" charset="0"/>
              <a:ea typeface="宋体" pitchFamily="0" charset="0"/>
              <a:cs typeface="Lucida Sans" pitchFamily="0" charset="0"/>
            </a:endParaRPr>
          </a:p>
        </p:txBody>
      </p:sp>
      <p:sp>
        <p:nvSpPr>
          <p:cNvPr id="46" name="文本框"/>
          <p:cNvSpPr>
            <a:spLocks noGrp="1"/>
          </p:cNvSpPr>
          <p:nvPr>
            <p:ph type="body" idx="1"/>
          </p:nvPr>
        </p:nvSpPr>
        <p:spPr>
          <a:xfrm rot="0">
            <a:off x="439615" y="2052918"/>
            <a:ext cx="5838720" cy="4664405"/>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This presentation targets respiratory nurses supporting over 7.2 million UK asthma patients.</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Asthma accounts for approximately 3 daily deaths in the UK.</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It affects around 8% of the UK population.</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Primary care manages nearly 90% of asthma cases annually (Pickard-</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Michels</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 et al., 2025).</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Improved professional awareness can reduce the 1,200 preventable deaths recorded each year (</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Akhal</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 et al., 2025).</a:t>
            </a:r>
            <a:endParaRPr lang="zh-CN" altLang="en-US" sz="2000" b="0" i="0" u="none" strike="noStrike" kern="1200" cap="none" spc="0" baseline="0">
              <a:solidFill>
                <a:schemeClr val="tx1"/>
              </a:solidFill>
              <a:latin typeface="Century Gothic" pitchFamily="0" charset="0"/>
              <a:ea typeface="宋体" pitchFamily="0" charset="0"/>
              <a:cs typeface="Lucida Sans" pitchFamily="0" charset="0"/>
            </a:endParaRPr>
          </a:p>
        </p:txBody>
      </p:sp>
      <p:pic>
        <p:nvPicPr>
          <p:cNvPr id="47" name="图片" descr="Asthma Statistics and Facts (2026)"/>
          <p:cNvPicPr>
            <a:picLocks noChangeAspect="1"/>
          </p:cNvPicPr>
          <p:nvPr/>
        </p:nvPicPr>
        <p:blipFill>
          <a:blip r:embed="rId2" cstate="print"/>
          <a:srcRect t="27637" b="7887" l="-703" r="703"/>
          <a:stretch>
            <a:fillRect/>
          </a:stretch>
        </p:blipFill>
        <p:spPr>
          <a:xfrm rot="0">
            <a:off x="6588577" y="2529173"/>
            <a:ext cx="5338601" cy="3014378"/>
          </a:xfrm>
          <a:prstGeom prst="rect"/>
          <a:noFill/>
          <a:ln w="12700" cmpd="sng" cap="flat">
            <a:noFill/>
            <a:prstDash val="solid"/>
            <a:miter/>
          </a:ln>
        </p:spPr>
      </p:pic>
      <p:sp>
        <p:nvSpPr>
          <p:cNvPr id="48" name="矩形"/>
          <p:cNvSpPr>
            <a:spLocks/>
          </p:cNvSpPr>
          <p:nvPr/>
        </p:nvSpPr>
        <p:spPr>
          <a:xfrm rot="0">
            <a:off x="8282289" y="5620141"/>
            <a:ext cx="1802765" cy="234315"/>
          </a:xfrm>
          <a:prstGeom prst="rect"/>
          <a:noFill/>
          <a:ln w="12700" cmpd="sng" cap="flat">
            <a:noFill/>
            <a:prstDash val="solid"/>
            <a:miter/>
          </a:ln>
        </p:spPr>
        <p:txBody>
          <a:bodyPr vert="horz" wrap="non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000" b="0" i="0" u="none" strike="noStrike" kern="1200" cap="none" spc="0" baseline="0">
                <a:solidFill>
                  <a:schemeClr val="tx1"/>
                </a:solidFill>
                <a:latin typeface="Century Gothic" pitchFamily="0" charset="0"/>
                <a:ea typeface="宋体" pitchFamily="0" charset="0"/>
                <a:cs typeface="Century Gothic" pitchFamily="0" charset="0"/>
              </a:rPr>
              <a:t>(Pickard-</a:t>
            </a:r>
            <a:r>
              <a:rPr lang="en-US" altLang="zh-CN" sz="1000" b="0" i="0" u="none" strike="noStrike" kern="1200" cap="none" spc="0" baseline="0">
                <a:solidFill>
                  <a:schemeClr val="tx1"/>
                </a:solidFill>
                <a:latin typeface="Century Gothic" pitchFamily="0" charset="0"/>
                <a:ea typeface="宋体" pitchFamily="0" charset="0"/>
                <a:cs typeface="Century Gothic" pitchFamily="0" charset="0"/>
              </a:rPr>
              <a:t>Michels</a:t>
            </a:r>
            <a:r>
              <a:rPr lang="en-US" altLang="zh-CN" sz="1000" b="0" i="0" u="none" strike="noStrike" kern="1200" cap="none" spc="0" baseline="0">
                <a:solidFill>
                  <a:schemeClr val="tx1"/>
                </a:solidFill>
                <a:latin typeface="Century Gothic" pitchFamily="0" charset="0"/>
                <a:ea typeface="宋体" pitchFamily="0" charset="0"/>
                <a:cs typeface="Century Gothic" pitchFamily="0" charset="0"/>
              </a:rPr>
              <a:t> et al., 2025)</a:t>
            </a:r>
            <a:endParaRPr lang="zh-CN" altLang="en-US" sz="1000" b="0" i="0" u="none" strike="noStrike" kern="1200" cap="none" spc="0" baseline="0">
              <a:solidFill>
                <a:schemeClr val="tx1"/>
              </a:solidFill>
              <a:latin typeface="Century Gothic" pitchFamily="0" charset="0"/>
              <a:ea typeface="宋体" pitchFamily="0" charset="0"/>
              <a:cs typeface="Century Gothic" pitchFamily="0" charset="0"/>
            </a:endParaRPr>
          </a:p>
        </p:txBody>
      </p:sp>
    </p:spTree>
    <p:extLst>
      <p:ext uri="{BB962C8B-B14F-4D97-AF65-F5344CB8AC3E}">
        <p14:creationId xmlns:p14="http://schemas.microsoft.com/office/powerpoint/2010/main" val="841220234"/>
      </p:ext>
    </p:extLst>
  </p:cSld>
  <p:clrMapOvr>
    <a:masterClrMapping/>
  </p:clrMapOvr>
</p:sld>
</file>

<file path=ppt/slides/slide3.xml><?xml version="1.0" encoding="utf-8"?>
<p:sld xmlns:p="http://schemas.openxmlformats.org/presentationml/2006/main" xmlns:r="http://schemas.openxmlformats.org/officeDocument/2006/relationships" xmlns:a="http://schemas.openxmlformats.org/drawingml/2006/main">
  <p:cSld>
    <p:bg>
      <p:bgPr>
        <a:blipFill>
          <a:blip r:embed="rId1">
            <a:duotone>
              <a:srgbClr val="141940"/>
              <a:srgbClr val="8A3875"/>
            </a:duotone>
          </a:blip>
          <a:stretch/>
        </a:blipFill>
      </p:bgPr>
    </p:bg>
    <p:spTree>
      <p:nvGrpSpPr>
        <p:cNvPr id="1" name=""/>
        <p:cNvGrpSpPr/>
        <p:nvPr/>
      </p:nvGrpSpPr>
      <p:grpSpPr>
        <a:xfrm>
          <a:off x="0" y="0"/>
          <a:ext cx="0" cy="0"/>
          <a:chOff x="0" y="0"/>
          <a:chExt cx="0" cy="0"/>
        </a:xfrm>
      </p:grpSpPr>
      <p:sp>
        <p:nvSpPr>
          <p:cNvPr id="51" name="文本框"/>
          <p:cNvSpPr>
            <a:spLocks noGrp="1"/>
          </p:cNvSpPr>
          <p:nvPr>
            <p:ph type="title"/>
          </p:nvPr>
        </p:nvSpPr>
        <p:spPr>
          <a:xfrm rot="0">
            <a:off x="646111" y="452718"/>
            <a:ext cx="9404723" cy="140053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4200" b="1" i="0" u="none" strike="noStrike" kern="1200" cap="none" spc="0" baseline="0">
                <a:solidFill>
                  <a:schemeClr val="tx2"/>
                </a:solidFill>
                <a:latin typeface="Century Gothic" pitchFamily="0" charset="0"/>
                <a:ea typeface="宋体" pitchFamily="0" charset="0"/>
                <a:cs typeface="Lucida Sans" pitchFamily="0" charset="0"/>
              </a:rPr>
              <a:t>Definition, Symptoms, and Aetiology of Asthma</a:t>
            </a:r>
            <a:endParaRPr lang="zh-CN" altLang="en-US" sz="4200" b="1" i="0" u="none" strike="noStrike" kern="1200" cap="none" spc="0" baseline="0">
              <a:solidFill>
                <a:schemeClr val="tx2"/>
              </a:solidFill>
              <a:latin typeface="Century Gothic" pitchFamily="0" charset="0"/>
              <a:ea typeface="宋体" pitchFamily="0" charset="0"/>
              <a:cs typeface="Lucida Sans" pitchFamily="0" charset="0"/>
            </a:endParaRPr>
          </a:p>
        </p:txBody>
      </p:sp>
      <p:sp>
        <p:nvSpPr>
          <p:cNvPr id="52" name="文本框"/>
          <p:cNvSpPr>
            <a:spLocks noGrp="1"/>
          </p:cNvSpPr>
          <p:nvPr>
            <p:ph type="body" idx="1"/>
          </p:nvPr>
        </p:nvSpPr>
        <p:spPr>
          <a:xfrm rot="0">
            <a:off x="646112" y="2052918"/>
            <a:ext cx="5912950" cy="4195481"/>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a:lnSpc>
                <a:spcPct val="9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Asthma is a chronic inflammatory airway disease affecting over 339 million people globally.</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9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Symptoms include wheezing, breathlessness, and coughing affecting 1 in 12 UK adults.</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9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Around 70% of patients report allergy-related triggers (Russell et al., 2026).</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9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Environmental factors such as pollution contribute to 36% of asthma cases.</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9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Smoking exposure increases asthma risk by nearly 40% in adults (</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Rehackova</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 et al., 2025).</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90000"/>
              </a:lnSpc>
              <a:spcBef>
                <a:spcPts val="1000"/>
              </a:spcBef>
              <a:spcAft>
                <a:spcPts val="0"/>
              </a:spcAft>
              <a:buClr>
                <a:srgbClr val="EF51A4"/>
              </a:buClr>
              <a:buSzPct val="80000"/>
              <a:buFont typeface="Wingdings 3" pitchFamily="0" charset="2"/>
              <a:buChar char=""/>
            </a:pPr>
            <a:endParaRPr lang="zh-CN" altLang="en-US" sz="2000" b="0" i="0" u="none" strike="noStrike" kern="1200" cap="none" spc="0" baseline="0">
              <a:solidFill>
                <a:schemeClr val="tx1"/>
              </a:solidFill>
              <a:latin typeface="Century Gothic" pitchFamily="0" charset="0"/>
              <a:ea typeface="宋体" pitchFamily="0" charset="0"/>
              <a:cs typeface="Lucida Sans" pitchFamily="0" charset="0"/>
            </a:endParaRPr>
          </a:p>
        </p:txBody>
      </p:sp>
      <p:pic>
        <p:nvPicPr>
          <p:cNvPr id="53" name="图片" descr="How Can Asthma Affect the Respiratory System?"/>
          <p:cNvPicPr>
            <a:picLocks noChangeAspect="1"/>
          </p:cNvPicPr>
          <p:nvPr/>
        </p:nvPicPr>
        <p:blipFill>
          <a:blip r:embed="rId2" cstate="print"/>
          <a:stretch>
            <a:fillRect/>
          </a:stretch>
        </p:blipFill>
        <p:spPr>
          <a:xfrm rot="0">
            <a:off x="6925712" y="2052918"/>
            <a:ext cx="5031536" cy="4325815"/>
          </a:xfrm>
          <a:prstGeom prst="rect"/>
          <a:noFill/>
          <a:ln w="12700" cmpd="sng" cap="flat">
            <a:noFill/>
            <a:prstDash val="solid"/>
            <a:miter/>
          </a:ln>
        </p:spPr>
      </p:pic>
      <p:sp>
        <p:nvSpPr>
          <p:cNvPr id="54" name="矩形"/>
          <p:cNvSpPr>
            <a:spLocks/>
          </p:cNvSpPr>
          <p:nvPr/>
        </p:nvSpPr>
        <p:spPr>
          <a:xfrm rot="0">
            <a:off x="8756036" y="6455292"/>
            <a:ext cx="1315084" cy="234315"/>
          </a:xfrm>
          <a:prstGeom prst="rect"/>
          <a:noFill/>
          <a:ln w="12700" cmpd="sng" cap="flat">
            <a:noFill/>
            <a:prstDash val="solid"/>
            <a:miter/>
          </a:ln>
        </p:spPr>
        <p:txBody>
          <a:bodyPr vert="horz" wrap="non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000" b="0" i="0" u="none" strike="noStrike" kern="1200" cap="none" spc="0" baseline="0">
                <a:solidFill>
                  <a:schemeClr val="tx1"/>
                </a:solidFill>
                <a:latin typeface="Century Gothic" pitchFamily="0" charset="0"/>
                <a:ea typeface="宋体" pitchFamily="0" charset="0"/>
                <a:cs typeface="Century Gothic" pitchFamily="0" charset="0"/>
              </a:rPr>
              <a:t>(Russell et al., 2026)</a:t>
            </a:r>
            <a:endParaRPr lang="zh-CN" altLang="en-US" sz="1000" b="0" i="0" u="none" strike="noStrike" kern="1200" cap="none" spc="0" baseline="0">
              <a:solidFill>
                <a:schemeClr val="tx1"/>
              </a:solidFill>
              <a:latin typeface="Century Gothic" pitchFamily="0" charset="0"/>
              <a:ea typeface="宋体" pitchFamily="0" charset="0"/>
              <a:cs typeface="Century Gothic" pitchFamily="0" charset="0"/>
            </a:endParaRPr>
          </a:p>
        </p:txBody>
      </p:sp>
    </p:spTree>
    <p:extLst>
      <p:ext uri="{BB962C8B-B14F-4D97-AF65-F5344CB8AC3E}">
        <p14:creationId xmlns:p14="http://schemas.microsoft.com/office/powerpoint/2010/main" val="665465982"/>
      </p:ext>
    </p:extLst>
  </p:cSld>
  <p:clrMapOvr>
    <a:masterClrMapping/>
  </p:clrMapOvr>
</p:sld>
</file>

<file path=ppt/slides/slide4.xml><?xml version="1.0" encoding="utf-8"?>
<p:sld xmlns:p="http://schemas.openxmlformats.org/presentationml/2006/main" xmlns:r="http://schemas.openxmlformats.org/officeDocument/2006/relationships" xmlns:a="http://schemas.openxmlformats.org/drawingml/2006/main">
  <p:cSld>
    <p:bg>
      <p:bgPr>
        <a:blipFill>
          <a:blip r:embed="rId1">
            <a:duotone>
              <a:srgbClr val="141940"/>
              <a:srgbClr val="8A3875"/>
            </a:duotone>
          </a:blip>
          <a:stretch/>
        </a:blipFill>
      </p:bgPr>
    </p:bg>
    <p:spTree>
      <p:nvGrpSpPr>
        <p:cNvPr id="1" name=""/>
        <p:cNvGrpSpPr/>
        <p:nvPr/>
      </p:nvGrpSpPr>
      <p:grpSpPr>
        <a:xfrm>
          <a:off x="0" y="0"/>
          <a:ext cx="0" cy="0"/>
          <a:chOff x="0" y="0"/>
          <a:chExt cx="0" cy="0"/>
        </a:xfrm>
      </p:grpSpPr>
      <p:sp>
        <p:nvSpPr>
          <p:cNvPr id="57" name="文本框"/>
          <p:cNvSpPr>
            <a:spLocks noGrp="1"/>
          </p:cNvSpPr>
          <p:nvPr>
            <p:ph type="title"/>
          </p:nvPr>
        </p:nvSpPr>
        <p:spPr>
          <a:xfrm rot="0">
            <a:off x="646111" y="452718"/>
            <a:ext cx="9404723" cy="140053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4200" b="1" i="0" u="none" strike="noStrike" kern="1200" cap="none" spc="0" baseline="0">
                <a:solidFill>
                  <a:schemeClr val="tx2"/>
                </a:solidFill>
                <a:latin typeface="Century Gothic" pitchFamily="0" charset="0"/>
                <a:ea typeface="宋体" pitchFamily="0" charset="0"/>
                <a:cs typeface="Lucida Sans" pitchFamily="0" charset="0"/>
              </a:rPr>
              <a:t>Epidemiology: Prevalence in the UK and Globally</a:t>
            </a:r>
            <a:endParaRPr lang="zh-CN" altLang="en-US" sz="4200" b="1" i="0" u="none" strike="noStrike" kern="1200" cap="none" spc="0" baseline="0">
              <a:solidFill>
                <a:schemeClr val="tx2"/>
              </a:solidFill>
              <a:latin typeface="Century Gothic" pitchFamily="0" charset="0"/>
              <a:ea typeface="宋体" pitchFamily="0" charset="0"/>
              <a:cs typeface="Lucida Sans" pitchFamily="0" charset="0"/>
            </a:endParaRPr>
          </a:p>
        </p:txBody>
      </p:sp>
      <p:sp>
        <p:nvSpPr>
          <p:cNvPr id="58" name="文本框"/>
          <p:cNvSpPr>
            <a:spLocks noGrp="1"/>
          </p:cNvSpPr>
          <p:nvPr>
            <p:ph type="body" idx="1"/>
          </p:nvPr>
        </p:nvSpPr>
        <p:spPr>
          <a:xfrm rot="0">
            <a:off x="404447" y="2052918"/>
            <a:ext cx="6154616" cy="4195481"/>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Approximately 7.2 million people in the UK live with asthma (</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Bondre</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 et al., 2025).</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Around 4.1 million adults and 1.1 million children receive treatment annually.</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Globally, asthma affects over 339 million individuals (</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Skene</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 et al., 2025).</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The UK has one of Europe’s highest asthma prevalence rates at 8%.</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Prevalence is increasing by nearly 2–3% annually due to environmental and lifestyle factors (Durand et al., 2025).</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endParaRPr lang="zh-CN" altLang="en-US" sz="2000" b="0" i="0" u="none" strike="noStrike" kern="1200" cap="none" spc="0" baseline="0">
              <a:solidFill>
                <a:schemeClr val="tx1"/>
              </a:solidFill>
              <a:latin typeface="Century Gothic" pitchFamily="0" charset="0"/>
              <a:ea typeface="宋体" pitchFamily="0" charset="0"/>
              <a:cs typeface="Lucida Sans" pitchFamily="0" charset="0"/>
            </a:endParaRPr>
          </a:p>
        </p:txBody>
      </p:sp>
      <p:pic>
        <p:nvPicPr>
          <p:cNvPr id="59" name="图片" descr="Asthma hotspots across England revealed as experts warn of link to  deprivation and pollution"/>
          <p:cNvPicPr>
            <a:picLocks noChangeAspect="1"/>
          </p:cNvPicPr>
          <p:nvPr/>
        </p:nvPicPr>
        <p:blipFill>
          <a:blip r:embed="rId2" cstate="print"/>
          <a:srcRect b="2956"/>
          <a:stretch>
            <a:fillRect/>
          </a:stretch>
        </p:blipFill>
        <p:spPr>
          <a:xfrm rot="0">
            <a:off x="7084865" y="1723144"/>
            <a:ext cx="4824560" cy="4645000"/>
          </a:xfrm>
          <a:prstGeom prst="rect"/>
          <a:noFill/>
          <a:ln w="12700" cmpd="sng" cap="flat">
            <a:noFill/>
            <a:prstDash val="solid"/>
            <a:miter/>
          </a:ln>
        </p:spPr>
      </p:pic>
      <p:sp>
        <p:nvSpPr>
          <p:cNvPr id="60" name="矩形"/>
          <p:cNvSpPr>
            <a:spLocks/>
          </p:cNvSpPr>
          <p:nvPr/>
        </p:nvSpPr>
        <p:spPr>
          <a:xfrm rot="0">
            <a:off x="8820517" y="6368144"/>
            <a:ext cx="1254125" cy="234315"/>
          </a:xfrm>
          <a:prstGeom prst="rect"/>
          <a:noFill/>
          <a:ln w="12700" cmpd="sng" cap="flat">
            <a:noFill/>
            <a:prstDash val="solid"/>
            <a:miter/>
          </a:ln>
        </p:spPr>
        <p:txBody>
          <a:bodyPr vert="horz" wrap="non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000" b="0" i="0" u="none" strike="noStrike" kern="1200" cap="none" spc="0" baseline="0">
                <a:solidFill>
                  <a:schemeClr val="tx1"/>
                </a:solidFill>
                <a:latin typeface="Century Gothic" pitchFamily="0" charset="0"/>
                <a:ea typeface="宋体" pitchFamily="0" charset="0"/>
                <a:cs typeface="Century Gothic" pitchFamily="0" charset="0"/>
              </a:rPr>
              <a:t>(</a:t>
            </a:r>
            <a:r>
              <a:rPr lang="en-US" altLang="zh-CN" sz="1000" b="0" i="0" u="none" strike="noStrike" kern="1200" cap="none" spc="0" baseline="0">
                <a:solidFill>
                  <a:schemeClr val="tx1"/>
                </a:solidFill>
                <a:latin typeface="Century Gothic" pitchFamily="0" charset="0"/>
                <a:ea typeface="宋体" pitchFamily="0" charset="0"/>
                <a:cs typeface="Century Gothic" pitchFamily="0" charset="0"/>
              </a:rPr>
              <a:t>Skene</a:t>
            </a:r>
            <a:r>
              <a:rPr lang="en-US" altLang="zh-CN" sz="1000" b="0" i="0" u="none" strike="noStrike" kern="1200" cap="none" spc="0" baseline="0">
                <a:solidFill>
                  <a:schemeClr val="tx1"/>
                </a:solidFill>
                <a:latin typeface="Century Gothic" pitchFamily="0" charset="0"/>
                <a:ea typeface="宋体" pitchFamily="0" charset="0"/>
                <a:cs typeface="Century Gothic" pitchFamily="0" charset="0"/>
              </a:rPr>
              <a:t> et al., 2025)</a:t>
            </a:r>
            <a:endParaRPr lang="zh-CN" altLang="en-US" sz="1000" b="0" i="0" u="none" strike="noStrike" kern="1200" cap="none" spc="0" baseline="0">
              <a:solidFill>
                <a:schemeClr val="tx1"/>
              </a:solidFill>
              <a:latin typeface="Century Gothic" pitchFamily="0" charset="0"/>
              <a:ea typeface="宋体" pitchFamily="0" charset="0"/>
              <a:cs typeface="Century Gothic" pitchFamily="0" charset="0"/>
            </a:endParaRPr>
          </a:p>
        </p:txBody>
      </p:sp>
    </p:spTree>
    <p:extLst>
      <p:ext uri="{BB962C8B-B14F-4D97-AF65-F5344CB8AC3E}">
        <p14:creationId xmlns:p14="http://schemas.microsoft.com/office/powerpoint/2010/main" val="1337783603"/>
      </p:ext>
    </p:extLst>
  </p:cSld>
  <p:clrMapOvr>
    <a:masterClrMapping/>
  </p:clrMapOvr>
</p:sld>
</file>

<file path=ppt/slides/slide5.xml><?xml version="1.0" encoding="utf-8"?>
<p:sld xmlns:p="http://schemas.openxmlformats.org/presentationml/2006/main" xmlns:r="http://schemas.openxmlformats.org/officeDocument/2006/relationships" xmlns:a="http://schemas.openxmlformats.org/drawingml/2006/main">
  <p:cSld>
    <p:bg>
      <p:bgPr>
        <a:blipFill>
          <a:blip r:embed="rId1">
            <a:duotone>
              <a:srgbClr val="141940"/>
              <a:srgbClr val="8A3875"/>
            </a:duotone>
          </a:blip>
          <a:stretch/>
        </a:blipFill>
      </p:bgPr>
    </p:bg>
    <p:spTree>
      <p:nvGrpSpPr>
        <p:cNvPr id="1" name=""/>
        <p:cNvGrpSpPr/>
        <p:nvPr/>
      </p:nvGrpSpPr>
      <p:grpSpPr>
        <a:xfrm>
          <a:off x="0" y="0"/>
          <a:ext cx="0" cy="0"/>
          <a:chOff x="0" y="0"/>
          <a:chExt cx="0" cy="0"/>
        </a:xfrm>
      </p:grpSpPr>
      <p:sp>
        <p:nvSpPr>
          <p:cNvPr id="63" name="文本框"/>
          <p:cNvSpPr>
            <a:spLocks noGrp="1"/>
          </p:cNvSpPr>
          <p:nvPr>
            <p:ph type="title"/>
          </p:nvPr>
        </p:nvSpPr>
        <p:spPr>
          <a:xfrm rot="0">
            <a:off x="646111" y="452718"/>
            <a:ext cx="9404723" cy="140053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4200" b="1" i="0" u="none" strike="noStrike" kern="1200" cap="none" spc="0" baseline="0">
                <a:solidFill>
                  <a:schemeClr val="tx2"/>
                </a:solidFill>
                <a:latin typeface="Century Gothic" pitchFamily="0" charset="0"/>
                <a:ea typeface="宋体" pitchFamily="0" charset="0"/>
                <a:cs typeface="Lucida Sans" pitchFamily="0" charset="0"/>
              </a:rPr>
              <a:t>Economic and Social Burden of Asthma</a:t>
            </a:r>
            <a:endParaRPr lang="zh-CN" altLang="en-US" sz="4200" b="1" i="0" u="none" strike="noStrike" kern="1200" cap="none" spc="0" baseline="0">
              <a:solidFill>
                <a:schemeClr val="tx2"/>
              </a:solidFill>
              <a:latin typeface="Century Gothic" pitchFamily="0" charset="0"/>
              <a:ea typeface="宋体" pitchFamily="0" charset="0"/>
              <a:cs typeface="Lucida Sans" pitchFamily="0" charset="0"/>
            </a:endParaRPr>
          </a:p>
        </p:txBody>
      </p:sp>
      <p:sp>
        <p:nvSpPr>
          <p:cNvPr id="64" name="文本框"/>
          <p:cNvSpPr>
            <a:spLocks noGrp="1"/>
          </p:cNvSpPr>
          <p:nvPr>
            <p:ph type="body" idx="1"/>
          </p:nvPr>
        </p:nvSpPr>
        <p:spPr>
          <a:xfrm rot="0">
            <a:off x="206497" y="2088087"/>
            <a:ext cx="6493242" cy="4195481"/>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Asthma costs the NHS approximately £1.1 billion annually.</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Around 60,000 hospital admissions occur yearly due to asthma exacerbations.</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Emergency admissions increased by 17% in 2024 (Whittaker et al., 2025).</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About 35% of patients report reduced productivity at work or school.</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Socioeconomic deprivation increases hospital admission risk by nearly 50% in affected populations (</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Choe</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 et al., 2025). </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endParaRPr lang="zh-CN" altLang="en-US" sz="2000" b="0" i="0" u="none" strike="noStrike" kern="1200" cap="none" spc="0" baseline="0">
              <a:solidFill>
                <a:schemeClr val="tx1"/>
              </a:solidFill>
              <a:latin typeface="Century Gothic" pitchFamily="0" charset="0"/>
              <a:ea typeface="宋体" pitchFamily="0" charset="0"/>
              <a:cs typeface="Lucida Sans" pitchFamily="0" charset="0"/>
            </a:endParaRPr>
          </a:p>
        </p:txBody>
      </p:sp>
      <p:pic>
        <p:nvPicPr>
          <p:cNvPr id="65" name="图片" descr="Social Determinants of Health in Asthma Through the Life Course -  ScienceDirect"/>
          <p:cNvPicPr>
            <a:picLocks noChangeAspect="1"/>
          </p:cNvPicPr>
          <p:nvPr/>
        </p:nvPicPr>
        <p:blipFill>
          <a:blip r:embed="rId2" cstate="print"/>
          <a:stretch>
            <a:fillRect/>
          </a:stretch>
        </p:blipFill>
        <p:spPr>
          <a:xfrm rot="0">
            <a:off x="6893169" y="2475033"/>
            <a:ext cx="5052648" cy="3421587"/>
          </a:xfrm>
          <a:prstGeom prst="rect"/>
          <a:noFill/>
          <a:ln w="12700" cmpd="sng" cap="flat">
            <a:noFill/>
            <a:prstDash val="solid"/>
            <a:miter/>
          </a:ln>
        </p:spPr>
      </p:pic>
      <p:sp>
        <p:nvSpPr>
          <p:cNvPr id="66" name="矩形"/>
          <p:cNvSpPr>
            <a:spLocks/>
          </p:cNvSpPr>
          <p:nvPr/>
        </p:nvSpPr>
        <p:spPr>
          <a:xfrm rot="0">
            <a:off x="8635463" y="6037347"/>
            <a:ext cx="1447163" cy="234315"/>
          </a:xfrm>
          <a:prstGeom prst="rect"/>
          <a:noFill/>
          <a:ln w="12700" cmpd="sng" cap="flat">
            <a:noFill/>
            <a:prstDash val="solid"/>
            <a:miter/>
          </a:ln>
        </p:spPr>
        <p:txBody>
          <a:bodyPr vert="horz" wrap="non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000" b="0" i="0" u="none" strike="noStrike" kern="1200" cap="none" spc="0" baseline="0">
                <a:solidFill>
                  <a:schemeClr val="tx1"/>
                </a:solidFill>
                <a:latin typeface="Century Gothic" pitchFamily="0" charset="0"/>
                <a:ea typeface="宋体" pitchFamily="0" charset="0"/>
                <a:cs typeface="Century Gothic" pitchFamily="0" charset="0"/>
              </a:rPr>
              <a:t>(Whittaker et al., 2025)</a:t>
            </a:r>
            <a:endParaRPr lang="zh-CN" altLang="en-US" sz="1000" b="0" i="0" u="none" strike="noStrike" kern="1200" cap="none" spc="0" baseline="0">
              <a:solidFill>
                <a:schemeClr val="tx1"/>
              </a:solidFill>
              <a:latin typeface="Century Gothic" pitchFamily="0" charset="0"/>
              <a:ea typeface="宋体" pitchFamily="0" charset="0"/>
              <a:cs typeface="Century Gothic" pitchFamily="0" charset="0"/>
            </a:endParaRPr>
          </a:p>
        </p:txBody>
      </p:sp>
    </p:spTree>
    <p:extLst>
      <p:ext uri="{BB962C8B-B14F-4D97-AF65-F5344CB8AC3E}">
        <p14:creationId xmlns:p14="http://schemas.microsoft.com/office/powerpoint/2010/main" val="1805661767"/>
      </p:ext>
    </p:extLst>
  </p:cSld>
  <p:clrMapOvr>
    <a:masterClrMapping/>
  </p:clrMapOvr>
</p:sld>
</file>

<file path=ppt/slides/slide6.xml><?xml version="1.0" encoding="utf-8"?>
<p:sld xmlns:p="http://schemas.openxmlformats.org/presentationml/2006/main" xmlns:r="http://schemas.openxmlformats.org/officeDocument/2006/relationships" xmlns:a="http://schemas.openxmlformats.org/drawingml/2006/main">
  <p:cSld>
    <p:bg>
      <p:bgPr>
        <a:blipFill>
          <a:blip r:embed="rId1">
            <a:duotone>
              <a:srgbClr val="141940"/>
              <a:srgbClr val="8A3875"/>
            </a:duotone>
          </a:blip>
          <a:stretch/>
        </a:blipFill>
      </p:bgPr>
    </p:bg>
    <p:spTree>
      <p:nvGrpSpPr>
        <p:cNvPr id="1" name=""/>
        <p:cNvGrpSpPr/>
        <p:nvPr/>
      </p:nvGrpSpPr>
      <p:grpSpPr>
        <a:xfrm>
          <a:off x="0" y="0"/>
          <a:ext cx="0" cy="0"/>
          <a:chOff x="0" y="0"/>
          <a:chExt cx="0" cy="0"/>
        </a:xfrm>
      </p:grpSpPr>
      <p:sp>
        <p:nvSpPr>
          <p:cNvPr id="69" name="文本框"/>
          <p:cNvSpPr>
            <a:spLocks noGrp="1"/>
          </p:cNvSpPr>
          <p:nvPr>
            <p:ph type="title"/>
          </p:nvPr>
        </p:nvSpPr>
        <p:spPr>
          <a:xfrm rot="0">
            <a:off x="646111" y="452718"/>
            <a:ext cx="9404723" cy="140053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4200" b="1" i="0" u="none" strike="noStrike" kern="1200" cap="none" spc="0" baseline="0">
                <a:solidFill>
                  <a:schemeClr val="tx2"/>
                </a:solidFill>
                <a:latin typeface="Century Gothic" pitchFamily="0" charset="0"/>
                <a:ea typeface="宋体" pitchFamily="0" charset="0"/>
                <a:cs typeface="Lucida Sans" pitchFamily="0" charset="0"/>
              </a:rPr>
              <a:t>Diagnosis and Initial Assessment of Asthma</a:t>
            </a:r>
            <a:endParaRPr lang="zh-CN" altLang="en-US" sz="4200" b="1" i="0" u="none" strike="noStrike" kern="1200" cap="none" spc="0" baseline="0">
              <a:solidFill>
                <a:schemeClr val="tx2"/>
              </a:solidFill>
              <a:latin typeface="Century Gothic" pitchFamily="0" charset="0"/>
              <a:ea typeface="宋体" pitchFamily="0" charset="0"/>
              <a:cs typeface="Lucida Sans" pitchFamily="0" charset="0"/>
            </a:endParaRPr>
          </a:p>
        </p:txBody>
      </p:sp>
      <p:sp>
        <p:nvSpPr>
          <p:cNvPr id="70" name="文本框"/>
          <p:cNvSpPr>
            <a:spLocks noGrp="1"/>
          </p:cNvSpPr>
          <p:nvPr>
            <p:ph type="body" idx="1"/>
          </p:nvPr>
        </p:nvSpPr>
        <p:spPr>
          <a:xfrm rot="0">
            <a:off x="206497" y="2123257"/>
            <a:ext cx="5649179" cy="4195481"/>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a:lnSpc>
                <a:spcPct val="9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Around 30% of asthma cases in the UK are misdiagnosed or underdiagnosed.</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9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Spirometry</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 testing improves diagnostic accuracy by over 25%.</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9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NICE recommends objective testing in 100% of suspected cases (</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Gharibzadeh</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 et al., 2025).</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9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Peak flow monitoring is used in over 70% of primary care assessments (</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Petruzzi</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 et al., 2025).</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9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Early diagnosis reduces hospital admissions by approximately 20% annually (</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Pacho</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 et al., 2025).</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90000"/>
              </a:lnSpc>
              <a:spcBef>
                <a:spcPts val="1000"/>
              </a:spcBef>
              <a:spcAft>
                <a:spcPts val="0"/>
              </a:spcAft>
              <a:buClr>
                <a:srgbClr val="EF51A4"/>
              </a:buClr>
              <a:buSzPct val="80000"/>
              <a:buFont typeface="Wingdings 3" pitchFamily="0" charset="2"/>
              <a:buChar char=""/>
            </a:pPr>
            <a:endParaRPr lang="zh-CN" altLang="en-US" sz="2000" b="0" i="0" u="none" strike="noStrike" kern="1200" cap="none" spc="0" baseline="0">
              <a:solidFill>
                <a:schemeClr val="tx1"/>
              </a:solidFill>
              <a:latin typeface="Century Gothic" pitchFamily="0" charset="0"/>
              <a:ea typeface="宋体" pitchFamily="0" charset="0"/>
              <a:cs typeface="Lucida Sans" pitchFamily="0" charset="0"/>
            </a:endParaRPr>
          </a:p>
        </p:txBody>
      </p:sp>
      <p:pic>
        <p:nvPicPr>
          <p:cNvPr id="71" name="图片" descr="Asthma Statistics and Facts (2026)"/>
          <p:cNvPicPr>
            <a:picLocks noChangeAspect="1"/>
          </p:cNvPicPr>
          <p:nvPr/>
        </p:nvPicPr>
        <p:blipFill>
          <a:blip r:embed="rId2" cstate="print"/>
          <a:srcRect b="10628"/>
          <a:stretch>
            <a:fillRect/>
          </a:stretch>
        </p:blipFill>
        <p:spPr>
          <a:xfrm rot="0">
            <a:off x="6049735" y="1954047"/>
            <a:ext cx="6044984" cy="4533900"/>
          </a:xfrm>
          <a:prstGeom prst="rect"/>
          <a:noFill/>
          <a:ln w="12700" cmpd="sng" cap="flat">
            <a:noFill/>
            <a:prstDash val="solid"/>
            <a:miter/>
          </a:ln>
        </p:spPr>
      </p:pic>
      <p:sp>
        <p:nvSpPr>
          <p:cNvPr id="72" name="矩形"/>
          <p:cNvSpPr>
            <a:spLocks/>
          </p:cNvSpPr>
          <p:nvPr/>
        </p:nvSpPr>
        <p:spPr>
          <a:xfrm rot="0">
            <a:off x="8247134" y="6588745"/>
            <a:ext cx="1617344" cy="234315"/>
          </a:xfrm>
          <a:prstGeom prst="rect"/>
          <a:noFill/>
          <a:ln w="12700" cmpd="sng" cap="flat">
            <a:noFill/>
            <a:prstDash val="solid"/>
            <a:miter/>
          </a:ln>
        </p:spPr>
        <p:txBody>
          <a:bodyPr vert="horz" wrap="non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000" b="0" i="0" u="none" strike="noStrike" kern="1200" cap="none" spc="0" baseline="0">
                <a:solidFill>
                  <a:schemeClr val="tx1"/>
                </a:solidFill>
                <a:latin typeface="Century Gothic" pitchFamily="0" charset="0"/>
                <a:ea typeface="宋体" pitchFamily="0" charset="0"/>
                <a:cs typeface="Century Gothic" pitchFamily="0" charset="0"/>
              </a:rPr>
              <a:t>(</a:t>
            </a:r>
            <a:r>
              <a:rPr lang="en-US" altLang="zh-CN" sz="1000" b="0" i="0" u="none" strike="noStrike" kern="1200" cap="none" spc="0" baseline="0">
                <a:solidFill>
                  <a:schemeClr val="tx1"/>
                </a:solidFill>
                <a:latin typeface="Century Gothic" pitchFamily="0" charset="0"/>
                <a:ea typeface="宋体" pitchFamily="0" charset="0"/>
                <a:cs typeface="Century Gothic" pitchFamily="0" charset="0"/>
              </a:rPr>
              <a:t>Gharibzadeh</a:t>
            </a:r>
            <a:r>
              <a:rPr lang="en-US" altLang="zh-CN" sz="1000" b="0" i="0" u="none" strike="noStrike" kern="1200" cap="none" spc="0" baseline="0">
                <a:solidFill>
                  <a:schemeClr val="tx1"/>
                </a:solidFill>
                <a:latin typeface="Century Gothic" pitchFamily="0" charset="0"/>
                <a:ea typeface="宋体" pitchFamily="0" charset="0"/>
                <a:cs typeface="Century Gothic" pitchFamily="0" charset="0"/>
              </a:rPr>
              <a:t> et al., 2025)</a:t>
            </a:r>
            <a:endParaRPr lang="zh-CN" altLang="en-US" sz="1000" b="0" i="0" u="none" strike="noStrike" kern="1200" cap="none" spc="0" baseline="0">
              <a:solidFill>
                <a:schemeClr val="tx1"/>
              </a:solidFill>
              <a:latin typeface="Century Gothic" pitchFamily="0" charset="0"/>
              <a:ea typeface="宋体" pitchFamily="0" charset="0"/>
              <a:cs typeface="Century Gothic" pitchFamily="0" charset="0"/>
            </a:endParaRPr>
          </a:p>
        </p:txBody>
      </p:sp>
    </p:spTree>
    <p:extLst>
      <p:ext uri="{BB962C8B-B14F-4D97-AF65-F5344CB8AC3E}">
        <p14:creationId xmlns:p14="http://schemas.microsoft.com/office/powerpoint/2010/main" val="1065586658"/>
      </p:ext>
    </p:extLst>
  </p:cSld>
  <p:clrMapOvr>
    <a:masterClrMapping/>
  </p:clrMapOvr>
</p:sld>
</file>

<file path=ppt/slides/slide7.xml><?xml version="1.0" encoding="utf-8"?>
<p:sld xmlns:p="http://schemas.openxmlformats.org/presentationml/2006/main" xmlns:r="http://schemas.openxmlformats.org/officeDocument/2006/relationships" xmlns:a="http://schemas.openxmlformats.org/drawingml/2006/main">
  <p:cSld>
    <p:bg>
      <p:bgPr>
        <a:blipFill>
          <a:blip r:embed="rId1">
            <a:duotone>
              <a:srgbClr val="141940"/>
              <a:srgbClr val="8A3875"/>
            </a:duotone>
          </a:blip>
          <a:stretch/>
        </a:blipFill>
      </p:bgPr>
    </p:bg>
    <p:spTree>
      <p:nvGrpSpPr>
        <p:cNvPr id="1" name=""/>
        <p:cNvGrpSpPr/>
        <p:nvPr/>
      </p:nvGrpSpPr>
      <p:grpSpPr>
        <a:xfrm>
          <a:off x="0" y="0"/>
          <a:ext cx="0" cy="0"/>
          <a:chOff x="0" y="0"/>
          <a:chExt cx="0" cy="0"/>
        </a:xfrm>
      </p:grpSpPr>
      <p:sp>
        <p:nvSpPr>
          <p:cNvPr id="75" name="文本框"/>
          <p:cNvSpPr>
            <a:spLocks noGrp="1"/>
          </p:cNvSpPr>
          <p:nvPr>
            <p:ph type="title"/>
          </p:nvPr>
        </p:nvSpPr>
        <p:spPr>
          <a:xfrm rot="0">
            <a:off x="698865" y="110433"/>
            <a:ext cx="9404723" cy="140053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4200" b="1" i="0" u="none" strike="noStrike" kern="1200" cap="none" spc="0" baseline="0">
                <a:solidFill>
                  <a:schemeClr val="tx2"/>
                </a:solidFill>
                <a:latin typeface="Century Gothic" pitchFamily="0" charset="0"/>
                <a:ea typeface="宋体" pitchFamily="0" charset="0"/>
                <a:cs typeface="Lucida Sans" pitchFamily="0" charset="0"/>
              </a:rPr>
              <a:t>UK Guidelines and Frameworks for Asthma Management</a:t>
            </a:r>
            <a:br>
              <a:rPr lang="zh-CN" altLang="en-US" sz="4200" b="1" i="0" u="none" strike="noStrike" kern="1200" cap="none" spc="0" baseline="0">
                <a:solidFill>
                  <a:schemeClr val="tx2"/>
                </a:solidFill>
                <a:latin typeface="Century Gothic" pitchFamily="0" charset="0"/>
                <a:ea typeface="宋体" pitchFamily="0" charset="0"/>
                <a:cs typeface="Lucida Sans" pitchFamily="0" charset="0"/>
              </a:rPr>
            </a:br>
            <a:endParaRPr lang="zh-CN" altLang="en-US" sz="4200" b="1" i="0" u="none" strike="noStrike" kern="1200" cap="none" spc="0" baseline="0">
              <a:solidFill>
                <a:schemeClr val="tx2"/>
              </a:solidFill>
              <a:latin typeface="Century Gothic" pitchFamily="0" charset="0"/>
              <a:ea typeface="宋体" pitchFamily="0" charset="0"/>
              <a:cs typeface="Lucida Sans" pitchFamily="0" charset="0"/>
            </a:endParaRPr>
          </a:p>
        </p:txBody>
      </p:sp>
      <p:sp>
        <p:nvSpPr>
          <p:cNvPr id="76" name="文本框"/>
          <p:cNvSpPr>
            <a:spLocks noGrp="1"/>
          </p:cNvSpPr>
          <p:nvPr>
            <p:ph type="body" idx="1"/>
          </p:nvPr>
        </p:nvSpPr>
        <p:spPr>
          <a:xfrm rot="0">
            <a:off x="123092" y="1824354"/>
            <a:ext cx="6576646" cy="4805082"/>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Although NICE and BTS/SIGN guidelines are followed in over 95% of NHS settings (</a:t>
            </a:r>
            <a:r>
              <a:rPr lang="en-US" altLang="zh-CN" sz="1300" b="1" i="0" u="none" strike="noStrike" kern="1200" cap="none" spc="0" baseline="0">
                <a:solidFill>
                  <a:schemeClr val="tx1"/>
                </a:solidFill>
                <a:latin typeface="Century Gothic" pitchFamily="0" charset="0"/>
                <a:ea typeface="宋体" pitchFamily="0" charset="0"/>
                <a:cs typeface="Lucida Sans" pitchFamily="0" charset="0"/>
              </a:rPr>
              <a:t>WHAT</a:t>
            </a: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 variation in staff training and time constraints limits consistent application (</a:t>
            </a:r>
            <a:r>
              <a:rPr lang="en-US" altLang="zh-CN" sz="1300" b="1" i="0" u="none" strike="noStrike" kern="1200" cap="none" spc="0" baseline="0">
                <a:solidFill>
                  <a:schemeClr val="tx1"/>
                </a:solidFill>
                <a:latin typeface="Century Gothic" pitchFamily="0" charset="0"/>
                <a:ea typeface="宋体" pitchFamily="0" charset="0"/>
                <a:cs typeface="Lucida Sans" pitchFamily="0" charset="0"/>
              </a:rPr>
              <a:t>WHY</a:t>
            </a: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 resulting in gaps in quality of care across primary settings (</a:t>
            </a:r>
            <a:r>
              <a:rPr lang="en-US" altLang="zh-CN" sz="1300" b="1" i="0" u="none" strike="noStrike" kern="1200" cap="none" spc="0" baseline="0">
                <a:solidFill>
                  <a:schemeClr val="tx1"/>
                </a:solidFill>
                <a:latin typeface="Century Gothic" pitchFamily="0" charset="0"/>
                <a:ea typeface="宋体" pitchFamily="0" charset="0"/>
                <a:cs typeface="Lucida Sans" pitchFamily="0" charset="0"/>
              </a:rPr>
              <a:t>SO WHAT</a:t>
            </a: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 </a:t>
            </a: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(Edwards-Smith et al., 2025)</a:t>
            </a: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 </a:t>
            </a:r>
            <a:endParaRPr lang="en-US" altLang="zh-CN" sz="13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While only 32% of patients receive all three core asthma care elements annually (</a:t>
            </a:r>
            <a:r>
              <a:rPr lang="en-US" altLang="zh-CN" sz="1300" b="1" i="0" u="none" strike="noStrike" kern="1200" cap="none" spc="0" baseline="0">
                <a:solidFill>
                  <a:schemeClr val="tx1"/>
                </a:solidFill>
                <a:latin typeface="Century Gothic" pitchFamily="0" charset="0"/>
                <a:ea typeface="宋体" pitchFamily="0" charset="0"/>
                <a:cs typeface="Lucida Sans" pitchFamily="0" charset="0"/>
              </a:rPr>
              <a:t>WHAT</a:t>
            </a: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 barriers such as limited consultation time and poor patient engagement persist (</a:t>
            </a:r>
            <a:r>
              <a:rPr lang="en-US" altLang="zh-CN" sz="1300" b="1" i="0" u="none" strike="noStrike" kern="1200" cap="none" spc="0" baseline="0">
                <a:solidFill>
                  <a:schemeClr val="tx1"/>
                </a:solidFill>
                <a:latin typeface="Century Gothic" pitchFamily="0" charset="0"/>
                <a:ea typeface="宋体" pitchFamily="0" charset="0"/>
                <a:cs typeface="Lucida Sans" pitchFamily="0" charset="0"/>
              </a:rPr>
              <a:t>WHY</a:t>
            </a: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 increasing the risk of uncontrolled asthma and preventable exacerbations (</a:t>
            </a:r>
            <a:r>
              <a:rPr lang="en-US" altLang="zh-CN" sz="1300" b="1" i="0" u="none" strike="noStrike" kern="1200" cap="none" spc="0" baseline="0">
                <a:solidFill>
                  <a:schemeClr val="tx1"/>
                </a:solidFill>
                <a:latin typeface="Century Gothic" pitchFamily="0" charset="0"/>
                <a:ea typeface="宋体" pitchFamily="0" charset="0"/>
                <a:cs typeface="Lucida Sans" pitchFamily="0" charset="0"/>
              </a:rPr>
              <a:t>SO WHAT</a:t>
            </a: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 </a:t>
            </a: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(Litchfield et al., 2025)</a:t>
            </a: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 </a:t>
            </a:r>
            <a:endParaRPr lang="en-US" altLang="zh-CN" sz="13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Personalised asthma action plans reduce exacerbations by 40% (</a:t>
            </a:r>
            <a:r>
              <a:rPr lang="en-US" altLang="zh-CN" sz="1300" b="1" i="0" u="none" strike="noStrike" kern="1200" cap="none" spc="0" baseline="0">
                <a:solidFill>
                  <a:schemeClr val="tx1"/>
                </a:solidFill>
                <a:latin typeface="Century Gothic" pitchFamily="0" charset="0"/>
                <a:ea typeface="宋体" pitchFamily="0" charset="0"/>
                <a:cs typeface="Lucida Sans" pitchFamily="0" charset="0"/>
              </a:rPr>
              <a:t>WHAT</a:t>
            </a: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 as they improve patient understanding and self-management (</a:t>
            </a:r>
            <a:r>
              <a:rPr lang="en-US" altLang="zh-CN" sz="1300" b="1" i="0" u="none" strike="noStrike" kern="1200" cap="none" spc="0" baseline="0">
                <a:solidFill>
                  <a:schemeClr val="tx1"/>
                </a:solidFill>
                <a:latin typeface="Century Gothic" pitchFamily="0" charset="0"/>
                <a:ea typeface="宋体" pitchFamily="0" charset="0"/>
                <a:cs typeface="Lucida Sans" pitchFamily="0" charset="0"/>
              </a:rPr>
              <a:t>WHY</a:t>
            </a: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 making them a critical tool for reducing emergency admissions in community care (</a:t>
            </a:r>
            <a:r>
              <a:rPr lang="en-US" altLang="zh-CN" sz="1300" b="1" i="0" u="none" strike="noStrike" kern="1200" cap="none" spc="0" baseline="0">
                <a:solidFill>
                  <a:schemeClr val="tx1"/>
                </a:solidFill>
                <a:latin typeface="Century Gothic" pitchFamily="0" charset="0"/>
                <a:ea typeface="宋体" pitchFamily="0" charset="0"/>
                <a:cs typeface="Lucida Sans" pitchFamily="0" charset="0"/>
              </a:rPr>
              <a:t>SO WHAT</a:t>
            </a: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 </a:t>
            </a: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(Shumway et al., 2025)</a:t>
            </a: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 </a:t>
            </a:r>
            <a:endParaRPr lang="en-US" altLang="zh-CN" sz="13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Annual reviews are conducted for approximately 75% of patients (</a:t>
            </a:r>
            <a:r>
              <a:rPr lang="en-US" altLang="zh-CN" sz="1300" b="1" i="0" u="none" strike="noStrike" kern="1200" cap="none" spc="0" baseline="0">
                <a:solidFill>
                  <a:schemeClr val="tx1"/>
                </a:solidFill>
                <a:latin typeface="Century Gothic" pitchFamily="0" charset="0"/>
                <a:ea typeface="宋体" pitchFamily="0" charset="0"/>
                <a:cs typeface="Lucida Sans" pitchFamily="0" charset="0"/>
              </a:rPr>
              <a:t>WHAT</a:t>
            </a: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 yet inconsistent quality and lack of follow-up reduce their effectiveness (</a:t>
            </a:r>
            <a:r>
              <a:rPr lang="en-US" altLang="zh-CN" sz="1300" b="1" i="0" u="none" strike="noStrike" kern="1200" cap="none" spc="0" baseline="0">
                <a:solidFill>
                  <a:schemeClr val="tx1"/>
                </a:solidFill>
                <a:latin typeface="Century Gothic" pitchFamily="0" charset="0"/>
                <a:ea typeface="宋体" pitchFamily="0" charset="0"/>
                <a:cs typeface="Lucida Sans" pitchFamily="0" charset="0"/>
              </a:rPr>
              <a:t>WHY</a:t>
            </a: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 limiting opportunities for early intervention and optimisation of treatment (</a:t>
            </a:r>
            <a:r>
              <a:rPr lang="en-US" altLang="zh-CN" sz="1300" b="1" i="0" u="none" strike="noStrike" kern="1200" cap="none" spc="0" baseline="0">
                <a:solidFill>
                  <a:schemeClr val="tx1"/>
                </a:solidFill>
                <a:latin typeface="Century Gothic" pitchFamily="0" charset="0"/>
                <a:ea typeface="宋体" pitchFamily="0" charset="0"/>
                <a:cs typeface="Lucida Sans" pitchFamily="0" charset="0"/>
              </a:rPr>
              <a:t>SO WHAT</a:t>
            </a: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 </a:t>
            </a: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(Poole and </a:t>
            </a: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Elstub</a:t>
            </a: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 2025)</a:t>
            </a: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 </a:t>
            </a:r>
            <a:endParaRPr lang="en-US" altLang="zh-CN" sz="13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Effective implementation of guidelines could prevent up to 50% of asthma-related deaths (</a:t>
            </a:r>
            <a:r>
              <a:rPr lang="en-US" altLang="zh-CN" sz="1300" b="1" i="0" u="none" strike="noStrike" kern="1200" cap="none" spc="0" baseline="0">
                <a:solidFill>
                  <a:schemeClr val="tx1"/>
                </a:solidFill>
                <a:latin typeface="Century Gothic" pitchFamily="0" charset="0"/>
                <a:ea typeface="宋体" pitchFamily="0" charset="0"/>
                <a:cs typeface="Lucida Sans" pitchFamily="0" charset="0"/>
              </a:rPr>
              <a:t>WHAT</a:t>
            </a: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 but system-level challenges such as workforce shortages and inequality in access remain (</a:t>
            </a:r>
            <a:r>
              <a:rPr lang="en-US" altLang="zh-CN" sz="1300" b="1" i="0" u="none" strike="noStrike" kern="1200" cap="none" spc="0" baseline="0">
                <a:solidFill>
                  <a:schemeClr val="tx1"/>
                </a:solidFill>
                <a:latin typeface="Century Gothic" pitchFamily="0" charset="0"/>
                <a:ea typeface="宋体" pitchFamily="0" charset="0"/>
                <a:cs typeface="Lucida Sans" pitchFamily="0" charset="0"/>
              </a:rPr>
              <a:t>WHY</a:t>
            </a: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 highlighting the urgent need for improved policy enforcement and nurse-led interventions (</a:t>
            </a:r>
            <a:r>
              <a:rPr lang="en-US" altLang="zh-CN" sz="1300" b="1" i="0" u="none" strike="noStrike" kern="1200" cap="none" spc="0" baseline="0">
                <a:solidFill>
                  <a:schemeClr val="tx1"/>
                </a:solidFill>
                <a:latin typeface="Century Gothic" pitchFamily="0" charset="0"/>
                <a:ea typeface="宋体" pitchFamily="0" charset="0"/>
                <a:cs typeface="Lucida Sans" pitchFamily="0" charset="0"/>
              </a:rPr>
              <a:t>SO WHAT</a:t>
            </a: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 </a:t>
            </a: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(Harris et al., 2025)</a:t>
            </a:r>
            <a:r>
              <a:rPr lang="en-US" altLang="zh-CN" sz="1300" b="0" i="0" u="none" strike="noStrike" kern="1200" cap="none" spc="0" baseline="0">
                <a:solidFill>
                  <a:schemeClr val="tx1"/>
                </a:solidFill>
                <a:latin typeface="Century Gothic" pitchFamily="0" charset="0"/>
                <a:ea typeface="宋体" pitchFamily="0" charset="0"/>
                <a:cs typeface="Lucida Sans" pitchFamily="0" charset="0"/>
              </a:rPr>
              <a:t>.</a:t>
            </a:r>
            <a:endParaRPr lang="zh-CN" altLang="en-US" sz="1300" b="0" i="0" u="none" strike="noStrike" kern="1200" cap="none" spc="0" baseline="0">
              <a:solidFill>
                <a:schemeClr val="tx1"/>
              </a:solidFill>
              <a:latin typeface="Century Gothic" pitchFamily="0" charset="0"/>
              <a:ea typeface="宋体" pitchFamily="0" charset="0"/>
              <a:cs typeface="Lucida Sans" pitchFamily="0" charset="0"/>
            </a:endParaRPr>
          </a:p>
        </p:txBody>
      </p:sp>
      <p:pic>
        <p:nvPicPr>
          <p:cNvPr id="77" name="图片" descr="Management of spontaneous pneumothorax: British Thoracic Society pleural  disease guideline 2010 | Thorax"/>
          <p:cNvPicPr>
            <a:picLocks noChangeAspect="1"/>
          </p:cNvPicPr>
          <p:nvPr/>
        </p:nvPicPr>
        <p:blipFill>
          <a:blip r:embed="rId2" cstate="print"/>
          <a:stretch>
            <a:fillRect/>
          </a:stretch>
        </p:blipFill>
        <p:spPr>
          <a:xfrm rot="0">
            <a:off x="7033845" y="1757184"/>
            <a:ext cx="4941276" cy="4626031"/>
          </a:xfrm>
          <a:prstGeom prst="rect"/>
          <a:noFill/>
          <a:ln w="12700" cmpd="sng" cap="flat">
            <a:noFill/>
            <a:prstDash val="solid"/>
            <a:miter/>
          </a:ln>
        </p:spPr>
      </p:pic>
      <p:sp>
        <p:nvSpPr>
          <p:cNvPr id="78" name="矩形"/>
          <p:cNvSpPr>
            <a:spLocks/>
          </p:cNvSpPr>
          <p:nvPr/>
        </p:nvSpPr>
        <p:spPr>
          <a:xfrm rot="0">
            <a:off x="8712439" y="6383215"/>
            <a:ext cx="1584088" cy="246220"/>
          </a:xfrm>
          <a:prstGeom prst="rect"/>
          <a:noFill/>
          <a:ln w="12700" cmpd="sng" cap="flat">
            <a:noFill/>
            <a:prstDash val="solid"/>
            <a:miter/>
          </a:ln>
        </p:spPr>
        <p:txBody>
          <a:bodyPr vert="horz" wrap="non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000" b="0" i="0" u="none" strike="noStrike" kern="1200" cap="none" spc="0" baseline="0">
                <a:solidFill>
                  <a:schemeClr val="tx1"/>
                </a:solidFill>
                <a:latin typeface="Century Gothic" pitchFamily="0" charset="0"/>
                <a:ea typeface="宋体" pitchFamily="0" charset="0"/>
                <a:cs typeface="Century Gothic" pitchFamily="0" charset="0"/>
              </a:rPr>
              <a:t>(Shumway et al., 2025)</a:t>
            </a:r>
            <a:endParaRPr lang="zh-CN" altLang="en-US" sz="1000" b="0" i="0" u="none" strike="noStrike" kern="1200" cap="none" spc="0" baseline="0">
              <a:solidFill>
                <a:schemeClr val="tx1"/>
              </a:solidFill>
              <a:latin typeface="Century Gothic" pitchFamily="0" charset="0"/>
              <a:ea typeface="宋体" pitchFamily="0" charset="0"/>
              <a:cs typeface="Century Gothic" pitchFamily="0" charset="0"/>
            </a:endParaRPr>
          </a:p>
        </p:txBody>
      </p:sp>
    </p:spTree>
    <p:extLst>
      <p:ext uri="{BB962C8B-B14F-4D97-AF65-F5344CB8AC3E}">
        <p14:creationId xmlns:p14="http://schemas.microsoft.com/office/powerpoint/2010/main" val="1264869649"/>
      </p:ext>
    </p:extLst>
  </p:cSld>
  <p:clrMapOvr>
    <a:masterClrMapping/>
  </p:clrMapOvr>
</p:sld>
</file>

<file path=ppt/slides/slide8.xml><?xml version="1.0" encoding="utf-8"?>
<p:sld xmlns:p="http://schemas.openxmlformats.org/presentationml/2006/main" xmlns:r="http://schemas.openxmlformats.org/officeDocument/2006/relationships" xmlns:a="http://schemas.openxmlformats.org/drawingml/2006/main">
  <p:cSld>
    <p:bg>
      <p:bgPr>
        <a:blipFill>
          <a:blip r:embed="rId1">
            <a:duotone>
              <a:srgbClr val="141940"/>
              <a:srgbClr val="8A3875"/>
            </a:duotone>
          </a:blip>
          <a:stretch/>
        </a:blipFill>
      </p:bgPr>
    </p:bg>
    <p:spTree>
      <p:nvGrpSpPr>
        <p:cNvPr id="1" name=""/>
        <p:cNvGrpSpPr/>
        <p:nvPr/>
      </p:nvGrpSpPr>
      <p:grpSpPr>
        <a:xfrm>
          <a:off x="0" y="0"/>
          <a:ext cx="0" cy="0"/>
          <a:chOff x="0" y="0"/>
          <a:chExt cx="0" cy="0"/>
        </a:xfrm>
      </p:grpSpPr>
      <p:sp>
        <p:nvSpPr>
          <p:cNvPr id="81" name="文本框"/>
          <p:cNvSpPr>
            <a:spLocks noGrp="1"/>
          </p:cNvSpPr>
          <p:nvPr>
            <p:ph type="title"/>
          </p:nvPr>
        </p:nvSpPr>
        <p:spPr>
          <a:xfrm rot="0">
            <a:off x="646111" y="452718"/>
            <a:ext cx="9404723" cy="140053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4200" b="1" i="0" u="none" strike="noStrike" kern="1200" cap="none" spc="0" baseline="0">
                <a:solidFill>
                  <a:schemeClr val="tx2"/>
                </a:solidFill>
                <a:latin typeface="Century Gothic" pitchFamily="0" charset="0"/>
                <a:ea typeface="宋体" pitchFamily="0" charset="0"/>
                <a:cs typeface="Lucida Sans" pitchFamily="0" charset="0"/>
              </a:rPr>
              <a:t>Models of Care to Improve Patient Outcomes</a:t>
            </a:r>
            <a:br>
              <a:rPr lang="zh-CN" altLang="en-US" sz="4200" b="1" i="0" u="none" strike="noStrike" kern="1200" cap="none" spc="0" baseline="0">
                <a:solidFill>
                  <a:schemeClr val="tx2"/>
                </a:solidFill>
                <a:latin typeface="Century Gothic" pitchFamily="0" charset="0"/>
                <a:ea typeface="宋体" pitchFamily="0" charset="0"/>
                <a:cs typeface="Lucida Sans" pitchFamily="0" charset="0"/>
              </a:rPr>
            </a:br>
            <a:endParaRPr lang="zh-CN" altLang="en-US" sz="4200" b="1" i="0" u="none" strike="noStrike" kern="1200" cap="none" spc="0" baseline="0">
              <a:solidFill>
                <a:schemeClr val="tx2"/>
              </a:solidFill>
              <a:latin typeface="Century Gothic" pitchFamily="0" charset="0"/>
              <a:ea typeface="宋体" pitchFamily="0" charset="0"/>
              <a:cs typeface="Lucida Sans" pitchFamily="0" charset="0"/>
            </a:endParaRPr>
          </a:p>
        </p:txBody>
      </p:sp>
      <p:sp>
        <p:nvSpPr>
          <p:cNvPr id="82" name="文本框"/>
          <p:cNvSpPr>
            <a:spLocks noGrp="1"/>
          </p:cNvSpPr>
          <p:nvPr>
            <p:ph type="body" idx="1"/>
          </p:nvPr>
        </p:nvSpPr>
        <p:spPr>
          <a:xfrm rot="0">
            <a:off x="457201" y="2052918"/>
            <a:ext cx="6242538" cy="4195481"/>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a:lnSpc>
                <a:spcPct val="9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The NHS Long Term Plan aims to reduce respiratory deaths by 20% by 2030 (</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Glasby</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 2026).</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9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Integrated care systems cover 42 regional areas across England.</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9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Digital monitoring improves medication adherence by 30% (Holden et al., 2025).</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9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Multidisciplinary teams reduce hospital admissions by approximately 25%.</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9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Community-based interventions have improved asthma control in 60% of patients (</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Donaghy</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 et al., 2025).</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90000"/>
              </a:lnSpc>
              <a:spcBef>
                <a:spcPts val="1000"/>
              </a:spcBef>
              <a:spcAft>
                <a:spcPts val="0"/>
              </a:spcAft>
              <a:buClr>
                <a:srgbClr val="EF51A4"/>
              </a:buClr>
              <a:buSzPct val="80000"/>
              <a:buFont typeface="Wingdings 3" pitchFamily="0" charset="2"/>
              <a:buChar char=""/>
            </a:pPr>
            <a:endParaRPr lang="zh-CN" altLang="en-US" sz="2000" b="0" i="0" u="none" strike="noStrike" kern="1200" cap="none" spc="0" baseline="0">
              <a:solidFill>
                <a:schemeClr val="tx1"/>
              </a:solidFill>
              <a:latin typeface="Century Gothic" pitchFamily="0" charset="0"/>
              <a:ea typeface="宋体" pitchFamily="0" charset="0"/>
              <a:cs typeface="Lucida Sans" pitchFamily="0" charset="0"/>
            </a:endParaRPr>
          </a:p>
        </p:txBody>
      </p:sp>
      <p:pic>
        <p:nvPicPr>
          <p:cNvPr id="83" name="图片" descr="The NHS Long-term Plan Explained | The King's Fund"/>
          <p:cNvPicPr>
            <a:picLocks noChangeAspect="1"/>
          </p:cNvPicPr>
          <p:nvPr/>
        </p:nvPicPr>
        <p:blipFill>
          <a:blip r:embed="rId2" cstate="print"/>
          <a:stretch>
            <a:fillRect/>
          </a:stretch>
        </p:blipFill>
        <p:spPr>
          <a:xfrm rot="0">
            <a:off x="7069015" y="2351898"/>
            <a:ext cx="4926867" cy="3597520"/>
          </a:xfrm>
          <a:prstGeom prst="rect"/>
          <a:noFill/>
          <a:ln w="12700" cmpd="sng" cap="flat">
            <a:noFill/>
            <a:prstDash val="solid"/>
            <a:miter/>
          </a:ln>
        </p:spPr>
      </p:pic>
      <p:sp>
        <p:nvSpPr>
          <p:cNvPr id="84" name="矩形"/>
          <p:cNvSpPr>
            <a:spLocks/>
          </p:cNvSpPr>
          <p:nvPr/>
        </p:nvSpPr>
        <p:spPr>
          <a:xfrm rot="0">
            <a:off x="8818952" y="6002178"/>
            <a:ext cx="1426994" cy="246220"/>
          </a:xfrm>
          <a:prstGeom prst="rect"/>
          <a:noFill/>
          <a:ln w="12700" cmpd="sng" cap="flat">
            <a:noFill/>
            <a:prstDash val="solid"/>
            <a:miter/>
          </a:ln>
        </p:spPr>
        <p:txBody>
          <a:bodyPr vert="horz" wrap="non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000" b="0" i="0" u="none" strike="noStrike" kern="1200" cap="none" spc="0" baseline="0">
                <a:solidFill>
                  <a:schemeClr val="tx1"/>
                </a:solidFill>
                <a:latin typeface="Century Gothic" pitchFamily="0" charset="0"/>
                <a:ea typeface="宋体" pitchFamily="0" charset="0"/>
                <a:cs typeface="Century Gothic" pitchFamily="0" charset="0"/>
              </a:rPr>
              <a:t>(Holden et al., 2025)</a:t>
            </a:r>
            <a:endParaRPr lang="zh-CN" altLang="en-US" sz="1000" b="0" i="0" u="none" strike="noStrike" kern="1200" cap="none" spc="0" baseline="0">
              <a:solidFill>
                <a:schemeClr val="tx1"/>
              </a:solidFill>
              <a:latin typeface="Century Gothic" pitchFamily="0" charset="0"/>
              <a:ea typeface="宋体" pitchFamily="0" charset="0"/>
              <a:cs typeface="Century Gothic" pitchFamily="0" charset="0"/>
            </a:endParaRPr>
          </a:p>
        </p:txBody>
      </p:sp>
    </p:spTree>
    <p:extLst>
      <p:ext uri="{BB962C8B-B14F-4D97-AF65-F5344CB8AC3E}">
        <p14:creationId xmlns:p14="http://schemas.microsoft.com/office/powerpoint/2010/main" val="1234095577"/>
      </p:ext>
    </p:extLst>
  </p:cSld>
  <p:clrMapOvr>
    <a:masterClrMapping/>
  </p:clrMapOvr>
</p:sld>
</file>

<file path=ppt/slides/slide9.xml><?xml version="1.0" encoding="utf-8"?>
<p:sld xmlns:p="http://schemas.openxmlformats.org/presentationml/2006/main" xmlns:r="http://schemas.openxmlformats.org/officeDocument/2006/relationships" xmlns:a="http://schemas.openxmlformats.org/drawingml/2006/main">
  <p:cSld>
    <p:bg>
      <p:bgPr>
        <a:blipFill>
          <a:blip r:embed="rId1">
            <a:duotone>
              <a:srgbClr val="141940"/>
              <a:srgbClr val="8A3875"/>
            </a:duotone>
          </a:blip>
          <a:stretch/>
        </a:blipFill>
      </p:bgPr>
    </p:bg>
    <p:spTree>
      <p:nvGrpSpPr>
        <p:cNvPr id="1" name=""/>
        <p:cNvGrpSpPr/>
        <p:nvPr/>
      </p:nvGrpSpPr>
      <p:grpSpPr>
        <a:xfrm>
          <a:off x="0" y="0"/>
          <a:ext cx="0" cy="0"/>
          <a:chOff x="0" y="0"/>
          <a:chExt cx="0" cy="0"/>
        </a:xfrm>
      </p:grpSpPr>
      <p:sp>
        <p:nvSpPr>
          <p:cNvPr id="87" name="文本框"/>
          <p:cNvSpPr>
            <a:spLocks noGrp="1"/>
          </p:cNvSpPr>
          <p:nvPr>
            <p:ph type="title"/>
          </p:nvPr>
        </p:nvSpPr>
        <p:spPr>
          <a:xfrm rot="0">
            <a:off x="646111" y="452718"/>
            <a:ext cx="9404723" cy="140053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4200" b="1" i="0" u="none" strike="noStrike" kern="1200" cap="none" spc="0" baseline="0">
                <a:solidFill>
                  <a:schemeClr val="tx2"/>
                </a:solidFill>
                <a:latin typeface="Century Gothic" pitchFamily="0" charset="0"/>
                <a:ea typeface="宋体" pitchFamily="0" charset="0"/>
                <a:cs typeface="Lucida Sans" pitchFamily="0" charset="0"/>
              </a:rPr>
              <a:t>Treatment Options for Asthma in the United Kingdom</a:t>
            </a:r>
            <a:endParaRPr lang="zh-CN" altLang="en-US" sz="4200" b="1" i="0" u="none" strike="noStrike" kern="1200" cap="none" spc="0" baseline="0">
              <a:solidFill>
                <a:schemeClr val="tx2"/>
              </a:solidFill>
              <a:latin typeface="Century Gothic" pitchFamily="0" charset="0"/>
              <a:ea typeface="宋体" pitchFamily="0" charset="0"/>
              <a:cs typeface="Lucida Sans" pitchFamily="0" charset="0"/>
            </a:endParaRPr>
          </a:p>
        </p:txBody>
      </p:sp>
      <p:sp>
        <p:nvSpPr>
          <p:cNvPr id="88" name="文本框"/>
          <p:cNvSpPr>
            <a:spLocks noGrp="1"/>
          </p:cNvSpPr>
          <p:nvPr>
            <p:ph type="body" idx="1"/>
          </p:nvPr>
        </p:nvSpPr>
        <p:spPr>
          <a:xfrm rot="0">
            <a:off x="474786" y="2052918"/>
            <a:ext cx="6365629" cy="4195481"/>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Over 5.4 million UK patients use inhaled corticosteroids regularly (</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Hewson</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 et al., 2025).</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Short-acting bronchodilators are prescribed to nearly 80% of patients.</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Combination inhalers improve symptom control by 35% (Khan et al., 2025).</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Biologic therapies benefit approximately 5–10% of severe asthma patients.</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New treatments have reduced severe exacerbations by up to 50% in clinical trials (Chatterjee et al., 2025).</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endParaRPr lang="zh-CN" altLang="en-US" sz="2000" b="0" i="0" u="none" strike="noStrike" kern="1200" cap="none" spc="0" baseline="0">
              <a:solidFill>
                <a:schemeClr val="tx1"/>
              </a:solidFill>
              <a:latin typeface="Century Gothic" pitchFamily="0" charset="0"/>
              <a:ea typeface="宋体" pitchFamily="0" charset="0"/>
              <a:cs typeface="Lucida Sans" pitchFamily="0" charset="0"/>
            </a:endParaRPr>
          </a:p>
        </p:txBody>
      </p:sp>
      <p:pic>
        <p:nvPicPr>
          <p:cNvPr id="89" name="图片" descr="Yes, asthma is over-diagnosed, but it is still a matter of life or death |  Health &amp; wellbeing | The Guardian"/>
          <p:cNvPicPr>
            <a:picLocks noChangeAspect="1"/>
          </p:cNvPicPr>
          <p:nvPr/>
        </p:nvPicPr>
        <p:blipFill>
          <a:blip r:embed="rId2" cstate="print"/>
          <a:stretch>
            <a:fillRect/>
          </a:stretch>
        </p:blipFill>
        <p:spPr>
          <a:xfrm rot="0">
            <a:off x="7209691" y="2052918"/>
            <a:ext cx="4589828" cy="4000501"/>
          </a:xfrm>
          <a:prstGeom prst="rect"/>
          <a:noFill/>
          <a:ln w="12700" cmpd="sng" cap="flat">
            <a:noFill/>
            <a:prstDash val="solid"/>
            <a:miter/>
          </a:ln>
        </p:spPr>
      </p:pic>
      <p:sp>
        <p:nvSpPr>
          <p:cNvPr id="90" name="矩形"/>
          <p:cNvSpPr>
            <a:spLocks/>
          </p:cNvSpPr>
          <p:nvPr/>
        </p:nvSpPr>
        <p:spPr>
          <a:xfrm rot="0">
            <a:off x="8854427" y="6125288"/>
            <a:ext cx="1300356" cy="246220"/>
          </a:xfrm>
          <a:prstGeom prst="rect"/>
          <a:noFill/>
          <a:ln w="12700" cmpd="sng" cap="flat">
            <a:noFill/>
            <a:prstDash val="solid"/>
            <a:miter/>
          </a:ln>
        </p:spPr>
        <p:txBody>
          <a:bodyPr vert="horz" wrap="non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000" b="0" i="0" u="none" strike="noStrike" kern="1200" cap="none" spc="0" baseline="0">
                <a:solidFill>
                  <a:schemeClr val="tx1"/>
                </a:solidFill>
                <a:latin typeface="Century Gothic" pitchFamily="0" charset="0"/>
                <a:ea typeface="宋体" pitchFamily="0" charset="0"/>
                <a:cs typeface="Century Gothic" pitchFamily="0" charset="0"/>
              </a:rPr>
              <a:t>(Khan et al., 2025)</a:t>
            </a:r>
            <a:endParaRPr lang="zh-CN" altLang="en-US" sz="1000" b="0" i="0" u="none" strike="noStrike" kern="1200" cap="none" spc="0" baseline="0">
              <a:solidFill>
                <a:schemeClr val="tx1"/>
              </a:solidFill>
              <a:latin typeface="Century Gothic" pitchFamily="0" charset="0"/>
              <a:ea typeface="宋体" pitchFamily="0" charset="0"/>
              <a:cs typeface="Century Gothic" pitchFamily="0" charset="0"/>
            </a:endParaRPr>
          </a:p>
        </p:txBody>
      </p:sp>
    </p:spTree>
    <p:extLst>
      <p:ext uri="{BB962C8B-B14F-4D97-AF65-F5344CB8AC3E}">
        <p14:creationId xmlns:p14="http://schemas.microsoft.com/office/powerpoint/2010/main" val="1164042743"/>
      </p:ext>
    </p:extLst>
  </p:cSld>
  <p:clrMapOvr>
    <a:masterClrMapping/>
  </p:clrMapOvr>
</p:sld>
</file>

<file path=ppt/slides/slide10.xml><?xml version="1.0" encoding="utf-8"?>
<p:sld xmlns:p="http://schemas.openxmlformats.org/presentationml/2006/main" xmlns:r="http://schemas.openxmlformats.org/officeDocument/2006/relationships" xmlns:a="http://schemas.openxmlformats.org/drawingml/2006/main">
  <p:cSld>
    <p:bg>
      <p:bgPr>
        <a:blipFill>
          <a:blip r:embed="rId1">
            <a:duotone>
              <a:srgbClr val="141940"/>
              <a:srgbClr val="8A3875"/>
            </a:duotone>
          </a:blip>
          <a:stretch/>
        </a:blipFill>
      </p:bgPr>
    </p:bg>
    <p:spTree>
      <p:nvGrpSpPr>
        <p:cNvPr id="1" name=""/>
        <p:cNvGrpSpPr/>
        <p:nvPr/>
      </p:nvGrpSpPr>
      <p:grpSpPr>
        <a:xfrm>
          <a:off x="0" y="0"/>
          <a:ext cx="0" cy="0"/>
          <a:chOff x="0" y="0"/>
          <a:chExt cx="0" cy="0"/>
        </a:xfrm>
      </p:grpSpPr>
      <p:sp>
        <p:nvSpPr>
          <p:cNvPr id="93" name="文本框"/>
          <p:cNvSpPr>
            <a:spLocks noGrp="1"/>
          </p:cNvSpPr>
          <p:nvPr>
            <p:ph type="title"/>
          </p:nvPr>
        </p:nvSpPr>
        <p:spPr>
          <a:xfrm rot="0">
            <a:off x="646111" y="452718"/>
            <a:ext cx="9404723" cy="140053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4200" b="1" i="0" u="none" strike="noStrike" kern="1200" cap="none" spc="0" baseline="0">
                <a:solidFill>
                  <a:schemeClr val="tx2"/>
                </a:solidFill>
                <a:latin typeface="Century Gothic" pitchFamily="0" charset="0"/>
                <a:ea typeface="宋体" pitchFamily="0" charset="0"/>
                <a:cs typeface="Lucida Sans" pitchFamily="0" charset="0"/>
              </a:rPr>
              <a:t>Comorbidities Associated with Asthma</a:t>
            </a:r>
            <a:endParaRPr lang="zh-CN" altLang="en-US" sz="4200" b="1" i="0" u="none" strike="noStrike" kern="1200" cap="none" spc="0" baseline="0">
              <a:solidFill>
                <a:schemeClr val="tx2"/>
              </a:solidFill>
              <a:latin typeface="Century Gothic" pitchFamily="0" charset="0"/>
              <a:ea typeface="宋体" pitchFamily="0" charset="0"/>
              <a:cs typeface="Lucida Sans" pitchFamily="0" charset="0"/>
            </a:endParaRPr>
          </a:p>
        </p:txBody>
      </p:sp>
      <p:sp>
        <p:nvSpPr>
          <p:cNvPr id="94" name="文本框"/>
          <p:cNvSpPr>
            <a:spLocks noGrp="1"/>
          </p:cNvSpPr>
          <p:nvPr>
            <p:ph type="body" idx="1"/>
          </p:nvPr>
        </p:nvSpPr>
        <p:spPr>
          <a:xfrm rot="0">
            <a:off x="492370" y="2052918"/>
            <a:ext cx="6383215" cy="4195481"/>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a:lnSpc>
                <a:spcPct val="9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Around 80% of asthma patients have at least one comorbidity.</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9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Allergic rhinitis affects nearly 60% of individuals with asthma.</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9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Obesity increases asthma severity risk by approximately 50% (Laverty and Hopkinson, 2025).</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9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Anxiety and depression occur in nearly 30% of asthma patients.</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9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Comorbidities increase healthcare costs by up to 70% per patient annually (</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Oladayo</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 et al., 2025).</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90000"/>
              </a:lnSpc>
              <a:spcBef>
                <a:spcPts val="1000"/>
              </a:spcBef>
              <a:spcAft>
                <a:spcPts val="0"/>
              </a:spcAft>
              <a:buClr>
                <a:srgbClr val="EF51A4"/>
              </a:buClr>
              <a:buSzPct val="80000"/>
              <a:buFont typeface="Wingdings 3" pitchFamily="0" charset="2"/>
              <a:buChar char=""/>
            </a:pPr>
            <a:endParaRPr lang="zh-CN" altLang="en-US" sz="2000" b="0" i="0" u="none" strike="noStrike" kern="1200" cap="none" spc="0" baseline="0">
              <a:solidFill>
                <a:schemeClr val="tx1"/>
              </a:solidFill>
              <a:latin typeface="Century Gothic" pitchFamily="0" charset="0"/>
              <a:ea typeface="宋体" pitchFamily="0" charset="0"/>
              <a:cs typeface="Lucida Sans" pitchFamily="0" charset="0"/>
            </a:endParaRPr>
          </a:p>
        </p:txBody>
      </p:sp>
      <p:pic>
        <p:nvPicPr>
          <p:cNvPr id="95" name="图片" descr="Hidden Comorbidities in Asthma: A Perspective for a Personalized Approach"/>
          <p:cNvPicPr>
            <a:picLocks noChangeAspect="1"/>
          </p:cNvPicPr>
          <p:nvPr/>
        </p:nvPicPr>
        <p:blipFill>
          <a:blip r:embed="rId2" cstate="print"/>
          <a:stretch>
            <a:fillRect/>
          </a:stretch>
        </p:blipFill>
        <p:spPr>
          <a:xfrm rot="0">
            <a:off x="7139353" y="2036447"/>
            <a:ext cx="4782776" cy="4211952"/>
          </a:xfrm>
          <a:prstGeom prst="rect"/>
          <a:noFill/>
          <a:ln w="12700" cmpd="sng" cap="flat">
            <a:noFill/>
            <a:prstDash val="solid"/>
            <a:miter/>
          </a:ln>
        </p:spPr>
      </p:pic>
      <p:sp>
        <p:nvSpPr>
          <p:cNvPr id="96" name="矩形"/>
          <p:cNvSpPr>
            <a:spLocks/>
          </p:cNvSpPr>
          <p:nvPr/>
        </p:nvSpPr>
        <p:spPr>
          <a:xfrm rot="0">
            <a:off x="8505460" y="6308487"/>
            <a:ext cx="2050560" cy="246220"/>
          </a:xfrm>
          <a:prstGeom prst="rect"/>
          <a:noFill/>
          <a:ln w="12700" cmpd="sng" cap="flat">
            <a:noFill/>
            <a:prstDash val="solid"/>
            <a:miter/>
          </a:ln>
        </p:spPr>
        <p:txBody>
          <a:bodyPr vert="horz" wrap="non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000" b="0" i="0" u="none" strike="noStrike" kern="1200" cap="none" spc="0" baseline="0">
                <a:solidFill>
                  <a:schemeClr val="tx1"/>
                </a:solidFill>
                <a:latin typeface="Century Gothic" pitchFamily="0" charset="0"/>
                <a:ea typeface="宋体" pitchFamily="0" charset="0"/>
                <a:cs typeface="Century Gothic" pitchFamily="0" charset="0"/>
              </a:rPr>
              <a:t>(Laverty and Hopkinson, 2025)</a:t>
            </a:r>
            <a:endParaRPr lang="zh-CN" altLang="en-US" sz="1000" b="0" i="0" u="none" strike="noStrike" kern="1200" cap="none" spc="0" baseline="0">
              <a:solidFill>
                <a:schemeClr val="tx1"/>
              </a:solidFill>
              <a:latin typeface="Century Gothic" pitchFamily="0" charset="0"/>
              <a:ea typeface="宋体" pitchFamily="0" charset="0"/>
              <a:cs typeface="Century Gothic" pitchFamily="0" charset="0"/>
            </a:endParaRPr>
          </a:p>
        </p:txBody>
      </p:sp>
    </p:spTree>
    <p:extLst>
      <p:ext uri="{BB962C8B-B14F-4D97-AF65-F5344CB8AC3E}">
        <p14:creationId xmlns:p14="http://schemas.microsoft.com/office/powerpoint/2010/main" val="1393050650"/>
      </p:ext>
    </p:extLst>
  </p:cSld>
  <p:clrMapOvr>
    <a:masterClrMapping/>
  </p:clrMapOvr>
</p:sld>
</file>

<file path=ppt/slides/slide11.xml><?xml version="1.0" encoding="utf-8"?>
<p:sld xmlns:p="http://schemas.openxmlformats.org/presentationml/2006/main" xmlns:r="http://schemas.openxmlformats.org/officeDocument/2006/relationships" xmlns:a="http://schemas.openxmlformats.org/drawingml/2006/main">
  <p:cSld>
    <p:bg>
      <p:bgPr>
        <a:blipFill>
          <a:blip r:embed="rId1">
            <a:duotone>
              <a:srgbClr val="141940"/>
              <a:srgbClr val="8A3875"/>
            </a:duotone>
          </a:blip>
          <a:stretch/>
        </a:blipFill>
      </p:bgPr>
    </p:bg>
    <p:spTree>
      <p:nvGrpSpPr>
        <p:cNvPr id="1" name=""/>
        <p:cNvGrpSpPr/>
        <p:nvPr/>
      </p:nvGrpSpPr>
      <p:grpSpPr>
        <a:xfrm>
          <a:off x="0" y="0"/>
          <a:ext cx="0" cy="0"/>
          <a:chOff x="0" y="0"/>
          <a:chExt cx="0" cy="0"/>
        </a:xfrm>
      </p:grpSpPr>
      <p:sp>
        <p:nvSpPr>
          <p:cNvPr id="99" name="文本框"/>
          <p:cNvSpPr>
            <a:spLocks noGrp="1"/>
          </p:cNvSpPr>
          <p:nvPr>
            <p:ph type="title"/>
          </p:nvPr>
        </p:nvSpPr>
        <p:spPr>
          <a:xfrm rot="0">
            <a:off x="646111" y="452718"/>
            <a:ext cx="9404723" cy="140053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4200" b="1" i="0" u="none" strike="noStrike" kern="1200" cap="none" spc="0" baseline="0">
                <a:solidFill>
                  <a:schemeClr val="tx2"/>
                </a:solidFill>
                <a:latin typeface="Century Gothic" pitchFamily="0" charset="0"/>
                <a:ea typeface="宋体" pitchFamily="0" charset="0"/>
                <a:cs typeface="Lucida Sans" pitchFamily="0" charset="0"/>
              </a:rPr>
              <a:t>Prevention Strategies for Asthma</a:t>
            </a:r>
            <a:endParaRPr lang="zh-CN" altLang="en-US" sz="4200" b="1" i="0" u="none" strike="noStrike" kern="1200" cap="none" spc="0" baseline="0">
              <a:solidFill>
                <a:schemeClr val="tx2"/>
              </a:solidFill>
              <a:latin typeface="Century Gothic" pitchFamily="0" charset="0"/>
              <a:ea typeface="宋体" pitchFamily="0" charset="0"/>
              <a:cs typeface="Lucida Sans" pitchFamily="0" charset="0"/>
            </a:endParaRPr>
          </a:p>
        </p:txBody>
      </p:sp>
      <p:sp>
        <p:nvSpPr>
          <p:cNvPr id="100" name="文本框"/>
          <p:cNvSpPr>
            <a:spLocks noGrp="1"/>
          </p:cNvSpPr>
          <p:nvPr>
            <p:ph type="body" idx="1"/>
          </p:nvPr>
        </p:nvSpPr>
        <p:spPr>
          <a:xfrm rot="0">
            <a:off x="439617" y="2052918"/>
            <a:ext cx="5855676" cy="4195481"/>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Approximately 90% of asthma deaths are considered preventable.</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Smoking cessation reduces asthma exacerbations by nearly 40%.</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Air pollution contributes to 36% of new asthma cases globally (Wood et al., 2025).</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Around 99% of UK residents are exposed to unsafe air pollution levels.</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Preventive interventions can reduce hospital admissions by up to 25% (Currie et al., 2025).</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endParaRPr lang="zh-CN" altLang="en-US" sz="2000" b="0" i="0" u="none" strike="noStrike" kern="1200" cap="none" spc="0" baseline="0">
              <a:solidFill>
                <a:schemeClr val="tx1"/>
              </a:solidFill>
              <a:latin typeface="Century Gothic" pitchFamily="0" charset="0"/>
              <a:ea typeface="宋体" pitchFamily="0" charset="0"/>
              <a:cs typeface="Lucida Sans" pitchFamily="0" charset="0"/>
            </a:endParaRPr>
          </a:p>
        </p:txBody>
      </p:sp>
      <p:pic>
        <p:nvPicPr>
          <p:cNvPr id="101" name="图片"/>
          <p:cNvPicPr>
            <a:picLocks noChangeAspect="1"/>
          </p:cNvPicPr>
          <p:nvPr/>
        </p:nvPicPr>
        <p:blipFill>
          <a:blip r:embed="rId2" cstate="print"/>
          <a:stretch>
            <a:fillRect/>
          </a:stretch>
        </p:blipFill>
        <p:spPr>
          <a:xfrm rot="0">
            <a:off x="6512885" y="1723722"/>
            <a:ext cx="5496692" cy="4324954"/>
          </a:xfrm>
          <a:prstGeom prst="rect"/>
          <a:noFill/>
          <a:ln w="12700" cmpd="sng" cap="flat">
            <a:noFill/>
            <a:prstDash val="solid"/>
            <a:miter/>
          </a:ln>
        </p:spPr>
      </p:pic>
      <p:sp>
        <p:nvSpPr>
          <p:cNvPr id="102" name="矩形"/>
          <p:cNvSpPr>
            <a:spLocks/>
          </p:cNvSpPr>
          <p:nvPr/>
        </p:nvSpPr>
        <p:spPr>
          <a:xfrm rot="0">
            <a:off x="8373882" y="6125288"/>
            <a:ext cx="1358062" cy="246220"/>
          </a:xfrm>
          <a:prstGeom prst="rect"/>
          <a:noFill/>
          <a:ln w="12700" cmpd="sng" cap="flat">
            <a:noFill/>
            <a:prstDash val="solid"/>
            <a:miter/>
          </a:ln>
        </p:spPr>
        <p:txBody>
          <a:bodyPr vert="horz" wrap="non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000" b="0" i="0" u="none" strike="noStrike" kern="1200" cap="none" spc="0" baseline="0">
                <a:solidFill>
                  <a:schemeClr val="tx1"/>
                </a:solidFill>
                <a:latin typeface="Century Gothic" pitchFamily="0" charset="0"/>
                <a:ea typeface="宋体" pitchFamily="0" charset="0"/>
                <a:cs typeface="Century Gothic" pitchFamily="0" charset="0"/>
              </a:rPr>
              <a:t>(Wood et al., 2025)</a:t>
            </a:r>
            <a:endParaRPr lang="zh-CN" altLang="en-US" sz="1000" b="0" i="0" u="none" strike="noStrike" kern="1200" cap="none" spc="0" baseline="0">
              <a:solidFill>
                <a:schemeClr val="tx1"/>
              </a:solidFill>
              <a:latin typeface="Century Gothic" pitchFamily="0" charset="0"/>
              <a:ea typeface="宋体" pitchFamily="0" charset="0"/>
              <a:cs typeface="Century Gothic" pitchFamily="0" charset="0"/>
            </a:endParaRPr>
          </a:p>
        </p:txBody>
      </p:sp>
    </p:spTree>
    <p:extLst>
      <p:ext uri="{BB962C8B-B14F-4D97-AF65-F5344CB8AC3E}">
        <p14:creationId xmlns:p14="http://schemas.microsoft.com/office/powerpoint/2010/main" val="984976948"/>
      </p:ext>
    </p:extLst>
  </p:cSld>
  <p:clrMapOvr>
    <a:masterClrMapping/>
  </p:clrMapOvr>
</p:sld>
</file>

<file path=ppt/slides/slide12.xml><?xml version="1.0" encoding="utf-8"?>
<p:sld xmlns:p="http://schemas.openxmlformats.org/presentationml/2006/main" xmlns:r="http://schemas.openxmlformats.org/officeDocument/2006/relationships" xmlns:a="http://schemas.openxmlformats.org/drawingml/2006/main">
  <p:cSld>
    <p:bg>
      <p:bgPr>
        <a:blipFill>
          <a:blip r:embed="rId1">
            <a:duotone>
              <a:srgbClr val="141940"/>
              <a:srgbClr val="8A3875"/>
            </a:duotone>
          </a:blip>
          <a:stretch/>
        </a:blipFill>
      </p:bgPr>
    </p:bg>
    <p:spTree>
      <p:nvGrpSpPr>
        <p:cNvPr id="1" name=""/>
        <p:cNvGrpSpPr/>
        <p:nvPr/>
      </p:nvGrpSpPr>
      <p:grpSpPr>
        <a:xfrm>
          <a:off x="0" y="0"/>
          <a:ext cx="0" cy="0"/>
          <a:chOff x="0" y="0"/>
          <a:chExt cx="0" cy="0"/>
        </a:xfrm>
      </p:grpSpPr>
      <p:sp>
        <p:nvSpPr>
          <p:cNvPr id="105" name="文本框"/>
          <p:cNvSpPr>
            <a:spLocks noGrp="1"/>
          </p:cNvSpPr>
          <p:nvPr>
            <p:ph type="title"/>
          </p:nvPr>
        </p:nvSpPr>
        <p:spPr>
          <a:xfrm rot="0">
            <a:off x="646111" y="452718"/>
            <a:ext cx="9404723" cy="140053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4200" b="1" i="0" u="none" strike="noStrike" kern="1200" cap="none" spc="0" baseline="0">
                <a:solidFill>
                  <a:schemeClr val="tx2"/>
                </a:solidFill>
                <a:latin typeface="Century Gothic" pitchFamily="0" charset="0"/>
                <a:ea typeface="宋体" pitchFamily="0" charset="0"/>
                <a:cs typeface="Lucida Sans" pitchFamily="0" charset="0"/>
              </a:rPr>
              <a:t>Co-productive Care: Skills, Values, and Professional Behaviours</a:t>
            </a:r>
            <a:endParaRPr lang="zh-CN" altLang="en-US" sz="4200" b="1" i="0" u="none" strike="noStrike" kern="1200" cap="none" spc="0" baseline="0">
              <a:solidFill>
                <a:schemeClr val="tx2"/>
              </a:solidFill>
              <a:latin typeface="Century Gothic" pitchFamily="0" charset="0"/>
              <a:ea typeface="宋体" pitchFamily="0" charset="0"/>
              <a:cs typeface="Lucida Sans" pitchFamily="0" charset="0"/>
            </a:endParaRPr>
          </a:p>
        </p:txBody>
      </p:sp>
      <p:sp>
        <p:nvSpPr>
          <p:cNvPr id="106" name="文本框"/>
          <p:cNvSpPr>
            <a:spLocks noGrp="1"/>
          </p:cNvSpPr>
          <p:nvPr>
            <p:ph type="body" idx="1"/>
          </p:nvPr>
        </p:nvSpPr>
        <p:spPr>
          <a:xfrm rot="0">
            <a:off x="153742" y="2088087"/>
            <a:ext cx="6440488" cy="4435805"/>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Effective communication improves treatment adherence by nearly 30%.</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Shared decision-making increases patient satisfaction by 40% (</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Skene</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 et al., 2025).</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Cultural competence improves outcomes in 25% of diverse patient groups.</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Patient engagement reduces hospital admissions by approximately 20%.</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Collaborative care models improve long-term asthma control in over 60% of cases (</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Vasan</a:t>
            </a:r>
            <a:r>
              <a:rPr lang="en-US" altLang="zh-CN" sz="2000" b="0" i="0" u="none" strike="noStrike" kern="1200" cap="none" spc="0" baseline="0">
                <a:solidFill>
                  <a:schemeClr val="tx1"/>
                </a:solidFill>
                <a:latin typeface="Century Gothic" pitchFamily="0" charset="0"/>
                <a:ea typeface="宋体" pitchFamily="0" charset="0"/>
                <a:cs typeface="Lucida Sans" pitchFamily="0" charset="0"/>
              </a:rPr>
              <a:t> et al., 2025).</a:t>
            </a: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00000"/>
              </a:lnSpc>
              <a:spcBef>
                <a:spcPts val="1000"/>
              </a:spcBef>
              <a:spcAft>
                <a:spcPts val="0"/>
              </a:spcAft>
              <a:buClr>
                <a:srgbClr val="EF51A4"/>
              </a:buClr>
              <a:buSzPct val="80000"/>
              <a:buFont typeface="Wingdings 3" pitchFamily="0" charset="2"/>
              <a:buChar char=""/>
            </a:pPr>
            <a:endParaRPr lang="zh-CN" altLang="en-US" sz="2000" b="0" i="0" u="none" strike="noStrike" kern="1200" cap="none" spc="0" baseline="0">
              <a:solidFill>
                <a:schemeClr val="tx1"/>
              </a:solidFill>
              <a:latin typeface="Century Gothic" pitchFamily="0" charset="0"/>
              <a:ea typeface="宋体" pitchFamily="0" charset="0"/>
              <a:cs typeface="Lucida Sans" pitchFamily="0" charset="0"/>
            </a:endParaRPr>
          </a:p>
        </p:txBody>
      </p:sp>
      <p:pic>
        <p:nvPicPr>
          <p:cNvPr id="107" name="图片" descr="Asthma Statistics - Allergy &amp; Asthma Network"/>
          <p:cNvPicPr>
            <a:picLocks noChangeAspect="1"/>
          </p:cNvPicPr>
          <p:nvPr/>
        </p:nvPicPr>
        <p:blipFill>
          <a:blip r:embed="rId2" cstate="print"/>
          <a:srcRect t="-55" b="12273" l="460" r="784"/>
          <a:stretch>
            <a:fillRect/>
          </a:stretch>
        </p:blipFill>
        <p:spPr>
          <a:xfrm rot="0">
            <a:off x="7062107" y="2253343"/>
            <a:ext cx="4531180" cy="3796393"/>
          </a:xfrm>
          <a:prstGeom prst="rect"/>
          <a:noFill/>
          <a:ln w="12700" cmpd="sng" cap="flat">
            <a:noFill/>
            <a:prstDash val="solid"/>
            <a:miter/>
          </a:ln>
        </p:spPr>
      </p:pic>
      <p:sp>
        <p:nvSpPr>
          <p:cNvPr id="108" name="矩形"/>
          <p:cNvSpPr>
            <a:spLocks/>
          </p:cNvSpPr>
          <p:nvPr/>
        </p:nvSpPr>
        <p:spPr>
          <a:xfrm rot="0">
            <a:off x="8651069" y="6134489"/>
            <a:ext cx="1353255" cy="246220"/>
          </a:xfrm>
          <a:prstGeom prst="rect"/>
          <a:noFill/>
          <a:ln w="12700" cmpd="sng" cap="flat">
            <a:noFill/>
            <a:prstDash val="solid"/>
            <a:miter/>
          </a:ln>
        </p:spPr>
        <p:txBody>
          <a:bodyPr vert="horz" wrap="non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000" b="0" i="0" u="none" strike="noStrike" kern="1200" cap="none" spc="0" baseline="0">
                <a:solidFill>
                  <a:schemeClr val="tx1"/>
                </a:solidFill>
                <a:latin typeface="Century Gothic" pitchFamily="0" charset="0"/>
                <a:ea typeface="宋体" pitchFamily="0" charset="0"/>
                <a:cs typeface="Century Gothic" pitchFamily="0" charset="0"/>
              </a:rPr>
              <a:t>(</a:t>
            </a:r>
            <a:r>
              <a:rPr lang="en-US" altLang="zh-CN" sz="1000" b="0" i="0" u="none" strike="noStrike" kern="1200" cap="none" spc="0" baseline="0">
                <a:solidFill>
                  <a:schemeClr val="tx1"/>
                </a:solidFill>
                <a:latin typeface="Century Gothic" pitchFamily="0" charset="0"/>
                <a:ea typeface="宋体" pitchFamily="0" charset="0"/>
                <a:cs typeface="Century Gothic" pitchFamily="0" charset="0"/>
              </a:rPr>
              <a:t>Skene</a:t>
            </a:r>
            <a:r>
              <a:rPr lang="en-US" altLang="zh-CN" sz="1000" b="0" i="0" u="none" strike="noStrike" kern="1200" cap="none" spc="0" baseline="0">
                <a:solidFill>
                  <a:schemeClr val="tx1"/>
                </a:solidFill>
                <a:latin typeface="Century Gothic" pitchFamily="0" charset="0"/>
                <a:ea typeface="宋体" pitchFamily="0" charset="0"/>
                <a:cs typeface="Century Gothic" pitchFamily="0" charset="0"/>
              </a:rPr>
              <a:t> et al., 2025)</a:t>
            </a:r>
            <a:endParaRPr lang="zh-CN" altLang="en-US" sz="1000" b="0" i="0" u="none" strike="noStrike" kern="1200" cap="none" spc="0" baseline="0">
              <a:solidFill>
                <a:schemeClr val="tx1"/>
              </a:solidFill>
              <a:latin typeface="Century Gothic" pitchFamily="0" charset="0"/>
              <a:ea typeface="宋体" pitchFamily="0" charset="0"/>
              <a:cs typeface="Century Gothic" pitchFamily="0" charset="0"/>
            </a:endParaRPr>
          </a:p>
        </p:txBody>
      </p:sp>
    </p:spTree>
    <p:extLst>
      <p:ext uri="{BB962C8B-B14F-4D97-AF65-F5344CB8AC3E}">
        <p14:creationId xmlns:p14="http://schemas.microsoft.com/office/powerpoint/2010/main" val="468907579"/>
      </p:ext>
    </p:extLst>
  </p:cSld>
  <p:clrMapOvr>
    <a:masterClrMapping/>
  </p:clrMapOvr>
</p:sld>
</file>

<file path=ppt/slides/slide13.xml><?xml version="1.0" encoding="utf-8"?>
<p:sld xmlns:p="http://schemas.openxmlformats.org/presentationml/2006/main" xmlns:r="http://schemas.openxmlformats.org/officeDocument/2006/relationships" xmlns:a="http://schemas.openxmlformats.org/drawingml/2006/main">
  <p:cSld>
    <p:bg>
      <p:bgPr>
        <a:blipFill>
          <a:blip r:embed="rId1">
            <a:duotone>
              <a:srgbClr val="141940"/>
              <a:srgbClr val="8A3875"/>
            </a:duotone>
          </a:blip>
          <a:stretch/>
        </a:blipFill>
      </p:bgPr>
    </p:bg>
    <p:spTree>
      <p:nvGrpSpPr>
        <p:cNvPr id="1" name=""/>
        <p:cNvGrpSpPr/>
        <p:nvPr/>
      </p:nvGrpSpPr>
      <p:grpSpPr>
        <a:xfrm>
          <a:off x="0" y="0"/>
          <a:ext cx="0" cy="0"/>
          <a:chOff x="0" y="0"/>
          <a:chExt cx="0" cy="0"/>
        </a:xfrm>
      </p:grpSpPr>
      <p:sp>
        <p:nvSpPr>
          <p:cNvPr id="111" name="文本框"/>
          <p:cNvSpPr>
            <a:spLocks noGrp="1"/>
          </p:cNvSpPr>
          <p:nvPr>
            <p:ph type="title"/>
          </p:nvPr>
        </p:nvSpPr>
        <p:spPr>
          <a:xfrm rot="0">
            <a:off x="646111" y="452718"/>
            <a:ext cx="9404723" cy="140053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200" b="1" i="0" u="none" strike="noStrike" kern="1200" cap="none" spc="0" baseline="0">
                <a:solidFill>
                  <a:schemeClr val="tx2"/>
                </a:solidFill>
                <a:latin typeface="Century Gothic" pitchFamily="0" charset="0"/>
                <a:ea typeface="宋体" pitchFamily="0" charset="0"/>
                <a:cs typeface="Lucida Sans" pitchFamily="0" charset="0"/>
              </a:rPr>
              <a:t>Personalised Care and Self-Management: Six Components Model &amp; Recommendations</a:t>
            </a:r>
            <a:endParaRPr lang="zh-CN" altLang="en-US" sz="3200" b="1" i="0" u="none" strike="noStrike" kern="1200" cap="none" spc="0" baseline="0">
              <a:solidFill>
                <a:schemeClr val="tx2"/>
              </a:solidFill>
              <a:latin typeface="Century Gothic" pitchFamily="0" charset="0"/>
              <a:ea typeface="宋体" pitchFamily="0" charset="0"/>
              <a:cs typeface="Lucida Sans" pitchFamily="0" charset="0"/>
            </a:endParaRPr>
          </a:p>
        </p:txBody>
      </p:sp>
      <p:sp>
        <p:nvSpPr>
          <p:cNvPr id="112" name="文本框"/>
          <p:cNvSpPr>
            <a:spLocks noGrp="1"/>
          </p:cNvSpPr>
          <p:nvPr>
            <p:ph type="body" idx="1"/>
          </p:nvPr>
        </p:nvSpPr>
        <p:spPr>
          <a:xfrm rot="0">
            <a:off x="193431" y="1853248"/>
            <a:ext cx="6260122" cy="4805082"/>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a:lnSpc>
                <a:spcPct val="120000"/>
              </a:lnSpc>
              <a:spcBef>
                <a:spcPts val="1000"/>
              </a:spcBef>
              <a:spcAft>
                <a:spcPts val="0"/>
              </a:spcAft>
              <a:buClr>
                <a:srgbClr val="EF51A4"/>
              </a:buClr>
              <a:buSzPct val="80000"/>
              <a:buFont typeface="Wingdings 3" pitchFamily="0" charset="2"/>
              <a:buChar char=""/>
            </a:pPr>
            <a:r>
              <a:rPr lang="en-US" altLang="zh-CN" sz="1150" b="1" i="0" u="none" strike="noStrike" kern="1200" cap="none" spc="0" baseline="0">
                <a:solidFill>
                  <a:schemeClr val="tx1"/>
                </a:solidFill>
                <a:latin typeface="Century Gothic" pitchFamily="0" charset="0"/>
                <a:ea typeface="宋体" pitchFamily="0" charset="0"/>
                <a:cs typeface="Lucida Sans" pitchFamily="0" charset="0"/>
              </a:rPr>
              <a:t>Shared Decision-Making:</a:t>
            </a:r>
            <a:r>
              <a:rPr lang="en-US" altLang="zh-CN" sz="1150" b="0" i="0" u="none" strike="noStrike" kern="1200" cap="none" spc="0" baseline="0">
                <a:solidFill>
                  <a:schemeClr val="tx1"/>
                </a:solidFill>
                <a:latin typeface="Century Gothic" pitchFamily="0" charset="0"/>
                <a:ea typeface="宋体" pitchFamily="0" charset="0"/>
                <a:cs typeface="Lucida Sans" pitchFamily="0" charset="0"/>
              </a:rPr>
              <a:t> Personalised care plans improve symptom control in 50% of patients, as involving patients in decisions enhances adherence, leading to better long-term asthma management and reduced exacerbations. </a:t>
            </a:r>
            <a:endParaRPr lang="en-US" altLang="zh-CN" sz="115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20000"/>
              </a:lnSpc>
              <a:spcBef>
                <a:spcPts val="1000"/>
              </a:spcBef>
              <a:spcAft>
                <a:spcPts val="0"/>
              </a:spcAft>
              <a:buClr>
                <a:srgbClr val="EF51A4"/>
              </a:buClr>
              <a:buSzPct val="80000"/>
              <a:buFont typeface="Wingdings 3" pitchFamily="0" charset="2"/>
              <a:buChar char=""/>
            </a:pPr>
            <a:r>
              <a:rPr lang="en-US" altLang="zh-CN" sz="1150" b="1" i="0" u="none" strike="noStrike" kern="1200" cap="none" spc="0" baseline="0">
                <a:solidFill>
                  <a:schemeClr val="tx1"/>
                </a:solidFill>
                <a:latin typeface="Century Gothic" pitchFamily="0" charset="0"/>
                <a:ea typeface="宋体" pitchFamily="0" charset="0"/>
                <a:cs typeface="Lucida Sans" pitchFamily="0" charset="0"/>
              </a:rPr>
              <a:t>Supported Self-Management:</a:t>
            </a:r>
            <a:r>
              <a:rPr lang="en-US" altLang="zh-CN" sz="1150" b="0" i="0" u="none" strike="noStrike" kern="1200" cap="none" spc="0" baseline="0">
                <a:solidFill>
                  <a:schemeClr val="tx1"/>
                </a:solidFill>
                <a:latin typeface="Century Gothic" pitchFamily="0" charset="0"/>
                <a:ea typeface="宋体" pitchFamily="0" charset="0"/>
                <a:cs typeface="Lucida Sans" pitchFamily="0" charset="0"/>
              </a:rPr>
              <a:t> Supported self-management reduces hospital admissions by 35%, as patients gain skills and confidence to manage symptoms, decreasing reliance on emergency care services (Hughes and </a:t>
            </a:r>
            <a:r>
              <a:rPr lang="en-US" altLang="zh-CN" sz="1150" b="0" i="0" u="none" strike="noStrike" kern="1200" cap="none" spc="0" baseline="0">
                <a:solidFill>
                  <a:schemeClr val="tx1"/>
                </a:solidFill>
                <a:latin typeface="Century Gothic" pitchFamily="0" charset="0"/>
                <a:ea typeface="宋体" pitchFamily="0" charset="0"/>
                <a:cs typeface="Lucida Sans" pitchFamily="0" charset="0"/>
              </a:rPr>
              <a:t>Dundon</a:t>
            </a:r>
            <a:r>
              <a:rPr lang="en-US" altLang="zh-CN" sz="1150" b="0" i="0" u="none" strike="noStrike" kern="1200" cap="none" spc="0" baseline="0">
                <a:solidFill>
                  <a:schemeClr val="tx1"/>
                </a:solidFill>
                <a:latin typeface="Century Gothic" pitchFamily="0" charset="0"/>
                <a:ea typeface="宋体" pitchFamily="0" charset="0"/>
                <a:cs typeface="Lucida Sans" pitchFamily="0" charset="0"/>
              </a:rPr>
              <a:t>, 2025). </a:t>
            </a:r>
            <a:endParaRPr lang="en-US" altLang="zh-CN" sz="115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20000"/>
              </a:lnSpc>
              <a:spcBef>
                <a:spcPts val="1000"/>
              </a:spcBef>
              <a:spcAft>
                <a:spcPts val="0"/>
              </a:spcAft>
              <a:buClr>
                <a:srgbClr val="EF51A4"/>
              </a:buClr>
              <a:buSzPct val="80000"/>
              <a:buFont typeface="Wingdings 3" pitchFamily="0" charset="2"/>
              <a:buChar char=""/>
            </a:pPr>
            <a:r>
              <a:rPr lang="en-US" altLang="zh-CN" sz="1150" b="1" i="0" u="none" strike="noStrike" kern="1200" cap="none" spc="0" baseline="0">
                <a:solidFill>
                  <a:schemeClr val="tx1"/>
                </a:solidFill>
                <a:latin typeface="Century Gothic" pitchFamily="0" charset="0"/>
                <a:ea typeface="宋体" pitchFamily="0" charset="0"/>
                <a:cs typeface="Lucida Sans" pitchFamily="0" charset="0"/>
              </a:rPr>
              <a:t>Personalised Care Planning:</a:t>
            </a:r>
            <a:r>
              <a:rPr lang="en-US" altLang="zh-CN" sz="1150" b="0" i="0" u="none" strike="noStrike" kern="1200" cap="none" spc="0" baseline="0">
                <a:solidFill>
                  <a:schemeClr val="tx1"/>
                </a:solidFill>
                <a:latin typeface="Century Gothic" pitchFamily="0" charset="0"/>
                <a:ea typeface="宋体" pitchFamily="0" charset="0"/>
                <a:cs typeface="Lucida Sans" pitchFamily="0" charset="0"/>
              </a:rPr>
              <a:t> Structured care plans enable tailored interventions based on individual triggers and severity, improving overall disease control and reducing variability in treatment outcomes. </a:t>
            </a:r>
            <a:endParaRPr lang="en-US" altLang="zh-CN" sz="115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20000"/>
              </a:lnSpc>
              <a:spcBef>
                <a:spcPts val="1000"/>
              </a:spcBef>
              <a:spcAft>
                <a:spcPts val="0"/>
              </a:spcAft>
              <a:buClr>
                <a:srgbClr val="EF51A4"/>
              </a:buClr>
              <a:buSzPct val="80000"/>
              <a:buFont typeface="Wingdings 3" pitchFamily="0" charset="2"/>
              <a:buChar char=""/>
            </a:pPr>
            <a:r>
              <a:rPr lang="en-US" altLang="zh-CN" sz="1150" b="1" i="0" u="none" strike="noStrike" kern="1200" cap="none" spc="0" baseline="0">
                <a:solidFill>
                  <a:schemeClr val="tx1"/>
                </a:solidFill>
                <a:latin typeface="Century Gothic" pitchFamily="0" charset="0"/>
                <a:ea typeface="宋体" pitchFamily="0" charset="0"/>
                <a:cs typeface="Lucida Sans" pitchFamily="0" charset="0"/>
              </a:rPr>
              <a:t>Social Prescribing:</a:t>
            </a:r>
            <a:r>
              <a:rPr lang="en-US" altLang="zh-CN" sz="1150" b="0" i="0" u="none" strike="noStrike" kern="1200" cap="none" spc="0" baseline="0">
                <a:solidFill>
                  <a:schemeClr val="tx1"/>
                </a:solidFill>
                <a:latin typeface="Century Gothic" pitchFamily="0" charset="0"/>
                <a:ea typeface="宋体" pitchFamily="0" charset="0"/>
                <a:cs typeface="Lucida Sans" pitchFamily="0" charset="0"/>
              </a:rPr>
              <a:t> Social prescribing benefits nearly 20% of asthma patients by addressing wider determinants such as housing, pollution exposure, and mental health, improving holistic patient wellbeing (</a:t>
            </a:r>
            <a:r>
              <a:rPr lang="en-US" altLang="zh-CN" sz="1150" b="0" i="0" u="none" strike="noStrike" kern="1200" cap="none" spc="0" baseline="0">
                <a:solidFill>
                  <a:schemeClr val="tx1"/>
                </a:solidFill>
                <a:latin typeface="Century Gothic" pitchFamily="0" charset="0"/>
                <a:ea typeface="宋体" pitchFamily="0" charset="0"/>
                <a:cs typeface="Lucida Sans" pitchFamily="0" charset="0"/>
              </a:rPr>
              <a:t>Iskander</a:t>
            </a:r>
            <a:r>
              <a:rPr lang="en-US" altLang="zh-CN" sz="1150" b="0" i="0" u="none" strike="noStrike" kern="1200" cap="none" spc="0" baseline="0">
                <a:solidFill>
                  <a:schemeClr val="tx1"/>
                </a:solidFill>
                <a:latin typeface="Century Gothic" pitchFamily="0" charset="0"/>
                <a:ea typeface="宋体" pitchFamily="0" charset="0"/>
                <a:cs typeface="Lucida Sans" pitchFamily="0" charset="0"/>
              </a:rPr>
              <a:t> et al., 2025. </a:t>
            </a:r>
            <a:endParaRPr lang="en-US" altLang="zh-CN" sz="115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20000"/>
              </a:lnSpc>
              <a:spcBef>
                <a:spcPts val="1000"/>
              </a:spcBef>
              <a:spcAft>
                <a:spcPts val="0"/>
              </a:spcAft>
              <a:buClr>
                <a:srgbClr val="EF51A4"/>
              </a:buClr>
              <a:buSzPct val="80000"/>
              <a:buFont typeface="Wingdings 3" pitchFamily="0" charset="2"/>
              <a:buChar char=""/>
            </a:pPr>
            <a:r>
              <a:rPr lang="en-US" altLang="zh-CN" sz="1150" b="1" i="0" u="none" strike="noStrike" kern="1200" cap="none" spc="0" baseline="0">
                <a:solidFill>
                  <a:schemeClr val="tx1"/>
                </a:solidFill>
                <a:latin typeface="Century Gothic" pitchFamily="0" charset="0"/>
                <a:ea typeface="宋体" pitchFamily="0" charset="0"/>
                <a:cs typeface="Lucida Sans" pitchFamily="0" charset="0"/>
              </a:rPr>
              <a:t>Personal Health Budgets:</a:t>
            </a:r>
            <a:r>
              <a:rPr lang="en-US" altLang="zh-CN" sz="1150" b="0" i="0" u="none" strike="noStrike" kern="1200" cap="none" spc="0" baseline="0">
                <a:solidFill>
                  <a:schemeClr val="tx1"/>
                </a:solidFill>
                <a:latin typeface="Century Gothic" pitchFamily="0" charset="0"/>
                <a:ea typeface="宋体" pitchFamily="0" charset="0"/>
                <a:cs typeface="Lucida Sans" pitchFamily="0" charset="0"/>
              </a:rPr>
              <a:t> Personal health budgets improve care satisfaction by 30%, as they empower patients with greater control over their care choices, enhancing engagement and service utilisation. </a:t>
            </a:r>
            <a:endParaRPr lang="en-US" altLang="zh-CN" sz="1150" b="0" i="0" u="none" strike="noStrike" kern="1200" cap="none" spc="0" baseline="0">
              <a:solidFill>
                <a:schemeClr val="tx1"/>
              </a:solidFill>
              <a:latin typeface="Century Gothic" pitchFamily="0" charset="0"/>
              <a:ea typeface="宋体" pitchFamily="0" charset="0"/>
              <a:cs typeface="Lucida Sans" pitchFamily="0" charset="0"/>
            </a:endParaRPr>
          </a:p>
          <a:p>
            <a:pPr marL="342900" indent="-342900" algn="just">
              <a:lnSpc>
                <a:spcPct val="120000"/>
              </a:lnSpc>
              <a:spcBef>
                <a:spcPts val="1000"/>
              </a:spcBef>
              <a:spcAft>
                <a:spcPts val="0"/>
              </a:spcAft>
              <a:buClr>
                <a:srgbClr val="EF51A4"/>
              </a:buClr>
              <a:buSzPct val="80000"/>
              <a:buFont typeface="Wingdings 3" pitchFamily="0" charset="2"/>
              <a:buChar char=""/>
            </a:pPr>
            <a:r>
              <a:rPr lang="en-US" altLang="zh-CN" sz="1150" b="1" i="0" u="none" strike="noStrike" kern="1200" cap="none" spc="0" baseline="0">
                <a:solidFill>
                  <a:schemeClr val="tx1"/>
                </a:solidFill>
                <a:latin typeface="Century Gothic" pitchFamily="0" charset="0"/>
                <a:ea typeface="宋体" pitchFamily="0" charset="0"/>
                <a:cs typeface="Lucida Sans" pitchFamily="0" charset="0"/>
              </a:rPr>
              <a:t>Integrated Community-Based Support:</a:t>
            </a:r>
            <a:r>
              <a:rPr lang="en-US" altLang="zh-CN" sz="1150" b="0" i="0" u="none" strike="noStrike" kern="1200" cap="none" spc="0" baseline="0">
                <a:solidFill>
                  <a:schemeClr val="tx1"/>
                </a:solidFill>
                <a:latin typeface="Century Gothic" pitchFamily="0" charset="0"/>
                <a:ea typeface="宋体" pitchFamily="0" charset="0"/>
                <a:cs typeface="Lucida Sans" pitchFamily="0" charset="0"/>
              </a:rPr>
              <a:t> Implementing all six NHS components collectively can reduce emergency admissions by up to 40%, demonstrating the importance of coordinated, multidisciplinary, community-focused asthma care (</a:t>
            </a:r>
            <a:r>
              <a:rPr lang="en-US" altLang="zh-CN" sz="1150" b="0" i="0" u="none" strike="noStrike" kern="1200" cap="none" spc="0" baseline="0">
                <a:solidFill>
                  <a:schemeClr val="tx1"/>
                </a:solidFill>
                <a:latin typeface="Century Gothic" pitchFamily="0" charset="0"/>
                <a:ea typeface="宋体" pitchFamily="0" charset="0"/>
                <a:cs typeface="Lucida Sans" pitchFamily="0" charset="0"/>
              </a:rPr>
              <a:t>Couillard</a:t>
            </a:r>
            <a:r>
              <a:rPr lang="en-US" altLang="zh-CN" sz="1150" b="0" i="0" u="none" strike="noStrike" kern="1200" cap="none" spc="0" baseline="0">
                <a:solidFill>
                  <a:schemeClr val="tx1"/>
                </a:solidFill>
                <a:latin typeface="Century Gothic" pitchFamily="0" charset="0"/>
                <a:ea typeface="宋体" pitchFamily="0" charset="0"/>
                <a:cs typeface="Lucida Sans" pitchFamily="0" charset="0"/>
              </a:rPr>
              <a:t> et al., 2025).</a:t>
            </a:r>
            <a:endParaRPr lang="zh-CN" altLang="en-US" sz="1150" b="0" i="0" u="none" strike="noStrike" kern="1200" cap="none" spc="0" baseline="0">
              <a:solidFill>
                <a:schemeClr val="tx1"/>
              </a:solidFill>
              <a:latin typeface="Century Gothic" pitchFamily="0" charset="0"/>
              <a:ea typeface="宋体" pitchFamily="0" charset="0"/>
              <a:cs typeface="Lucida Sans" pitchFamily="0" charset="0"/>
            </a:endParaRPr>
          </a:p>
        </p:txBody>
      </p:sp>
      <p:pic>
        <p:nvPicPr>
          <p:cNvPr id="113" name="图片"/>
          <p:cNvPicPr>
            <a:picLocks noChangeAspect="1"/>
          </p:cNvPicPr>
          <p:nvPr/>
        </p:nvPicPr>
        <p:blipFill>
          <a:blip r:embed="rId2" cstate="print"/>
          <a:stretch>
            <a:fillRect/>
          </a:stretch>
        </p:blipFill>
        <p:spPr>
          <a:xfrm rot="0">
            <a:off x="6778012" y="1735264"/>
            <a:ext cx="4914766" cy="4630366"/>
          </a:xfrm>
          <a:prstGeom prst="rect"/>
          <a:noFill/>
          <a:ln w="12700" cmpd="sng" cap="flat">
            <a:noFill/>
            <a:prstDash val="solid"/>
            <a:miter/>
          </a:ln>
        </p:spPr>
      </p:pic>
      <p:sp>
        <p:nvSpPr>
          <p:cNvPr id="114" name="矩形"/>
          <p:cNvSpPr>
            <a:spLocks/>
          </p:cNvSpPr>
          <p:nvPr/>
        </p:nvSpPr>
        <p:spPr>
          <a:xfrm rot="0">
            <a:off x="8466594" y="6400153"/>
            <a:ext cx="1537600" cy="246220"/>
          </a:xfrm>
          <a:prstGeom prst="rect"/>
          <a:noFill/>
          <a:ln w="12700" cmpd="sng" cap="flat">
            <a:noFill/>
            <a:prstDash val="solid"/>
            <a:miter/>
          </a:ln>
        </p:spPr>
        <p:txBody>
          <a:bodyPr vert="horz" wrap="non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000" b="0" i="0" u="none" strike="noStrike" kern="1200" cap="none" spc="0" baseline="0">
                <a:solidFill>
                  <a:schemeClr val="tx1"/>
                </a:solidFill>
                <a:latin typeface="Century Gothic" pitchFamily="0" charset="0"/>
                <a:ea typeface="宋体" pitchFamily="0" charset="0"/>
                <a:cs typeface="Century Gothic" pitchFamily="0" charset="0"/>
              </a:rPr>
              <a:t>(</a:t>
            </a:r>
            <a:r>
              <a:rPr lang="en-US" altLang="zh-CN" sz="1000" b="0" i="0" u="none" strike="noStrike" kern="1200" cap="none" spc="0" baseline="0">
                <a:solidFill>
                  <a:schemeClr val="tx1"/>
                </a:solidFill>
                <a:latin typeface="Century Gothic" pitchFamily="0" charset="0"/>
                <a:ea typeface="宋体" pitchFamily="0" charset="0"/>
                <a:cs typeface="Century Gothic" pitchFamily="0" charset="0"/>
              </a:rPr>
              <a:t>Couillard</a:t>
            </a:r>
            <a:r>
              <a:rPr lang="en-US" altLang="zh-CN" sz="1000" b="0" i="0" u="none" strike="noStrike" kern="1200" cap="none" spc="0" baseline="0">
                <a:solidFill>
                  <a:schemeClr val="tx1"/>
                </a:solidFill>
                <a:latin typeface="Century Gothic" pitchFamily="0" charset="0"/>
                <a:ea typeface="宋体" pitchFamily="0" charset="0"/>
                <a:cs typeface="Century Gothic" pitchFamily="0" charset="0"/>
              </a:rPr>
              <a:t> et al., 2025)</a:t>
            </a:r>
            <a:endParaRPr lang="zh-CN" altLang="en-US" sz="1000" b="0" i="0" u="none" strike="noStrike" kern="1200" cap="none" spc="0" baseline="0">
              <a:solidFill>
                <a:schemeClr val="tx1"/>
              </a:solidFill>
              <a:latin typeface="Century Gothic" pitchFamily="0" charset="0"/>
              <a:ea typeface="宋体" pitchFamily="0" charset="0"/>
              <a:cs typeface="Century Gothic" pitchFamily="0" charset="0"/>
            </a:endParaRPr>
          </a:p>
        </p:txBody>
      </p:sp>
    </p:spTree>
    <p:extLst>
      <p:ext uri="{BB962C8B-B14F-4D97-AF65-F5344CB8AC3E}">
        <p14:creationId xmlns:p14="http://schemas.microsoft.com/office/powerpoint/2010/main" val="286134200"/>
      </p:ext>
    </p:extLst>
  </p:cSld>
  <p:clrMapOvr>
    <a:masterClrMapping/>
  </p:clrMapOvr>
</p:sld>
</file>

<file path=ppt/slides/slide14.xml><?xml version="1.0" encoding="utf-8"?>
<p:sld xmlns:p="http://schemas.openxmlformats.org/presentationml/2006/main" xmlns:r="http://schemas.openxmlformats.org/officeDocument/2006/relationships" xmlns:a="http://schemas.openxmlformats.org/drawingml/2006/main">
  <p:cSld>
    <p:bg>
      <p:bgPr>
        <a:blipFill>
          <a:blip r:embed="rId1">
            <a:duotone>
              <a:srgbClr val="141940"/>
              <a:srgbClr val="8A3875"/>
            </a:duotone>
          </a:blip>
          <a:stretch/>
        </a:blipFill>
      </p:bgPr>
    </p:bg>
    <p:spTree>
      <p:nvGrpSpPr>
        <p:cNvPr id="1" name=""/>
        <p:cNvGrpSpPr/>
        <p:nvPr/>
      </p:nvGrpSpPr>
      <p:grpSpPr>
        <a:xfrm>
          <a:off x="0" y="0"/>
          <a:ext cx="0" cy="0"/>
          <a:chOff x="0" y="0"/>
          <a:chExt cx="0" cy="0"/>
        </a:xfrm>
      </p:grpSpPr>
      <p:sp>
        <p:nvSpPr>
          <p:cNvPr id="117" name="文本框"/>
          <p:cNvSpPr>
            <a:spLocks noGrp="1"/>
          </p:cNvSpPr>
          <p:nvPr>
            <p:ph type="title"/>
          </p:nvPr>
        </p:nvSpPr>
        <p:spPr>
          <a:xfrm rot="0">
            <a:off x="646111" y="452718"/>
            <a:ext cx="9404723" cy="140053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4200" b="1" i="0" u="none" strike="noStrike" kern="1200" cap="none" spc="0" baseline="0">
                <a:solidFill>
                  <a:schemeClr val="tx2"/>
                </a:solidFill>
                <a:latin typeface="Century Gothic" pitchFamily="0" charset="0"/>
                <a:ea typeface="宋体" pitchFamily="0" charset="0"/>
                <a:cs typeface="Lucida Sans" pitchFamily="0" charset="0"/>
              </a:rPr>
              <a:t>References</a:t>
            </a:r>
            <a:br>
              <a:rPr lang="zh-CN" altLang="en-US" sz="4200" b="1" i="0" u="none" strike="noStrike" kern="1200" cap="none" spc="0" baseline="0">
                <a:solidFill>
                  <a:schemeClr val="tx2"/>
                </a:solidFill>
                <a:latin typeface="Century Gothic" pitchFamily="0" charset="0"/>
                <a:ea typeface="宋体" pitchFamily="0" charset="0"/>
                <a:cs typeface="Lucida Sans" pitchFamily="0" charset="0"/>
              </a:rPr>
            </a:br>
            <a:endParaRPr lang="zh-CN" altLang="en-US" sz="4200" b="1" i="0" u="none" strike="noStrike" kern="1200" cap="none" spc="0" baseline="0">
              <a:solidFill>
                <a:schemeClr val="tx2"/>
              </a:solidFill>
              <a:latin typeface="Century Gothic" pitchFamily="0" charset="0"/>
              <a:ea typeface="宋体" pitchFamily="0" charset="0"/>
              <a:cs typeface="Lucida Sans" pitchFamily="0" charset="0"/>
            </a:endParaRPr>
          </a:p>
        </p:txBody>
      </p:sp>
      <p:sp>
        <p:nvSpPr>
          <p:cNvPr id="118" name="文本框"/>
          <p:cNvSpPr>
            <a:spLocks noGrp="1"/>
          </p:cNvSpPr>
          <p:nvPr>
            <p:ph type="body" idx="1"/>
          </p:nvPr>
        </p:nvSpPr>
        <p:spPr>
          <a:xfrm rot="0">
            <a:off x="492369" y="1336432"/>
            <a:ext cx="11377245" cy="4833460"/>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Couillard</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S.,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Pavord</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I.,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Hoyte</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F., Siddiqui, S., Martin, N.,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Menzies-Gow</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A. and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Lommatzsch</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M., (2025). ” Treat-to-Target”: A Call for Earlier Targeted Intervention in Asthma. The Journal of Allergy and Clinical Immunology: In Practice, 13(7), pp.1553-1558.</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Gharibzadeh</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S.,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Routen</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A.,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Razieh</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C.,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Zaccardi</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F., Lawson, C., Gillies, C., Heller, S., Davies, M., Atkins, H., Bain, S.C. and Lone, N.L., (2025). Long term health outcomes in people with diabetes 12 months after hospitalisation with COVID-19 in the UK: a prospective cohort study.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EClinicalMedicine</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79.</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Holden, K.A.,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Hawcutt</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D.B. and Sinha, I.P., (2025). Socioeconomic determinants of outcomes in childhood asthma. Paediatric respiratory reviews.</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Khan, A.H.,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Gouia</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I., Jacob-Nara, J.,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Kamat</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S., Jaffe, D., Mackie, D.,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Balkaran</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B.L. and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Wisnivesky</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J., (2025). Prevalence and burden of asthma in five European countries: a retrospective cross-sectional study. BMJ open, 15(5), p.e085175.</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Laverty, A.A. and Hopkinson, N.S., (2025). What is the relationship between population health and voting patterns: an ecological study in England. BMJ Open Respiratory Research, 12(1).</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Pickard-</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Michels</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T.,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Adderley</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N.J.,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Nagakumar</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P., Simms-Williams, N.,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Sitch</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A.,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Thayakaran</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R.,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Punyadasa</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D.,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Nirantharakumar</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K. and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Haroon</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S., (2025). Association between mental health disorders and asthma exacerbations in adults: a retrospective cohort study in UK primary care. BMJ Open Respiratory Research, 12(1).</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Russell, M.D., Schaffer, A.,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Bechman</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K., Gibson, M., Massey, J., Higgins, R.,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MacKenna</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B.,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Inglesby</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P., Bacon, S.,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Mehrkar</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A. and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Goldacre</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B., (2026). Time trends in newly recorded diagnoses of 19 long term conditions before, during, and after the covid-19 pandemic: population based cohort study in England using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OpenSAFELY</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bmj</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392.</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Shumway, J., Ellis, J., Stephens, A., De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Stavola</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B.L., Gilbert, R. and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Zylbersztejn</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A., (2025). Hospital-recorded chronic health conditions in children with and without Down syndrome in England: a national cohort of births from 2003 to 2019. Archives of Disease in Childhood, 110(3), pp.221-227.</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Skene</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I., Griffiths, C., Pike, K., Bloom, B.M.,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Pfeffer</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P. and Steed, L., (2025). Are acute asthma presentations to the emergency department an opportunity for optimising long-term management? A qualitative study on beliefs and behaviours of healthcare professionals. Emergency Medicine Journal, 42(9), pp.608-614.</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Skene</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I.P.,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Astin</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-Chamberlain, R., Pike, K.C., Griffiths, C., Steed, L. and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Pfeffer</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P.E., (2025). Optimising long-term management in acute asthma presentations to the emergency department: an interview study on patient beliefs. BMJ Open Respiratory Research, 12(1).</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Whittaker, H., Kramer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Fiala</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Machado, A.,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Hatam</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S., Cook, S., Scully, S., Evans, H.T.T., Bolton, T.,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Kallis</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C., Busby, J., Heaney, L.G. and Sheikh, A., (2025). Incidence and prevalence of asthma, chronic obstructive pulmonary disease and interstitial lung disease between 2004 and 2023: harmonised analyses of longitudinal cohorts across England, Wales, South-East Scotland and Northern Ireland. thorax, 80(7), pp.466-477.</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Wood, H.E.,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Karampatakis</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G.D., Coulson, N.S.,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Sastry</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N., Li, X., Taylor, S.J., Griffiths, C.J. and De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Simoni</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A., (2025). Moderators’ Experiences of the Safety and Effectiveness of Patient Engagement in an Asthma Online Health Community: Exploratory Qualitative Interview Study. Journal of Medical Internet Research, 27, p.e58167.</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Akhal</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T., Gabra, M.,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Adesokan</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M. and Babatunde, O.O., (2025). Self-management interventions for common long-term conditions in low-and middle-income countries: a synthesis of current evidence. Journal of global health, 15, p.04148.</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Bondre, A.P., Singh, S., Singh, A., Ranjan, A., Khan, A., Sharma, L., Bari, D., Teja, G.S., Verma, L., Jolly, M. and Pandit, P., (2025). Evaluation of a positive psychological intervention to reduce work stress among rural community health workers in India: results from a randomized pilot study. Journal of Happiness Studies, 26(3), p.27.</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Chatterjee, P., Weiner, J. and Werner, R.M., (2025). Paying for value and health equity in community health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centers</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Choe, E.Y., Lee, J.Y. and Zhu, S., (2025). Exploring the Dose‐Response Relationship Between Nature‐Based Outdoor Activities, Nature Connectedness and Social Health In Adolescents: A Quasi‐Experimental Controlled Study. Journal of adolescence, 97(6), pp.1518-1529.</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Currie, G., Lynch, A., Swan, J., Alderson, H., Friel, S., Harrop, C., Johnson, R., Kerridge, G., Smart, D., McGovern, R. and Munro, E., (2025). How to extend pilot innovation in public services: A case of children's social care innovation. Public Administration, 103(2), pp.357-375.</a:t>
            </a:r>
            <a:endParaRPr lang="zh-CN" altLang="en-US" sz="700" b="0" i="0" u="none" strike="noStrike" kern="1200" cap="none" spc="0" baseline="0">
              <a:solidFill>
                <a:schemeClr val="tx1"/>
              </a:solidFill>
              <a:latin typeface="Times New Roman" pitchFamily="18" charset="0"/>
              <a:ea typeface="宋体" pitchFamily="0" charset="0"/>
              <a:cs typeface="Times New Roman" pitchFamily="18" charset="0"/>
            </a:endParaRPr>
          </a:p>
        </p:txBody>
      </p:sp>
    </p:spTree>
    <p:extLst>
      <p:ext uri="{BB962C8B-B14F-4D97-AF65-F5344CB8AC3E}">
        <p14:creationId xmlns:p14="http://schemas.microsoft.com/office/powerpoint/2010/main" val="1774148113"/>
      </p:ext>
    </p:extLst>
  </p:cSld>
  <p:clrMapOvr>
    <a:masterClrMapping/>
  </p:clrMapOvr>
</p:sld>
</file>

<file path=ppt/slides/slide15.xml><?xml version="1.0" encoding="utf-8"?>
<p:sld xmlns:p="http://schemas.openxmlformats.org/presentationml/2006/main" xmlns:r="http://schemas.openxmlformats.org/officeDocument/2006/relationships" xmlns:a="http://schemas.openxmlformats.org/drawingml/2006/main">
  <p:cSld>
    <p:bg>
      <p:bgPr>
        <a:blipFill>
          <a:blip r:embed="rId1">
            <a:duotone>
              <a:srgbClr val="141940"/>
              <a:srgbClr val="8A3875"/>
            </a:duotone>
          </a:blip>
          <a:stretch/>
        </a:blipFill>
      </p:bgPr>
    </p:bg>
    <p:spTree>
      <p:nvGrpSpPr>
        <p:cNvPr id="1" name=""/>
        <p:cNvGrpSpPr/>
        <p:nvPr/>
      </p:nvGrpSpPr>
      <p:grpSpPr>
        <a:xfrm>
          <a:off x="0" y="0"/>
          <a:ext cx="0" cy="0"/>
          <a:chOff x="0" y="0"/>
          <a:chExt cx="0" cy="0"/>
        </a:xfrm>
      </p:grpSpPr>
      <p:sp>
        <p:nvSpPr>
          <p:cNvPr id="121" name="文本框"/>
          <p:cNvSpPr>
            <a:spLocks noGrp="1"/>
          </p:cNvSpPr>
          <p:nvPr>
            <p:ph type="title"/>
          </p:nvPr>
        </p:nvSpPr>
        <p:spPr>
          <a:xfrm rot="0">
            <a:off x="646111" y="452718"/>
            <a:ext cx="9404723" cy="757246"/>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4200" b="1" i="0" u="none" strike="noStrike" kern="1200" cap="none" spc="0" baseline="0">
                <a:solidFill>
                  <a:schemeClr val="tx2"/>
                </a:solidFill>
                <a:latin typeface="Century Gothic" pitchFamily="0" charset="0"/>
                <a:ea typeface="宋体" pitchFamily="0" charset="0"/>
                <a:cs typeface="Lucida Sans" pitchFamily="0" charset="0"/>
              </a:rPr>
              <a:t>References</a:t>
            </a:r>
            <a:endParaRPr lang="zh-CN" altLang="en-US" sz="4200" b="0" i="0" u="none" strike="noStrike" kern="1200" cap="none" spc="0" baseline="0">
              <a:solidFill>
                <a:schemeClr val="tx2"/>
              </a:solidFill>
              <a:latin typeface="Century Gothic" pitchFamily="0" charset="0"/>
              <a:ea typeface="宋体" pitchFamily="0" charset="0"/>
              <a:cs typeface="Lucida Sans" pitchFamily="0" charset="0"/>
            </a:endParaRPr>
          </a:p>
        </p:txBody>
      </p:sp>
      <p:sp>
        <p:nvSpPr>
          <p:cNvPr id="122" name="文本框"/>
          <p:cNvSpPr>
            <a:spLocks noGrp="1"/>
          </p:cNvSpPr>
          <p:nvPr>
            <p:ph type="body" idx="1"/>
          </p:nvPr>
        </p:nvSpPr>
        <p:spPr>
          <a:xfrm rot="0">
            <a:off x="94849" y="1291491"/>
            <a:ext cx="11847768" cy="4619782"/>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Donaghy, E., Collins, H., Beeson, M., Brant, H., Etemadi, M., Perry, C., Mercer, S.W., McLeod, H., O’Donnell, K., Sanders, C. and Wilson, P., (2025). Mapping variation in delivery models and data recording of primary care social prescribing link worker (SPLW) schemes across five regions in England and Scotland. Health &amp; Social Care in the Community, 2025 (1), p.9243925.</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Durand, M.A.,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Wistow</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G. and Mays, N., (2025). Evaluating the role of community-based multi-disciplinary teams in England’s Pioneer integrated health and social care programme: setting the scene. Journal of health services research &amp; policy, 30(1_suppl), pp.1-10.</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Edwards-Smith, A.,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Ajiboye</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A.,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Pywell</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S., Kenyon, A.,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Routh</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F. and Williams, J., (2025). Adult mental health, major conditions and social prescribing: a rapid review. Health &amp; Social Care in the Community, (2025)(1), p.2917260.</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Glasby</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J., (2026). Understanding health and social care. In Understanding Health and Social Care. Policy Press.</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Harris, V., Holmes, J.,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Gbinigie</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-Thompson, O., Rahman, N.M., Richards, D.B., Hayward, G.,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Dorward</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J., Lowe, D.M., Standing, J.F., Breuer, J. and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Khoo</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S., (2025). Health outcomes 3 months and 6 months after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molnupiravir</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treatment for COVID-19 for people at higher risk in the community (PANORAMIC): a randomised controlled trial. The Lancet Infectious Diseases, 25(1), pp.68-79.</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Hewson</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T., O’Neill, A.,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Heathcote</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L., Shaw, J., Robinson, C.A., Senior, J. and Forsyth, K., (2025). Long-term physical health conditions in older adults in prison: A brief report from a nominal group. The Journal of Forensic Psychiatry &amp; Psychology, 36(1), pp.89-104.</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Hughes, E. and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Dundon</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T., (2025). A Multi‐Level Systems Perspective on (Un) sustainable HRM in Adult Social Care. Human Resource Management, 64(4), pp.1057-1075.</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Iskander</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D.,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Picchioni</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F.,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Zanello</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G.,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Guermond</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V. and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Brickell</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K., (2025). Sick of debt: How over-indebtedness is hampering health in rural Cambodia. Social Science &amp; Medicine, 367, p.117678.</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Litchfield, I., Harper, L., Syed, M., Dutton, F.,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Melyda</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M.,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Wolhuter</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C. and Bird, C., (2025). Understanding the influence of leadership, organisation, and policy on delivering an integrated child health and social care service in community settings: A qualitative exploration using the SELFIE framework. Health Policy, p.105335.</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Oladayo</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A.M.,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Lawal</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F.B.,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Sofola</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O.O.,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Uti</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O.G.,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Oyapero</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A.,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Aborisade</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A.,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Olujitan</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M.,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Fagbule</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O.F., Williams, A.T.,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Dedeke</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A. and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Idiga</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E., (2025). Evaluation of the oral health education for nurses and community health workers (Project OHE-</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NCHeW</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in Nigeria. International Dental Journal, 75(5), p.100891.</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Pacho</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A.,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Wistow</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G., Mays, N., Thana, L.,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Rehackova</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L., Douglas, N., Al-</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Haboubi</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M. and Durand, M.A., (2025). The role and functions of community-based multidisciplinary teams in two integrated care and support Pioneers: Perspectives from local system leaders. Journal of health services research &amp; policy, 30(1_suppl), pp.25-35.</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Petruzzi</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L.J., Garza, B., Patel, S.,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Brode</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W.M., Hanson, K.,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Degtoff</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T., Mora, C.,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Garay</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R., Phillips, F., Cook, R. and Mercer, T., (2025). Addressing Health-Related Social Needs During COVID-19 Through a Hospital-Based, Community Health Worker Program: A Case Study. Health promotion practice, 26(6), pp.1202-1214.</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Poole, L. and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Elstub</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S., (2025). Mini-publics and policy impact analysis: filtration in the citizens’ assembly on social care. Policy Sciences, 58(2), pp.321-343.</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Rehackova</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L., Durand, M.A.,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Pacho</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A.,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Wistow</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G., Thana, L., Al-</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Haboubi</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M. and Mays, N., (2025). The impact and legacy of COVID-19 on community-based multidisciplinary teams organising integrated health and social care for older people with long-term conditions: Findings from the evaluation of the integrated care and support Pioneers. Journal of Health Services Research &amp; Policy, 30(1_suppl), pp.58-68.</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Vasan</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A., Knowles, M.,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Flerchinger</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S., Tandy, T.K.,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Mosen</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D.,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Soltesz</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J.,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Paradis</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O., Friedman, N., Long, J.A.,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Ertz</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-Berger, B.L. and </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Kangovi</a:t>
            </a:r>
            <a:r>
              <a:rPr lang="en-US" altLang="zh-CN" sz="700" b="0" i="0" u="none" strike="noStrike" kern="1200" cap="none" spc="0" baseline="0">
                <a:solidFill>
                  <a:schemeClr val="tx1"/>
                </a:solidFill>
                <a:latin typeface="Times New Roman" pitchFamily="18" charset="0"/>
                <a:ea typeface="宋体" pitchFamily="0" charset="0"/>
                <a:cs typeface="Times New Roman" pitchFamily="18" charset="0"/>
              </a:rPr>
              <a:t>, S., (2025). Effects of a standardized community health worker intervention on health care utilization within an integrated delivery system. Journal of General Internal Medicine, pp.1-8.</a:t>
            </a:r>
            <a:endParaRPr lang="en-US" altLang="zh-CN" sz="700" b="0" i="0" u="none" strike="noStrike" kern="1200" cap="none" spc="0" baseline="0">
              <a:solidFill>
                <a:schemeClr val="tx1"/>
              </a:solidFill>
              <a:latin typeface="Times New Roman" pitchFamily="18" charset="0"/>
              <a:ea typeface="宋体" pitchFamily="0" charset="0"/>
              <a:cs typeface="Times New Roman" pitchFamily="18" charset="0"/>
            </a:endParaRPr>
          </a:p>
          <a:p>
            <a:pPr marL="342900" indent="-342900" algn="l">
              <a:lnSpc>
                <a:spcPct val="100000"/>
              </a:lnSpc>
              <a:spcBef>
                <a:spcPts val="1000"/>
              </a:spcBef>
              <a:spcAft>
                <a:spcPts val="0"/>
              </a:spcAft>
              <a:buClr>
                <a:srgbClr val="EF51A4"/>
              </a:buClr>
              <a:buSzPct val="80000"/>
              <a:buFont typeface="Wingdings 3" pitchFamily="0" charset="2"/>
              <a:buChar char=""/>
            </a:pPr>
            <a:endParaRPr lang="zh-CN" altLang="en-US" sz="700" b="0" i="0" u="none" strike="noStrike" kern="1200" cap="none" spc="0" baseline="0">
              <a:solidFill>
                <a:schemeClr val="tx1"/>
              </a:solidFill>
              <a:latin typeface="Times New Roman" pitchFamily="18" charset="0"/>
              <a:ea typeface="宋体" pitchFamily="0" charset="0"/>
              <a:cs typeface="Times New Roman" pitchFamily="18" charset="0"/>
            </a:endParaRPr>
          </a:p>
        </p:txBody>
      </p:sp>
    </p:spTree>
    <p:extLst>
      <p:ext uri="{BB962C8B-B14F-4D97-AF65-F5344CB8AC3E}">
        <p14:creationId xmlns:p14="http://schemas.microsoft.com/office/powerpoint/2010/main" val="1283931302"/>
      </p:ext>
    </p:extLst>
  </p:cSld>
  <p:clrMapOvr>
    <a:masterClrMapping/>
  </p:clrMapOvr>
</p:sld>
</file>

<file path=ppt/theme/theme1.xml><?xml version="1.0" encoding="utf-8"?>
<a:theme xmlns:a="http://schemas.openxmlformats.org/drawingml/2006/main" name="Ion">
  <a:themeElements>
    <a:clrScheme name="Ion">
      <a:dk1>
        <a:srgbClr val="FFFFFF"/>
      </a:dk1>
      <a:lt1>
        <a:srgbClr val="000000"/>
      </a:lt1>
      <a:dk2>
        <a:srgbClr val="EBEBEB"/>
      </a:dk2>
      <a:lt2>
        <a:srgbClr val="3B3059"/>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
        <a:ea typeface=""/>
        <a:cs typeface=""/>
      </a:majorFont>
      <a:minorFont>
        <a:latin typeface=""/>
        <a:ea typeface=""/>
        <a:cs typeface=""/>
      </a:minorFont>
    </a:fontScheme>
    <a:fmtScheme name="Ion">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ppt/theme/theme2.xml><?xml version="1.0" encoding="utf-8"?>
<a:theme xmlns:a="http://schemas.openxmlformats.org/drawingml/2006/main" name="notesMaster1">
  <a:themeElements>
    <a:clrScheme name="notesMaster1">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notesMaster1">
      <a:majorFont>
        <a:latin typeface=""/>
        <a:ea typeface=""/>
        <a:cs typeface=""/>
      </a:majorFont>
      <a:minorFont>
        <a:latin typeface=""/>
        <a:ea typeface=""/>
        <a:cs typeface=""/>
      </a:minorFont>
    </a:fontScheme>
    <a:fmtScheme name="notesMaster1">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docProps/app.xml><?xml version="1.0" encoding="utf-8"?>
<Properties xmlns="http://schemas.openxmlformats.org/officeDocument/2006/extended-properties">
  <Template>Normal.eit</Template>
  <TotalTime>82</TotalTime>
  <Application>Yozo_Office</Application>
</Properties>
</file>

<file path=docProps/core.xml><?xml version="1.0" encoding="utf-8"?>
<cp:coreProperties xmlns:cp="http://schemas.openxmlformats.org/package/2006/metadata/core-properties" xmlns:dc="http://purl.org/dc/elements/1.1/" xmlns:dcterms="http://purl.org/dc/terms/" xmlns:xsi="http://www.w3.org/2001/XMLSchema-instance">
  <dc:title>Ashtma as long term health conditions in the UK</dc:title>
  <dc:creator>HP</dc:creator>
  <cp:lastModifiedBy>root</cp:lastModifiedBy>
  <cp:revision>13</cp:revision>
  <dcterms:created xsi:type="dcterms:W3CDTF">2026-04-14T03:50:52Z</dcterms:created>
  <dcterms:modified xsi:type="dcterms:W3CDTF">2026-04-16T05:00:26Z</dcterms:modified>
</cp:coreProperties>
</file>