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9" r:id="rId9"/>
    <p:sldId id="270"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9" autoAdjust="0"/>
    <p:restoredTop sz="94660"/>
  </p:normalViewPr>
  <p:slideViewPr>
    <p:cSldViewPr snapToGrid="0">
      <p:cViewPr varScale="1">
        <p:scale>
          <a:sx n="51" d="100"/>
          <a:sy n="51" d="100"/>
        </p:scale>
        <p:origin x="88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282689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204305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4297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9269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40096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99664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84266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403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5593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96827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8/19/2022</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8413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8/19/2022</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5840986"/>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DFBC4-EBDE-4B95-87FB-FFE0C058ADA4}"/>
              </a:ext>
            </a:extLst>
          </p:cNvPr>
          <p:cNvSpPr>
            <a:spLocks noGrp="1"/>
          </p:cNvSpPr>
          <p:nvPr>
            <p:ph type="title"/>
          </p:nvPr>
        </p:nvSpPr>
        <p:spPr>
          <a:xfrm>
            <a:off x="0" y="1"/>
            <a:ext cx="4668253" cy="1512916"/>
          </a:xfrm>
        </p:spPr>
        <p:txBody>
          <a:bodyPr anchor="b">
            <a:normAutofit/>
          </a:bodyPr>
          <a:lstStyle/>
          <a:p>
            <a:pPr algn="ctr"/>
            <a:r>
              <a:rPr lang="en-GB" sz="2000" dirty="0">
                <a:solidFill>
                  <a:srgbClr val="92D050"/>
                </a:solidFill>
                <a:latin typeface="Harlow Solid Italic" panose="04030604020F02020D02" pitchFamily="82" charset="0"/>
              </a:rPr>
              <a:t>Cannabidiol</a:t>
            </a:r>
            <a:br>
              <a:rPr lang="en-GB" sz="2000" dirty="0">
                <a:solidFill>
                  <a:srgbClr val="92D050"/>
                </a:solidFill>
                <a:latin typeface="Harlow Solid Italic" panose="04030604020F02020D02" pitchFamily="82" charset="0"/>
              </a:rPr>
            </a:br>
            <a:r>
              <a:rPr lang="en-GB" sz="2000" dirty="0">
                <a:solidFill>
                  <a:srgbClr val="92D050"/>
                </a:solidFill>
                <a:latin typeface="Harlow Solid Italic" panose="04030604020F02020D02" pitchFamily="82" charset="0"/>
              </a:rPr>
              <a:t>CB-Delivery</a:t>
            </a:r>
          </a:p>
        </p:txBody>
      </p:sp>
      <p:sp>
        <p:nvSpPr>
          <p:cNvPr id="4" name="Text Placeholder 3">
            <a:extLst>
              <a:ext uri="{FF2B5EF4-FFF2-40B4-BE49-F238E27FC236}">
                <a16:creationId xmlns:a16="http://schemas.microsoft.com/office/drawing/2014/main" id="{F877359A-21B2-C3AE-AB72-4883E1080677}"/>
              </a:ext>
            </a:extLst>
          </p:cNvPr>
          <p:cNvSpPr>
            <a:spLocks noGrp="1"/>
          </p:cNvSpPr>
          <p:nvPr>
            <p:ph type="body" sz="half" idx="2"/>
          </p:nvPr>
        </p:nvSpPr>
        <p:spPr>
          <a:xfrm>
            <a:off x="1" y="2666144"/>
            <a:ext cx="4668252" cy="4191856"/>
          </a:xfrm>
        </p:spPr>
        <p:txBody>
          <a:bodyPr/>
          <a:lstStyle/>
          <a:p>
            <a:r>
              <a:rPr lang="en-GB" dirty="0" err="1">
                <a:solidFill>
                  <a:srgbClr val="92D050"/>
                </a:solidFill>
              </a:rPr>
              <a:t>Khuseyn</a:t>
            </a:r>
            <a:r>
              <a:rPr lang="en-GB" dirty="0">
                <a:solidFill>
                  <a:srgbClr val="92D050"/>
                </a:solidFill>
              </a:rPr>
              <a:t> </a:t>
            </a:r>
            <a:r>
              <a:rPr lang="en-GB" dirty="0" err="1">
                <a:solidFill>
                  <a:srgbClr val="92D050"/>
                </a:solidFill>
              </a:rPr>
              <a:t>Zarmayev</a:t>
            </a:r>
            <a:endParaRPr lang="en-GB" dirty="0">
              <a:solidFill>
                <a:srgbClr val="92D050"/>
              </a:solidFill>
            </a:endParaRPr>
          </a:p>
          <a:p>
            <a:r>
              <a:rPr lang="en-GB" dirty="0">
                <a:solidFill>
                  <a:srgbClr val="92D050"/>
                </a:solidFill>
              </a:rPr>
              <a:t>Student  ID: 2119438</a:t>
            </a:r>
          </a:p>
          <a:p>
            <a:r>
              <a:rPr lang="en-GB" dirty="0">
                <a:solidFill>
                  <a:srgbClr val="92D050"/>
                </a:solidFill>
              </a:rPr>
              <a:t>Justin Dunlap</a:t>
            </a:r>
          </a:p>
          <a:p>
            <a:r>
              <a:rPr lang="en-GB" dirty="0">
                <a:solidFill>
                  <a:srgbClr val="92D050"/>
                </a:solidFill>
              </a:rPr>
              <a:t>Student ID: 2122220</a:t>
            </a:r>
          </a:p>
          <a:p>
            <a:r>
              <a:rPr lang="en-US" dirty="0" err="1">
                <a:solidFill>
                  <a:srgbClr val="92D050"/>
                </a:solidFill>
              </a:rPr>
              <a:t>Ammas</a:t>
            </a:r>
            <a:r>
              <a:rPr lang="en-US" dirty="0">
                <a:solidFill>
                  <a:srgbClr val="92D050"/>
                </a:solidFill>
              </a:rPr>
              <a:t> Osman </a:t>
            </a:r>
            <a:r>
              <a:rPr lang="en-US" dirty="0" err="1">
                <a:solidFill>
                  <a:srgbClr val="92D050"/>
                </a:solidFill>
              </a:rPr>
              <a:t>mohamed</a:t>
            </a:r>
            <a:r>
              <a:rPr lang="en-US" dirty="0">
                <a:solidFill>
                  <a:srgbClr val="92D050"/>
                </a:solidFill>
              </a:rPr>
              <a:t> 2121080</a:t>
            </a:r>
          </a:p>
          <a:p>
            <a:endParaRPr lang="en-GB" dirty="0"/>
          </a:p>
        </p:txBody>
      </p:sp>
      <p:pic>
        <p:nvPicPr>
          <p:cNvPr id="5" name="Picture 4" descr="A close-up of a plant&#10;&#10;Description automatically generated with medium confidence">
            <a:extLst>
              <a:ext uri="{FF2B5EF4-FFF2-40B4-BE49-F238E27FC236}">
                <a16:creationId xmlns:a16="http://schemas.microsoft.com/office/drawing/2014/main" id="{7A1CA649-42F6-4DE1-97B6-8F21D64F51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9305" y="979837"/>
            <a:ext cx="7122695" cy="5709721"/>
          </a:xfrm>
          <a:prstGeom prst="rect">
            <a:avLst/>
          </a:prstGeom>
        </p:spPr>
      </p:pic>
    </p:spTree>
    <p:extLst>
      <p:ext uri="{BB962C8B-B14F-4D97-AF65-F5344CB8AC3E}">
        <p14:creationId xmlns:p14="http://schemas.microsoft.com/office/powerpoint/2010/main" val="1414032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A752A72-85AE-4898-800C-83AA48A96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EB7ABF0-E250-45AC-83DB-49D2BACAE876}"/>
              </a:ext>
            </a:extLst>
          </p:cNvPr>
          <p:cNvSpPr txBox="1"/>
          <p:nvPr/>
        </p:nvSpPr>
        <p:spPr>
          <a:xfrm>
            <a:off x="771296" y="876300"/>
            <a:ext cx="5324703" cy="1579222"/>
          </a:xfrm>
          <a:prstGeom prst="rect">
            <a:avLst/>
          </a:prstGeom>
        </p:spPr>
        <p:txBody>
          <a:bodyPr vert="horz" lIns="91440" tIns="45720" rIns="91440" bIns="45720" rtlCol="0" anchor="b">
            <a:normAutofit/>
          </a:bodyPr>
          <a:lstStyle/>
          <a:p>
            <a:pPr>
              <a:spcBef>
                <a:spcPct val="0"/>
              </a:spcBef>
              <a:spcAft>
                <a:spcPts val="600"/>
              </a:spcAft>
            </a:pPr>
            <a:r>
              <a:rPr lang="en-US" sz="4400" kern="1200" dirty="0">
                <a:solidFill>
                  <a:srgbClr val="92D050"/>
                </a:solidFill>
                <a:latin typeface="Harlow Solid Italic" panose="04030604020F02020D02" pitchFamily="82" charset="0"/>
                <a:ea typeface="+mj-ea"/>
                <a:cs typeface="+mj-cs"/>
              </a:rPr>
              <a:t>What is Cannabidiol?</a:t>
            </a:r>
          </a:p>
        </p:txBody>
      </p:sp>
      <p:cxnSp>
        <p:nvCxnSpPr>
          <p:cNvPr id="25" name="Straight Connector 24">
            <a:extLst>
              <a:ext uri="{FF2B5EF4-FFF2-40B4-BE49-F238E27FC236}">
                <a16:creationId xmlns:a16="http://schemas.microsoft.com/office/drawing/2014/main" id="{F44652EC-C642-4099-9CB1-67BCF3CB5D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199"/>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6DB9051-8761-4069-B7CD-BB2F9DDDF97F}"/>
              </a:ext>
            </a:extLst>
          </p:cNvPr>
          <p:cNvSpPr txBox="1"/>
          <p:nvPr/>
        </p:nvSpPr>
        <p:spPr>
          <a:xfrm>
            <a:off x="1060177" y="3268133"/>
            <a:ext cx="5035822" cy="1552523"/>
          </a:xfrm>
          <a:prstGeom prst="rect">
            <a:avLst/>
          </a:prstGeom>
        </p:spPr>
        <p:txBody>
          <a:bodyPr vert="horz" lIns="91440" tIns="45720" rIns="91440" bIns="45720" rtlCol="0" anchor="b">
            <a:normAutofit/>
          </a:bodyPr>
          <a:lstStyle/>
          <a:p>
            <a:pPr algn="ctr">
              <a:lnSpc>
                <a:spcPct val="120000"/>
              </a:lnSpc>
              <a:spcAft>
                <a:spcPts val="600"/>
              </a:spcAft>
              <a:buSzPct val="70000"/>
            </a:pPr>
            <a:r>
              <a:rPr lang="en-US" dirty="0">
                <a:solidFill>
                  <a:srgbClr val="92D050"/>
                </a:solidFill>
                <a:latin typeface="Harlow Solid Italic" panose="04030604020F02020D02" pitchFamily="82" charset="0"/>
              </a:rPr>
              <a:t>Cannabidiol is a Phyto cannabinoid and had first been identified in 1940. Along with tetrahydrocannabinol, it is one of 113 cannabinoids found in cannabis plants and makes for up to 40% of the plant's extract.</a:t>
            </a:r>
          </a:p>
        </p:txBody>
      </p:sp>
      <p:pic>
        <p:nvPicPr>
          <p:cNvPr id="13" name="Picture 12" descr="Icon&#10;&#10;Description automatically generated">
            <a:extLst>
              <a:ext uri="{FF2B5EF4-FFF2-40B4-BE49-F238E27FC236}">
                <a16:creationId xmlns:a16="http://schemas.microsoft.com/office/drawing/2014/main" id="{80E49942-1D0C-4C8F-A153-921DF6A5D0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0025" y="876300"/>
            <a:ext cx="2391833" cy="2391833"/>
          </a:xfrm>
          <a:prstGeom prst="rect">
            <a:avLst/>
          </a:prstGeom>
        </p:spPr>
      </p:pic>
      <p:pic>
        <p:nvPicPr>
          <p:cNvPr id="15" name="Picture 14" descr="Icon&#10;&#10;Description automatically generated">
            <a:extLst>
              <a:ext uri="{FF2B5EF4-FFF2-40B4-BE49-F238E27FC236}">
                <a16:creationId xmlns:a16="http://schemas.microsoft.com/office/drawing/2014/main" id="{3E847A4A-5A20-4550-85B9-18634AD77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1952" y="3589867"/>
            <a:ext cx="2468034" cy="2468034"/>
          </a:xfrm>
          <a:prstGeom prst="rect">
            <a:avLst/>
          </a:prstGeom>
        </p:spPr>
      </p:pic>
    </p:spTree>
    <p:extLst>
      <p:ext uri="{BB962C8B-B14F-4D97-AF65-F5344CB8AC3E}">
        <p14:creationId xmlns:p14="http://schemas.microsoft.com/office/powerpoint/2010/main" val="236117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1D76401-731D-43A8-8290-F440F0A2B0E2}"/>
              </a:ext>
            </a:extLst>
          </p:cNvPr>
          <p:cNvSpPr txBox="1"/>
          <p:nvPr/>
        </p:nvSpPr>
        <p:spPr>
          <a:xfrm>
            <a:off x="5961942" y="895440"/>
            <a:ext cx="5315658" cy="2166415"/>
          </a:xfrm>
          <a:prstGeom prst="rect">
            <a:avLst/>
          </a:prstGeom>
        </p:spPr>
        <p:txBody>
          <a:bodyPr vert="horz" lIns="91440" tIns="45720" rIns="91440" bIns="45720" rtlCol="0" anchor="b">
            <a:normAutofit/>
          </a:bodyPr>
          <a:lstStyle/>
          <a:p>
            <a:pPr>
              <a:spcBef>
                <a:spcPct val="0"/>
              </a:spcBef>
              <a:spcAft>
                <a:spcPts val="600"/>
              </a:spcAft>
            </a:pPr>
            <a:r>
              <a:rPr lang="en-US" sz="4400" kern="1200" dirty="0">
                <a:solidFill>
                  <a:srgbClr val="92D050"/>
                </a:solidFill>
                <a:latin typeface="Harlow Solid Italic" panose="04030604020F02020D02" pitchFamily="82" charset="0"/>
                <a:ea typeface="+mj-ea"/>
                <a:cs typeface="+mj-cs"/>
              </a:rPr>
              <a:t>CBD is not THC!</a:t>
            </a:r>
          </a:p>
        </p:txBody>
      </p:sp>
      <p:pic>
        <p:nvPicPr>
          <p:cNvPr id="6" name="Picture 5" descr="Logo, icon&#10;&#10;Description automatically generated">
            <a:extLst>
              <a:ext uri="{FF2B5EF4-FFF2-40B4-BE49-F238E27FC236}">
                <a16:creationId xmlns:a16="http://schemas.microsoft.com/office/drawing/2014/main" id="{69F3FB84-3625-40F8-8EAA-7FAD1A7A77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6901" y="876301"/>
            <a:ext cx="2552699" cy="2552699"/>
          </a:xfrm>
          <a:prstGeom prst="rect">
            <a:avLst/>
          </a:prstGeom>
        </p:spPr>
      </p:pic>
      <p:pic>
        <p:nvPicPr>
          <p:cNvPr id="8" name="Picture 7" descr="A picture containing vector graphics&#10;&#10;Description automatically generated">
            <a:extLst>
              <a:ext uri="{FF2B5EF4-FFF2-40B4-BE49-F238E27FC236}">
                <a16:creationId xmlns:a16="http://schemas.microsoft.com/office/drawing/2014/main" id="{B0C1F028-9AE3-4080-A9BD-D61361EBC7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6901" y="3667126"/>
            <a:ext cx="2552699" cy="2552699"/>
          </a:xfrm>
          <a:prstGeom prst="rect">
            <a:avLst/>
          </a:prstGeom>
        </p:spPr>
      </p:pic>
      <p:cxnSp>
        <p:nvCxnSpPr>
          <p:cNvPr id="17" name="Straight Connector 16">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429000"/>
            <a:ext cx="0" cy="2629328"/>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152FEA0-D526-4047-8B07-5D28E0699D7B}"/>
              </a:ext>
            </a:extLst>
          </p:cNvPr>
          <p:cNvSpPr txBox="1"/>
          <p:nvPr/>
        </p:nvSpPr>
        <p:spPr>
          <a:xfrm>
            <a:off x="6762340" y="3429000"/>
            <a:ext cx="4515260" cy="2710139"/>
          </a:xfrm>
          <a:prstGeom prst="rect">
            <a:avLst/>
          </a:prstGeom>
        </p:spPr>
        <p:txBody>
          <a:bodyPr vert="horz" lIns="91440" tIns="45720" rIns="91440" bIns="45720" rtlCol="0" anchor="b">
            <a:normAutofit/>
          </a:bodyPr>
          <a:lstStyle/>
          <a:p>
            <a:pPr>
              <a:lnSpc>
                <a:spcPct val="120000"/>
              </a:lnSpc>
              <a:spcAft>
                <a:spcPts val="600"/>
              </a:spcAft>
              <a:buSzPct val="70000"/>
            </a:pPr>
            <a:r>
              <a:rPr lang="en-US" dirty="0">
                <a:solidFill>
                  <a:srgbClr val="92D050"/>
                </a:solidFill>
              </a:rPr>
              <a:t>The primary psychoactive component of cannabis is tetrahydrocannabinol (THC), one of at least 113 different cannabinoids that have been found on the plant.</a:t>
            </a:r>
          </a:p>
        </p:txBody>
      </p:sp>
    </p:spTree>
    <p:extLst>
      <p:ext uri="{BB962C8B-B14F-4D97-AF65-F5344CB8AC3E}">
        <p14:creationId xmlns:p14="http://schemas.microsoft.com/office/powerpoint/2010/main" val="1881306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ACE703B-177A-4A03-827E-692635A35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9D8FECC-E9D8-4E40-A6A8-B55E0A629314}"/>
              </a:ext>
            </a:extLst>
          </p:cNvPr>
          <p:cNvSpPr txBox="1"/>
          <p:nvPr/>
        </p:nvSpPr>
        <p:spPr>
          <a:xfrm>
            <a:off x="952500" y="4175834"/>
            <a:ext cx="4085665" cy="1743270"/>
          </a:xfrm>
          <a:prstGeom prst="rect">
            <a:avLst/>
          </a:prstGeom>
        </p:spPr>
        <p:txBody>
          <a:bodyPr vert="horz" lIns="91440" tIns="45720" rIns="91440" bIns="45720" rtlCol="0" anchor="ctr">
            <a:normAutofit/>
          </a:bodyPr>
          <a:lstStyle/>
          <a:p>
            <a:pPr>
              <a:spcBef>
                <a:spcPct val="0"/>
              </a:spcBef>
              <a:spcAft>
                <a:spcPts val="600"/>
              </a:spcAft>
            </a:pPr>
            <a:r>
              <a:rPr lang="en-US" sz="4400" kern="1200" dirty="0">
                <a:solidFill>
                  <a:srgbClr val="92D050"/>
                </a:solidFill>
                <a:latin typeface="Harlow Solid Italic" panose="04030604020F02020D02" pitchFamily="82" charset="0"/>
                <a:ea typeface="+mj-ea"/>
                <a:cs typeface="+mj-cs"/>
              </a:rPr>
              <a:t>Discovery</a:t>
            </a:r>
          </a:p>
        </p:txBody>
      </p:sp>
      <p:pic>
        <p:nvPicPr>
          <p:cNvPr id="9" name="Picture 8" descr="Icon&#10;&#10;Description automatically generated">
            <a:extLst>
              <a:ext uri="{FF2B5EF4-FFF2-40B4-BE49-F238E27FC236}">
                <a16:creationId xmlns:a16="http://schemas.microsoft.com/office/drawing/2014/main" id="{D57CA9AF-5180-4E5D-8C21-B687B95A82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6912" y="876300"/>
            <a:ext cx="2552700" cy="2552700"/>
          </a:xfrm>
          <a:prstGeom prst="rect">
            <a:avLst/>
          </a:prstGeom>
        </p:spPr>
      </p:pic>
      <p:pic>
        <p:nvPicPr>
          <p:cNvPr id="5" name="Picture 4" descr="Icon&#10;&#10;Description automatically generated">
            <a:extLst>
              <a:ext uri="{FF2B5EF4-FFF2-40B4-BE49-F238E27FC236}">
                <a16:creationId xmlns:a16="http://schemas.microsoft.com/office/drawing/2014/main" id="{AF592203-F4FA-40D1-BFDF-F89EB3A7A2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4070" y="876300"/>
            <a:ext cx="2552700" cy="2552700"/>
          </a:xfrm>
          <a:prstGeom prst="rect">
            <a:avLst/>
          </a:prstGeom>
        </p:spPr>
      </p:pic>
      <p:pic>
        <p:nvPicPr>
          <p:cNvPr id="7" name="Picture 6" descr="Icon&#10;&#10;Description automatically generated">
            <a:extLst>
              <a:ext uri="{FF2B5EF4-FFF2-40B4-BE49-F238E27FC236}">
                <a16:creationId xmlns:a16="http://schemas.microsoft.com/office/drawing/2014/main" id="{3B667B80-6C83-4211-BC3C-10FE0D2E16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1765" y="891050"/>
            <a:ext cx="2552701" cy="2552701"/>
          </a:xfrm>
          <a:prstGeom prst="rect">
            <a:avLst/>
          </a:prstGeom>
        </p:spPr>
      </p:pic>
      <p:cxnSp>
        <p:nvCxnSpPr>
          <p:cNvPr id="18" name="Straight Connector 17">
            <a:extLst>
              <a:ext uri="{FF2B5EF4-FFF2-40B4-BE49-F238E27FC236}">
                <a16:creationId xmlns:a16="http://schemas.microsoft.com/office/drawing/2014/main" id="{D8C0D56F-4A65-48B9-843D-F9D262C354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4244223"/>
            <a:ext cx="0" cy="1623177"/>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1AB51D4-37E7-4E20-AE86-6F31860F135A}"/>
              </a:ext>
            </a:extLst>
          </p:cNvPr>
          <p:cNvSpPr txBox="1"/>
          <p:nvPr/>
        </p:nvSpPr>
        <p:spPr>
          <a:xfrm>
            <a:off x="5970506" y="3958297"/>
            <a:ext cx="4637736" cy="2195027"/>
          </a:xfrm>
          <a:prstGeom prst="rect">
            <a:avLst/>
          </a:prstGeom>
        </p:spPr>
        <p:txBody>
          <a:bodyPr vert="horz" lIns="91440" tIns="45720" rIns="91440" bIns="45720" rtlCol="0" anchor="ctr">
            <a:normAutofit/>
          </a:bodyPr>
          <a:lstStyle/>
          <a:p>
            <a:pPr>
              <a:lnSpc>
                <a:spcPct val="110000"/>
              </a:lnSpc>
              <a:spcAft>
                <a:spcPts val="600"/>
              </a:spcAft>
              <a:buSzPct val="70000"/>
            </a:pPr>
            <a:r>
              <a:rPr lang="en-US" dirty="0">
                <a:solidFill>
                  <a:srgbClr val="92D050"/>
                </a:solidFill>
              </a:rPr>
              <a:t>Roger Adams came across the discovery of CBD oil in 1940 after successfully isolating it from the Cannabis Sativa plant. However, it wasn't until 1964 that the scientific components of CBD were made public due to inability to determine its molecular composition.</a:t>
            </a:r>
          </a:p>
        </p:txBody>
      </p:sp>
    </p:spTree>
    <p:extLst>
      <p:ext uri="{BB962C8B-B14F-4D97-AF65-F5344CB8AC3E}">
        <p14:creationId xmlns:p14="http://schemas.microsoft.com/office/powerpoint/2010/main" val="80274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42" name="Straight Connector 35">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3" name="Rectangle 37">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BF8D86-6DF3-4732-B47C-E568AAE5B0B6}"/>
              </a:ext>
            </a:extLst>
          </p:cNvPr>
          <p:cNvSpPr txBox="1"/>
          <p:nvPr/>
        </p:nvSpPr>
        <p:spPr>
          <a:xfrm>
            <a:off x="952501" y="895442"/>
            <a:ext cx="4549847" cy="1560082"/>
          </a:xfrm>
          <a:prstGeom prst="rect">
            <a:avLst/>
          </a:prstGeom>
        </p:spPr>
        <p:txBody>
          <a:bodyPr vert="horz" lIns="91440" tIns="45720" rIns="91440" bIns="45720" rtlCol="0" anchor="b">
            <a:normAutofit/>
          </a:bodyPr>
          <a:lstStyle/>
          <a:p>
            <a:pPr algn="ctr">
              <a:spcBef>
                <a:spcPct val="0"/>
              </a:spcBef>
              <a:spcAft>
                <a:spcPts val="600"/>
              </a:spcAft>
            </a:pPr>
            <a:r>
              <a:rPr lang="en-US" sz="4400" kern="1200" dirty="0">
                <a:solidFill>
                  <a:srgbClr val="92D050"/>
                </a:solidFill>
                <a:latin typeface="+mj-lt"/>
                <a:ea typeface="+mj-ea"/>
                <a:cs typeface="+mj-cs"/>
              </a:rPr>
              <a:t>Benefits</a:t>
            </a:r>
          </a:p>
        </p:txBody>
      </p:sp>
      <p:pic>
        <p:nvPicPr>
          <p:cNvPr id="7" name="Picture 6" descr="Icon&#10;&#10;Description automatically generated">
            <a:extLst>
              <a:ext uri="{FF2B5EF4-FFF2-40B4-BE49-F238E27FC236}">
                <a16:creationId xmlns:a16="http://schemas.microsoft.com/office/drawing/2014/main" id="{743F558A-E48C-4E3A-A794-BDCBCED4F201}"/>
              </a:ext>
            </a:extLst>
          </p:cNvPr>
          <p:cNvPicPr>
            <a:picLocks noChangeAspect="1"/>
          </p:cNvPicPr>
          <p:nvPr/>
        </p:nvPicPr>
        <p:blipFill rotWithShape="1">
          <a:blip r:embed="rId2">
            <a:extLst>
              <a:ext uri="{28A0092B-C50C-407E-A947-70E740481C1C}">
                <a14:useLocalDpi xmlns:a14="http://schemas.microsoft.com/office/drawing/2010/main" val="0"/>
              </a:ext>
            </a:extLst>
          </a:blip>
          <a:srcRect l="4472" r="4433" b="5"/>
          <a:stretch/>
        </p:blipFill>
        <p:spPr>
          <a:xfrm>
            <a:off x="6553129" y="876299"/>
            <a:ext cx="1567205" cy="1720321"/>
          </a:xfrm>
          <a:prstGeom prst="rect">
            <a:avLst/>
          </a:prstGeom>
        </p:spPr>
      </p:pic>
      <p:pic>
        <p:nvPicPr>
          <p:cNvPr id="9" name="Picture 8" descr="Shape&#10;&#10;Description automatically generated">
            <a:extLst>
              <a:ext uri="{FF2B5EF4-FFF2-40B4-BE49-F238E27FC236}">
                <a16:creationId xmlns:a16="http://schemas.microsoft.com/office/drawing/2014/main" id="{21BDD540-A029-429B-8D8C-E7FB2FEC78F0}"/>
              </a:ext>
            </a:extLst>
          </p:cNvPr>
          <p:cNvPicPr>
            <a:picLocks noChangeAspect="1"/>
          </p:cNvPicPr>
          <p:nvPr/>
        </p:nvPicPr>
        <p:blipFill rotWithShape="1">
          <a:blip r:embed="rId3">
            <a:extLst>
              <a:ext uri="{28A0092B-C50C-407E-A947-70E740481C1C}">
                <a14:useLocalDpi xmlns:a14="http://schemas.microsoft.com/office/drawing/2010/main" val="0"/>
              </a:ext>
            </a:extLst>
          </a:blip>
          <a:srcRect l="462" t="1" r="-1155" b="4"/>
          <a:stretch/>
        </p:blipFill>
        <p:spPr>
          <a:xfrm>
            <a:off x="9525739" y="895442"/>
            <a:ext cx="1673441" cy="1720320"/>
          </a:xfrm>
          <a:prstGeom prst="rect">
            <a:avLst/>
          </a:prstGeom>
        </p:spPr>
      </p:pic>
      <p:pic>
        <p:nvPicPr>
          <p:cNvPr id="5" name="Picture 4">
            <a:extLst>
              <a:ext uri="{FF2B5EF4-FFF2-40B4-BE49-F238E27FC236}">
                <a16:creationId xmlns:a16="http://schemas.microsoft.com/office/drawing/2014/main" id="{F2B36010-1A8B-4053-A03E-99B8AAB565A8}"/>
              </a:ext>
            </a:extLst>
          </p:cNvPr>
          <p:cNvPicPr>
            <a:picLocks noChangeAspect="1"/>
          </p:cNvPicPr>
          <p:nvPr/>
        </p:nvPicPr>
        <p:blipFill rotWithShape="1">
          <a:blip r:embed="rId4">
            <a:extLst>
              <a:ext uri="{28A0092B-C50C-407E-A947-70E740481C1C}">
                <a14:useLocalDpi xmlns:a14="http://schemas.microsoft.com/office/drawing/2010/main" val="0"/>
              </a:ext>
            </a:extLst>
          </a:blip>
          <a:srcRect l="-1666" r="-573"/>
          <a:stretch/>
        </p:blipFill>
        <p:spPr>
          <a:xfrm>
            <a:off x="1407113" y="3429000"/>
            <a:ext cx="2721004" cy="2661414"/>
          </a:xfrm>
          <a:prstGeom prst="rect">
            <a:avLst/>
          </a:prstGeom>
        </p:spPr>
      </p:pic>
      <p:cxnSp>
        <p:nvCxnSpPr>
          <p:cNvPr id="44" name="Straight Connector 39">
            <a:extLst>
              <a:ext uri="{FF2B5EF4-FFF2-40B4-BE49-F238E27FC236}">
                <a16:creationId xmlns:a16="http://schemas.microsoft.com/office/drawing/2014/main" id="{3EFD4934-7000-4E15-9E5A-54C765A371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01D4070-FF40-4171-8420-A6C4618725F2}"/>
              </a:ext>
            </a:extLst>
          </p:cNvPr>
          <p:cNvSpPr txBox="1"/>
          <p:nvPr/>
        </p:nvSpPr>
        <p:spPr>
          <a:xfrm>
            <a:off x="6057902" y="2913321"/>
            <a:ext cx="5219698" cy="3225820"/>
          </a:xfrm>
          <a:prstGeom prst="rect">
            <a:avLst/>
          </a:prstGeom>
        </p:spPr>
        <p:txBody>
          <a:bodyPr vert="horz" lIns="91440" tIns="45720" rIns="91440" bIns="45720" rtlCol="0" anchor="b">
            <a:normAutofit/>
          </a:bodyPr>
          <a:lstStyle/>
          <a:p>
            <a:pPr lvl="0">
              <a:lnSpc>
                <a:spcPct val="120000"/>
              </a:lnSpc>
              <a:spcAft>
                <a:spcPts val="800"/>
              </a:spcAft>
              <a:buSzPct val="70000"/>
              <a:tabLst>
                <a:tab pos="457200" algn="l"/>
              </a:tabLst>
            </a:pPr>
            <a:r>
              <a:rPr lang="en-US" dirty="0">
                <a:solidFill>
                  <a:srgbClr val="92D050"/>
                </a:solidFill>
                <a:effectLst/>
              </a:rPr>
              <a:t>Acne</a:t>
            </a:r>
            <a:r>
              <a:rPr lang="en-US" dirty="0">
                <a:solidFill>
                  <a:srgbClr val="92D050"/>
                </a:solidFill>
              </a:rPr>
              <a:t>, </a:t>
            </a:r>
            <a:r>
              <a:rPr lang="en-US" dirty="0">
                <a:solidFill>
                  <a:srgbClr val="92D050"/>
                </a:solidFill>
                <a:effectLst/>
              </a:rPr>
              <a:t>ADHD</a:t>
            </a:r>
            <a:r>
              <a:rPr lang="en-US" dirty="0">
                <a:solidFill>
                  <a:srgbClr val="92D050"/>
                </a:solidFill>
              </a:rPr>
              <a:t>, </a:t>
            </a:r>
            <a:r>
              <a:rPr lang="en-US" dirty="0">
                <a:solidFill>
                  <a:srgbClr val="92D050"/>
                </a:solidFill>
                <a:effectLst/>
              </a:rPr>
              <a:t>Anxiety</a:t>
            </a:r>
            <a:r>
              <a:rPr lang="en-US" dirty="0">
                <a:solidFill>
                  <a:srgbClr val="92D050"/>
                </a:solidFill>
              </a:rPr>
              <a:t>, </a:t>
            </a:r>
            <a:r>
              <a:rPr lang="en-US" dirty="0">
                <a:solidFill>
                  <a:srgbClr val="92D050"/>
                </a:solidFill>
                <a:effectLst/>
              </a:rPr>
              <a:t>Cancer</a:t>
            </a:r>
            <a:r>
              <a:rPr lang="en-US" dirty="0">
                <a:solidFill>
                  <a:srgbClr val="92D050"/>
                </a:solidFill>
              </a:rPr>
              <a:t>, </a:t>
            </a:r>
            <a:r>
              <a:rPr lang="en-US" dirty="0">
                <a:solidFill>
                  <a:srgbClr val="92D050"/>
                </a:solidFill>
                <a:effectLst/>
              </a:rPr>
              <a:t>Chronic Pain</a:t>
            </a:r>
            <a:r>
              <a:rPr lang="en-US" dirty="0">
                <a:solidFill>
                  <a:srgbClr val="92D050"/>
                </a:solidFill>
              </a:rPr>
              <a:t>, </a:t>
            </a:r>
            <a:r>
              <a:rPr lang="en-US" dirty="0">
                <a:solidFill>
                  <a:srgbClr val="92D050"/>
                </a:solidFill>
                <a:effectLst/>
              </a:rPr>
              <a:t>Depression</a:t>
            </a:r>
            <a:r>
              <a:rPr lang="en-US" dirty="0">
                <a:solidFill>
                  <a:srgbClr val="92D050"/>
                </a:solidFill>
              </a:rPr>
              <a:t>, </a:t>
            </a:r>
            <a:r>
              <a:rPr lang="en-US" dirty="0">
                <a:solidFill>
                  <a:srgbClr val="92D050"/>
                </a:solidFill>
                <a:effectLst/>
              </a:rPr>
              <a:t>Drug use and withdrawal</a:t>
            </a:r>
            <a:r>
              <a:rPr lang="en-US" dirty="0">
                <a:solidFill>
                  <a:srgbClr val="92D050"/>
                </a:solidFill>
              </a:rPr>
              <a:t>, </a:t>
            </a:r>
            <a:r>
              <a:rPr lang="en-US" dirty="0">
                <a:solidFill>
                  <a:srgbClr val="92D050"/>
                </a:solidFill>
                <a:effectLst/>
              </a:rPr>
              <a:t>Epilepsy</a:t>
            </a:r>
            <a:r>
              <a:rPr lang="en-US" dirty="0">
                <a:solidFill>
                  <a:srgbClr val="92D050"/>
                </a:solidFill>
              </a:rPr>
              <a:t>, </a:t>
            </a:r>
            <a:r>
              <a:rPr lang="en-US" dirty="0">
                <a:solidFill>
                  <a:srgbClr val="92D050"/>
                </a:solidFill>
                <a:effectLst/>
              </a:rPr>
              <a:t>Glaucoma</a:t>
            </a:r>
            <a:r>
              <a:rPr lang="en-US" dirty="0">
                <a:solidFill>
                  <a:srgbClr val="92D050"/>
                </a:solidFill>
              </a:rPr>
              <a:t>, </a:t>
            </a:r>
            <a:r>
              <a:rPr lang="en-US" dirty="0">
                <a:solidFill>
                  <a:srgbClr val="92D050"/>
                </a:solidFill>
                <a:effectLst/>
              </a:rPr>
              <a:t>High blood pressure</a:t>
            </a:r>
            <a:r>
              <a:rPr lang="en-US" dirty="0">
                <a:solidFill>
                  <a:srgbClr val="92D050"/>
                </a:solidFill>
              </a:rPr>
              <a:t>, </a:t>
            </a:r>
            <a:r>
              <a:rPr lang="en-US" dirty="0">
                <a:solidFill>
                  <a:srgbClr val="92D050"/>
                </a:solidFill>
                <a:effectLst/>
              </a:rPr>
              <a:t>Insomnia</a:t>
            </a:r>
            <a:r>
              <a:rPr lang="en-US" dirty="0">
                <a:solidFill>
                  <a:srgbClr val="92D050"/>
                </a:solidFill>
              </a:rPr>
              <a:t>, </a:t>
            </a:r>
            <a:r>
              <a:rPr lang="en-US" dirty="0">
                <a:solidFill>
                  <a:srgbClr val="92D050"/>
                </a:solidFill>
                <a:effectLst/>
              </a:rPr>
              <a:t>Muscle spasms</a:t>
            </a:r>
            <a:r>
              <a:rPr lang="en-US" dirty="0">
                <a:solidFill>
                  <a:srgbClr val="92D050"/>
                </a:solidFill>
              </a:rPr>
              <a:t>, </a:t>
            </a:r>
            <a:r>
              <a:rPr lang="en-US" dirty="0">
                <a:solidFill>
                  <a:srgbClr val="92D050"/>
                </a:solidFill>
                <a:effectLst/>
              </a:rPr>
              <a:t>Parkinson’s disease</a:t>
            </a:r>
            <a:r>
              <a:rPr lang="en-US" dirty="0">
                <a:solidFill>
                  <a:srgbClr val="92D050"/>
                </a:solidFill>
              </a:rPr>
              <a:t>, </a:t>
            </a:r>
            <a:r>
              <a:rPr lang="en-US" dirty="0">
                <a:solidFill>
                  <a:srgbClr val="92D050"/>
                </a:solidFill>
                <a:effectLst/>
              </a:rPr>
              <a:t>Poor appetite</a:t>
            </a:r>
            <a:r>
              <a:rPr lang="en-US" dirty="0">
                <a:solidFill>
                  <a:srgbClr val="92D050"/>
                </a:solidFill>
              </a:rPr>
              <a:t>, </a:t>
            </a:r>
            <a:r>
              <a:rPr lang="en-US" dirty="0">
                <a:solidFill>
                  <a:srgbClr val="92D050"/>
                </a:solidFill>
                <a:effectLst/>
              </a:rPr>
              <a:t>Skin conditions like eczema and psoriasis</a:t>
            </a:r>
          </a:p>
          <a:p>
            <a:pPr>
              <a:lnSpc>
                <a:spcPct val="120000"/>
              </a:lnSpc>
              <a:buSzPct val="70000"/>
            </a:pPr>
            <a:endParaRPr lang="en-US" dirty="0">
              <a:solidFill>
                <a:schemeClr val="tx2"/>
              </a:solidFill>
            </a:endParaRPr>
          </a:p>
        </p:txBody>
      </p:sp>
    </p:spTree>
    <p:extLst>
      <p:ext uri="{BB962C8B-B14F-4D97-AF65-F5344CB8AC3E}">
        <p14:creationId xmlns:p14="http://schemas.microsoft.com/office/powerpoint/2010/main" val="356858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9D803D2-7DFD-4833-B698-723C3CB7610A}"/>
              </a:ext>
            </a:extLst>
          </p:cNvPr>
          <p:cNvSpPr txBox="1"/>
          <p:nvPr/>
        </p:nvSpPr>
        <p:spPr>
          <a:xfrm>
            <a:off x="952501" y="3715658"/>
            <a:ext cx="3804056" cy="2190192"/>
          </a:xfrm>
          <a:prstGeom prst="rect">
            <a:avLst/>
          </a:prstGeom>
        </p:spPr>
        <p:txBody>
          <a:bodyPr vert="horz" lIns="91440" tIns="45720" rIns="91440" bIns="45720" rtlCol="0" anchor="t">
            <a:normAutofit/>
          </a:bodyPr>
          <a:lstStyle/>
          <a:p>
            <a:pPr algn="r">
              <a:spcBef>
                <a:spcPct val="0"/>
              </a:spcBef>
              <a:spcAft>
                <a:spcPts val="600"/>
              </a:spcAft>
            </a:pPr>
            <a:r>
              <a:rPr lang="en-US" sz="4400" kern="1200" dirty="0">
                <a:solidFill>
                  <a:srgbClr val="92D050"/>
                </a:solidFill>
                <a:latin typeface="+mj-lt"/>
                <a:ea typeface="+mj-ea"/>
                <a:cs typeface="+mj-cs"/>
              </a:rPr>
              <a:t>CBD Business </a:t>
            </a:r>
          </a:p>
        </p:txBody>
      </p:sp>
      <p:cxnSp>
        <p:nvCxnSpPr>
          <p:cNvPr id="20" name="Straight Connector 19">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F55CAA50-D2F3-4CB7-ABDF-F84E7ED083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6810" y="920509"/>
            <a:ext cx="1043757" cy="1043757"/>
          </a:xfrm>
          <a:prstGeom prst="rect">
            <a:avLst/>
          </a:prstGeom>
        </p:spPr>
      </p:pic>
      <p:pic>
        <p:nvPicPr>
          <p:cNvPr id="7" name="Picture 6" descr="A picture containing text, first-aid kit, clipart&#10;&#10;Description automatically generated">
            <a:extLst>
              <a:ext uri="{FF2B5EF4-FFF2-40B4-BE49-F238E27FC236}">
                <a16:creationId xmlns:a16="http://schemas.microsoft.com/office/drawing/2014/main" id="{51F92F94-168E-434A-AD1B-60ECF73417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6811" y="2285999"/>
            <a:ext cx="1043757" cy="1043757"/>
          </a:xfrm>
          <a:prstGeom prst="rect">
            <a:avLst/>
          </a:prstGeom>
        </p:spPr>
      </p:pic>
      <p:pic>
        <p:nvPicPr>
          <p:cNvPr id="5" name="Picture 4" descr="Icon&#10;&#10;Description automatically generated with low confidence">
            <a:extLst>
              <a:ext uri="{FF2B5EF4-FFF2-40B4-BE49-F238E27FC236}">
                <a16:creationId xmlns:a16="http://schemas.microsoft.com/office/drawing/2014/main" id="{8AA4D4AE-27CA-4C92-BFD5-B3B434D3D5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7841" y="3648691"/>
            <a:ext cx="1041697" cy="1041697"/>
          </a:xfrm>
          <a:prstGeom prst="rect">
            <a:avLst/>
          </a:prstGeom>
        </p:spPr>
      </p:pic>
      <p:pic>
        <p:nvPicPr>
          <p:cNvPr id="9" name="Picture 8" descr="Icon&#10;&#10;Description automatically generated">
            <a:extLst>
              <a:ext uri="{FF2B5EF4-FFF2-40B4-BE49-F238E27FC236}">
                <a16:creationId xmlns:a16="http://schemas.microsoft.com/office/drawing/2014/main" id="{87BFF64F-D5EC-401E-9C8B-43A0AE45DB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37840" y="5009323"/>
            <a:ext cx="1041697" cy="1041697"/>
          </a:xfrm>
          <a:prstGeom prst="rect">
            <a:avLst/>
          </a:prstGeom>
        </p:spPr>
      </p:pic>
      <p:sp>
        <p:nvSpPr>
          <p:cNvPr id="3" name="TextBox 2">
            <a:extLst>
              <a:ext uri="{FF2B5EF4-FFF2-40B4-BE49-F238E27FC236}">
                <a16:creationId xmlns:a16="http://schemas.microsoft.com/office/drawing/2014/main" id="{F9B1B95F-4ED1-405D-AFCB-4D11BE6BD7CC}"/>
              </a:ext>
            </a:extLst>
          </p:cNvPr>
          <p:cNvSpPr txBox="1"/>
          <p:nvPr/>
        </p:nvSpPr>
        <p:spPr>
          <a:xfrm>
            <a:off x="8194360" y="895440"/>
            <a:ext cx="3199351" cy="5162460"/>
          </a:xfrm>
          <a:prstGeom prst="rect">
            <a:avLst/>
          </a:prstGeom>
        </p:spPr>
        <p:txBody>
          <a:bodyPr vert="horz" lIns="91440" tIns="45720" rIns="91440" bIns="45720" rtlCol="0">
            <a:normAutofit/>
          </a:bodyPr>
          <a:lstStyle/>
          <a:p>
            <a:pPr>
              <a:lnSpc>
                <a:spcPct val="120000"/>
              </a:lnSpc>
              <a:spcAft>
                <a:spcPts val="600"/>
              </a:spcAft>
              <a:buSzPct val="70000"/>
            </a:pPr>
            <a:r>
              <a:rPr lang="en-US" dirty="0">
                <a:solidFill>
                  <a:srgbClr val="92D050"/>
                </a:solidFill>
              </a:rPr>
              <a:t>CBD is a huge business opportunity, if it’s approached correctly. The CBD market offers unrivalled development potential. CBD is one of the components of the cannabis business that is expanding at one of the fastest rates</a:t>
            </a:r>
          </a:p>
        </p:txBody>
      </p:sp>
    </p:spTree>
    <p:extLst>
      <p:ext uri="{BB962C8B-B14F-4D97-AF65-F5344CB8AC3E}">
        <p14:creationId xmlns:p14="http://schemas.microsoft.com/office/powerpoint/2010/main" val="524788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E8E21-6368-8414-4240-48F4C0293680}"/>
              </a:ext>
            </a:extLst>
          </p:cNvPr>
          <p:cNvSpPr>
            <a:spLocks noGrp="1"/>
          </p:cNvSpPr>
          <p:nvPr>
            <p:ph type="title"/>
          </p:nvPr>
        </p:nvSpPr>
        <p:spPr/>
        <p:txBody>
          <a:bodyPr/>
          <a:lstStyle/>
          <a:p>
            <a:pPr algn="ctr"/>
            <a:r>
              <a:rPr lang="en-US" dirty="0">
                <a:solidFill>
                  <a:srgbClr val="92D050"/>
                </a:solidFill>
                <a:latin typeface="Harlow Solid Italic" panose="04030604020F02020D02" pitchFamily="82" charset="0"/>
              </a:rPr>
              <a:t>Products and Services</a:t>
            </a:r>
          </a:p>
        </p:txBody>
      </p:sp>
      <p:pic>
        <p:nvPicPr>
          <p:cNvPr id="5" name="Content Placeholder 4">
            <a:extLst>
              <a:ext uri="{FF2B5EF4-FFF2-40B4-BE49-F238E27FC236}">
                <a16:creationId xmlns:a16="http://schemas.microsoft.com/office/drawing/2014/main" id="{2ADD8F06-5038-A305-9FF4-F4FF22CF4A40}"/>
              </a:ext>
            </a:extLst>
          </p:cNvPr>
          <p:cNvPicPr>
            <a:picLocks noGrp="1" noChangeAspect="1"/>
          </p:cNvPicPr>
          <p:nvPr>
            <p:ph sz="half" idx="1"/>
          </p:nvPr>
        </p:nvPicPr>
        <p:blipFill>
          <a:blip r:embed="rId2"/>
          <a:stretch>
            <a:fillRect/>
          </a:stretch>
        </p:blipFill>
        <p:spPr>
          <a:xfrm>
            <a:off x="731520" y="2394066"/>
            <a:ext cx="5149582" cy="2899454"/>
          </a:xfrm>
          <a:prstGeom prst="rect">
            <a:avLst/>
          </a:prstGeom>
        </p:spPr>
      </p:pic>
      <p:pic>
        <p:nvPicPr>
          <p:cNvPr id="6" name="Content Placeholder 5">
            <a:extLst>
              <a:ext uri="{FF2B5EF4-FFF2-40B4-BE49-F238E27FC236}">
                <a16:creationId xmlns:a16="http://schemas.microsoft.com/office/drawing/2014/main" id="{27A63E3A-EF36-77BB-3264-2653B73E7A10}"/>
              </a:ext>
            </a:extLst>
          </p:cNvPr>
          <p:cNvPicPr>
            <a:picLocks noGrp="1" noChangeAspect="1"/>
          </p:cNvPicPr>
          <p:nvPr>
            <p:ph sz="half" idx="2"/>
          </p:nvPr>
        </p:nvPicPr>
        <p:blipFill>
          <a:blip r:embed="rId3"/>
          <a:stretch>
            <a:fillRect/>
          </a:stretch>
        </p:blipFill>
        <p:spPr>
          <a:xfrm>
            <a:off x="6716684" y="2394067"/>
            <a:ext cx="4743795" cy="2899454"/>
          </a:xfrm>
          <a:prstGeom prst="rect">
            <a:avLst/>
          </a:prstGeom>
        </p:spPr>
      </p:pic>
    </p:spTree>
    <p:extLst>
      <p:ext uri="{BB962C8B-B14F-4D97-AF65-F5344CB8AC3E}">
        <p14:creationId xmlns:p14="http://schemas.microsoft.com/office/powerpoint/2010/main" val="182520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315D-D171-BA46-96F9-7BB02543BDE6}"/>
              </a:ext>
            </a:extLst>
          </p:cNvPr>
          <p:cNvSpPr>
            <a:spLocks noGrp="1"/>
          </p:cNvSpPr>
          <p:nvPr>
            <p:ph type="title"/>
          </p:nvPr>
        </p:nvSpPr>
        <p:spPr/>
        <p:txBody>
          <a:bodyPr/>
          <a:lstStyle/>
          <a:p>
            <a:r>
              <a:rPr lang="en-GB" dirty="0">
                <a:solidFill>
                  <a:srgbClr val="92D050"/>
                </a:solidFill>
                <a:latin typeface="Harlow Solid Italic" panose="04030604020F02020D02" pitchFamily="82" charset="0"/>
              </a:rPr>
              <a:t>Products</a:t>
            </a:r>
          </a:p>
        </p:txBody>
      </p:sp>
      <p:sp>
        <p:nvSpPr>
          <p:cNvPr id="4" name="Text Placeholder 3">
            <a:extLst>
              <a:ext uri="{FF2B5EF4-FFF2-40B4-BE49-F238E27FC236}">
                <a16:creationId xmlns:a16="http://schemas.microsoft.com/office/drawing/2014/main" id="{1C584557-CAED-3236-84E1-31478C2B9190}"/>
              </a:ext>
            </a:extLst>
          </p:cNvPr>
          <p:cNvSpPr>
            <a:spLocks noGrp="1"/>
          </p:cNvSpPr>
          <p:nvPr>
            <p:ph type="body" sz="half" idx="2"/>
          </p:nvPr>
        </p:nvSpPr>
        <p:spPr>
          <a:xfrm>
            <a:off x="99753" y="2279214"/>
            <a:ext cx="4549227" cy="4578786"/>
          </a:xfrm>
        </p:spPr>
        <p:txBody>
          <a:bodyPr>
            <a:normAutofit fontScale="92500" lnSpcReduction="10000"/>
          </a:bodyPr>
          <a:lstStyle/>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Capsules  and Gummies  - usually are recommended as one a day depending on conditions.</a:t>
            </a:r>
          </a:p>
          <a:p>
            <a:pPr>
              <a:lnSpc>
                <a:spcPct val="107000"/>
              </a:lnSpc>
              <a:spcAft>
                <a:spcPts val="800"/>
              </a:spcAft>
            </a:pPr>
            <a:endPar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Skin Cream – Comes in different strengths and quantities depending on the needs of the customer.</a:t>
            </a:r>
          </a:p>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But can usually be applied daily.</a:t>
            </a:r>
          </a:p>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Oils- recommended dosage varies  but tends to be between 2-3 drops</a:t>
            </a:r>
          </a:p>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Has been known to work wonders on Hyper active pets, Cats and Dogs.</a:t>
            </a:r>
          </a:p>
          <a:p>
            <a:pPr>
              <a:lnSpc>
                <a:spcPct val="107000"/>
              </a:lnSpc>
              <a:spcAft>
                <a:spcPts val="800"/>
              </a:spcAft>
            </a:pPr>
            <a: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t>Flower – This is a cannabis bud that has been grown strictly for its CBD components  so tends to have very little to no THC within it.</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26164D50-4B73-2BED-7981-21606DDAA504}"/>
              </a:ext>
            </a:extLst>
          </p:cNvPr>
          <p:cNvPicPr>
            <a:picLocks noChangeAspect="1"/>
          </p:cNvPicPr>
          <p:nvPr/>
        </p:nvPicPr>
        <p:blipFill>
          <a:blip r:embed="rId2"/>
          <a:stretch>
            <a:fillRect/>
          </a:stretch>
        </p:blipFill>
        <p:spPr>
          <a:xfrm>
            <a:off x="4748732" y="1130531"/>
            <a:ext cx="3357567" cy="4730519"/>
          </a:xfrm>
          <a:prstGeom prst="rect">
            <a:avLst/>
          </a:prstGeom>
        </p:spPr>
      </p:pic>
      <p:pic>
        <p:nvPicPr>
          <p:cNvPr id="9" name="Picture 8">
            <a:extLst>
              <a:ext uri="{FF2B5EF4-FFF2-40B4-BE49-F238E27FC236}">
                <a16:creationId xmlns:a16="http://schemas.microsoft.com/office/drawing/2014/main" id="{2C95AFD1-3791-9EC8-27B6-EB1B550C2431}"/>
              </a:ext>
            </a:extLst>
          </p:cNvPr>
          <p:cNvPicPr>
            <a:picLocks noChangeAspect="1"/>
          </p:cNvPicPr>
          <p:nvPr/>
        </p:nvPicPr>
        <p:blipFill>
          <a:blip r:embed="rId3"/>
          <a:stretch>
            <a:fillRect/>
          </a:stretch>
        </p:blipFill>
        <p:spPr>
          <a:xfrm>
            <a:off x="8305803" y="1130531"/>
            <a:ext cx="3357567" cy="4764578"/>
          </a:xfrm>
          <a:prstGeom prst="rect">
            <a:avLst/>
          </a:prstGeom>
        </p:spPr>
      </p:pic>
    </p:spTree>
    <p:extLst>
      <p:ext uri="{BB962C8B-B14F-4D97-AF65-F5344CB8AC3E}">
        <p14:creationId xmlns:p14="http://schemas.microsoft.com/office/powerpoint/2010/main" val="465730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59F51-7655-99C7-1DDB-1BB400635A10}"/>
              </a:ext>
            </a:extLst>
          </p:cNvPr>
          <p:cNvSpPr>
            <a:spLocks noGrp="1"/>
          </p:cNvSpPr>
          <p:nvPr>
            <p:ph type="title"/>
          </p:nvPr>
        </p:nvSpPr>
        <p:spPr>
          <a:xfrm>
            <a:off x="839788" y="824948"/>
            <a:ext cx="3046409" cy="1487185"/>
          </a:xfrm>
        </p:spPr>
        <p:txBody>
          <a:bodyPr/>
          <a:lstStyle/>
          <a:p>
            <a:r>
              <a:rPr lang="en-GB" dirty="0">
                <a:solidFill>
                  <a:srgbClr val="92D050"/>
                </a:solidFill>
                <a:latin typeface="Harlow Solid Italic" panose="04030604020F02020D02" pitchFamily="82" charset="0"/>
              </a:rPr>
              <a:t>Services</a:t>
            </a:r>
            <a:r>
              <a:rPr lang="en-GB" dirty="0">
                <a:solidFill>
                  <a:srgbClr val="92D050"/>
                </a:solidFill>
              </a:rPr>
              <a:t> </a:t>
            </a:r>
          </a:p>
        </p:txBody>
      </p:sp>
      <p:pic>
        <p:nvPicPr>
          <p:cNvPr id="5" name="Picture Placeholder 4">
            <a:extLst>
              <a:ext uri="{FF2B5EF4-FFF2-40B4-BE49-F238E27FC236}">
                <a16:creationId xmlns:a16="http://schemas.microsoft.com/office/drawing/2014/main" id="{7CF6E0D0-82D1-6301-4336-ED7A2781A8D8}"/>
              </a:ext>
            </a:extLst>
          </p:cNvPr>
          <p:cNvPicPr>
            <a:picLocks noGrp="1" noChangeAspect="1"/>
          </p:cNvPicPr>
          <p:nvPr>
            <p:ph type="pic" idx="1"/>
          </p:nvPr>
        </p:nvPicPr>
        <p:blipFill>
          <a:blip r:embed="rId2"/>
          <a:srcRect l="16195" r="16195"/>
          <a:stretch>
            <a:fillRect/>
          </a:stretch>
        </p:blipFill>
        <p:spPr>
          <a:xfrm>
            <a:off x="4651513" y="876300"/>
            <a:ext cx="7540487" cy="5181599"/>
          </a:xfrm>
          <a:prstGeom prst="rect">
            <a:avLst/>
          </a:prstGeom>
        </p:spPr>
      </p:pic>
      <p:sp>
        <p:nvSpPr>
          <p:cNvPr id="4" name="Text Placeholder 3">
            <a:extLst>
              <a:ext uri="{FF2B5EF4-FFF2-40B4-BE49-F238E27FC236}">
                <a16:creationId xmlns:a16="http://schemas.microsoft.com/office/drawing/2014/main" id="{796C6B29-B70C-0372-C3D4-8B040C19316C}"/>
              </a:ext>
            </a:extLst>
          </p:cNvPr>
          <p:cNvSpPr>
            <a:spLocks noGrp="1"/>
          </p:cNvSpPr>
          <p:nvPr>
            <p:ph type="body" sz="half" idx="2"/>
          </p:nvPr>
        </p:nvSpPr>
        <p:spPr/>
        <p:txBody>
          <a:bodyPr>
            <a:normAutofit lnSpcReduction="10000"/>
          </a:bodyPr>
          <a:lstStyle/>
          <a:p>
            <a:pPr algn="ctr"/>
            <a:r>
              <a:rPr lang="en-GB" dirty="0">
                <a:solidFill>
                  <a:srgbClr val="92D050"/>
                </a:solidFill>
                <a:latin typeface="Harlow Solid Italic" panose="04030604020F02020D02" pitchFamily="82" charset="0"/>
              </a:rPr>
              <a:t>Home Deliveries</a:t>
            </a:r>
          </a:p>
          <a:p>
            <a:pPr algn="ctr"/>
            <a:endParaRPr lang="en-GB" dirty="0">
              <a:solidFill>
                <a:srgbClr val="92D050"/>
              </a:solidFill>
              <a:latin typeface="Harlow Solid Italic" panose="04030604020F02020D02" pitchFamily="82" charset="0"/>
            </a:endParaRPr>
          </a:p>
          <a:p>
            <a:pPr algn="ctr"/>
            <a:r>
              <a:rPr lang="en-GB" dirty="0">
                <a:solidFill>
                  <a:srgbClr val="92D050"/>
                </a:solidFill>
                <a:latin typeface="Harlow Solid Italic" panose="04030604020F02020D02" pitchFamily="82" charset="0"/>
              </a:rPr>
              <a:t>Meals infused with CBD</a:t>
            </a:r>
          </a:p>
          <a:p>
            <a:pPr algn="ctr"/>
            <a:r>
              <a:rPr lang="en-GB" dirty="0">
                <a:solidFill>
                  <a:srgbClr val="92D050"/>
                </a:solidFill>
                <a:latin typeface="Harlow Solid Italic" panose="04030604020F02020D02" pitchFamily="82" charset="0"/>
              </a:rPr>
              <a:t>I.E Drinks, Candy</a:t>
            </a:r>
          </a:p>
          <a:p>
            <a:pPr algn="ctr"/>
            <a:r>
              <a:rPr lang="en-GB" dirty="0">
                <a:solidFill>
                  <a:srgbClr val="92D050"/>
                </a:solidFill>
                <a:latin typeface="Harlow Solid Italic" panose="04030604020F02020D02" pitchFamily="82" charset="0"/>
              </a:rPr>
              <a:t>As CBD is known for its anti-inflammatory properties at times you can find some of these products at Spa and are used with some masseur </a:t>
            </a:r>
          </a:p>
        </p:txBody>
      </p:sp>
    </p:spTree>
    <p:extLst>
      <p:ext uri="{BB962C8B-B14F-4D97-AF65-F5344CB8AC3E}">
        <p14:creationId xmlns:p14="http://schemas.microsoft.com/office/powerpoint/2010/main" val="2952054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68E4C-CE47-4295-81B4-FDC2CD5F5A7D}"/>
              </a:ext>
            </a:extLst>
          </p:cNvPr>
          <p:cNvSpPr>
            <a:spLocks noGrp="1"/>
          </p:cNvSpPr>
          <p:nvPr>
            <p:ph type="title"/>
          </p:nvPr>
        </p:nvSpPr>
        <p:spPr>
          <a:xfrm>
            <a:off x="838200" y="2103437"/>
            <a:ext cx="10515600" cy="1325563"/>
          </a:xfrm>
        </p:spPr>
        <p:txBody>
          <a:bodyPr>
            <a:normAutofit fontScale="90000"/>
          </a:bodyPr>
          <a:lstStyle/>
          <a:p>
            <a:pPr algn="ctr"/>
            <a:r>
              <a:rPr lang="en-US" dirty="0">
                <a:solidFill>
                  <a:srgbClr val="92D050"/>
                </a:solidFill>
                <a:latin typeface="Harlow Solid Italic" panose="04030604020F02020D02" pitchFamily="82" charset="0"/>
                <a:cs typeface="Arial" panose="020B0604020202020204" pitchFamily="34" charset="0"/>
              </a:rPr>
              <a:t>Thank you….</a:t>
            </a:r>
            <a:br>
              <a:rPr lang="en-US" dirty="0">
                <a:solidFill>
                  <a:srgbClr val="92D050"/>
                </a:solidFill>
                <a:latin typeface="Harlow Solid Italic" panose="04030604020F02020D02" pitchFamily="82" charset="0"/>
                <a:cs typeface="Arial" panose="020B0604020202020204" pitchFamily="34" charset="0"/>
              </a:rPr>
            </a:br>
            <a:br>
              <a:rPr lang="en-US" dirty="0">
                <a:solidFill>
                  <a:srgbClr val="92D050"/>
                </a:solidFill>
                <a:latin typeface="Harlow Solid Italic" panose="04030604020F02020D02" pitchFamily="82" charset="0"/>
                <a:cs typeface="Arial" panose="020B0604020202020204" pitchFamily="34" charset="0"/>
              </a:rPr>
            </a:br>
            <a:r>
              <a:rPr lang="en-US" dirty="0">
                <a:solidFill>
                  <a:srgbClr val="92D050"/>
                </a:solidFill>
                <a:latin typeface="Harlow Solid Italic" panose="04030604020F02020D02" pitchFamily="82" charset="0"/>
                <a:cs typeface="Arial" panose="020B0604020202020204" pitchFamily="34" charset="0"/>
              </a:rPr>
              <a:t>Any Questions??</a:t>
            </a:r>
          </a:p>
        </p:txBody>
      </p:sp>
    </p:spTree>
    <p:extLst>
      <p:ext uri="{BB962C8B-B14F-4D97-AF65-F5344CB8AC3E}">
        <p14:creationId xmlns:p14="http://schemas.microsoft.com/office/powerpoint/2010/main" val="3197295719"/>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otalTime>147</TotalTime>
  <Words>367</Words>
  <Application>Microsoft Office PowerPoint</Application>
  <PresentationFormat>Widescreen</PresentationFormat>
  <Paragraphs>33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 Pro Light</vt:lpstr>
      <vt:lpstr>Harlow Solid Italic</vt:lpstr>
      <vt:lpstr>VaultVTI</vt:lpstr>
      <vt:lpstr>Cannabidiol CB-Delivery</vt:lpstr>
      <vt:lpstr>PowerPoint Presentation</vt:lpstr>
      <vt:lpstr>PowerPoint Presentation</vt:lpstr>
      <vt:lpstr>PowerPoint Presentation</vt:lpstr>
      <vt:lpstr>PowerPoint Presentation</vt:lpstr>
      <vt:lpstr>PowerPoint Presentation</vt:lpstr>
      <vt:lpstr>Products and Services</vt:lpstr>
      <vt:lpstr>Products</vt:lpstr>
      <vt:lpstr>Services </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Cannabidiol</dc:title>
  <dc:creator>Zarmayev Khuseyn Zarmayev</dc:creator>
  <cp:lastModifiedBy>Justin Kwame</cp:lastModifiedBy>
  <cp:revision>7</cp:revision>
  <dcterms:created xsi:type="dcterms:W3CDTF">2022-08-18T22:26:49Z</dcterms:created>
  <dcterms:modified xsi:type="dcterms:W3CDTF">2022-08-19T21:59:04Z</dcterms:modified>
</cp:coreProperties>
</file>