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8"/>
  </p:notesMasterIdLst>
  <p:sldIdLst>
    <p:sldId id="256" r:id="rId2"/>
    <p:sldId id="264" r:id="rId3"/>
    <p:sldId id="265" r:id="rId4"/>
    <p:sldId id="257" r:id="rId5"/>
    <p:sldId id="258" r:id="rId6"/>
    <p:sldId id="280" r:id="rId7"/>
    <p:sldId id="266" r:id="rId8"/>
    <p:sldId id="278" r:id="rId9"/>
    <p:sldId id="267" r:id="rId10"/>
    <p:sldId id="268" r:id="rId11"/>
    <p:sldId id="269" r:id="rId12"/>
    <p:sldId id="270" r:id="rId13"/>
    <p:sldId id="271" r:id="rId14"/>
    <p:sldId id="272" r:id="rId15"/>
    <p:sldId id="281" r:id="rId16"/>
    <p:sldId id="273" r:id="rId17"/>
    <p:sldId id="276" r:id="rId18"/>
    <p:sldId id="274" r:id="rId19"/>
    <p:sldId id="277" r:id="rId20"/>
    <p:sldId id="275" r:id="rId21"/>
    <p:sldId id="259" r:id="rId22"/>
    <p:sldId id="260" r:id="rId23"/>
    <p:sldId id="261" r:id="rId24"/>
    <p:sldId id="262" r:id="rId25"/>
    <p:sldId id="263" r:id="rId26"/>
    <p:sldId id="279" r:id="rId27"/>
    <p:sldId id="282" r:id="rId28"/>
    <p:sldId id="283" r:id="rId29"/>
    <p:sldId id="284" r:id="rId30"/>
    <p:sldId id="285" r:id="rId31"/>
    <p:sldId id="286" r:id="rId32"/>
    <p:sldId id="287" r:id="rId33"/>
    <p:sldId id="288" r:id="rId34"/>
    <p:sldId id="292" r:id="rId35"/>
    <p:sldId id="289" r:id="rId36"/>
    <p:sldId id="290"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310"/>
    <p:restoredTop sz="94547"/>
  </p:normalViewPr>
  <p:slideViewPr>
    <p:cSldViewPr snapToGrid="0">
      <p:cViewPr varScale="1">
        <p:scale>
          <a:sx n="106" d="100"/>
          <a:sy n="106" d="100"/>
        </p:scale>
        <p:origin x="4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A557C8-DC1D-CA46-B0DA-0FB327141506}" type="doc">
      <dgm:prSet loTypeId="urn:microsoft.com/office/officeart/2016/7/layout/RepeatingBendingProcessNew" loCatId="process" qsTypeId="urn:microsoft.com/office/officeart/2005/8/quickstyle/simple2" qsCatId="simple" csTypeId="urn:microsoft.com/office/officeart/2005/8/colors/accent5_2" csCatId="accent5" phldr="1"/>
      <dgm:spPr/>
      <dgm:t>
        <a:bodyPr/>
        <a:lstStyle/>
        <a:p>
          <a:endParaRPr lang="en-GB"/>
        </a:p>
      </dgm:t>
    </dgm:pt>
    <dgm:pt modelId="{78763052-1124-A54C-966B-72CBD5096111}">
      <dgm:prSet phldrT="[Text]"/>
      <dgm:spPr/>
      <dgm:t>
        <a:bodyPr/>
        <a:lstStyle/>
        <a:p>
          <a:r>
            <a:rPr lang="en-GB" dirty="0"/>
            <a:t>Text analysis research </a:t>
          </a:r>
          <a:r>
            <a:rPr lang="en-GB" i="1" dirty="0"/>
            <a:t>(provisional props list)</a:t>
          </a:r>
        </a:p>
      </dgm:t>
    </dgm:pt>
    <dgm:pt modelId="{F20F5AE1-CC69-8F4F-9461-22EFEAFDD296}" type="parTrans" cxnId="{86EB07F6-A3B7-7C4C-846B-EF778579BD2A}">
      <dgm:prSet/>
      <dgm:spPr/>
      <dgm:t>
        <a:bodyPr/>
        <a:lstStyle/>
        <a:p>
          <a:endParaRPr lang="en-GB"/>
        </a:p>
      </dgm:t>
    </dgm:pt>
    <dgm:pt modelId="{57AA4DC6-BAF1-C74F-BA60-452207268F88}" type="sibTrans" cxnId="{86EB07F6-A3B7-7C4C-846B-EF778579BD2A}">
      <dgm:prSet/>
      <dgm:spPr/>
      <dgm:t>
        <a:bodyPr/>
        <a:lstStyle/>
        <a:p>
          <a:endParaRPr lang="en-GB"/>
        </a:p>
      </dgm:t>
    </dgm:pt>
    <dgm:pt modelId="{AB029806-159B-8C48-928D-2BD8C3E4289E}">
      <dgm:prSet phldrT="[Text]"/>
      <dgm:spPr/>
      <dgm:t>
        <a:bodyPr/>
        <a:lstStyle/>
        <a:p>
          <a:r>
            <a:rPr lang="en-GB" dirty="0"/>
            <a:t>Props meeting </a:t>
          </a:r>
        </a:p>
        <a:p>
          <a:r>
            <a:rPr lang="en-GB" i="1" dirty="0"/>
            <a:t>(actual props list)</a:t>
          </a:r>
        </a:p>
      </dgm:t>
    </dgm:pt>
    <dgm:pt modelId="{78C34371-800C-804A-B5DC-6348A67B51C4}" type="parTrans" cxnId="{FF843480-DA20-DD40-AB18-FF2E23D947AE}">
      <dgm:prSet/>
      <dgm:spPr/>
      <dgm:t>
        <a:bodyPr/>
        <a:lstStyle/>
        <a:p>
          <a:endParaRPr lang="en-GB"/>
        </a:p>
      </dgm:t>
    </dgm:pt>
    <dgm:pt modelId="{3CFBF93C-B2A2-4143-9595-8A284A841D78}" type="sibTrans" cxnId="{FF843480-DA20-DD40-AB18-FF2E23D947AE}">
      <dgm:prSet/>
      <dgm:spPr/>
      <dgm:t>
        <a:bodyPr/>
        <a:lstStyle/>
        <a:p>
          <a:endParaRPr lang="en-GB"/>
        </a:p>
      </dgm:t>
    </dgm:pt>
    <dgm:pt modelId="{3746A7A7-A7FC-F94B-AF2C-9B255114E95B}">
      <dgm:prSet phldrT="[Text]"/>
      <dgm:spPr/>
      <dgm:t>
        <a:bodyPr/>
        <a:lstStyle/>
        <a:p>
          <a:r>
            <a:rPr lang="en-GB" dirty="0"/>
            <a:t>Identify problems &amp; prioritise</a:t>
          </a:r>
        </a:p>
      </dgm:t>
    </dgm:pt>
    <dgm:pt modelId="{0280C3A6-792A-FA4D-9726-3755ED9A6F78}" type="parTrans" cxnId="{B77CBF39-9E7C-FC4A-BDAA-77DEE056C29E}">
      <dgm:prSet/>
      <dgm:spPr/>
      <dgm:t>
        <a:bodyPr/>
        <a:lstStyle/>
        <a:p>
          <a:endParaRPr lang="en-GB"/>
        </a:p>
      </dgm:t>
    </dgm:pt>
    <dgm:pt modelId="{40EA07D7-CD2F-514F-BBF6-292763066D9B}" type="sibTrans" cxnId="{B77CBF39-9E7C-FC4A-BDAA-77DEE056C29E}">
      <dgm:prSet/>
      <dgm:spPr/>
      <dgm:t>
        <a:bodyPr/>
        <a:lstStyle/>
        <a:p>
          <a:endParaRPr lang="en-GB"/>
        </a:p>
      </dgm:t>
    </dgm:pt>
    <dgm:pt modelId="{4CF06FCB-C345-F449-8AC5-34C9D61D13C9}">
      <dgm:prSet/>
      <dgm:spPr/>
      <dgm:t>
        <a:bodyPr/>
        <a:lstStyle/>
        <a:p>
          <a:r>
            <a:rPr lang="en-GB" dirty="0"/>
            <a:t>Daily delegation of tasks from SM or Proos Master </a:t>
          </a:r>
        </a:p>
        <a:p>
          <a:r>
            <a:rPr lang="en-GB" i="1" dirty="0"/>
            <a:t>(show props to director/designer)</a:t>
          </a:r>
        </a:p>
      </dgm:t>
    </dgm:pt>
    <dgm:pt modelId="{810A61EA-1DFB-CA4F-9646-7FB396C641A3}" type="parTrans" cxnId="{1B2D8D88-F7C5-1541-9D3C-13DAB9346CB7}">
      <dgm:prSet/>
      <dgm:spPr/>
      <dgm:t>
        <a:bodyPr/>
        <a:lstStyle/>
        <a:p>
          <a:endParaRPr lang="en-GB"/>
        </a:p>
      </dgm:t>
    </dgm:pt>
    <dgm:pt modelId="{64D47038-A955-FF4F-9441-F1F901AB87BB}" type="sibTrans" cxnId="{1B2D8D88-F7C5-1541-9D3C-13DAB9346CB7}">
      <dgm:prSet/>
      <dgm:spPr/>
      <dgm:t>
        <a:bodyPr/>
        <a:lstStyle/>
        <a:p>
          <a:endParaRPr lang="en-GB"/>
        </a:p>
      </dgm:t>
    </dgm:pt>
    <dgm:pt modelId="{C107720D-E6B5-6841-86BB-99916DB200D9}">
      <dgm:prSet/>
      <dgm:spPr/>
      <dgm:t>
        <a:bodyPr/>
        <a:lstStyle/>
        <a:p>
          <a:r>
            <a:rPr lang="en-GB" dirty="0"/>
            <a:t> Borrow forms </a:t>
          </a:r>
        </a:p>
        <a:p>
          <a:r>
            <a:rPr lang="en-GB" i="1" dirty="0"/>
            <a:t>(update props list)</a:t>
          </a:r>
        </a:p>
      </dgm:t>
    </dgm:pt>
    <dgm:pt modelId="{0B113B29-5D2D-E946-90A0-16117BF7B58A}" type="sibTrans" cxnId="{8D5D307A-611C-8440-974B-228BC3FDD2CC}">
      <dgm:prSet/>
      <dgm:spPr/>
      <dgm:t>
        <a:bodyPr/>
        <a:lstStyle/>
        <a:p>
          <a:endParaRPr lang="en-GB"/>
        </a:p>
      </dgm:t>
    </dgm:pt>
    <dgm:pt modelId="{EC7A548B-332E-7648-9C3B-AA97897BF056}" type="parTrans" cxnId="{8D5D307A-611C-8440-974B-228BC3FDD2CC}">
      <dgm:prSet/>
      <dgm:spPr/>
      <dgm:t>
        <a:bodyPr/>
        <a:lstStyle/>
        <a:p>
          <a:endParaRPr lang="en-GB"/>
        </a:p>
      </dgm:t>
    </dgm:pt>
    <dgm:pt modelId="{75199055-A232-F945-81D9-8D8FA6613561}">
      <dgm:prSet/>
      <dgm:spPr/>
      <dgm:t>
        <a:bodyPr/>
        <a:lstStyle/>
        <a:p>
          <a:r>
            <a:rPr lang="en-GB" dirty="0"/>
            <a:t>Props call </a:t>
          </a:r>
        </a:p>
        <a:p>
          <a:r>
            <a:rPr lang="en-GB" i="1" dirty="0"/>
            <a:t>(props parade pass/fail )</a:t>
          </a:r>
        </a:p>
      </dgm:t>
    </dgm:pt>
    <dgm:pt modelId="{448267F7-E949-8E44-80E2-C6345EF377EE}" type="parTrans" cxnId="{61CCF4F3-58C4-F142-A42E-A2C71165EF6E}">
      <dgm:prSet/>
      <dgm:spPr/>
      <dgm:t>
        <a:bodyPr/>
        <a:lstStyle/>
        <a:p>
          <a:endParaRPr lang="en-GB"/>
        </a:p>
      </dgm:t>
    </dgm:pt>
    <dgm:pt modelId="{589CF86D-58F1-4B43-B1B8-E7F71EBFB272}" type="sibTrans" cxnId="{61CCF4F3-58C4-F142-A42E-A2C71165EF6E}">
      <dgm:prSet/>
      <dgm:spPr/>
      <dgm:t>
        <a:bodyPr/>
        <a:lstStyle/>
        <a:p>
          <a:endParaRPr lang="en-GB"/>
        </a:p>
      </dgm:t>
    </dgm:pt>
    <dgm:pt modelId="{CCE73157-BA46-3648-B770-48445FC3C918}">
      <dgm:prSet/>
      <dgm:spPr/>
      <dgm:t>
        <a:bodyPr/>
        <a:lstStyle/>
        <a:p>
          <a:r>
            <a:rPr lang="en-GB" dirty="0"/>
            <a:t>Set up for tech / filming </a:t>
          </a:r>
          <a:r>
            <a:rPr lang="en-GB" i="1" dirty="0"/>
            <a:t>(finalise setting list)</a:t>
          </a:r>
        </a:p>
      </dgm:t>
    </dgm:pt>
    <dgm:pt modelId="{0FF6EB35-D500-314C-AE40-E5134706A41A}" type="parTrans" cxnId="{9074F6B2-7EC1-9D48-9215-FC258DC1126C}">
      <dgm:prSet/>
      <dgm:spPr/>
      <dgm:t>
        <a:bodyPr/>
        <a:lstStyle/>
        <a:p>
          <a:endParaRPr lang="en-GB"/>
        </a:p>
      </dgm:t>
    </dgm:pt>
    <dgm:pt modelId="{9742D871-5308-D942-88A1-2D27EDEB1148}" type="sibTrans" cxnId="{9074F6B2-7EC1-9D48-9215-FC258DC1126C}">
      <dgm:prSet/>
      <dgm:spPr/>
      <dgm:t>
        <a:bodyPr/>
        <a:lstStyle/>
        <a:p>
          <a:endParaRPr lang="en-GB"/>
        </a:p>
      </dgm:t>
    </dgm:pt>
    <dgm:pt modelId="{EE4D5549-F961-A74B-8A2B-34B542636F3D}">
      <dgm:prSet/>
      <dgm:spPr/>
      <dgm:t>
        <a:bodyPr/>
        <a:lstStyle/>
        <a:p>
          <a:r>
            <a:rPr lang="en-GB" dirty="0"/>
            <a:t>Run tech </a:t>
          </a:r>
        </a:p>
        <a:p>
          <a:r>
            <a:rPr lang="en-GB" i="1" dirty="0"/>
            <a:t>(update setting list &amp; running plot</a:t>
          </a:r>
          <a:r>
            <a:rPr lang="en-GB" dirty="0"/>
            <a:t>)</a:t>
          </a:r>
        </a:p>
      </dgm:t>
    </dgm:pt>
    <dgm:pt modelId="{57F74492-E13F-5E4E-807E-35FC7E426E9D}" type="parTrans" cxnId="{A079FE12-8B42-B04D-9A8F-C17E08CEECAD}">
      <dgm:prSet/>
      <dgm:spPr/>
      <dgm:t>
        <a:bodyPr/>
        <a:lstStyle/>
        <a:p>
          <a:endParaRPr lang="en-GB"/>
        </a:p>
      </dgm:t>
    </dgm:pt>
    <dgm:pt modelId="{A119B2A3-DAAF-9F42-B9BE-038CF1899281}" type="sibTrans" cxnId="{A079FE12-8B42-B04D-9A8F-C17E08CEECAD}">
      <dgm:prSet/>
      <dgm:spPr/>
      <dgm:t>
        <a:bodyPr/>
        <a:lstStyle/>
        <a:p>
          <a:endParaRPr lang="en-GB"/>
        </a:p>
      </dgm:t>
    </dgm:pt>
    <dgm:pt modelId="{5C053BA8-39A1-8F45-A671-478A774C0991}">
      <dgm:prSet/>
      <dgm:spPr/>
      <dgm:t>
        <a:bodyPr/>
        <a:lstStyle/>
        <a:p>
          <a:r>
            <a:rPr lang="en-GB" dirty="0"/>
            <a:t>Dress run</a:t>
          </a:r>
        </a:p>
      </dgm:t>
    </dgm:pt>
    <dgm:pt modelId="{9CAF35B5-935E-694C-AC44-FFBCEC21B735}" type="parTrans" cxnId="{C5E22739-864A-5941-927A-F20587BAE32F}">
      <dgm:prSet/>
      <dgm:spPr/>
      <dgm:t>
        <a:bodyPr/>
        <a:lstStyle/>
        <a:p>
          <a:endParaRPr lang="en-GB"/>
        </a:p>
      </dgm:t>
    </dgm:pt>
    <dgm:pt modelId="{C9A97E51-7521-7142-9B22-992354B62649}" type="sibTrans" cxnId="{C5E22739-864A-5941-927A-F20587BAE32F}">
      <dgm:prSet/>
      <dgm:spPr/>
      <dgm:t>
        <a:bodyPr/>
        <a:lstStyle/>
        <a:p>
          <a:endParaRPr lang="en-GB"/>
        </a:p>
      </dgm:t>
    </dgm:pt>
    <dgm:pt modelId="{7C7998B2-4D47-474F-A36C-FC6CF572C1C8}">
      <dgm:prSet/>
      <dgm:spPr/>
      <dgm:t>
        <a:bodyPr/>
        <a:lstStyle/>
        <a:p>
          <a:r>
            <a:rPr lang="en-GB" dirty="0"/>
            <a:t>Run show/filming (daily set up, running props)</a:t>
          </a:r>
        </a:p>
      </dgm:t>
    </dgm:pt>
    <dgm:pt modelId="{5DE8F00D-7F5A-AE4E-9DEA-F1FBB90A4DBE}" type="parTrans" cxnId="{052413CB-797E-A145-827F-427798838FB4}">
      <dgm:prSet/>
      <dgm:spPr/>
      <dgm:t>
        <a:bodyPr/>
        <a:lstStyle/>
        <a:p>
          <a:endParaRPr lang="en-GB"/>
        </a:p>
      </dgm:t>
    </dgm:pt>
    <dgm:pt modelId="{DDA9AC9B-FBB4-1D43-98B2-7D77D3721A4C}" type="sibTrans" cxnId="{052413CB-797E-A145-827F-427798838FB4}">
      <dgm:prSet/>
      <dgm:spPr/>
      <dgm:t>
        <a:bodyPr/>
        <a:lstStyle/>
        <a:p>
          <a:endParaRPr lang="en-GB"/>
        </a:p>
      </dgm:t>
    </dgm:pt>
    <dgm:pt modelId="{30777963-4B24-4A4A-BABB-4314EF89231D}">
      <dgm:prSet/>
      <dgm:spPr/>
      <dgm:t>
        <a:bodyPr/>
        <a:lstStyle/>
        <a:p>
          <a:r>
            <a:rPr lang="en-GB" dirty="0"/>
            <a:t>Get out/wrap – returns, sell, store</a:t>
          </a:r>
        </a:p>
      </dgm:t>
    </dgm:pt>
    <dgm:pt modelId="{FEF78F21-2941-FB4B-8BDD-0EB84AF055FF}" type="parTrans" cxnId="{A3D59FF7-30DA-774D-9158-76D646DC8F75}">
      <dgm:prSet/>
      <dgm:spPr/>
      <dgm:t>
        <a:bodyPr/>
        <a:lstStyle/>
        <a:p>
          <a:endParaRPr lang="en-GB"/>
        </a:p>
      </dgm:t>
    </dgm:pt>
    <dgm:pt modelId="{6193CC12-DFAB-CD40-82CF-3BCCA9B71CEB}" type="sibTrans" cxnId="{A3D59FF7-30DA-774D-9158-76D646DC8F75}">
      <dgm:prSet/>
      <dgm:spPr/>
      <dgm:t>
        <a:bodyPr/>
        <a:lstStyle/>
        <a:p>
          <a:endParaRPr lang="en-GB"/>
        </a:p>
      </dgm:t>
    </dgm:pt>
    <dgm:pt modelId="{1ED889B1-9285-0C4E-B2F6-0AC90D6F5DBA}">
      <dgm:prSet/>
      <dgm:spPr/>
      <dgm:t>
        <a:bodyPr/>
        <a:lstStyle/>
        <a:p>
          <a:r>
            <a:rPr lang="en-GB" dirty="0"/>
            <a:t>Returns </a:t>
          </a:r>
        </a:p>
        <a:p>
          <a:r>
            <a:rPr lang="en-GB" i="1" dirty="0"/>
            <a:t>(long day out in the van &amp; borrow forms signed)</a:t>
          </a:r>
        </a:p>
      </dgm:t>
    </dgm:pt>
    <dgm:pt modelId="{133A4CD2-A0B4-C24C-B160-06DB8916EE59}" type="parTrans" cxnId="{C57F48F5-865E-7941-B97F-1287F63F3F7F}">
      <dgm:prSet/>
      <dgm:spPr/>
      <dgm:t>
        <a:bodyPr/>
        <a:lstStyle/>
        <a:p>
          <a:endParaRPr lang="en-GB"/>
        </a:p>
      </dgm:t>
    </dgm:pt>
    <dgm:pt modelId="{86F81738-449D-924E-B03B-C7B473F40D58}" type="sibTrans" cxnId="{C57F48F5-865E-7941-B97F-1287F63F3F7F}">
      <dgm:prSet/>
      <dgm:spPr/>
      <dgm:t>
        <a:bodyPr/>
        <a:lstStyle/>
        <a:p>
          <a:endParaRPr lang="en-GB"/>
        </a:p>
      </dgm:t>
    </dgm:pt>
    <dgm:pt modelId="{93D2859D-9796-6C4F-9072-84334F7AF714}">
      <dgm:prSet/>
      <dgm:spPr/>
      <dgm:t>
        <a:bodyPr/>
        <a:lstStyle/>
        <a:p>
          <a:r>
            <a:rPr lang="en-GB" dirty="0"/>
            <a:t>Update contacts list</a:t>
          </a:r>
        </a:p>
      </dgm:t>
    </dgm:pt>
    <dgm:pt modelId="{6C2C2915-4B0F-B747-8921-E35B1B1D5852}" type="parTrans" cxnId="{94BCA27E-CFB9-9944-B65F-44090F491E0C}">
      <dgm:prSet/>
      <dgm:spPr/>
      <dgm:t>
        <a:bodyPr/>
        <a:lstStyle/>
        <a:p>
          <a:endParaRPr lang="en-GB"/>
        </a:p>
      </dgm:t>
    </dgm:pt>
    <dgm:pt modelId="{581901B6-84CD-E54D-A83C-52039F84B8E9}" type="sibTrans" cxnId="{94BCA27E-CFB9-9944-B65F-44090F491E0C}">
      <dgm:prSet/>
      <dgm:spPr/>
      <dgm:t>
        <a:bodyPr/>
        <a:lstStyle/>
        <a:p>
          <a:endParaRPr lang="en-GB"/>
        </a:p>
      </dgm:t>
    </dgm:pt>
    <dgm:pt modelId="{205ED718-DB37-DC44-836F-4C3A4FD85EC8}" type="pres">
      <dgm:prSet presAssocID="{06A557C8-DC1D-CA46-B0DA-0FB327141506}" presName="Name0" presStyleCnt="0">
        <dgm:presLayoutVars>
          <dgm:dir/>
          <dgm:resizeHandles val="exact"/>
        </dgm:presLayoutVars>
      </dgm:prSet>
      <dgm:spPr/>
    </dgm:pt>
    <dgm:pt modelId="{64BE729F-D23F-6545-9861-013D79470A3E}" type="pres">
      <dgm:prSet presAssocID="{78763052-1124-A54C-966B-72CBD5096111}" presName="node" presStyleLbl="node1" presStyleIdx="0" presStyleCnt="13">
        <dgm:presLayoutVars>
          <dgm:bulletEnabled val="1"/>
        </dgm:presLayoutVars>
      </dgm:prSet>
      <dgm:spPr/>
    </dgm:pt>
    <dgm:pt modelId="{29D1C512-E8F9-FD4D-B01D-6C73836D9BA8}" type="pres">
      <dgm:prSet presAssocID="{57AA4DC6-BAF1-C74F-BA60-452207268F88}" presName="sibTrans" presStyleLbl="sibTrans1D1" presStyleIdx="0" presStyleCnt="12"/>
      <dgm:spPr/>
    </dgm:pt>
    <dgm:pt modelId="{4F17F034-E2AE-F445-B04E-975659B309F8}" type="pres">
      <dgm:prSet presAssocID="{57AA4DC6-BAF1-C74F-BA60-452207268F88}" presName="connectorText" presStyleLbl="sibTrans1D1" presStyleIdx="0" presStyleCnt="12"/>
      <dgm:spPr/>
    </dgm:pt>
    <dgm:pt modelId="{8857F649-537B-9047-9037-19B7704D71EB}" type="pres">
      <dgm:prSet presAssocID="{AB029806-159B-8C48-928D-2BD8C3E4289E}" presName="node" presStyleLbl="node1" presStyleIdx="1" presStyleCnt="13">
        <dgm:presLayoutVars>
          <dgm:bulletEnabled val="1"/>
        </dgm:presLayoutVars>
      </dgm:prSet>
      <dgm:spPr/>
    </dgm:pt>
    <dgm:pt modelId="{FD40DF58-6E99-B943-96D9-7DAD2799FF00}" type="pres">
      <dgm:prSet presAssocID="{3CFBF93C-B2A2-4143-9595-8A284A841D78}" presName="sibTrans" presStyleLbl="sibTrans1D1" presStyleIdx="1" presStyleCnt="12"/>
      <dgm:spPr/>
    </dgm:pt>
    <dgm:pt modelId="{03C073DA-3D3E-864C-8194-941178B39560}" type="pres">
      <dgm:prSet presAssocID="{3CFBF93C-B2A2-4143-9595-8A284A841D78}" presName="connectorText" presStyleLbl="sibTrans1D1" presStyleIdx="1" presStyleCnt="12"/>
      <dgm:spPr/>
    </dgm:pt>
    <dgm:pt modelId="{ADC0ED13-49DB-C249-BE20-2306F29736E5}" type="pres">
      <dgm:prSet presAssocID="{3746A7A7-A7FC-F94B-AF2C-9B255114E95B}" presName="node" presStyleLbl="node1" presStyleIdx="2" presStyleCnt="13">
        <dgm:presLayoutVars>
          <dgm:bulletEnabled val="1"/>
        </dgm:presLayoutVars>
      </dgm:prSet>
      <dgm:spPr/>
    </dgm:pt>
    <dgm:pt modelId="{7E84809B-2C64-884F-976C-7ECA0BF6B71A}" type="pres">
      <dgm:prSet presAssocID="{40EA07D7-CD2F-514F-BBF6-292763066D9B}" presName="sibTrans" presStyleLbl="sibTrans1D1" presStyleIdx="2" presStyleCnt="12"/>
      <dgm:spPr/>
    </dgm:pt>
    <dgm:pt modelId="{4A2AF5F5-D547-654F-BEC1-DFAF5B1C3A2C}" type="pres">
      <dgm:prSet presAssocID="{40EA07D7-CD2F-514F-BBF6-292763066D9B}" presName="connectorText" presStyleLbl="sibTrans1D1" presStyleIdx="2" presStyleCnt="12"/>
      <dgm:spPr/>
    </dgm:pt>
    <dgm:pt modelId="{4DE02F13-994A-ED4C-9773-3D8E8EAF30D5}" type="pres">
      <dgm:prSet presAssocID="{4CF06FCB-C345-F449-8AC5-34C9D61D13C9}" presName="node" presStyleLbl="node1" presStyleIdx="3" presStyleCnt="13">
        <dgm:presLayoutVars>
          <dgm:bulletEnabled val="1"/>
        </dgm:presLayoutVars>
      </dgm:prSet>
      <dgm:spPr/>
    </dgm:pt>
    <dgm:pt modelId="{42048909-E43D-3940-BA5B-19AC0547214F}" type="pres">
      <dgm:prSet presAssocID="{64D47038-A955-FF4F-9441-F1F901AB87BB}" presName="sibTrans" presStyleLbl="sibTrans1D1" presStyleIdx="3" presStyleCnt="12"/>
      <dgm:spPr/>
    </dgm:pt>
    <dgm:pt modelId="{1DAE01F7-2287-C544-A15E-5A42BC2EC9BA}" type="pres">
      <dgm:prSet presAssocID="{64D47038-A955-FF4F-9441-F1F901AB87BB}" presName="connectorText" presStyleLbl="sibTrans1D1" presStyleIdx="3" presStyleCnt="12"/>
      <dgm:spPr/>
    </dgm:pt>
    <dgm:pt modelId="{E74B3272-0236-6D4A-AD47-8C2E2F8E4FCB}" type="pres">
      <dgm:prSet presAssocID="{C107720D-E6B5-6841-86BB-99916DB200D9}" presName="node" presStyleLbl="node1" presStyleIdx="4" presStyleCnt="13">
        <dgm:presLayoutVars>
          <dgm:bulletEnabled val="1"/>
        </dgm:presLayoutVars>
      </dgm:prSet>
      <dgm:spPr/>
    </dgm:pt>
    <dgm:pt modelId="{CE3599B1-F0DB-234A-A09E-F20F84CFC45A}" type="pres">
      <dgm:prSet presAssocID="{0B113B29-5D2D-E946-90A0-16117BF7B58A}" presName="sibTrans" presStyleLbl="sibTrans1D1" presStyleIdx="4" presStyleCnt="12"/>
      <dgm:spPr/>
    </dgm:pt>
    <dgm:pt modelId="{164BDD17-A96E-EB40-BA8B-E51B84848040}" type="pres">
      <dgm:prSet presAssocID="{0B113B29-5D2D-E946-90A0-16117BF7B58A}" presName="connectorText" presStyleLbl="sibTrans1D1" presStyleIdx="4" presStyleCnt="12"/>
      <dgm:spPr/>
    </dgm:pt>
    <dgm:pt modelId="{D31825E6-0B70-6D4B-909E-D16AF0EC4364}" type="pres">
      <dgm:prSet presAssocID="{75199055-A232-F945-81D9-8D8FA6613561}" presName="node" presStyleLbl="node1" presStyleIdx="5" presStyleCnt="13">
        <dgm:presLayoutVars>
          <dgm:bulletEnabled val="1"/>
        </dgm:presLayoutVars>
      </dgm:prSet>
      <dgm:spPr/>
    </dgm:pt>
    <dgm:pt modelId="{47A5A818-5558-594E-873E-B38114CD33D9}" type="pres">
      <dgm:prSet presAssocID="{589CF86D-58F1-4B43-B1B8-E7F71EBFB272}" presName="sibTrans" presStyleLbl="sibTrans1D1" presStyleIdx="5" presStyleCnt="12"/>
      <dgm:spPr/>
    </dgm:pt>
    <dgm:pt modelId="{16B5E7B5-BFB7-1F4C-8656-AF8815168C2A}" type="pres">
      <dgm:prSet presAssocID="{589CF86D-58F1-4B43-B1B8-E7F71EBFB272}" presName="connectorText" presStyleLbl="sibTrans1D1" presStyleIdx="5" presStyleCnt="12"/>
      <dgm:spPr/>
    </dgm:pt>
    <dgm:pt modelId="{0BBEEB2C-6832-344B-8BE1-628E380FBB11}" type="pres">
      <dgm:prSet presAssocID="{CCE73157-BA46-3648-B770-48445FC3C918}" presName="node" presStyleLbl="node1" presStyleIdx="6" presStyleCnt="13">
        <dgm:presLayoutVars>
          <dgm:bulletEnabled val="1"/>
        </dgm:presLayoutVars>
      </dgm:prSet>
      <dgm:spPr/>
    </dgm:pt>
    <dgm:pt modelId="{621B8D8C-EF82-9B49-8DB2-2AAA0EAD89AE}" type="pres">
      <dgm:prSet presAssocID="{9742D871-5308-D942-88A1-2D27EDEB1148}" presName="sibTrans" presStyleLbl="sibTrans1D1" presStyleIdx="6" presStyleCnt="12"/>
      <dgm:spPr/>
    </dgm:pt>
    <dgm:pt modelId="{91A7315A-E8F8-084B-B799-E162804ABD7A}" type="pres">
      <dgm:prSet presAssocID="{9742D871-5308-D942-88A1-2D27EDEB1148}" presName="connectorText" presStyleLbl="sibTrans1D1" presStyleIdx="6" presStyleCnt="12"/>
      <dgm:spPr/>
    </dgm:pt>
    <dgm:pt modelId="{B48A35FF-9D24-5941-939E-81D16439601B}" type="pres">
      <dgm:prSet presAssocID="{EE4D5549-F961-A74B-8A2B-34B542636F3D}" presName="node" presStyleLbl="node1" presStyleIdx="7" presStyleCnt="13">
        <dgm:presLayoutVars>
          <dgm:bulletEnabled val="1"/>
        </dgm:presLayoutVars>
      </dgm:prSet>
      <dgm:spPr/>
    </dgm:pt>
    <dgm:pt modelId="{26040C65-CB99-4840-9E32-3CFA995B0E58}" type="pres">
      <dgm:prSet presAssocID="{A119B2A3-DAAF-9F42-B9BE-038CF1899281}" presName="sibTrans" presStyleLbl="sibTrans1D1" presStyleIdx="7" presStyleCnt="12"/>
      <dgm:spPr/>
    </dgm:pt>
    <dgm:pt modelId="{D3BFA849-302A-E345-8415-76029B913684}" type="pres">
      <dgm:prSet presAssocID="{A119B2A3-DAAF-9F42-B9BE-038CF1899281}" presName="connectorText" presStyleLbl="sibTrans1D1" presStyleIdx="7" presStyleCnt="12"/>
      <dgm:spPr/>
    </dgm:pt>
    <dgm:pt modelId="{E7BE7D7F-817C-5448-8712-A6300A8322AE}" type="pres">
      <dgm:prSet presAssocID="{5C053BA8-39A1-8F45-A671-478A774C0991}" presName="node" presStyleLbl="node1" presStyleIdx="8" presStyleCnt="13">
        <dgm:presLayoutVars>
          <dgm:bulletEnabled val="1"/>
        </dgm:presLayoutVars>
      </dgm:prSet>
      <dgm:spPr/>
    </dgm:pt>
    <dgm:pt modelId="{6E6CF400-3EEA-6048-9D21-8147581EC2A1}" type="pres">
      <dgm:prSet presAssocID="{C9A97E51-7521-7142-9B22-992354B62649}" presName="sibTrans" presStyleLbl="sibTrans1D1" presStyleIdx="8" presStyleCnt="12"/>
      <dgm:spPr/>
    </dgm:pt>
    <dgm:pt modelId="{50E10FB8-9624-984A-9322-F0CDAAEFD5F2}" type="pres">
      <dgm:prSet presAssocID="{C9A97E51-7521-7142-9B22-992354B62649}" presName="connectorText" presStyleLbl="sibTrans1D1" presStyleIdx="8" presStyleCnt="12"/>
      <dgm:spPr/>
    </dgm:pt>
    <dgm:pt modelId="{E0136B81-41FE-344F-8500-9E510B783529}" type="pres">
      <dgm:prSet presAssocID="{7C7998B2-4D47-474F-A36C-FC6CF572C1C8}" presName="node" presStyleLbl="node1" presStyleIdx="9" presStyleCnt="13">
        <dgm:presLayoutVars>
          <dgm:bulletEnabled val="1"/>
        </dgm:presLayoutVars>
      </dgm:prSet>
      <dgm:spPr/>
    </dgm:pt>
    <dgm:pt modelId="{6F36AF8E-CCCB-854F-AD0C-0D2F952DBE7F}" type="pres">
      <dgm:prSet presAssocID="{DDA9AC9B-FBB4-1D43-98B2-7D77D3721A4C}" presName="sibTrans" presStyleLbl="sibTrans1D1" presStyleIdx="9" presStyleCnt="12"/>
      <dgm:spPr/>
    </dgm:pt>
    <dgm:pt modelId="{7F6E5FA9-17A2-8D40-846F-3F7DA7426A64}" type="pres">
      <dgm:prSet presAssocID="{DDA9AC9B-FBB4-1D43-98B2-7D77D3721A4C}" presName="connectorText" presStyleLbl="sibTrans1D1" presStyleIdx="9" presStyleCnt="12"/>
      <dgm:spPr/>
    </dgm:pt>
    <dgm:pt modelId="{AF8498DD-87CF-9148-AC37-9AFE1002C05E}" type="pres">
      <dgm:prSet presAssocID="{30777963-4B24-4A4A-BABB-4314EF89231D}" presName="node" presStyleLbl="node1" presStyleIdx="10" presStyleCnt="13">
        <dgm:presLayoutVars>
          <dgm:bulletEnabled val="1"/>
        </dgm:presLayoutVars>
      </dgm:prSet>
      <dgm:spPr/>
    </dgm:pt>
    <dgm:pt modelId="{5E5AEEE0-A442-8A4D-94FA-82E46FC56F0B}" type="pres">
      <dgm:prSet presAssocID="{6193CC12-DFAB-CD40-82CF-3BCCA9B71CEB}" presName="sibTrans" presStyleLbl="sibTrans1D1" presStyleIdx="10" presStyleCnt="12"/>
      <dgm:spPr/>
    </dgm:pt>
    <dgm:pt modelId="{19BCB445-D92D-4541-963D-53133995EE0A}" type="pres">
      <dgm:prSet presAssocID="{6193CC12-DFAB-CD40-82CF-3BCCA9B71CEB}" presName="connectorText" presStyleLbl="sibTrans1D1" presStyleIdx="10" presStyleCnt="12"/>
      <dgm:spPr/>
    </dgm:pt>
    <dgm:pt modelId="{9EB4A93E-3C1B-6444-9B2B-71EAFF1D7E5F}" type="pres">
      <dgm:prSet presAssocID="{1ED889B1-9285-0C4E-B2F6-0AC90D6F5DBA}" presName="node" presStyleLbl="node1" presStyleIdx="11" presStyleCnt="13">
        <dgm:presLayoutVars>
          <dgm:bulletEnabled val="1"/>
        </dgm:presLayoutVars>
      </dgm:prSet>
      <dgm:spPr/>
    </dgm:pt>
    <dgm:pt modelId="{1E2EFB37-BBD2-A940-BF34-65A24A162390}" type="pres">
      <dgm:prSet presAssocID="{86F81738-449D-924E-B03B-C7B473F40D58}" presName="sibTrans" presStyleLbl="sibTrans1D1" presStyleIdx="11" presStyleCnt="12"/>
      <dgm:spPr/>
    </dgm:pt>
    <dgm:pt modelId="{7772E758-0E7A-A24C-BDDB-BFE6624BCDA7}" type="pres">
      <dgm:prSet presAssocID="{86F81738-449D-924E-B03B-C7B473F40D58}" presName="connectorText" presStyleLbl="sibTrans1D1" presStyleIdx="11" presStyleCnt="12"/>
      <dgm:spPr/>
    </dgm:pt>
    <dgm:pt modelId="{6ACA3813-E3CC-AE47-8DC3-200691102465}" type="pres">
      <dgm:prSet presAssocID="{93D2859D-9796-6C4F-9072-84334F7AF714}" presName="node" presStyleLbl="node1" presStyleIdx="12" presStyleCnt="13">
        <dgm:presLayoutVars>
          <dgm:bulletEnabled val="1"/>
        </dgm:presLayoutVars>
      </dgm:prSet>
      <dgm:spPr/>
    </dgm:pt>
  </dgm:ptLst>
  <dgm:cxnLst>
    <dgm:cxn modelId="{DF808B03-C571-724E-A32C-F31BA759AC11}" type="presOf" srcId="{A119B2A3-DAAF-9F42-B9BE-038CF1899281}" destId="{D3BFA849-302A-E345-8415-76029B913684}" srcOrd="1" destOrd="0" presId="urn:microsoft.com/office/officeart/2016/7/layout/RepeatingBendingProcessNew"/>
    <dgm:cxn modelId="{CF8F2007-C2A8-A748-96F3-EE9E500E6DF4}" type="presOf" srcId="{30777963-4B24-4A4A-BABB-4314EF89231D}" destId="{AF8498DD-87CF-9148-AC37-9AFE1002C05E}" srcOrd="0" destOrd="0" presId="urn:microsoft.com/office/officeart/2016/7/layout/RepeatingBendingProcessNew"/>
    <dgm:cxn modelId="{A5FB510E-BD14-4B44-ABEF-DE5016A49BE4}" type="presOf" srcId="{C9A97E51-7521-7142-9B22-992354B62649}" destId="{50E10FB8-9624-984A-9322-F0CDAAEFD5F2}" srcOrd="1" destOrd="0" presId="urn:microsoft.com/office/officeart/2016/7/layout/RepeatingBendingProcessNew"/>
    <dgm:cxn modelId="{A079FE12-8B42-B04D-9A8F-C17E08CEECAD}" srcId="{06A557C8-DC1D-CA46-B0DA-0FB327141506}" destId="{EE4D5549-F961-A74B-8A2B-34B542636F3D}" srcOrd="7" destOrd="0" parTransId="{57F74492-E13F-5E4E-807E-35FC7E426E9D}" sibTransId="{A119B2A3-DAAF-9F42-B9BE-038CF1899281}"/>
    <dgm:cxn modelId="{BF8C8314-AE66-FB4E-9A3C-F38751EA7037}" type="presOf" srcId="{3746A7A7-A7FC-F94B-AF2C-9B255114E95B}" destId="{ADC0ED13-49DB-C249-BE20-2306F29736E5}" srcOrd="0" destOrd="0" presId="urn:microsoft.com/office/officeart/2016/7/layout/RepeatingBendingProcessNew"/>
    <dgm:cxn modelId="{79D1D217-826E-C444-BEC1-3F7AF7CAE9F6}" type="presOf" srcId="{9742D871-5308-D942-88A1-2D27EDEB1148}" destId="{621B8D8C-EF82-9B49-8DB2-2AAA0EAD89AE}" srcOrd="0" destOrd="0" presId="urn:microsoft.com/office/officeart/2016/7/layout/RepeatingBendingProcessNew"/>
    <dgm:cxn modelId="{22E36138-C47A-3147-B150-AE43D68B1F0C}" type="presOf" srcId="{6193CC12-DFAB-CD40-82CF-3BCCA9B71CEB}" destId="{19BCB445-D92D-4541-963D-53133995EE0A}" srcOrd="1" destOrd="0" presId="urn:microsoft.com/office/officeart/2016/7/layout/RepeatingBendingProcessNew"/>
    <dgm:cxn modelId="{C5E22739-864A-5941-927A-F20587BAE32F}" srcId="{06A557C8-DC1D-CA46-B0DA-0FB327141506}" destId="{5C053BA8-39A1-8F45-A671-478A774C0991}" srcOrd="8" destOrd="0" parTransId="{9CAF35B5-935E-694C-AC44-FFBCEC21B735}" sibTransId="{C9A97E51-7521-7142-9B22-992354B62649}"/>
    <dgm:cxn modelId="{B77CBF39-9E7C-FC4A-BDAA-77DEE056C29E}" srcId="{06A557C8-DC1D-CA46-B0DA-0FB327141506}" destId="{3746A7A7-A7FC-F94B-AF2C-9B255114E95B}" srcOrd="2" destOrd="0" parTransId="{0280C3A6-792A-FA4D-9726-3755ED9A6F78}" sibTransId="{40EA07D7-CD2F-514F-BBF6-292763066D9B}"/>
    <dgm:cxn modelId="{678A273A-30CF-6B4C-B921-9A7099AF48D4}" type="presOf" srcId="{589CF86D-58F1-4B43-B1B8-E7F71EBFB272}" destId="{47A5A818-5558-594E-873E-B38114CD33D9}" srcOrd="0" destOrd="0" presId="urn:microsoft.com/office/officeart/2016/7/layout/RepeatingBendingProcessNew"/>
    <dgm:cxn modelId="{5DF40F4F-BA76-9F47-BD0D-23619EB42070}" type="presOf" srcId="{57AA4DC6-BAF1-C74F-BA60-452207268F88}" destId="{4F17F034-E2AE-F445-B04E-975659B309F8}" srcOrd="1" destOrd="0" presId="urn:microsoft.com/office/officeart/2016/7/layout/RepeatingBendingProcessNew"/>
    <dgm:cxn modelId="{D6EDBC4F-FAA7-C743-B135-26CC124B375D}" type="presOf" srcId="{AB029806-159B-8C48-928D-2BD8C3E4289E}" destId="{8857F649-537B-9047-9037-19B7704D71EB}" srcOrd="0" destOrd="0" presId="urn:microsoft.com/office/officeart/2016/7/layout/RepeatingBendingProcessNew"/>
    <dgm:cxn modelId="{F0BD1651-752A-9846-8B40-EB379997EAF0}" type="presOf" srcId="{C107720D-E6B5-6841-86BB-99916DB200D9}" destId="{E74B3272-0236-6D4A-AD47-8C2E2F8E4FCB}" srcOrd="0" destOrd="0" presId="urn:microsoft.com/office/officeart/2016/7/layout/RepeatingBendingProcessNew"/>
    <dgm:cxn modelId="{44816A6C-CBF5-444A-9D49-DF10D16050E3}" type="presOf" srcId="{5C053BA8-39A1-8F45-A671-478A774C0991}" destId="{E7BE7D7F-817C-5448-8712-A6300A8322AE}" srcOrd="0" destOrd="0" presId="urn:microsoft.com/office/officeart/2016/7/layout/RepeatingBendingProcessNew"/>
    <dgm:cxn modelId="{9AF4C570-47F7-8241-BDC6-109DF016B0C1}" type="presOf" srcId="{75199055-A232-F945-81D9-8D8FA6613561}" destId="{D31825E6-0B70-6D4B-909E-D16AF0EC4364}" srcOrd="0" destOrd="0" presId="urn:microsoft.com/office/officeart/2016/7/layout/RepeatingBendingProcessNew"/>
    <dgm:cxn modelId="{097A7573-431C-4B45-82FB-C8C40CFBE1BD}" type="presOf" srcId="{9742D871-5308-D942-88A1-2D27EDEB1148}" destId="{91A7315A-E8F8-084B-B799-E162804ABD7A}" srcOrd="1" destOrd="0" presId="urn:microsoft.com/office/officeart/2016/7/layout/RepeatingBendingProcessNew"/>
    <dgm:cxn modelId="{5828FE74-5E24-C54C-A08F-55387CF3EF67}" type="presOf" srcId="{86F81738-449D-924E-B03B-C7B473F40D58}" destId="{1E2EFB37-BBD2-A940-BF34-65A24A162390}" srcOrd="0" destOrd="0" presId="urn:microsoft.com/office/officeart/2016/7/layout/RepeatingBendingProcessNew"/>
    <dgm:cxn modelId="{CB855975-E857-B94E-BB57-086EC699E3B3}" type="presOf" srcId="{C9A97E51-7521-7142-9B22-992354B62649}" destId="{6E6CF400-3EEA-6048-9D21-8147581EC2A1}" srcOrd="0" destOrd="0" presId="urn:microsoft.com/office/officeart/2016/7/layout/RepeatingBendingProcessNew"/>
    <dgm:cxn modelId="{8D5D307A-611C-8440-974B-228BC3FDD2CC}" srcId="{06A557C8-DC1D-CA46-B0DA-0FB327141506}" destId="{C107720D-E6B5-6841-86BB-99916DB200D9}" srcOrd="4" destOrd="0" parTransId="{EC7A548B-332E-7648-9C3B-AA97897BF056}" sibTransId="{0B113B29-5D2D-E946-90A0-16117BF7B58A}"/>
    <dgm:cxn modelId="{18F1657A-9370-CB49-A894-7A1321CF441F}" type="presOf" srcId="{7C7998B2-4D47-474F-A36C-FC6CF572C1C8}" destId="{E0136B81-41FE-344F-8500-9E510B783529}" srcOrd="0" destOrd="0" presId="urn:microsoft.com/office/officeart/2016/7/layout/RepeatingBendingProcessNew"/>
    <dgm:cxn modelId="{71F51F7E-D45B-5540-8B28-1C4C938FE3BE}" type="presOf" srcId="{EE4D5549-F961-A74B-8A2B-34B542636F3D}" destId="{B48A35FF-9D24-5941-939E-81D16439601B}" srcOrd="0" destOrd="0" presId="urn:microsoft.com/office/officeart/2016/7/layout/RepeatingBendingProcessNew"/>
    <dgm:cxn modelId="{94BCA27E-CFB9-9944-B65F-44090F491E0C}" srcId="{06A557C8-DC1D-CA46-B0DA-0FB327141506}" destId="{93D2859D-9796-6C4F-9072-84334F7AF714}" srcOrd="12" destOrd="0" parTransId="{6C2C2915-4B0F-B747-8921-E35B1B1D5852}" sibTransId="{581901B6-84CD-E54D-A83C-52039F84B8E9}"/>
    <dgm:cxn modelId="{FF843480-DA20-DD40-AB18-FF2E23D947AE}" srcId="{06A557C8-DC1D-CA46-B0DA-0FB327141506}" destId="{AB029806-159B-8C48-928D-2BD8C3E4289E}" srcOrd="1" destOrd="0" parTransId="{78C34371-800C-804A-B5DC-6348A67B51C4}" sibTransId="{3CFBF93C-B2A2-4143-9595-8A284A841D78}"/>
    <dgm:cxn modelId="{EAD4B181-76E6-E744-856D-9D9AA8A7BA70}" type="presOf" srcId="{0B113B29-5D2D-E946-90A0-16117BF7B58A}" destId="{164BDD17-A96E-EB40-BA8B-E51B84848040}" srcOrd="1" destOrd="0" presId="urn:microsoft.com/office/officeart/2016/7/layout/RepeatingBendingProcessNew"/>
    <dgm:cxn modelId="{E58E8788-1845-CF42-BFA9-4AF33AD73797}" type="presOf" srcId="{64D47038-A955-FF4F-9441-F1F901AB87BB}" destId="{1DAE01F7-2287-C544-A15E-5A42BC2EC9BA}" srcOrd="1" destOrd="0" presId="urn:microsoft.com/office/officeart/2016/7/layout/RepeatingBendingProcessNew"/>
    <dgm:cxn modelId="{1B2D8D88-F7C5-1541-9D3C-13DAB9346CB7}" srcId="{06A557C8-DC1D-CA46-B0DA-0FB327141506}" destId="{4CF06FCB-C345-F449-8AC5-34C9D61D13C9}" srcOrd="3" destOrd="0" parTransId="{810A61EA-1DFB-CA4F-9646-7FB396C641A3}" sibTransId="{64D47038-A955-FF4F-9441-F1F901AB87BB}"/>
    <dgm:cxn modelId="{1780C392-94B7-7D4E-B282-8F123F6C3E0C}" type="presOf" srcId="{64D47038-A955-FF4F-9441-F1F901AB87BB}" destId="{42048909-E43D-3940-BA5B-19AC0547214F}" srcOrd="0" destOrd="0" presId="urn:microsoft.com/office/officeart/2016/7/layout/RepeatingBendingProcessNew"/>
    <dgm:cxn modelId="{80852F95-D70D-6B43-83D9-B496B53AB934}" type="presOf" srcId="{DDA9AC9B-FBB4-1D43-98B2-7D77D3721A4C}" destId="{6F36AF8E-CCCB-854F-AD0C-0D2F952DBE7F}" srcOrd="0" destOrd="0" presId="urn:microsoft.com/office/officeart/2016/7/layout/RepeatingBendingProcessNew"/>
    <dgm:cxn modelId="{A20EE095-F203-694A-A9A4-7125845D6A57}" type="presOf" srcId="{3CFBF93C-B2A2-4143-9595-8A284A841D78}" destId="{FD40DF58-6E99-B943-96D9-7DAD2799FF00}" srcOrd="0" destOrd="0" presId="urn:microsoft.com/office/officeart/2016/7/layout/RepeatingBendingProcessNew"/>
    <dgm:cxn modelId="{17F7459A-2242-4E44-B449-C7E6B8252F11}" type="presOf" srcId="{86F81738-449D-924E-B03B-C7B473F40D58}" destId="{7772E758-0E7A-A24C-BDDB-BFE6624BCDA7}" srcOrd="1" destOrd="0" presId="urn:microsoft.com/office/officeart/2016/7/layout/RepeatingBendingProcessNew"/>
    <dgm:cxn modelId="{F5046F9E-4F6D-AF41-8AC8-C033F519EDED}" type="presOf" srcId="{6193CC12-DFAB-CD40-82CF-3BCCA9B71CEB}" destId="{5E5AEEE0-A442-8A4D-94FA-82E46FC56F0B}" srcOrd="0" destOrd="0" presId="urn:microsoft.com/office/officeart/2016/7/layout/RepeatingBendingProcessNew"/>
    <dgm:cxn modelId="{813DAF9E-BC1F-BD40-97CA-39FC96977B73}" type="presOf" srcId="{40EA07D7-CD2F-514F-BBF6-292763066D9B}" destId="{7E84809B-2C64-884F-976C-7ECA0BF6B71A}" srcOrd="0" destOrd="0" presId="urn:microsoft.com/office/officeart/2016/7/layout/RepeatingBendingProcessNew"/>
    <dgm:cxn modelId="{064C23AA-3DF9-634E-A99B-9C907241DAD7}" type="presOf" srcId="{A119B2A3-DAAF-9F42-B9BE-038CF1899281}" destId="{26040C65-CB99-4840-9E32-3CFA995B0E58}" srcOrd="0" destOrd="0" presId="urn:microsoft.com/office/officeart/2016/7/layout/RepeatingBendingProcessNew"/>
    <dgm:cxn modelId="{9074F6B2-7EC1-9D48-9215-FC258DC1126C}" srcId="{06A557C8-DC1D-CA46-B0DA-0FB327141506}" destId="{CCE73157-BA46-3648-B770-48445FC3C918}" srcOrd="6" destOrd="0" parTransId="{0FF6EB35-D500-314C-AE40-E5134706A41A}" sibTransId="{9742D871-5308-D942-88A1-2D27EDEB1148}"/>
    <dgm:cxn modelId="{0DA545BF-D1E7-714D-A4EF-D8BBFFAC8227}" type="presOf" srcId="{4CF06FCB-C345-F449-8AC5-34C9D61D13C9}" destId="{4DE02F13-994A-ED4C-9773-3D8E8EAF30D5}" srcOrd="0" destOrd="0" presId="urn:microsoft.com/office/officeart/2016/7/layout/RepeatingBendingProcessNew"/>
    <dgm:cxn modelId="{972441C8-C772-B146-B387-37F26A8BD83F}" type="presOf" srcId="{78763052-1124-A54C-966B-72CBD5096111}" destId="{64BE729F-D23F-6545-9861-013D79470A3E}" srcOrd="0" destOrd="0" presId="urn:microsoft.com/office/officeart/2016/7/layout/RepeatingBendingProcessNew"/>
    <dgm:cxn modelId="{052413CB-797E-A145-827F-427798838FB4}" srcId="{06A557C8-DC1D-CA46-B0DA-0FB327141506}" destId="{7C7998B2-4D47-474F-A36C-FC6CF572C1C8}" srcOrd="9" destOrd="0" parTransId="{5DE8F00D-7F5A-AE4E-9DEA-F1FBB90A4DBE}" sibTransId="{DDA9AC9B-FBB4-1D43-98B2-7D77D3721A4C}"/>
    <dgm:cxn modelId="{2EEAB4D3-2DEA-8C40-B815-A99F5669AC72}" type="presOf" srcId="{0B113B29-5D2D-E946-90A0-16117BF7B58A}" destId="{CE3599B1-F0DB-234A-A09E-F20F84CFC45A}" srcOrd="0" destOrd="0" presId="urn:microsoft.com/office/officeart/2016/7/layout/RepeatingBendingProcessNew"/>
    <dgm:cxn modelId="{4C48F7DA-71D3-BC4A-8F84-9301DA48ED5F}" type="presOf" srcId="{57AA4DC6-BAF1-C74F-BA60-452207268F88}" destId="{29D1C512-E8F9-FD4D-B01D-6C73836D9BA8}" srcOrd="0" destOrd="0" presId="urn:microsoft.com/office/officeart/2016/7/layout/RepeatingBendingProcessNew"/>
    <dgm:cxn modelId="{5D6F5BE5-A6C1-3B4F-AA9B-F4737506B736}" type="presOf" srcId="{06A557C8-DC1D-CA46-B0DA-0FB327141506}" destId="{205ED718-DB37-DC44-836F-4C3A4FD85EC8}" srcOrd="0" destOrd="0" presId="urn:microsoft.com/office/officeart/2016/7/layout/RepeatingBendingProcessNew"/>
    <dgm:cxn modelId="{25F37EE7-0799-734F-A38C-DE983B4A8FD2}" type="presOf" srcId="{93D2859D-9796-6C4F-9072-84334F7AF714}" destId="{6ACA3813-E3CC-AE47-8DC3-200691102465}" srcOrd="0" destOrd="0" presId="urn:microsoft.com/office/officeart/2016/7/layout/RepeatingBendingProcessNew"/>
    <dgm:cxn modelId="{4E9623E9-7AC8-3F4B-9652-288C88BAE75D}" type="presOf" srcId="{CCE73157-BA46-3648-B770-48445FC3C918}" destId="{0BBEEB2C-6832-344B-8BE1-628E380FBB11}" srcOrd="0" destOrd="0" presId="urn:microsoft.com/office/officeart/2016/7/layout/RepeatingBendingProcessNew"/>
    <dgm:cxn modelId="{0F2B36EB-8D9C-464C-A8D0-902F80CC4361}" type="presOf" srcId="{1ED889B1-9285-0C4E-B2F6-0AC90D6F5DBA}" destId="{9EB4A93E-3C1B-6444-9B2B-71EAFF1D7E5F}" srcOrd="0" destOrd="0" presId="urn:microsoft.com/office/officeart/2016/7/layout/RepeatingBendingProcessNew"/>
    <dgm:cxn modelId="{F2C4A0EB-2D36-074A-87F2-9CE906E7540F}" type="presOf" srcId="{40EA07D7-CD2F-514F-BBF6-292763066D9B}" destId="{4A2AF5F5-D547-654F-BEC1-DFAF5B1C3A2C}" srcOrd="1" destOrd="0" presId="urn:microsoft.com/office/officeart/2016/7/layout/RepeatingBendingProcessNew"/>
    <dgm:cxn modelId="{D15126F0-9783-8845-8EEE-A044BF40F1A4}" type="presOf" srcId="{589CF86D-58F1-4B43-B1B8-E7F71EBFB272}" destId="{16B5E7B5-BFB7-1F4C-8656-AF8815168C2A}" srcOrd="1" destOrd="0" presId="urn:microsoft.com/office/officeart/2016/7/layout/RepeatingBendingProcessNew"/>
    <dgm:cxn modelId="{61CCF4F3-58C4-F142-A42E-A2C71165EF6E}" srcId="{06A557C8-DC1D-CA46-B0DA-0FB327141506}" destId="{75199055-A232-F945-81D9-8D8FA6613561}" srcOrd="5" destOrd="0" parTransId="{448267F7-E949-8E44-80E2-C6345EF377EE}" sibTransId="{589CF86D-58F1-4B43-B1B8-E7F71EBFB272}"/>
    <dgm:cxn modelId="{C57F48F5-865E-7941-B97F-1287F63F3F7F}" srcId="{06A557C8-DC1D-CA46-B0DA-0FB327141506}" destId="{1ED889B1-9285-0C4E-B2F6-0AC90D6F5DBA}" srcOrd="11" destOrd="0" parTransId="{133A4CD2-A0B4-C24C-B160-06DB8916EE59}" sibTransId="{86F81738-449D-924E-B03B-C7B473F40D58}"/>
    <dgm:cxn modelId="{86EB07F6-A3B7-7C4C-846B-EF778579BD2A}" srcId="{06A557C8-DC1D-CA46-B0DA-0FB327141506}" destId="{78763052-1124-A54C-966B-72CBD5096111}" srcOrd="0" destOrd="0" parTransId="{F20F5AE1-CC69-8F4F-9461-22EFEAFDD296}" sibTransId="{57AA4DC6-BAF1-C74F-BA60-452207268F88}"/>
    <dgm:cxn modelId="{A3D59FF7-30DA-774D-9158-76D646DC8F75}" srcId="{06A557C8-DC1D-CA46-B0DA-0FB327141506}" destId="{30777963-4B24-4A4A-BABB-4314EF89231D}" srcOrd="10" destOrd="0" parTransId="{FEF78F21-2941-FB4B-8BDD-0EB84AF055FF}" sibTransId="{6193CC12-DFAB-CD40-82CF-3BCCA9B71CEB}"/>
    <dgm:cxn modelId="{B0F934F9-EC3D-204A-BD25-F0AC2A9C6E02}" type="presOf" srcId="{DDA9AC9B-FBB4-1D43-98B2-7D77D3721A4C}" destId="{7F6E5FA9-17A2-8D40-846F-3F7DA7426A64}" srcOrd="1" destOrd="0" presId="urn:microsoft.com/office/officeart/2016/7/layout/RepeatingBendingProcessNew"/>
    <dgm:cxn modelId="{9EF19DFF-2BDD-6440-B2DB-210F5F8815A0}" type="presOf" srcId="{3CFBF93C-B2A2-4143-9595-8A284A841D78}" destId="{03C073DA-3D3E-864C-8194-941178B39560}" srcOrd="1" destOrd="0" presId="urn:microsoft.com/office/officeart/2016/7/layout/RepeatingBendingProcessNew"/>
    <dgm:cxn modelId="{A3894279-840B-024F-8A65-E9B88EBFF954}" type="presParOf" srcId="{205ED718-DB37-DC44-836F-4C3A4FD85EC8}" destId="{64BE729F-D23F-6545-9861-013D79470A3E}" srcOrd="0" destOrd="0" presId="urn:microsoft.com/office/officeart/2016/7/layout/RepeatingBendingProcessNew"/>
    <dgm:cxn modelId="{584F3FB9-7145-9D4F-8837-B3700A4A8D36}" type="presParOf" srcId="{205ED718-DB37-DC44-836F-4C3A4FD85EC8}" destId="{29D1C512-E8F9-FD4D-B01D-6C73836D9BA8}" srcOrd="1" destOrd="0" presId="urn:microsoft.com/office/officeart/2016/7/layout/RepeatingBendingProcessNew"/>
    <dgm:cxn modelId="{8EA6758D-8740-0B48-951E-67A6E9401B60}" type="presParOf" srcId="{29D1C512-E8F9-FD4D-B01D-6C73836D9BA8}" destId="{4F17F034-E2AE-F445-B04E-975659B309F8}" srcOrd="0" destOrd="0" presId="urn:microsoft.com/office/officeart/2016/7/layout/RepeatingBendingProcessNew"/>
    <dgm:cxn modelId="{3CE7D970-0DF5-8C42-91C5-B6D3CE667D11}" type="presParOf" srcId="{205ED718-DB37-DC44-836F-4C3A4FD85EC8}" destId="{8857F649-537B-9047-9037-19B7704D71EB}" srcOrd="2" destOrd="0" presId="urn:microsoft.com/office/officeart/2016/7/layout/RepeatingBendingProcessNew"/>
    <dgm:cxn modelId="{6C89D740-8F3D-A04B-9236-23E1B44F6C8D}" type="presParOf" srcId="{205ED718-DB37-DC44-836F-4C3A4FD85EC8}" destId="{FD40DF58-6E99-B943-96D9-7DAD2799FF00}" srcOrd="3" destOrd="0" presId="urn:microsoft.com/office/officeart/2016/7/layout/RepeatingBendingProcessNew"/>
    <dgm:cxn modelId="{F2391E6C-4325-264E-8918-45F9CDFF34A2}" type="presParOf" srcId="{FD40DF58-6E99-B943-96D9-7DAD2799FF00}" destId="{03C073DA-3D3E-864C-8194-941178B39560}" srcOrd="0" destOrd="0" presId="urn:microsoft.com/office/officeart/2016/7/layout/RepeatingBendingProcessNew"/>
    <dgm:cxn modelId="{2D5E0C27-34C0-E942-AF34-3142EAD72654}" type="presParOf" srcId="{205ED718-DB37-DC44-836F-4C3A4FD85EC8}" destId="{ADC0ED13-49DB-C249-BE20-2306F29736E5}" srcOrd="4" destOrd="0" presId="urn:microsoft.com/office/officeart/2016/7/layout/RepeatingBendingProcessNew"/>
    <dgm:cxn modelId="{2A37B52F-83CC-134C-B3CB-0CF453BA1472}" type="presParOf" srcId="{205ED718-DB37-DC44-836F-4C3A4FD85EC8}" destId="{7E84809B-2C64-884F-976C-7ECA0BF6B71A}" srcOrd="5" destOrd="0" presId="urn:microsoft.com/office/officeart/2016/7/layout/RepeatingBendingProcessNew"/>
    <dgm:cxn modelId="{9989925F-0F53-354A-803B-3929AA3C8ACA}" type="presParOf" srcId="{7E84809B-2C64-884F-976C-7ECA0BF6B71A}" destId="{4A2AF5F5-D547-654F-BEC1-DFAF5B1C3A2C}" srcOrd="0" destOrd="0" presId="urn:microsoft.com/office/officeart/2016/7/layout/RepeatingBendingProcessNew"/>
    <dgm:cxn modelId="{CEFD320B-EBAF-2E4C-BA94-8DD60EE01F00}" type="presParOf" srcId="{205ED718-DB37-DC44-836F-4C3A4FD85EC8}" destId="{4DE02F13-994A-ED4C-9773-3D8E8EAF30D5}" srcOrd="6" destOrd="0" presId="urn:microsoft.com/office/officeart/2016/7/layout/RepeatingBendingProcessNew"/>
    <dgm:cxn modelId="{766DE26F-A317-DA4F-B647-DDF09AAF239C}" type="presParOf" srcId="{205ED718-DB37-DC44-836F-4C3A4FD85EC8}" destId="{42048909-E43D-3940-BA5B-19AC0547214F}" srcOrd="7" destOrd="0" presId="urn:microsoft.com/office/officeart/2016/7/layout/RepeatingBendingProcessNew"/>
    <dgm:cxn modelId="{17749D10-D490-0D46-811C-79ED72761CB7}" type="presParOf" srcId="{42048909-E43D-3940-BA5B-19AC0547214F}" destId="{1DAE01F7-2287-C544-A15E-5A42BC2EC9BA}" srcOrd="0" destOrd="0" presId="urn:microsoft.com/office/officeart/2016/7/layout/RepeatingBendingProcessNew"/>
    <dgm:cxn modelId="{15117AD1-315F-DD41-8E81-305013CD51D0}" type="presParOf" srcId="{205ED718-DB37-DC44-836F-4C3A4FD85EC8}" destId="{E74B3272-0236-6D4A-AD47-8C2E2F8E4FCB}" srcOrd="8" destOrd="0" presId="urn:microsoft.com/office/officeart/2016/7/layout/RepeatingBendingProcessNew"/>
    <dgm:cxn modelId="{40248A98-1CCE-ED49-AC08-DC13E920274D}" type="presParOf" srcId="{205ED718-DB37-DC44-836F-4C3A4FD85EC8}" destId="{CE3599B1-F0DB-234A-A09E-F20F84CFC45A}" srcOrd="9" destOrd="0" presId="urn:microsoft.com/office/officeart/2016/7/layout/RepeatingBendingProcessNew"/>
    <dgm:cxn modelId="{0C8DF19D-99B2-C742-A0A2-4E8D363CF7C2}" type="presParOf" srcId="{CE3599B1-F0DB-234A-A09E-F20F84CFC45A}" destId="{164BDD17-A96E-EB40-BA8B-E51B84848040}" srcOrd="0" destOrd="0" presId="urn:microsoft.com/office/officeart/2016/7/layout/RepeatingBendingProcessNew"/>
    <dgm:cxn modelId="{0E6393F6-A4FF-B94C-A3FF-5FC51E8935D5}" type="presParOf" srcId="{205ED718-DB37-DC44-836F-4C3A4FD85EC8}" destId="{D31825E6-0B70-6D4B-909E-D16AF0EC4364}" srcOrd="10" destOrd="0" presId="urn:microsoft.com/office/officeart/2016/7/layout/RepeatingBendingProcessNew"/>
    <dgm:cxn modelId="{5F5A151E-1507-8446-8F94-124F3E01EC79}" type="presParOf" srcId="{205ED718-DB37-DC44-836F-4C3A4FD85EC8}" destId="{47A5A818-5558-594E-873E-B38114CD33D9}" srcOrd="11" destOrd="0" presId="urn:microsoft.com/office/officeart/2016/7/layout/RepeatingBendingProcessNew"/>
    <dgm:cxn modelId="{EC6F9EBF-3926-6745-B2AC-11F488B4E108}" type="presParOf" srcId="{47A5A818-5558-594E-873E-B38114CD33D9}" destId="{16B5E7B5-BFB7-1F4C-8656-AF8815168C2A}" srcOrd="0" destOrd="0" presId="urn:microsoft.com/office/officeart/2016/7/layout/RepeatingBendingProcessNew"/>
    <dgm:cxn modelId="{836DF64C-27F9-CE4E-9AC0-40AB1B523C2C}" type="presParOf" srcId="{205ED718-DB37-DC44-836F-4C3A4FD85EC8}" destId="{0BBEEB2C-6832-344B-8BE1-628E380FBB11}" srcOrd="12" destOrd="0" presId="urn:microsoft.com/office/officeart/2016/7/layout/RepeatingBendingProcessNew"/>
    <dgm:cxn modelId="{C29D22D6-FA26-E249-A6D4-F1EACDB39B95}" type="presParOf" srcId="{205ED718-DB37-DC44-836F-4C3A4FD85EC8}" destId="{621B8D8C-EF82-9B49-8DB2-2AAA0EAD89AE}" srcOrd="13" destOrd="0" presId="urn:microsoft.com/office/officeart/2016/7/layout/RepeatingBendingProcessNew"/>
    <dgm:cxn modelId="{AB05F028-E77C-4C4F-AA60-F9E8704FA160}" type="presParOf" srcId="{621B8D8C-EF82-9B49-8DB2-2AAA0EAD89AE}" destId="{91A7315A-E8F8-084B-B799-E162804ABD7A}" srcOrd="0" destOrd="0" presId="urn:microsoft.com/office/officeart/2016/7/layout/RepeatingBendingProcessNew"/>
    <dgm:cxn modelId="{C9C98BAF-229C-C245-8220-40B279F6C7BF}" type="presParOf" srcId="{205ED718-DB37-DC44-836F-4C3A4FD85EC8}" destId="{B48A35FF-9D24-5941-939E-81D16439601B}" srcOrd="14" destOrd="0" presId="urn:microsoft.com/office/officeart/2016/7/layout/RepeatingBendingProcessNew"/>
    <dgm:cxn modelId="{22A67779-C4C2-0346-AEB9-97748153A285}" type="presParOf" srcId="{205ED718-DB37-DC44-836F-4C3A4FD85EC8}" destId="{26040C65-CB99-4840-9E32-3CFA995B0E58}" srcOrd="15" destOrd="0" presId="urn:microsoft.com/office/officeart/2016/7/layout/RepeatingBendingProcessNew"/>
    <dgm:cxn modelId="{087E4648-73DA-9B42-A203-45D05C0A91CC}" type="presParOf" srcId="{26040C65-CB99-4840-9E32-3CFA995B0E58}" destId="{D3BFA849-302A-E345-8415-76029B913684}" srcOrd="0" destOrd="0" presId="urn:microsoft.com/office/officeart/2016/7/layout/RepeatingBendingProcessNew"/>
    <dgm:cxn modelId="{908BBD80-AFE0-2A4E-AF9F-A393F09856CE}" type="presParOf" srcId="{205ED718-DB37-DC44-836F-4C3A4FD85EC8}" destId="{E7BE7D7F-817C-5448-8712-A6300A8322AE}" srcOrd="16" destOrd="0" presId="urn:microsoft.com/office/officeart/2016/7/layout/RepeatingBendingProcessNew"/>
    <dgm:cxn modelId="{1076AAE6-D0D3-DC4C-BCF6-E0F928E001E1}" type="presParOf" srcId="{205ED718-DB37-DC44-836F-4C3A4FD85EC8}" destId="{6E6CF400-3EEA-6048-9D21-8147581EC2A1}" srcOrd="17" destOrd="0" presId="urn:microsoft.com/office/officeart/2016/7/layout/RepeatingBendingProcessNew"/>
    <dgm:cxn modelId="{19DBCA85-2491-6C45-9A28-54B251DE3EBF}" type="presParOf" srcId="{6E6CF400-3EEA-6048-9D21-8147581EC2A1}" destId="{50E10FB8-9624-984A-9322-F0CDAAEFD5F2}" srcOrd="0" destOrd="0" presId="urn:microsoft.com/office/officeart/2016/7/layout/RepeatingBendingProcessNew"/>
    <dgm:cxn modelId="{CAE09346-1434-1244-8AA4-C624813655D0}" type="presParOf" srcId="{205ED718-DB37-DC44-836F-4C3A4FD85EC8}" destId="{E0136B81-41FE-344F-8500-9E510B783529}" srcOrd="18" destOrd="0" presId="urn:microsoft.com/office/officeart/2016/7/layout/RepeatingBendingProcessNew"/>
    <dgm:cxn modelId="{754F2497-B09D-4F4D-B217-DBE1C8850297}" type="presParOf" srcId="{205ED718-DB37-DC44-836F-4C3A4FD85EC8}" destId="{6F36AF8E-CCCB-854F-AD0C-0D2F952DBE7F}" srcOrd="19" destOrd="0" presId="urn:microsoft.com/office/officeart/2016/7/layout/RepeatingBendingProcessNew"/>
    <dgm:cxn modelId="{0AA2C7B9-75EF-A44D-B504-1E1601F162E2}" type="presParOf" srcId="{6F36AF8E-CCCB-854F-AD0C-0D2F952DBE7F}" destId="{7F6E5FA9-17A2-8D40-846F-3F7DA7426A64}" srcOrd="0" destOrd="0" presId="urn:microsoft.com/office/officeart/2016/7/layout/RepeatingBendingProcessNew"/>
    <dgm:cxn modelId="{CCF25E83-EA17-104E-BBD9-8BBE0E8F2410}" type="presParOf" srcId="{205ED718-DB37-DC44-836F-4C3A4FD85EC8}" destId="{AF8498DD-87CF-9148-AC37-9AFE1002C05E}" srcOrd="20" destOrd="0" presId="urn:microsoft.com/office/officeart/2016/7/layout/RepeatingBendingProcessNew"/>
    <dgm:cxn modelId="{7456DE5E-F28B-2B4A-A015-B3D18CF8CA59}" type="presParOf" srcId="{205ED718-DB37-DC44-836F-4C3A4FD85EC8}" destId="{5E5AEEE0-A442-8A4D-94FA-82E46FC56F0B}" srcOrd="21" destOrd="0" presId="urn:microsoft.com/office/officeart/2016/7/layout/RepeatingBendingProcessNew"/>
    <dgm:cxn modelId="{2FF4845E-FD97-CD41-86D2-257997E914D2}" type="presParOf" srcId="{5E5AEEE0-A442-8A4D-94FA-82E46FC56F0B}" destId="{19BCB445-D92D-4541-963D-53133995EE0A}" srcOrd="0" destOrd="0" presId="urn:microsoft.com/office/officeart/2016/7/layout/RepeatingBendingProcessNew"/>
    <dgm:cxn modelId="{FCBB53D5-C306-F84E-9A37-5FF7CAF21A11}" type="presParOf" srcId="{205ED718-DB37-DC44-836F-4C3A4FD85EC8}" destId="{9EB4A93E-3C1B-6444-9B2B-71EAFF1D7E5F}" srcOrd="22" destOrd="0" presId="urn:microsoft.com/office/officeart/2016/7/layout/RepeatingBendingProcessNew"/>
    <dgm:cxn modelId="{4F9F5314-524C-9C44-8A1E-61E20470F18D}" type="presParOf" srcId="{205ED718-DB37-DC44-836F-4C3A4FD85EC8}" destId="{1E2EFB37-BBD2-A940-BF34-65A24A162390}" srcOrd="23" destOrd="0" presId="urn:microsoft.com/office/officeart/2016/7/layout/RepeatingBendingProcessNew"/>
    <dgm:cxn modelId="{1E093E33-8524-0A49-B962-C4F7599D6B1A}" type="presParOf" srcId="{1E2EFB37-BBD2-A940-BF34-65A24A162390}" destId="{7772E758-0E7A-A24C-BDDB-BFE6624BCDA7}" srcOrd="0" destOrd="0" presId="urn:microsoft.com/office/officeart/2016/7/layout/RepeatingBendingProcessNew"/>
    <dgm:cxn modelId="{91771726-FCA8-2E42-A17C-7AC9DC2A0D71}" type="presParOf" srcId="{205ED718-DB37-DC44-836F-4C3A4FD85EC8}" destId="{6ACA3813-E3CC-AE47-8DC3-200691102465}" srcOrd="2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1C512-E8F9-FD4D-B01D-6C73836D9BA8}">
      <dsp:nvSpPr>
        <dsp:cNvPr id="0" name=""/>
        <dsp:cNvSpPr/>
      </dsp:nvSpPr>
      <dsp:spPr>
        <a:xfrm>
          <a:off x="2348909" y="431452"/>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06504" y="475351"/>
        <a:ext cx="18199" cy="3643"/>
      </dsp:txXfrm>
    </dsp:sp>
    <dsp:sp modelId="{64BE729F-D23F-6545-9861-013D79470A3E}">
      <dsp:nvSpPr>
        <dsp:cNvPr id="0" name=""/>
        <dsp:cNvSpPr/>
      </dsp:nvSpPr>
      <dsp:spPr>
        <a:xfrm>
          <a:off x="768146" y="2403"/>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Text analysis research </a:t>
          </a:r>
          <a:r>
            <a:rPr lang="en-GB" sz="1200" i="1" kern="1200" dirty="0"/>
            <a:t>(provisional props list)</a:t>
          </a:r>
        </a:p>
      </dsp:txBody>
      <dsp:txXfrm>
        <a:off x="768146" y="2403"/>
        <a:ext cx="1582562" cy="949537"/>
      </dsp:txXfrm>
    </dsp:sp>
    <dsp:sp modelId="{FD40DF58-6E99-B943-96D9-7DAD2799FF00}">
      <dsp:nvSpPr>
        <dsp:cNvPr id="0" name=""/>
        <dsp:cNvSpPr/>
      </dsp:nvSpPr>
      <dsp:spPr>
        <a:xfrm>
          <a:off x="4295462" y="431452"/>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53057" y="475351"/>
        <a:ext cx="18199" cy="3643"/>
      </dsp:txXfrm>
    </dsp:sp>
    <dsp:sp modelId="{8857F649-537B-9047-9037-19B7704D71EB}">
      <dsp:nvSpPr>
        <dsp:cNvPr id="0" name=""/>
        <dsp:cNvSpPr/>
      </dsp:nvSpPr>
      <dsp:spPr>
        <a:xfrm>
          <a:off x="2714699" y="2403"/>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Props meeting </a:t>
          </a:r>
        </a:p>
        <a:p>
          <a:pPr marL="0" lvl="0" indent="0" algn="ctr" defTabSz="533400">
            <a:lnSpc>
              <a:spcPct val="90000"/>
            </a:lnSpc>
            <a:spcBef>
              <a:spcPct val="0"/>
            </a:spcBef>
            <a:spcAft>
              <a:spcPct val="35000"/>
            </a:spcAft>
            <a:buNone/>
          </a:pPr>
          <a:r>
            <a:rPr lang="en-GB" sz="1200" i="1" kern="1200" dirty="0"/>
            <a:t>(actual props list)</a:t>
          </a:r>
        </a:p>
      </dsp:txBody>
      <dsp:txXfrm>
        <a:off x="2714699" y="2403"/>
        <a:ext cx="1582562" cy="949537"/>
      </dsp:txXfrm>
    </dsp:sp>
    <dsp:sp modelId="{7E84809B-2C64-884F-976C-7ECA0BF6B71A}">
      <dsp:nvSpPr>
        <dsp:cNvPr id="0" name=""/>
        <dsp:cNvSpPr/>
      </dsp:nvSpPr>
      <dsp:spPr>
        <a:xfrm>
          <a:off x="6242014" y="431452"/>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99609" y="475351"/>
        <a:ext cx="18199" cy="3643"/>
      </dsp:txXfrm>
    </dsp:sp>
    <dsp:sp modelId="{ADC0ED13-49DB-C249-BE20-2306F29736E5}">
      <dsp:nvSpPr>
        <dsp:cNvPr id="0" name=""/>
        <dsp:cNvSpPr/>
      </dsp:nvSpPr>
      <dsp:spPr>
        <a:xfrm>
          <a:off x="4661251" y="2403"/>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Identify problems &amp; prioritise</a:t>
          </a:r>
        </a:p>
      </dsp:txBody>
      <dsp:txXfrm>
        <a:off x="4661251" y="2403"/>
        <a:ext cx="1582562" cy="949537"/>
      </dsp:txXfrm>
    </dsp:sp>
    <dsp:sp modelId="{42048909-E43D-3940-BA5B-19AC0547214F}">
      <dsp:nvSpPr>
        <dsp:cNvPr id="0" name=""/>
        <dsp:cNvSpPr/>
      </dsp:nvSpPr>
      <dsp:spPr>
        <a:xfrm>
          <a:off x="8188566" y="431452"/>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346161" y="475351"/>
        <a:ext cx="18199" cy="3643"/>
      </dsp:txXfrm>
    </dsp:sp>
    <dsp:sp modelId="{4DE02F13-994A-ED4C-9773-3D8E8EAF30D5}">
      <dsp:nvSpPr>
        <dsp:cNvPr id="0" name=""/>
        <dsp:cNvSpPr/>
      </dsp:nvSpPr>
      <dsp:spPr>
        <a:xfrm>
          <a:off x="6607803" y="2403"/>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Daily delegation of tasks from SM or Proos Master </a:t>
          </a:r>
        </a:p>
        <a:p>
          <a:pPr marL="0" lvl="0" indent="0" algn="ctr" defTabSz="533400">
            <a:lnSpc>
              <a:spcPct val="90000"/>
            </a:lnSpc>
            <a:spcBef>
              <a:spcPct val="0"/>
            </a:spcBef>
            <a:spcAft>
              <a:spcPct val="35000"/>
            </a:spcAft>
            <a:buNone/>
          </a:pPr>
          <a:r>
            <a:rPr lang="en-GB" sz="1200" i="1" kern="1200" dirty="0"/>
            <a:t>(show props to director/designer)</a:t>
          </a:r>
        </a:p>
      </dsp:txBody>
      <dsp:txXfrm>
        <a:off x="6607803" y="2403"/>
        <a:ext cx="1582562" cy="949537"/>
      </dsp:txXfrm>
    </dsp:sp>
    <dsp:sp modelId="{CE3599B1-F0DB-234A-A09E-F20F84CFC45A}">
      <dsp:nvSpPr>
        <dsp:cNvPr id="0" name=""/>
        <dsp:cNvSpPr/>
      </dsp:nvSpPr>
      <dsp:spPr>
        <a:xfrm>
          <a:off x="1559428" y="950141"/>
          <a:ext cx="7786209" cy="333389"/>
        </a:xfrm>
        <a:custGeom>
          <a:avLst/>
          <a:gdLst/>
          <a:ahLst/>
          <a:cxnLst/>
          <a:rect l="0" t="0" r="0" b="0"/>
          <a:pathLst>
            <a:path>
              <a:moveTo>
                <a:pt x="7786209" y="0"/>
              </a:moveTo>
              <a:lnTo>
                <a:pt x="7786209" y="183794"/>
              </a:lnTo>
              <a:lnTo>
                <a:pt x="0" y="183794"/>
              </a:lnTo>
              <a:lnTo>
                <a:pt x="0" y="333389"/>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57665" y="1115014"/>
        <a:ext cx="389735" cy="3643"/>
      </dsp:txXfrm>
    </dsp:sp>
    <dsp:sp modelId="{E74B3272-0236-6D4A-AD47-8C2E2F8E4FCB}">
      <dsp:nvSpPr>
        <dsp:cNvPr id="0" name=""/>
        <dsp:cNvSpPr/>
      </dsp:nvSpPr>
      <dsp:spPr>
        <a:xfrm>
          <a:off x="8554356" y="2403"/>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 Borrow forms </a:t>
          </a:r>
        </a:p>
        <a:p>
          <a:pPr marL="0" lvl="0" indent="0" algn="ctr" defTabSz="533400">
            <a:lnSpc>
              <a:spcPct val="90000"/>
            </a:lnSpc>
            <a:spcBef>
              <a:spcPct val="0"/>
            </a:spcBef>
            <a:spcAft>
              <a:spcPct val="35000"/>
            </a:spcAft>
            <a:buNone/>
          </a:pPr>
          <a:r>
            <a:rPr lang="en-GB" sz="1200" i="1" kern="1200" dirty="0"/>
            <a:t>(update props list)</a:t>
          </a:r>
        </a:p>
      </dsp:txBody>
      <dsp:txXfrm>
        <a:off x="8554356" y="2403"/>
        <a:ext cx="1582562" cy="949537"/>
      </dsp:txXfrm>
    </dsp:sp>
    <dsp:sp modelId="{47A5A818-5558-594E-873E-B38114CD33D9}">
      <dsp:nvSpPr>
        <dsp:cNvPr id="0" name=""/>
        <dsp:cNvSpPr/>
      </dsp:nvSpPr>
      <dsp:spPr>
        <a:xfrm>
          <a:off x="2348909" y="1744980"/>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06504" y="1788878"/>
        <a:ext cx="18199" cy="3643"/>
      </dsp:txXfrm>
    </dsp:sp>
    <dsp:sp modelId="{D31825E6-0B70-6D4B-909E-D16AF0EC4364}">
      <dsp:nvSpPr>
        <dsp:cNvPr id="0" name=""/>
        <dsp:cNvSpPr/>
      </dsp:nvSpPr>
      <dsp:spPr>
        <a:xfrm>
          <a:off x="768146" y="1315931"/>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Props call </a:t>
          </a:r>
        </a:p>
        <a:p>
          <a:pPr marL="0" lvl="0" indent="0" algn="ctr" defTabSz="533400">
            <a:lnSpc>
              <a:spcPct val="90000"/>
            </a:lnSpc>
            <a:spcBef>
              <a:spcPct val="0"/>
            </a:spcBef>
            <a:spcAft>
              <a:spcPct val="35000"/>
            </a:spcAft>
            <a:buNone/>
          </a:pPr>
          <a:r>
            <a:rPr lang="en-GB" sz="1200" i="1" kern="1200" dirty="0"/>
            <a:t>(props parade pass/fail )</a:t>
          </a:r>
        </a:p>
      </dsp:txBody>
      <dsp:txXfrm>
        <a:off x="768146" y="1315931"/>
        <a:ext cx="1582562" cy="949537"/>
      </dsp:txXfrm>
    </dsp:sp>
    <dsp:sp modelId="{621B8D8C-EF82-9B49-8DB2-2AAA0EAD89AE}">
      <dsp:nvSpPr>
        <dsp:cNvPr id="0" name=""/>
        <dsp:cNvSpPr/>
      </dsp:nvSpPr>
      <dsp:spPr>
        <a:xfrm>
          <a:off x="4295462" y="1744980"/>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53057" y="1788878"/>
        <a:ext cx="18199" cy="3643"/>
      </dsp:txXfrm>
    </dsp:sp>
    <dsp:sp modelId="{0BBEEB2C-6832-344B-8BE1-628E380FBB11}">
      <dsp:nvSpPr>
        <dsp:cNvPr id="0" name=""/>
        <dsp:cNvSpPr/>
      </dsp:nvSpPr>
      <dsp:spPr>
        <a:xfrm>
          <a:off x="2714699" y="1315931"/>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Set up for tech / filming </a:t>
          </a:r>
          <a:r>
            <a:rPr lang="en-GB" sz="1200" i="1" kern="1200" dirty="0"/>
            <a:t>(finalise setting list)</a:t>
          </a:r>
        </a:p>
      </dsp:txBody>
      <dsp:txXfrm>
        <a:off x="2714699" y="1315931"/>
        <a:ext cx="1582562" cy="949537"/>
      </dsp:txXfrm>
    </dsp:sp>
    <dsp:sp modelId="{26040C65-CB99-4840-9E32-3CFA995B0E58}">
      <dsp:nvSpPr>
        <dsp:cNvPr id="0" name=""/>
        <dsp:cNvSpPr/>
      </dsp:nvSpPr>
      <dsp:spPr>
        <a:xfrm>
          <a:off x="6242014" y="1744980"/>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99609" y="1788878"/>
        <a:ext cx="18199" cy="3643"/>
      </dsp:txXfrm>
    </dsp:sp>
    <dsp:sp modelId="{B48A35FF-9D24-5941-939E-81D16439601B}">
      <dsp:nvSpPr>
        <dsp:cNvPr id="0" name=""/>
        <dsp:cNvSpPr/>
      </dsp:nvSpPr>
      <dsp:spPr>
        <a:xfrm>
          <a:off x="4661251" y="1315931"/>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Run tech </a:t>
          </a:r>
        </a:p>
        <a:p>
          <a:pPr marL="0" lvl="0" indent="0" algn="ctr" defTabSz="533400">
            <a:lnSpc>
              <a:spcPct val="90000"/>
            </a:lnSpc>
            <a:spcBef>
              <a:spcPct val="0"/>
            </a:spcBef>
            <a:spcAft>
              <a:spcPct val="35000"/>
            </a:spcAft>
            <a:buNone/>
          </a:pPr>
          <a:r>
            <a:rPr lang="en-GB" sz="1200" i="1" kern="1200" dirty="0"/>
            <a:t>(update setting list &amp; running plot</a:t>
          </a:r>
          <a:r>
            <a:rPr lang="en-GB" sz="1200" kern="1200" dirty="0"/>
            <a:t>)</a:t>
          </a:r>
        </a:p>
      </dsp:txBody>
      <dsp:txXfrm>
        <a:off x="4661251" y="1315931"/>
        <a:ext cx="1582562" cy="949537"/>
      </dsp:txXfrm>
    </dsp:sp>
    <dsp:sp modelId="{6E6CF400-3EEA-6048-9D21-8147581EC2A1}">
      <dsp:nvSpPr>
        <dsp:cNvPr id="0" name=""/>
        <dsp:cNvSpPr/>
      </dsp:nvSpPr>
      <dsp:spPr>
        <a:xfrm>
          <a:off x="8188566" y="1744980"/>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346161" y="1788878"/>
        <a:ext cx="18199" cy="3643"/>
      </dsp:txXfrm>
    </dsp:sp>
    <dsp:sp modelId="{E7BE7D7F-817C-5448-8712-A6300A8322AE}">
      <dsp:nvSpPr>
        <dsp:cNvPr id="0" name=""/>
        <dsp:cNvSpPr/>
      </dsp:nvSpPr>
      <dsp:spPr>
        <a:xfrm>
          <a:off x="6607803" y="1315931"/>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Dress run</a:t>
          </a:r>
        </a:p>
      </dsp:txBody>
      <dsp:txXfrm>
        <a:off x="6607803" y="1315931"/>
        <a:ext cx="1582562" cy="949537"/>
      </dsp:txXfrm>
    </dsp:sp>
    <dsp:sp modelId="{6F36AF8E-CCCB-854F-AD0C-0D2F952DBE7F}">
      <dsp:nvSpPr>
        <dsp:cNvPr id="0" name=""/>
        <dsp:cNvSpPr/>
      </dsp:nvSpPr>
      <dsp:spPr>
        <a:xfrm>
          <a:off x="1559428" y="2263668"/>
          <a:ext cx="7786209" cy="333389"/>
        </a:xfrm>
        <a:custGeom>
          <a:avLst/>
          <a:gdLst/>
          <a:ahLst/>
          <a:cxnLst/>
          <a:rect l="0" t="0" r="0" b="0"/>
          <a:pathLst>
            <a:path>
              <a:moveTo>
                <a:pt x="7786209" y="0"/>
              </a:moveTo>
              <a:lnTo>
                <a:pt x="7786209" y="183794"/>
              </a:lnTo>
              <a:lnTo>
                <a:pt x="0" y="183794"/>
              </a:lnTo>
              <a:lnTo>
                <a:pt x="0" y="333389"/>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57665" y="2428541"/>
        <a:ext cx="389735" cy="3643"/>
      </dsp:txXfrm>
    </dsp:sp>
    <dsp:sp modelId="{E0136B81-41FE-344F-8500-9E510B783529}">
      <dsp:nvSpPr>
        <dsp:cNvPr id="0" name=""/>
        <dsp:cNvSpPr/>
      </dsp:nvSpPr>
      <dsp:spPr>
        <a:xfrm>
          <a:off x="8554356" y="1315931"/>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Run show/filming (daily set up, running props)</a:t>
          </a:r>
        </a:p>
      </dsp:txBody>
      <dsp:txXfrm>
        <a:off x="8554356" y="1315931"/>
        <a:ext cx="1582562" cy="949537"/>
      </dsp:txXfrm>
    </dsp:sp>
    <dsp:sp modelId="{5E5AEEE0-A442-8A4D-94FA-82E46FC56F0B}">
      <dsp:nvSpPr>
        <dsp:cNvPr id="0" name=""/>
        <dsp:cNvSpPr/>
      </dsp:nvSpPr>
      <dsp:spPr>
        <a:xfrm>
          <a:off x="2348909" y="3058507"/>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06504" y="3102405"/>
        <a:ext cx="18199" cy="3643"/>
      </dsp:txXfrm>
    </dsp:sp>
    <dsp:sp modelId="{AF8498DD-87CF-9148-AC37-9AFE1002C05E}">
      <dsp:nvSpPr>
        <dsp:cNvPr id="0" name=""/>
        <dsp:cNvSpPr/>
      </dsp:nvSpPr>
      <dsp:spPr>
        <a:xfrm>
          <a:off x="768146" y="2629458"/>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Get out/wrap – returns, sell, store</a:t>
          </a:r>
        </a:p>
      </dsp:txBody>
      <dsp:txXfrm>
        <a:off x="768146" y="2629458"/>
        <a:ext cx="1582562" cy="949537"/>
      </dsp:txXfrm>
    </dsp:sp>
    <dsp:sp modelId="{1E2EFB37-BBD2-A940-BF34-65A24A162390}">
      <dsp:nvSpPr>
        <dsp:cNvPr id="0" name=""/>
        <dsp:cNvSpPr/>
      </dsp:nvSpPr>
      <dsp:spPr>
        <a:xfrm>
          <a:off x="4295462" y="3058507"/>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53057" y="3102405"/>
        <a:ext cx="18199" cy="3643"/>
      </dsp:txXfrm>
    </dsp:sp>
    <dsp:sp modelId="{9EB4A93E-3C1B-6444-9B2B-71EAFF1D7E5F}">
      <dsp:nvSpPr>
        <dsp:cNvPr id="0" name=""/>
        <dsp:cNvSpPr/>
      </dsp:nvSpPr>
      <dsp:spPr>
        <a:xfrm>
          <a:off x="2714699" y="2629458"/>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Returns </a:t>
          </a:r>
        </a:p>
        <a:p>
          <a:pPr marL="0" lvl="0" indent="0" algn="ctr" defTabSz="533400">
            <a:lnSpc>
              <a:spcPct val="90000"/>
            </a:lnSpc>
            <a:spcBef>
              <a:spcPct val="0"/>
            </a:spcBef>
            <a:spcAft>
              <a:spcPct val="35000"/>
            </a:spcAft>
            <a:buNone/>
          </a:pPr>
          <a:r>
            <a:rPr lang="en-GB" sz="1200" i="1" kern="1200" dirty="0"/>
            <a:t>(long day out in the van &amp; borrow forms signed)</a:t>
          </a:r>
        </a:p>
      </dsp:txBody>
      <dsp:txXfrm>
        <a:off x="2714699" y="2629458"/>
        <a:ext cx="1582562" cy="949537"/>
      </dsp:txXfrm>
    </dsp:sp>
    <dsp:sp modelId="{6ACA3813-E3CC-AE47-8DC3-200691102465}">
      <dsp:nvSpPr>
        <dsp:cNvPr id="0" name=""/>
        <dsp:cNvSpPr/>
      </dsp:nvSpPr>
      <dsp:spPr>
        <a:xfrm>
          <a:off x="4661251" y="2629458"/>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Update contacts list</a:t>
          </a:r>
        </a:p>
      </dsp:txBody>
      <dsp:txXfrm>
        <a:off x="4661251" y="2629458"/>
        <a:ext cx="1582562" cy="94953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1CC577-6CEB-254C-8C66-4F942E6FBB28}"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6E6BF-C96C-C74F-9FF9-268C97A5573D}" type="slidenum">
              <a:rPr lang="en-GB" smtClean="0"/>
              <a:t>‹#›</a:t>
            </a:fld>
            <a:endParaRPr lang="en-GB"/>
          </a:p>
        </p:txBody>
      </p:sp>
    </p:spTree>
    <p:extLst>
      <p:ext uri="{BB962C8B-B14F-4D97-AF65-F5344CB8AC3E}">
        <p14:creationId xmlns:p14="http://schemas.microsoft.com/office/powerpoint/2010/main" val="2206727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creenskills.com/careers/job-profiles/film-and-tv-drama/development-film-and-tv-drama-job-profiles/director/"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youtube.com/watch?v=aeqRKGGyKGA" TargetMode="External"/><Relationship Id="rId5" Type="http://schemas.openxmlformats.org/officeDocument/2006/relationships/hyperlink" Target="https://www.screenskills.com/careers/job-profiles/film-and-tv-drama/technical/grip/" TargetMode="External"/><Relationship Id="rId4" Type="http://schemas.openxmlformats.org/officeDocument/2006/relationships/hyperlink" Target="https://www.screenskills.com/careers/job-profiles/film-and-tv-drama/technical/gaffer/"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creenskills.com/job-profiles/browse/unscripted-tv/craft/production-designer-unscripted-tv/"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screenskills.com/job-profiles/browse/unscripted-tv/editorial/producer-director/" TargetMode="External"/><Relationship Id="rId5" Type="http://schemas.openxmlformats.org/officeDocument/2006/relationships/hyperlink" Target="https://www.screenskills.com/job-profiles/browse/unscripted-tv/editorial/director-unscripted-tv/" TargetMode="External"/><Relationship Id="rId4" Type="http://schemas.openxmlformats.org/officeDocument/2006/relationships/hyperlink" Target="https://www.screenskills.com/job-profiles/browse/unscripted-tv/editorial/producer-unscripted-tv/"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screenskills.com/careers/job-profiles/film-and-tv-drama/technical/director-of-photography-dop/"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creenskills.com/careers/job-profiles/film-and-tv-drama/development-film-and-tv-drama-job-profiles/director/"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screenskills.com/careers/job-profiles/film-and-tv-drama/technical/director-of-photography-dop/"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291FF-5FE9-12DC-12C1-51991529AC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4208B7-DB4B-BFD2-0934-AEB59937E7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86DAAB-8C15-3335-B599-F0B2D985B39F}"/>
              </a:ext>
            </a:extLst>
          </p:cNvPr>
          <p:cNvSpPr>
            <a:spLocks noGrp="1"/>
          </p:cNvSpPr>
          <p:nvPr>
            <p:ph type="body" idx="1"/>
          </p:nvPr>
        </p:nvSpPr>
        <p:spPr/>
        <p:txBody>
          <a:bodyPr/>
          <a:lstStyle/>
          <a:p>
            <a:r>
              <a:rPr lang="en-GB" dirty="0"/>
              <a:t>What skills are needed to work in entertainment?</a:t>
            </a:r>
          </a:p>
          <a:p>
            <a:endParaRPr lang="en-GB" dirty="0"/>
          </a:p>
          <a:p>
            <a:r>
              <a:rPr lang="en-GB" dirty="0"/>
              <a:t>Ask to call out areas of interest and skills required</a:t>
            </a:r>
          </a:p>
        </p:txBody>
      </p:sp>
      <p:sp>
        <p:nvSpPr>
          <p:cNvPr id="4" name="Slide Number Placeholder 3">
            <a:extLst>
              <a:ext uri="{FF2B5EF4-FFF2-40B4-BE49-F238E27FC236}">
                <a16:creationId xmlns:a16="http://schemas.microsoft.com/office/drawing/2014/main" id="{496F099F-CE31-A354-B346-F7A2599881E5}"/>
              </a:ext>
            </a:extLst>
          </p:cNvPr>
          <p:cNvSpPr>
            <a:spLocks noGrp="1"/>
          </p:cNvSpPr>
          <p:nvPr>
            <p:ph type="sldNum" sz="quarter" idx="5"/>
          </p:nvPr>
        </p:nvSpPr>
        <p:spPr/>
        <p:txBody>
          <a:bodyPr/>
          <a:lstStyle/>
          <a:p>
            <a:fld id="{3CD6E6BF-C96C-C74F-9FF9-268C97A5573D}" type="slidenum">
              <a:rPr lang="en-GB" smtClean="0"/>
              <a:t>2</a:t>
            </a:fld>
            <a:endParaRPr lang="en-GB"/>
          </a:p>
        </p:txBody>
      </p:sp>
    </p:spTree>
    <p:extLst>
      <p:ext uri="{BB962C8B-B14F-4D97-AF65-F5344CB8AC3E}">
        <p14:creationId xmlns:p14="http://schemas.microsoft.com/office/powerpoint/2010/main" val="2525752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4AC89E-116B-3F06-E63A-5205A63031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6C7F7A-5D80-112C-61F2-8432116C09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7552E0-C7D1-69A6-31B4-6C031C1EAE7D}"/>
              </a:ext>
            </a:extLst>
          </p:cNvPr>
          <p:cNvSpPr>
            <a:spLocks noGrp="1"/>
          </p:cNvSpPr>
          <p:nvPr>
            <p:ph type="body" idx="1"/>
          </p:nvPr>
        </p:nvSpPr>
        <p:spPr/>
        <p:txBody>
          <a:bodyPr/>
          <a:lstStyle/>
          <a:p>
            <a:r>
              <a:rPr lang="en-GB" dirty="0"/>
              <a:t>How well we communicate and work effectively together</a:t>
            </a:r>
          </a:p>
          <a:p>
            <a:endParaRPr lang="en-GB" dirty="0"/>
          </a:p>
          <a:p>
            <a:r>
              <a:rPr lang="en-GB" dirty="0"/>
              <a:t>perfect example of harmony</a:t>
            </a:r>
          </a:p>
        </p:txBody>
      </p:sp>
      <p:sp>
        <p:nvSpPr>
          <p:cNvPr id="4" name="Slide Number Placeholder 3">
            <a:extLst>
              <a:ext uri="{FF2B5EF4-FFF2-40B4-BE49-F238E27FC236}">
                <a16:creationId xmlns:a16="http://schemas.microsoft.com/office/drawing/2014/main" id="{A49902C9-1D06-947C-55CB-54EE9BFB83B8}"/>
              </a:ext>
            </a:extLst>
          </p:cNvPr>
          <p:cNvSpPr>
            <a:spLocks noGrp="1"/>
          </p:cNvSpPr>
          <p:nvPr>
            <p:ph type="sldNum" sz="quarter" idx="5"/>
          </p:nvPr>
        </p:nvSpPr>
        <p:spPr/>
        <p:txBody>
          <a:bodyPr/>
          <a:lstStyle/>
          <a:p>
            <a:fld id="{3CD6E6BF-C96C-C74F-9FF9-268C97A5573D}" type="slidenum">
              <a:rPr lang="en-GB" smtClean="0"/>
              <a:t>3</a:t>
            </a:fld>
            <a:endParaRPr lang="en-GB"/>
          </a:p>
        </p:txBody>
      </p:sp>
    </p:spTree>
    <p:extLst>
      <p:ext uri="{BB962C8B-B14F-4D97-AF65-F5344CB8AC3E}">
        <p14:creationId xmlns:p14="http://schemas.microsoft.com/office/powerpoint/2010/main" val="36732295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10 or less on small scale</a:t>
            </a:r>
          </a:p>
          <a:p>
            <a:endParaRPr lang="en-GB" dirty="0"/>
          </a:p>
          <a:p>
            <a:r>
              <a:rPr lang="en-GB" dirty="0"/>
              <a:t>can be over 1000</a:t>
            </a:r>
          </a:p>
          <a:p>
            <a:endParaRPr lang="en-GB" dirty="0"/>
          </a:p>
          <a:p>
            <a:r>
              <a:rPr lang="en-GB" dirty="0"/>
              <a:t>usually around 500 on a Hollywood scale film</a:t>
            </a:r>
          </a:p>
        </p:txBody>
      </p:sp>
      <p:sp>
        <p:nvSpPr>
          <p:cNvPr id="4" name="Slide Number Placeholder 3"/>
          <p:cNvSpPr>
            <a:spLocks noGrp="1"/>
          </p:cNvSpPr>
          <p:nvPr>
            <p:ph type="sldNum" sz="quarter" idx="5"/>
          </p:nvPr>
        </p:nvSpPr>
        <p:spPr/>
        <p:txBody>
          <a:bodyPr/>
          <a:lstStyle/>
          <a:p>
            <a:fld id="{3CD6E6BF-C96C-C74F-9FF9-268C97A5573D}" type="slidenum">
              <a:rPr lang="en-GB" smtClean="0"/>
              <a:t>4</a:t>
            </a:fld>
            <a:endParaRPr lang="en-GB"/>
          </a:p>
        </p:txBody>
      </p:sp>
    </p:spTree>
    <p:extLst>
      <p:ext uri="{BB962C8B-B14F-4D97-AF65-F5344CB8AC3E}">
        <p14:creationId xmlns:p14="http://schemas.microsoft.com/office/powerpoint/2010/main" val="2889848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many make a TV series? Can be as little as 20-50 but can be more, lets look at Game of Thrones</a:t>
            </a:r>
          </a:p>
          <a:p>
            <a:endParaRPr lang="en-GB" dirty="0"/>
          </a:p>
          <a:p>
            <a:endParaRPr lang="en-GB" dirty="0"/>
          </a:p>
          <a:p>
            <a:r>
              <a:rPr lang="en-GB" dirty="0"/>
              <a:t>1000's!!!</a:t>
            </a:r>
          </a:p>
        </p:txBody>
      </p:sp>
      <p:sp>
        <p:nvSpPr>
          <p:cNvPr id="4" name="Slide Number Placeholder 3"/>
          <p:cNvSpPr>
            <a:spLocks noGrp="1"/>
          </p:cNvSpPr>
          <p:nvPr>
            <p:ph type="sldNum" sz="quarter" idx="5"/>
          </p:nvPr>
        </p:nvSpPr>
        <p:spPr/>
        <p:txBody>
          <a:bodyPr/>
          <a:lstStyle/>
          <a:p>
            <a:fld id="{3CD6E6BF-C96C-C74F-9FF9-268C97A5573D}" type="slidenum">
              <a:rPr lang="en-GB" smtClean="0"/>
              <a:t>5</a:t>
            </a:fld>
            <a:endParaRPr lang="en-GB"/>
          </a:p>
        </p:txBody>
      </p:sp>
    </p:spTree>
    <p:extLst>
      <p:ext uri="{BB962C8B-B14F-4D97-AF65-F5344CB8AC3E}">
        <p14:creationId xmlns:p14="http://schemas.microsoft.com/office/powerpoint/2010/main" val="1596014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Producers are at the financial, practical and creative heart of a film or TV drama. They are often the first to get involved, spotting the creative opportunity and commercial viability of a production. They continue as the driving force right through to distribution.</a:t>
            </a:r>
          </a:p>
          <a:p>
            <a:pPr algn="l"/>
            <a:r>
              <a:rPr lang="en-GB" b="0" i="0" u="none" strike="noStrike" dirty="0">
                <a:solidFill>
                  <a:srgbClr val="607995"/>
                </a:solidFill>
                <a:effectLst/>
                <a:latin typeface="sofia-pro"/>
              </a:rPr>
              <a:t>They are the overall decision makers.</a:t>
            </a:r>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7</a:t>
            </a:fld>
            <a:endParaRPr lang="en-GB"/>
          </a:p>
        </p:txBody>
      </p:sp>
    </p:spTree>
    <p:extLst>
      <p:ext uri="{BB962C8B-B14F-4D97-AF65-F5344CB8AC3E}">
        <p14:creationId xmlns:p14="http://schemas.microsoft.com/office/powerpoint/2010/main" val="857939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Working closely with the line producer, the production manager is responsible for the day-to-day logistics of a film or TV drama production. Based both on set and in the office, they have a good working knowledge of the production process and liaise with heads of department to ensure a shoot goes smoothly.</a:t>
            </a:r>
          </a:p>
          <a:p>
            <a:pPr algn="l"/>
            <a:r>
              <a:rPr lang="en-GB" b="0" i="0" u="none" strike="noStrike" dirty="0">
                <a:solidFill>
                  <a:srgbClr val="607995"/>
                </a:solidFill>
                <a:effectLst/>
                <a:latin typeface="sofia-pro"/>
              </a:rPr>
              <a:t>A production manager helps the line producer find crew for the whole length of the production as well as bringing in people for the day. They direct their team to arrange the necessary recruitment paperwork and manage the overtime requirements of each department, approving requests and signing off timesheets.</a:t>
            </a:r>
          </a:p>
          <a:p>
            <a:pPr algn="l">
              <a:buNone/>
            </a:pPr>
            <a:r>
              <a:rPr lang="en-GB" b="0" i="0" u="none" strike="noStrike" dirty="0">
                <a:solidFill>
                  <a:srgbClr val="607995"/>
                </a:solidFill>
                <a:effectLst/>
                <a:latin typeface="sofia-pro"/>
              </a:rPr>
              <a:t>Production managers are heavily involved in buying in kit for the shoot, such as lighting and cameras. They also sort out catering and vehicles. After getting quotes, they report on costs to the line producer, then order in what is approved.  </a:t>
            </a:r>
          </a:p>
          <a:p>
            <a:pPr algn="l"/>
            <a:r>
              <a:rPr lang="en-GB" b="0" i="0" u="none" strike="noStrike" dirty="0">
                <a:solidFill>
                  <a:srgbClr val="607995"/>
                </a:solidFill>
                <a:effectLst/>
                <a:latin typeface="sofia-pro"/>
              </a:rPr>
              <a:t>As shooting begins, the production manager spends time on set, checking the production is running smoothly and liaising with crew to check they have all the kit they need.</a:t>
            </a:r>
          </a:p>
          <a:p>
            <a:endParaRPr lang="en-GB" dirty="0"/>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8</a:t>
            </a:fld>
            <a:endParaRPr lang="en-GB"/>
          </a:p>
        </p:txBody>
      </p:sp>
    </p:spTree>
    <p:extLst>
      <p:ext uri="{BB962C8B-B14F-4D97-AF65-F5344CB8AC3E}">
        <p14:creationId xmlns:p14="http://schemas.microsoft.com/office/powerpoint/2010/main" val="2568099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Directors of photography are responsible for the photographic heart of a production.</a:t>
            </a:r>
          </a:p>
          <a:p>
            <a:pPr algn="l">
              <a:buNone/>
            </a:pPr>
            <a:r>
              <a:rPr lang="en-GB" b="0" i="0" u="none" strike="noStrike" dirty="0">
                <a:solidFill>
                  <a:srgbClr val="607995"/>
                </a:solidFill>
                <a:effectLst/>
                <a:latin typeface="sofia-pro"/>
              </a:rPr>
              <a:t>They read the screenplay and work closely with the </a:t>
            </a:r>
            <a:r>
              <a:rPr lang="en-GB" b="0" i="0" u="sng" strike="noStrike" dirty="0">
                <a:solidFill>
                  <a:srgbClr val="9140D4"/>
                </a:solidFill>
                <a:effectLst/>
                <a:latin typeface="sofia-pro"/>
                <a:hlinkClick r:id="rId3"/>
              </a:rPr>
              <a:t>director</a:t>
            </a:r>
            <a:r>
              <a:rPr lang="en-GB" b="0" i="0" u="none" strike="noStrike" dirty="0">
                <a:solidFill>
                  <a:srgbClr val="607995"/>
                </a:solidFill>
                <a:effectLst/>
                <a:latin typeface="sofia-pro"/>
              </a:rPr>
              <a:t> to discuss the look and feel of a film. They then research how to create the look through lighting, framing and camera movement and what they will need in terms of kit and crew to achieve this.</a:t>
            </a:r>
          </a:p>
          <a:p>
            <a:pPr algn="l">
              <a:buNone/>
            </a:pPr>
            <a:r>
              <a:rPr lang="en-GB" b="0" i="0" u="none" strike="noStrike" dirty="0">
                <a:solidFill>
                  <a:srgbClr val="607995"/>
                </a:solidFill>
                <a:effectLst/>
                <a:latin typeface="sofia-pro"/>
              </a:rPr>
              <a:t>On each day of filming, </a:t>
            </a:r>
            <a:r>
              <a:rPr lang="en-GB" b="0" i="0" u="none" strike="noStrike" dirty="0" err="1">
                <a:solidFill>
                  <a:srgbClr val="607995"/>
                </a:solidFill>
                <a:effectLst/>
                <a:latin typeface="sofia-pro"/>
              </a:rPr>
              <a:t>DoPs</a:t>
            </a:r>
            <a:r>
              <a:rPr lang="en-GB" b="0" i="0" u="none" strike="noStrike" dirty="0">
                <a:solidFill>
                  <a:srgbClr val="607995"/>
                </a:solidFill>
                <a:effectLst/>
                <a:latin typeface="sofia-pro"/>
              </a:rPr>
              <a:t> and their camera crews arrive early to set up and rehearse. Working with the director, the </a:t>
            </a:r>
            <a:r>
              <a:rPr lang="en-GB" b="0" i="0" u="none" strike="noStrike" dirty="0" err="1">
                <a:solidFill>
                  <a:srgbClr val="607995"/>
                </a:solidFill>
                <a:effectLst/>
                <a:latin typeface="sofia-pro"/>
              </a:rPr>
              <a:t>DoPs</a:t>
            </a:r>
            <a:r>
              <a:rPr lang="en-GB" b="0" i="0" u="none" strike="noStrike" dirty="0">
                <a:solidFill>
                  <a:srgbClr val="607995"/>
                </a:solidFill>
                <a:effectLst/>
                <a:latin typeface="sofia-pro"/>
              </a:rPr>
              <a:t> do blocking (decide the exact movements of both actors and camera). They discuss any special camera moves or lighting requirements with the camera operator, </a:t>
            </a:r>
            <a:r>
              <a:rPr lang="en-GB" b="0" i="0" u="sng" strike="noStrike" dirty="0">
                <a:solidFill>
                  <a:srgbClr val="9140D4"/>
                </a:solidFill>
                <a:effectLst/>
                <a:latin typeface="sofia-pro"/>
                <a:hlinkClick r:id="rId4"/>
              </a:rPr>
              <a:t>gaffer</a:t>
            </a:r>
            <a:r>
              <a:rPr lang="en-GB" b="0" i="0" u="none" strike="noStrike" dirty="0">
                <a:solidFill>
                  <a:srgbClr val="607995"/>
                </a:solidFill>
                <a:effectLst/>
                <a:latin typeface="sofia-pro"/>
              </a:rPr>
              <a:t> and </a:t>
            </a:r>
            <a:r>
              <a:rPr lang="en-GB" b="0" i="0" u="sng" strike="noStrike" dirty="0">
                <a:solidFill>
                  <a:srgbClr val="9140D4"/>
                </a:solidFill>
                <a:effectLst/>
                <a:latin typeface="sofia-pro"/>
                <a:hlinkClick r:id="rId5"/>
              </a:rPr>
              <a:t>grip</a:t>
            </a:r>
            <a:r>
              <a:rPr lang="en-GB" b="0" i="0" u="none" strike="noStrike" dirty="0">
                <a:solidFill>
                  <a:srgbClr val="607995"/>
                </a:solidFill>
                <a:effectLst/>
                <a:latin typeface="sofia-pro"/>
              </a:rPr>
              <a:t>. Each shot is marked up for focus and framing by the </a:t>
            </a:r>
            <a:r>
              <a:rPr lang="en-GB" b="0" i="0" u="sng" strike="noStrike" dirty="0">
                <a:solidFill>
                  <a:srgbClr val="9140D4"/>
                </a:solidFill>
                <a:effectLst/>
                <a:latin typeface="sofia-pro"/>
                <a:hlinkClick r:id="rId6"/>
              </a:rPr>
              <a:t>focus puller</a:t>
            </a:r>
            <a:r>
              <a:rPr lang="en-GB" b="0" i="0" u="none" strike="noStrike" dirty="0">
                <a:solidFill>
                  <a:srgbClr val="607995"/>
                </a:solidFill>
                <a:effectLst/>
                <a:latin typeface="sofia-pro"/>
              </a:rPr>
              <a:t> and then the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oversees the lighting of the set for the first take.</a:t>
            </a:r>
          </a:p>
          <a:p>
            <a:pPr algn="l"/>
            <a:r>
              <a:rPr lang="en-GB" b="0" i="0" u="none" strike="noStrike" dirty="0">
                <a:solidFill>
                  <a:srgbClr val="607995"/>
                </a:solidFill>
                <a:effectLst/>
                <a:latin typeface="sofia-pro"/>
              </a:rPr>
              <a:t>It’s the job of </a:t>
            </a:r>
            <a:r>
              <a:rPr lang="en-GB" b="0" i="0" u="none" strike="noStrike" dirty="0" err="1">
                <a:solidFill>
                  <a:srgbClr val="607995"/>
                </a:solidFill>
                <a:effectLst/>
                <a:latin typeface="sofia-pro"/>
              </a:rPr>
              <a:t>DoPs</a:t>
            </a:r>
            <a:r>
              <a:rPr lang="en-GB" b="0" i="0" u="none" strike="noStrike" dirty="0">
                <a:solidFill>
                  <a:srgbClr val="607995"/>
                </a:solidFill>
                <a:effectLst/>
                <a:latin typeface="sofia-pro"/>
              </a:rPr>
              <a:t> to make sure every shot is usable and flag them when they’re not. They view the rushes (raw footage) with the director and work closely with the colourist in post-production. On smaller productions they shoot as well.</a:t>
            </a:r>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9</a:t>
            </a:fld>
            <a:endParaRPr lang="en-GB"/>
          </a:p>
        </p:txBody>
      </p:sp>
    </p:spTree>
    <p:extLst>
      <p:ext uri="{BB962C8B-B14F-4D97-AF65-F5344CB8AC3E}">
        <p14:creationId xmlns:p14="http://schemas.microsoft.com/office/powerpoint/2010/main" val="3951661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The role of an art director varies slightly depending on the kind of programme being produced.</a:t>
            </a:r>
          </a:p>
          <a:p>
            <a:pPr algn="l">
              <a:buNone/>
            </a:pPr>
            <a:r>
              <a:rPr lang="en-GB" b="0" i="0" u="none" strike="noStrike" dirty="0">
                <a:solidFill>
                  <a:srgbClr val="607995"/>
                </a:solidFill>
                <a:effectLst/>
                <a:latin typeface="sofia-pro"/>
              </a:rPr>
              <a:t>In a studio show, art directors are responsible for turning the creative vision of the </a:t>
            </a:r>
            <a:r>
              <a:rPr lang="en-GB" b="1" i="0" u="sng" strike="noStrike" dirty="0">
                <a:solidFill>
                  <a:srgbClr val="9140D4"/>
                </a:solidFill>
                <a:effectLst/>
                <a:latin typeface="sofia-pro"/>
                <a:hlinkClick r:id="rId3"/>
              </a:rPr>
              <a:t>production designer</a:t>
            </a:r>
            <a:r>
              <a:rPr lang="en-GB" b="0" i="0" u="none" strike="noStrike" dirty="0">
                <a:solidFill>
                  <a:srgbClr val="607995"/>
                </a:solidFill>
                <a:effectLst/>
                <a:latin typeface="sofia-pro"/>
              </a:rPr>
              <a:t> into a reality by drawing plans and visuals and making models. They organise the art department and oversee the construction of the set. They are responsible for the way the set is dressed and the inclusion of any props. They remain on set throughout the production, to ensure the set is maintained and dressed appropriately to accommodate the varied content. </a:t>
            </a:r>
          </a:p>
          <a:p>
            <a:pPr algn="l">
              <a:buNone/>
            </a:pPr>
            <a:r>
              <a:rPr lang="en-GB" b="0" i="0" u="none" strike="noStrike" dirty="0">
                <a:solidFill>
                  <a:srgbClr val="607995"/>
                </a:solidFill>
                <a:effectLst/>
                <a:latin typeface="sofia-pro"/>
              </a:rPr>
              <a:t>On shows where there isn’t a set, but where the content is filmed at various locations, they work with the </a:t>
            </a:r>
            <a:r>
              <a:rPr lang="en-GB" b="1" i="0" u="sng" strike="noStrike" dirty="0">
                <a:solidFill>
                  <a:srgbClr val="9140D4"/>
                </a:solidFill>
                <a:effectLst/>
                <a:latin typeface="sofia-pro"/>
                <a:hlinkClick r:id="rId4"/>
              </a:rPr>
              <a:t>producer</a:t>
            </a:r>
            <a:r>
              <a:rPr lang="en-GB" b="0" i="0" u="none" strike="noStrike" dirty="0">
                <a:solidFill>
                  <a:srgbClr val="607995"/>
                </a:solidFill>
                <a:effectLst/>
                <a:latin typeface="sofia-pro"/>
              </a:rPr>
              <a:t> and </a:t>
            </a:r>
            <a:r>
              <a:rPr lang="en-GB" b="1" i="0" u="sng" strike="noStrike" dirty="0">
                <a:solidFill>
                  <a:srgbClr val="9140D4"/>
                </a:solidFill>
                <a:effectLst/>
                <a:latin typeface="sofia-pro"/>
                <a:hlinkClick r:id="rId5"/>
              </a:rPr>
              <a:t>director</a:t>
            </a:r>
            <a:r>
              <a:rPr lang="en-GB" b="0" i="0" u="none" strike="noStrike" dirty="0">
                <a:solidFill>
                  <a:srgbClr val="607995"/>
                </a:solidFill>
                <a:effectLst/>
                <a:latin typeface="sofia-pro"/>
              </a:rPr>
              <a:t>. They create 'mini-sets', managing the dressing and styling of an area (indoors or outdoors) in which to film. Often, they design these props themselves and oversee their build. </a:t>
            </a:r>
          </a:p>
          <a:p>
            <a:pPr algn="l"/>
            <a:r>
              <a:rPr lang="en-GB" b="0" i="0" u="none" strike="noStrike" dirty="0">
                <a:solidFill>
                  <a:srgbClr val="607995"/>
                </a:solidFill>
                <a:effectLst/>
                <a:latin typeface="sofia-pro"/>
              </a:rPr>
              <a:t>In both situations they may also plan special effects like fake snow, pyrotechnics and gunge. If there is not a production designer on a production, they ensure that what they do meets health and safety guidelines, meets the needs of the </a:t>
            </a:r>
            <a:r>
              <a:rPr lang="en-GB" b="1" i="0" u="sng" strike="noStrike" dirty="0">
                <a:solidFill>
                  <a:srgbClr val="9140D4"/>
                </a:solidFill>
                <a:effectLst/>
                <a:latin typeface="sofia-pro"/>
                <a:hlinkClick r:id="rId6"/>
              </a:rPr>
              <a:t>producer director</a:t>
            </a:r>
            <a:r>
              <a:rPr lang="en-GB" b="0" i="0" u="none" strike="noStrike" dirty="0">
                <a:solidFill>
                  <a:srgbClr val="607995"/>
                </a:solidFill>
                <a:effectLst/>
                <a:latin typeface="sofia-pro"/>
              </a:rPr>
              <a:t> and is within budget. </a:t>
            </a:r>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10</a:t>
            </a:fld>
            <a:endParaRPr lang="en-GB"/>
          </a:p>
        </p:txBody>
      </p:sp>
    </p:spTree>
    <p:extLst>
      <p:ext uri="{BB962C8B-B14F-4D97-AF65-F5344CB8AC3E}">
        <p14:creationId xmlns:p14="http://schemas.microsoft.com/office/powerpoint/2010/main" val="3285427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ctr">
              <a:spcAft>
                <a:spcPts val="1500"/>
              </a:spcAft>
              <a:buNone/>
            </a:pPr>
            <a:r>
              <a:rPr lang="en-GB" dirty="0">
                <a:effectLst/>
              </a:rPr>
              <a:t>refers to a separate crew, often led by a second unit director, that shoots supplementary footage, such as action sequences, stunts, establishing shots, or scenes not requiring the main cast, while the main unit focuses on principal photography. </a:t>
            </a:r>
          </a:p>
          <a:p>
            <a:pPr>
              <a:buNone/>
            </a:pPr>
            <a:br>
              <a:rPr lang="en-GB" dirty="0"/>
            </a:b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11</a:t>
            </a:fld>
            <a:endParaRPr lang="en-GB"/>
          </a:p>
        </p:txBody>
      </p:sp>
    </p:spTree>
    <p:extLst>
      <p:ext uri="{BB962C8B-B14F-4D97-AF65-F5344CB8AC3E}">
        <p14:creationId xmlns:p14="http://schemas.microsoft.com/office/powerpoint/2010/main" val="3120387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VFX supervisors work on a project from the early stages of preproduction. They are the main point of liaison between a VFX studio and the director or producer of the film or TV programme. Together, they decide on what VFX is needed for every shot of the film. VFX supervisors then work with the VFX artists to create prototype materials to present. These can include concept art and 3D computer-generated images (CG). The prototype materials help to inform the style of the VFX in the production.</a:t>
            </a:r>
          </a:p>
          <a:p>
            <a:pPr algn="l"/>
            <a:r>
              <a:rPr lang="en-GB" b="0" i="0" u="none" strike="noStrike" dirty="0">
                <a:solidFill>
                  <a:srgbClr val="607995"/>
                </a:solidFill>
                <a:effectLst/>
                <a:latin typeface="sofia-pro"/>
              </a:rPr>
              <a:t>VFX supervisors are present for filming during production so that they can see if the shots are satisfactory and ready for the VFX elements. VFX studios prefer if shots (pictures) are ‘locked’ (edited and okayed, ready to have VFX elements added to it) during filming. That means they can start working on the VFX while the rest of the film is being shot.</a:t>
            </a:r>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12</a:t>
            </a:fld>
            <a:endParaRPr lang="en-GB"/>
          </a:p>
        </p:txBody>
      </p:sp>
    </p:spTree>
    <p:extLst>
      <p:ext uri="{BB962C8B-B14F-4D97-AF65-F5344CB8AC3E}">
        <p14:creationId xmlns:p14="http://schemas.microsoft.com/office/powerpoint/2010/main" val="2246741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imagine technician</a:t>
            </a:r>
          </a:p>
          <a:p>
            <a:pPr algn="l">
              <a:buNone/>
            </a:pPr>
            <a:r>
              <a:rPr lang="en-GB" b="0" i="0" u="none" strike="noStrike" dirty="0">
                <a:solidFill>
                  <a:srgbClr val="607995"/>
                </a:solidFill>
                <a:effectLst/>
                <a:latin typeface="sofia-pro"/>
              </a:rPr>
              <a:t>Digital imaging technicians (DITs) help the </a:t>
            </a:r>
            <a:r>
              <a:rPr lang="en-GB" b="0" i="0" u="sng" strike="noStrike" dirty="0">
                <a:solidFill>
                  <a:srgbClr val="9140D4"/>
                </a:solidFill>
                <a:effectLst/>
                <a:latin typeface="sofia-pro"/>
                <a:hlinkClick r:id="rId3"/>
              </a:rPr>
              <a:t>director of photography</a:t>
            </a:r>
            <a:r>
              <a:rPr lang="en-GB" b="0" i="0" u="none" strike="noStrike" dirty="0">
                <a:solidFill>
                  <a:srgbClr val="607995"/>
                </a:solidFill>
                <a:effectLst/>
                <a:latin typeface="sofia-pro"/>
              </a:rPr>
              <a:t>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with the digital knowhow of the camera.</a:t>
            </a:r>
          </a:p>
          <a:p>
            <a:pPr algn="l">
              <a:buNone/>
            </a:pPr>
            <a:r>
              <a:rPr lang="en-GB" b="0" i="0" u="none" strike="noStrike" dirty="0">
                <a:solidFill>
                  <a:srgbClr val="607995"/>
                </a:solidFill>
                <a:effectLst/>
                <a:latin typeface="sofia-pro"/>
              </a:rPr>
              <a:t>They advise the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on contrast, brightness and the effects of under or over-exposure, as these constraints are different from shooting with film. They also advise the camera crew on shots in progress, reporting any soft focus, framing issues or unwanted reflections and shadows.</a:t>
            </a:r>
          </a:p>
          <a:p>
            <a:pPr algn="l"/>
            <a:r>
              <a:rPr lang="en-GB" b="0" i="0" u="none" strike="noStrike" dirty="0">
                <a:solidFill>
                  <a:srgbClr val="607995"/>
                </a:solidFill>
                <a:effectLst/>
                <a:latin typeface="sofia-pro"/>
              </a:rPr>
              <a:t>They do quality control checks on the recorded material. Most digital footage on professional shoots is shot raw, which means it has no colour baked in and the colour is applied in post-production. DITs apply colour to the raw footage to give an idea of how it will look. And they might be asked to put it into a viewable file so the director can watch it on a tablet on the way home.</a:t>
            </a:r>
          </a:p>
          <a:p>
            <a:endParaRPr lang="en-GB" dirty="0"/>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13</a:t>
            </a:fld>
            <a:endParaRPr lang="en-GB"/>
          </a:p>
        </p:txBody>
      </p:sp>
    </p:spTree>
    <p:extLst>
      <p:ext uri="{BB962C8B-B14F-4D97-AF65-F5344CB8AC3E}">
        <p14:creationId xmlns:p14="http://schemas.microsoft.com/office/powerpoint/2010/main" val="3795901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Grips make sure that what the </a:t>
            </a:r>
            <a:r>
              <a:rPr lang="en-GB" b="0" i="0" u="sng" strike="noStrike" dirty="0">
                <a:solidFill>
                  <a:srgbClr val="9140D4"/>
                </a:solidFill>
                <a:effectLst/>
                <a:latin typeface="sofia-pro"/>
                <a:hlinkClick r:id="rId3"/>
              </a:rPr>
              <a:t>director</a:t>
            </a:r>
            <a:r>
              <a:rPr lang="en-GB" b="0" i="0" u="none" strike="noStrike" dirty="0">
                <a:solidFill>
                  <a:srgbClr val="607995"/>
                </a:solidFill>
                <a:effectLst/>
                <a:latin typeface="sofia-pro"/>
              </a:rPr>
              <a:t> and </a:t>
            </a:r>
            <a:r>
              <a:rPr lang="en-GB" b="0" i="0" u="sng" strike="noStrike" dirty="0">
                <a:solidFill>
                  <a:srgbClr val="9140D4"/>
                </a:solidFill>
                <a:effectLst/>
                <a:latin typeface="sofia-pro"/>
                <a:hlinkClick r:id="rId4"/>
              </a:rPr>
              <a:t>director of photography</a:t>
            </a:r>
            <a:r>
              <a:rPr lang="en-GB" b="0" i="0" u="none" strike="noStrike" dirty="0">
                <a:solidFill>
                  <a:srgbClr val="607995"/>
                </a:solidFill>
                <a:effectLst/>
                <a:latin typeface="sofia-pro"/>
              </a:rPr>
              <a:t>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want to achieve on a shoot is possible. While directors think of the artistry of the shots, grips work out how they are going to move the cameras to make that happen.</a:t>
            </a:r>
          </a:p>
          <a:p>
            <a:pPr algn="l">
              <a:buNone/>
            </a:pPr>
            <a:r>
              <a:rPr lang="en-GB" b="0" i="0" u="none" strike="noStrike" dirty="0">
                <a:solidFill>
                  <a:srgbClr val="607995"/>
                </a:solidFill>
                <a:effectLst/>
                <a:latin typeface="sofia-pro"/>
              </a:rPr>
              <a:t>Before filming starts, grips break down the script and work out with the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what equipment will be needed to support the cameras for each scene. They go on recces to check out the location. If filming’s in an extreme place, like the Sahara desert or the top of Everest, they might need to adapt the equipment for the camera manoeuvres. They hire the equipment, recruit the crew and manage the budget.</a:t>
            </a:r>
          </a:p>
          <a:p>
            <a:pPr algn="l"/>
            <a:r>
              <a:rPr lang="en-GB" b="0" i="0" u="none" strike="noStrike" dirty="0">
                <a:solidFill>
                  <a:srgbClr val="607995"/>
                </a:solidFill>
                <a:effectLst/>
                <a:latin typeface="sofia-pro"/>
              </a:rPr>
              <a:t>On shooting days, grips get to set early to set up the equipment. As soon as the camera starts to roll, they anticipate all the camera moves and deal with the unexpected or directors changing their minds. Working closely with the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they find solutions on the hoof while thinking about the preparations required for the next camera setup. At the end of each day's shooting, grips oversee the packing up of all camera-support equipment.</a:t>
            </a:r>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14</a:t>
            </a:fld>
            <a:endParaRPr lang="en-GB"/>
          </a:p>
        </p:txBody>
      </p:sp>
    </p:spTree>
    <p:extLst>
      <p:ext uri="{BB962C8B-B14F-4D97-AF65-F5344CB8AC3E}">
        <p14:creationId xmlns:p14="http://schemas.microsoft.com/office/powerpoint/2010/main" val="13423043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They work with the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to understand the desired light effects and figure out how to achieve them. They go on recces too see how the lighting will work on location and draw up a list of the kit that will be needed to achieve the artistic vision.</a:t>
            </a:r>
          </a:p>
          <a:p>
            <a:pPr algn="l">
              <a:buNone/>
            </a:pPr>
            <a:r>
              <a:rPr lang="en-GB" b="0" i="0" u="none" strike="noStrike" dirty="0">
                <a:solidFill>
                  <a:srgbClr val="607995"/>
                </a:solidFill>
                <a:effectLst/>
                <a:latin typeface="sofia-pro"/>
              </a:rPr>
              <a:t>Then they pitch for the kit. They put in a request to the line producer for the equipment they need and appoint a best boy to hire the crew and order the gear.  During filming, they work out the positioning of the lights and fastest way to change the lighting setups between shots. Gaffers mediate between the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and the rest of the lighting crew. </a:t>
            </a:r>
          </a:p>
          <a:p>
            <a:pPr algn="l"/>
            <a:r>
              <a:rPr lang="en-GB" b="0" i="0" u="none" strike="noStrike" dirty="0">
                <a:solidFill>
                  <a:srgbClr val="607995"/>
                </a:solidFill>
                <a:effectLst/>
                <a:latin typeface="sofia-pro"/>
              </a:rPr>
              <a:t>They’re also responsible for safety and need to comply with the law on electricity, driving and employment.</a:t>
            </a:r>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15</a:t>
            </a:fld>
            <a:endParaRPr lang="en-GB"/>
          </a:p>
        </p:txBody>
      </p:sp>
    </p:spTree>
    <p:extLst>
      <p:ext uri="{BB962C8B-B14F-4D97-AF65-F5344CB8AC3E}">
        <p14:creationId xmlns:p14="http://schemas.microsoft.com/office/powerpoint/2010/main" val="27784511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1D35"/>
                </a:solidFill>
                <a:effectLst/>
                <a:latin typeface="Google Sans"/>
              </a:rPr>
              <a:t>refers to a second camera used to capture additional angles, coverage, or simultaneous shots with the main camera(the "A camera"). </a:t>
            </a: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16</a:t>
            </a:fld>
            <a:endParaRPr lang="en-GB"/>
          </a:p>
        </p:txBody>
      </p:sp>
    </p:spTree>
    <p:extLst>
      <p:ext uri="{BB962C8B-B14F-4D97-AF65-F5344CB8AC3E}">
        <p14:creationId xmlns:p14="http://schemas.microsoft.com/office/powerpoint/2010/main" val="2396879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ctr">
              <a:spcAft>
                <a:spcPts val="1500"/>
              </a:spcAft>
              <a:buNone/>
            </a:pPr>
            <a:r>
              <a:rPr lang="en-GB" dirty="0">
                <a:effectLst/>
              </a:rPr>
              <a:t>the assistant to either the Gaffer (head of the electrical department) or the Key Grip (head of the grip crew, responsible for camera support and rigging), essentially acting as the foreman for their respective departments. </a:t>
            </a:r>
          </a:p>
          <a:p>
            <a:pPr>
              <a:buNone/>
            </a:pPr>
            <a:br>
              <a:rPr lang="en-GB" dirty="0"/>
            </a:b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17</a:t>
            </a:fld>
            <a:endParaRPr lang="en-GB"/>
          </a:p>
        </p:txBody>
      </p:sp>
    </p:spTree>
    <p:extLst>
      <p:ext uri="{BB962C8B-B14F-4D97-AF65-F5344CB8AC3E}">
        <p14:creationId xmlns:p14="http://schemas.microsoft.com/office/powerpoint/2010/main" val="1815053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Reporting to the camera operator, the first assistant camera technician/focus puller in High-end TV and scripted drama is responsible for the overall management and coordination of the camera crew to produce the desired shots. They set up, test, operate and de-rig cameras as well as cleaning, maintaining and packing them for transport, and they assess the technical quality of shots. In addition, they troubleshoot any mechanical and electronic faults.</a:t>
            </a:r>
          </a:p>
          <a:p>
            <a:pPr algn="l"/>
            <a:r>
              <a:rPr lang="en-GB" b="0" i="0" u="none" strike="noStrike" dirty="0">
                <a:solidFill>
                  <a:srgbClr val="607995"/>
                </a:solidFill>
                <a:effectLst/>
                <a:latin typeface="sofia-pro"/>
              </a:rPr>
              <a:t>To carry out their role, they liaise primarily with the director of photography, camera operator and second assistant camera technician, as well as grips, electricians, the script supervisor, production and other departments.</a:t>
            </a:r>
          </a:p>
          <a:p>
            <a:endParaRPr lang="en-GB" dirty="0"/>
          </a:p>
          <a:p>
            <a:endParaRPr lang="en-GB" dirty="0"/>
          </a:p>
          <a:p>
            <a:r>
              <a:rPr lang="en-GB" b="0" i="0" u="none" strike="noStrike" dirty="0">
                <a:solidFill>
                  <a:srgbClr val="001D35"/>
                </a:solidFill>
                <a:effectLst/>
                <a:latin typeface="Google Sans"/>
              </a:rPr>
              <a:t>responsible for </a:t>
            </a:r>
            <a:r>
              <a:rPr lang="en-GB" dirty="0"/>
              <a:t>maintaining the camera lens's optical focus on the subject or action being filmed, ensuring the image remains sharp while the camera is rolling</a:t>
            </a:r>
          </a:p>
        </p:txBody>
      </p:sp>
      <p:sp>
        <p:nvSpPr>
          <p:cNvPr id="4" name="Slide Number Placeholder 3"/>
          <p:cNvSpPr>
            <a:spLocks noGrp="1"/>
          </p:cNvSpPr>
          <p:nvPr>
            <p:ph type="sldNum" sz="quarter" idx="5"/>
          </p:nvPr>
        </p:nvSpPr>
        <p:spPr/>
        <p:txBody>
          <a:bodyPr/>
          <a:lstStyle/>
          <a:p>
            <a:fld id="{3CD6E6BF-C96C-C74F-9FF9-268C97A5573D}" type="slidenum">
              <a:rPr lang="en-GB" smtClean="0"/>
              <a:t>18</a:t>
            </a:fld>
            <a:endParaRPr lang="en-GB"/>
          </a:p>
        </p:txBody>
      </p:sp>
    </p:spTree>
    <p:extLst>
      <p:ext uri="{BB962C8B-B14F-4D97-AF65-F5344CB8AC3E}">
        <p14:creationId xmlns:p14="http://schemas.microsoft.com/office/powerpoint/2010/main" val="42099863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1D35"/>
                </a:solidFill>
                <a:effectLst/>
                <a:latin typeface="Google Sans"/>
              </a:rPr>
              <a:t>editors</a:t>
            </a: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19</a:t>
            </a:fld>
            <a:endParaRPr lang="en-GB"/>
          </a:p>
        </p:txBody>
      </p:sp>
    </p:spTree>
    <p:extLst>
      <p:ext uri="{BB962C8B-B14F-4D97-AF65-F5344CB8AC3E}">
        <p14:creationId xmlns:p14="http://schemas.microsoft.com/office/powerpoint/2010/main" val="19706979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ctr">
              <a:spcAft>
                <a:spcPts val="1500"/>
              </a:spcAft>
              <a:buNone/>
            </a:pPr>
            <a:r>
              <a:rPr lang="en-GB" dirty="0">
                <a:effectLst/>
              </a:rPr>
              <a:t>refers to crew members who are on hand and ready to assist with specific tasks or cover for other crew members during filming, ensuring continuity and addressing any last-minute needs. </a:t>
            </a:r>
          </a:p>
          <a:p>
            <a:pPr>
              <a:buNone/>
            </a:pPr>
            <a:br>
              <a:rPr lang="en-GB" dirty="0"/>
            </a:br>
            <a:endParaRPr lang="en-GB" dirty="0"/>
          </a:p>
          <a:p>
            <a:pPr algn="l">
              <a:spcBef>
                <a:spcPts val="1500"/>
              </a:spcBef>
              <a:spcAft>
                <a:spcPts val="750"/>
              </a:spcAft>
              <a:buNone/>
            </a:pPr>
            <a:r>
              <a:rPr lang="en-GB" b="0" i="0" u="none" strike="noStrike" dirty="0">
                <a:solidFill>
                  <a:srgbClr val="001D35"/>
                </a:solidFill>
                <a:effectLst/>
                <a:latin typeface="Google Sans"/>
              </a:rPr>
              <a:t>Standby Props:</a:t>
            </a:r>
          </a:p>
          <a:p>
            <a:pPr algn="l">
              <a:spcBef>
                <a:spcPts val="750"/>
              </a:spcBef>
              <a:spcAft>
                <a:spcPts val="600"/>
              </a:spcAft>
              <a:buFont typeface="Arial" panose="020B0604020202020204" pitchFamily="34" charset="0"/>
              <a:buChar char="•"/>
            </a:pPr>
            <a:r>
              <a:rPr lang="en-GB" b="1" i="0" u="none" strike="noStrike" dirty="0">
                <a:solidFill>
                  <a:srgbClr val="001D35"/>
                </a:solidFill>
                <a:effectLst/>
                <a:latin typeface="Google Sans"/>
              </a:rPr>
              <a:t>Role:</a:t>
            </a:r>
            <a:endParaRPr lang="en-GB" b="0" i="0" u="none" strike="noStrike" dirty="0">
              <a:solidFill>
                <a:srgbClr val="001D35"/>
              </a:solidFill>
              <a:effectLst/>
              <a:latin typeface="Google Sans"/>
            </a:endParaRPr>
          </a:p>
          <a:p>
            <a:pPr algn="l">
              <a:spcBef>
                <a:spcPts val="750"/>
              </a:spcBef>
              <a:spcAft>
                <a:spcPts val="600"/>
              </a:spcAft>
              <a:buFont typeface="Arial" panose="020B0604020202020204" pitchFamily="34" charset="0"/>
              <a:buChar char="•"/>
            </a:pPr>
            <a:r>
              <a:rPr lang="en-GB" b="0" i="0" u="none" strike="noStrike" dirty="0">
                <a:solidFill>
                  <a:srgbClr val="001D35"/>
                </a:solidFill>
                <a:effectLst/>
                <a:latin typeface="Google Sans"/>
              </a:rPr>
              <a:t>Oversee props on set, ensuring they are correct and functional for each scene.</a:t>
            </a:r>
          </a:p>
          <a:p>
            <a:pPr algn="l">
              <a:spcBef>
                <a:spcPts val="750"/>
              </a:spcBef>
              <a:spcAft>
                <a:spcPts val="600"/>
              </a:spcAft>
              <a:buFont typeface="Arial" panose="020B0604020202020204" pitchFamily="34" charset="0"/>
              <a:buChar char="•"/>
            </a:pPr>
            <a:r>
              <a:rPr lang="en-GB" b="1" i="0" u="none" strike="noStrike" dirty="0">
                <a:solidFill>
                  <a:srgbClr val="001D35"/>
                </a:solidFill>
                <a:effectLst/>
                <a:latin typeface="Google Sans"/>
              </a:rPr>
              <a:t>Responsibilities:</a:t>
            </a:r>
            <a:endParaRPr lang="en-GB" b="0" i="0" u="none" strike="noStrike" dirty="0">
              <a:solidFill>
                <a:srgbClr val="001D35"/>
              </a:solidFill>
              <a:effectLst/>
              <a:latin typeface="Google Sans"/>
            </a:endParaRPr>
          </a:p>
          <a:p>
            <a:pPr algn="l">
              <a:spcBef>
                <a:spcPts val="600"/>
              </a:spcBef>
              <a:spcAft>
                <a:spcPts val="600"/>
              </a:spcAft>
              <a:buFont typeface="Arial" panose="020B0604020202020204" pitchFamily="34" charset="0"/>
              <a:buChar char="•"/>
            </a:pPr>
            <a:r>
              <a:rPr lang="en-GB" b="0" i="0" u="none" strike="noStrike" dirty="0">
                <a:solidFill>
                  <a:srgbClr val="001D35"/>
                </a:solidFill>
                <a:effectLst/>
                <a:latin typeface="Google Sans"/>
              </a:rPr>
              <a:t>Work closely with actors, providing props and instructing on safe usage.</a:t>
            </a:r>
          </a:p>
          <a:p>
            <a:pPr algn="l">
              <a:spcBef>
                <a:spcPts val="600"/>
              </a:spcBef>
              <a:spcAft>
                <a:spcPts val="600"/>
              </a:spcAft>
              <a:buFont typeface="Arial" panose="020B0604020202020204" pitchFamily="34" charset="0"/>
              <a:buChar char="•"/>
            </a:pPr>
            <a:r>
              <a:rPr lang="en-GB" b="0" i="0" u="none" strike="noStrike" dirty="0">
                <a:solidFill>
                  <a:srgbClr val="001D35"/>
                </a:solidFill>
                <a:effectLst/>
                <a:latin typeface="Google Sans"/>
              </a:rPr>
              <a:t>Collaborate with the director and cinematographer to adjust props for visual effects.</a:t>
            </a:r>
          </a:p>
          <a:p>
            <a:pPr algn="l">
              <a:spcBef>
                <a:spcPts val="600"/>
              </a:spcBef>
              <a:spcAft>
                <a:spcPts val="600"/>
              </a:spcAft>
              <a:buFont typeface="Arial" panose="020B0604020202020204" pitchFamily="34" charset="0"/>
              <a:buChar char="•"/>
            </a:pPr>
            <a:r>
              <a:rPr lang="en-GB" b="0" i="0" u="none" strike="noStrike" dirty="0">
                <a:solidFill>
                  <a:srgbClr val="001D35"/>
                </a:solidFill>
                <a:effectLst/>
                <a:latin typeface="Google Sans"/>
              </a:rPr>
              <a:t>Maintain, repair, and sometimes modify props during filming.</a:t>
            </a:r>
          </a:p>
          <a:p>
            <a:pPr algn="l">
              <a:spcBef>
                <a:spcPts val="600"/>
              </a:spcBef>
              <a:spcAft>
                <a:spcPts val="1500"/>
              </a:spcAft>
              <a:buFont typeface="Arial" panose="020B0604020202020204" pitchFamily="34" charset="0"/>
              <a:buChar char="•"/>
            </a:pPr>
            <a:r>
              <a:rPr lang="en-GB" b="0" i="0" u="none" strike="noStrike" dirty="0">
                <a:solidFill>
                  <a:srgbClr val="001D35"/>
                </a:solidFill>
                <a:effectLst/>
                <a:latin typeface="Google Sans"/>
              </a:rPr>
              <a:t>Clear up messes and provide replacement props if needed.</a:t>
            </a:r>
          </a:p>
          <a:p>
            <a:pPr>
              <a:buNone/>
            </a:pPr>
            <a:endParaRPr lang="en-GB" dirty="0"/>
          </a:p>
          <a:p>
            <a:pPr>
              <a:spcBef>
                <a:spcPts val="1500"/>
              </a:spcBef>
              <a:spcAft>
                <a:spcPts val="750"/>
              </a:spcAft>
              <a:buNone/>
            </a:pPr>
            <a:r>
              <a:rPr lang="en-GB" b="0" dirty="0">
                <a:effectLst/>
              </a:rPr>
              <a:t>Standby Art Director:</a:t>
            </a:r>
          </a:p>
          <a:p>
            <a:pPr>
              <a:spcBef>
                <a:spcPts val="750"/>
              </a:spcBef>
              <a:spcAft>
                <a:spcPts val="600"/>
              </a:spcAft>
              <a:buFont typeface="Arial" panose="020B0604020202020204" pitchFamily="34" charset="0"/>
              <a:buChar char="•"/>
            </a:pPr>
            <a:r>
              <a:rPr lang="en-GB" b="1" dirty="0">
                <a:effectLst/>
              </a:rPr>
              <a:t>Role:</a:t>
            </a:r>
            <a:endParaRPr lang="en-GB" b="0" dirty="0">
              <a:effectLst/>
            </a:endParaRPr>
          </a:p>
          <a:p>
            <a:pPr fontAlgn="ctr">
              <a:spcBef>
                <a:spcPts val="750"/>
              </a:spcBef>
              <a:spcAft>
                <a:spcPts val="600"/>
              </a:spcAft>
              <a:buFont typeface="Arial" panose="020B0604020202020204" pitchFamily="34" charset="0"/>
              <a:buChar char="•"/>
            </a:pPr>
            <a:r>
              <a:rPr lang="en-GB" dirty="0">
                <a:effectLst/>
              </a:rPr>
              <a:t>Represents the production designer or art department on set during filming, dealing with any changes needed to the set or props while filming is underway. </a:t>
            </a:r>
          </a:p>
          <a:p>
            <a:pPr>
              <a:spcBef>
                <a:spcPts val="750"/>
              </a:spcBef>
              <a:spcAft>
                <a:spcPts val="600"/>
              </a:spcAft>
              <a:buFont typeface="Arial" panose="020B0604020202020204" pitchFamily="34" charset="0"/>
              <a:buChar char="•"/>
            </a:pPr>
            <a:r>
              <a:rPr lang="en-GB" b="1" dirty="0">
                <a:effectLst/>
              </a:rPr>
              <a:t>Responsibilities:</a:t>
            </a:r>
            <a:endParaRPr lang="en-GB" b="0" dirty="0">
              <a:effectLst/>
            </a:endParaRPr>
          </a:p>
          <a:p>
            <a:pPr fontAlgn="ctr">
              <a:spcBef>
                <a:spcPts val="600"/>
              </a:spcBef>
              <a:spcAft>
                <a:spcPts val="600"/>
              </a:spcAft>
              <a:buFont typeface="Arial" panose="020B0604020202020204" pitchFamily="34" charset="0"/>
              <a:buChar char="•"/>
            </a:pPr>
            <a:r>
              <a:rPr lang="en-GB" dirty="0">
                <a:effectLst/>
              </a:rPr>
              <a:t>Oversee and maintain continuity within their department. </a:t>
            </a:r>
          </a:p>
          <a:p>
            <a:pPr fontAlgn="ctr">
              <a:spcBef>
                <a:spcPts val="600"/>
              </a:spcBef>
              <a:spcAft>
                <a:spcPts val="600"/>
              </a:spcAft>
              <a:buFont typeface="Arial" panose="020B0604020202020204" pitchFamily="34" charset="0"/>
              <a:buChar char="•"/>
            </a:pPr>
            <a:r>
              <a:rPr lang="en-GB" dirty="0">
                <a:effectLst/>
              </a:rPr>
              <a:t>Coordinate set moves. </a:t>
            </a:r>
          </a:p>
          <a:p>
            <a:pPr fontAlgn="ctr">
              <a:spcBef>
                <a:spcPts val="600"/>
              </a:spcBef>
              <a:spcAft>
                <a:spcPts val="600"/>
              </a:spcAft>
              <a:buFont typeface="Arial" panose="020B0604020202020204" pitchFamily="34" charset="0"/>
              <a:buChar char="•"/>
            </a:pPr>
            <a:r>
              <a:rPr lang="en-GB" dirty="0">
                <a:effectLst/>
              </a:rPr>
              <a:t>Check paint finishes, aging, set decoration, and props. </a:t>
            </a:r>
          </a:p>
          <a:p>
            <a:pPr fontAlgn="ctr">
              <a:spcBef>
                <a:spcPts val="600"/>
              </a:spcBef>
              <a:spcAft>
                <a:spcPts val="600"/>
              </a:spcAft>
              <a:buFont typeface="Arial" panose="020B0604020202020204" pitchFamily="34" charset="0"/>
              <a:buChar char="•"/>
            </a:pPr>
            <a:r>
              <a:rPr lang="en-GB" dirty="0">
                <a:effectLst/>
              </a:rPr>
              <a:t>Assist with continuity. </a:t>
            </a:r>
          </a:p>
          <a:p>
            <a:pPr fontAlgn="ctr">
              <a:spcBef>
                <a:spcPts val="600"/>
              </a:spcBef>
              <a:spcAft>
                <a:spcPts val="1500"/>
              </a:spcAft>
              <a:buFont typeface="Arial" panose="020B0604020202020204" pitchFamily="34" charset="0"/>
              <a:buChar char="•"/>
            </a:pPr>
            <a:r>
              <a:rPr lang="en-GB" dirty="0">
                <a:effectLst/>
              </a:rPr>
              <a:t>May even step in to make a prop or graphic at the last minute. </a:t>
            </a:r>
          </a:p>
          <a:p>
            <a:pPr>
              <a:spcBef>
                <a:spcPts val="750"/>
              </a:spcBef>
              <a:spcAft>
                <a:spcPts val="1500"/>
              </a:spcAft>
              <a:buFont typeface="Arial" panose="020B0604020202020204" pitchFamily="34" charset="0"/>
              <a:buChar char="•"/>
            </a:pPr>
            <a:r>
              <a:rPr lang="en-GB" b="1" dirty="0">
                <a:effectLst/>
              </a:rPr>
              <a:t>Collaboration:</a:t>
            </a:r>
            <a:endParaRPr lang="en-GB" b="0" dirty="0">
              <a:effectLst/>
            </a:endParaRPr>
          </a:p>
          <a:p>
            <a:pPr fontAlgn="ctr">
              <a:spcBef>
                <a:spcPts val="750"/>
              </a:spcBef>
              <a:spcAft>
                <a:spcPts val="1500"/>
              </a:spcAft>
              <a:buFont typeface="Arial" panose="020B0604020202020204" pitchFamily="34" charset="0"/>
              <a:buChar char="•"/>
            </a:pPr>
            <a:r>
              <a:rPr lang="en-GB" dirty="0">
                <a:effectLst/>
              </a:rPr>
              <a:t>Works closely with the first assistant director (1st AD), director of photography (DOP), and the director. </a:t>
            </a:r>
          </a:p>
          <a:p>
            <a:pPr>
              <a:buNone/>
            </a:pPr>
            <a:br>
              <a:rPr lang="en-GB" dirty="0"/>
            </a:br>
            <a:r>
              <a:rPr lang="en-GB" dirty="0"/>
              <a:t>$500 - $10,000 PER MINUTE!!!!!!!!!!!!!!!!!!!!!!!!!!!!</a:t>
            </a:r>
          </a:p>
          <a:p>
            <a:pPr>
              <a:buNone/>
            </a:pPr>
            <a:endParaRPr lang="en-GB" dirty="0"/>
          </a:p>
          <a:p>
            <a:pPr>
              <a:buNone/>
            </a:pP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20</a:t>
            </a:fld>
            <a:endParaRPr lang="en-GB"/>
          </a:p>
        </p:txBody>
      </p:sp>
    </p:spTree>
    <p:extLst>
      <p:ext uri="{BB962C8B-B14F-4D97-AF65-F5344CB8AC3E}">
        <p14:creationId xmlns:p14="http://schemas.microsoft.com/office/powerpoint/2010/main" val="1269871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27</a:t>
            </a:fld>
            <a:endParaRPr lang="en-GB"/>
          </a:p>
        </p:txBody>
      </p:sp>
    </p:spTree>
    <p:extLst>
      <p:ext uri="{BB962C8B-B14F-4D97-AF65-F5344CB8AC3E}">
        <p14:creationId xmlns:p14="http://schemas.microsoft.com/office/powerpoint/2010/main" val="17081364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Pulled from screen skills</a:t>
            </a:r>
          </a:p>
        </p:txBody>
      </p:sp>
      <p:sp>
        <p:nvSpPr>
          <p:cNvPr id="4" name="Slide Number Placeholder 3"/>
          <p:cNvSpPr>
            <a:spLocks noGrp="1"/>
          </p:cNvSpPr>
          <p:nvPr>
            <p:ph type="sldNum" sz="quarter" idx="5"/>
          </p:nvPr>
        </p:nvSpPr>
        <p:spPr/>
        <p:txBody>
          <a:bodyPr/>
          <a:lstStyle/>
          <a:p>
            <a:fld id="{3CD6E6BF-C96C-C74F-9FF9-268C97A5573D}" type="slidenum">
              <a:rPr lang="en-GB" smtClean="0"/>
              <a:t>28</a:t>
            </a:fld>
            <a:endParaRPr lang="en-GB"/>
          </a:p>
        </p:txBody>
      </p:sp>
    </p:spTree>
    <p:extLst>
      <p:ext uri="{BB962C8B-B14F-4D97-AF65-F5344CB8AC3E}">
        <p14:creationId xmlns:p14="http://schemas.microsoft.com/office/powerpoint/2010/main" val="21259095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Temporary substitutes for cast members to interact with</a:t>
            </a:r>
          </a:p>
          <a:p>
            <a:r>
              <a:rPr lang="en-GB" dirty="0"/>
              <a:t>ASAP</a:t>
            </a:r>
          </a:p>
        </p:txBody>
      </p:sp>
      <p:sp>
        <p:nvSpPr>
          <p:cNvPr id="4" name="Slide Number Placeholder 3"/>
          <p:cNvSpPr>
            <a:spLocks noGrp="1"/>
          </p:cNvSpPr>
          <p:nvPr>
            <p:ph type="sldNum" sz="quarter" idx="5"/>
          </p:nvPr>
        </p:nvSpPr>
        <p:spPr/>
        <p:txBody>
          <a:bodyPr/>
          <a:lstStyle/>
          <a:p>
            <a:fld id="{3CD6E6BF-C96C-C74F-9FF9-268C97A5573D}" type="slidenum">
              <a:rPr lang="en-GB" smtClean="0"/>
              <a:t>29</a:t>
            </a:fld>
            <a:endParaRPr lang="en-GB"/>
          </a:p>
        </p:txBody>
      </p:sp>
    </p:spTree>
    <p:extLst>
      <p:ext uri="{BB962C8B-B14F-4D97-AF65-F5344CB8AC3E}">
        <p14:creationId xmlns:p14="http://schemas.microsoft.com/office/powerpoint/2010/main" val="10368782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Key Characteristics</a:t>
            </a:r>
          </a:p>
          <a:p>
            <a:r>
              <a:rPr lang="en-GB" sz="1200" b="1" i="0" u="none" strike="noStrike" kern="1200" dirty="0">
                <a:solidFill>
                  <a:schemeClr val="tx1"/>
                </a:solidFill>
                <a:effectLst/>
                <a:latin typeface="+mn-lt"/>
                <a:ea typeface="+mn-ea"/>
                <a:cs typeface="+mn-cs"/>
              </a:rPr>
              <a:t>High Detail:</a:t>
            </a:r>
            <a:r>
              <a:rPr lang="en-GB" sz="1200" b="0" i="0" u="none" strike="noStrike" kern="1200" dirty="0">
                <a:solidFill>
                  <a:schemeClr val="tx1"/>
                </a:solidFill>
                <a:effectLst/>
                <a:latin typeface="+mn-lt"/>
                <a:ea typeface="+mn-ea"/>
                <a:cs typeface="+mn-cs"/>
              </a:rPr>
              <a:t> They feature intricate textures, legible writing, and realistic finishes that can withstand the scrutiny of a high-definition camera.</a:t>
            </a:r>
          </a:p>
          <a:p>
            <a:r>
              <a:rPr lang="en-GB" sz="1200" b="1" i="0" u="none" strike="noStrike" kern="1200" dirty="0">
                <a:solidFill>
                  <a:schemeClr val="tx1"/>
                </a:solidFill>
                <a:effectLst/>
                <a:latin typeface="+mn-lt"/>
                <a:ea typeface="+mn-ea"/>
                <a:cs typeface="+mn-cs"/>
              </a:rPr>
              <a:t>Functionality:</a:t>
            </a:r>
            <a:r>
              <a:rPr lang="en-GB" sz="1200" b="0" i="0" u="none" strike="noStrike" kern="1200" dirty="0">
                <a:solidFill>
                  <a:schemeClr val="tx1"/>
                </a:solidFill>
                <a:effectLst/>
                <a:latin typeface="+mn-lt"/>
                <a:ea typeface="+mn-ea"/>
                <a:cs typeface="+mn-cs"/>
              </a:rPr>
              <a:t> Unlike static "stunt" or "background" versions, hero props often have working parts, such as light-up panels, moving gears, or depressible triggers.</a:t>
            </a:r>
          </a:p>
          <a:p>
            <a:r>
              <a:rPr lang="en-GB" sz="1200" b="1" i="0" u="none" strike="noStrike" kern="1200" dirty="0">
                <a:solidFill>
                  <a:schemeClr val="tx1"/>
                </a:solidFill>
                <a:effectLst/>
                <a:latin typeface="+mn-lt"/>
                <a:ea typeface="+mn-ea"/>
                <a:cs typeface="+mn-cs"/>
              </a:rPr>
              <a:t>Authentic Materials:</a:t>
            </a:r>
            <a:r>
              <a:rPr lang="en-GB" sz="1200" b="0" i="0" u="none" strike="noStrike" kern="1200" dirty="0">
                <a:solidFill>
                  <a:schemeClr val="tx1"/>
                </a:solidFill>
                <a:effectLst/>
                <a:latin typeface="+mn-lt"/>
                <a:ea typeface="+mn-ea"/>
                <a:cs typeface="+mn-cs"/>
              </a:rPr>
              <a:t> They are often made of more substantial materials like metal or resin to provide realistic weight and "gravitas" for the actor.</a:t>
            </a:r>
          </a:p>
          <a:p>
            <a:r>
              <a:rPr lang="en-GB" sz="1200" b="1" i="0" u="none" strike="noStrike" kern="1200" dirty="0">
                <a:solidFill>
                  <a:schemeClr val="tx1"/>
                </a:solidFill>
                <a:effectLst/>
                <a:latin typeface="+mn-lt"/>
                <a:ea typeface="+mn-ea"/>
                <a:cs typeface="+mn-cs"/>
              </a:rPr>
              <a:t>Narrative Importance:</a:t>
            </a:r>
            <a:r>
              <a:rPr lang="en-GB" sz="1200" b="0" i="0" u="none" strike="noStrike" kern="1200" dirty="0">
                <a:solidFill>
                  <a:schemeClr val="tx1"/>
                </a:solidFill>
                <a:effectLst/>
                <a:latin typeface="+mn-lt"/>
                <a:ea typeface="+mn-ea"/>
                <a:cs typeface="+mn-cs"/>
              </a:rPr>
              <a:t> These items are usually central to the story—think of Indiana Jones's whip </a:t>
            </a:r>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30</a:t>
            </a:fld>
            <a:endParaRPr lang="en-GB"/>
          </a:p>
        </p:txBody>
      </p:sp>
    </p:spTree>
    <p:extLst>
      <p:ext uri="{BB962C8B-B14F-4D97-AF65-F5344CB8AC3E}">
        <p14:creationId xmlns:p14="http://schemas.microsoft.com/office/powerpoint/2010/main" val="31970004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 Large, movable items that establish the setting. These are typically not handled by actors unless they are sitting or leaning on them</a:t>
            </a: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31</a:t>
            </a:fld>
            <a:endParaRPr lang="en-GB"/>
          </a:p>
        </p:txBody>
      </p:sp>
    </p:spTree>
    <p:extLst>
      <p:ext uri="{BB962C8B-B14F-4D97-AF65-F5344CB8AC3E}">
        <p14:creationId xmlns:p14="http://schemas.microsoft.com/office/powerpoint/2010/main" val="27204209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Any item an actor picks up, carries, or handles during a scene to drive the narrative.</a:t>
            </a: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32</a:t>
            </a:fld>
            <a:endParaRPr lang="en-GB"/>
          </a:p>
        </p:txBody>
      </p:sp>
    </p:spTree>
    <p:extLst>
      <p:ext uri="{BB962C8B-B14F-4D97-AF65-F5344CB8AC3E}">
        <p14:creationId xmlns:p14="http://schemas.microsoft.com/office/powerpoint/2010/main" val="27148634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Specific items issued to an actor that become part of their character's identity.</a:t>
            </a:r>
          </a:p>
          <a:p>
            <a:pPr lvl="1"/>
            <a:r>
              <a:rPr lang="en-GB" sz="1200" b="0" i="1" u="none" strike="noStrike" kern="1200" dirty="0">
                <a:solidFill>
                  <a:schemeClr val="tx1"/>
                </a:solidFill>
                <a:effectLst/>
                <a:latin typeface="+mn-lt"/>
                <a:ea typeface="+mn-ea"/>
                <a:cs typeface="+mn-cs"/>
              </a:rPr>
              <a:t>Examples:</a:t>
            </a:r>
            <a:r>
              <a:rPr lang="en-GB" sz="1200" b="0" i="0" u="none" strike="noStrike" kern="1200" dirty="0">
                <a:solidFill>
                  <a:schemeClr val="tx1"/>
                </a:solidFill>
                <a:effectLst/>
                <a:latin typeface="+mn-lt"/>
                <a:ea typeface="+mn-ea"/>
                <a:cs typeface="+mn-cs"/>
              </a:rPr>
              <a:t> Eyeglasses, pocket watches, wallets, and character-specific </a:t>
            </a:r>
            <a:r>
              <a:rPr lang="en-GB" sz="1200" b="0" i="0" u="none" strike="noStrike" kern="1200" dirty="0" err="1">
                <a:solidFill>
                  <a:schemeClr val="tx1"/>
                </a:solidFill>
                <a:effectLst/>
                <a:latin typeface="+mn-lt"/>
                <a:ea typeface="+mn-ea"/>
                <a:cs typeface="+mn-cs"/>
              </a:rPr>
              <a:t>jewelry</a:t>
            </a:r>
            <a:r>
              <a:rPr lang="en-GB" sz="1200" b="0" i="0" u="none" strike="noStrike" kern="1200" dirty="0">
                <a:solidFill>
                  <a:schemeClr val="tx1"/>
                </a:solidFill>
                <a:effectLst/>
                <a:latin typeface="+mn-lt"/>
                <a:ea typeface="+mn-ea"/>
                <a:cs typeface="+mn-cs"/>
              </a:rPr>
              <a:t>. </a:t>
            </a:r>
          </a:p>
          <a:p>
            <a:br>
              <a:rPr lang="en-GB" dirty="0"/>
            </a:b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33</a:t>
            </a:fld>
            <a:endParaRPr lang="en-GB"/>
          </a:p>
        </p:txBody>
      </p:sp>
    </p:spTree>
    <p:extLst>
      <p:ext uri="{BB962C8B-B14F-4D97-AF65-F5344CB8AC3E}">
        <p14:creationId xmlns:p14="http://schemas.microsoft.com/office/powerpoint/2010/main" val="9356090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5CCA9E-3E3E-F9BE-EB81-839012676C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11B6CB-00E6-AF91-9236-0B454CD0E3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0FD7FC-0874-0AB6-C4C0-6B992A9BE6C4}"/>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Specific items issued to an actor that become part of their character's identity.</a:t>
            </a:r>
          </a:p>
          <a:p>
            <a:pPr lvl="1"/>
            <a:r>
              <a:rPr lang="en-GB" sz="1200" b="0" i="1" u="none" strike="noStrike" kern="1200" dirty="0">
                <a:solidFill>
                  <a:schemeClr val="tx1"/>
                </a:solidFill>
                <a:effectLst/>
                <a:latin typeface="+mn-lt"/>
                <a:ea typeface="+mn-ea"/>
                <a:cs typeface="+mn-cs"/>
              </a:rPr>
              <a:t>Examples:</a:t>
            </a:r>
            <a:r>
              <a:rPr lang="en-GB" sz="1200" b="0" i="0" u="none" strike="noStrike" kern="1200" dirty="0">
                <a:solidFill>
                  <a:schemeClr val="tx1"/>
                </a:solidFill>
                <a:effectLst/>
                <a:latin typeface="+mn-lt"/>
                <a:ea typeface="+mn-ea"/>
                <a:cs typeface="+mn-cs"/>
              </a:rPr>
              <a:t> Eyeglasses, pocket watches, wallets, and character-specific </a:t>
            </a:r>
            <a:r>
              <a:rPr lang="en-GB" sz="1200" b="0" i="0" u="none" strike="noStrike" kern="1200" dirty="0" err="1">
                <a:solidFill>
                  <a:schemeClr val="tx1"/>
                </a:solidFill>
                <a:effectLst/>
                <a:latin typeface="+mn-lt"/>
                <a:ea typeface="+mn-ea"/>
                <a:cs typeface="+mn-cs"/>
              </a:rPr>
              <a:t>jewelry</a:t>
            </a:r>
            <a:r>
              <a:rPr lang="en-GB" sz="1200" b="0" i="0" u="none" strike="noStrike" kern="1200" dirty="0">
                <a:solidFill>
                  <a:schemeClr val="tx1"/>
                </a:solidFill>
                <a:effectLst/>
                <a:latin typeface="+mn-lt"/>
                <a:ea typeface="+mn-ea"/>
                <a:cs typeface="+mn-cs"/>
              </a:rPr>
              <a:t>. </a:t>
            </a:r>
          </a:p>
          <a:p>
            <a:pPr lvl="1"/>
            <a:endParaRPr lang="en-GB" sz="1200" b="0" i="0" u="none" strike="noStrike" kern="1200" dirty="0">
              <a:solidFill>
                <a:schemeClr val="tx1"/>
              </a:solidFill>
              <a:effectLst/>
              <a:latin typeface="+mn-lt"/>
              <a:ea typeface="+mn-ea"/>
              <a:cs typeface="+mn-cs"/>
            </a:endParaRPr>
          </a:p>
          <a:p>
            <a:pPr lvl="1"/>
            <a:r>
              <a:rPr lang="en-GB" sz="1200" b="0" i="0" u="none" strike="noStrike" kern="1200" dirty="0">
                <a:solidFill>
                  <a:schemeClr val="tx1"/>
                </a:solidFill>
                <a:effectLst/>
                <a:latin typeface="+mn-lt"/>
                <a:ea typeface="+mn-ea"/>
                <a:cs typeface="+mn-cs"/>
              </a:rPr>
              <a:t>QUESTION – Darth </a:t>
            </a:r>
            <a:r>
              <a:rPr lang="en-GB" sz="1200" b="0" i="0" u="none" strike="noStrike" kern="1200" dirty="0" err="1">
                <a:solidFill>
                  <a:schemeClr val="tx1"/>
                </a:solidFill>
                <a:effectLst/>
                <a:latin typeface="+mn-lt"/>
                <a:ea typeface="+mn-ea"/>
                <a:cs typeface="+mn-cs"/>
              </a:rPr>
              <a:t>Vaders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hemlet</a:t>
            </a:r>
            <a:r>
              <a:rPr lang="en-GB" sz="1200" b="0" i="0" u="none" strike="noStrike" kern="1200" dirty="0">
                <a:solidFill>
                  <a:schemeClr val="tx1"/>
                </a:solidFill>
                <a:effectLst/>
                <a:latin typeface="+mn-lt"/>
                <a:ea typeface="+mn-ea"/>
                <a:cs typeface="+mn-cs"/>
              </a:rPr>
              <a:t> costume or personal prop? Replica thing hand worn on shoulder?</a:t>
            </a:r>
          </a:p>
          <a:p>
            <a:br>
              <a:rPr lang="en-GB" dirty="0"/>
            </a:br>
            <a:endParaRPr lang="en-GB" dirty="0"/>
          </a:p>
        </p:txBody>
      </p:sp>
      <p:sp>
        <p:nvSpPr>
          <p:cNvPr id="4" name="Slide Number Placeholder 3">
            <a:extLst>
              <a:ext uri="{FF2B5EF4-FFF2-40B4-BE49-F238E27FC236}">
                <a16:creationId xmlns:a16="http://schemas.microsoft.com/office/drawing/2014/main" id="{B757DECE-A3DE-2C14-1425-5AAF96DF9A68}"/>
              </a:ext>
            </a:extLst>
          </p:cNvPr>
          <p:cNvSpPr>
            <a:spLocks noGrp="1"/>
          </p:cNvSpPr>
          <p:nvPr>
            <p:ph type="sldNum" sz="quarter" idx="5"/>
          </p:nvPr>
        </p:nvSpPr>
        <p:spPr/>
        <p:txBody>
          <a:bodyPr/>
          <a:lstStyle/>
          <a:p>
            <a:fld id="{3CD6E6BF-C96C-C74F-9FF9-268C97A5573D}" type="slidenum">
              <a:rPr lang="en-GB" smtClean="0"/>
              <a:t>34</a:t>
            </a:fld>
            <a:endParaRPr lang="en-GB"/>
          </a:p>
        </p:txBody>
      </p:sp>
    </p:spTree>
    <p:extLst>
      <p:ext uri="{BB962C8B-B14F-4D97-AF65-F5344CB8AC3E}">
        <p14:creationId xmlns:p14="http://schemas.microsoft.com/office/powerpoint/2010/main" val="533892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2/16/26</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2/16/26</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2/16/26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2/16/26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2/16/26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2/16/26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2/16/26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2/16/26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2/16/26</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youtube.com/watch?v=IGwm1QmwN9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stephenfollows.com/p/how-many-people-work-on-a-hollywood-film"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imdb.com/title/tt0944947/fullcredits/?ref_=tt_cst_sm"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screenskills.com/media/iskiunqf/2756-film-and-tv-drama-career-map-interactive-feb25-final.pdf"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equity.org.u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stagemanagementassociation.co.uk/" TargetMode="External"/><Relationship Id="rId1" Type="http://schemas.openxmlformats.org/officeDocument/2006/relationships/slideLayout" Target="../slideLayouts/slideLayout2.xml"/><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bectu.org.uk/"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theatredesign.org.uk/"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www.abtt.org.uk/"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www.screenskills.co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2.xml"/><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image" Target="../media/image3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opcorn and drink in an empty red theater">
            <a:extLst>
              <a:ext uri="{FF2B5EF4-FFF2-40B4-BE49-F238E27FC236}">
                <a16:creationId xmlns:a16="http://schemas.microsoft.com/office/drawing/2014/main" id="{7BB213B1-D859-4F45-89E5-85C202BE5553}"/>
              </a:ext>
            </a:extLst>
          </p:cNvPr>
          <p:cNvPicPr>
            <a:picLocks noChangeAspect="1"/>
          </p:cNvPicPr>
          <p:nvPr/>
        </p:nvPicPr>
        <p:blipFill>
          <a:blip r:embed="rId2"/>
          <a:srcRect t="15397"/>
          <a:stretch/>
        </p:blipFill>
        <p:spPr>
          <a:xfrm>
            <a:off x="20" y="10"/>
            <a:ext cx="12191980" cy="6859300"/>
          </a:xfrm>
          <a:prstGeom prst="rect">
            <a:avLst/>
          </a:prstGeom>
        </p:spPr>
      </p:pic>
      <p:sp>
        <p:nvSpPr>
          <p:cNvPr id="9" name="Rectangle 8">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3"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4BC127AD-6772-0464-A43D-467E82FDBDA8}"/>
              </a:ext>
            </a:extLst>
          </p:cNvPr>
          <p:cNvSpPr>
            <a:spLocks noGrp="1"/>
          </p:cNvSpPr>
          <p:nvPr>
            <p:ph type="ctrTitle"/>
          </p:nvPr>
        </p:nvSpPr>
        <p:spPr>
          <a:xfrm>
            <a:off x="1915128" y="1788454"/>
            <a:ext cx="8361229" cy="2098226"/>
          </a:xfrm>
        </p:spPr>
        <p:txBody>
          <a:bodyPr>
            <a:normAutofit/>
          </a:bodyPr>
          <a:lstStyle/>
          <a:p>
            <a:r>
              <a:rPr lang="en-GB">
                <a:solidFill>
                  <a:schemeClr val="bg2"/>
                </a:solidFill>
              </a:rPr>
              <a:t>Film &amp; TV</a:t>
            </a:r>
          </a:p>
        </p:txBody>
      </p:sp>
      <p:sp>
        <p:nvSpPr>
          <p:cNvPr id="3" name="Subtitle 2">
            <a:extLst>
              <a:ext uri="{FF2B5EF4-FFF2-40B4-BE49-F238E27FC236}">
                <a16:creationId xmlns:a16="http://schemas.microsoft.com/office/drawing/2014/main" id="{AF37F7D4-D238-9FEB-107E-3D52899B1547}"/>
              </a:ext>
            </a:extLst>
          </p:cNvPr>
          <p:cNvSpPr>
            <a:spLocks noGrp="1"/>
          </p:cNvSpPr>
          <p:nvPr>
            <p:ph type="subTitle" idx="1"/>
          </p:nvPr>
        </p:nvSpPr>
        <p:spPr>
          <a:xfrm>
            <a:off x="2679906" y="3956279"/>
            <a:ext cx="6831673" cy="1086237"/>
          </a:xfrm>
        </p:spPr>
        <p:txBody>
          <a:bodyPr>
            <a:normAutofit/>
          </a:bodyPr>
          <a:lstStyle/>
          <a:p>
            <a:pPr>
              <a:spcAft>
                <a:spcPts val="600"/>
              </a:spcAft>
            </a:pPr>
            <a:r>
              <a:rPr lang="en-GB">
                <a:solidFill>
                  <a:schemeClr val="bg2"/>
                </a:solidFill>
              </a:rPr>
              <a:t>Production roles</a:t>
            </a:r>
          </a:p>
        </p:txBody>
      </p:sp>
    </p:spTree>
    <p:extLst>
      <p:ext uri="{BB962C8B-B14F-4D97-AF65-F5344CB8AC3E}">
        <p14:creationId xmlns:p14="http://schemas.microsoft.com/office/powerpoint/2010/main" val="1905404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EA4A2-8BCC-DFD1-CA06-F4653A03C88D}"/>
            </a:ext>
          </a:extLst>
        </p:cNvPr>
        <p:cNvGrpSpPr/>
        <p:nvPr/>
      </p:nvGrpSpPr>
      <p:grpSpPr>
        <a:xfrm>
          <a:off x="0" y="0"/>
          <a:ext cx="0" cy="0"/>
          <a:chOff x="0" y="0"/>
          <a:chExt cx="0" cy="0"/>
        </a:xfrm>
      </p:grpSpPr>
      <p:pic>
        <p:nvPicPr>
          <p:cNvPr id="5" name="Picture 4" descr="Film reel and slate">
            <a:extLst>
              <a:ext uri="{FF2B5EF4-FFF2-40B4-BE49-F238E27FC236}">
                <a16:creationId xmlns:a16="http://schemas.microsoft.com/office/drawing/2014/main" id="{E66BD562-75AC-AA06-628D-AD68827886B0}"/>
              </a:ext>
            </a:extLst>
          </p:cNvPr>
          <p:cNvPicPr>
            <a:picLocks noChangeAspect="1"/>
          </p:cNvPicPr>
          <p:nvPr/>
        </p:nvPicPr>
        <p:blipFill>
          <a:blip r:embed="rId3"/>
          <a:srcRect t="12488" b="3226"/>
          <a:stretch/>
        </p:blipFill>
        <p:spPr>
          <a:xfrm>
            <a:off x="20" y="10"/>
            <a:ext cx="12191980" cy="6859300"/>
          </a:xfrm>
          <a:prstGeom prst="rect">
            <a:avLst/>
          </a:prstGeom>
        </p:spPr>
      </p:pic>
      <p:sp>
        <p:nvSpPr>
          <p:cNvPr id="2" name="Title 1">
            <a:extLst>
              <a:ext uri="{FF2B5EF4-FFF2-40B4-BE49-F238E27FC236}">
                <a16:creationId xmlns:a16="http://schemas.microsoft.com/office/drawing/2014/main" id="{43033A1D-81DB-5CE2-76E3-F2006A442AD8}"/>
              </a:ext>
            </a:extLst>
          </p:cNvPr>
          <p:cNvSpPr>
            <a:spLocks noGrp="1"/>
          </p:cNvSpPr>
          <p:nvPr>
            <p:ph type="title"/>
          </p:nvPr>
        </p:nvSpPr>
        <p:spPr>
          <a:xfrm rot="20581325">
            <a:off x="4944079" y="2688567"/>
            <a:ext cx="8361229" cy="2098226"/>
          </a:xfrm>
        </p:spPr>
        <p:txBody>
          <a:bodyPr vert="horz" lIns="91440" tIns="45720" rIns="91440" bIns="45720" rtlCol="0" anchor="b">
            <a:normAutofit/>
          </a:bodyPr>
          <a:lstStyle/>
          <a:p>
            <a:pPr algn="ctr"/>
            <a:r>
              <a:rPr lang="en-US" sz="6700" cap="all" dirty="0">
                <a:solidFill>
                  <a:schemeClr val="bg2"/>
                </a:solidFill>
              </a:rPr>
              <a:t>Skills</a:t>
            </a:r>
          </a:p>
        </p:txBody>
      </p:sp>
      <p:sp>
        <p:nvSpPr>
          <p:cNvPr id="3" name="Title 1">
            <a:extLst>
              <a:ext uri="{FF2B5EF4-FFF2-40B4-BE49-F238E27FC236}">
                <a16:creationId xmlns:a16="http://schemas.microsoft.com/office/drawing/2014/main" id="{C78C5B7A-D9C0-3DF2-2049-65DDDF2B3B7B}"/>
              </a:ext>
            </a:extLst>
          </p:cNvPr>
          <p:cNvSpPr txBox="1">
            <a:spLocks/>
          </p:cNvSpPr>
          <p:nvPr/>
        </p:nvSpPr>
        <p:spPr>
          <a:xfrm rot="20629981">
            <a:off x="5367942" y="3413295"/>
            <a:ext cx="8361229" cy="2098226"/>
          </a:xfrm>
          <a:prstGeom prst="rect">
            <a:avLst/>
          </a:prstGeom>
        </p:spPr>
        <p:txBody>
          <a:bodyPr vert="horz" lIns="91440" tIns="45720" rIns="91440" bIns="45720" rtlCol="0" anchor="b">
            <a:norm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US" sz="4000" cap="all" dirty="0">
                <a:solidFill>
                  <a:schemeClr val="bg2"/>
                </a:solidFill>
              </a:rPr>
              <a:t>Dave Atkinson</a:t>
            </a:r>
          </a:p>
        </p:txBody>
      </p:sp>
    </p:spTree>
    <p:extLst>
      <p:ext uri="{BB962C8B-B14F-4D97-AF65-F5344CB8AC3E}">
        <p14:creationId xmlns:p14="http://schemas.microsoft.com/office/powerpoint/2010/main" val="3479271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7EDD04-E30F-3D5D-AE3E-8B181489A35C}"/>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2"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4" name="Rectangle 13">
            <a:extLst>
              <a:ext uri="{FF2B5EF4-FFF2-40B4-BE49-F238E27FC236}">
                <a16:creationId xmlns:a16="http://schemas.microsoft.com/office/drawing/2014/main" id="{B709ADC9-6EAF-4268-9415-1ED5ECFA2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lm reel and slate">
            <a:extLst>
              <a:ext uri="{FF2B5EF4-FFF2-40B4-BE49-F238E27FC236}">
                <a16:creationId xmlns:a16="http://schemas.microsoft.com/office/drawing/2014/main" id="{C067D852-3742-428B-6CF6-1827A2FE06D2}"/>
              </a:ext>
            </a:extLst>
          </p:cNvPr>
          <p:cNvPicPr>
            <a:picLocks noChangeAspect="1"/>
          </p:cNvPicPr>
          <p:nvPr/>
        </p:nvPicPr>
        <p:blipFill>
          <a:blip r:embed="rId3">
            <a:alphaModFix amt="40000"/>
          </a:blip>
          <a:srcRect t="12245" b="3485"/>
          <a:stretch/>
        </p:blipFill>
        <p:spPr>
          <a:xfrm>
            <a:off x="20" y="10"/>
            <a:ext cx="12191980" cy="6857990"/>
          </a:xfrm>
          <a:prstGeom prst="rect">
            <a:avLst/>
          </a:prstGeom>
        </p:spPr>
      </p:pic>
      <p:sp>
        <p:nvSpPr>
          <p:cNvPr id="2" name="Title 1">
            <a:extLst>
              <a:ext uri="{FF2B5EF4-FFF2-40B4-BE49-F238E27FC236}">
                <a16:creationId xmlns:a16="http://schemas.microsoft.com/office/drawing/2014/main" id="{6DD80DCD-7C00-AB8A-1782-23C5598B2DB7}"/>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hlinkClick r:id="rId4"/>
              </a:rPr>
              <a:t>Formula 1 team</a:t>
            </a:r>
            <a:endParaRPr lang="en-US" sz="7200" cap="all" dirty="0"/>
          </a:p>
        </p:txBody>
      </p:sp>
    </p:spTree>
    <p:extLst>
      <p:ext uri="{BB962C8B-B14F-4D97-AF65-F5344CB8AC3E}">
        <p14:creationId xmlns:p14="http://schemas.microsoft.com/office/powerpoint/2010/main" val="185170543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Film reel and slate">
            <a:extLst>
              <a:ext uri="{FF2B5EF4-FFF2-40B4-BE49-F238E27FC236}">
                <a16:creationId xmlns:a16="http://schemas.microsoft.com/office/drawing/2014/main" id="{B2304DBD-1200-3ECC-A988-2EE79ED597AC}"/>
              </a:ext>
            </a:extLst>
          </p:cNvPr>
          <p:cNvPicPr>
            <a:picLocks noChangeAspect="1"/>
          </p:cNvPicPr>
          <p:nvPr/>
        </p:nvPicPr>
        <p:blipFill>
          <a:blip r:embed="rId3"/>
          <a:srcRect t="12488" b="3226"/>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FAB3CA88-F340-AE84-BE82-F06DEDDCFBA3}"/>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6700" cap="all" dirty="0">
                <a:solidFill>
                  <a:schemeClr val="bg2"/>
                </a:solidFill>
                <a:hlinkClick r:id="rId4"/>
              </a:rPr>
              <a:t>How many people make film?</a:t>
            </a:r>
            <a:endParaRPr lang="en-US" sz="6700" cap="all" dirty="0">
              <a:solidFill>
                <a:schemeClr val="bg2"/>
              </a:solidFill>
            </a:endParaRPr>
          </a:p>
        </p:txBody>
      </p:sp>
    </p:spTree>
    <p:extLst>
      <p:ext uri="{BB962C8B-B14F-4D97-AF65-F5344CB8AC3E}">
        <p14:creationId xmlns:p14="http://schemas.microsoft.com/office/powerpoint/2010/main" val="3268672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Film reel and slate">
            <a:extLst>
              <a:ext uri="{FF2B5EF4-FFF2-40B4-BE49-F238E27FC236}">
                <a16:creationId xmlns:a16="http://schemas.microsoft.com/office/drawing/2014/main" id="{B94E0783-B854-F655-0691-15574731EBF1}"/>
              </a:ext>
            </a:extLst>
          </p:cNvPr>
          <p:cNvPicPr>
            <a:picLocks noChangeAspect="1"/>
          </p:cNvPicPr>
          <p:nvPr/>
        </p:nvPicPr>
        <p:blipFill>
          <a:blip r:embed="rId3"/>
          <a:srcRect t="12488" b="3226"/>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51809C61-1874-A288-100E-31B439B1B893}"/>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5600" cap="all" dirty="0">
                <a:solidFill>
                  <a:schemeClr val="bg2"/>
                </a:solidFill>
                <a:hlinkClick r:id="rId4"/>
              </a:rPr>
              <a:t>How many people make TV SERIES?</a:t>
            </a:r>
            <a:endParaRPr lang="en-US" sz="5600" cap="all" dirty="0">
              <a:solidFill>
                <a:schemeClr val="bg2"/>
              </a:solidFill>
            </a:endParaRPr>
          </a:p>
        </p:txBody>
      </p:sp>
    </p:spTree>
    <p:extLst>
      <p:ext uri="{BB962C8B-B14F-4D97-AF65-F5344CB8AC3E}">
        <p14:creationId xmlns:p14="http://schemas.microsoft.com/office/powerpoint/2010/main" val="1320645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Rubber bands connected attached to nails">
            <a:extLst>
              <a:ext uri="{FF2B5EF4-FFF2-40B4-BE49-F238E27FC236}">
                <a16:creationId xmlns:a16="http://schemas.microsoft.com/office/drawing/2014/main" id="{C9F08FF0-F59C-76EE-C94F-859DCD7629AB}"/>
              </a:ext>
            </a:extLst>
          </p:cNvPr>
          <p:cNvPicPr>
            <a:picLocks noChangeAspect="1"/>
          </p:cNvPicPr>
          <p:nvPr/>
        </p:nvPicPr>
        <p:blipFill>
          <a:blip r:embed="rId2"/>
          <a:srcRect t="15714"/>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0186E435-5AF4-5257-97E4-2728B5F7901D}"/>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hlinkClick r:id="rId3"/>
              </a:rPr>
              <a:t>Jobs hierarchy</a:t>
            </a:r>
            <a:endParaRPr lang="en-US" sz="7200" cap="all" dirty="0">
              <a:solidFill>
                <a:schemeClr val="bg2"/>
              </a:solidFill>
            </a:endParaRPr>
          </a:p>
        </p:txBody>
      </p:sp>
    </p:spTree>
    <p:extLst>
      <p:ext uri="{BB962C8B-B14F-4D97-AF65-F5344CB8AC3E}">
        <p14:creationId xmlns:p14="http://schemas.microsoft.com/office/powerpoint/2010/main" val="3109138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Close up of audio equipment">
            <a:extLst>
              <a:ext uri="{FF2B5EF4-FFF2-40B4-BE49-F238E27FC236}">
                <a16:creationId xmlns:a16="http://schemas.microsoft.com/office/drawing/2014/main" id="{F32D5EEA-8A1E-0EBF-1284-DF82FECB57D6}"/>
              </a:ext>
            </a:extLst>
          </p:cNvPr>
          <p:cNvPicPr>
            <a:picLocks noChangeAspect="1"/>
          </p:cNvPicPr>
          <p:nvPr/>
        </p:nvPicPr>
        <p:blipFill>
          <a:blip r:embed="rId3">
            <a:grayscl/>
          </a:blip>
          <a:srcRect t="9868" b="5846"/>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ED9C10B4-E6CF-4138-A430-ADE3DCF0F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59A08B30-802F-44BB-8817-40AAE17DB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FB93F8E6-40C5-4DF8-B869-00349BD460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EB16A5D7-40AA-D6C9-6D11-81C284308823}"/>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PRODUCER</a:t>
            </a:r>
          </a:p>
        </p:txBody>
      </p:sp>
    </p:spTree>
    <p:extLst>
      <p:ext uri="{BB962C8B-B14F-4D97-AF65-F5344CB8AC3E}">
        <p14:creationId xmlns:p14="http://schemas.microsoft.com/office/powerpoint/2010/main" val="1189563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Working on a thermal plant">
            <a:extLst>
              <a:ext uri="{FF2B5EF4-FFF2-40B4-BE49-F238E27FC236}">
                <a16:creationId xmlns:a16="http://schemas.microsoft.com/office/drawing/2014/main" id="{5637710C-1BDE-C1EC-9BC6-A8DD7EF0929F}"/>
              </a:ext>
            </a:extLst>
          </p:cNvPr>
          <p:cNvPicPr>
            <a:picLocks noChangeAspect="1"/>
          </p:cNvPicPr>
          <p:nvPr/>
        </p:nvPicPr>
        <p:blipFill>
          <a:blip r:embed="rId3">
            <a:grayscl/>
          </a:blip>
          <a:srcRect t="15397"/>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ED9C10B4-E6CF-4138-A430-ADE3DCF0F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59A08B30-802F-44BB-8817-40AAE17DB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FB93F8E6-40C5-4DF8-B869-00349BD460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96D1A4D9-80BD-A389-1F91-4275B000AB9C}"/>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rPr>
              <a:t>PRODUCTION MANAGER</a:t>
            </a:r>
          </a:p>
        </p:txBody>
      </p:sp>
    </p:spTree>
    <p:extLst>
      <p:ext uri="{BB962C8B-B14F-4D97-AF65-F5344CB8AC3E}">
        <p14:creationId xmlns:p14="http://schemas.microsoft.com/office/powerpoint/2010/main" val="4104574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Black and white film board">
            <a:extLst>
              <a:ext uri="{FF2B5EF4-FFF2-40B4-BE49-F238E27FC236}">
                <a16:creationId xmlns:a16="http://schemas.microsoft.com/office/drawing/2014/main" id="{4C72DD35-6C41-57B3-BDA2-913EF193A7A2}"/>
              </a:ext>
            </a:extLst>
          </p:cNvPr>
          <p:cNvPicPr>
            <a:picLocks noChangeAspect="1"/>
          </p:cNvPicPr>
          <p:nvPr/>
        </p:nvPicPr>
        <p:blipFill>
          <a:blip r:embed="rId3"/>
          <a:srcRect t="15431" b="283"/>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B6AE79B8-775A-AA1F-DEB8-131C98EC263D}"/>
              </a:ext>
            </a:extLst>
          </p:cNvPr>
          <p:cNvSpPr>
            <a:spLocks noGrp="1"/>
          </p:cNvSpPr>
          <p:nvPr>
            <p:ph type="title"/>
          </p:nvPr>
        </p:nvSpPr>
        <p:spPr>
          <a:xfrm>
            <a:off x="1915127" y="3074122"/>
            <a:ext cx="8361229" cy="2098226"/>
          </a:xfrm>
        </p:spPr>
        <p:txBody>
          <a:bodyPr vert="horz" lIns="91440" tIns="45720" rIns="91440" bIns="45720" rtlCol="0" anchor="b">
            <a:normAutofit fontScale="90000"/>
          </a:bodyPr>
          <a:lstStyle/>
          <a:p>
            <a:pPr algn="ctr"/>
            <a:r>
              <a:rPr lang="en-US" sz="7200" cap="all" dirty="0">
                <a:solidFill>
                  <a:schemeClr val="bg2"/>
                </a:solidFill>
              </a:rPr>
              <a:t>CINEMATOGRAPHY</a:t>
            </a:r>
            <a:br>
              <a:rPr lang="en-US" sz="7200" cap="all" dirty="0">
                <a:solidFill>
                  <a:schemeClr val="bg2"/>
                </a:solidFill>
              </a:rPr>
            </a:br>
            <a:r>
              <a:rPr lang="en-US" sz="7200" cap="all" dirty="0">
                <a:solidFill>
                  <a:schemeClr val="bg2"/>
                </a:solidFill>
              </a:rPr>
              <a:t>or</a:t>
            </a:r>
            <a:br>
              <a:rPr lang="en-US" sz="7200" cap="all" dirty="0">
                <a:solidFill>
                  <a:schemeClr val="bg2"/>
                </a:solidFill>
              </a:rPr>
            </a:br>
            <a:r>
              <a:rPr lang="en-US" sz="7200" cap="all" dirty="0">
                <a:solidFill>
                  <a:schemeClr val="bg2"/>
                </a:solidFill>
              </a:rPr>
              <a:t>DIRECTOR OF PHOTOGRAPHY</a:t>
            </a:r>
          </a:p>
        </p:txBody>
      </p:sp>
    </p:spTree>
    <p:extLst>
      <p:ext uri="{BB962C8B-B14F-4D97-AF65-F5344CB8AC3E}">
        <p14:creationId xmlns:p14="http://schemas.microsoft.com/office/powerpoint/2010/main" val="1141339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Colourful paints and brushes">
            <a:extLst>
              <a:ext uri="{FF2B5EF4-FFF2-40B4-BE49-F238E27FC236}">
                <a16:creationId xmlns:a16="http://schemas.microsoft.com/office/drawing/2014/main" id="{3BC87CCE-D037-B381-5B1D-2E4985894219}"/>
              </a:ext>
            </a:extLst>
          </p:cNvPr>
          <p:cNvPicPr>
            <a:picLocks noChangeAspect="1"/>
          </p:cNvPicPr>
          <p:nvPr/>
        </p:nvPicPr>
        <p:blipFill>
          <a:blip r:embed="rId3"/>
          <a:srcRect t="15714"/>
          <a:stretch/>
        </p:blipFill>
        <p:spPr>
          <a:xfrm>
            <a:off x="20" y="220144"/>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EA5C021C-9E50-A2B6-624F-1D86B5F6FEEE}"/>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ART DIRECTOR</a:t>
            </a:r>
          </a:p>
        </p:txBody>
      </p:sp>
    </p:spTree>
    <p:extLst>
      <p:ext uri="{BB962C8B-B14F-4D97-AF65-F5344CB8AC3E}">
        <p14:creationId xmlns:p14="http://schemas.microsoft.com/office/powerpoint/2010/main" val="3563440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Zero painted in white">
            <a:extLst>
              <a:ext uri="{FF2B5EF4-FFF2-40B4-BE49-F238E27FC236}">
                <a16:creationId xmlns:a16="http://schemas.microsoft.com/office/drawing/2014/main" id="{0B87F519-2424-0624-2C1C-73D16DD6DD23}"/>
              </a:ext>
            </a:extLst>
          </p:cNvPr>
          <p:cNvPicPr>
            <a:picLocks noChangeAspect="1"/>
          </p:cNvPicPr>
          <p:nvPr/>
        </p:nvPicPr>
        <p:blipFill>
          <a:blip r:embed="rId3"/>
          <a:srcRect t="28332" b="34161"/>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80562B5A-E4C1-5C2F-4374-2171BE645DFD}"/>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SECOND UNIT</a:t>
            </a:r>
          </a:p>
        </p:txBody>
      </p:sp>
    </p:spTree>
    <p:extLst>
      <p:ext uri="{BB962C8B-B14F-4D97-AF65-F5344CB8AC3E}">
        <p14:creationId xmlns:p14="http://schemas.microsoft.com/office/powerpoint/2010/main" val="796756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a:extLst>
              <a:ext uri="{FF2B5EF4-FFF2-40B4-BE49-F238E27FC236}">
                <a16:creationId xmlns:a16="http://schemas.microsoft.com/office/drawing/2014/main" id="{5A19A9A5-82EB-E4B1-5113-744DDCB043CB}"/>
              </a:ext>
            </a:extLst>
          </p:cNvPr>
          <p:cNvPicPr>
            <a:picLocks noChangeAspect="1"/>
          </p:cNvPicPr>
          <p:nvPr/>
        </p:nvPicPr>
        <p:blipFill>
          <a:blip r:embed="rId3"/>
          <a:srcRect b="14757"/>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C0FF7A6E-826C-4E14-0315-ECAE0B7DBA1A}"/>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rPr>
              <a:t>VISUAL EFFECTS</a:t>
            </a:r>
          </a:p>
        </p:txBody>
      </p:sp>
    </p:spTree>
    <p:extLst>
      <p:ext uri="{BB962C8B-B14F-4D97-AF65-F5344CB8AC3E}">
        <p14:creationId xmlns:p14="http://schemas.microsoft.com/office/powerpoint/2010/main" val="2259919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a:extLst>
              <a:ext uri="{FF2B5EF4-FFF2-40B4-BE49-F238E27FC236}">
                <a16:creationId xmlns:a16="http://schemas.microsoft.com/office/drawing/2014/main" id="{256644E6-A5D5-3726-44F2-94744BF138D9}"/>
              </a:ext>
            </a:extLst>
          </p:cNvPr>
          <p:cNvPicPr>
            <a:picLocks noChangeAspect="1"/>
          </p:cNvPicPr>
          <p:nvPr/>
        </p:nvPicPr>
        <p:blipFill>
          <a:blip r:embed="rId3"/>
          <a:srcRect l="19" r="1" b="1"/>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58324D8E-C389-3684-D7C5-941CC9D015EF}"/>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CAMERA - DIT</a:t>
            </a:r>
          </a:p>
        </p:txBody>
      </p:sp>
    </p:spTree>
    <p:extLst>
      <p:ext uri="{BB962C8B-B14F-4D97-AF65-F5344CB8AC3E}">
        <p14:creationId xmlns:p14="http://schemas.microsoft.com/office/powerpoint/2010/main" val="353481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Gymnast performing on rings">
            <a:extLst>
              <a:ext uri="{FF2B5EF4-FFF2-40B4-BE49-F238E27FC236}">
                <a16:creationId xmlns:a16="http://schemas.microsoft.com/office/drawing/2014/main" id="{BB945416-BCE4-4F0B-31D3-585BFA36CCED}"/>
              </a:ext>
            </a:extLst>
          </p:cNvPr>
          <p:cNvPicPr>
            <a:picLocks noChangeAspect="1"/>
          </p:cNvPicPr>
          <p:nvPr/>
        </p:nvPicPr>
        <p:blipFill>
          <a:blip r:embed="rId3"/>
          <a:srcRect t="5545" b="9212"/>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45740972-4663-66E3-E5C5-5B3D5D91ED1F}"/>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Grip</a:t>
            </a:r>
          </a:p>
        </p:txBody>
      </p:sp>
    </p:spTree>
    <p:extLst>
      <p:ext uri="{BB962C8B-B14F-4D97-AF65-F5344CB8AC3E}">
        <p14:creationId xmlns:p14="http://schemas.microsoft.com/office/powerpoint/2010/main" val="127278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Closeup image of stacked suitcases">
            <a:extLst>
              <a:ext uri="{FF2B5EF4-FFF2-40B4-BE49-F238E27FC236}">
                <a16:creationId xmlns:a16="http://schemas.microsoft.com/office/drawing/2014/main" id="{FECD14BB-7EB6-E09E-4899-A4582977494D}"/>
              </a:ext>
            </a:extLst>
          </p:cNvPr>
          <p:cNvPicPr>
            <a:picLocks noChangeAspect="1"/>
          </p:cNvPicPr>
          <p:nvPr/>
        </p:nvPicPr>
        <p:blipFill>
          <a:blip r:embed="rId3"/>
          <a:srcRect t="12574" b="3141"/>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F4682F42-78BC-BF13-4B67-7FAF0AAFCFD4}"/>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GAFFER</a:t>
            </a:r>
          </a:p>
        </p:txBody>
      </p:sp>
    </p:spTree>
    <p:extLst>
      <p:ext uri="{BB962C8B-B14F-4D97-AF65-F5344CB8AC3E}">
        <p14:creationId xmlns:p14="http://schemas.microsoft.com/office/powerpoint/2010/main" val="4093386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Digital Camera">
            <a:extLst>
              <a:ext uri="{FF2B5EF4-FFF2-40B4-BE49-F238E27FC236}">
                <a16:creationId xmlns:a16="http://schemas.microsoft.com/office/drawing/2014/main" id="{B558ED6E-D5B9-4D59-8FCE-7DA89FE691AD}"/>
              </a:ext>
            </a:extLst>
          </p:cNvPr>
          <p:cNvPicPr>
            <a:picLocks noChangeAspect="1"/>
          </p:cNvPicPr>
          <p:nvPr/>
        </p:nvPicPr>
        <p:blipFill>
          <a:blip r:embed="rId3"/>
          <a:srcRect b="15714"/>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83E44211-1960-2D19-F6F8-3D5664536C7C}"/>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B camera</a:t>
            </a:r>
          </a:p>
        </p:txBody>
      </p:sp>
    </p:spTree>
    <p:extLst>
      <p:ext uri="{BB962C8B-B14F-4D97-AF65-F5344CB8AC3E}">
        <p14:creationId xmlns:p14="http://schemas.microsoft.com/office/powerpoint/2010/main" val="6106216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3"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24"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18" name="Picture 17" descr="Lighthouse on a cliff">
            <a:extLst>
              <a:ext uri="{FF2B5EF4-FFF2-40B4-BE49-F238E27FC236}">
                <a16:creationId xmlns:a16="http://schemas.microsoft.com/office/drawing/2014/main" id="{D1F6F8B7-356C-A66B-F347-E0C86FBC587A}"/>
              </a:ext>
            </a:extLst>
          </p:cNvPr>
          <p:cNvPicPr>
            <a:picLocks noChangeAspect="1"/>
          </p:cNvPicPr>
          <p:nvPr/>
        </p:nvPicPr>
        <p:blipFill>
          <a:blip r:embed="rId3"/>
          <a:srcRect t="9073" b="15913"/>
          <a:stretch/>
        </p:blipFill>
        <p:spPr>
          <a:xfrm>
            <a:off x="20" y="10"/>
            <a:ext cx="12191980" cy="6859300"/>
          </a:xfrm>
          <a:prstGeom prst="rect">
            <a:avLst/>
          </a:prstGeom>
        </p:spPr>
      </p:pic>
      <p:sp>
        <p:nvSpPr>
          <p:cNvPr id="26" name="Rectangle 25">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0"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0EAFE60D-9412-C14F-B466-02A351620B32}"/>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rPr>
              <a:t>BEST BOY</a:t>
            </a:r>
          </a:p>
        </p:txBody>
      </p:sp>
    </p:spTree>
    <p:extLst>
      <p:ext uri="{BB962C8B-B14F-4D97-AF65-F5344CB8AC3E}">
        <p14:creationId xmlns:p14="http://schemas.microsoft.com/office/powerpoint/2010/main" val="3537129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3"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24"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18" name="Picture 17" descr="Letters magnified through eyeglasses">
            <a:extLst>
              <a:ext uri="{FF2B5EF4-FFF2-40B4-BE49-F238E27FC236}">
                <a16:creationId xmlns:a16="http://schemas.microsoft.com/office/drawing/2014/main" id="{4FFA3A69-0661-5182-B06D-1B34176F69D0}"/>
              </a:ext>
            </a:extLst>
          </p:cNvPr>
          <p:cNvPicPr>
            <a:picLocks noChangeAspect="1"/>
          </p:cNvPicPr>
          <p:nvPr/>
        </p:nvPicPr>
        <p:blipFill>
          <a:blip r:embed="rId3">
            <a:grayscl/>
          </a:blip>
          <a:srcRect t="7763" b="7952"/>
          <a:stretch/>
        </p:blipFill>
        <p:spPr>
          <a:xfrm>
            <a:off x="20" y="10"/>
            <a:ext cx="12191980" cy="6859300"/>
          </a:xfrm>
          <a:prstGeom prst="rect">
            <a:avLst/>
          </a:prstGeom>
        </p:spPr>
      </p:pic>
      <p:sp>
        <p:nvSpPr>
          <p:cNvPr id="26" name="Rectangle 25">
            <a:extLst>
              <a:ext uri="{FF2B5EF4-FFF2-40B4-BE49-F238E27FC236}">
                <a16:creationId xmlns:a16="http://schemas.microsoft.com/office/drawing/2014/main" id="{ED9C10B4-E6CF-4138-A430-ADE3DCF0F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6">
            <a:extLst>
              <a:ext uri="{FF2B5EF4-FFF2-40B4-BE49-F238E27FC236}">
                <a16:creationId xmlns:a16="http://schemas.microsoft.com/office/drawing/2014/main" id="{59A08B30-802F-44BB-8817-40AAE17DB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0" name="Freeform 6">
            <a:extLst>
              <a:ext uri="{FF2B5EF4-FFF2-40B4-BE49-F238E27FC236}">
                <a16:creationId xmlns:a16="http://schemas.microsoft.com/office/drawing/2014/main" id="{FB93F8E6-40C5-4DF8-B869-00349BD460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8A06CE21-00AF-28C7-2C63-9C8859C73FF3}"/>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rPr>
              <a:t>FOCUS PULLER</a:t>
            </a:r>
          </a:p>
        </p:txBody>
      </p:sp>
    </p:spTree>
    <p:extLst>
      <p:ext uri="{BB962C8B-B14F-4D97-AF65-F5344CB8AC3E}">
        <p14:creationId xmlns:p14="http://schemas.microsoft.com/office/powerpoint/2010/main" val="1792844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Close-up of porcupine hair">
            <a:extLst>
              <a:ext uri="{FF2B5EF4-FFF2-40B4-BE49-F238E27FC236}">
                <a16:creationId xmlns:a16="http://schemas.microsoft.com/office/drawing/2014/main" id="{6CA8A87A-7D6B-1DF2-CE19-58327710EEEC}"/>
              </a:ext>
            </a:extLst>
          </p:cNvPr>
          <p:cNvPicPr>
            <a:picLocks noChangeAspect="1"/>
          </p:cNvPicPr>
          <p:nvPr/>
        </p:nvPicPr>
        <p:blipFill>
          <a:blip r:embed="rId3"/>
          <a:srcRect t="9917" b="5797"/>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133B6E63-2E16-11BA-F3BB-558C663D8C9B}"/>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RUSHES</a:t>
            </a:r>
          </a:p>
        </p:txBody>
      </p:sp>
    </p:spTree>
    <p:extLst>
      <p:ext uri="{BB962C8B-B14F-4D97-AF65-F5344CB8AC3E}">
        <p14:creationId xmlns:p14="http://schemas.microsoft.com/office/powerpoint/2010/main" val="2313618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a:extLst>
              <a:ext uri="{FF2B5EF4-FFF2-40B4-BE49-F238E27FC236}">
                <a16:creationId xmlns:a16="http://schemas.microsoft.com/office/drawing/2014/main" id="{DE92740A-6B72-05B5-87BF-030CDC686218}"/>
              </a:ext>
            </a:extLst>
          </p:cNvPr>
          <p:cNvPicPr>
            <a:picLocks noChangeAspect="1"/>
          </p:cNvPicPr>
          <p:nvPr/>
        </p:nvPicPr>
        <p:blipFill>
          <a:blip r:embed="rId3"/>
          <a:srcRect t="23637" b="14876"/>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6D3A8095-E958-70FF-CC51-2D263CDC8BB9}"/>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STANDBY……</a:t>
            </a:r>
          </a:p>
        </p:txBody>
      </p:sp>
    </p:spTree>
    <p:extLst>
      <p:ext uri="{BB962C8B-B14F-4D97-AF65-F5344CB8AC3E}">
        <p14:creationId xmlns:p14="http://schemas.microsoft.com/office/powerpoint/2010/main" val="27837783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txBody>
            <a:bodyPr/>
            <a:lstStyle/>
            <a:p>
              <a:endParaRPr lang="en-GB"/>
            </a:p>
          </p:txBody>
        </p:sp>
      </p:grpSp>
      <p:pic>
        <p:nvPicPr>
          <p:cNvPr id="1026" name="Picture 2" descr="Equity | ICTU NIC">
            <a:hlinkClick r:id="rId2"/>
            <a:extLst>
              <a:ext uri="{FF2B5EF4-FFF2-40B4-BE49-F238E27FC236}">
                <a16:creationId xmlns:a16="http://schemas.microsoft.com/office/drawing/2014/main" id="{CA2FA7DF-FEE9-DCAD-876F-86F2FB7D05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73500" y="2286000"/>
            <a:ext cx="4445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1660515"/>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txBody>
            <a:bodyPr/>
            <a:lstStyle/>
            <a:p>
              <a:endParaRPr lang="en-GB"/>
            </a:p>
          </p:txBody>
        </p:sp>
      </p:grpSp>
      <p:pic>
        <p:nvPicPr>
          <p:cNvPr id="2050" name="Picture 2" descr="Stage Management Association">
            <a:hlinkClick r:id="rId2"/>
            <a:extLst>
              <a:ext uri="{FF2B5EF4-FFF2-40B4-BE49-F238E27FC236}">
                <a16:creationId xmlns:a16="http://schemas.microsoft.com/office/drawing/2014/main" id="{58CA5650-AF2E-D6FE-230E-16381DAF0EFD}"/>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3357563" y="690563"/>
            <a:ext cx="5572125" cy="557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4892556"/>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txBody>
            <a:bodyPr/>
            <a:lstStyle/>
            <a:p>
              <a:endParaRPr lang="en-GB"/>
            </a:p>
          </p:txBody>
        </p:sp>
      </p:grpSp>
      <p:pic>
        <p:nvPicPr>
          <p:cNvPr id="3078" name="Picture 6" descr="BECTU campaign to improve unscripted working conditions - Televisual">
            <a:hlinkClick r:id="rId2"/>
            <a:extLst>
              <a:ext uri="{FF2B5EF4-FFF2-40B4-BE49-F238E27FC236}">
                <a16:creationId xmlns:a16="http://schemas.microsoft.com/office/drawing/2014/main" id="{022C7615-AE78-89F5-8860-6D5511C3A6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95637" y="1730159"/>
            <a:ext cx="5800726" cy="3442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5306297"/>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txBody>
            <a:bodyPr/>
            <a:lstStyle/>
            <a:p>
              <a:endParaRPr lang="en-GB"/>
            </a:p>
          </p:txBody>
        </p:sp>
      </p:grpSp>
      <p:pic>
        <p:nvPicPr>
          <p:cNvPr id="4098" name="Picture 2" descr="Society of British Theatre Designers - Stand PC09 - Association of British  Theatre Technicians">
            <a:hlinkClick r:id="rId2"/>
            <a:extLst>
              <a:ext uri="{FF2B5EF4-FFF2-40B4-BE49-F238E27FC236}">
                <a16:creationId xmlns:a16="http://schemas.microsoft.com/office/drawing/2014/main" id="{B859B50B-7DCD-0921-DD0A-F6394A995E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4263" y="957263"/>
            <a:ext cx="4940164" cy="4940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0978411"/>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txBody>
            <a:bodyPr/>
            <a:lstStyle/>
            <a:p>
              <a:endParaRPr lang="en-GB"/>
            </a:p>
          </p:txBody>
        </p:sp>
      </p:grpSp>
      <p:pic>
        <p:nvPicPr>
          <p:cNvPr id="5122" name="Picture 2" descr="Homepage - Association of British Theatre Technicians">
            <a:hlinkClick r:id="rId2"/>
            <a:extLst>
              <a:ext uri="{FF2B5EF4-FFF2-40B4-BE49-F238E27FC236}">
                <a16:creationId xmlns:a16="http://schemas.microsoft.com/office/drawing/2014/main" id="{895136A0-F124-31CA-2DE2-DF503DCD94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4525" y="1999086"/>
            <a:ext cx="8001269" cy="2859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8424037"/>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txBody>
            <a:bodyPr/>
            <a:lstStyle/>
            <a:p>
              <a:endParaRPr lang="en-GB"/>
            </a:p>
          </p:txBody>
        </p:sp>
      </p:grpSp>
      <p:pic>
        <p:nvPicPr>
          <p:cNvPr id="6146" name="Picture 2" descr="ScreenSkills – Creative Diversity Network">
            <a:hlinkClick r:id="rId2"/>
            <a:extLst>
              <a:ext uri="{FF2B5EF4-FFF2-40B4-BE49-F238E27FC236}">
                <a16:creationId xmlns:a16="http://schemas.microsoft.com/office/drawing/2014/main" id="{021B5609-F8C9-142A-C1D1-1F8B23E723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217783"/>
            <a:ext cx="5962650" cy="2060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9550944"/>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2"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6" name="Picture 5" descr="Colourful open parasols">
            <a:extLst>
              <a:ext uri="{FF2B5EF4-FFF2-40B4-BE49-F238E27FC236}">
                <a16:creationId xmlns:a16="http://schemas.microsoft.com/office/drawing/2014/main" id="{4CB2DE4B-7FD2-306F-8797-003DD7672FB4}"/>
              </a:ext>
            </a:extLst>
          </p:cNvPr>
          <p:cNvPicPr>
            <a:picLocks noChangeAspect="1"/>
          </p:cNvPicPr>
          <p:nvPr/>
        </p:nvPicPr>
        <p:blipFill>
          <a:blip r:embed="rId3"/>
          <a:srcRect t="11284" b="4431"/>
          <a:stretch/>
        </p:blipFill>
        <p:spPr>
          <a:xfrm>
            <a:off x="20" y="10"/>
            <a:ext cx="12191980" cy="6859300"/>
          </a:xfrm>
          <a:prstGeom prst="rect">
            <a:avLst/>
          </a:prstGeom>
        </p:spPr>
      </p:pic>
      <p:sp>
        <p:nvSpPr>
          <p:cNvPr id="14" name="Rectangle 13">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8"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5B20A8E5-B664-C736-647F-56F97C0E8FB4}"/>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Props</a:t>
            </a:r>
          </a:p>
        </p:txBody>
      </p:sp>
    </p:spTree>
    <p:extLst>
      <p:ext uri="{BB962C8B-B14F-4D97-AF65-F5344CB8AC3E}">
        <p14:creationId xmlns:p14="http://schemas.microsoft.com/office/powerpoint/2010/main" val="25151584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3FBEE9-5F5A-4EFB-898C-5D1770B31C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E080C-F5EF-40A6-787A-33651A09CD19}"/>
              </a:ext>
            </a:extLst>
          </p:cNvPr>
          <p:cNvSpPr>
            <a:spLocks noGrp="1"/>
          </p:cNvSpPr>
          <p:nvPr>
            <p:ph type="title"/>
          </p:nvPr>
        </p:nvSpPr>
        <p:spPr>
          <a:xfrm>
            <a:off x="643467" y="4728633"/>
            <a:ext cx="10905066" cy="1485900"/>
          </a:xfrm>
          <a:noFill/>
        </p:spPr>
        <p:txBody>
          <a:bodyPr>
            <a:normAutofit/>
          </a:bodyPr>
          <a:lstStyle/>
          <a:p>
            <a:pPr algn="ctr"/>
            <a:r>
              <a:rPr lang="en-GB" dirty="0"/>
              <a:t>Props management</a:t>
            </a:r>
            <a:endParaRPr lang="en-GB"/>
          </a:p>
        </p:txBody>
      </p:sp>
      <p:graphicFrame>
        <p:nvGraphicFramePr>
          <p:cNvPr id="4" name="Diagram 3">
            <a:extLst>
              <a:ext uri="{FF2B5EF4-FFF2-40B4-BE49-F238E27FC236}">
                <a16:creationId xmlns:a16="http://schemas.microsoft.com/office/drawing/2014/main" id="{653DFB27-6F3E-532C-191D-D1B372FFA8EC}"/>
              </a:ext>
            </a:extLst>
          </p:cNvPr>
          <p:cNvGraphicFramePr/>
          <p:nvPr>
            <p:extLst>
              <p:ext uri="{D42A27DB-BD31-4B8C-83A1-F6EECF244321}">
                <p14:modId xmlns:p14="http://schemas.microsoft.com/office/powerpoint/2010/main" val="3943754521"/>
              </p:ext>
            </p:extLst>
          </p:nvPr>
        </p:nvGraphicFramePr>
        <p:xfrm>
          <a:off x="643467" y="643467"/>
          <a:ext cx="10905066"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05289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Row of boat oars entering water">
            <a:extLst>
              <a:ext uri="{FF2B5EF4-FFF2-40B4-BE49-F238E27FC236}">
                <a16:creationId xmlns:a16="http://schemas.microsoft.com/office/drawing/2014/main" id="{A97C50CC-1685-0432-F51E-387AEDB87953}"/>
              </a:ext>
            </a:extLst>
          </p:cNvPr>
          <p:cNvPicPr>
            <a:picLocks noChangeAspect="1"/>
          </p:cNvPicPr>
          <p:nvPr/>
        </p:nvPicPr>
        <p:blipFill>
          <a:blip r:embed="rId3"/>
          <a:srcRect t="10327" b="5387"/>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9E65F6AB-A7D1-EFB9-FA87-7B1ED5C9661D}"/>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rPr>
              <a:t>Rehearsal prop</a:t>
            </a:r>
          </a:p>
        </p:txBody>
      </p:sp>
      <p:sp>
        <p:nvSpPr>
          <p:cNvPr id="4" name="TextBox 3">
            <a:extLst>
              <a:ext uri="{FF2B5EF4-FFF2-40B4-BE49-F238E27FC236}">
                <a16:creationId xmlns:a16="http://schemas.microsoft.com/office/drawing/2014/main" id="{A8A992AE-252E-8D41-A485-B84CECB46425}"/>
              </a:ext>
            </a:extLst>
          </p:cNvPr>
          <p:cNvSpPr txBox="1"/>
          <p:nvPr/>
        </p:nvSpPr>
        <p:spPr>
          <a:xfrm>
            <a:off x="2484246" y="4930665"/>
            <a:ext cx="5143500" cy="954107"/>
          </a:xfrm>
          <a:prstGeom prst="rect">
            <a:avLst/>
          </a:prstGeom>
          <a:noFill/>
        </p:spPr>
        <p:txBody>
          <a:bodyPr wrap="square" rtlCol="0">
            <a:spAutoFit/>
          </a:bodyPr>
          <a:lstStyle/>
          <a:p>
            <a:r>
              <a:rPr lang="en-GB" sz="2800" dirty="0">
                <a:solidFill>
                  <a:schemeClr val="accent2">
                    <a:lumMod val="20000"/>
                    <a:lumOff val="80000"/>
                  </a:schemeClr>
                </a:solidFill>
              </a:rPr>
              <a:t>WHAT ARE THEY? </a:t>
            </a:r>
          </a:p>
          <a:p>
            <a:r>
              <a:rPr lang="en-GB" sz="2800" dirty="0">
                <a:solidFill>
                  <a:schemeClr val="accent2">
                    <a:lumMod val="20000"/>
                    <a:lumOff val="80000"/>
                  </a:schemeClr>
                </a:solidFill>
              </a:rPr>
              <a:t>WHEN IS IT DONE?</a:t>
            </a:r>
          </a:p>
        </p:txBody>
      </p:sp>
    </p:spTree>
    <p:extLst>
      <p:ext uri="{BB962C8B-B14F-4D97-AF65-F5344CB8AC3E}">
        <p14:creationId xmlns:p14="http://schemas.microsoft.com/office/powerpoint/2010/main" val="22710176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2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22" name="Picture 21" descr="People in hi-tech suites">
            <a:extLst>
              <a:ext uri="{FF2B5EF4-FFF2-40B4-BE49-F238E27FC236}">
                <a16:creationId xmlns:a16="http://schemas.microsoft.com/office/drawing/2014/main" id="{A1835278-6CAC-3FBB-5B7A-21FFF755DCB4}"/>
              </a:ext>
            </a:extLst>
          </p:cNvPr>
          <p:cNvPicPr>
            <a:picLocks noChangeAspect="1"/>
          </p:cNvPicPr>
          <p:nvPr/>
        </p:nvPicPr>
        <p:blipFill>
          <a:blip r:embed="rId3"/>
          <a:srcRect b="15714"/>
          <a:stretch/>
        </p:blipFill>
        <p:spPr>
          <a:xfrm>
            <a:off x="20" y="10"/>
            <a:ext cx="12191980" cy="6859300"/>
          </a:xfrm>
          <a:prstGeom prst="rect">
            <a:avLst/>
          </a:prstGeom>
        </p:spPr>
      </p:pic>
      <p:sp>
        <p:nvSpPr>
          <p:cNvPr id="23" name="Rectangle 2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25"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EE51D5CB-74F2-E1F3-1544-90C35D656F8D}"/>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HERO PROP</a:t>
            </a:r>
          </a:p>
        </p:txBody>
      </p:sp>
      <p:sp>
        <p:nvSpPr>
          <p:cNvPr id="4" name="TextBox 3">
            <a:extLst>
              <a:ext uri="{FF2B5EF4-FFF2-40B4-BE49-F238E27FC236}">
                <a16:creationId xmlns:a16="http://schemas.microsoft.com/office/drawing/2014/main" id="{2192580C-54C0-9F44-E76C-860EA3DEC073}"/>
              </a:ext>
            </a:extLst>
          </p:cNvPr>
          <p:cNvSpPr txBox="1"/>
          <p:nvPr/>
        </p:nvSpPr>
        <p:spPr>
          <a:xfrm>
            <a:off x="2484246" y="4930665"/>
            <a:ext cx="5143500" cy="1384995"/>
          </a:xfrm>
          <a:prstGeom prst="rect">
            <a:avLst/>
          </a:prstGeom>
          <a:noFill/>
        </p:spPr>
        <p:txBody>
          <a:bodyPr wrap="square" rtlCol="0">
            <a:spAutoFit/>
          </a:bodyPr>
          <a:lstStyle/>
          <a:p>
            <a:r>
              <a:rPr lang="en-GB" sz="2800" dirty="0">
                <a:solidFill>
                  <a:schemeClr val="accent2">
                    <a:lumMod val="20000"/>
                    <a:lumOff val="80000"/>
                  </a:schemeClr>
                </a:solidFill>
              </a:rPr>
              <a:t>WHAT IS IT? </a:t>
            </a:r>
          </a:p>
          <a:p>
            <a:r>
              <a:rPr lang="en-GB" sz="2800" dirty="0">
                <a:solidFill>
                  <a:schemeClr val="accent2">
                    <a:lumMod val="20000"/>
                    <a:lumOff val="80000"/>
                  </a:schemeClr>
                </a:solidFill>
              </a:rPr>
              <a:t>WHEN IS IT DONE?</a:t>
            </a:r>
          </a:p>
          <a:p>
            <a:r>
              <a:rPr lang="en-GB" sz="2800" dirty="0">
                <a:solidFill>
                  <a:schemeClr val="accent2">
                    <a:lumMod val="20000"/>
                    <a:lumOff val="80000"/>
                  </a:schemeClr>
                </a:solidFill>
              </a:rPr>
              <a:t>EXAMPLE?</a:t>
            </a:r>
          </a:p>
        </p:txBody>
      </p:sp>
    </p:spTree>
    <p:extLst>
      <p:ext uri="{BB962C8B-B14F-4D97-AF65-F5344CB8AC3E}">
        <p14:creationId xmlns:p14="http://schemas.microsoft.com/office/powerpoint/2010/main" val="26069554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Fake glasses, nose, and moustache, graffiti and red wig on a wooden surface">
            <a:extLst>
              <a:ext uri="{FF2B5EF4-FFF2-40B4-BE49-F238E27FC236}">
                <a16:creationId xmlns:a16="http://schemas.microsoft.com/office/drawing/2014/main" id="{CB6F081D-B241-9AE9-BEF0-616D0C7D1E4B}"/>
              </a:ext>
            </a:extLst>
          </p:cNvPr>
          <p:cNvPicPr>
            <a:picLocks noChangeAspect="1"/>
          </p:cNvPicPr>
          <p:nvPr/>
        </p:nvPicPr>
        <p:blipFill>
          <a:blip r:embed="rId3"/>
          <a:srcRect t="13435" b="2279"/>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3911E7F7-0D64-3591-3E53-01B620BC4132}"/>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rPr>
              <a:t>SET PROPS</a:t>
            </a:r>
          </a:p>
        </p:txBody>
      </p:sp>
      <p:sp>
        <p:nvSpPr>
          <p:cNvPr id="4" name="TextBox 3">
            <a:extLst>
              <a:ext uri="{FF2B5EF4-FFF2-40B4-BE49-F238E27FC236}">
                <a16:creationId xmlns:a16="http://schemas.microsoft.com/office/drawing/2014/main" id="{660F9832-7FA9-B3F2-CBDE-5D470242DDA8}"/>
              </a:ext>
            </a:extLst>
          </p:cNvPr>
          <p:cNvSpPr txBox="1"/>
          <p:nvPr/>
        </p:nvSpPr>
        <p:spPr>
          <a:xfrm>
            <a:off x="2484246" y="4930665"/>
            <a:ext cx="5143500" cy="1384995"/>
          </a:xfrm>
          <a:prstGeom prst="rect">
            <a:avLst/>
          </a:prstGeom>
          <a:noFill/>
        </p:spPr>
        <p:txBody>
          <a:bodyPr wrap="square" rtlCol="0">
            <a:spAutoFit/>
          </a:bodyPr>
          <a:lstStyle/>
          <a:p>
            <a:r>
              <a:rPr lang="en-GB" sz="2800" dirty="0">
                <a:solidFill>
                  <a:schemeClr val="accent2">
                    <a:lumMod val="20000"/>
                    <a:lumOff val="80000"/>
                  </a:schemeClr>
                </a:solidFill>
              </a:rPr>
              <a:t>WHAT ARE THEY? </a:t>
            </a:r>
          </a:p>
          <a:p>
            <a:r>
              <a:rPr lang="en-GB" sz="2800" dirty="0">
                <a:solidFill>
                  <a:schemeClr val="accent2">
                    <a:lumMod val="20000"/>
                    <a:lumOff val="80000"/>
                  </a:schemeClr>
                </a:solidFill>
              </a:rPr>
              <a:t>WHEN IS IT DONE?</a:t>
            </a:r>
          </a:p>
          <a:p>
            <a:r>
              <a:rPr lang="en-GB" sz="2800" dirty="0">
                <a:solidFill>
                  <a:schemeClr val="accent2">
                    <a:lumMod val="20000"/>
                    <a:lumOff val="80000"/>
                  </a:schemeClr>
                </a:solidFill>
              </a:rPr>
              <a:t>EXAMPLE ITEMS?</a:t>
            </a:r>
          </a:p>
        </p:txBody>
      </p:sp>
    </p:spTree>
    <p:extLst>
      <p:ext uri="{BB962C8B-B14F-4D97-AF65-F5344CB8AC3E}">
        <p14:creationId xmlns:p14="http://schemas.microsoft.com/office/powerpoint/2010/main" val="7783429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Re strings tied to finger">
            <a:extLst>
              <a:ext uri="{FF2B5EF4-FFF2-40B4-BE49-F238E27FC236}">
                <a16:creationId xmlns:a16="http://schemas.microsoft.com/office/drawing/2014/main" id="{AB224EA9-67B1-7686-052F-94F591BA7C36}"/>
              </a:ext>
            </a:extLst>
          </p:cNvPr>
          <p:cNvPicPr>
            <a:picLocks noChangeAspect="1"/>
          </p:cNvPicPr>
          <p:nvPr/>
        </p:nvPicPr>
        <p:blipFill>
          <a:blip r:embed="rId3"/>
          <a:srcRect t="13968" b="1429"/>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2F062601-993B-F99F-A142-7B21C690E3BD}"/>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HAND PROPS</a:t>
            </a:r>
          </a:p>
        </p:txBody>
      </p:sp>
      <p:sp>
        <p:nvSpPr>
          <p:cNvPr id="4" name="TextBox 3">
            <a:extLst>
              <a:ext uri="{FF2B5EF4-FFF2-40B4-BE49-F238E27FC236}">
                <a16:creationId xmlns:a16="http://schemas.microsoft.com/office/drawing/2014/main" id="{21E6072B-4957-2A71-7CA3-738B7BDA571D}"/>
              </a:ext>
            </a:extLst>
          </p:cNvPr>
          <p:cNvSpPr txBox="1"/>
          <p:nvPr/>
        </p:nvSpPr>
        <p:spPr>
          <a:xfrm>
            <a:off x="2484246" y="4930665"/>
            <a:ext cx="5143500" cy="1384995"/>
          </a:xfrm>
          <a:prstGeom prst="rect">
            <a:avLst/>
          </a:prstGeom>
          <a:noFill/>
        </p:spPr>
        <p:txBody>
          <a:bodyPr wrap="square" rtlCol="0">
            <a:spAutoFit/>
          </a:bodyPr>
          <a:lstStyle/>
          <a:p>
            <a:r>
              <a:rPr lang="en-GB" sz="2800" dirty="0">
                <a:solidFill>
                  <a:schemeClr val="accent2">
                    <a:lumMod val="20000"/>
                    <a:lumOff val="80000"/>
                  </a:schemeClr>
                </a:solidFill>
              </a:rPr>
              <a:t>WHAT ARE THEY? </a:t>
            </a:r>
          </a:p>
          <a:p>
            <a:r>
              <a:rPr lang="en-GB" sz="2800" dirty="0">
                <a:solidFill>
                  <a:schemeClr val="accent2">
                    <a:lumMod val="20000"/>
                    <a:lumOff val="80000"/>
                  </a:schemeClr>
                </a:solidFill>
              </a:rPr>
              <a:t>WHEN IS IT DONE?</a:t>
            </a:r>
          </a:p>
          <a:p>
            <a:r>
              <a:rPr lang="en-GB" sz="2800" dirty="0">
                <a:solidFill>
                  <a:schemeClr val="accent2">
                    <a:lumMod val="20000"/>
                    <a:lumOff val="80000"/>
                  </a:schemeClr>
                </a:solidFill>
              </a:rPr>
              <a:t>WHAT ITEMS?</a:t>
            </a:r>
          </a:p>
        </p:txBody>
      </p:sp>
    </p:spTree>
    <p:extLst>
      <p:ext uri="{BB962C8B-B14F-4D97-AF65-F5344CB8AC3E}">
        <p14:creationId xmlns:p14="http://schemas.microsoft.com/office/powerpoint/2010/main" val="13584845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Bag and planner">
            <a:extLst>
              <a:ext uri="{FF2B5EF4-FFF2-40B4-BE49-F238E27FC236}">
                <a16:creationId xmlns:a16="http://schemas.microsoft.com/office/drawing/2014/main" id="{7B92644A-9AE1-4132-E44E-A744545E0A1A}"/>
              </a:ext>
            </a:extLst>
          </p:cNvPr>
          <p:cNvPicPr>
            <a:picLocks noChangeAspect="1"/>
          </p:cNvPicPr>
          <p:nvPr/>
        </p:nvPicPr>
        <p:blipFill>
          <a:blip r:embed="rId3"/>
          <a:srcRect t="3434" b="12281"/>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A021BF65-B155-1662-01E4-5D6D9BE41DE7}"/>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PERSONAL PROPS</a:t>
            </a:r>
          </a:p>
        </p:txBody>
      </p:sp>
      <p:sp>
        <p:nvSpPr>
          <p:cNvPr id="4" name="TextBox 3">
            <a:extLst>
              <a:ext uri="{FF2B5EF4-FFF2-40B4-BE49-F238E27FC236}">
                <a16:creationId xmlns:a16="http://schemas.microsoft.com/office/drawing/2014/main" id="{E6DED4D6-D769-5877-DEE5-D5C91968A938}"/>
              </a:ext>
            </a:extLst>
          </p:cNvPr>
          <p:cNvSpPr txBox="1"/>
          <p:nvPr/>
        </p:nvSpPr>
        <p:spPr>
          <a:xfrm>
            <a:off x="2484246" y="4930665"/>
            <a:ext cx="5143500" cy="1384995"/>
          </a:xfrm>
          <a:prstGeom prst="rect">
            <a:avLst/>
          </a:prstGeom>
          <a:noFill/>
        </p:spPr>
        <p:txBody>
          <a:bodyPr wrap="square" rtlCol="0">
            <a:spAutoFit/>
          </a:bodyPr>
          <a:lstStyle/>
          <a:p>
            <a:r>
              <a:rPr lang="en-GB" sz="2800" dirty="0">
                <a:solidFill>
                  <a:schemeClr val="accent2">
                    <a:lumMod val="20000"/>
                    <a:lumOff val="80000"/>
                  </a:schemeClr>
                </a:solidFill>
              </a:rPr>
              <a:t>WHAT ARE THEY? </a:t>
            </a:r>
          </a:p>
          <a:p>
            <a:r>
              <a:rPr lang="en-GB" sz="2800" dirty="0">
                <a:solidFill>
                  <a:schemeClr val="accent2">
                    <a:lumMod val="20000"/>
                    <a:lumOff val="80000"/>
                  </a:schemeClr>
                </a:solidFill>
              </a:rPr>
              <a:t>WHEN IS IT DONE?</a:t>
            </a:r>
          </a:p>
          <a:p>
            <a:r>
              <a:rPr lang="en-GB" sz="2800" dirty="0">
                <a:solidFill>
                  <a:schemeClr val="accent2">
                    <a:lumMod val="20000"/>
                    <a:lumOff val="80000"/>
                  </a:schemeClr>
                </a:solidFill>
              </a:rPr>
              <a:t>EXAMPLES?</a:t>
            </a:r>
          </a:p>
        </p:txBody>
      </p:sp>
    </p:spTree>
    <p:extLst>
      <p:ext uri="{BB962C8B-B14F-4D97-AF65-F5344CB8AC3E}">
        <p14:creationId xmlns:p14="http://schemas.microsoft.com/office/powerpoint/2010/main" val="16204315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1941508-C56E-9EB1-809D-82AA9386D4D6}"/>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84BCFAB8-99CC-7DAC-9C1A-107A0BB0E9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03948DAE-460C-98A1-F368-90BDC86A3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BA1293F4-67B6-CD64-F1F5-3D6BE3A49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Bag and planner">
            <a:extLst>
              <a:ext uri="{FF2B5EF4-FFF2-40B4-BE49-F238E27FC236}">
                <a16:creationId xmlns:a16="http://schemas.microsoft.com/office/drawing/2014/main" id="{FAF5113D-0B89-B385-AAFB-5DEFF922A41E}"/>
              </a:ext>
            </a:extLst>
          </p:cNvPr>
          <p:cNvPicPr>
            <a:picLocks noChangeAspect="1"/>
          </p:cNvPicPr>
          <p:nvPr/>
        </p:nvPicPr>
        <p:blipFill>
          <a:blip r:embed="rId3"/>
          <a:srcRect t="3434" b="12281"/>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19B8C1C4-1325-F0A8-1572-220C8A0FB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DCD664E-D2DC-E92C-49AB-84C9198F67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81A29FEB-605F-E8EF-203A-E8ADDFD21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17B52828-6245-DF62-8983-1734E9544C6C}"/>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rPr>
              <a:t>Costume PROPS</a:t>
            </a:r>
          </a:p>
        </p:txBody>
      </p:sp>
      <p:sp>
        <p:nvSpPr>
          <p:cNvPr id="4" name="TextBox 3">
            <a:extLst>
              <a:ext uri="{FF2B5EF4-FFF2-40B4-BE49-F238E27FC236}">
                <a16:creationId xmlns:a16="http://schemas.microsoft.com/office/drawing/2014/main" id="{3592312F-D902-2277-74C9-C54006904B12}"/>
              </a:ext>
            </a:extLst>
          </p:cNvPr>
          <p:cNvSpPr txBox="1"/>
          <p:nvPr/>
        </p:nvSpPr>
        <p:spPr>
          <a:xfrm>
            <a:off x="2484246" y="4930665"/>
            <a:ext cx="5143500" cy="1384995"/>
          </a:xfrm>
          <a:prstGeom prst="rect">
            <a:avLst/>
          </a:prstGeom>
          <a:noFill/>
        </p:spPr>
        <p:txBody>
          <a:bodyPr wrap="square" rtlCol="0">
            <a:spAutoFit/>
          </a:bodyPr>
          <a:lstStyle/>
          <a:p>
            <a:r>
              <a:rPr lang="en-GB" sz="2800" dirty="0">
                <a:solidFill>
                  <a:schemeClr val="accent2">
                    <a:lumMod val="20000"/>
                    <a:lumOff val="80000"/>
                  </a:schemeClr>
                </a:solidFill>
              </a:rPr>
              <a:t>WHAT ARE THEY? </a:t>
            </a:r>
          </a:p>
          <a:p>
            <a:r>
              <a:rPr lang="en-GB" sz="2800" dirty="0">
                <a:solidFill>
                  <a:schemeClr val="accent2">
                    <a:lumMod val="20000"/>
                    <a:lumOff val="80000"/>
                  </a:schemeClr>
                </a:solidFill>
              </a:rPr>
              <a:t>WHEN IS IT DONE?</a:t>
            </a:r>
          </a:p>
          <a:p>
            <a:r>
              <a:rPr lang="en-GB" sz="2800" dirty="0">
                <a:solidFill>
                  <a:schemeClr val="accent2">
                    <a:lumMod val="20000"/>
                    <a:lumOff val="80000"/>
                  </a:schemeClr>
                </a:solidFill>
              </a:rPr>
              <a:t>EXAMPLES?</a:t>
            </a:r>
          </a:p>
        </p:txBody>
      </p:sp>
    </p:spTree>
    <p:extLst>
      <p:ext uri="{BB962C8B-B14F-4D97-AF65-F5344CB8AC3E}">
        <p14:creationId xmlns:p14="http://schemas.microsoft.com/office/powerpoint/2010/main" val="16820476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Letters in shelves">
            <a:extLst>
              <a:ext uri="{FF2B5EF4-FFF2-40B4-BE49-F238E27FC236}">
                <a16:creationId xmlns:a16="http://schemas.microsoft.com/office/drawing/2014/main" id="{1735FA4B-E8F4-0B05-F0A5-0279867670E6}"/>
              </a:ext>
            </a:extLst>
          </p:cNvPr>
          <p:cNvPicPr>
            <a:picLocks noChangeAspect="1"/>
          </p:cNvPicPr>
          <p:nvPr/>
        </p:nvPicPr>
        <p:blipFill>
          <a:blip r:embed="rId2"/>
          <a:srcRect t="65" b="15333"/>
          <a:stretch/>
        </p:blipFill>
        <p:spPr>
          <a:xfrm>
            <a:off x="20" y="-130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BBCC4DB8-BB02-5EF9-7184-BC97065B64D7}"/>
              </a:ext>
            </a:extLst>
          </p:cNvPr>
          <p:cNvSpPr>
            <a:spLocks noGrp="1"/>
          </p:cNvSpPr>
          <p:nvPr>
            <p:ph type="title"/>
          </p:nvPr>
        </p:nvSpPr>
        <p:spPr>
          <a:xfrm>
            <a:off x="3731507" y="-676873"/>
            <a:ext cx="8361229" cy="2098226"/>
          </a:xfrm>
        </p:spPr>
        <p:txBody>
          <a:bodyPr vert="horz" lIns="91440" tIns="45720" rIns="91440" bIns="45720" rtlCol="0" anchor="b">
            <a:normAutofit/>
          </a:bodyPr>
          <a:lstStyle/>
          <a:p>
            <a:pPr algn="ctr"/>
            <a:r>
              <a:rPr lang="en-US" sz="7200" cap="all" dirty="0">
                <a:solidFill>
                  <a:schemeClr val="bg2"/>
                </a:solidFill>
              </a:rPr>
              <a:t>PROPS LIST</a:t>
            </a:r>
          </a:p>
        </p:txBody>
      </p:sp>
      <p:graphicFrame>
        <p:nvGraphicFramePr>
          <p:cNvPr id="4" name="Table 3">
            <a:extLst>
              <a:ext uri="{FF2B5EF4-FFF2-40B4-BE49-F238E27FC236}">
                <a16:creationId xmlns:a16="http://schemas.microsoft.com/office/drawing/2014/main" id="{8315B006-8BC8-7175-DAA0-4814660BFE00}"/>
              </a:ext>
            </a:extLst>
          </p:cNvPr>
          <p:cNvGraphicFramePr>
            <a:graphicFrameLocks noGrp="1"/>
          </p:cNvGraphicFramePr>
          <p:nvPr>
            <p:extLst>
              <p:ext uri="{D42A27DB-BD31-4B8C-83A1-F6EECF244321}">
                <p14:modId xmlns:p14="http://schemas.microsoft.com/office/powerpoint/2010/main" val="512874008"/>
              </p:ext>
            </p:extLst>
          </p:nvPr>
        </p:nvGraphicFramePr>
        <p:xfrm>
          <a:off x="0" y="1756793"/>
          <a:ext cx="12192000" cy="1671557"/>
        </p:xfrm>
        <a:graphic>
          <a:graphicData uri="http://schemas.openxmlformats.org/drawingml/2006/table">
            <a:tbl>
              <a:tblPr firstRow="1" bandRow="1">
                <a:tableStyleId>{5C22544A-7EE6-4342-B048-85BDC9FD1C3A}</a:tableStyleId>
              </a:tblPr>
              <a:tblGrid>
                <a:gridCol w="673768">
                  <a:extLst>
                    <a:ext uri="{9D8B030D-6E8A-4147-A177-3AD203B41FA5}">
                      <a16:colId xmlns:a16="http://schemas.microsoft.com/office/drawing/2014/main" val="1533806563"/>
                    </a:ext>
                  </a:extLst>
                </a:gridCol>
                <a:gridCol w="960158">
                  <a:extLst>
                    <a:ext uri="{9D8B030D-6E8A-4147-A177-3AD203B41FA5}">
                      <a16:colId xmlns:a16="http://schemas.microsoft.com/office/drawing/2014/main" val="1933870399"/>
                    </a:ext>
                  </a:extLst>
                </a:gridCol>
                <a:gridCol w="1265685">
                  <a:extLst>
                    <a:ext uri="{9D8B030D-6E8A-4147-A177-3AD203B41FA5}">
                      <a16:colId xmlns:a16="http://schemas.microsoft.com/office/drawing/2014/main" val="1851793698"/>
                    </a:ext>
                  </a:extLst>
                </a:gridCol>
                <a:gridCol w="1263315">
                  <a:extLst>
                    <a:ext uri="{9D8B030D-6E8A-4147-A177-3AD203B41FA5}">
                      <a16:colId xmlns:a16="http://schemas.microsoft.com/office/drawing/2014/main" val="710837667"/>
                    </a:ext>
                  </a:extLst>
                </a:gridCol>
                <a:gridCol w="1576137">
                  <a:extLst>
                    <a:ext uri="{9D8B030D-6E8A-4147-A177-3AD203B41FA5}">
                      <a16:colId xmlns:a16="http://schemas.microsoft.com/office/drawing/2014/main" val="1354798979"/>
                    </a:ext>
                  </a:extLst>
                </a:gridCol>
                <a:gridCol w="818148">
                  <a:extLst>
                    <a:ext uri="{9D8B030D-6E8A-4147-A177-3AD203B41FA5}">
                      <a16:colId xmlns:a16="http://schemas.microsoft.com/office/drawing/2014/main" val="3137395755"/>
                    </a:ext>
                  </a:extLst>
                </a:gridCol>
                <a:gridCol w="1600200">
                  <a:extLst>
                    <a:ext uri="{9D8B030D-6E8A-4147-A177-3AD203B41FA5}">
                      <a16:colId xmlns:a16="http://schemas.microsoft.com/office/drawing/2014/main" val="1278946852"/>
                    </a:ext>
                  </a:extLst>
                </a:gridCol>
                <a:gridCol w="1576136">
                  <a:extLst>
                    <a:ext uri="{9D8B030D-6E8A-4147-A177-3AD203B41FA5}">
                      <a16:colId xmlns:a16="http://schemas.microsoft.com/office/drawing/2014/main" val="2149031622"/>
                    </a:ext>
                  </a:extLst>
                </a:gridCol>
                <a:gridCol w="878306">
                  <a:extLst>
                    <a:ext uri="{9D8B030D-6E8A-4147-A177-3AD203B41FA5}">
                      <a16:colId xmlns:a16="http://schemas.microsoft.com/office/drawing/2014/main" val="3652969953"/>
                    </a:ext>
                  </a:extLst>
                </a:gridCol>
                <a:gridCol w="1580147">
                  <a:extLst>
                    <a:ext uri="{9D8B030D-6E8A-4147-A177-3AD203B41FA5}">
                      <a16:colId xmlns:a16="http://schemas.microsoft.com/office/drawing/2014/main" val="2553780406"/>
                    </a:ext>
                  </a:extLst>
                </a:gridCol>
              </a:tblGrid>
              <a:tr h="1025728">
                <a:tc>
                  <a:txBody>
                    <a:bodyPr/>
                    <a:lstStyle/>
                    <a:p>
                      <a:r>
                        <a:rPr lang="en-GB" sz="1600" dirty="0"/>
                        <a:t>PAGE</a:t>
                      </a:r>
                    </a:p>
                  </a:txBody>
                  <a:tcPr/>
                </a:tc>
                <a:tc>
                  <a:txBody>
                    <a:bodyPr/>
                    <a:lstStyle/>
                    <a:p>
                      <a:r>
                        <a:rPr lang="en-GB" sz="1600" dirty="0"/>
                        <a:t>ITEM</a:t>
                      </a:r>
                    </a:p>
                  </a:txBody>
                  <a:tcPr/>
                </a:tc>
                <a:tc>
                  <a:txBody>
                    <a:bodyPr/>
                    <a:lstStyle/>
                    <a:p>
                      <a:r>
                        <a:rPr lang="en-GB" sz="1600" dirty="0"/>
                        <a:t>CHARACTER</a:t>
                      </a:r>
                    </a:p>
                  </a:txBody>
                  <a:tcPr/>
                </a:tc>
                <a:tc>
                  <a:txBody>
                    <a:bodyPr/>
                    <a:lstStyle/>
                    <a:p>
                      <a:r>
                        <a:rPr lang="en-GB" sz="1600" dirty="0"/>
                        <a:t>SOURCE</a:t>
                      </a:r>
                    </a:p>
                  </a:txBody>
                  <a:tcPr/>
                </a:tc>
                <a:tc>
                  <a:txBody>
                    <a:bodyPr/>
                    <a:lstStyle/>
                    <a:p>
                      <a:r>
                        <a:rPr lang="en-GB" sz="1600" dirty="0"/>
                        <a:t>REHEARSAL</a:t>
                      </a:r>
                    </a:p>
                  </a:txBody>
                  <a:tcPr/>
                </a:tc>
                <a:tc>
                  <a:txBody>
                    <a:bodyPr/>
                    <a:lstStyle/>
                    <a:p>
                      <a:r>
                        <a:rPr lang="en-GB" sz="1600" dirty="0"/>
                        <a:t>ACTUAL</a:t>
                      </a:r>
                    </a:p>
                  </a:txBody>
                  <a:tcPr/>
                </a:tc>
                <a:tc>
                  <a:txBody>
                    <a:bodyPr/>
                    <a:lstStyle/>
                    <a:p>
                      <a:r>
                        <a:rPr lang="en-GB" sz="1600" dirty="0"/>
                        <a:t>DESIGNER PASS</a:t>
                      </a:r>
                    </a:p>
                  </a:txBody>
                  <a:tcPr/>
                </a:tc>
                <a:tc>
                  <a:txBody>
                    <a:bodyPr/>
                    <a:lstStyle/>
                    <a:p>
                      <a:r>
                        <a:rPr lang="en-GB" sz="1600" dirty="0"/>
                        <a:t>DIRECTOR PASS</a:t>
                      </a:r>
                    </a:p>
                  </a:txBody>
                  <a:tcPr/>
                </a:tc>
                <a:tc>
                  <a:txBody>
                    <a:bodyPr/>
                    <a:lstStyle/>
                    <a:p>
                      <a:r>
                        <a:rPr lang="en-GB" sz="1600" dirty="0"/>
                        <a:t>PROPS CALL PASS</a:t>
                      </a:r>
                    </a:p>
                  </a:txBody>
                  <a:tcPr/>
                </a:tc>
                <a:tc>
                  <a:txBody>
                    <a:bodyPr/>
                    <a:lstStyle/>
                    <a:p>
                      <a:r>
                        <a:rPr lang="en-GB" sz="1600" dirty="0"/>
                        <a:t>Travelled from</a:t>
                      </a:r>
                    </a:p>
                  </a:txBody>
                  <a:tcPr/>
                </a:tc>
                <a:extLst>
                  <a:ext uri="{0D108BD9-81ED-4DB2-BD59-A6C34878D82A}">
                    <a16:rowId xmlns:a16="http://schemas.microsoft.com/office/drawing/2014/main" val="75109921"/>
                  </a:ext>
                </a:extLst>
              </a:tr>
              <a:tr h="645829">
                <a:tc>
                  <a:txBody>
                    <a:bodyPr/>
                    <a:lstStyle/>
                    <a:p>
                      <a:pPr algn="ctr"/>
                      <a:r>
                        <a:rPr lang="en-GB" sz="1400" dirty="0"/>
                        <a:t>1</a:t>
                      </a:r>
                    </a:p>
                  </a:txBody>
                  <a:tcPr/>
                </a:tc>
                <a:tc>
                  <a:txBody>
                    <a:bodyPr/>
                    <a:lstStyle/>
                    <a:p>
                      <a:pPr algn="ctr"/>
                      <a:r>
                        <a:rPr lang="en-GB" sz="1400" dirty="0"/>
                        <a:t>Dinner plates</a:t>
                      </a:r>
                    </a:p>
                  </a:txBody>
                  <a:tcPr/>
                </a:tc>
                <a:tc>
                  <a:txBody>
                    <a:bodyPr/>
                    <a:lstStyle/>
                    <a:p>
                      <a:pPr algn="ctr"/>
                      <a:r>
                        <a:rPr lang="en-GB" sz="1400" dirty="0"/>
                        <a:t>Elizabeth</a:t>
                      </a:r>
                    </a:p>
                  </a:txBody>
                  <a:tcPr/>
                </a:tc>
                <a:tc>
                  <a:txBody>
                    <a:bodyPr/>
                    <a:lstStyle/>
                    <a:p>
                      <a:pPr algn="ctr"/>
                      <a:r>
                        <a:rPr lang="en-GB" sz="1400" dirty="0"/>
                        <a:t>Borrow/stock/</a:t>
                      </a:r>
                      <a:r>
                        <a:rPr lang="en-GB" sz="1400" dirty="0" err="1"/>
                        <a:t>ebay</a:t>
                      </a:r>
                      <a:r>
                        <a:rPr lang="en-GB" sz="1400" dirty="0"/>
                        <a:t>/</a:t>
                      </a:r>
                      <a:r>
                        <a:rPr lang="en-GB" sz="1400" dirty="0" err="1"/>
                        <a:t>tesco</a:t>
                      </a:r>
                      <a:endParaRPr lang="en-GB" sz="1400" dirty="0"/>
                    </a:p>
                  </a:txBody>
                  <a:tcPr/>
                </a:tc>
                <a:tc>
                  <a:txBody>
                    <a:bodyPr/>
                    <a:lstStyle/>
                    <a:p>
                      <a:pPr algn="ctr"/>
                      <a:r>
                        <a:rPr lang="en-GB" dirty="0"/>
                        <a:t> Yes</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r>
                        <a:rPr lang="en-GB" dirty="0"/>
                        <a:t>Postcode/.  miles</a:t>
                      </a:r>
                    </a:p>
                  </a:txBody>
                  <a:tcPr/>
                </a:tc>
                <a:extLst>
                  <a:ext uri="{0D108BD9-81ED-4DB2-BD59-A6C34878D82A}">
                    <a16:rowId xmlns:a16="http://schemas.microsoft.com/office/drawing/2014/main" val="300099039"/>
                  </a:ext>
                </a:extLst>
              </a:tr>
            </a:tbl>
          </a:graphicData>
        </a:graphic>
      </p:graphicFrame>
      <p:pic>
        <p:nvPicPr>
          <p:cNvPr id="7" name="Graphic 6" descr="Close outline">
            <a:extLst>
              <a:ext uri="{FF2B5EF4-FFF2-40B4-BE49-F238E27FC236}">
                <a16:creationId xmlns:a16="http://schemas.microsoft.com/office/drawing/2014/main" id="{B0E4D707-39AF-16EE-D130-36DC048DA58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39331" y="3073173"/>
            <a:ext cx="488338" cy="488338"/>
          </a:xfrm>
          <a:prstGeom prst="rect">
            <a:avLst/>
          </a:prstGeom>
        </p:spPr>
      </p:pic>
      <p:pic>
        <p:nvPicPr>
          <p:cNvPr id="12" name="Graphic 11" descr="Tick outline">
            <a:extLst>
              <a:ext uri="{FF2B5EF4-FFF2-40B4-BE49-F238E27FC236}">
                <a16:creationId xmlns:a16="http://schemas.microsoft.com/office/drawing/2014/main" id="{3B100AF0-D0D3-475F-90E3-CEA58B7E1F2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45646" y="3054230"/>
            <a:ext cx="488338" cy="488338"/>
          </a:xfrm>
          <a:prstGeom prst="rect">
            <a:avLst/>
          </a:prstGeom>
        </p:spPr>
      </p:pic>
      <p:pic>
        <p:nvPicPr>
          <p:cNvPr id="16" name="Graphic 15" descr="Close outline">
            <a:extLst>
              <a:ext uri="{FF2B5EF4-FFF2-40B4-BE49-F238E27FC236}">
                <a16:creationId xmlns:a16="http://schemas.microsoft.com/office/drawing/2014/main" id="{023D1ADB-9C05-5093-83CB-1C38CFC8C2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579412" y="2948713"/>
            <a:ext cx="568072" cy="568072"/>
          </a:xfrm>
          <a:prstGeom prst="rect">
            <a:avLst/>
          </a:prstGeom>
        </p:spPr>
      </p:pic>
    </p:spTree>
    <p:extLst>
      <p:ext uri="{BB962C8B-B14F-4D97-AF65-F5344CB8AC3E}">
        <p14:creationId xmlns:p14="http://schemas.microsoft.com/office/powerpoint/2010/main" val="2931697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Front steps and columns of a majestic city building">
            <a:extLst>
              <a:ext uri="{FF2B5EF4-FFF2-40B4-BE49-F238E27FC236}">
                <a16:creationId xmlns:a16="http://schemas.microsoft.com/office/drawing/2014/main" id="{BF91B6C8-7BF7-71C3-9262-35E8EACB5080}"/>
              </a:ext>
            </a:extLst>
          </p:cNvPr>
          <p:cNvPicPr>
            <a:picLocks noChangeAspect="1"/>
          </p:cNvPicPr>
          <p:nvPr/>
        </p:nvPicPr>
        <p:blipFill>
          <a:blip r:embed="rId2"/>
          <a:srcRect b="15714"/>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3A642419-7C56-5DCC-BEE7-5B54814A55D5}"/>
              </a:ext>
            </a:extLst>
          </p:cNvPr>
          <p:cNvSpPr>
            <a:spLocks noGrp="1"/>
          </p:cNvSpPr>
          <p:nvPr>
            <p:ph type="title"/>
          </p:nvPr>
        </p:nvSpPr>
        <p:spPr>
          <a:xfrm>
            <a:off x="3301016" y="-509066"/>
            <a:ext cx="8361229" cy="2098226"/>
          </a:xfrm>
        </p:spPr>
        <p:txBody>
          <a:bodyPr vert="horz" lIns="91440" tIns="45720" rIns="91440" bIns="45720" rtlCol="0" anchor="b">
            <a:normAutofit/>
          </a:bodyPr>
          <a:lstStyle/>
          <a:p>
            <a:pPr algn="ctr"/>
            <a:r>
              <a:rPr lang="en-US" sz="7200" cap="all" dirty="0">
                <a:solidFill>
                  <a:schemeClr val="bg2"/>
                </a:solidFill>
              </a:rPr>
              <a:t>SETTING LIST</a:t>
            </a:r>
          </a:p>
        </p:txBody>
      </p:sp>
      <p:graphicFrame>
        <p:nvGraphicFramePr>
          <p:cNvPr id="4" name="Table 3">
            <a:extLst>
              <a:ext uri="{FF2B5EF4-FFF2-40B4-BE49-F238E27FC236}">
                <a16:creationId xmlns:a16="http://schemas.microsoft.com/office/drawing/2014/main" id="{71AD8695-883A-216E-9263-6B90FBE98426}"/>
              </a:ext>
            </a:extLst>
          </p:cNvPr>
          <p:cNvGraphicFramePr>
            <a:graphicFrameLocks noGrp="1"/>
          </p:cNvGraphicFramePr>
          <p:nvPr>
            <p:extLst>
              <p:ext uri="{D42A27DB-BD31-4B8C-83A1-F6EECF244321}">
                <p14:modId xmlns:p14="http://schemas.microsoft.com/office/powerpoint/2010/main" val="3372945798"/>
              </p:ext>
            </p:extLst>
          </p:nvPr>
        </p:nvGraphicFramePr>
        <p:xfrm>
          <a:off x="1661468" y="2577873"/>
          <a:ext cx="8411220" cy="1010920"/>
        </p:xfrm>
        <a:graphic>
          <a:graphicData uri="http://schemas.openxmlformats.org/drawingml/2006/table">
            <a:tbl>
              <a:tblPr firstRow="1" bandRow="1">
                <a:tableStyleId>{5C22544A-7EE6-4342-B048-85BDC9FD1C3A}</a:tableStyleId>
              </a:tblPr>
              <a:tblGrid>
                <a:gridCol w="1161143">
                  <a:extLst>
                    <a:ext uri="{9D8B030D-6E8A-4147-A177-3AD203B41FA5}">
                      <a16:colId xmlns:a16="http://schemas.microsoft.com/office/drawing/2014/main" val="2185284112"/>
                    </a:ext>
                  </a:extLst>
                </a:gridCol>
                <a:gridCol w="1519925">
                  <a:extLst>
                    <a:ext uri="{9D8B030D-6E8A-4147-A177-3AD203B41FA5}">
                      <a16:colId xmlns:a16="http://schemas.microsoft.com/office/drawing/2014/main" val="945091917"/>
                    </a:ext>
                  </a:extLst>
                </a:gridCol>
                <a:gridCol w="1215302">
                  <a:extLst>
                    <a:ext uri="{9D8B030D-6E8A-4147-A177-3AD203B41FA5}">
                      <a16:colId xmlns:a16="http://schemas.microsoft.com/office/drawing/2014/main" val="1721964780"/>
                    </a:ext>
                  </a:extLst>
                </a:gridCol>
                <a:gridCol w="914400">
                  <a:extLst>
                    <a:ext uri="{9D8B030D-6E8A-4147-A177-3AD203B41FA5}">
                      <a16:colId xmlns:a16="http://schemas.microsoft.com/office/drawing/2014/main" val="1160087572"/>
                    </a:ext>
                  </a:extLst>
                </a:gridCol>
                <a:gridCol w="1271587">
                  <a:extLst>
                    <a:ext uri="{9D8B030D-6E8A-4147-A177-3AD203B41FA5}">
                      <a16:colId xmlns:a16="http://schemas.microsoft.com/office/drawing/2014/main" val="1368816242"/>
                    </a:ext>
                  </a:extLst>
                </a:gridCol>
                <a:gridCol w="1228725">
                  <a:extLst>
                    <a:ext uri="{9D8B030D-6E8A-4147-A177-3AD203B41FA5}">
                      <a16:colId xmlns:a16="http://schemas.microsoft.com/office/drawing/2014/main" val="3978640637"/>
                    </a:ext>
                  </a:extLst>
                </a:gridCol>
                <a:gridCol w="1100138">
                  <a:extLst>
                    <a:ext uri="{9D8B030D-6E8A-4147-A177-3AD203B41FA5}">
                      <a16:colId xmlns:a16="http://schemas.microsoft.com/office/drawing/2014/main" val="63027339"/>
                    </a:ext>
                  </a:extLst>
                </a:gridCol>
              </a:tblGrid>
              <a:tr h="370840">
                <a:tc>
                  <a:txBody>
                    <a:bodyPr/>
                    <a:lstStyle/>
                    <a:p>
                      <a:pPr algn="ctr"/>
                      <a:r>
                        <a:rPr lang="en-GB" dirty="0"/>
                        <a:t>Item</a:t>
                      </a:r>
                    </a:p>
                  </a:txBody>
                  <a:tcPr/>
                </a:tc>
                <a:tc>
                  <a:txBody>
                    <a:bodyPr/>
                    <a:lstStyle/>
                    <a:p>
                      <a:pPr algn="ctr"/>
                      <a:r>
                        <a:rPr lang="en-GB" dirty="0"/>
                        <a:t>Place</a:t>
                      </a:r>
                    </a:p>
                  </a:txBody>
                  <a:tcPr/>
                </a:tc>
                <a:tc>
                  <a:txBody>
                    <a:bodyPr/>
                    <a:lstStyle/>
                    <a:p>
                      <a:pPr algn="ctr"/>
                      <a:r>
                        <a:rPr lang="en-GB" dirty="0"/>
                        <a:t>Character</a:t>
                      </a:r>
                    </a:p>
                  </a:txBody>
                  <a:tcPr/>
                </a:tc>
                <a:tc>
                  <a:txBody>
                    <a:bodyPr/>
                    <a:lstStyle/>
                    <a:p>
                      <a:pPr algn="ctr"/>
                      <a:r>
                        <a:rPr lang="en-GB" dirty="0"/>
                        <a:t>Actor</a:t>
                      </a:r>
                    </a:p>
                  </a:txBody>
                  <a:tcPr/>
                </a:tc>
                <a:tc>
                  <a:txBody>
                    <a:bodyPr/>
                    <a:lstStyle/>
                    <a:p>
                      <a:pPr algn="ctr"/>
                      <a:r>
                        <a:rPr lang="en-GB" dirty="0"/>
                        <a:t>Act/scene</a:t>
                      </a:r>
                    </a:p>
                  </a:txBody>
                  <a:tcPr/>
                </a:tc>
                <a:tc>
                  <a:txBody>
                    <a:bodyPr/>
                    <a:lstStyle/>
                    <a:p>
                      <a:pPr algn="ctr"/>
                      <a:r>
                        <a:rPr lang="en-GB" dirty="0"/>
                        <a:t>Preset by</a:t>
                      </a:r>
                    </a:p>
                  </a:txBody>
                  <a:tcPr/>
                </a:tc>
                <a:tc>
                  <a:txBody>
                    <a:bodyPr/>
                    <a:lstStyle/>
                    <a:p>
                      <a:pPr algn="ctr"/>
                      <a:r>
                        <a:rPr lang="en-GB" dirty="0"/>
                        <a:t>Preset?</a:t>
                      </a:r>
                    </a:p>
                  </a:txBody>
                  <a:tcPr/>
                </a:tc>
                <a:extLst>
                  <a:ext uri="{0D108BD9-81ED-4DB2-BD59-A6C34878D82A}">
                    <a16:rowId xmlns:a16="http://schemas.microsoft.com/office/drawing/2014/main" val="3872495644"/>
                  </a:ext>
                </a:extLst>
              </a:tr>
              <a:tr h="370840">
                <a:tc>
                  <a:txBody>
                    <a:bodyPr/>
                    <a:lstStyle/>
                    <a:p>
                      <a:pPr algn="ctr"/>
                      <a:r>
                        <a:rPr lang="en-GB" dirty="0"/>
                        <a:t>Dinner plates</a:t>
                      </a:r>
                    </a:p>
                  </a:txBody>
                  <a:tcPr/>
                </a:tc>
                <a:tc>
                  <a:txBody>
                    <a:bodyPr/>
                    <a:lstStyle/>
                    <a:p>
                      <a:pPr algn="ctr"/>
                      <a:r>
                        <a:rPr lang="en-GB" dirty="0"/>
                        <a:t>Preset on the table</a:t>
                      </a:r>
                    </a:p>
                  </a:txBody>
                  <a:tcPr/>
                </a:tc>
                <a:tc>
                  <a:txBody>
                    <a:bodyPr/>
                    <a:lstStyle/>
                    <a:p>
                      <a:pPr algn="ctr"/>
                      <a:r>
                        <a:rPr lang="en-GB" dirty="0"/>
                        <a:t>Elizabeth</a:t>
                      </a:r>
                    </a:p>
                  </a:txBody>
                  <a:tcPr/>
                </a:tc>
                <a:tc>
                  <a:txBody>
                    <a:bodyPr/>
                    <a:lstStyle/>
                    <a:p>
                      <a:pPr algn="ctr"/>
                      <a:r>
                        <a:rPr lang="en-GB" dirty="0"/>
                        <a:t>Juliette</a:t>
                      </a:r>
                    </a:p>
                  </a:txBody>
                  <a:tcPr/>
                </a:tc>
                <a:tc>
                  <a:txBody>
                    <a:bodyPr/>
                    <a:lstStyle/>
                    <a:p>
                      <a:pPr algn="ctr"/>
                      <a:r>
                        <a:rPr lang="en-GB" dirty="0"/>
                        <a:t>1/1</a:t>
                      </a:r>
                    </a:p>
                  </a:txBody>
                  <a:tcPr/>
                </a:tc>
                <a:tc>
                  <a:txBody>
                    <a:bodyPr/>
                    <a:lstStyle/>
                    <a:p>
                      <a:pPr algn="ctr"/>
                      <a:r>
                        <a:rPr lang="en-GB" dirty="0"/>
                        <a:t>Dave</a:t>
                      </a:r>
                    </a:p>
                  </a:txBody>
                  <a:tcPr/>
                </a:tc>
                <a:tc>
                  <a:txBody>
                    <a:bodyPr/>
                    <a:lstStyle/>
                    <a:p>
                      <a:pPr algn="ctr"/>
                      <a:r>
                        <a:rPr lang="en-GB" dirty="0"/>
                        <a:t> </a:t>
                      </a:r>
                    </a:p>
                  </a:txBody>
                  <a:tcPr/>
                </a:tc>
                <a:extLst>
                  <a:ext uri="{0D108BD9-81ED-4DB2-BD59-A6C34878D82A}">
                    <a16:rowId xmlns:a16="http://schemas.microsoft.com/office/drawing/2014/main" val="2576094928"/>
                  </a:ext>
                </a:extLst>
              </a:tr>
            </a:tbl>
          </a:graphicData>
        </a:graphic>
      </p:graphicFrame>
      <p:pic>
        <p:nvPicPr>
          <p:cNvPr id="6" name="Graphic 5" descr="Tick outline">
            <a:extLst>
              <a:ext uri="{FF2B5EF4-FFF2-40B4-BE49-F238E27FC236}">
                <a16:creationId xmlns:a16="http://schemas.microsoft.com/office/drawing/2014/main" id="{165274F0-5547-C87A-D7AF-E798804D855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158569" y="2979594"/>
            <a:ext cx="488338" cy="488338"/>
          </a:xfrm>
          <a:prstGeom prst="rect">
            <a:avLst/>
          </a:prstGeom>
        </p:spPr>
      </p:pic>
    </p:spTree>
    <p:extLst>
      <p:ext uri="{BB962C8B-B14F-4D97-AF65-F5344CB8AC3E}">
        <p14:creationId xmlns:p14="http://schemas.microsoft.com/office/powerpoint/2010/main" val="338271481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358</TotalTime>
  <Words>2437</Words>
  <Application>Microsoft Macintosh PowerPoint</Application>
  <PresentationFormat>Widescreen</PresentationFormat>
  <Paragraphs>217</Paragraphs>
  <Slides>36</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Aptos</vt:lpstr>
      <vt:lpstr>Arial</vt:lpstr>
      <vt:lpstr>Franklin Gothic Book</vt:lpstr>
      <vt:lpstr>Google Sans</vt:lpstr>
      <vt:lpstr>sofia-pro</vt:lpstr>
      <vt:lpstr>Crop</vt:lpstr>
      <vt:lpstr>Film &amp; TV</vt:lpstr>
      <vt:lpstr>Skills</vt:lpstr>
      <vt:lpstr>Formula 1 team</vt:lpstr>
      <vt:lpstr>How many people make film?</vt:lpstr>
      <vt:lpstr>How many people make TV SERIES?</vt:lpstr>
      <vt:lpstr>Jobs hierarchy</vt:lpstr>
      <vt:lpstr>PRODUCER</vt:lpstr>
      <vt:lpstr>PRODUCTION MANAGER</vt:lpstr>
      <vt:lpstr>CINEMATOGRAPHY or DIRECTOR OF PHOTOGRAPHY</vt:lpstr>
      <vt:lpstr>ART DIRECTOR</vt:lpstr>
      <vt:lpstr>SECOND UNIT</vt:lpstr>
      <vt:lpstr>VISUAL EFFECTS</vt:lpstr>
      <vt:lpstr>CAMERA - DIT</vt:lpstr>
      <vt:lpstr>Grip</vt:lpstr>
      <vt:lpstr>GAFFER</vt:lpstr>
      <vt:lpstr>B camera</vt:lpstr>
      <vt:lpstr>BEST BOY</vt:lpstr>
      <vt:lpstr>FOCUS PULLER</vt:lpstr>
      <vt:lpstr>RUSHES</vt:lpstr>
      <vt:lpstr>STANDBY……</vt:lpstr>
      <vt:lpstr>PowerPoint Presentation</vt:lpstr>
      <vt:lpstr>PowerPoint Presentation</vt:lpstr>
      <vt:lpstr>PowerPoint Presentation</vt:lpstr>
      <vt:lpstr>PowerPoint Presentation</vt:lpstr>
      <vt:lpstr>PowerPoint Presentation</vt:lpstr>
      <vt:lpstr>PowerPoint Presentation</vt:lpstr>
      <vt:lpstr>Props</vt:lpstr>
      <vt:lpstr>Props management</vt:lpstr>
      <vt:lpstr>Rehearsal prop</vt:lpstr>
      <vt:lpstr>HERO PROP</vt:lpstr>
      <vt:lpstr>SET PROPS</vt:lpstr>
      <vt:lpstr>HAND PROPS</vt:lpstr>
      <vt:lpstr>PERSONAL PROPS</vt:lpstr>
      <vt:lpstr>Costume PROPS</vt:lpstr>
      <vt:lpstr>PROPS LIST</vt:lpstr>
      <vt:lpstr>SETTING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Atkinson</dc:creator>
  <cp:lastModifiedBy>David Atkinson</cp:lastModifiedBy>
  <cp:revision>8</cp:revision>
  <dcterms:created xsi:type="dcterms:W3CDTF">2025-03-23T17:28:32Z</dcterms:created>
  <dcterms:modified xsi:type="dcterms:W3CDTF">2026-02-16T11:52:34Z</dcterms:modified>
</cp:coreProperties>
</file>