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2" r:id="rId5"/>
  </p:sldMasterIdLst>
  <p:notesMasterIdLst>
    <p:notesMasterId r:id="rId36"/>
  </p:notesMasterIdLst>
  <p:sldIdLst>
    <p:sldId id="461" r:id="rId6"/>
    <p:sldId id="435" r:id="rId7"/>
    <p:sldId id="436" r:id="rId8"/>
    <p:sldId id="438" r:id="rId9"/>
    <p:sldId id="456" r:id="rId10"/>
    <p:sldId id="454" r:id="rId11"/>
    <p:sldId id="446" r:id="rId12"/>
    <p:sldId id="445" r:id="rId13"/>
    <p:sldId id="440" r:id="rId14"/>
    <p:sldId id="443" r:id="rId15"/>
    <p:sldId id="453" r:id="rId16"/>
    <p:sldId id="462" r:id="rId17"/>
    <p:sldId id="463" r:id="rId18"/>
    <p:sldId id="451" r:id="rId19"/>
    <p:sldId id="281" r:id="rId20"/>
    <p:sldId id="285" r:id="rId21"/>
    <p:sldId id="282" r:id="rId22"/>
    <p:sldId id="283" r:id="rId23"/>
    <p:sldId id="284" r:id="rId24"/>
    <p:sldId id="441" r:id="rId25"/>
    <p:sldId id="449" r:id="rId26"/>
    <p:sldId id="447" r:id="rId27"/>
    <p:sldId id="442" r:id="rId28"/>
    <p:sldId id="464" r:id="rId29"/>
    <p:sldId id="452" r:id="rId30"/>
    <p:sldId id="450" r:id="rId31"/>
    <p:sldId id="455" r:id="rId32"/>
    <p:sldId id="460" r:id="rId33"/>
    <p:sldId id="457" r:id="rId34"/>
    <p:sldId id="45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CCFF"/>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81BF0E-7DEF-4556-B592-B6F129E17B50}" v="69" dt="2023-10-19T13:20:08.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506" y="50"/>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viewProps" Target="viewProps.xml"/><Relationship Id="rId21" Type="http://schemas.openxmlformats.org/officeDocument/2006/relationships/slide" Target="slides/slide16.xml"/><Relationship Id="rId34" Type="http://schemas.openxmlformats.org/officeDocument/2006/relationships/slide" Target="slides/slide29.xml"/><Relationship Id="rId42"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3063DC-F773-4D99-8D18-3F9F51AAF71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4CB6292-13CF-4EFD-A68B-164A5CC9FD53}">
      <dgm:prSet phldrT="[Testun]"/>
      <dgm:spPr/>
      <dgm:t>
        <a:bodyPr/>
        <a:lstStyle/>
        <a:p>
          <a:r>
            <a:rPr lang="en-GB" dirty="0" err="1"/>
            <a:t>Cynnwys</a:t>
          </a:r>
          <a:endParaRPr lang="en-GB" dirty="0"/>
        </a:p>
        <a:p>
          <a:r>
            <a:rPr lang="en-GB" i="1" dirty="0"/>
            <a:t>Content</a:t>
          </a:r>
        </a:p>
      </dgm:t>
    </dgm:pt>
    <dgm:pt modelId="{35AB29D2-B404-4F40-BA2A-629E10444409}" type="parTrans" cxnId="{1CCCFE26-567D-4D5A-8812-3D83A57458BF}">
      <dgm:prSet/>
      <dgm:spPr/>
      <dgm:t>
        <a:bodyPr/>
        <a:lstStyle/>
        <a:p>
          <a:endParaRPr lang="en-GB"/>
        </a:p>
      </dgm:t>
    </dgm:pt>
    <dgm:pt modelId="{99838AEB-4912-4035-85E0-398BF1F5741E}" type="sibTrans" cxnId="{1CCCFE26-567D-4D5A-8812-3D83A57458BF}">
      <dgm:prSet/>
      <dgm:spPr/>
      <dgm:t>
        <a:bodyPr/>
        <a:lstStyle/>
        <a:p>
          <a:endParaRPr lang="en-GB"/>
        </a:p>
      </dgm:t>
    </dgm:pt>
    <dgm:pt modelId="{E4491BC3-1CA7-4DCA-8CB5-F67FDB7722E5}">
      <dgm:prSet phldrT="[Testun]"/>
      <dgm:spPr/>
      <dgm:t>
        <a:bodyPr/>
        <a:lstStyle/>
        <a:p>
          <a:r>
            <a:rPr lang="en-GB" dirty="0" err="1"/>
            <a:t>Cynnyrch</a:t>
          </a:r>
          <a:endParaRPr lang="en-GB" dirty="0"/>
        </a:p>
        <a:p>
          <a:r>
            <a:rPr lang="en-GB" i="1" dirty="0"/>
            <a:t>Product</a:t>
          </a:r>
        </a:p>
      </dgm:t>
    </dgm:pt>
    <dgm:pt modelId="{9E7F1369-7D9A-4BDE-B77B-2B81A692C129}" type="parTrans" cxnId="{5D52CC11-0493-43FB-9714-14BCCD1FAED3}">
      <dgm:prSet/>
      <dgm:spPr/>
      <dgm:t>
        <a:bodyPr/>
        <a:lstStyle/>
        <a:p>
          <a:endParaRPr lang="en-GB"/>
        </a:p>
      </dgm:t>
    </dgm:pt>
    <dgm:pt modelId="{68F44473-0F89-4AE5-AF2A-7A1EBD21B5A8}" type="sibTrans" cxnId="{5D52CC11-0493-43FB-9714-14BCCD1FAED3}">
      <dgm:prSet/>
      <dgm:spPr/>
      <dgm:t>
        <a:bodyPr/>
        <a:lstStyle/>
        <a:p>
          <a:endParaRPr lang="en-GB"/>
        </a:p>
      </dgm:t>
    </dgm:pt>
    <dgm:pt modelId="{A7370803-B107-4B81-AD4A-F3E9BF64EDDB}">
      <dgm:prSet phldrT="[Testun]"/>
      <dgm:spPr/>
      <dgm:t>
        <a:bodyPr/>
        <a:lstStyle/>
        <a:p>
          <a:r>
            <a:rPr lang="en-GB" dirty="0"/>
            <a:t>Proses</a:t>
          </a:r>
        </a:p>
        <a:p>
          <a:r>
            <a:rPr lang="en-GB" i="1" dirty="0"/>
            <a:t>Process</a:t>
          </a:r>
        </a:p>
      </dgm:t>
    </dgm:pt>
    <dgm:pt modelId="{0FF83A3B-95C2-40F3-B460-D5A21382CFC4}" type="parTrans" cxnId="{8D61F58F-5A2B-47F1-BD27-F6A4E78303D2}">
      <dgm:prSet/>
      <dgm:spPr/>
      <dgm:t>
        <a:bodyPr/>
        <a:lstStyle/>
        <a:p>
          <a:endParaRPr lang="en-GB"/>
        </a:p>
      </dgm:t>
    </dgm:pt>
    <dgm:pt modelId="{15F4B04C-29FA-4A54-9237-FD27AE2FA93B}" type="sibTrans" cxnId="{8D61F58F-5A2B-47F1-BD27-F6A4E78303D2}">
      <dgm:prSet/>
      <dgm:spPr/>
      <dgm:t>
        <a:bodyPr/>
        <a:lstStyle/>
        <a:p>
          <a:endParaRPr lang="en-GB"/>
        </a:p>
      </dgm:t>
    </dgm:pt>
    <dgm:pt modelId="{E58D4F27-50C6-4B91-B92A-5F19D5BC952F}" type="pres">
      <dgm:prSet presAssocID="{ED3063DC-F773-4D99-8D18-3F9F51AAF71A}" presName="linear" presStyleCnt="0">
        <dgm:presLayoutVars>
          <dgm:dir/>
          <dgm:animLvl val="lvl"/>
          <dgm:resizeHandles val="exact"/>
        </dgm:presLayoutVars>
      </dgm:prSet>
      <dgm:spPr/>
    </dgm:pt>
    <dgm:pt modelId="{91257E02-B4A5-45E2-B379-BE8B873931C0}" type="pres">
      <dgm:prSet presAssocID="{64CB6292-13CF-4EFD-A68B-164A5CC9FD53}" presName="parentLin" presStyleCnt="0"/>
      <dgm:spPr/>
    </dgm:pt>
    <dgm:pt modelId="{451E7184-253B-4D90-AFD4-CF1ED0C822CA}" type="pres">
      <dgm:prSet presAssocID="{64CB6292-13CF-4EFD-A68B-164A5CC9FD53}" presName="parentLeftMargin" presStyleLbl="node1" presStyleIdx="0" presStyleCnt="3"/>
      <dgm:spPr/>
    </dgm:pt>
    <dgm:pt modelId="{7719268F-C9B8-47F7-B652-41CE5D38806A}" type="pres">
      <dgm:prSet presAssocID="{64CB6292-13CF-4EFD-A68B-164A5CC9FD53}" presName="parentText" presStyleLbl="node1" presStyleIdx="0" presStyleCnt="3">
        <dgm:presLayoutVars>
          <dgm:chMax val="0"/>
          <dgm:bulletEnabled val="1"/>
        </dgm:presLayoutVars>
      </dgm:prSet>
      <dgm:spPr/>
    </dgm:pt>
    <dgm:pt modelId="{DBCB430E-06F7-4968-AA5B-A797AEB7BE2A}" type="pres">
      <dgm:prSet presAssocID="{64CB6292-13CF-4EFD-A68B-164A5CC9FD53}" presName="negativeSpace" presStyleCnt="0"/>
      <dgm:spPr/>
    </dgm:pt>
    <dgm:pt modelId="{906C5423-9666-423D-8521-FB95D105663F}" type="pres">
      <dgm:prSet presAssocID="{64CB6292-13CF-4EFD-A68B-164A5CC9FD53}" presName="childText" presStyleLbl="conFgAcc1" presStyleIdx="0" presStyleCnt="3">
        <dgm:presLayoutVars>
          <dgm:bulletEnabled val="1"/>
        </dgm:presLayoutVars>
      </dgm:prSet>
      <dgm:spPr/>
    </dgm:pt>
    <dgm:pt modelId="{E8073BE8-A979-42FB-B571-611E9CBCC238}" type="pres">
      <dgm:prSet presAssocID="{99838AEB-4912-4035-85E0-398BF1F5741E}" presName="spaceBetweenRectangles" presStyleCnt="0"/>
      <dgm:spPr/>
    </dgm:pt>
    <dgm:pt modelId="{67CD0457-1298-498D-9278-A0A459AF0D13}" type="pres">
      <dgm:prSet presAssocID="{E4491BC3-1CA7-4DCA-8CB5-F67FDB7722E5}" presName="parentLin" presStyleCnt="0"/>
      <dgm:spPr/>
    </dgm:pt>
    <dgm:pt modelId="{61167FE0-3AB5-4506-BE85-DD70A749E20E}" type="pres">
      <dgm:prSet presAssocID="{E4491BC3-1CA7-4DCA-8CB5-F67FDB7722E5}" presName="parentLeftMargin" presStyleLbl="node1" presStyleIdx="0" presStyleCnt="3"/>
      <dgm:spPr/>
    </dgm:pt>
    <dgm:pt modelId="{09E1135D-63F5-4461-AF13-10308D248CE7}" type="pres">
      <dgm:prSet presAssocID="{E4491BC3-1CA7-4DCA-8CB5-F67FDB7722E5}" presName="parentText" presStyleLbl="node1" presStyleIdx="1" presStyleCnt="3">
        <dgm:presLayoutVars>
          <dgm:chMax val="0"/>
          <dgm:bulletEnabled val="1"/>
        </dgm:presLayoutVars>
      </dgm:prSet>
      <dgm:spPr/>
    </dgm:pt>
    <dgm:pt modelId="{E9D41CB2-FA19-467E-B98A-547B6FBA0981}" type="pres">
      <dgm:prSet presAssocID="{E4491BC3-1CA7-4DCA-8CB5-F67FDB7722E5}" presName="negativeSpace" presStyleCnt="0"/>
      <dgm:spPr/>
    </dgm:pt>
    <dgm:pt modelId="{61787D1B-EAFE-4040-89BF-15FB94BD3BEB}" type="pres">
      <dgm:prSet presAssocID="{E4491BC3-1CA7-4DCA-8CB5-F67FDB7722E5}" presName="childText" presStyleLbl="conFgAcc1" presStyleIdx="1" presStyleCnt="3">
        <dgm:presLayoutVars>
          <dgm:bulletEnabled val="1"/>
        </dgm:presLayoutVars>
      </dgm:prSet>
      <dgm:spPr/>
    </dgm:pt>
    <dgm:pt modelId="{6902CBA7-8456-4311-B683-8E65D241B287}" type="pres">
      <dgm:prSet presAssocID="{68F44473-0F89-4AE5-AF2A-7A1EBD21B5A8}" presName="spaceBetweenRectangles" presStyleCnt="0"/>
      <dgm:spPr/>
    </dgm:pt>
    <dgm:pt modelId="{1543D967-E2DE-44CD-945C-F02E70E8A6A7}" type="pres">
      <dgm:prSet presAssocID="{A7370803-B107-4B81-AD4A-F3E9BF64EDDB}" presName="parentLin" presStyleCnt="0"/>
      <dgm:spPr/>
    </dgm:pt>
    <dgm:pt modelId="{D8563698-B44E-4FCE-86CC-CD405853D081}" type="pres">
      <dgm:prSet presAssocID="{A7370803-B107-4B81-AD4A-F3E9BF64EDDB}" presName="parentLeftMargin" presStyleLbl="node1" presStyleIdx="1" presStyleCnt="3"/>
      <dgm:spPr/>
    </dgm:pt>
    <dgm:pt modelId="{916DEC33-DE0C-43B2-AA35-95BA9C9FA720}" type="pres">
      <dgm:prSet presAssocID="{A7370803-B107-4B81-AD4A-F3E9BF64EDDB}" presName="parentText" presStyleLbl="node1" presStyleIdx="2" presStyleCnt="3">
        <dgm:presLayoutVars>
          <dgm:chMax val="0"/>
          <dgm:bulletEnabled val="1"/>
        </dgm:presLayoutVars>
      </dgm:prSet>
      <dgm:spPr/>
    </dgm:pt>
    <dgm:pt modelId="{559AD7B1-E229-4001-AA41-A672AC5B3082}" type="pres">
      <dgm:prSet presAssocID="{A7370803-B107-4B81-AD4A-F3E9BF64EDDB}" presName="negativeSpace" presStyleCnt="0"/>
      <dgm:spPr/>
    </dgm:pt>
    <dgm:pt modelId="{56D5DFB9-680F-4665-9212-D031BD9FAF42}" type="pres">
      <dgm:prSet presAssocID="{A7370803-B107-4B81-AD4A-F3E9BF64EDDB}" presName="childText" presStyleLbl="conFgAcc1" presStyleIdx="2" presStyleCnt="3">
        <dgm:presLayoutVars>
          <dgm:bulletEnabled val="1"/>
        </dgm:presLayoutVars>
      </dgm:prSet>
      <dgm:spPr/>
    </dgm:pt>
  </dgm:ptLst>
  <dgm:cxnLst>
    <dgm:cxn modelId="{5D52CC11-0493-43FB-9714-14BCCD1FAED3}" srcId="{ED3063DC-F773-4D99-8D18-3F9F51AAF71A}" destId="{E4491BC3-1CA7-4DCA-8CB5-F67FDB7722E5}" srcOrd="1" destOrd="0" parTransId="{9E7F1369-7D9A-4BDE-B77B-2B81A692C129}" sibTransId="{68F44473-0F89-4AE5-AF2A-7A1EBD21B5A8}"/>
    <dgm:cxn modelId="{1CCCFE26-567D-4D5A-8812-3D83A57458BF}" srcId="{ED3063DC-F773-4D99-8D18-3F9F51AAF71A}" destId="{64CB6292-13CF-4EFD-A68B-164A5CC9FD53}" srcOrd="0" destOrd="0" parTransId="{35AB29D2-B404-4F40-BA2A-629E10444409}" sibTransId="{99838AEB-4912-4035-85E0-398BF1F5741E}"/>
    <dgm:cxn modelId="{56AC2B3D-14F4-4886-8A8B-5D30DD0C05C9}" type="presOf" srcId="{ED3063DC-F773-4D99-8D18-3F9F51AAF71A}" destId="{E58D4F27-50C6-4B91-B92A-5F19D5BC952F}" srcOrd="0" destOrd="0" presId="urn:microsoft.com/office/officeart/2005/8/layout/list1"/>
    <dgm:cxn modelId="{05211E47-6D97-4FC8-9D8A-E97BB9E226D8}" type="presOf" srcId="{A7370803-B107-4B81-AD4A-F3E9BF64EDDB}" destId="{916DEC33-DE0C-43B2-AA35-95BA9C9FA720}" srcOrd="1" destOrd="0" presId="urn:microsoft.com/office/officeart/2005/8/layout/list1"/>
    <dgm:cxn modelId="{8AAE2068-8403-4050-8110-CD919CA5A682}" type="presOf" srcId="{A7370803-B107-4B81-AD4A-F3E9BF64EDDB}" destId="{D8563698-B44E-4FCE-86CC-CD405853D081}" srcOrd="0" destOrd="0" presId="urn:microsoft.com/office/officeart/2005/8/layout/list1"/>
    <dgm:cxn modelId="{FA7B6258-4730-420E-B013-6F8AA723AB48}" type="presOf" srcId="{64CB6292-13CF-4EFD-A68B-164A5CC9FD53}" destId="{7719268F-C9B8-47F7-B652-41CE5D38806A}" srcOrd="1" destOrd="0" presId="urn:microsoft.com/office/officeart/2005/8/layout/list1"/>
    <dgm:cxn modelId="{8D61F58F-5A2B-47F1-BD27-F6A4E78303D2}" srcId="{ED3063DC-F773-4D99-8D18-3F9F51AAF71A}" destId="{A7370803-B107-4B81-AD4A-F3E9BF64EDDB}" srcOrd="2" destOrd="0" parTransId="{0FF83A3B-95C2-40F3-B460-D5A21382CFC4}" sibTransId="{15F4B04C-29FA-4A54-9237-FD27AE2FA93B}"/>
    <dgm:cxn modelId="{72D231DA-B54A-4736-B93E-CFE4FEC28564}" type="presOf" srcId="{64CB6292-13CF-4EFD-A68B-164A5CC9FD53}" destId="{451E7184-253B-4D90-AFD4-CF1ED0C822CA}" srcOrd="0" destOrd="0" presId="urn:microsoft.com/office/officeart/2005/8/layout/list1"/>
    <dgm:cxn modelId="{F8F268EB-9447-4E62-87B1-54D53C0CB2B1}" type="presOf" srcId="{E4491BC3-1CA7-4DCA-8CB5-F67FDB7722E5}" destId="{09E1135D-63F5-4461-AF13-10308D248CE7}" srcOrd="1" destOrd="0" presId="urn:microsoft.com/office/officeart/2005/8/layout/list1"/>
    <dgm:cxn modelId="{587BD3F7-74EA-4BD8-811E-B13BD995CDD4}" type="presOf" srcId="{E4491BC3-1CA7-4DCA-8CB5-F67FDB7722E5}" destId="{61167FE0-3AB5-4506-BE85-DD70A749E20E}" srcOrd="0" destOrd="0" presId="urn:microsoft.com/office/officeart/2005/8/layout/list1"/>
    <dgm:cxn modelId="{C53DED66-0588-4BEA-AE03-762B540D1651}" type="presParOf" srcId="{E58D4F27-50C6-4B91-B92A-5F19D5BC952F}" destId="{91257E02-B4A5-45E2-B379-BE8B873931C0}" srcOrd="0" destOrd="0" presId="urn:microsoft.com/office/officeart/2005/8/layout/list1"/>
    <dgm:cxn modelId="{14AEBFB0-0B60-496E-8228-439D9A3FD2BE}" type="presParOf" srcId="{91257E02-B4A5-45E2-B379-BE8B873931C0}" destId="{451E7184-253B-4D90-AFD4-CF1ED0C822CA}" srcOrd="0" destOrd="0" presId="urn:microsoft.com/office/officeart/2005/8/layout/list1"/>
    <dgm:cxn modelId="{022300BA-1043-40DD-BFA9-DF6A9C981D97}" type="presParOf" srcId="{91257E02-B4A5-45E2-B379-BE8B873931C0}" destId="{7719268F-C9B8-47F7-B652-41CE5D38806A}" srcOrd="1" destOrd="0" presId="urn:microsoft.com/office/officeart/2005/8/layout/list1"/>
    <dgm:cxn modelId="{BDF9FB18-E06E-4923-A627-09AC725A841C}" type="presParOf" srcId="{E58D4F27-50C6-4B91-B92A-5F19D5BC952F}" destId="{DBCB430E-06F7-4968-AA5B-A797AEB7BE2A}" srcOrd="1" destOrd="0" presId="urn:microsoft.com/office/officeart/2005/8/layout/list1"/>
    <dgm:cxn modelId="{EFE90264-F5C3-4678-A815-1184DEF18BDC}" type="presParOf" srcId="{E58D4F27-50C6-4B91-B92A-5F19D5BC952F}" destId="{906C5423-9666-423D-8521-FB95D105663F}" srcOrd="2" destOrd="0" presId="urn:microsoft.com/office/officeart/2005/8/layout/list1"/>
    <dgm:cxn modelId="{C24402EA-82BD-463F-9624-0BAA21C7846F}" type="presParOf" srcId="{E58D4F27-50C6-4B91-B92A-5F19D5BC952F}" destId="{E8073BE8-A979-42FB-B571-611E9CBCC238}" srcOrd="3" destOrd="0" presId="urn:microsoft.com/office/officeart/2005/8/layout/list1"/>
    <dgm:cxn modelId="{7C03E8FB-AB72-4016-9B40-7F7CD593745C}" type="presParOf" srcId="{E58D4F27-50C6-4B91-B92A-5F19D5BC952F}" destId="{67CD0457-1298-498D-9278-A0A459AF0D13}" srcOrd="4" destOrd="0" presId="urn:microsoft.com/office/officeart/2005/8/layout/list1"/>
    <dgm:cxn modelId="{45B19165-4CDC-454D-A83E-0317B5AC1E76}" type="presParOf" srcId="{67CD0457-1298-498D-9278-A0A459AF0D13}" destId="{61167FE0-3AB5-4506-BE85-DD70A749E20E}" srcOrd="0" destOrd="0" presId="urn:microsoft.com/office/officeart/2005/8/layout/list1"/>
    <dgm:cxn modelId="{CA64ABBB-D158-49F2-AA3D-6C807BBE022E}" type="presParOf" srcId="{67CD0457-1298-498D-9278-A0A459AF0D13}" destId="{09E1135D-63F5-4461-AF13-10308D248CE7}" srcOrd="1" destOrd="0" presId="urn:microsoft.com/office/officeart/2005/8/layout/list1"/>
    <dgm:cxn modelId="{B0449217-09F7-49FE-879E-C7040072AAFE}" type="presParOf" srcId="{E58D4F27-50C6-4B91-B92A-5F19D5BC952F}" destId="{E9D41CB2-FA19-467E-B98A-547B6FBA0981}" srcOrd="5" destOrd="0" presId="urn:microsoft.com/office/officeart/2005/8/layout/list1"/>
    <dgm:cxn modelId="{FE7BE6E2-F8B2-44B2-827F-B8D675855BF6}" type="presParOf" srcId="{E58D4F27-50C6-4B91-B92A-5F19D5BC952F}" destId="{61787D1B-EAFE-4040-89BF-15FB94BD3BEB}" srcOrd="6" destOrd="0" presId="urn:microsoft.com/office/officeart/2005/8/layout/list1"/>
    <dgm:cxn modelId="{3172DE54-7EDC-4A31-AA3A-0B9B91DB4626}" type="presParOf" srcId="{E58D4F27-50C6-4B91-B92A-5F19D5BC952F}" destId="{6902CBA7-8456-4311-B683-8E65D241B287}" srcOrd="7" destOrd="0" presId="urn:microsoft.com/office/officeart/2005/8/layout/list1"/>
    <dgm:cxn modelId="{63742219-514E-42C7-BE18-9A7D6617F669}" type="presParOf" srcId="{E58D4F27-50C6-4B91-B92A-5F19D5BC952F}" destId="{1543D967-E2DE-44CD-945C-F02E70E8A6A7}" srcOrd="8" destOrd="0" presId="urn:microsoft.com/office/officeart/2005/8/layout/list1"/>
    <dgm:cxn modelId="{985E3906-523B-4995-BFC1-A068CC7F14D8}" type="presParOf" srcId="{1543D967-E2DE-44CD-945C-F02E70E8A6A7}" destId="{D8563698-B44E-4FCE-86CC-CD405853D081}" srcOrd="0" destOrd="0" presId="urn:microsoft.com/office/officeart/2005/8/layout/list1"/>
    <dgm:cxn modelId="{F18621B2-AA68-4526-8022-0D6A3FF1300C}" type="presParOf" srcId="{1543D967-E2DE-44CD-945C-F02E70E8A6A7}" destId="{916DEC33-DE0C-43B2-AA35-95BA9C9FA720}" srcOrd="1" destOrd="0" presId="urn:microsoft.com/office/officeart/2005/8/layout/list1"/>
    <dgm:cxn modelId="{D39EBEE6-01F6-4A08-A2A7-AB37E68BA816}" type="presParOf" srcId="{E58D4F27-50C6-4B91-B92A-5F19D5BC952F}" destId="{559AD7B1-E229-4001-AA41-A672AC5B3082}" srcOrd="9" destOrd="0" presId="urn:microsoft.com/office/officeart/2005/8/layout/list1"/>
    <dgm:cxn modelId="{9774D8D2-5AD0-40DA-B0F7-37B7B3B45FE5}" type="presParOf" srcId="{E58D4F27-50C6-4B91-B92A-5F19D5BC952F}" destId="{56D5DFB9-680F-4665-9212-D031BD9FAF42}"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3063DC-F773-4D99-8D18-3F9F51AAF71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64CB6292-13CF-4EFD-A68B-164A5CC9FD53}">
      <dgm:prSet phldrT="[Testun]"/>
      <dgm:spPr/>
      <dgm:t>
        <a:bodyPr/>
        <a:lstStyle/>
        <a:p>
          <a:r>
            <a:rPr lang="en-GB" dirty="0" err="1"/>
            <a:t>Cynnwys</a:t>
          </a:r>
          <a:endParaRPr lang="en-GB" dirty="0"/>
        </a:p>
        <a:p>
          <a:r>
            <a:rPr lang="en-GB" i="1" dirty="0"/>
            <a:t>Content</a:t>
          </a:r>
        </a:p>
      </dgm:t>
    </dgm:pt>
    <dgm:pt modelId="{35AB29D2-B404-4F40-BA2A-629E10444409}" type="parTrans" cxnId="{1CCCFE26-567D-4D5A-8812-3D83A57458BF}">
      <dgm:prSet/>
      <dgm:spPr/>
      <dgm:t>
        <a:bodyPr/>
        <a:lstStyle/>
        <a:p>
          <a:endParaRPr lang="en-GB"/>
        </a:p>
      </dgm:t>
    </dgm:pt>
    <dgm:pt modelId="{99838AEB-4912-4035-85E0-398BF1F5741E}" type="sibTrans" cxnId="{1CCCFE26-567D-4D5A-8812-3D83A57458BF}">
      <dgm:prSet/>
      <dgm:spPr/>
      <dgm:t>
        <a:bodyPr/>
        <a:lstStyle/>
        <a:p>
          <a:endParaRPr lang="en-GB"/>
        </a:p>
      </dgm:t>
    </dgm:pt>
    <dgm:pt modelId="{E4491BC3-1CA7-4DCA-8CB5-F67FDB7722E5}">
      <dgm:prSet phldrT="[Testun]"/>
      <dgm:spPr/>
      <dgm:t>
        <a:bodyPr/>
        <a:lstStyle/>
        <a:p>
          <a:r>
            <a:rPr lang="en-GB" dirty="0" err="1"/>
            <a:t>Cynnyrch</a:t>
          </a:r>
          <a:endParaRPr lang="en-GB" dirty="0"/>
        </a:p>
        <a:p>
          <a:r>
            <a:rPr lang="en-GB" i="1" dirty="0"/>
            <a:t>Product</a:t>
          </a:r>
        </a:p>
      </dgm:t>
    </dgm:pt>
    <dgm:pt modelId="{9E7F1369-7D9A-4BDE-B77B-2B81A692C129}" type="parTrans" cxnId="{5D52CC11-0493-43FB-9714-14BCCD1FAED3}">
      <dgm:prSet/>
      <dgm:spPr/>
      <dgm:t>
        <a:bodyPr/>
        <a:lstStyle/>
        <a:p>
          <a:endParaRPr lang="en-GB"/>
        </a:p>
      </dgm:t>
    </dgm:pt>
    <dgm:pt modelId="{68F44473-0F89-4AE5-AF2A-7A1EBD21B5A8}" type="sibTrans" cxnId="{5D52CC11-0493-43FB-9714-14BCCD1FAED3}">
      <dgm:prSet/>
      <dgm:spPr/>
      <dgm:t>
        <a:bodyPr/>
        <a:lstStyle/>
        <a:p>
          <a:endParaRPr lang="en-GB"/>
        </a:p>
      </dgm:t>
    </dgm:pt>
    <dgm:pt modelId="{A7370803-B107-4B81-AD4A-F3E9BF64EDDB}">
      <dgm:prSet phldrT="[Testun]"/>
      <dgm:spPr/>
      <dgm:t>
        <a:bodyPr/>
        <a:lstStyle/>
        <a:p>
          <a:r>
            <a:rPr lang="en-GB" dirty="0"/>
            <a:t>Proses</a:t>
          </a:r>
        </a:p>
        <a:p>
          <a:r>
            <a:rPr lang="en-GB" i="1" dirty="0"/>
            <a:t>Process</a:t>
          </a:r>
        </a:p>
      </dgm:t>
    </dgm:pt>
    <dgm:pt modelId="{0FF83A3B-95C2-40F3-B460-D5A21382CFC4}" type="parTrans" cxnId="{8D61F58F-5A2B-47F1-BD27-F6A4E78303D2}">
      <dgm:prSet/>
      <dgm:spPr/>
      <dgm:t>
        <a:bodyPr/>
        <a:lstStyle/>
        <a:p>
          <a:endParaRPr lang="en-GB"/>
        </a:p>
      </dgm:t>
    </dgm:pt>
    <dgm:pt modelId="{15F4B04C-29FA-4A54-9237-FD27AE2FA93B}" type="sibTrans" cxnId="{8D61F58F-5A2B-47F1-BD27-F6A4E78303D2}">
      <dgm:prSet/>
      <dgm:spPr/>
      <dgm:t>
        <a:bodyPr/>
        <a:lstStyle/>
        <a:p>
          <a:endParaRPr lang="en-GB"/>
        </a:p>
      </dgm:t>
    </dgm:pt>
    <dgm:pt modelId="{E58D4F27-50C6-4B91-B92A-5F19D5BC952F}" type="pres">
      <dgm:prSet presAssocID="{ED3063DC-F773-4D99-8D18-3F9F51AAF71A}" presName="linear" presStyleCnt="0">
        <dgm:presLayoutVars>
          <dgm:dir/>
          <dgm:animLvl val="lvl"/>
          <dgm:resizeHandles val="exact"/>
        </dgm:presLayoutVars>
      </dgm:prSet>
      <dgm:spPr/>
    </dgm:pt>
    <dgm:pt modelId="{91257E02-B4A5-45E2-B379-BE8B873931C0}" type="pres">
      <dgm:prSet presAssocID="{64CB6292-13CF-4EFD-A68B-164A5CC9FD53}" presName="parentLin" presStyleCnt="0"/>
      <dgm:spPr/>
    </dgm:pt>
    <dgm:pt modelId="{451E7184-253B-4D90-AFD4-CF1ED0C822CA}" type="pres">
      <dgm:prSet presAssocID="{64CB6292-13CF-4EFD-A68B-164A5CC9FD53}" presName="parentLeftMargin" presStyleLbl="node1" presStyleIdx="0" presStyleCnt="3"/>
      <dgm:spPr/>
    </dgm:pt>
    <dgm:pt modelId="{7719268F-C9B8-47F7-B652-41CE5D38806A}" type="pres">
      <dgm:prSet presAssocID="{64CB6292-13CF-4EFD-A68B-164A5CC9FD53}" presName="parentText" presStyleLbl="node1" presStyleIdx="0" presStyleCnt="3">
        <dgm:presLayoutVars>
          <dgm:chMax val="0"/>
          <dgm:bulletEnabled val="1"/>
        </dgm:presLayoutVars>
      </dgm:prSet>
      <dgm:spPr/>
    </dgm:pt>
    <dgm:pt modelId="{DBCB430E-06F7-4968-AA5B-A797AEB7BE2A}" type="pres">
      <dgm:prSet presAssocID="{64CB6292-13CF-4EFD-A68B-164A5CC9FD53}" presName="negativeSpace" presStyleCnt="0"/>
      <dgm:spPr/>
    </dgm:pt>
    <dgm:pt modelId="{906C5423-9666-423D-8521-FB95D105663F}" type="pres">
      <dgm:prSet presAssocID="{64CB6292-13CF-4EFD-A68B-164A5CC9FD53}" presName="childText" presStyleLbl="conFgAcc1" presStyleIdx="0" presStyleCnt="3">
        <dgm:presLayoutVars>
          <dgm:bulletEnabled val="1"/>
        </dgm:presLayoutVars>
      </dgm:prSet>
      <dgm:spPr/>
    </dgm:pt>
    <dgm:pt modelId="{E8073BE8-A979-42FB-B571-611E9CBCC238}" type="pres">
      <dgm:prSet presAssocID="{99838AEB-4912-4035-85E0-398BF1F5741E}" presName="spaceBetweenRectangles" presStyleCnt="0"/>
      <dgm:spPr/>
    </dgm:pt>
    <dgm:pt modelId="{67CD0457-1298-498D-9278-A0A459AF0D13}" type="pres">
      <dgm:prSet presAssocID="{E4491BC3-1CA7-4DCA-8CB5-F67FDB7722E5}" presName="parentLin" presStyleCnt="0"/>
      <dgm:spPr/>
    </dgm:pt>
    <dgm:pt modelId="{61167FE0-3AB5-4506-BE85-DD70A749E20E}" type="pres">
      <dgm:prSet presAssocID="{E4491BC3-1CA7-4DCA-8CB5-F67FDB7722E5}" presName="parentLeftMargin" presStyleLbl="node1" presStyleIdx="0" presStyleCnt="3"/>
      <dgm:spPr/>
    </dgm:pt>
    <dgm:pt modelId="{09E1135D-63F5-4461-AF13-10308D248CE7}" type="pres">
      <dgm:prSet presAssocID="{E4491BC3-1CA7-4DCA-8CB5-F67FDB7722E5}" presName="parentText" presStyleLbl="node1" presStyleIdx="1" presStyleCnt="3">
        <dgm:presLayoutVars>
          <dgm:chMax val="0"/>
          <dgm:bulletEnabled val="1"/>
        </dgm:presLayoutVars>
      </dgm:prSet>
      <dgm:spPr/>
    </dgm:pt>
    <dgm:pt modelId="{E9D41CB2-FA19-467E-B98A-547B6FBA0981}" type="pres">
      <dgm:prSet presAssocID="{E4491BC3-1CA7-4DCA-8CB5-F67FDB7722E5}" presName="negativeSpace" presStyleCnt="0"/>
      <dgm:spPr/>
    </dgm:pt>
    <dgm:pt modelId="{61787D1B-EAFE-4040-89BF-15FB94BD3BEB}" type="pres">
      <dgm:prSet presAssocID="{E4491BC3-1CA7-4DCA-8CB5-F67FDB7722E5}" presName="childText" presStyleLbl="conFgAcc1" presStyleIdx="1" presStyleCnt="3">
        <dgm:presLayoutVars>
          <dgm:bulletEnabled val="1"/>
        </dgm:presLayoutVars>
      </dgm:prSet>
      <dgm:spPr/>
    </dgm:pt>
    <dgm:pt modelId="{6902CBA7-8456-4311-B683-8E65D241B287}" type="pres">
      <dgm:prSet presAssocID="{68F44473-0F89-4AE5-AF2A-7A1EBD21B5A8}" presName="spaceBetweenRectangles" presStyleCnt="0"/>
      <dgm:spPr/>
    </dgm:pt>
    <dgm:pt modelId="{1543D967-E2DE-44CD-945C-F02E70E8A6A7}" type="pres">
      <dgm:prSet presAssocID="{A7370803-B107-4B81-AD4A-F3E9BF64EDDB}" presName="parentLin" presStyleCnt="0"/>
      <dgm:spPr/>
    </dgm:pt>
    <dgm:pt modelId="{D8563698-B44E-4FCE-86CC-CD405853D081}" type="pres">
      <dgm:prSet presAssocID="{A7370803-B107-4B81-AD4A-F3E9BF64EDDB}" presName="parentLeftMargin" presStyleLbl="node1" presStyleIdx="1" presStyleCnt="3"/>
      <dgm:spPr/>
    </dgm:pt>
    <dgm:pt modelId="{916DEC33-DE0C-43B2-AA35-95BA9C9FA720}" type="pres">
      <dgm:prSet presAssocID="{A7370803-B107-4B81-AD4A-F3E9BF64EDDB}" presName="parentText" presStyleLbl="node1" presStyleIdx="2" presStyleCnt="3">
        <dgm:presLayoutVars>
          <dgm:chMax val="0"/>
          <dgm:bulletEnabled val="1"/>
        </dgm:presLayoutVars>
      </dgm:prSet>
      <dgm:spPr/>
    </dgm:pt>
    <dgm:pt modelId="{559AD7B1-E229-4001-AA41-A672AC5B3082}" type="pres">
      <dgm:prSet presAssocID="{A7370803-B107-4B81-AD4A-F3E9BF64EDDB}" presName="negativeSpace" presStyleCnt="0"/>
      <dgm:spPr/>
    </dgm:pt>
    <dgm:pt modelId="{56D5DFB9-680F-4665-9212-D031BD9FAF42}" type="pres">
      <dgm:prSet presAssocID="{A7370803-B107-4B81-AD4A-F3E9BF64EDDB}" presName="childText" presStyleLbl="conFgAcc1" presStyleIdx="2" presStyleCnt="3">
        <dgm:presLayoutVars>
          <dgm:bulletEnabled val="1"/>
        </dgm:presLayoutVars>
      </dgm:prSet>
      <dgm:spPr/>
    </dgm:pt>
  </dgm:ptLst>
  <dgm:cxnLst>
    <dgm:cxn modelId="{5D52CC11-0493-43FB-9714-14BCCD1FAED3}" srcId="{ED3063DC-F773-4D99-8D18-3F9F51AAF71A}" destId="{E4491BC3-1CA7-4DCA-8CB5-F67FDB7722E5}" srcOrd="1" destOrd="0" parTransId="{9E7F1369-7D9A-4BDE-B77B-2B81A692C129}" sibTransId="{68F44473-0F89-4AE5-AF2A-7A1EBD21B5A8}"/>
    <dgm:cxn modelId="{1CCCFE26-567D-4D5A-8812-3D83A57458BF}" srcId="{ED3063DC-F773-4D99-8D18-3F9F51AAF71A}" destId="{64CB6292-13CF-4EFD-A68B-164A5CC9FD53}" srcOrd="0" destOrd="0" parTransId="{35AB29D2-B404-4F40-BA2A-629E10444409}" sibTransId="{99838AEB-4912-4035-85E0-398BF1F5741E}"/>
    <dgm:cxn modelId="{56AC2B3D-14F4-4886-8A8B-5D30DD0C05C9}" type="presOf" srcId="{ED3063DC-F773-4D99-8D18-3F9F51AAF71A}" destId="{E58D4F27-50C6-4B91-B92A-5F19D5BC952F}" srcOrd="0" destOrd="0" presId="urn:microsoft.com/office/officeart/2005/8/layout/list1"/>
    <dgm:cxn modelId="{05211E47-6D97-4FC8-9D8A-E97BB9E226D8}" type="presOf" srcId="{A7370803-B107-4B81-AD4A-F3E9BF64EDDB}" destId="{916DEC33-DE0C-43B2-AA35-95BA9C9FA720}" srcOrd="1" destOrd="0" presId="urn:microsoft.com/office/officeart/2005/8/layout/list1"/>
    <dgm:cxn modelId="{8AAE2068-8403-4050-8110-CD919CA5A682}" type="presOf" srcId="{A7370803-B107-4B81-AD4A-F3E9BF64EDDB}" destId="{D8563698-B44E-4FCE-86CC-CD405853D081}" srcOrd="0" destOrd="0" presId="urn:microsoft.com/office/officeart/2005/8/layout/list1"/>
    <dgm:cxn modelId="{FA7B6258-4730-420E-B013-6F8AA723AB48}" type="presOf" srcId="{64CB6292-13CF-4EFD-A68B-164A5CC9FD53}" destId="{7719268F-C9B8-47F7-B652-41CE5D38806A}" srcOrd="1" destOrd="0" presId="urn:microsoft.com/office/officeart/2005/8/layout/list1"/>
    <dgm:cxn modelId="{8D61F58F-5A2B-47F1-BD27-F6A4E78303D2}" srcId="{ED3063DC-F773-4D99-8D18-3F9F51AAF71A}" destId="{A7370803-B107-4B81-AD4A-F3E9BF64EDDB}" srcOrd="2" destOrd="0" parTransId="{0FF83A3B-95C2-40F3-B460-D5A21382CFC4}" sibTransId="{15F4B04C-29FA-4A54-9237-FD27AE2FA93B}"/>
    <dgm:cxn modelId="{72D231DA-B54A-4736-B93E-CFE4FEC28564}" type="presOf" srcId="{64CB6292-13CF-4EFD-A68B-164A5CC9FD53}" destId="{451E7184-253B-4D90-AFD4-CF1ED0C822CA}" srcOrd="0" destOrd="0" presId="urn:microsoft.com/office/officeart/2005/8/layout/list1"/>
    <dgm:cxn modelId="{F8F268EB-9447-4E62-87B1-54D53C0CB2B1}" type="presOf" srcId="{E4491BC3-1CA7-4DCA-8CB5-F67FDB7722E5}" destId="{09E1135D-63F5-4461-AF13-10308D248CE7}" srcOrd="1" destOrd="0" presId="urn:microsoft.com/office/officeart/2005/8/layout/list1"/>
    <dgm:cxn modelId="{587BD3F7-74EA-4BD8-811E-B13BD995CDD4}" type="presOf" srcId="{E4491BC3-1CA7-4DCA-8CB5-F67FDB7722E5}" destId="{61167FE0-3AB5-4506-BE85-DD70A749E20E}" srcOrd="0" destOrd="0" presId="urn:microsoft.com/office/officeart/2005/8/layout/list1"/>
    <dgm:cxn modelId="{C53DED66-0588-4BEA-AE03-762B540D1651}" type="presParOf" srcId="{E58D4F27-50C6-4B91-B92A-5F19D5BC952F}" destId="{91257E02-B4A5-45E2-B379-BE8B873931C0}" srcOrd="0" destOrd="0" presId="urn:microsoft.com/office/officeart/2005/8/layout/list1"/>
    <dgm:cxn modelId="{14AEBFB0-0B60-496E-8228-439D9A3FD2BE}" type="presParOf" srcId="{91257E02-B4A5-45E2-B379-BE8B873931C0}" destId="{451E7184-253B-4D90-AFD4-CF1ED0C822CA}" srcOrd="0" destOrd="0" presId="urn:microsoft.com/office/officeart/2005/8/layout/list1"/>
    <dgm:cxn modelId="{022300BA-1043-40DD-BFA9-DF6A9C981D97}" type="presParOf" srcId="{91257E02-B4A5-45E2-B379-BE8B873931C0}" destId="{7719268F-C9B8-47F7-B652-41CE5D38806A}" srcOrd="1" destOrd="0" presId="urn:microsoft.com/office/officeart/2005/8/layout/list1"/>
    <dgm:cxn modelId="{BDF9FB18-E06E-4923-A627-09AC725A841C}" type="presParOf" srcId="{E58D4F27-50C6-4B91-B92A-5F19D5BC952F}" destId="{DBCB430E-06F7-4968-AA5B-A797AEB7BE2A}" srcOrd="1" destOrd="0" presId="urn:microsoft.com/office/officeart/2005/8/layout/list1"/>
    <dgm:cxn modelId="{EFE90264-F5C3-4678-A815-1184DEF18BDC}" type="presParOf" srcId="{E58D4F27-50C6-4B91-B92A-5F19D5BC952F}" destId="{906C5423-9666-423D-8521-FB95D105663F}" srcOrd="2" destOrd="0" presId="urn:microsoft.com/office/officeart/2005/8/layout/list1"/>
    <dgm:cxn modelId="{C24402EA-82BD-463F-9624-0BAA21C7846F}" type="presParOf" srcId="{E58D4F27-50C6-4B91-B92A-5F19D5BC952F}" destId="{E8073BE8-A979-42FB-B571-611E9CBCC238}" srcOrd="3" destOrd="0" presId="urn:microsoft.com/office/officeart/2005/8/layout/list1"/>
    <dgm:cxn modelId="{7C03E8FB-AB72-4016-9B40-7F7CD593745C}" type="presParOf" srcId="{E58D4F27-50C6-4B91-B92A-5F19D5BC952F}" destId="{67CD0457-1298-498D-9278-A0A459AF0D13}" srcOrd="4" destOrd="0" presId="urn:microsoft.com/office/officeart/2005/8/layout/list1"/>
    <dgm:cxn modelId="{45B19165-4CDC-454D-A83E-0317B5AC1E76}" type="presParOf" srcId="{67CD0457-1298-498D-9278-A0A459AF0D13}" destId="{61167FE0-3AB5-4506-BE85-DD70A749E20E}" srcOrd="0" destOrd="0" presId="urn:microsoft.com/office/officeart/2005/8/layout/list1"/>
    <dgm:cxn modelId="{CA64ABBB-D158-49F2-AA3D-6C807BBE022E}" type="presParOf" srcId="{67CD0457-1298-498D-9278-A0A459AF0D13}" destId="{09E1135D-63F5-4461-AF13-10308D248CE7}" srcOrd="1" destOrd="0" presId="urn:microsoft.com/office/officeart/2005/8/layout/list1"/>
    <dgm:cxn modelId="{B0449217-09F7-49FE-879E-C7040072AAFE}" type="presParOf" srcId="{E58D4F27-50C6-4B91-B92A-5F19D5BC952F}" destId="{E9D41CB2-FA19-467E-B98A-547B6FBA0981}" srcOrd="5" destOrd="0" presId="urn:microsoft.com/office/officeart/2005/8/layout/list1"/>
    <dgm:cxn modelId="{FE7BE6E2-F8B2-44B2-827F-B8D675855BF6}" type="presParOf" srcId="{E58D4F27-50C6-4B91-B92A-5F19D5BC952F}" destId="{61787D1B-EAFE-4040-89BF-15FB94BD3BEB}" srcOrd="6" destOrd="0" presId="urn:microsoft.com/office/officeart/2005/8/layout/list1"/>
    <dgm:cxn modelId="{3172DE54-7EDC-4A31-AA3A-0B9B91DB4626}" type="presParOf" srcId="{E58D4F27-50C6-4B91-B92A-5F19D5BC952F}" destId="{6902CBA7-8456-4311-B683-8E65D241B287}" srcOrd="7" destOrd="0" presId="urn:microsoft.com/office/officeart/2005/8/layout/list1"/>
    <dgm:cxn modelId="{63742219-514E-42C7-BE18-9A7D6617F669}" type="presParOf" srcId="{E58D4F27-50C6-4B91-B92A-5F19D5BC952F}" destId="{1543D967-E2DE-44CD-945C-F02E70E8A6A7}" srcOrd="8" destOrd="0" presId="urn:microsoft.com/office/officeart/2005/8/layout/list1"/>
    <dgm:cxn modelId="{985E3906-523B-4995-BFC1-A068CC7F14D8}" type="presParOf" srcId="{1543D967-E2DE-44CD-945C-F02E70E8A6A7}" destId="{D8563698-B44E-4FCE-86CC-CD405853D081}" srcOrd="0" destOrd="0" presId="urn:microsoft.com/office/officeart/2005/8/layout/list1"/>
    <dgm:cxn modelId="{F18621B2-AA68-4526-8022-0D6A3FF1300C}" type="presParOf" srcId="{1543D967-E2DE-44CD-945C-F02E70E8A6A7}" destId="{916DEC33-DE0C-43B2-AA35-95BA9C9FA720}" srcOrd="1" destOrd="0" presId="urn:microsoft.com/office/officeart/2005/8/layout/list1"/>
    <dgm:cxn modelId="{D39EBEE6-01F6-4A08-A2A7-AB37E68BA816}" type="presParOf" srcId="{E58D4F27-50C6-4B91-B92A-5F19D5BC952F}" destId="{559AD7B1-E229-4001-AA41-A672AC5B3082}" srcOrd="9" destOrd="0" presId="urn:microsoft.com/office/officeart/2005/8/layout/list1"/>
    <dgm:cxn modelId="{9774D8D2-5AD0-40DA-B0F7-37B7B3B45FE5}" type="presParOf" srcId="{E58D4F27-50C6-4B91-B92A-5F19D5BC952F}" destId="{56D5DFB9-680F-4665-9212-D031BD9FAF42}"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C5423-9666-423D-8521-FB95D105663F}">
      <dsp:nvSpPr>
        <dsp:cNvPr id="0" name=""/>
        <dsp:cNvSpPr/>
      </dsp:nvSpPr>
      <dsp:spPr>
        <a:xfrm>
          <a:off x="0" y="464019"/>
          <a:ext cx="6096000"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719268F-C9B8-47F7-B652-41CE5D38806A}">
      <dsp:nvSpPr>
        <dsp:cNvPr id="0" name=""/>
        <dsp:cNvSpPr/>
      </dsp:nvSpPr>
      <dsp:spPr>
        <a:xfrm>
          <a:off x="304800" y="6459"/>
          <a:ext cx="4267200" cy="91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377950">
            <a:lnSpc>
              <a:spcPct val="90000"/>
            </a:lnSpc>
            <a:spcBef>
              <a:spcPct val="0"/>
            </a:spcBef>
            <a:spcAft>
              <a:spcPct val="35000"/>
            </a:spcAft>
            <a:buNone/>
          </a:pPr>
          <a:r>
            <a:rPr lang="en-GB" sz="3100" kern="1200" dirty="0" err="1"/>
            <a:t>Cynnwys</a:t>
          </a:r>
          <a:endParaRPr lang="en-GB" sz="3100" kern="1200" dirty="0"/>
        </a:p>
        <a:p>
          <a:pPr marL="0" lvl="0" indent="0" algn="l" defTabSz="1377950">
            <a:lnSpc>
              <a:spcPct val="90000"/>
            </a:lnSpc>
            <a:spcBef>
              <a:spcPct val="0"/>
            </a:spcBef>
            <a:spcAft>
              <a:spcPct val="35000"/>
            </a:spcAft>
            <a:buNone/>
          </a:pPr>
          <a:r>
            <a:rPr lang="en-GB" sz="3100" i="1" kern="1200" dirty="0"/>
            <a:t>Content</a:t>
          </a:r>
        </a:p>
      </dsp:txBody>
      <dsp:txXfrm>
        <a:off x="349472" y="51131"/>
        <a:ext cx="4177856" cy="825776"/>
      </dsp:txXfrm>
    </dsp:sp>
    <dsp:sp modelId="{61787D1B-EAFE-4040-89BF-15FB94BD3BEB}">
      <dsp:nvSpPr>
        <dsp:cNvPr id="0" name=""/>
        <dsp:cNvSpPr/>
      </dsp:nvSpPr>
      <dsp:spPr>
        <a:xfrm>
          <a:off x="0" y="1870179"/>
          <a:ext cx="6096000"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E1135D-63F5-4461-AF13-10308D248CE7}">
      <dsp:nvSpPr>
        <dsp:cNvPr id="0" name=""/>
        <dsp:cNvSpPr/>
      </dsp:nvSpPr>
      <dsp:spPr>
        <a:xfrm>
          <a:off x="304800" y="1412619"/>
          <a:ext cx="4267200" cy="91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377950">
            <a:lnSpc>
              <a:spcPct val="90000"/>
            </a:lnSpc>
            <a:spcBef>
              <a:spcPct val="0"/>
            </a:spcBef>
            <a:spcAft>
              <a:spcPct val="35000"/>
            </a:spcAft>
            <a:buNone/>
          </a:pPr>
          <a:r>
            <a:rPr lang="en-GB" sz="3100" kern="1200" dirty="0" err="1"/>
            <a:t>Cynnyrch</a:t>
          </a:r>
          <a:endParaRPr lang="en-GB" sz="3100" kern="1200" dirty="0"/>
        </a:p>
        <a:p>
          <a:pPr marL="0" lvl="0" indent="0" algn="l" defTabSz="1377950">
            <a:lnSpc>
              <a:spcPct val="90000"/>
            </a:lnSpc>
            <a:spcBef>
              <a:spcPct val="0"/>
            </a:spcBef>
            <a:spcAft>
              <a:spcPct val="35000"/>
            </a:spcAft>
            <a:buNone/>
          </a:pPr>
          <a:r>
            <a:rPr lang="en-GB" sz="3100" i="1" kern="1200" dirty="0"/>
            <a:t>Product</a:t>
          </a:r>
        </a:p>
      </dsp:txBody>
      <dsp:txXfrm>
        <a:off x="349472" y="1457291"/>
        <a:ext cx="4177856" cy="825776"/>
      </dsp:txXfrm>
    </dsp:sp>
    <dsp:sp modelId="{56D5DFB9-680F-4665-9212-D031BD9FAF42}">
      <dsp:nvSpPr>
        <dsp:cNvPr id="0" name=""/>
        <dsp:cNvSpPr/>
      </dsp:nvSpPr>
      <dsp:spPr>
        <a:xfrm>
          <a:off x="0" y="3276340"/>
          <a:ext cx="6096000"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6DEC33-DE0C-43B2-AA35-95BA9C9FA720}">
      <dsp:nvSpPr>
        <dsp:cNvPr id="0" name=""/>
        <dsp:cNvSpPr/>
      </dsp:nvSpPr>
      <dsp:spPr>
        <a:xfrm>
          <a:off x="304800" y="2818780"/>
          <a:ext cx="4267200" cy="91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377950">
            <a:lnSpc>
              <a:spcPct val="90000"/>
            </a:lnSpc>
            <a:spcBef>
              <a:spcPct val="0"/>
            </a:spcBef>
            <a:spcAft>
              <a:spcPct val="35000"/>
            </a:spcAft>
            <a:buNone/>
          </a:pPr>
          <a:r>
            <a:rPr lang="en-GB" sz="3100" kern="1200" dirty="0"/>
            <a:t>Proses</a:t>
          </a:r>
        </a:p>
        <a:p>
          <a:pPr marL="0" lvl="0" indent="0" algn="l" defTabSz="1377950">
            <a:lnSpc>
              <a:spcPct val="90000"/>
            </a:lnSpc>
            <a:spcBef>
              <a:spcPct val="0"/>
            </a:spcBef>
            <a:spcAft>
              <a:spcPct val="35000"/>
            </a:spcAft>
            <a:buNone/>
          </a:pPr>
          <a:r>
            <a:rPr lang="en-GB" sz="3100" i="1" kern="1200" dirty="0"/>
            <a:t>Process</a:t>
          </a:r>
        </a:p>
      </dsp:txBody>
      <dsp:txXfrm>
        <a:off x="349472" y="2863452"/>
        <a:ext cx="4177856" cy="825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C5423-9666-423D-8521-FB95D105663F}">
      <dsp:nvSpPr>
        <dsp:cNvPr id="0" name=""/>
        <dsp:cNvSpPr/>
      </dsp:nvSpPr>
      <dsp:spPr>
        <a:xfrm>
          <a:off x="0" y="464019"/>
          <a:ext cx="6096000"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719268F-C9B8-47F7-B652-41CE5D38806A}">
      <dsp:nvSpPr>
        <dsp:cNvPr id="0" name=""/>
        <dsp:cNvSpPr/>
      </dsp:nvSpPr>
      <dsp:spPr>
        <a:xfrm>
          <a:off x="304800" y="6459"/>
          <a:ext cx="4267200" cy="91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377950">
            <a:lnSpc>
              <a:spcPct val="90000"/>
            </a:lnSpc>
            <a:spcBef>
              <a:spcPct val="0"/>
            </a:spcBef>
            <a:spcAft>
              <a:spcPct val="35000"/>
            </a:spcAft>
            <a:buNone/>
          </a:pPr>
          <a:r>
            <a:rPr lang="en-GB" sz="3100" kern="1200" dirty="0" err="1"/>
            <a:t>Cynnwys</a:t>
          </a:r>
          <a:endParaRPr lang="en-GB" sz="3100" kern="1200" dirty="0"/>
        </a:p>
        <a:p>
          <a:pPr marL="0" lvl="0" indent="0" algn="l" defTabSz="1377950">
            <a:lnSpc>
              <a:spcPct val="90000"/>
            </a:lnSpc>
            <a:spcBef>
              <a:spcPct val="0"/>
            </a:spcBef>
            <a:spcAft>
              <a:spcPct val="35000"/>
            </a:spcAft>
            <a:buNone/>
          </a:pPr>
          <a:r>
            <a:rPr lang="en-GB" sz="3100" i="1" kern="1200" dirty="0"/>
            <a:t>Content</a:t>
          </a:r>
        </a:p>
      </dsp:txBody>
      <dsp:txXfrm>
        <a:off x="349472" y="51131"/>
        <a:ext cx="4177856" cy="825776"/>
      </dsp:txXfrm>
    </dsp:sp>
    <dsp:sp modelId="{61787D1B-EAFE-4040-89BF-15FB94BD3BEB}">
      <dsp:nvSpPr>
        <dsp:cNvPr id="0" name=""/>
        <dsp:cNvSpPr/>
      </dsp:nvSpPr>
      <dsp:spPr>
        <a:xfrm>
          <a:off x="0" y="1870179"/>
          <a:ext cx="6096000"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E1135D-63F5-4461-AF13-10308D248CE7}">
      <dsp:nvSpPr>
        <dsp:cNvPr id="0" name=""/>
        <dsp:cNvSpPr/>
      </dsp:nvSpPr>
      <dsp:spPr>
        <a:xfrm>
          <a:off x="304800" y="1412619"/>
          <a:ext cx="4267200" cy="91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377950">
            <a:lnSpc>
              <a:spcPct val="90000"/>
            </a:lnSpc>
            <a:spcBef>
              <a:spcPct val="0"/>
            </a:spcBef>
            <a:spcAft>
              <a:spcPct val="35000"/>
            </a:spcAft>
            <a:buNone/>
          </a:pPr>
          <a:r>
            <a:rPr lang="en-GB" sz="3100" kern="1200" dirty="0" err="1"/>
            <a:t>Cynnyrch</a:t>
          </a:r>
          <a:endParaRPr lang="en-GB" sz="3100" kern="1200" dirty="0"/>
        </a:p>
        <a:p>
          <a:pPr marL="0" lvl="0" indent="0" algn="l" defTabSz="1377950">
            <a:lnSpc>
              <a:spcPct val="90000"/>
            </a:lnSpc>
            <a:spcBef>
              <a:spcPct val="0"/>
            </a:spcBef>
            <a:spcAft>
              <a:spcPct val="35000"/>
            </a:spcAft>
            <a:buNone/>
          </a:pPr>
          <a:r>
            <a:rPr lang="en-GB" sz="3100" i="1" kern="1200" dirty="0"/>
            <a:t>Product</a:t>
          </a:r>
        </a:p>
      </dsp:txBody>
      <dsp:txXfrm>
        <a:off x="349472" y="1457291"/>
        <a:ext cx="4177856" cy="825776"/>
      </dsp:txXfrm>
    </dsp:sp>
    <dsp:sp modelId="{56D5DFB9-680F-4665-9212-D031BD9FAF42}">
      <dsp:nvSpPr>
        <dsp:cNvPr id="0" name=""/>
        <dsp:cNvSpPr/>
      </dsp:nvSpPr>
      <dsp:spPr>
        <a:xfrm>
          <a:off x="0" y="3276340"/>
          <a:ext cx="6096000"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6DEC33-DE0C-43B2-AA35-95BA9C9FA720}">
      <dsp:nvSpPr>
        <dsp:cNvPr id="0" name=""/>
        <dsp:cNvSpPr/>
      </dsp:nvSpPr>
      <dsp:spPr>
        <a:xfrm>
          <a:off x="304800" y="2818780"/>
          <a:ext cx="4267200" cy="9151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1377950">
            <a:lnSpc>
              <a:spcPct val="90000"/>
            </a:lnSpc>
            <a:spcBef>
              <a:spcPct val="0"/>
            </a:spcBef>
            <a:spcAft>
              <a:spcPct val="35000"/>
            </a:spcAft>
            <a:buNone/>
          </a:pPr>
          <a:r>
            <a:rPr lang="en-GB" sz="3100" kern="1200" dirty="0"/>
            <a:t>Proses</a:t>
          </a:r>
        </a:p>
        <a:p>
          <a:pPr marL="0" lvl="0" indent="0" algn="l" defTabSz="1377950">
            <a:lnSpc>
              <a:spcPct val="90000"/>
            </a:lnSpc>
            <a:spcBef>
              <a:spcPct val="0"/>
            </a:spcBef>
            <a:spcAft>
              <a:spcPct val="35000"/>
            </a:spcAft>
            <a:buNone/>
          </a:pPr>
          <a:r>
            <a:rPr lang="en-GB" sz="3100" i="1" kern="1200" dirty="0"/>
            <a:t>Process</a:t>
          </a:r>
        </a:p>
      </dsp:txBody>
      <dsp:txXfrm>
        <a:off x="349472" y="2863452"/>
        <a:ext cx="4177856" cy="82577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10/19/2023</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Think, pair, share. </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585506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US"/>
              <a:t>Designed to equip learners to lead healthy, fulfilling and productive lives.</a:t>
            </a:r>
            <a:endParaRPr lang="en-US">
              <a:cs typeface="Calibri"/>
            </a:endParaRPr>
          </a:p>
          <a:p>
            <a:r>
              <a:rPr lang="en-US"/>
              <a:t>•Enables successful learning and fulfilling relationships.</a:t>
            </a:r>
            <a:endParaRPr lang="en-US">
              <a:cs typeface="Calibri"/>
            </a:endParaRPr>
          </a:p>
          <a:p>
            <a:r>
              <a:rPr lang="en-US"/>
              <a:t>•Focuses on the physical, psychological, emotional and social aspects of our lives.</a:t>
            </a:r>
            <a:endParaRPr lang="en-US">
              <a:cs typeface="Calibri"/>
            </a:endParaRPr>
          </a:p>
          <a:p>
            <a:r>
              <a:rPr lang="en-US"/>
              <a:t>A holistic approach to help schools address their priority areas </a:t>
            </a:r>
          </a:p>
          <a:p>
            <a:r>
              <a:rPr lang="en-US"/>
              <a:t>•International curriculum models were considered and used to guide planning.</a:t>
            </a:r>
            <a:endParaRPr lang="en-US">
              <a:cs typeface="Calibri"/>
            </a:endParaRPr>
          </a:p>
          <a:p>
            <a:r>
              <a:rPr lang="en-US"/>
              <a:t>•Research in the area was examined and used to inform thinking.</a:t>
            </a:r>
            <a:endParaRPr lang="en-US">
              <a:cs typeface="Calibri"/>
            </a:endParaRPr>
          </a:p>
          <a:p>
            <a:r>
              <a:rPr lang="en-US"/>
              <a:t>•Current priority areas were identified at local, national and global levels.</a:t>
            </a:r>
            <a:endParaRPr lang="en-US">
              <a:cs typeface="Calibri"/>
            </a:endParaRPr>
          </a:p>
          <a:p>
            <a:r>
              <a:rPr lang="en-US"/>
              <a:t>•The dispositions required to lead a fulfilling and productive life now and in the future were agreed upon.</a:t>
            </a:r>
            <a:endParaRPr lang="en-US">
              <a:cs typeface="Calibri"/>
            </a:endParaRPr>
          </a:p>
          <a:p>
            <a:r>
              <a:rPr lang="en-US"/>
              <a:t>•Five broad areas were identified that would be the basis of what matters.</a:t>
            </a:r>
            <a:endParaRPr lang="en-US">
              <a:cs typeface="Calibri"/>
            </a:endParaRPr>
          </a:p>
          <a:p>
            <a:r>
              <a:rPr lang="en-US"/>
              <a:t>•Support was provided from outside experts to refine and strengthen what matters statements – rationale and progression.</a:t>
            </a:r>
            <a:endParaRPr lang="en-US">
              <a:cs typeface="Calibri"/>
            </a:endParaRPr>
          </a:p>
          <a:p>
            <a:r>
              <a:rPr lang="en-US"/>
              <a:t>•Work was undertaken to ensure that the ‘boundaries’ of what matters statements were clear as well as the links and interdependencies between them.</a:t>
            </a:r>
            <a:endParaRPr lang="en-US">
              <a:cs typeface="Calibri"/>
            </a:endParaRPr>
          </a:p>
          <a:p>
            <a:r>
              <a:rPr lang="en-US"/>
              <a:t>•Engagement with non-pioneer schools was undertaken.</a:t>
            </a:r>
            <a:endParaRPr lang="en-US">
              <a:cs typeface="Calibri"/>
            </a:endParaRPr>
          </a:p>
          <a:p>
            <a:r>
              <a:rPr lang="en-US"/>
              <a:t>Engagement with key partners and stakeholders was undertaken. </a:t>
            </a:r>
          </a:p>
          <a:p>
            <a:r>
              <a:rPr lang="en-US" b="1"/>
              <a:t>General: </a:t>
            </a:r>
            <a:r>
              <a:rPr lang="en-US" err="1"/>
              <a:t>Estyn</a:t>
            </a:r>
            <a:r>
              <a:rPr lang="en-US"/>
              <a:t> and Qualifications Wales.</a:t>
            </a:r>
            <a:br>
              <a:rPr lang="en-US">
                <a:cs typeface="+mn-lt"/>
              </a:rPr>
            </a:br>
            <a:r>
              <a:rPr lang="en-US"/>
              <a:t> Relationships and sexuality education: Professor Emma </a:t>
            </a:r>
            <a:r>
              <a:rPr lang="en-US" err="1"/>
              <a:t>Renold</a:t>
            </a:r>
            <a:r>
              <a:rPr lang="en-US"/>
              <a:t>, Cardiff University. </a:t>
            </a:r>
          </a:p>
          <a:p>
            <a:r>
              <a:rPr lang="en-US" b="1"/>
              <a:t>Integration of mind/body and emotions:</a:t>
            </a:r>
            <a:r>
              <a:rPr lang="en-US"/>
              <a:t> Dr Dan Siegel, University of California. </a:t>
            </a:r>
            <a:br>
              <a:rPr lang="en-US">
                <a:cs typeface="+mn-lt"/>
              </a:rPr>
            </a:br>
            <a:r>
              <a:rPr lang="en-US"/>
              <a:t>Neuroscience and the power of reflective practice: Dr </a:t>
            </a:r>
            <a:r>
              <a:rPr lang="en-US" err="1"/>
              <a:t>Dusana</a:t>
            </a:r>
            <a:r>
              <a:rPr lang="en-US"/>
              <a:t> </a:t>
            </a:r>
            <a:r>
              <a:rPr lang="en-US" err="1"/>
              <a:t>Dorjee</a:t>
            </a:r>
            <a:r>
              <a:rPr lang="en-US"/>
              <a:t>, Bangor University . </a:t>
            </a:r>
            <a:br>
              <a:rPr lang="en-US">
                <a:cs typeface="+mn-lt"/>
              </a:rPr>
            </a:br>
            <a:r>
              <a:rPr lang="en-US"/>
              <a:t>Physical literacy: Dr Elizabeth Durden-Myers, Liverpool John </a:t>
            </a:r>
            <a:r>
              <a:rPr lang="en-US" err="1"/>
              <a:t>Moores</a:t>
            </a:r>
            <a:r>
              <a:rPr lang="en-US"/>
              <a:t> University and Gethin Mon Thomas, Bangor University . </a:t>
            </a:r>
            <a:br>
              <a:rPr lang="en-US">
                <a:cs typeface="+mn-lt"/>
              </a:rPr>
            </a:br>
            <a:r>
              <a:rPr lang="en-US"/>
              <a:t>Relationships and social and emotional learning: Professor Robin Banerjee, Sussex University.</a:t>
            </a:r>
            <a:br>
              <a:rPr lang="en-US">
                <a:cs typeface="+mn-lt"/>
              </a:rPr>
            </a:br>
            <a:r>
              <a:rPr lang="en-US"/>
              <a:t> </a:t>
            </a:r>
            <a:r>
              <a:rPr lang="en-US" b="1"/>
              <a:t>Health: </a:t>
            </a:r>
            <a:r>
              <a:rPr lang="en-US"/>
              <a:t>Public Health Wales, Schools Health Research Network </a:t>
            </a:r>
            <a:endParaRPr lang="en-US">
              <a:cs typeface="Calibri"/>
            </a:endParaRP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5042746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131594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4Ps poster</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812856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Focus on the learner and learning – not what they’re doing. </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335926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Poster</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6176075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Post-its </a:t>
            </a:r>
            <a:r>
              <a:rPr lang="en-GB" err="1"/>
              <a:t>mawr</a:t>
            </a:r>
            <a:r>
              <a:rPr lang="en-GB"/>
              <a:t>. </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3863896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a:cs typeface="Calibri"/>
              </a:rPr>
              <a:t>A physical literacy perspective – the importance of physical activity and a healthy lifestyle. </a:t>
            </a:r>
            <a:endParaRPr lang="en-US"/>
          </a:p>
          <a:p>
            <a:r>
              <a:rPr lang="en-US"/>
              <a:t>Understanding the factors that affect physical health and well-being, such as a balanced diet and physical activity, personal care and hygiene, protection from infection and sleep, help learners to develop positive, informed </a:t>
            </a:r>
            <a:r>
              <a:rPr lang="en-US" err="1"/>
              <a:t>behaviours</a:t>
            </a:r>
            <a:r>
              <a:rPr lang="en-US"/>
              <a:t>. These </a:t>
            </a:r>
            <a:r>
              <a:rPr lang="en-US" err="1"/>
              <a:t>behaviours</a:t>
            </a:r>
            <a:r>
              <a:rPr lang="en-US"/>
              <a:t> support learners to care for and respect themselves and others, contributing towards their self-worth, overall mood and energy levels. </a:t>
            </a:r>
            <a:br>
              <a:rPr lang="en-US">
                <a:cs typeface="+mn-lt"/>
              </a:rPr>
            </a:br>
            <a:r>
              <a:rPr lang="en-US"/>
              <a:t> Developing positive physical health and well-being enhances learners’ confidence and motivation, physical competence, knowledge and understanding which can support them to lead healthy and active lifestyles. </a:t>
            </a:r>
            <a:endParaRPr lang="en-US">
              <a:cs typeface="Calibri"/>
            </a:endParaRPr>
          </a:p>
          <a:p>
            <a:r>
              <a:rPr lang="en-US"/>
              <a:t>If learners are provided with enjoyable and informative experiences in respect of their physical health, such as regular physical activity and consumption of a nutritious, balanced diet, they will develop the dispositions and motivation to lead lifestyles which support their physical health and well-being. </a:t>
            </a:r>
            <a:br>
              <a:rPr lang="en-US">
                <a:cs typeface="+mn-lt"/>
              </a:rPr>
            </a:br>
            <a:r>
              <a:rPr lang="en-US"/>
              <a:t> Physical development is also closely interrelated with cognitive development throughout life, for example, during the early years in supporting speech and language development. </a:t>
            </a:r>
            <a:br>
              <a:rPr lang="en-US">
                <a:cs typeface="+mn-lt"/>
              </a:rPr>
            </a:br>
            <a:r>
              <a:rPr lang="en-US"/>
              <a:t> Learners’ physical health and well-being is also influenced by how they view and identify with themselves, in relation to others and their environment, acknowledging and accepting differences.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15</a:t>
            </a:fld>
            <a:endParaRPr lang="en-US"/>
          </a:p>
        </p:txBody>
      </p:sp>
    </p:spTree>
    <p:extLst>
      <p:ext uri="{BB962C8B-B14F-4D97-AF65-F5344CB8AC3E}">
        <p14:creationId xmlns:p14="http://schemas.microsoft.com/office/powerpoint/2010/main" val="1616118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cs typeface="Calibri"/>
              </a:rPr>
              <a:t>Influenced by the work of Professor Dan Siegel - 'The Yes Brain Child' and the 'Healthy Mind Platter' </a:t>
            </a:r>
            <a:endParaRPr lang="en-US"/>
          </a:p>
          <a:p>
            <a:r>
              <a:rPr lang="en-US"/>
              <a:t>An individual's mental health and emotional health influences how they think, feel and behave in daily life. Understanding the conditions that promote, and impact upon, mental health and emotional well-being helps learners manage the experiences that they will encounter. Learners should develop their ability to focus their attention, and be aware of, how they are perceiving, thinking and feeling during their experiences. This gives the learners the opportunities to build skills of self-awareness and empathy. Self-awareness allows learners to be receptive and reflective, which helps them to adapt their </a:t>
            </a:r>
            <a:r>
              <a:rPr lang="en-US" err="1"/>
              <a:t>behaviour</a:t>
            </a:r>
            <a:r>
              <a:rPr lang="en-US"/>
              <a:t> and actions to different situations. As a result, learners begin to understand that the mental health and emotional well-being of others is affected by their own and others’ life experiences which enables learners to act with empathy, compassion and kindness for themselves and others.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16</a:t>
            </a:fld>
            <a:endParaRPr lang="en-US"/>
          </a:p>
        </p:txBody>
      </p:sp>
    </p:spTree>
    <p:extLst>
      <p:ext uri="{BB962C8B-B14F-4D97-AF65-F5344CB8AC3E}">
        <p14:creationId xmlns:p14="http://schemas.microsoft.com/office/powerpoint/2010/main" val="1799163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t>Decisions and actions, individually and collectively, have a clear and direct impact on the health and well-being of individuals and society.  </a:t>
            </a:r>
            <a:endParaRPr lang="en-US">
              <a:cs typeface="Calibri"/>
            </a:endParaRPr>
          </a:p>
          <a:p>
            <a:r>
              <a:rPr lang="en-US"/>
              <a:t>Understanding the factors that influence decision making helps learners to make considered, informed decisions which affect health and well-being that they are able to justify and explain. Learners need support to develop the skills necessary to critically consider choices, and to understand the risks and possible consequences of their decisions on themselves and others.  </a:t>
            </a:r>
            <a:endParaRPr lang="en-US">
              <a:cs typeface="Calibri"/>
            </a:endParaRPr>
          </a:p>
          <a:p>
            <a:r>
              <a:rPr lang="en-US"/>
              <a:t>Learners develop their awareness of the importance of actively contributing to collective decisions. Developing the ability to select appropriate goals and plan a course of action to achieve them, anticipating and overcoming challenges, allows learners to take responsibility for their own life choices.</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17</a:t>
            </a:fld>
            <a:endParaRPr lang="en-US"/>
          </a:p>
        </p:txBody>
      </p:sp>
    </p:spTree>
    <p:extLst>
      <p:ext uri="{BB962C8B-B14F-4D97-AF65-F5344CB8AC3E}">
        <p14:creationId xmlns:p14="http://schemas.microsoft.com/office/powerpoint/2010/main" val="13406865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a:cs typeface="Calibri"/>
              </a:rPr>
              <a:t>Professor Robin </a:t>
            </a:r>
            <a:r>
              <a:rPr lang="en-US" err="1">
                <a:cs typeface="Calibri"/>
              </a:rPr>
              <a:t>Bannerjee</a:t>
            </a:r>
            <a:r>
              <a:rPr lang="en-US">
                <a:cs typeface="Calibri"/>
              </a:rPr>
              <a:t> – Sussex University. </a:t>
            </a:r>
            <a:endParaRPr lang="en-US"/>
          </a:p>
          <a:p>
            <a:r>
              <a:rPr lang="en-US"/>
              <a:t>Social influences are a driving force of our </a:t>
            </a:r>
            <a:r>
              <a:rPr lang="en-US" err="1"/>
              <a:t>behaviours</a:t>
            </a:r>
            <a:r>
              <a:rPr lang="en-US"/>
              <a:t>. Our identity, values and health and well-being are shaped by influences such as rules, social norms and attitudes that are created and enforced by different social groups.  Learners are influenced by these in a range of contexts including different peer groups, cultures, the media and online.  </a:t>
            </a:r>
            <a:endParaRPr lang="en-US">
              <a:cs typeface="Calibri"/>
            </a:endParaRPr>
          </a:p>
          <a:p>
            <a:r>
              <a:rPr lang="en-US"/>
              <a:t>We experience different rules, social norms and attitudes through interacting with our various social groups and communities as well as with different cultures and with wider society generally.   These influences present and enforce norms and values about a range of issues affecting health and well-being.  Learners will gain an understanding of how their own decisions, relationships and experiences are shaped by their social influences and social groups, in turn leading to learners making positive informed choices. </a:t>
            </a:r>
            <a:endParaRPr lang="en-US">
              <a:cs typeface="Calibri"/>
            </a:endParaRPr>
          </a:p>
          <a:p>
            <a:r>
              <a:rPr lang="en-US"/>
              <a:t> These norms and attitudes can shape the values and </a:t>
            </a:r>
            <a:r>
              <a:rPr lang="en-US" err="1"/>
              <a:t>behaviours</a:t>
            </a:r>
            <a:r>
              <a:rPr lang="en-US"/>
              <a:t> which influence our health and well-being often without us </a:t>
            </a:r>
            <a:r>
              <a:rPr lang="en-US" err="1"/>
              <a:t>realising</a:t>
            </a:r>
            <a:r>
              <a:rPr lang="en-US"/>
              <a:t>.</a:t>
            </a:r>
            <a:endParaRPr lang="en-US">
              <a:cs typeface="Calibri"/>
            </a:endParaRPr>
          </a:p>
          <a:p>
            <a:r>
              <a:rPr lang="en-US"/>
              <a:t>Learners need to critically engage with these social influences: identifying, following and promoting positive norms and </a:t>
            </a:r>
            <a:r>
              <a:rPr lang="en-US" err="1"/>
              <a:t>recognising</a:t>
            </a:r>
            <a:r>
              <a:rPr lang="en-US"/>
              <a:t>, rejecting and challenging harmful ones to avoid </a:t>
            </a:r>
            <a:r>
              <a:rPr lang="en-US" err="1"/>
              <a:t>behaviours</a:t>
            </a:r>
            <a:r>
              <a:rPr lang="en-US"/>
              <a:t> which harm their own health and well-being and that of others.</a:t>
            </a:r>
            <a:endParaRPr lang="en-US">
              <a:cs typeface="Calibri"/>
            </a:endParaRPr>
          </a:p>
          <a:p>
            <a:r>
              <a:rPr lang="en-US" err="1"/>
              <a:t>Recognising</a:t>
            </a:r>
            <a:r>
              <a:rPr lang="en-US"/>
              <a:t> and following positive norms enables learners to be full and active members of a range of social groups.  This helps learners to develop a sense of belonging to different groups which in turn supports their health and well-being.  Critically engaging with these different influences also requires learners to respect differences where appropriate, </a:t>
            </a:r>
            <a:r>
              <a:rPr lang="en-US" err="1"/>
              <a:t>recognising</a:t>
            </a:r>
            <a:r>
              <a:rPr lang="en-US"/>
              <a:t> each person’s identity and values are in part a product of their different social groups.  Interacting with other social groups supports learners to develop respect and understanding for others with different backgrounds. </a:t>
            </a:r>
          </a:p>
          <a:p>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18</a:t>
            </a:fld>
            <a:endParaRPr lang="en-US"/>
          </a:p>
        </p:txBody>
      </p:sp>
    </p:spTree>
    <p:extLst>
      <p:ext uri="{BB962C8B-B14F-4D97-AF65-F5344CB8AC3E}">
        <p14:creationId xmlns:p14="http://schemas.microsoft.com/office/powerpoint/2010/main" val="12885283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err="1">
                <a:cs typeface="Calibri"/>
              </a:rPr>
              <a:t>LInked</a:t>
            </a:r>
            <a:r>
              <a:rPr lang="en-US">
                <a:cs typeface="Calibri"/>
              </a:rPr>
              <a:t> to SHRE Curriculum – statutory at the same time.  Influenced by the work of Professor Emma </a:t>
            </a:r>
            <a:r>
              <a:rPr lang="en-US" err="1">
                <a:cs typeface="Calibri"/>
              </a:rPr>
              <a:t>Renold</a:t>
            </a:r>
            <a:r>
              <a:rPr lang="en-US">
                <a:cs typeface="Calibri"/>
              </a:rPr>
              <a:t> – very much a feminist perspective at first.</a:t>
            </a:r>
            <a:endParaRPr lang="en-US"/>
          </a:p>
          <a:p>
            <a:r>
              <a:rPr lang="en-US"/>
              <a:t>Relationships are a defining feature of being human. Healthy relationships are a vital component of maintaining a healthy body and mind. They contribute to our sense of belonging and emotional well-being. They create stability and make us feel included allowing us to thrive. If we feel lonely or isolated, we run the risk of suffering with poor mental and physical health. Throughout our lives we are likely to experience and develop a diverse range of personal relationships. Each of these relationships elicit responses that help us to grow and learn about ourselves and others. Understanding how healthy relationships are formed, developed and maintained enables us to develop the skills and attitudes which allow us to create healthy relationships of our own. These relationships often support us through difficult and stressful situations in life and help us to become healthy, confident individuals. Knowing how to be safe in our relationships and when and how to seek support for ourselves and others is fundamental to health and well-being. </a:t>
            </a:r>
            <a:endParaRPr lang="en-US">
              <a:cs typeface="Calibri"/>
            </a:endParaRPr>
          </a:p>
          <a:p>
            <a:endParaRPr lang="en-US">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pPr/>
              <a:t>19</a:t>
            </a:fld>
            <a:endParaRPr lang="en-US"/>
          </a:p>
        </p:txBody>
      </p:sp>
    </p:spTree>
    <p:extLst>
      <p:ext uri="{BB962C8B-B14F-4D97-AF65-F5344CB8AC3E}">
        <p14:creationId xmlns:p14="http://schemas.microsoft.com/office/powerpoint/2010/main" val="40363116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algn="l" rtl="0" fontAlgn="base"/>
            <a:r>
              <a:rPr lang="en-GB" b="0" i="0" u="none" strike="noStrike">
                <a:solidFill>
                  <a:srgbClr val="1F1F1F"/>
                </a:solidFill>
                <a:effectLst/>
                <a:latin typeface="Arial" panose="020B0604020202020204" pitchFamily="34" charset="0"/>
              </a:rPr>
              <a:t>The principles of progression are supported by descriptions of learning which provide more detailed guidance on progression within each Area. </a:t>
            </a:r>
            <a:r>
              <a:rPr lang="en-US" b="0" i="0">
                <a:solidFill>
                  <a:srgbClr val="000000"/>
                </a:solidFill>
                <a:effectLst/>
                <a:latin typeface="Arial" panose="020B0604020202020204" pitchFamily="34" charset="0"/>
              </a:rPr>
              <a:t>​</a:t>
            </a:r>
            <a:endParaRPr lang="en-US" b="0" i="0">
              <a:solidFill>
                <a:srgbClr val="000000"/>
              </a:solidFill>
              <a:effectLst/>
              <a:latin typeface="Segoe UI" panose="020B0502040204020203" pitchFamily="34" charset="0"/>
            </a:endParaRPr>
          </a:p>
          <a:p>
            <a:pPr algn="l" rtl="0" fontAlgn="base"/>
            <a:r>
              <a:rPr lang="en-GB" b="0" i="0">
                <a:solidFill>
                  <a:srgbClr val="000000"/>
                </a:solidFill>
                <a:effectLst/>
                <a:latin typeface="Arial" panose="020B0604020202020204" pitchFamily="34" charset="0"/>
              </a:rPr>
              <a:t>​</a:t>
            </a:r>
            <a:endParaRPr lang="en-GB" b="0" i="0">
              <a:solidFill>
                <a:srgbClr val="000000"/>
              </a:solidFill>
              <a:effectLst/>
              <a:latin typeface="Segoe UI" panose="020B0502040204020203" pitchFamily="34" charset="0"/>
            </a:endParaRPr>
          </a:p>
          <a:p>
            <a:pPr algn="l" rtl="0" fontAlgn="base"/>
            <a:r>
              <a:rPr lang="en-GB" b="0" i="0">
                <a:solidFill>
                  <a:srgbClr val="000000"/>
                </a:solidFill>
                <a:effectLst/>
                <a:latin typeface="Arial" panose="020B0604020202020204" pitchFamily="34" charset="0"/>
              </a:rPr>
              <a:t>​</a:t>
            </a:r>
            <a:endParaRPr lang="en-GB" b="0" i="0">
              <a:solidFill>
                <a:srgbClr val="000000"/>
              </a:solidFill>
              <a:effectLst/>
              <a:latin typeface="Segoe UI" panose="020B0502040204020203" pitchFamily="34" charset="0"/>
            </a:endParaRPr>
          </a:p>
          <a:p>
            <a:pPr algn="l" rtl="0" fontAlgn="base"/>
            <a:r>
              <a:rPr lang="en-GB" b="0" i="0" u="none" strike="noStrike">
                <a:solidFill>
                  <a:srgbClr val="1F1F1F"/>
                </a:solidFill>
                <a:effectLst/>
                <a:latin typeface="Arial" panose="020B0604020202020204" pitchFamily="34" charset="0"/>
              </a:rPr>
              <a:t>These descriptions articulate what it means for a learner to progress along the continuum of learning and provide reference points for the pace of that progression.</a:t>
            </a:r>
            <a:r>
              <a:rPr lang="en-US" b="0" i="0">
                <a:solidFill>
                  <a:srgbClr val="000000"/>
                </a:solidFill>
                <a:effectLst/>
                <a:latin typeface="Arial" panose="020B0604020202020204" pitchFamily="34" charset="0"/>
              </a:rPr>
              <a:t>​</a:t>
            </a:r>
          </a:p>
          <a:p>
            <a:pPr algn="l" rtl="0" fontAlgn="base"/>
            <a:r>
              <a:rPr lang="en-US" b="0" i="0">
                <a:solidFill>
                  <a:srgbClr val="000000"/>
                </a:solidFill>
                <a:effectLst/>
                <a:latin typeface="Arial" panose="020B0604020202020204" pitchFamily="34" charset="0"/>
              </a:rPr>
              <a:t>Broadly 5, 8, 11, 14, 16</a:t>
            </a:r>
            <a:endParaRPr lang="en-US" b="0" i="0">
              <a:solidFill>
                <a:srgbClr val="000000"/>
              </a:solidFill>
              <a:effectLst/>
              <a:latin typeface="Segoe UI" panose="020B0502040204020203" pitchFamily="34" charset="0"/>
            </a:endParaRP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27904254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4230543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US">
                <a:cs typeface="Calibri"/>
              </a:rPr>
              <a:t>A progressive curriculum with 5 distinct progression steps.  Step 1 – accessible enough for FP and ALN and each step allows teachers to extend their MAT pupils also.</a:t>
            </a:r>
          </a:p>
          <a:p>
            <a:r>
              <a:rPr lang="en-US">
                <a:cs typeface="Calibri"/>
              </a:rPr>
              <a:t>Should not be age-related according to Donaldson but WG suggest ages.</a:t>
            </a:r>
          </a:p>
          <a:p>
            <a:r>
              <a:rPr lang="en-US">
                <a:cs typeface="Calibri"/>
              </a:rPr>
              <a:t>Emphasis on formative assessment and teacher-pupil discourse.</a:t>
            </a:r>
          </a:p>
          <a:p>
            <a:endParaRPr lang="en-US">
              <a:cs typeface="Calibri"/>
            </a:endParaRPr>
          </a:p>
          <a:p>
            <a:r>
              <a:rPr lang="en-US">
                <a:cs typeface="Calibri"/>
              </a:rPr>
              <a:t>Looked at various models in developing specific models for H&amp;WB e.g. Bloom's Taxonomy. Marzano's Taxonomy</a:t>
            </a:r>
            <a:endParaRPr lang="en-US"/>
          </a:p>
          <a:p>
            <a:r>
              <a:rPr lang="en-US">
                <a:cs typeface="Calibri"/>
              </a:rPr>
              <a:t>Progression in H&amp;WB is not linear as it may be in other </a:t>
            </a:r>
            <a:r>
              <a:rPr lang="en-US" err="1">
                <a:cs typeface="Calibri"/>
              </a:rPr>
              <a:t>AoLEs</a:t>
            </a:r>
            <a:r>
              <a:rPr lang="en-US">
                <a:cs typeface="Calibri"/>
              </a:rPr>
              <a:t>.  Different issues impact on our emotions </a:t>
            </a:r>
            <a:r>
              <a:rPr lang="en-US" err="1">
                <a:cs typeface="Calibri"/>
              </a:rPr>
              <a:t>etc</a:t>
            </a:r>
            <a:r>
              <a:rPr lang="en-US">
                <a:cs typeface="Calibri"/>
              </a:rPr>
              <a:t> on a daily basis and within a day.  May move backwards as well as forwards on the progression continuum. </a:t>
            </a:r>
            <a:endParaRPr lang="en-US"/>
          </a:p>
          <a:p>
            <a:endParaRPr lang="en-US">
              <a:cs typeface="Calibri"/>
            </a:endParaRPr>
          </a:p>
          <a:p>
            <a:r>
              <a:rPr lang="en-US" b="1"/>
              <a:t>Becoming more self-regulated:</a:t>
            </a:r>
            <a:r>
              <a:rPr lang="en-US"/>
              <a:t> Learners become increasingly independent and competent as they develop; they take more ownership of their emotions and </a:t>
            </a:r>
            <a:r>
              <a:rPr lang="en-US" err="1"/>
              <a:t>behaviours</a:t>
            </a:r>
            <a:r>
              <a:rPr lang="en-US"/>
              <a:t>.</a:t>
            </a:r>
            <a:endParaRPr lang="en-US">
              <a:cs typeface="Calibri"/>
            </a:endParaRPr>
          </a:p>
          <a:p>
            <a:r>
              <a:rPr lang="en-US" b="1"/>
              <a:t> </a:t>
            </a:r>
            <a:endParaRPr lang="en-US"/>
          </a:p>
          <a:p>
            <a:r>
              <a:rPr lang="en-US" b="1"/>
              <a:t>Becoming more socially responsible: </a:t>
            </a:r>
            <a:r>
              <a:rPr lang="en-US"/>
              <a:t>Learners grow in self-awareness and thinking about how one’s actions impact others</a:t>
            </a:r>
            <a:endParaRPr lang="en-US">
              <a:cs typeface="Calibri"/>
            </a:endParaRPr>
          </a:p>
          <a:p>
            <a:r>
              <a:rPr lang="en-US" b="1"/>
              <a:t> </a:t>
            </a:r>
            <a:endParaRPr lang="en-US"/>
          </a:p>
          <a:p>
            <a:r>
              <a:rPr lang="en-US" b="1"/>
              <a:t>Sophistication of knowledge and skills: </a:t>
            </a:r>
            <a:r>
              <a:rPr lang="en-US"/>
              <a:t>Issues dealt with can be revisited by more advanced learners in more complex ways as understanding and ability becomes more sophisticated</a:t>
            </a:r>
            <a:endParaRPr lang="en-US">
              <a:cs typeface="Calibri"/>
            </a:endParaRPr>
          </a:p>
          <a:p>
            <a:r>
              <a:rPr lang="en-US" b="1"/>
              <a:t> </a:t>
            </a:r>
            <a:endParaRPr lang="en-US"/>
          </a:p>
          <a:p>
            <a:r>
              <a:rPr lang="en-US" b="1"/>
              <a:t>Developmental growth: </a:t>
            </a:r>
            <a:r>
              <a:rPr lang="en-US"/>
              <a:t>Progression aligns with wider developmental milestones</a:t>
            </a:r>
            <a:endParaRPr lang="en-US">
              <a:cs typeface="Calibri"/>
            </a:endParaRPr>
          </a:p>
          <a:p>
            <a:endParaRPr lang="en-US">
              <a:cs typeface="Calibri"/>
            </a:endParaRPr>
          </a:p>
          <a:p>
            <a:r>
              <a:rPr lang="en-US">
                <a:cs typeface="Calibri"/>
              </a:rPr>
              <a:t>What does this actually look like?</a:t>
            </a: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41871425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pPr algn="l" rtl="0" fontAlgn="base"/>
            <a:r>
              <a:rPr lang="en-US" sz="1800" b="0" i="0" u="none" strike="noStrike">
                <a:solidFill>
                  <a:srgbClr val="000000"/>
                </a:solidFill>
                <a:effectLst/>
                <a:latin typeface="Calibri" panose="020F0502020204030204" pitchFamily="34" charset="0"/>
              </a:rPr>
              <a:t>The </a:t>
            </a:r>
            <a:r>
              <a:rPr lang="en-US" sz="1800" b="0" i="0" u="none" strike="noStrike" err="1">
                <a:solidFill>
                  <a:srgbClr val="000000"/>
                </a:solidFill>
                <a:effectLst/>
                <a:latin typeface="Calibri" panose="020F0502020204030204" pitchFamily="34" charset="0"/>
              </a:rPr>
              <a:t>coloured</a:t>
            </a:r>
            <a:r>
              <a:rPr lang="en-US" sz="1800" b="0" i="0" u="none" strike="noStrike">
                <a:solidFill>
                  <a:srgbClr val="000000"/>
                </a:solidFill>
                <a:effectLst/>
                <a:latin typeface="Calibri" panose="020F0502020204030204" pitchFamily="34" charset="0"/>
              </a:rPr>
              <a:t> 'squiggles' aim to represent that different individuals will arrive at different progression steps in different ways and at different times.</a:t>
            </a:r>
            <a:r>
              <a:rPr lang="en-US" sz="1800" b="0" i="0">
                <a:solidFill>
                  <a:srgbClr val="444444"/>
                </a:solidFill>
                <a:effectLst/>
                <a:latin typeface="Calibri" panose="020F0502020204030204" pitchFamily="34" charset="0"/>
              </a:rPr>
              <a:t>​</a:t>
            </a:r>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Progression is not linear – it has many ups and downs, steps forward and back for every individual learner, particularly in aspects of H&amp;WB. </a:t>
            </a:r>
            <a:endParaRPr lang="en-US" b="0" i="0">
              <a:solidFill>
                <a:srgbClr val="444444"/>
              </a:solidFill>
              <a:effectLst/>
              <a:latin typeface="Calibri" panose="020F0502020204030204" pitchFamily="34" charset="0"/>
            </a:endParaRPr>
          </a:p>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5469358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1902308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a:t>This is why we’re doing it. They are our future generation. </a:t>
            </a:r>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12558742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1941814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
        <p:nvSpPr>
          <p:cNvPr id="8"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9"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4"/>
            <a:ext cx="7886700" cy="98454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998898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3" name="Title 1"/>
          <p:cNvSpPr>
            <a:spLocks noGrp="1"/>
          </p:cNvSpPr>
          <p:nvPr>
            <p:ph type="title"/>
          </p:nvPr>
        </p:nvSpPr>
        <p:spPr>
          <a:xfrm>
            <a:off x="628650" y="365126"/>
            <a:ext cx="7886700" cy="1325563"/>
          </a:xfrm>
        </p:spPr>
        <p:txBody>
          <a:bodyPr/>
          <a:lstStyle/>
          <a:p>
            <a:r>
              <a:rPr lang="en-GB"/>
              <a:t>Click to edit Master title style</a:t>
            </a:r>
            <a:endParaRPr lang="en-US"/>
          </a:p>
        </p:txBody>
      </p:sp>
      <p:sp>
        <p:nvSpPr>
          <p:cNvPr id="4" name="Content Placeholder 2"/>
          <p:cNvSpPr>
            <a:spLocks noGrp="1"/>
          </p:cNvSpPr>
          <p:nvPr>
            <p:ph sz="half" idx="1"/>
          </p:nvPr>
        </p:nvSpPr>
        <p:spPr>
          <a:xfrm>
            <a:off x="628650" y="1825625"/>
            <a:ext cx="78867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378109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10/19/2023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10/19/2023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Date Placeholder 1"/>
          <p:cNvSpPr>
            <a:spLocks noGrp="1"/>
          </p:cNvSpPr>
          <p:nvPr>
            <p:ph type="dt" sz="half" idx="10"/>
          </p:nvPr>
        </p:nvSpPr>
        <p:spPr/>
        <p:txBody>
          <a:bodyPr/>
          <a:lstStyle/>
          <a:p>
            <a:fld id="{5C958B5D-2B71-F94E-8A2A-2F1F5E391DA3}" type="datetimeFigureOut">
              <a:rPr lang="en-US" smtClean="0"/>
              <a:t>10/19/2023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628650" y="1825625"/>
            <a:ext cx="7886700" cy="376504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
        <p:nvSpPr>
          <p:cNvPr id="2" name="Vertical Title 1"/>
          <p:cNvSpPr>
            <a:spLocks noGrp="1"/>
          </p:cNvSpPr>
          <p:nvPr>
            <p:ph type="title" orient="vert"/>
          </p:nvPr>
        </p:nvSpPr>
        <p:spPr>
          <a:xfrm>
            <a:off x="6543675" y="365125"/>
            <a:ext cx="1971675" cy="5289717"/>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2897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pPr/>
              <a:t>10/19/2023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pPr/>
              <a:t>‹#›</a:t>
            </a:fld>
            <a:endParaRPr lang="en-US"/>
          </a:p>
        </p:txBody>
      </p:sp>
    </p:spTree>
    <p:extLst>
      <p:ext uri="{BB962C8B-B14F-4D97-AF65-F5344CB8AC3E}">
        <p14:creationId xmlns:p14="http://schemas.microsoft.com/office/powerpoint/2010/main" val="10827460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10/19/2023</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10/19/2023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4"/>
          <a:stretch>
            <a:fillRect/>
          </a:stretch>
        </p:blipFill>
        <p:spPr>
          <a:xfrm>
            <a:off x="0" y="22163"/>
            <a:ext cx="9144000" cy="6813673"/>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62"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10/19/2023</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n.ryder@uwtsd.ac.uk"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hwb.gov.wales/curriculum-for-wales/introduction/#the-curriculum-for-wales-framewor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SZ3bVjsbAkY?start=1&amp;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curriculum-for-wales/health-and-well-being/statements-of-what-matters/"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hyperlink" Target="https://hwb.gov.wales/api/storage/b1801d78-38c3-4320-9818-d9996c21aef8/220914-a-curriculum-for-funded-non-maintained-nursery-settings.pdf" TargetMode="External"/><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hyperlink" Target="https://www.earlyyearsresources.co.uk/downloadables-c275/space-c1576" TargetMode="External"/><Relationship Id="rId7" Type="http://schemas.openxmlformats.org/officeDocument/2006/relationships/image" Target="../media/image21.png"/><Relationship Id="rId2" Type="http://schemas.openxmlformats.org/officeDocument/2006/relationships/hyperlink" Target="https://www.ltl.org.uk/free-resources/" TargetMode="External"/><Relationship Id="rId1" Type="http://schemas.openxmlformats.org/officeDocument/2006/relationships/slideLayout" Target="../slideLayouts/slideLayout3.xml"/><Relationship Id="rId6" Type="http://schemas.openxmlformats.org/officeDocument/2006/relationships/image" Target="../media/image20.png"/><Relationship Id="rId5" Type="http://schemas.openxmlformats.org/officeDocument/2006/relationships/hyperlink" Target="https://www.bristolearlyyears.org.uk/well-being-and-social-and-emotional-mental-health-semh/well-being-resources/" TargetMode="External"/><Relationship Id="rId4" Type="http://schemas.openxmlformats.org/officeDocument/2006/relationships/hyperlink" Target="https://www.earlyyearswellbeing.com/resources"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https://hwb.gov.wales/curriculum-for-wales/health-and-well-being/statements-of-what-matters/" TargetMode="External"/><Relationship Id="rId2" Type="http://schemas.openxmlformats.org/officeDocument/2006/relationships/hyperlink" Target="https://doi.org/10.1002/curj.39"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Llun 4">
            <a:extLst>
              <a:ext uri="{FF2B5EF4-FFF2-40B4-BE49-F238E27FC236}">
                <a16:creationId xmlns:a16="http://schemas.microsoft.com/office/drawing/2014/main" id="{C21C2120-0485-8837-A529-20E301092C5C}"/>
              </a:ext>
            </a:extLst>
          </p:cNvPr>
          <p:cNvPicPr>
            <a:picLocks noChangeAspect="1"/>
          </p:cNvPicPr>
          <p:nvPr/>
        </p:nvPicPr>
        <p:blipFill rotWithShape="1">
          <a:blip r:embed="rId2"/>
          <a:srcRect r="24320" b="1"/>
          <a:stretch/>
        </p:blipFill>
        <p:spPr>
          <a:xfrm>
            <a:off x="20" y="1282"/>
            <a:ext cx="9143980" cy="6856718"/>
          </a:xfrm>
          <a:prstGeom prst="rect">
            <a:avLst/>
          </a:prstGeom>
        </p:spPr>
      </p:pic>
      <p:sp>
        <p:nvSpPr>
          <p:cNvPr id="6" name="Blwch Testun 5">
            <a:extLst>
              <a:ext uri="{FF2B5EF4-FFF2-40B4-BE49-F238E27FC236}">
                <a16:creationId xmlns:a16="http://schemas.microsoft.com/office/drawing/2014/main" id="{42A52235-1728-BF94-EAB6-23AC2C3210B0}"/>
              </a:ext>
            </a:extLst>
          </p:cNvPr>
          <p:cNvSpPr txBox="1"/>
          <p:nvPr/>
        </p:nvSpPr>
        <p:spPr>
          <a:xfrm>
            <a:off x="6483928" y="382012"/>
            <a:ext cx="2287046" cy="3416320"/>
          </a:xfrm>
          <a:prstGeom prst="rect">
            <a:avLst/>
          </a:prstGeom>
          <a:solidFill>
            <a:schemeClr val="accent1">
              <a:lumMod val="40000"/>
              <a:lumOff val="60000"/>
            </a:schemeClr>
          </a:solidFill>
        </p:spPr>
        <p:txBody>
          <a:bodyPr wrap="square" rtlCol="0">
            <a:spAutoFit/>
          </a:bodyPr>
          <a:lstStyle/>
          <a:p>
            <a:pPr algn="ctr"/>
            <a:r>
              <a:rPr lang="en-GB" sz="2400" dirty="0"/>
              <a:t>Iechyd a </a:t>
            </a:r>
            <a:r>
              <a:rPr lang="en-GB" sz="2400" dirty="0" err="1"/>
              <a:t>lles</a:t>
            </a:r>
            <a:r>
              <a:rPr lang="en-GB" sz="2400" dirty="0"/>
              <a:t> </a:t>
            </a:r>
            <a:r>
              <a:rPr lang="en-GB" sz="2400" dirty="0" err="1"/>
              <a:t>yng</a:t>
            </a:r>
            <a:r>
              <a:rPr lang="en-GB" sz="2400" dirty="0"/>
              <a:t> </a:t>
            </a:r>
            <a:r>
              <a:rPr lang="en-GB" sz="2400" dirty="0" err="1"/>
              <a:t>Nghwricwlwm</a:t>
            </a:r>
            <a:r>
              <a:rPr lang="en-GB" sz="2400" dirty="0"/>
              <a:t> </a:t>
            </a:r>
            <a:r>
              <a:rPr lang="en-GB" sz="2400" dirty="0" err="1"/>
              <a:t>Dysgu</a:t>
            </a:r>
            <a:r>
              <a:rPr lang="en-GB" sz="2400" dirty="0"/>
              <a:t> Sylfaen</a:t>
            </a:r>
          </a:p>
          <a:p>
            <a:pPr algn="ctr"/>
            <a:endParaRPr lang="en-GB" sz="2400" dirty="0"/>
          </a:p>
          <a:p>
            <a:pPr algn="ctr"/>
            <a:r>
              <a:rPr lang="en-GB" sz="2400" i="1" dirty="0"/>
              <a:t>Health and well-being in the Foundation Learning Curriculum</a:t>
            </a:r>
            <a:endParaRPr lang="cy-GB" sz="2400" i="1" dirty="0"/>
          </a:p>
        </p:txBody>
      </p:sp>
      <p:sp>
        <p:nvSpPr>
          <p:cNvPr id="7" name="Blwch Testun 6">
            <a:extLst>
              <a:ext uri="{FF2B5EF4-FFF2-40B4-BE49-F238E27FC236}">
                <a16:creationId xmlns:a16="http://schemas.microsoft.com/office/drawing/2014/main" id="{7CE89023-1C38-9C8C-6787-E1BFD10C69A4}"/>
              </a:ext>
            </a:extLst>
          </p:cNvPr>
          <p:cNvSpPr txBox="1"/>
          <p:nvPr/>
        </p:nvSpPr>
        <p:spPr>
          <a:xfrm>
            <a:off x="6190629" y="4864305"/>
            <a:ext cx="2786332" cy="1477328"/>
          </a:xfrm>
          <a:prstGeom prst="rect">
            <a:avLst/>
          </a:prstGeom>
          <a:solidFill>
            <a:schemeClr val="accent1">
              <a:lumMod val="40000"/>
              <a:lumOff val="60000"/>
            </a:schemeClr>
          </a:solidFill>
        </p:spPr>
        <p:txBody>
          <a:bodyPr wrap="square" rtlCol="0">
            <a:spAutoFit/>
          </a:bodyPr>
          <a:lstStyle/>
          <a:p>
            <a:pPr algn="ctr"/>
            <a:r>
              <a:rPr lang="en-GB" dirty="0"/>
              <a:t>BMPE5005</a:t>
            </a:r>
          </a:p>
          <a:p>
            <a:pPr algn="ctr"/>
            <a:r>
              <a:rPr lang="en-GB"/>
              <a:t>20/10/23</a:t>
            </a:r>
            <a:endParaRPr lang="en-GB" dirty="0"/>
          </a:p>
          <a:p>
            <a:pPr algn="ctr"/>
            <a:r>
              <a:rPr lang="en-GB" dirty="0"/>
              <a:t>Nanna Ryder</a:t>
            </a:r>
          </a:p>
          <a:p>
            <a:pPr algn="ctr"/>
            <a:r>
              <a:rPr lang="en-GB" dirty="0">
                <a:hlinkClick r:id="rId3"/>
              </a:rPr>
              <a:t>n.ryder@uwtsd.ac.uk</a:t>
            </a:r>
            <a:endParaRPr lang="en-GB" dirty="0"/>
          </a:p>
          <a:p>
            <a:pPr algn="ctr"/>
            <a:endParaRPr lang="cy-GB" dirty="0"/>
          </a:p>
        </p:txBody>
      </p:sp>
    </p:spTree>
    <p:extLst>
      <p:ext uri="{BB962C8B-B14F-4D97-AF65-F5344CB8AC3E}">
        <p14:creationId xmlns:p14="http://schemas.microsoft.com/office/powerpoint/2010/main" val="1779231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itl 3">
            <a:extLst>
              <a:ext uri="{FF2B5EF4-FFF2-40B4-BE49-F238E27FC236}">
                <a16:creationId xmlns:a16="http://schemas.microsoft.com/office/drawing/2014/main" id="{1F6036CC-29EE-C321-019D-4FBC9708EA53}"/>
              </a:ext>
            </a:extLst>
          </p:cNvPr>
          <p:cNvSpPr>
            <a:spLocks noGrp="1"/>
          </p:cNvSpPr>
          <p:nvPr>
            <p:ph type="title"/>
          </p:nvPr>
        </p:nvSpPr>
        <p:spPr>
          <a:xfrm>
            <a:off x="628650" y="620742"/>
            <a:ext cx="7886700" cy="1325563"/>
          </a:xfrm>
        </p:spPr>
        <p:txBody>
          <a:bodyPr>
            <a:normAutofit/>
          </a:bodyPr>
          <a:lstStyle/>
          <a:p>
            <a:r>
              <a:rPr lang="en-GB">
                <a:solidFill>
                  <a:srgbClr val="FFFFFF"/>
                </a:solidFill>
              </a:rPr>
              <a:t>Nodau</a:t>
            </a:r>
            <a:br>
              <a:rPr lang="en-GB">
                <a:solidFill>
                  <a:srgbClr val="FFFFFF"/>
                </a:solidFill>
              </a:rPr>
            </a:br>
            <a:r>
              <a:rPr lang="en-GB" i="1">
                <a:solidFill>
                  <a:srgbClr val="FFFFFF"/>
                </a:solidFill>
              </a:rPr>
              <a:t>Aims</a:t>
            </a:r>
            <a:endParaRPr lang="cy-GB">
              <a:solidFill>
                <a:srgbClr val="FFFFFF"/>
              </a:solidFill>
            </a:endParaRPr>
          </a:p>
        </p:txBody>
      </p:sp>
      <p:cxnSp>
        <p:nvCxnSpPr>
          <p:cNvPr id="13" name="Straight Connector 12">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5" name="Dalfan Cynnwys 4">
            <a:extLst>
              <a:ext uri="{FF2B5EF4-FFF2-40B4-BE49-F238E27FC236}">
                <a16:creationId xmlns:a16="http://schemas.microsoft.com/office/drawing/2014/main" id="{B8D7CFEE-02DB-977A-02C3-5C92C888136B}"/>
              </a:ext>
            </a:extLst>
          </p:cNvPr>
          <p:cNvSpPr>
            <a:spLocks noGrp="1"/>
          </p:cNvSpPr>
          <p:nvPr>
            <p:ph sz="half" idx="1"/>
          </p:nvPr>
        </p:nvSpPr>
        <p:spPr>
          <a:xfrm>
            <a:off x="628650" y="2266345"/>
            <a:ext cx="3823335" cy="3910617"/>
          </a:xfrm>
        </p:spPr>
        <p:txBody>
          <a:bodyPr>
            <a:normAutofit/>
          </a:bodyPr>
          <a:lstStyle/>
          <a:p>
            <a:r>
              <a:rPr lang="en-GB" sz="2100" err="1">
                <a:solidFill>
                  <a:srgbClr val="FFFFFF"/>
                </a:solidFill>
              </a:rPr>
              <a:t>Ystyried</a:t>
            </a:r>
            <a:r>
              <a:rPr lang="en-GB" sz="2100">
                <a:solidFill>
                  <a:srgbClr val="FFFFFF"/>
                </a:solidFill>
              </a:rPr>
              <a:t> </a:t>
            </a:r>
            <a:r>
              <a:rPr lang="en-GB" sz="2100" err="1">
                <a:solidFill>
                  <a:srgbClr val="FFFFFF"/>
                </a:solidFill>
              </a:rPr>
              <a:t>sut</a:t>
            </a:r>
            <a:r>
              <a:rPr lang="en-GB" sz="2100">
                <a:solidFill>
                  <a:srgbClr val="FFFFFF"/>
                </a:solidFill>
              </a:rPr>
              <a:t> </a:t>
            </a:r>
            <a:r>
              <a:rPr lang="en-GB" sz="2100" err="1">
                <a:solidFill>
                  <a:srgbClr val="FFFFFF"/>
                </a:solidFill>
              </a:rPr>
              <a:t>mae</a:t>
            </a:r>
            <a:r>
              <a:rPr lang="en-GB" sz="2100">
                <a:solidFill>
                  <a:srgbClr val="FFFFFF"/>
                </a:solidFill>
              </a:rPr>
              <a:t> </a:t>
            </a:r>
            <a:r>
              <a:rPr lang="en-GB" sz="2100" err="1">
                <a:solidFill>
                  <a:srgbClr val="FFFFFF"/>
                </a:solidFill>
              </a:rPr>
              <a:t>athroniaeth</a:t>
            </a:r>
            <a:r>
              <a:rPr lang="en-GB" sz="2100">
                <a:solidFill>
                  <a:srgbClr val="FFFFFF"/>
                </a:solidFill>
              </a:rPr>
              <a:t> ac </a:t>
            </a:r>
            <a:r>
              <a:rPr lang="en-GB" sz="2100" err="1">
                <a:solidFill>
                  <a:srgbClr val="FFFFFF"/>
                </a:solidFill>
              </a:rPr>
              <a:t>ymarfer</a:t>
            </a:r>
            <a:r>
              <a:rPr lang="en-GB" sz="2100">
                <a:solidFill>
                  <a:srgbClr val="FFFFFF"/>
                </a:solidFill>
              </a:rPr>
              <a:t> </a:t>
            </a:r>
            <a:r>
              <a:rPr lang="en-GB" sz="2100" err="1">
                <a:solidFill>
                  <a:srgbClr val="FFFFFF"/>
                </a:solidFill>
              </a:rPr>
              <a:t>cwricwlwm</a:t>
            </a:r>
            <a:r>
              <a:rPr lang="en-GB" sz="2100">
                <a:solidFill>
                  <a:srgbClr val="FFFFFF"/>
                </a:solidFill>
              </a:rPr>
              <a:t> y </a:t>
            </a:r>
            <a:r>
              <a:rPr lang="en-GB" sz="2100" err="1">
                <a:solidFill>
                  <a:srgbClr val="FFFFFF"/>
                </a:solidFill>
              </a:rPr>
              <a:t>Cyfnod</a:t>
            </a:r>
            <a:r>
              <a:rPr lang="en-GB" sz="2100">
                <a:solidFill>
                  <a:srgbClr val="FFFFFF"/>
                </a:solidFill>
              </a:rPr>
              <a:t> Sylfaen </a:t>
            </a:r>
            <a:r>
              <a:rPr lang="en-GB" sz="2100" err="1">
                <a:solidFill>
                  <a:srgbClr val="FFFFFF"/>
                </a:solidFill>
              </a:rPr>
              <a:t>blaenorol</a:t>
            </a:r>
            <a:r>
              <a:rPr lang="en-GB" sz="2100">
                <a:solidFill>
                  <a:srgbClr val="FFFFFF"/>
                </a:solidFill>
              </a:rPr>
              <a:t> </a:t>
            </a:r>
            <a:r>
              <a:rPr lang="en-GB" sz="2100" err="1">
                <a:solidFill>
                  <a:srgbClr val="FFFFFF"/>
                </a:solidFill>
              </a:rPr>
              <a:t>wedi</a:t>
            </a:r>
            <a:r>
              <a:rPr lang="en-GB" sz="2100">
                <a:solidFill>
                  <a:srgbClr val="FFFFFF"/>
                </a:solidFill>
              </a:rPr>
              <a:t> </a:t>
            </a:r>
            <a:r>
              <a:rPr lang="en-GB" sz="2100" err="1">
                <a:solidFill>
                  <a:srgbClr val="FFFFFF"/>
                </a:solidFill>
              </a:rPr>
              <a:t>dylanwadu</a:t>
            </a:r>
            <a:r>
              <a:rPr lang="en-GB" sz="2100">
                <a:solidFill>
                  <a:srgbClr val="FFFFFF"/>
                </a:solidFill>
              </a:rPr>
              <a:t> </a:t>
            </a:r>
            <a:r>
              <a:rPr lang="en-GB" sz="2100" err="1">
                <a:solidFill>
                  <a:srgbClr val="FFFFFF"/>
                </a:solidFill>
              </a:rPr>
              <a:t>ar</a:t>
            </a:r>
            <a:r>
              <a:rPr lang="en-GB" sz="2100">
                <a:solidFill>
                  <a:srgbClr val="FFFFFF"/>
                </a:solidFill>
              </a:rPr>
              <a:t> </a:t>
            </a:r>
            <a:r>
              <a:rPr lang="en-GB" sz="2100" err="1">
                <a:solidFill>
                  <a:srgbClr val="FFFFFF"/>
                </a:solidFill>
              </a:rPr>
              <a:t>Cwricwlwm</a:t>
            </a:r>
            <a:r>
              <a:rPr lang="en-GB" sz="2100">
                <a:solidFill>
                  <a:srgbClr val="FFFFFF"/>
                </a:solidFill>
              </a:rPr>
              <a:t> </a:t>
            </a:r>
            <a:r>
              <a:rPr lang="en-GB" sz="2100" err="1">
                <a:solidFill>
                  <a:srgbClr val="FFFFFF"/>
                </a:solidFill>
              </a:rPr>
              <a:t>i</a:t>
            </a:r>
            <a:r>
              <a:rPr lang="en-GB" sz="2100">
                <a:solidFill>
                  <a:srgbClr val="FFFFFF"/>
                </a:solidFill>
              </a:rPr>
              <a:t> </a:t>
            </a:r>
            <a:r>
              <a:rPr lang="en-GB" sz="2100" err="1">
                <a:solidFill>
                  <a:srgbClr val="FFFFFF"/>
                </a:solidFill>
              </a:rPr>
              <a:t>Gymru</a:t>
            </a:r>
            <a:endParaRPr lang="en-GB" sz="2100">
              <a:solidFill>
                <a:srgbClr val="FFFFFF"/>
              </a:solidFill>
            </a:endParaRPr>
          </a:p>
          <a:p>
            <a:r>
              <a:rPr lang="en-GB" sz="2100" err="1">
                <a:solidFill>
                  <a:srgbClr val="FFFFFF"/>
                </a:solidFill>
              </a:rPr>
              <a:t>Nodweddion</a:t>
            </a:r>
            <a:r>
              <a:rPr lang="en-GB" sz="2100">
                <a:solidFill>
                  <a:srgbClr val="FFFFFF"/>
                </a:solidFill>
              </a:rPr>
              <a:t> </a:t>
            </a:r>
            <a:r>
              <a:rPr lang="en-GB" sz="2100" err="1">
                <a:solidFill>
                  <a:srgbClr val="FFFFFF"/>
                </a:solidFill>
              </a:rPr>
              <a:t>allweddol</a:t>
            </a:r>
            <a:r>
              <a:rPr lang="en-GB" sz="2100">
                <a:solidFill>
                  <a:srgbClr val="FFFFFF"/>
                </a:solidFill>
              </a:rPr>
              <a:t> </a:t>
            </a:r>
            <a:r>
              <a:rPr lang="en-GB" sz="2100" err="1">
                <a:solidFill>
                  <a:srgbClr val="FFFFFF"/>
                </a:solidFill>
              </a:rPr>
              <a:t>Cwricwlwm</a:t>
            </a:r>
            <a:r>
              <a:rPr lang="en-GB" sz="2100">
                <a:solidFill>
                  <a:srgbClr val="FFFFFF"/>
                </a:solidFill>
              </a:rPr>
              <a:t> </a:t>
            </a:r>
            <a:r>
              <a:rPr lang="en-GB" sz="2100" err="1">
                <a:solidFill>
                  <a:srgbClr val="FFFFFF"/>
                </a:solidFill>
              </a:rPr>
              <a:t>i</a:t>
            </a:r>
            <a:r>
              <a:rPr lang="en-GB" sz="2100">
                <a:solidFill>
                  <a:srgbClr val="FFFFFF"/>
                </a:solidFill>
              </a:rPr>
              <a:t> </a:t>
            </a:r>
            <a:r>
              <a:rPr lang="en-GB" sz="2100" err="1">
                <a:solidFill>
                  <a:srgbClr val="FFFFFF"/>
                </a:solidFill>
              </a:rPr>
              <a:t>Gymru</a:t>
            </a:r>
            <a:r>
              <a:rPr lang="en-GB" sz="2100">
                <a:solidFill>
                  <a:srgbClr val="FFFFFF"/>
                </a:solidFill>
              </a:rPr>
              <a:t> </a:t>
            </a:r>
          </a:p>
          <a:p>
            <a:r>
              <a:rPr lang="cy-GB" sz="2100">
                <a:solidFill>
                  <a:srgbClr val="FFFFFF"/>
                </a:solidFill>
              </a:rPr>
              <a:t>Trosolwg o sut yr ymgorfforir Iechyd a Lles o fewn y cwricwlwm.</a:t>
            </a:r>
          </a:p>
        </p:txBody>
      </p:sp>
      <p:sp>
        <p:nvSpPr>
          <p:cNvPr id="6" name="Dalfan Cynnwys 5">
            <a:extLst>
              <a:ext uri="{FF2B5EF4-FFF2-40B4-BE49-F238E27FC236}">
                <a16:creationId xmlns:a16="http://schemas.microsoft.com/office/drawing/2014/main" id="{CFC35130-6370-FB80-5A57-9A33E28197EC}"/>
              </a:ext>
            </a:extLst>
          </p:cNvPr>
          <p:cNvSpPr>
            <a:spLocks noGrp="1"/>
          </p:cNvSpPr>
          <p:nvPr>
            <p:ph sz="half" idx="2"/>
          </p:nvPr>
        </p:nvSpPr>
        <p:spPr>
          <a:xfrm>
            <a:off x="4692015" y="2266345"/>
            <a:ext cx="3823335" cy="3910618"/>
          </a:xfrm>
        </p:spPr>
        <p:txBody>
          <a:bodyPr>
            <a:normAutofit/>
          </a:bodyPr>
          <a:lstStyle/>
          <a:p>
            <a:r>
              <a:rPr lang="en-GB" sz="2100" i="1">
                <a:solidFill>
                  <a:srgbClr val="FFFFFF"/>
                </a:solidFill>
              </a:rPr>
              <a:t>Consider how philosophy and practice of the former Foundation Phase curriculum has influenced Curriculum for Wales</a:t>
            </a:r>
          </a:p>
          <a:p>
            <a:r>
              <a:rPr lang="en-GB" sz="2100" i="1">
                <a:solidFill>
                  <a:srgbClr val="FFFFFF"/>
                </a:solidFill>
              </a:rPr>
              <a:t>The key characteristics of Curriculum for Wales</a:t>
            </a:r>
          </a:p>
          <a:p>
            <a:r>
              <a:rPr lang="en-GB" sz="2100" i="1">
                <a:solidFill>
                  <a:srgbClr val="FFFFFF"/>
                </a:solidFill>
              </a:rPr>
              <a:t>An overview of how Health and Well-being are embedded within the curriculum.</a:t>
            </a:r>
            <a:endParaRPr lang="cy-GB" sz="2100" i="1">
              <a:solidFill>
                <a:srgbClr val="FFFFFF"/>
              </a:solidFill>
            </a:endParaRPr>
          </a:p>
        </p:txBody>
      </p:sp>
    </p:spTree>
    <p:extLst>
      <p:ext uri="{BB962C8B-B14F-4D97-AF65-F5344CB8AC3E}">
        <p14:creationId xmlns:p14="http://schemas.microsoft.com/office/powerpoint/2010/main" val="224929602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p:cNvSpPr>
            <a:spLocks noGrp="1"/>
          </p:cNvSpPr>
          <p:nvPr>
            <p:ph type="title"/>
          </p:nvPr>
        </p:nvSpPr>
        <p:spPr>
          <a:xfrm>
            <a:off x="573712" y="3481557"/>
            <a:ext cx="4540169" cy="1898906"/>
          </a:xfrm>
        </p:spPr>
        <p:txBody>
          <a:bodyPr>
            <a:normAutofit/>
          </a:bodyPr>
          <a:lstStyle/>
          <a:p>
            <a:r>
              <a:rPr lang="en-GB">
                <a:solidFill>
                  <a:srgbClr val="FFFFFF"/>
                </a:solidFill>
              </a:rPr>
              <a:t>Cyn cychwyn …</a:t>
            </a:r>
            <a:br>
              <a:rPr lang="en-GB">
                <a:solidFill>
                  <a:srgbClr val="FFFFFF"/>
                </a:solidFill>
              </a:rPr>
            </a:br>
            <a:r>
              <a:rPr lang="en-GB" i="1">
                <a:solidFill>
                  <a:srgbClr val="FFFFFF"/>
                </a:solidFill>
              </a:rPr>
              <a:t>Before starting …</a:t>
            </a:r>
          </a:p>
        </p:txBody>
      </p:sp>
      <p:sp>
        <p:nvSpPr>
          <p:cNvPr id="11" name="Freeform: Shape 10">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3125" y="2196877"/>
            <a:ext cx="3890875" cy="4661123"/>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13" name="Freeform: Shape 12">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2990" y="2336743"/>
            <a:ext cx="3751010" cy="452125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15" name="Freeform: Shape 14">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39621" y="-3941"/>
            <a:ext cx="4124601" cy="2980208"/>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17" name="Freeform: Shape 16">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00961" y="-5576"/>
            <a:ext cx="3815104" cy="2825978"/>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3" name="Content Placeholder 2"/>
          <p:cNvSpPr>
            <a:spLocks noGrp="1"/>
          </p:cNvSpPr>
          <p:nvPr>
            <p:ph sz="half" idx="1"/>
          </p:nvPr>
        </p:nvSpPr>
        <p:spPr>
          <a:xfrm>
            <a:off x="3205047" y="252504"/>
            <a:ext cx="2832808" cy="1763887"/>
          </a:xfrm>
        </p:spPr>
        <p:txBody>
          <a:bodyPr anchor="ctr">
            <a:normAutofit/>
          </a:bodyPr>
          <a:lstStyle/>
          <a:p>
            <a:pPr marL="0" indent="0">
              <a:buNone/>
            </a:pPr>
            <a:r>
              <a:rPr lang="en-GB" sz="2400"/>
              <a:t>Beth </a:t>
            </a:r>
            <a:r>
              <a:rPr lang="en-GB" sz="2400" err="1"/>
              <a:t>wyddoch</a:t>
            </a:r>
            <a:r>
              <a:rPr lang="en-GB" sz="2400"/>
              <a:t> </a:t>
            </a:r>
            <a:r>
              <a:rPr lang="en-GB" sz="2400" err="1"/>
              <a:t>chi’n</a:t>
            </a:r>
            <a:r>
              <a:rPr lang="en-GB" sz="2400"/>
              <a:t> </a:t>
            </a:r>
            <a:r>
              <a:rPr lang="en-GB" sz="2400" err="1"/>
              <a:t>barod</a:t>
            </a:r>
            <a:r>
              <a:rPr lang="en-GB" sz="2400"/>
              <a:t> am y </a:t>
            </a:r>
            <a:r>
              <a:rPr lang="en-GB" sz="2400" err="1"/>
              <a:t>cwricwlwm</a:t>
            </a:r>
            <a:r>
              <a:rPr lang="en-GB" sz="2400"/>
              <a:t> </a:t>
            </a:r>
            <a:r>
              <a:rPr lang="en-GB" sz="2400" err="1"/>
              <a:t>ar</a:t>
            </a:r>
            <a:r>
              <a:rPr lang="en-GB" sz="2400"/>
              <a:t> </a:t>
            </a:r>
            <a:r>
              <a:rPr lang="en-GB" sz="2400" err="1"/>
              <a:t>gyfer</a:t>
            </a:r>
            <a:r>
              <a:rPr lang="en-GB" sz="2400"/>
              <a:t> </a:t>
            </a:r>
            <a:r>
              <a:rPr lang="en-GB" sz="2400" err="1"/>
              <a:t>dysgwyr</a:t>
            </a:r>
            <a:r>
              <a:rPr lang="en-GB" sz="2400"/>
              <a:t> 3-7 </a:t>
            </a:r>
            <a:r>
              <a:rPr lang="en-GB" sz="2400" err="1"/>
              <a:t>oed</a:t>
            </a:r>
            <a:r>
              <a:rPr lang="en-GB" sz="2400"/>
              <a:t>?</a:t>
            </a:r>
          </a:p>
        </p:txBody>
      </p:sp>
      <p:sp>
        <p:nvSpPr>
          <p:cNvPr id="4" name="Content Placeholder 3"/>
          <p:cNvSpPr>
            <a:spLocks noGrp="1"/>
          </p:cNvSpPr>
          <p:nvPr>
            <p:ph sz="half" idx="2"/>
          </p:nvPr>
        </p:nvSpPr>
        <p:spPr>
          <a:xfrm>
            <a:off x="6266985" y="3000888"/>
            <a:ext cx="2790279" cy="3617361"/>
          </a:xfrm>
        </p:spPr>
        <p:txBody>
          <a:bodyPr anchor="ctr">
            <a:normAutofit/>
          </a:bodyPr>
          <a:lstStyle/>
          <a:p>
            <a:pPr marL="0" indent="0">
              <a:buNone/>
            </a:pPr>
            <a:r>
              <a:rPr lang="en-GB" sz="2400" i="1"/>
              <a:t>What do you already know about the curriculum for learners between 3-7 years old?</a:t>
            </a:r>
          </a:p>
        </p:txBody>
      </p:sp>
    </p:spTree>
    <p:extLst>
      <p:ext uri="{BB962C8B-B14F-4D97-AF65-F5344CB8AC3E}">
        <p14:creationId xmlns:p14="http://schemas.microsoft.com/office/powerpoint/2010/main" val="1572167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3" name="Rectangle 12">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611505" y="683404"/>
            <a:ext cx="792099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6" name="Llun 5" descr="Llun yn cynnwys testun&#10;&#10;Wedi cynhyrchu’r disgrifiad yn awtomatig">
            <a:extLst>
              <a:ext uri="{FF2B5EF4-FFF2-40B4-BE49-F238E27FC236}">
                <a16:creationId xmlns:a16="http://schemas.microsoft.com/office/drawing/2014/main" id="{6AE56603-F4FF-22AD-42B0-1B699A0CD767}"/>
              </a:ext>
            </a:extLst>
          </p:cNvPr>
          <p:cNvPicPr>
            <a:picLocks noChangeAspect="1"/>
          </p:cNvPicPr>
          <p:nvPr/>
        </p:nvPicPr>
        <p:blipFill rotWithShape="1">
          <a:blip r:embed="rId2"/>
          <a:srcRect r="3216" b="-1"/>
          <a:stretch/>
        </p:blipFill>
        <p:spPr>
          <a:xfrm rot="21480000">
            <a:off x="853377" y="1003258"/>
            <a:ext cx="7437246" cy="4764396"/>
          </a:xfrm>
          <a:prstGeom prst="rect">
            <a:avLst/>
          </a:prstGeom>
        </p:spPr>
      </p:pic>
    </p:spTree>
    <p:extLst>
      <p:ext uri="{BB962C8B-B14F-4D97-AF65-F5344CB8AC3E}">
        <p14:creationId xmlns:p14="http://schemas.microsoft.com/office/powerpoint/2010/main" val="3231090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B4726F2B-A4C7-7D71-2440-6A62DA141DDC}"/>
              </a:ext>
            </a:extLst>
          </p:cNvPr>
          <p:cNvSpPr>
            <a:spLocks noGrp="1"/>
          </p:cNvSpPr>
          <p:nvPr>
            <p:ph type="title"/>
          </p:nvPr>
        </p:nvSpPr>
        <p:spPr/>
        <p:txBody>
          <a:bodyPr>
            <a:normAutofit fontScale="90000"/>
          </a:bodyPr>
          <a:lstStyle/>
          <a:p>
            <a:r>
              <a:rPr lang="en-GB" err="1"/>
              <a:t>Datblygiad</a:t>
            </a:r>
            <a:r>
              <a:rPr lang="en-GB"/>
              <a:t> y </a:t>
            </a:r>
            <a:r>
              <a:rPr lang="en-GB" err="1"/>
              <a:t>cwricwlwm</a:t>
            </a:r>
            <a:r>
              <a:rPr lang="en-GB"/>
              <a:t> </a:t>
            </a:r>
            <a:r>
              <a:rPr lang="en-GB" err="1"/>
              <a:t>newydd</a:t>
            </a:r>
            <a:br>
              <a:rPr lang="en-GB"/>
            </a:br>
            <a:r>
              <a:rPr lang="en-GB" i="1"/>
              <a:t>The development of a new curriculum</a:t>
            </a:r>
            <a:endParaRPr lang="cy-GB" i="1"/>
          </a:p>
        </p:txBody>
      </p:sp>
      <p:sp>
        <p:nvSpPr>
          <p:cNvPr id="3" name="Dalfan Cynnwys 2">
            <a:extLst>
              <a:ext uri="{FF2B5EF4-FFF2-40B4-BE49-F238E27FC236}">
                <a16:creationId xmlns:a16="http://schemas.microsoft.com/office/drawing/2014/main" id="{9BEBEC62-93A4-7AA8-66B5-D826718A2B76}"/>
              </a:ext>
            </a:extLst>
          </p:cNvPr>
          <p:cNvSpPr>
            <a:spLocks noGrp="1"/>
          </p:cNvSpPr>
          <p:nvPr>
            <p:ph sz="half" idx="1"/>
          </p:nvPr>
        </p:nvSpPr>
        <p:spPr/>
        <p:txBody>
          <a:bodyPr>
            <a:normAutofit fontScale="92500" lnSpcReduction="10000"/>
          </a:bodyPr>
          <a:lstStyle/>
          <a:p>
            <a:r>
              <a:rPr lang="en-US" err="1">
                <a:cs typeface="Calibri"/>
              </a:rPr>
              <a:t>Gweledigaeth</a:t>
            </a:r>
            <a:r>
              <a:rPr lang="en-US">
                <a:cs typeface="Calibri"/>
              </a:rPr>
              <a:t> ac </a:t>
            </a:r>
            <a:r>
              <a:rPr lang="en-US" err="1">
                <a:cs typeface="Calibri"/>
              </a:rPr>
              <a:t>athroniaeth</a:t>
            </a:r>
            <a:r>
              <a:rPr lang="en-US">
                <a:cs typeface="Calibri"/>
              </a:rPr>
              <a:t> </a:t>
            </a:r>
            <a:r>
              <a:rPr lang="en-US" err="1">
                <a:cs typeface="Calibri"/>
              </a:rPr>
              <a:t>ar</a:t>
            </a:r>
            <a:r>
              <a:rPr lang="en-US">
                <a:cs typeface="Calibri"/>
              </a:rPr>
              <a:t> </a:t>
            </a:r>
            <a:r>
              <a:rPr lang="en-US" err="1">
                <a:cs typeface="Calibri"/>
              </a:rPr>
              <a:t>gyfer</a:t>
            </a:r>
            <a:r>
              <a:rPr lang="en-US">
                <a:cs typeface="Calibri"/>
              </a:rPr>
              <a:t> </a:t>
            </a:r>
            <a:r>
              <a:rPr lang="en-US" err="1">
                <a:cs typeface="Calibri"/>
              </a:rPr>
              <a:t>newid</a:t>
            </a:r>
            <a:endParaRPr lang="en-US">
              <a:cs typeface="Calibri"/>
            </a:endParaRPr>
          </a:p>
          <a:p>
            <a:r>
              <a:rPr lang="en-US" err="1">
                <a:cs typeface="Calibri"/>
              </a:rPr>
              <a:t>Dulliau</a:t>
            </a:r>
            <a:r>
              <a:rPr lang="en-US">
                <a:cs typeface="Calibri"/>
              </a:rPr>
              <a:t> – </a:t>
            </a:r>
            <a:r>
              <a:rPr lang="en-US" err="1">
                <a:cs typeface="Calibri"/>
              </a:rPr>
              <a:t>e.e.</a:t>
            </a:r>
            <a:endParaRPr lang="en-US">
              <a:cs typeface="Calibri"/>
            </a:endParaRPr>
          </a:p>
          <a:p>
            <a:pPr marL="0" indent="0">
              <a:buNone/>
            </a:pPr>
            <a:r>
              <a:rPr lang="en-US" err="1">
                <a:cs typeface="Calibri"/>
              </a:rPr>
              <a:t>i</a:t>
            </a:r>
            <a:r>
              <a:rPr lang="en-US">
                <a:cs typeface="Calibri"/>
              </a:rPr>
              <a:t>) </a:t>
            </a:r>
            <a:r>
              <a:rPr lang="en-US" err="1">
                <a:cs typeface="Calibri"/>
              </a:rPr>
              <a:t>cwricwla</a:t>
            </a:r>
            <a:r>
              <a:rPr lang="en-US">
                <a:cs typeface="Calibri"/>
              </a:rPr>
              <a:t> </a:t>
            </a:r>
            <a:r>
              <a:rPr lang="en-US" err="1">
                <a:cs typeface="Calibri"/>
              </a:rPr>
              <a:t>rhyngwladol</a:t>
            </a:r>
            <a:endParaRPr lang="en-US">
              <a:cs typeface="Calibri"/>
            </a:endParaRPr>
          </a:p>
          <a:p>
            <a:pPr marL="0" indent="0">
              <a:buNone/>
            </a:pPr>
            <a:r>
              <a:rPr lang="en-US">
                <a:cs typeface="Calibri"/>
              </a:rPr>
              <a:t>ii) </a:t>
            </a:r>
            <a:r>
              <a:rPr lang="en-US" err="1">
                <a:cs typeface="Calibri"/>
              </a:rPr>
              <a:t>ymchwil</a:t>
            </a:r>
            <a:r>
              <a:rPr lang="en-US">
                <a:cs typeface="Calibri"/>
              </a:rPr>
              <a:t> </a:t>
            </a:r>
            <a:r>
              <a:rPr lang="en-US" err="1">
                <a:cs typeface="Calibri"/>
              </a:rPr>
              <a:t>empirig</a:t>
            </a:r>
            <a:endParaRPr lang="en-US">
              <a:cs typeface="Calibri"/>
            </a:endParaRPr>
          </a:p>
          <a:p>
            <a:pPr marL="457200" indent="-457200"/>
            <a:r>
              <a:rPr lang="en-US">
                <a:cs typeface="Calibri"/>
              </a:rPr>
              <a:t>Cyngor ac </a:t>
            </a:r>
            <a:r>
              <a:rPr lang="en-US" err="1">
                <a:cs typeface="Calibri"/>
              </a:rPr>
              <a:t>arweiniad</a:t>
            </a:r>
            <a:r>
              <a:rPr lang="en-US">
                <a:cs typeface="Calibri"/>
              </a:rPr>
              <a:t> </a:t>
            </a:r>
            <a:r>
              <a:rPr lang="en-US" err="1">
                <a:cs typeface="Calibri"/>
              </a:rPr>
              <a:t>arbenigol</a:t>
            </a:r>
            <a:endParaRPr lang="en-US">
              <a:cs typeface="Calibri"/>
            </a:endParaRPr>
          </a:p>
          <a:p>
            <a:pPr marL="457200" indent="-457200"/>
            <a:r>
              <a:rPr lang="en-US" err="1">
                <a:cs typeface="Calibri"/>
              </a:rPr>
              <a:t>Adborth</a:t>
            </a:r>
            <a:r>
              <a:rPr lang="en-US">
                <a:cs typeface="Calibri"/>
              </a:rPr>
              <a:t> </a:t>
            </a:r>
            <a:r>
              <a:rPr lang="en-US" err="1">
                <a:cs typeface="Calibri"/>
              </a:rPr>
              <a:t>parhaus</a:t>
            </a:r>
            <a:endParaRPr lang="en-US">
              <a:cs typeface="Calibri"/>
            </a:endParaRPr>
          </a:p>
          <a:p>
            <a:endParaRPr lang="cy-GB"/>
          </a:p>
        </p:txBody>
      </p:sp>
      <p:sp>
        <p:nvSpPr>
          <p:cNvPr id="4" name="Dalfan Cynnwys 3">
            <a:extLst>
              <a:ext uri="{FF2B5EF4-FFF2-40B4-BE49-F238E27FC236}">
                <a16:creationId xmlns:a16="http://schemas.microsoft.com/office/drawing/2014/main" id="{43D64956-B41A-EBA6-3C20-D2C4F54269A6}"/>
              </a:ext>
            </a:extLst>
          </p:cNvPr>
          <p:cNvSpPr>
            <a:spLocks noGrp="1"/>
          </p:cNvSpPr>
          <p:nvPr>
            <p:ph sz="half" idx="2"/>
          </p:nvPr>
        </p:nvSpPr>
        <p:spPr/>
        <p:txBody>
          <a:bodyPr>
            <a:normAutofit fontScale="92500" lnSpcReduction="10000"/>
          </a:bodyPr>
          <a:lstStyle/>
          <a:p>
            <a:r>
              <a:rPr lang="en-US" i="1">
                <a:cs typeface="Calibri"/>
              </a:rPr>
              <a:t>Vision and philosophy for change</a:t>
            </a:r>
          </a:p>
          <a:p>
            <a:r>
              <a:rPr lang="en-US" i="1">
                <a:cs typeface="Calibri"/>
              </a:rPr>
              <a:t>Approaches e.g. </a:t>
            </a:r>
          </a:p>
          <a:p>
            <a:pPr marL="0" indent="0">
              <a:buNone/>
            </a:pPr>
            <a:r>
              <a:rPr lang="en-US" i="1">
                <a:cs typeface="Calibri"/>
              </a:rPr>
              <a:t> </a:t>
            </a:r>
            <a:r>
              <a:rPr lang="en-US" i="1" err="1">
                <a:cs typeface="Calibri"/>
              </a:rPr>
              <a:t>i</a:t>
            </a:r>
            <a:r>
              <a:rPr lang="en-US" i="1">
                <a:cs typeface="Calibri"/>
              </a:rPr>
              <a:t>) international curricula</a:t>
            </a:r>
            <a:endParaRPr lang="en-US">
              <a:cs typeface="Calibri"/>
            </a:endParaRPr>
          </a:p>
          <a:p>
            <a:pPr marL="0" indent="0">
              <a:buNone/>
            </a:pPr>
            <a:r>
              <a:rPr lang="en-US" i="1">
                <a:cs typeface="Calibri"/>
              </a:rPr>
              <a:t> ii) Empirical research</a:t>
            </a:r>
          </a:p>
          <a:p>
            <a:r>
              <a:rPr lang="en-US" i="1">
                <a:cs typeface="Calibri"/>
              </a:rPr>
              <a:t>Expert advice and guidance</a:t>
            </a:r>
          </a:p>
          <a:p>
            <a:r>
              <a:rPr lang="en-US" i="1">
                <a:cs typeface="Calibri"/>
              </a:rPr>
              <a:t>Ongoing feedback </a:t>
            </a:r>
            <a:endParaRPr lang="en-US">
              <a:cs typeface="Calibri"/>
            </a:endParaRPr>
          </a:p>
          <a:p>
            <a:pPr marL="0" indent="0">
              <a:buNone/>
            </a:pPr>
            <a:endParaRPr lang="cy-GB"/>
          </a:p>
        </p:txBody>
      </p:sp>
    </p:spTree>
    <p:extLst>
      <p:ext uri="{BB962C8B-B14F-4D97-AF65-F5344CB8AC3E}">
        <p14:creationId xmlns:p14="http://schemas.microsoft.com/office/powerpoint/2010/main" val="3586493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a:extLst>
              <a:ext uri="{FF2B5EF4-FFF2-40B4-BE49-F238E27FC236}">
                <a16:creationId xmlns:a16="http://schemas.microsoft.com/office/drawing/2014/main" id="{5CAAFDB2-2E17-26DB-528E-EFDA5E1139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543" r="18709" b="1"/>
          <a:stretch/>
        </p:blipFill>
        <p:spPr bwMode="auto">
          <a:xfrm>
            <a:off x="230831" y="261437"/>
            <a:ext cx="8682337" cy="6335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3390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E6F9FC65-DCA9-9F87-41BC-69D9DF53AC50}"/>
              </a:ext>
            </a:extLst>
          </p:cNvPr>
          <p:cNvSpPr>
            <a:spLocks noGrp="1"/>
          </p:cNvSpPr>
          <p:nvPr>
            <p:ph type="title"/>
          </p:nvPr>
        </p:nvSpPr>
        <p:spPr/>
        <p:txBody>
          <a:bodyPr/>
          <a:lstStyle/>
          <a:p>
            <a:r>
              <a:rPr lang="en-GB" err="1"/>
              <a:t>Trosolwg</a:t>
            </a:r>
            <a:r>
              <a:rPr lang="en-GB"/>
              <a:t> </a:t>
            </a:r>
            <a:r>
              <a:rPr lang="en-GB" err="1"/>
              <a:t>o’r</a:t>
            </a:r>
            <a:r>
              <a:rPr lang="en-GB"/>
              <a:t> </a:t>
            </a:r>
            <a:r>
              <a:rPr lang="en-GB" err="1"/>
              <a:t>cwricwlwm</a:t>
            </a:r>
            <a:br>
              <a:rPr lang="en-GB"/>
            </a:br>
            <a:r>
              <a:rPr lang="en-GB" i="1"/>
              <a:t>Overview of curriculum</a:t>
            </a:r>
            <a:endParaRPr lang="cy-GB"/>
          </a:p>
        </p:txBody>
      </p:sp>
      <p:sp>
        <p:nvSpPr>
          <p:cNvPr id="3" name="Dalfan Cynnwys 2">
            <a:extLst>
              <a:ext uri="{FF2B5EF4-FFF2-40B4-BE49-F238E27FC236}">
                <a16:creationId xmlns:a16="http://schemas.microsoft.com/office/drawing/2014/main" id="{F39A9ED8-32C0-656A-DC10-C6FCB87831DE}"/>
              </a:ext>
            </a:extLst>
          </p:cNvPr>
          <p:cNvSpPr>
            <a:spLocks noGrp="1"/>
          </p:cNvSpPr>
          <p:nvPr>
            <p:ph sz="half" idx="1"/>
          </p:nvPr>
        </p:nvSpPr>
        <p:spPr/>
        <p:txBody>
          <a:bodyPr vert="horz" lIns="91440" tIns="45720" rIns="91440" bIns="45720" rtlCol="0" anchor="t">
            <a:normAutofit/>
          </a:bodyPr>
          <a:lstStyle/>
          <a:p>
            <a:r>
              <a:rPr lang="en-GB"/>
              <a:t>4 </a:t>
            </a:r>
            <a:r>
              <a:rPr lang="en-GB" err="1"/>
              <a:t>diben</a:t>
            </a:r>
            <a:endParaRPr lang="en-GB"/>
          </a:p>
          <a:p>
            <a:r>
              <a:rPr lang="en-GB"/>
              <a:t>12 </a:t>
            </a:r>
            <a:r>
              <a:rPr lang="en-GB" err="1"/>
              <a:t>egwyddor</a:t>
            </a:r>
            <a:r>
              <a:rPr lang="en-GB"/>
              <a:t> </a:t>
            </a:r>
            <a:r>
              <a:rPr lang="en-GB" err="1"/>
              <a:t>addysgeg</a:t>
            </a:r>
            <a:endParaRPr lang="en-GB"/>
          </a:p>
          <a:p>
            <a:r>
              <a:rPr lang="en-GB"/>
              <a:t>6 Maes </a:t>
            </a:r>
            <a:r>
              <a:rPr lang="en-GB" err="1"/>
              <a:t>Dysgu</a:t>
            </a:r>
            <a:r>
              <a:rPr lang="en-GB"/>
              <a:t> a </a:t>
            </a:r>
            <a:r>
              <a:rPr lang="en-GB" err="1"/>
              <a:t>Phrofiad</a:t>
            </a:r>
            <a:r>
              <a:rPr lang="en-GB"/>
              <a:t> &amp; </a:t>
            </a:r>
            <a:r>
              <a:rPr lang="en-GB" err="1"/>
              <a:t>disgrifiadau</a:t>
            </a:r>
            <a:r>
              <a:rPr lang="en-GB"/>
              <a:t> </a:t>
            </a:r>
            <a:r>
              <a:rPr lang="en-GB" err="1"/>
              <a:t>dysgu</a:t>
            </a:r>
          </a:p>
          <a:p>
            <a:r>
              <a:rPr lang="en-GB"/>
              <a:t>3 </a:t>
            </a:r>
            <a:r>
              <a:rPr lang="en-GB" err="1"/>
              <a:t>cyfrifoldeb</a:t>
            </a:r>
            <a:r>
              <a:rPr lang="en-GB"/>
              <a:t> </a:t>
            </a:r>
            <a:r>
              <a:rPr lang="en-GB" err="1"/>
              <a:t>trawsgwricwlaidd</a:t>
            </a:r>
            <a:endParaRPr lang="en-GB"/>
          </a:p>
          <a:p>
            <a:endParaRPr lang="cy-GB"/>
          </a:p>
        </p:txBody>
      </p:sp>
      <p:sp>
        <p:nvSpPr>
          <p:cNvPr id="4" name="Dalfan Cynnwys 3">
            <a:extLst>
              <a:ext uri="{FF2B5EF4-FFF2-40B4-BE49-F238E27FC236}">
                <a16:creationId xmlns:a16="http://schemas.microsoft.com/office/drawing/2014/main" id="{FD912DDA-FDD1-53BC-80E1-5DD4A8930922}"/>
              </a:ext>
            </a:extLst>
          </p:cNvPr>
          <p:cNvSpPr>
            <a:spLocks noGrp="1"/>
          </p:cNvSpPr>
          <p:nvPr>
            <p:ph sz="half" idx="2"/>
          </p:nvPr>
        </p:nvSpPr>
        <p:spPr>
          <a:xfrm>
            <a:off x="4629150" y="1628069"/>
            <a:ext cx="3886200" cy="3781091"/>
          </a:xfrm>
        </p:spPr>
        <p:txBody>
          <a:bodyPr vert="horz" lIns="91440" tIns="45720" rIns="91440" bIns="45720" rtlCol="0" anchor="t">
            <a:normAutofit/>
          </a:bodyPr>
          <a:lstStyle/>
          <a:p>
            <a:r>
              <a:rPr lang="en-GB" i="1"/>
              <a:t>4 purposes</a:t>
            </a:r>
          </a:p>
          <a:p>
            <a:r>
              <a:rPr lang="en-GB" i="1"/>
              <a:t>12 pedagogical principles</a:t>
            </a:r>
          </a:p>
          <a:p>
            <a:r>
              <a:rPr lang="en-GB" i="1"/>
              <a:t>6 Areas of Learning and Experience &amp; descriptions of learning</a:t>
            </a:r>
            <a:endParaRPr lang="en-GB" i="1">
              <a:cs typeface="Calibri"/>
            </a:endParaRPr>
          </a:p>
          <a:p>
            <a:r>
              <a:rPr lang="en-GB" i="1"/>
              <a:t>3 cross-curricular responsibilities</a:t>
            </a:r>
            <a:endParaRPr lang="cy-GB" i="1"/>
          </a:p>
        </p:txBody>
      </p:sp>
      <p:sp>
        <p:nvSpPr>
          <p:cNvPr id="5" name="Blwch Testun 4">
            <a:extLst>
              <a:ext uri="{FF2B5EF4-FFF2-40B4-BE49-F238E27FC236}">
                <a16:creationId xmlns:a16="http://schemas.microsoft.com/office/drawing/2014/main" id="{A8D04CEA-4166-6009-63EE-0ED4CBA8F73D}"/>
              </a:ext>
            </a:extLst>
          </p:cNvPr>
          <p:cNvSpPr txBox="1"/>
          <p:nvPr/>
        </p:nvSpPr>
        <p:spPr>
          <a:xfrm>
            <a:off x="1742536" y="4960385"/>
            <a:ext cx="5917720" cy="646331"/>
          </a:xfrm>
          <a:prstGeom prst="rect">
            <a:avLst/>
          </a:prstGeom>
          <a:noFill/>
        </p:spPr>
        <p:txBody>
          <a:bodyPr wrap="square" rtlCol="0">
            <a:spAutoFit/>
          </a:bodyPr>
          <a:lstStyle/>
          <a:p>
            <a:r>
              <a:rPr lang="cy-GB">
                <a:hlinkClick r:id="rId3"/>
              </a:rPr>
              <a:t>https://hwb.gov.wales/curriculum-for-wales/introduction/#the-curriculum-for-wales-framework</a:t>
            </a:r>
            <a:r>
              <a:rPr lang="cy-GB"/>
              <a:t> </a:t>
            </a:r>
          </a:p>
        </p:txBody>
      </p:sp>
    </p:spTree>
    <p:extLst>
      <p:ext uri="{BB962C8B-B14F-4D97-AF65-F5344CB8AC3E}">
        <p14:creationId xmlns:p14="http://schemas.microsoft.com/office/powerpoint/2010/main" val="1855486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yfryngau Ar-lein 3" title="New Welsh curriculum – what makes it so different?">
            <a:hlinkClick r:id="" action="ppaction://media"/>
            <a:extLst>
              <a:ext uri="{FF2B5EF4-FFF2-40B4-BE49-F238E27FC236}">
                <a16:creationId xmlns:a16="http://schemas.microsoft.com/office/drawing/2014/main" id="{3CAC76E0-3238-4CE3-B640-CDF7E0DFAA8A}"/>
              </a:ext>
            </a:extLst>
          </p:cNvPr>
          <p:cNvPicPr>
            <a:picLocks noRot="1" noChangeAspect="1"/>
          </p:cNvPicPr>
          <p:nvPr>
            <a:videoFile r:link="rId1"/>
          </p:nvPr>
        </p:nvPicPr>
        <p:blipFill>
          <a:blip r:embed="rId3"/>
          <a:stretch>
            <a:fillRect/>
          </a:stretch>
        </p:blipFill>
        <p:spPr>
          <a:xfrm>
            <a:off x="2596551" y="1759789"/>
            <a:ext cx="4280611" cy="2418545"/>
          </a:xfrm>
          <a:prstGeom prst="rect">
            <a:avLst/>
          </a:prstGeom>
        </p:spPr>
      </p:pic>
    </p:spTree>
    <p:extLst>
      <p:ext uri="{BB962C8B-B14F-4D97-AF65-F5344CB8AC3E}">
        <p14:creationId xmlns:p14="http://schemas.microsoft.com/office/powerpoint/2010/main" val="3067333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Ysgol Gymraeg Llangennech - Cwricwlwm Newydd">
            <a:extLst>
              <a:ext uri="{FF2B5EF4-FFF2-40B4-BE49-F238E27FC236}">
                <a16:creationId xmlns:a16="http://schemas.microsoft.com/office/drawing/2014/main" id="{38A24230-E61B-7937-78B3-D98BA369FB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2642" y="47956"/>
            <a:ext cx="7686553" cy="5696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138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B761509-3B9A-49A6-A84B-C3D868116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Freeform: Shape 15">
            <a:extLst>
              <a:ext uri="{FF2B5EF4-FFF2-40B4-BE49-F238E27FC236}">
                <a16:creationId xmlns:a16="http://schemas.microsoft.com/office/drawing/2014/main" id="{91DE43FD-EB47-414A-B0AB-169B0FFF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54691" cy="6858000"/>
          </a:xfrm>
          <a:custGeom>
            <a:avLst/>
            <a:gdLst>
              <a:gd name="connsiteX0" fmla="*/ 0 w 9272922"/>
              <a:gd name="connsiteY0" fmla="*/ 0 h 6858000"/>
              <a:gd name="connsiteX1" fmla="*/ 1733417 w 9272922"/>
              <a:gd name="connsiteY1" fmla="*/ 0 h 6858000"/>
              <a:gd name="connsiteX2" fmla="*/ 3307976 w 9272922"/>
              <a:gd name="connsiteY2" fmla="*/ 0 h 6858000"/>
              <a:gd name="connsiteX3" fmla="*/ 8126249 w 9272922"/>
              <a:gd name="connsiteY3" fmla="*/ 0 h 6858000"/>
              <a:gd name="connsiteX4" fmla="*/ 8138896 w 9272922"/>
              <a:gd name="connsiteY4" fmla="*/ 31774 h 6858000"/>
              <a:gd name="connsiteX5" fmla="*/ 9193904 w 9272922"/>
              <a:gd name="connsiteY5" fmla="*/ 2682457 h 6858000"/>
              <a:gd name="connsiteX6" fmla="*/ 9193904 w 9272922"/>
              <a:gd name="connsiteY6" fmla="*/ 3752208 h 6858000"/>
              <a:gd name="connsiteX7" fmla="*/ 8036400 w 9272922"/>
              <a:gd name="connsiteY7" fmla="*/ 6660411 h 6858000"/>
              <a:gd name="connsiteX8" fmla="*/ 7957938 w 9272922"/>
              <a:gd name="connsiteY8" fmla="*/ 6857542 h 6858000"/>
              <a:gd name="connsiteX9" fmla="*/ 3307976 w 9272922"/>
              <a:gd name="connsiteY9" fmla="*/ 6857542 h 6858000"/>
              <a:gd name="connsiteX10" fmla="*/ 3307976 w 9272922"/>
              <a:gd name="connsiteY10" fmla="*/ 6858000 h 6858000"/>
              <a:gd name="connsiteX11" fmla="*/ 0 w 9272922"/>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4">
            <a:extLst>
              <a:ext uri="{FF2B5EF4-FFF2-40B4-BE49-F238E27FC236}">
                <a16:creationId xmlns:a16="http://schemas.microsoft.com/office/drawing/2014/main" id="{F3468990-76F1-60F6-3083-BF6B4C810EA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63244" y="176072"/>
            <a:ext cx="4674076" cy="6606468"/>
          </a:xfrm>
          <a:prstGeom prst="rect">
            <a:avLst/>
          </a:prstGeom>
          <a:noFill/>
          <a:extLst>
            <a:ext uri="{909E8E84-426E-40DD-AFC4-6F175D3DCCD1}">
              <a14:hiddenFill xmlns:a14="http://schemas.microsoft.com/office/drawing/2010/main">
                <a:solidFill>
                  <a:srgbClr val="FFFFFF"/>
                </a:solidFill>
              </a14:hiddenFill>
            </a:ext>
          </a:extLst>
        </p:spPr>
      </p:pic>
      <p:grpSp>
        <p:nvGrpSpPr>
          <p:cNvPr id="18" name="Group 17">
            <a:extLst>
              <a:ext uri="{FF2B5EF4-FFF2-40B4-BE49-F238E27FC236}">
                <a16:creationId xmlns:a16="http://schemas.microsoft.com/office/drawing/2014/main" id="{58495BCC-CE77-4CC2-952E-846F41119F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70420" y="1075188"/>
            <a:ext cx="1171701" cy="1172973"/>
            <a:chOff x="9160561" y="1075188"/>
            <a:chExt cx="1562267" cy="1172973"/>
          </a:xfrm>
        </p:grpSpPr>
        <p:sp>
          <p:nvSpPr>
            <p:cNvPr id="19" name="Freeform 5">
              <a:extLst>
                <a:ext uri="{FF2B5EF4-FFF2-40B4-BE49-F238E27FC236}">
                  <a16:creationId xmlns:a16="http://schemas.microsoft.com/office/drawing/2014/main" id="{1B42538B-E30F-4967-A6C1-8EBA775F4D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423846"/>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20" name="Freeform 5">
              <a:extLst>
                <a:ext uri="{FF2B5EF4-FFF2-40B4-BE49-F238E27FC236}">
                  <a16:creationId xmlns:a16="http://schemas.microsoft.com/office/drawing/2014/main" id="{9A6BD9AC-4DE7-4B20-8547-4E3B375C21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75188"/>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4375500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86295E7F-EA66-480B-B001-C8BE7CD61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0030" y="4892040"/>
            <a:ext cx="8661654" cy="1645920"/>
          </a:xfrm>
          <a:prstGeom prst="rect">
            <a:avLst/>
          </a:prstGeom>
          <a:solidFill>
            <a:srgbClr val="262626"/>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itl 1">
            <a:extLst>
              <a:ext uri="{FF2B5EF4-FFF2-40B4-BE49-F238E27FC236}">
                <a16:creationId xmlns:a16="http://schemas.microsoft.com/office/drawing/2014/main" id="{053161F3-861B-F239-BF74-CEC57CC5AF90}"/>
              </a:ext>
            </a:extLst>
          </p:cNvPr>
          <p:cNvSpPr>
            <a:spLocks noGrp="1"/>
          </p:cNvSpPr>
          <p:nvPr>
            <p:ph type="title"/>
          </p:nvPr>
        </p:nvSpPr>
        <p:spPr>
          <a:xfrm>
            <a:off x="539014" y="5091762"/>
            <a:ext cx="5613590" cy="1264588"/>
          </a:xfrm>
        </p:spPr>
        <p:txBody>
          <a:bodyPr vert="horz" lIns="91440" tIns="45720" rIns="91440" bIns="45720" rtlCol="0" anchor="ctr">
            <a:normAutofit/>
          </a:bodyPr>
          <a:lstStyle/>
          <a:p>
            <a:pPr algn="r"/>
            <a:r>
              <a:rPr lang="en-US" sz="2900">
                <a:solidFill>
                  <a:srgbClr val="FFFFFF"/>
                </a:solidFill>
              </a:rPr>
              <a:t>Cwricwlwm yn seiliedig ar hawliau</a:t>
            </a:r>
            <a:br>
              <a:rPr lang="en-US" sz="2900">
                <a:solidFill>
                  <a:srgbClr val="FFFFFF"/>
                </a:solidFill>
              </a:rPr>
            </a:br>
            <a:r>
              <a:rPr lang="en-US" sz="2900" i="1">
                <a:solidFill>
                  <a:srgbClr val="FFFFFF"/>
                </a:solidFill>
              </a:rPr>
              <a:t>Rights based curriculum</a:t>
            </a:r>
            <a:endParaRPr lang="en-US" sz="2900">
              <a:solidFill>
                <a:srgbClr val="FFFFFF"/>
              </a:solidFill>
            </a:endParaRPr>
          </a:p>
        </p:txBody>
      </p:sp>
      <p:pic>
        <p:nvPicPr>
          <p:cNvPr id="7170" name="Picture 2" descr="Children's Rights - Care and Learning Alliance">
            <a:extLst>
              <a:ext uri="{FF2B5EF4-FFF2-40B4-BE49-F238E27FC236}">
                <a16:creationId xmlns:a16="http://schemas.microsoft.com/office/drawing/2014/main" id="{D3126C0D-FF9A-343E-3715-98EE99F058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884" r="-3" b="6564"/>
          <a:stretch/>
        </p:blipFill>
        <p:spPr bwMode="auto">
          <a:xfrm>
            <a:off x="240030" y="320040"/>
            <a:ext cx="8661654" cy="4462272"/>
          </a:xfrm>
          <a:prstGeom prst="rect">
            <a:avLst/>
          </a:prstGeom>
          <a:noFill/>
          <a:extLst>
            <a:ext uri="{909E8E84-426E-40DD-AFC4-6F175D3DCCD1}">
              <a14:hiddenFill xmlns:a14="http://schemas.microsoft.com/office/drawing/2010/main">
                <a:solidFill>
                  <a:srgbClr val="FFFFFF"/>
                </a:solidFill>
              </a14:hiddenFill>
            </a:ext>
          </a:extLst>
        </p:spPr>
      </p:pic>
      <p:cxnSp>
        <p:nvCxnSpPr>
          <p:cNvPr id="7177" name="Straight Connector 7176">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78027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D518B4C-4BB9-406C-07D9-7ECD73D0DF5E}"/>
              </a:ext>
            </a:extLst>
          </p:cNvPr>
          <p:cNvSpPr>
            <a:spLocks noGrp="1"/>
          </p:cNvSpPr>
          <p:nvPr>
            <p:ph type="title"/>
          </p:nvPr>
        </p:nvSpPr>
        <p:spPr>
          <a:xfrm>
            <a:off x="544168" y="71437"/>
            <a:ext cx="8306628" cy="1325563"/>
          </a:xfrm>
        </p:spPr>
        <p:txBody>
          <a:bodyPr>
            <a:normAutofit fontScale="90000"/>
          </a:bodyPr>
          <a:lstStyle/>
          <a:p>
            <a:r>
              <a:rPr lang="en-GB" dirty="0"/>
              <a:t>Pa </a:t>
            </a:r>
            <a:r>
              <a:rPr lang="en-GB" dirty="0" err="1"/>
              <a:t>fath</a:t>
            </a:r>
            <a:r>
              <a:rPr lang="en-GB" dirty="0"/>
              <a:t> o </a:t>
            </a:r>
            <a:r>
              <a:rPr lang="en-GB" dirty="0" err="1"/>
              <a:t>fodel</a:t>
            </a:r>
            <a:r>
              <a:rPr lang="en-GB" dirty="0"/>
              <a:t> o </a:t>
            </a:r>
            <a:r>
              <a:rPr lang="en-GB" dirty="0" err="1"/>
              <a:t>gwrwicwlwm</a:t>
            </a:r>
            <a:r>
              <a:rPr lang="en-GB" dirty="0"/>
              <a:t> </a:t>
            </a:r>
            <a:r>
              <a:rPr lang="en-GB" dirty="0" err="1"/>
              <a:t>yw</a:t>
            </a:r>
            <a:r>
              <a:rPr lang="en-GB" dirty="0"/>
              <a:t> </a:t>
            </a:r>
            <a:r>
              <a:rPr lang="en-GB" dirty="0" err="1"/>
              <a:t>hwn</a:t>
            </a:r>
            <a:r>
              <a:rPr lang="en-GB" dirty="0"/>
              <a:t>?</a:t>
            </a:r>
            <a:br>
              <a:rPr lang="en-GB" dirty="0"/>
            </a:br>
            <a:r>
              <a:rPr lang="en-GB" i="1" dirty="0"/>
              <a:t>What curriculum model is this?</a:t>
            </a:r>
          </a:p>
        </p:txBody>
      </p:sp>
      <p:graphicFrame>
        <p:nvGraphicFramePr>
          <p:cNvPr id="4" name="Diagram 3">
            <a:extLst>
              <a:ext uri="{FF2B5EF4-FFF2-40B4-BE49-F238E27FC236}">
                <a16:creationId xmlns:a16="http://schemas.microsoft.com/office/drawing/2014/main" id="{8DA3D7C6-F677-B2BA-06CE-EF69CE39E6E3}"/>
              </a:ext>
            </a:extLst>
          </p:cNvPr>
          <p:cNvGraphicFramePr/>
          <p:nvPr>
            <p:extLst>
              <p:ext uri="{D42A27DB-BD31-4B8C-83A1-F6EECF244321}">
                <p14:modId xmlns:p14="http://schemas.microsoft.com/office/powerpoint/2010/main" val="4172087541"/>
              </p:ext>
            </p:extLst>
          </p:nvPr>
        </p:nvGraphicFramePr>
        <p:xfrm>
          <a:off x="1524000" y="160075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5999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D518B4C-4BB9-406C-07D9-7ECD73D0DF5E}"/>
              </a:ext>
            </a:extLst>
          </p:cNvPr>
          <p:cNvSpPr>
            <a:spLocks noGrp="1"/>
          </p:cNvSpPr>
          <p:nvPr>
            <p:ph type="title"/>
          </p:nvPr>
        </p:nvSpPr>
        <p:spPr>
          <a:xfrm>
            <a:off x="544168" y="71437"/>
            <a:ext cx="8306628" cy="1325563"/>
          </a:xfrm>
        </p:spPr>
        <p:txBody>
          <a:bodyPr>
            <a:normAutofit fontScale="90000"/>
          </a:bodyPr>
          <a:lstStyle/>
          <a:p>
            <a:r>
              <a:rPr lang="en-GB" dirty="0"/>
              <a:t>Pa </a:t>
            </a:r>
            <a:r>
              <a:rPr lang="en-GB" dirty="0" err="1"/>
              <a:t>fath</a:t>
            </a:r>
            <a:r>
              <a:rPr lang="en-GB" dirty="0"/>
              <a:t> o </a:t>
            </a:r>
            <a:r>
              <a:rPr lang="en-GB" dirty="0" err="1"/>
              <a:t>fodel</a:t>
            </a:r>
            <a:r>
              <a:rPr lang="en-GB" dirty="0"/>
              <a:t> o </a:t>
            </a:r>
            <a:r>
              <a:rPr lang="en-GB" dirty="0" err="1"/>
              <a:t>gwrwicwlwm</a:t>
            </a:r>
            <a:r>
              <a:rPr lang="en-GB" dirty="0"/>
              <a:t> </a:t>
            </a:r>
            <a:r>
              <a:rPr lang="en-GB" dirty="0" err="1"/>
              <a:t>yw</a:t>
            </a:r>
            <a:r>
              <a:rPr lang="en-GB" dirty="0"/>
              <a:t> </a:t>
            </a:r>
            <a:r>
              <a:rPr lang="en-GB" dirty="0" err="1"/>
              <a:t>hwn</a:t>
            </a:r>
            <a:r>
              <a:rPr lang="en-GB" dirty="0"/>
              <a:t>?</a:t>
            </a:r>
            <a:br>
              <a:rPr lang="en-GB" dirty="0"/>
            </a:br>
            <a:r>
              <a:rPr lang="en-GB" i="1" dirty="0"/>
              <a:t>What curriculum model is this?</a:t>
            </a:r>
          </a:p>
        </p:txBody>
      </p:sp>
      <p:graphicFrame>
        <p:nvGraphicFramePr>
          <p:cNvPr id="4" name="Diagram 3">
            <a:extLst>
              <a:ext uri="{FF2B5EF4-FFF2-40B4-BE49-F238E27FC236}">
                <a16:creationId xmlns:a16="http://schemas.microsoft.com/office/drawing/2014/main" id="{8DA3D7C6-F677-B2BA-06CE-EF69CE39E6E3}"/>
              </a:ext>
            </a:extLst>
          </p:cNvPr>
          <p:cNvGraphicFramePr/>
          <p:nvPr/>
        </p:nvGraphicFramePr>
        <p:xfrm>
          <a:off x="1524000" y="1600752"/>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5" name="Cysylltydd Syth 4">
            <a:extLst>
              <a:ext uri="{FF2B5EF4-FFF2-40B4-BE49-F238E27FC236}">
                <a16:creationId xmlns:a16="http://schemas.microsoft.com/office/drawing/2014/main" id="{2B4CD222-835B-73CB-9993-E9E8324D6C17}"/>
              </a:ext>
            </a:extLst>
          </p:cNvPr>
          <p:cNvCxnSpPr/>
          <p:nvPr/>
        </p:nvCxnSpPr>
        <p:spPr>
          <a:xfrm>
            <a:off x="998883" y="1734378"/>
            <a:ext cx="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Cysylltydd Syth 6">
            <a:extLst>
              <a:ext uri="{FF2B5EF4-FFF2-40B4-BE49-F238E27FC236}">
                <a16:creationId xmlns:a16="http://schemas.microsoft.com/office/drawing/2014/main" id="{BB0C73EF-E6B8-7D3E-623E-D2FBE1537DD8}"/>
              </a:ext>
            </a:extLst>
          </p:cNvPr>
          <p:cNvCxnSpPr>
            <a:cxnSpLocks/>
          </p:cNvCxnSpPr>
          <p:nvPr/>
        </p:nvCxnSpPr>
        <p:spPr>
          <a:xfrm>
            <a:off x="1693828" y="1474304"/>
            <a:ext cx="2434997" cy="1280116"/>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Cysylltydd Syth 8">
            <a:extLst>
              <a:ext uri="{FF2B5EF4-FFF2-40B4-BE49-F238E27FC236}">
                <a16:creationId xmlns:a16="http://schemas.microsoft.com/office/drawing/2014/main" id="{61634485-F19C-C96C-B315-F807FDD95180}"/>
              </a:ext>
            </a:extLst>
          </p:cNvPr>
          <p:cNvCxnSpPr>
            <a:cxnSpLocks/>
          </p:cNvCxnSpPr>
          <p:nvPr/>
        </p:nvCxnSpPr>
        <p:spPr>
          <a:xfrm flipH="1">
            <a:off x="1524000" y="1397000"/>
            <a:ext cx="1869939" cy="1357420"/>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5" name="Cysylltydd Syth 14">
            <a:extLst>
              <a:ext uri="{FF2B5EF4-FFF2-40B4-BE49-F238E27FC236}">
                <a16:creationId xmlns:a16="http://schemas.microsoft.com/office/drawing/2014/main" id="{98AEA60B-A7B9-CB99-55C5-89984335D29F}"/>
              </a:ext>
            </a:extLst>
          </p:cNvPr>
          <p:cNvCxnSpPr>
            <a:cxnSpLocks/>
          </p:cNvCxnSpPr>
          <p:nvPr/>
        </p:nvCxnSpPr>
        <p:spPr>
          <a:xfrm flipH="1">
            <a:off x="2130795" y="2852166"/>
            <a:ext cx="1869939" cy="1357420"/>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Cysylltydd Syth 15">
            <a:extLst>
              <a:ext uri="{FF2B5EF4-FFF2-40B4-BE49-F238E27FC236}">
                <a16:creationId xmlns:a16="http://schemas.microsoft.com/office/drawing/2014/main" id="{038DE2C7-F369-7BFC-9D04-8E488C7D19B0}"/>
              </a:ext>
            </a:extLst>
          </p:cNvPr>
          <p:cNvCxnSpPr>
            <a:cxnSpLocks/>
          </p:cNvCxnSpPr>
          <p:nvPr/>
        </p:nvCxnSpPr>
        <p:spPr>
          <a:xfrm>
            <a:off x="1848265" y="2852166"/>
            <a:ext cx="2434997" cy="1280116"/>
          </a:xfrm>
          <a:prstGeom prst="line">
            <a:avLst/>
          </a:prstGeom>
          <a:ln w="539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26778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23161099-69A6-8F85-8460-49D42EA18D5D}"/>
              </a:ext>
            </a:extLst>
          </p:cNvPr>
          <p:cNvSpPr>
            <a:spLocks noGrp="1"/>
          </p:cNvSpPr>
          <p:nvPr>
            <p:ph type="title"/>
          </p:nvPr>
        </p:nvSpPr>
        <p:spPr/>
        <p:txBody>
          <a:bodyPr/>
          <a:lstStyle/>
          <a:p>
            <a:r>
              <a:rPr lang="en-GB" err="1"/>
              <a:t>Ystyriwch</a:t>
            </a:r>
            <a:br>
              <a:rPr lang="en-GB"/>
            </a:br>
            <a:r>
              <a:rPr lang="en-GB" i="1"/>
              <a:t>Consider</a:t>
            </a:r>
            <a:endParaRPr lang="cy-GB"/>
          </a:p>
        </p:txBody>
      </p:sp>
      <p:sp>
        <p:nvSpPr>
          <p:cNvPr id="3" name="Dalfan Cynnwys 2">
            <a:extLst>
              <a:ext uri="{FF2B5EF4-FFF2-40B4-BE49-F238E27FC236}">
                <a16:creationId xmlns:a16="http://schemas.microsoft.com/office/drawing/2014/main" id="{FA46579D-3DE7-539F-B2FB-359E7F4F5265}"/>
              </a:ext>
            </a:extLst>
          </p:cNvPr>
          <p:cNvSpPr>
            <a:spLocks noGrp="1"/>
          </p:cNvSpPr>
          <p:nvPr>
            <p:ph sz="half" idx="1"/>
          </p:nvPr>
        </p:nvSpPr>
        <p:spPr/>
        <p:txBody>
          <a:bodyPr/>
          <a:lstStyle/>
          <a:p>
            <a:pPr marL="0" indent="0">
              <a:buNone/>
            </a:pPr>
            <a:r>
              <a:rPr lang="en-GB"/>
              <a:t>Beth </a:t>
            </a:r>
            <a:r>
              <a:rPr lang="en-GB" err="1"/>
              <a:t>ydych</a:t>
            </a:r>
            <a:r>
              <a:rPr lang="en-GB"/>
              <a:t> </a:t>
            </a:r>
            <a:r>
              <a:rPr lang="en-GB" err="1"/>
              <a:t>chi’n</a:t>
            </a:r>
            <a:r>
              <a:rPr lang="en-GB"/>
              <a:t> </a:t>
            </a:r>
            <a:r>
              <a:rPr lang="en-GB" err="1"/>
              <a:t>meddwl</a:t>
            </a:r>
            <a:r>
              <a:rPr lang="en-GB"/>
              <a:t> </a:t>
            </a:r>
            <a:r>
              <a:rPr lang="en-GB" err="1"/>
              <a:t>ddylai</a:t>
            </a:r>
            <a:r>
              <a:rPr lang="en-GB"/>
              <a:t> </a:t>
            </a:r>
            <a:r>
              <a:rPr lang="en-GB" err="1"/>
              <a:t>gael</a:t>
            </a:r>
            <a:r>
              <a:rPr lang="en-GB"/>
              <a:t> </a:t>
            </a:r>
            <a:r>
              <a:rPr lang="en-GB" err="1"/>
              <a:t>ei</a:t>
            </a:r>
            <a:r>
              <a:rPr lang="en-GB"/>
              <a:t> </a:t>
            </a:r>
            <a:r>
              <a:rPr lang="en-GB" err="1"/>
              <a:t>gynnwys</a:t>
            </a:r>
            <a:r>
              <a:rPr lang="en-GB"/>
              <a:t> </a:t>
            </a:r>
            <a:r>
              <a:rPr lang="en-GB" err="1"/>
              <a:t>yn</a:t>
            </a:r>
            <a:r>
              <a:rPr lang="en-GB"/>
              <a:t> y </a:t>
            </a:r>
            <a:r>
              <a:rPr lang="en-GB" err="1"/>
              <a:t>Maes</a:t>
            </a:r>
            <a:r>
              <a:rPr lang="en-GB"/>
              <a:t> </a:t>
            </a:r>
            <a:r>
              <a:rPr lang="en-GB" err="1"/>
              <a:t>Dysgu</a:t>
            </a:r>
            <a:r>
              <a:rPr lang="en-GB"/>
              <a:t> a </a:t>
            </a:r>
            <a:r>
              <a:rPr lang="en-GB" err="1"/>
              <a:t>Phrofiad</a:t>
            </a:r>
            <a:r>
              <a:rPr lang="en-GB"/>
              <a:t> Iechyd a </a:t>
            </a:r>
            <a:r>
              <a:rPr lang="en-GB" err="1"/>
              <a:t>Lles</a:t>
            </a:r>
            <a:r>
              <a:rPr lang="en-GB"/>
              <a:t>?</a:t>
            </a:r>
          </a:p>
          <a:p>
            <a:pPr marL="0" indent="0">
              <a:buNone/>
            </a:pPr>
            <a:endParaRPr lang="en-GB"/>
          </a:p>
          <a:p>
            <a:pPr marL="0" indent="0">
              <a:buNone/>
            </a:pPr>
            <a:r>
              <a:rPr lang="en-GB"/>
              <a:t>Note down your key points on the post-it. </a:t>
            </a:r>
          </a:p>
          <a:p>
            <a:pPr marL="0" indent="0">
              <a:buNone/>
            </a:pPr>
            <a:endParaRPr lang="cy-GB"/>
          </a:p>
        </p:txBody>
      </p:sp>
      <p:sp>
        <p:nvSpPr>
          <p:cNvPr id="4" name="Dalfan Cynnwys 3">
            <a:extLst>
              <a:ext uri="{FF2B5EF4-FFF2-40B4-BE49-F238E27FC236}">
                <a16:creationId xmlns:a16="http://schemas.microsoft.com/office/drawing/2014/main" id="{B31BD5AA-5AEF-0EFF-F0AE-490D80504358}"/>
              </a:ext>
            </a:extLst>
          </p:cNvPr>
          <p:cNvSpPr>
            <a:spLocks noGrp="1"/>
          </p:cNvSpPr>
          <p:nvPr>
            <p:ph sz="half" idx="2"/>
          </p:nvPr>
        </p:nvSpPr>
        <p:spPr/>
        <p:txBody>
          <a:bodyPr/>
          <a:lstStyle/>
          <a:p>
            <a:pPr marL="0" indent="0">
              <a:buNone/>
            </a:pPr>
            <a:r>
              <a:rPr lang="en-GB" i="1"/>
              <a:t>What do you think should be included in the Health and Well-being Area of Learning and Experience?</a:t>
            </a:r>
          </a:p>
          <a:p>
            <a:pPr marL="0" indent="0">
              <a:buNone/>
            </a:pPr>
            <a:endParaRPr lang="en-GB" i="1"/>
          </a:p>
          <a:p>
            <a:pPr marL="0" indent="0">
              <a:buNone/>
            </a:pPr>
            <a:r>
              <a:rPr lang="en-GB" i="1" err="1"/>
              <a:t>Nodwch</a:t>
            </a:r>
            <a:r>
              <a:rPr lang="en-GB" i="1"/>
              <a:t> y </a:t>
            </a:r>
            <a:r>
              <a:rPr lang="en-GB" i="1" err="1"/>
              <a:t>pwyntiau</a:t>
            </a:r>
            <a:r>
              <a:rPr lang="en-GB" i="1"/>
              <a:t> </a:t>
            </a:r>
            <a:r>
              <a:rPr lang="en-GB" i="1" err="1"/>
              <a:t>allweddol</a:t>
            </a:r>
            <a:r>
              <a:rPr lang="en-GB" i="1"/>
              <a:t> </a:t>
            </a:r>
            <a:r>
              <a:rPr lang="en-GB" i="1" err="1"/>
              <a:t>ar</a:t>
            </a:r>
            <a:r>
              <a:rPr lang="en-GB" i="1"/>
              <a:t> y ‘post-it’. </a:t>
            </a:r>
            <a:endParaRPr lang="cy-GB" i="1"/>
          </a:p>
        </p:txBody>
      </p:sp>
    </p:spTree>
    <p:extLst>
      <p:ext uri="{BB962C8B-B14F-4D97-AF65-F5344CB8AC3E}">
        <p14:creationId xmlns:p14="http://schemas.microsoft.com/office/powerpoint/2010/main" val="2355346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 holding flower">
            <a:extLst>
              <a:ext uri="{FF2B5EF4-FFF2-40B4-BE49-F238E27FC236}">
                <a16:creationId xmlns:a16="http://schemas.microsoft.com/office/drawing/2014/main" id="{F44B2A68-C22B-5B18-46A6-9D78A811C754}"/>
              </a:ext>
            </a:extLst>
          </p:cNvPr>
          <p:cNvPicPr>
            <a:picLocks noChangeAspect="1"/>
          </p:cNvPicPr>
          <p:nvPr/>
        </p:nvPicPr>
        <p:blipFill rotWithShape="1">
          <a:blip r:embed="rId3"/>
          <a:srcRect l="3745" r="7254" b="-1"/>
          <a:stretch/>
        </p:blipFill>
        <p:spPr>
          <a:xfrm>
            <a:off x="-2285" y="10"/>
            <a:ext cx="9143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9143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797814" y="213897"/>
            <a:ext cx="7543800" cy="3574778"/>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a:r>
              <a:rPr lang="en-US" sz="3500" b="1">
                <a:solidFill>
                  <a:srgbClr val="FFFFFF"/>
                </a:solidFill>
              </a:rPr>
              <a:t>WM 1</a:t>
            </a:r>
            <a:r>
              <a:rPr lang="en-US" sz="3500">
                <a:solidFill>
                  <a:srgbClr val="FFFFFF"/>
                </a:solidFill>
              </a:rPr>
              <a:t>: </a:t>
            </a:r>
            <a:br>
              <a:rPr lang="en-US" sz="3500">
                <a:solidFill>
                  <a:srgbClr val="FFFFFF"/>
                </a:solidFill>
              </a:rPr>
            </a:br>
            <a:r>
              <a:rPr lang="en-US" sz="3500">
                <a:solidFill>
                  <a:srgbClr val="FFFFFF"/>
                </a:solidFill>
              </a:rPr>
              <a:t>Mae </a:t>
            </a:r>
            <a:r>
              <a:rPr lang="en-US" sz="3500" err="1">
                <a:solidFill>
                  <a:srgbClr val="FFFFFF"/>
                </a:solidFill>
              </a:rPr>
              <a:t>buddiannau</a:t>
            </a:r>
            <a:r>
              <a:rPr lang="en-US" sz="3500">
                <a:solidFill>
                  <a:srgbClr val="FFFFFF"/>
                </a:solidFill>
              </a:rPr>
              <a:t> </a:t>
            </a:r>
            <a:r>
              <a:rPr lang="en-US" sz="3500" err="1">
                <a:solidFill>
                  <a:srgbClr val="FFFFFF"/>
                </a:solidFill>
              </a:rPr>
              <a:t>gydol</a:t>
            </a:r>
            <a:r>
              <a:rPr lang="en-US" sz="3500">
                <a:solidFill>
                  <a:srgbClr val="FFFFFF"/>
                </a:solidFill>
              </a:rPr>
              <a:t> </a:t>
            </a:r>
            <a:r>
              <a:rPr lang="en-US" sz="3500" err="1">
                <a:solidFill>
                  <a:srgbClr val="FFFFFF"/>
                </a:solidFill>
              </a:rPr>
              <a:t>oes</a:t>
            </a:r>
            <a:r>
              <a:rPr lang="en-US" sz="3500">
                <a:solidFill>
                  <a:srgbClr val="FFFFFF"/>
                </a:solidFill>
              </a:rPr>
              <a:t> </a:t>
            </a:r>
            <a:r>
              <a:rPr lang="en-US" sz="3500" err="1">
                <a:solidFill>
                  <a:srgbClr val="FFFFFF"/>
                </a:solidFill>
              </a:rPr>
              <a:t>yn</a:t>
            </a:r>
            <a:r>
              <a:rPr lang="en-US" sz="3500">
                <a:solidFill>
                  <a:srgbClr val="FFFFFF"/>
                </a:solidFill>
              </a:rPr>
              <a:t> </a:t>
            </a:r>
            <a:r>
              <a:rPr lang="en-US" sz="3500" err="1">
                <a:solidFill>
                  <a:srgbClr val="FFFFFF"/>
                </a:solidFill>
              </a:rPr>
              <a:t>gysylltiedig</a:t>
            </a:r>
            <a:r>
              <a:rPr lang="en-US" sz="3500">
                <a:solidFill>
                  <a:srgbClr val="FFFFFF"/>
                </a:solidFill>
              </a:rPr>
              <a:t> â </a:t>
            </a:r>
            <a:r>
              <a:rPr lang="en-US" sz="3500" err="1">
                <a:solidFill>
                  <a:srgbClr val="FFFFFF"/>
                </a:solidFill>
              </a:rPr>
              <a:t>datblygu</a:t>
            </a:r>
            <a:r>
              <a:rPr lang="en-US" sz="3500">
                <a:solidFill>
                  <a:srgbClr val="FFFFFF"/>
                </a:solidFill>
              </a:rPr>
              <a:t> iechyd a </a:t>
            </a:r>
            <a:r>
              <a:rPr lang="en-US" sz="3500" err="1">
                <a:solidFill>
                  <a:srgbClr val="FFFFFF"/>
                </a:solidFill>
              </a:rPr>
              <a:t>lles</a:t>
            </a:r>
            <a:r>
              <a:rPr lang="en-US" sz="3500">
                <a:solidFill>
                  <a:srgbClr val="FFFFFF"/>
                </a:solidFill>
              </a:rPr>
              <a:t> </a:t>
            </a:r>
            <a:r>
              <a:rPr lang="en-US" sz="3500" err="1">
                <a:solidFill>
                  <a:srgbClr val="FFFFFF"/>
                </a:solidFill>
              </a:rPr>
              <a:t>corfforol</a:t>
            </a:r>
            <a:r>
              <a:rPr lang="en-US" sz="3500">
                <a:solidFill>
                  <a:srgbClr val="FFFFFF"/>
                </a:solidFill>
              </a:rPr>
              <a:t> </a:t>
            </a:r>
            <a:br>
              <a:rPr lang="en-US" sz="3500">
                <a:solidFill>
                  <a:srgbClr val="FFFFFF"/>
                </a:solidFill>
              </a:rPr>
            </a:br>
            <a:endParaRPr lang="en-US" sz="3500">
              <a:solidFill>
                <a:srgbClr val="FFFFFF"/>
              </a:solidFill>
            </a:endParaRPr>
          </a:p>
          <a:p>
            <a:pPr algn="ctr"/>
            <a:r>
              <a:rPr lang="en-US" sz="3500" i="1">
                <a:solidFill>
                  <a:srgbClr val="FFFFFF"/>
                </a:solidFill>
              </a:rPr>
              <a:t>Developing physical health and well-being has lifelong benefits. </a:t>
            </a:r>
            <a:br>
              <a:rPr lang="en-US" sz="3500">
                <a:solidFill>
                  <a:srgbClr val="FFFFFF"/>
                </a:solidFill>
              </a:rPr>
            </a:br>
            <a:endParaRPr lang="en-US" sz="3500">
              <a:solidFill>
                <a:srgbClr val="FFFFFF"/>
              </a:solidFill>
            </a:endParaRPr>
          </a:p>
          <a:p>
            <a:pPr algn="ctr"/>
            <a:endParaRPr lang="en-US" sz="3500">
              <a:solidFill>
                <a:srgbClr val="FFFFFF"/>
              </a:solidFill>
            </a:endParaRPr>
          </a:p>
        </p:txBody>
      </p:sp>
    </p:spTree>
    <p:extLst>
      <p:ext uri="{BB962C8B-B14F-4D97-AF65-F5344CB8AC3E}">
        <p14:creationId xmlns:p14="http://schemas.microsoft.com/office/powerpoint/2010/main" val="1824722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1946" y="148929"/>
            <a:ext cx="4920107"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idx="4294967295"/>
          </p:nvPr>
        </p:nvSpPr>
        <p:spPr>
          <a:xfrm>
            <a:off x="2486273" y="1380754"/>
            <a:ext cx="4171453" cy="4158400"/>
          </a:xfrm>
        </p:spPr>
        <p:txBody>
          <a:bodyPr vert="horz" lIns="91440" tIns="45720" rIns="91440" bIns="45720" rtlCol="0" anchor="b">
            <a:normAutofit fontScale="90000"/>
          </a:bodyPr>
          <a:lstStyle/>
          <a:p>
            <a:pPr algn="ctr"/>
            <a:r>
              <a:rPr lang="en-US" sz="2700" b="1" kern="1200">
                <a:solidFill>
                  <a:schemeClr val="tx1"/>
                </a:solidFill>
                <a:latin typeface="+mj-lt"/>
                <a:ea typeface="+mj-ea"/>
                <a:cs typeface="+mj-cs"/>
              </a:rPr>
              <a:t>WM 2:</a:t>
            </a:r>
            <a:r>
              <a:rPr lang="en-US" sz="2700" kern="1200">
                <a:solidFill>
                  <a:schemeClr val="tx1"/>
                </a:solidFill>
                <a:latin typeface="+mj-lt"/>
                <a:ea typeface="+mj-ea"/>
                <a:cs typeface="+mj-cs"/>
              </a:rPr>
              <a:t> </a:t>
            </a:r>
            <a:br>
              <a:rPr lang="en-US" sz="2700" kern="1200">
                <a:solidFill>
                  <a:schemeClr val="tx1"/>
                </a:solidFill>
                <a:latin typeface="+mj-lt"/>
                <a:ea typeface="+mj-ea"/>
                <a:cs typeface="+mj-cs"/>
              </a:rPr>
            </a:br>
            <a:r>
              <a:rPr lang="en-US" sz="2700" kern="1200" err="1">
                <a:solidFill>
                  <a:schemeClr val="tx1"/>
                </a:solidFill>
                <a:latin typeface="+mj-lt"/>
                <a:ea typeface="+mj-ea"/>
                <a:cs typeface="+mj-cs"/>
              </a:rPr>
              <a:t>Mae'r</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ffordd</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rydym</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yn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prosesu</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ein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profiadau</a:t>
            </a:r>
            <a:r>
              <a:rPr lang="en-US" sz="2700" kern="1200">
                <a:solidFill>
                  <a:schemeClr val="tx1"/>
                </a:solidFill>
                <a:latin typeface="+mj-lt"/>
                <a:ea typeface="+mj-ea"/>
                <a:cs typeface="+mj-cs"/>
              </a:rPr>
              <a:t> ac </a:t>
            </a:r>
            <a:r>
              <a:rPr lang="en-US" sz="2700" kern="1200" err="1">
                <a:solidFill>
                  <a:schemeClr val="tx1"/>
                </a:solidFill>
                <a:latin typeface="+mj-lt"/>
                <a:ea typeface="+mj-ea"/>
                <a:cs typeface="+mj-cs"/>
              </a:rPr>
              <a:t>yn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ymateb</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iddynt</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yn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effeithio</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ar</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ein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hiechyd</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meddwl</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a'n</a:t>
            </a:r>
            <a:r>
              <a:rPr lang="en-US" sz="2700" kern="1200">
                <a:solidFill>
                  <a:schemeClr val="tx1"/>
                </a:solidFill>
                <a:latin typeface="+mj-lt"/>
                <a:ea typeface="+mj-ea"/>
                <a:cs typeface="+mj-cs"/>
              </a:rPr>
              <a:t> </a:t>
            </a:r>
            <a:r>
              <a:rPr lang="en-US" sz="2700" kern="1200" err="1">
                <a:solidFill>
                  <a:schemeClr val="tx1"/>
                </a:solidFill>
                <a:latin typeface="+mj-lt"/>
                <a:ea typeface="+mj-ea"/>
                <a:cs typeface="+mj-cs"/>
              </a:rPr>
              <a:t>lles</a:t>
            </a:r>
            <a:r>
              <a:rPr lang="en-US" sz="2700" kern="1200">
                <a:solidFill>
                  <a:schemeClr val="tx1"/>
                </a:solidFill>
                <a:latin typeface="+mj-lt"/>
                <a:ea typeface="+mj-ea"/>
                <a:cs typeface="+mj-cs"/>
              </a:rPr>
              <a:t> </a:t>
            </a:r>
            <a:br>
              <a:rPr lang="en-US" sz="2700" kern="1200">
                <a:solidFill>
                  <a:schemeClr val="tx1"/>
                </a:solidFill>
                <a:latin typeface="+mj-lt"/>
                <a:ea typeface="+mj-ea"/>
                <a:cs typeface="+mj-cs"/>
              </a:rPr>
            </a:br>
            <a:r>
              <a:rPr lang="en-US" sz="2700" kern="1200" err="1">
                <a:solidFill>
                  <a:schemeClr val="tx1"/>
                </a:solidFill>
                <a:latin typeface="+mj-lt"/>
                <a:ea typeface="+mj-ea"/>
                <a:cs typeface="+mj-cs"/>
              </a:rPr>
              <a:t>emosiynol</a:t>
            </a:r>
            <a:r>
              <a:rPr lang="en-US" sz="2700" kern="1200">
                <a:solidFill>
                  <a:schemeClr val="tx1"/>
                </a:solidFill>
                <a:latin typeface="+mj-lt"/>
                <a:ea typeface="+mj-ea"/>
                <a:cs typeface="+mj-cs"/>
              </a:rPr>
              <a:t>.</a:t>
            </a:r>
            <a:br>
              <a:rPr lang="en-US" sz="2700" kern="1200">
                <a:solidFill>
                  <a:schemeClr val="tx1"/>
                </a:solidFill>
                <a:latin typeface="+mj-lt"/>
                <a:ea typeface="+mj-ea"/>
                <a:cs typeface="+mj-cs"/>
              </a:rPr>
            </a:br>
            <a:br>
              <a:rPr lang="en-US" sz="2700" kern="1200">
                <a:solidFill>
                  <a:schemeClr val="tx1"/>
                </a:solidFill>
                <a:latin typeface="+mj-lt"/>
                <a:ea typeface="+mj-ea"/>
                <a:cs typeface="+mj-cs"/>
              </a:rPr>
            </a:br>
            <a:r>
              <a:rPr lang="en-US" sz="2700" i="1" kern="1200">
                <a:solidFill>
                  <a:schemeClr val="tx1"/>
                </a:solidFill>
                <a:latin typeface="+mj-lt"/>
                <a:ea typeface="+mj-ea"/>
                <a:cs typeface="+mj-cs"/>
              </a:rPr>
              <a:t>How we process and respond to our experiences affects our mental health and emotional well-being.</a:t>
            </a:r>
          </a:p>
          <a:p>
            <a:pPr algn="ctr"/>
            <a:endParaRPr lang="en-US" sz="2000" kern="1200">
              <a:solidFill>
                <a:schemeClr val="tx1"/>
              </a:solidFill>
              <a:latin typeface="+mj-lt"/>
              <a:ea typeface="+mj-ea"/>
              <a:cs typeface="+mj-cs"/>
            </a:endParaRP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1870589" y="6170"/>
            <a:ext cx="5112196"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0746" y="5310973"/>
            <a:ext cx="529461"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8835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4" name="Picture 3" descr="Artistic close-up of the dandelion head with fuzzy overblown hair">
            <a:extLst>
              <a:ext uri="{FF2B5EF4-FFF2-40B4-BE49-F238E27FC236}">
                <a16:creationId xmlns:a16="http://schemas.microsoft.com/office/drawing/2014/main" id="{7B8DE120-5C06-8C0F-0176-2FA09951F0E8}"/>
              </a:ext>
            </a:extLst>
          </p:cNvPr>
          <p:cNvPicPr>
            <a:picLocks noChangeAspect="1"/>
          </p:cNvPicPr>
          <p:nvPr/>
        </p:nvPicPr>
        <p:blipFill rotWithShape="1">
          <a:blip r:embed="rId3"/>
          <a:srcRect l="5305" r="48345"/>
          <a:stretch/>
        </p:blipFill>
        <p:spPr>
          <a:xfrm>
            <a:off x="20" y="10"/>
            <a:ext cx="5650972" cy="6857990"/>
          </a:xfrm>
          <a:prstGeom prst="rect">
            <a:avLst/>
          </a:prstGeom>
        </p:spPr>
      </p:pic>
      <p:sp>
        <p:nvSpPr>
          <p:cNvPr id="8" name="Rectangle 7">
            <a:extLst>
              <a:ext uri="{FF2B5EF4-FFF2-40B4-BE49-F238E27FC236}">
                <a16:creationId xmlns:a16="http://schemas.microsoft.com/office/drawing/2014/main" id="{98663357-1843-42BB-BC09-EACA8E00E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6115050" y="640081"/>
            <a:ext cx="2546347" cy="5255364"/>
          </a:xfrm>
        </p:spPr>
        <p:txBody>
          <a:bodyPr vert="horz" lIns="91440" tIns="45720" rIns="91440" bIns="45720" rtlCol="0" anchor="ctr">
            <a:normAutofit/>
          </a:bodyPr>
          <a:lstStyle/>
          <a:p>
            <a:r>
              <a:rPr lang="en-US" sz="2400" b="1">
                <a:solidFill>
                  <a:srgbClr val="FFFFFF"/>
                </a:solidFill>
              </a:rPr>
              <a:t>WM 3: </a:t>
            </a:r>
            <a:br>
              <a:rPr lang="en-US" sz="2400">
                <a:solidFill>
                  <a:srgbClr val="FFFFFF"/>
                </a:solidFill>
              </a:rPr>
            </a:br>
            <a:r>
              <a:rPr lang="en-US" sz="2400" err="1">
                <a:solidFill>
                  <a:srgbClr val="FFFFFF"/>
                </a:solidFill>
              </a:rPr>
              <a:t>Mae'r</a:t>
            </a:r>
            <a:r>
              <a:rPr lang="en-US" sz="2400">
                <a:solidFill>
                  <a:srgbClr val="FFFFFF"/>
                </a:solidFill>
              </a:rPr>
              <a:t> </a:t>
            </a:r>
            <a:r>
              <a:rPr lang="en-US" sz="2400" err="1">
                <a:solidFill>
                  <a:srgbClr val="FFFFFF"/>
                </a:solidFill>
              </a:rPr>
              <a:t>penderfyniadau</a:t>
            </a:r>
            <a:r>
              <a:rPr lang="en-US" sz="2400">
                <a:solidFill>
                  <a:srgbClr val="FFFFFF"/>
                </a:solidFill>
              </a:rPr>
              <a:t> a </a:t>
            </a:r>
            <a:r>
              <a:rPr lang="en-US" sz="2400" err="1">
                <a:solidFill>
                  <a:srgbClr val="FFFFFF"/>
                </a:solidFill>
              </a:rPr>
              <a:t>wnawn</a:t>
            </a:r>
            <a:r>
              <a:rPr lang="en-US" sz="2400">
                <a:solidFill>
                  <a:srgbClr val="FFFFFF"/>
                </a:solidFill>
              </a:rPr>
              <a:t> </a:t>
            </a:r>
            <a:r>
              <a:rPr lang="en-US" sz="2400" err="1">
                <a:solidFill>
                  <a:srgbClr val="FFFFFF"/>
                </a:solidFill>
              </a:rPr>
              <a:t>yn</a:t>
            </a:r>
            <a:r>
              <a:rPr lang="en-US" sz="2400">
                <a:solidFill>
                  <a:srgbClr val="FFFFFF"/>
                </a:solidFill>
              </a:rPr>
              <a:t> </a:t>
            </a:r>
            <a:r>
              <a:rPr lang="en-US" sz="2400" err="1">
                <a:solidFill>
                  <a:srgbClr val="FFFFFF"/>
                </a:solidFill>
              </a:rPr>
              <a:t>effeithio</a:t>
            </a:r>
            <a:r>
              <a:rPr lang="en-US" sz="2400">
                <a:solidFill>
                  <a:srgbClr val="FFFFFF"/>
                </a:solidFill>
              </a:rPr>
              <a:t> </a:t>
            </a:r>
            <a:r>
              <a:rPr lang="en-US" sz="2400" err="1">
                <a:solidFill>
                  <a:srgbClr val="FFFFFF"/>
                </a:solidFill>
              </a:rPr>
              <a:t>ar</a:t>
            </a:r>
            <a:r>
              <a:rPr lang="en-US" sz="2400">
                <a:solidFill>
                  <a:srgbClr val="FFFFFF"/>
                </a:solidFill>
              </a:rPr>
              <a:t> </a:t>
            </a:r>
            <a:r>
              <a:rPr lang="en-US" sz="2400" err="1">
                <a:solidFill>
                  <a:srgbClr val="FFFFFF"/>
                </a:solidFill>
              </a:rPr>
              <a:t>ansawdd</a:t>
            </a:r>
            <a:r>
              <a:rPr lang="en-US" sz="2400">
                <a:solidFill>
                  <a:srgbClr val="FFFFFF"/>
                </a:solidFill>
              </a:rPr>
              <a:t> </a:t>
            </a:r>
            <a:r>
              <a:rPr lang="en-US" sz="2400" err="1">
                <a:solidFill>
                  <a:srgbClr val="FFFFFF"/>
                </a:solidFill>
              </a:rPr>
              <a:t>ein</a:t>
            </a:r>
            <a:r>
              <a:rPr lang="en-US" sz="2400">
                <a:solidFill>
                  <a:srgbClr val="FFFFFF"/>
                </a:solidFill>
              </a:rPr>
              <a:t> </a:t>
            </a:r>
            <a:r>
              <a:rPr lang="en-US" sz="2400" err="1">
                <a:solidFill>
                  <a:srgbClr val="FFFFFF"/>
                </a:solidFill>
              </a:rPr>
              <a:t>bywydau</a:t>
            </a:r>
            <a:r>
              <a:rPr lang="en-US" sz="2400">
                <a:solidFill>
                  <a:srgbClr val="FFFFFF"/>
                </a:solidFill>
              </a:rPr>
              <a:t> </a:t>
            </a:r>
            <a:r>
              <a:rPr lang="en-US" sz="2400" err="1">
                <a:solidFill>
                  <a:srgbClr val="FFFFFF"/>
                </a:solidFill>
              </a:rPr>
              <a:t>ni</a:t>
            </a:r>
            <a:r>
              <a:rPr lang="en-US" sz="2400">
                <a:solidFill>
                  <a:srgbClr val="FFFFFF"/>
                </a:solidFill>
              </a:rPr>
              <a:t> ac </a:t>
            </a:r>
            <a:r>
              <a:rPr lang="en-US" sz="2400" err="1">
                <a:solidFill>
                  <a:srgbClr val="FFFFFF"/>
                </a:solidFill>
              </a:rPr>
              <a:t>eraill</a:t>
            </a:r>
            <a:r>
              <a:rPr lang="en-US" sz="2400">
                <a:solidFill>
                  <a:srgbClr val="FFFFFF"/>
                </a:solidFill>
              </a:rPr>
              <a:t>.</a:t>
            </a:r>
          </a:p>
          <a:p>
            <a:br>
              <a:rPr lang="en-US" sz="2400" i="1">
                <a:solidFill>
                  <a:srgbClr val="FFFFFF"/>
                </a:solidFill>
              </a:rPr>
            </a:br>
            <a:r>
              <a:rPr lang="en-US" sz="2400" i="1">
                <a:solidFill>
                  <a:srgbClr val="FFFFFF"/>
                </a:solidFill>
              </a:rPr>
              <a:t>Our decision-making impacts on the quality of our lives and the lives of others.</a:t>
            </a:r>
            <a:r>
              <a:rPr lang="en-US" sz="2400">
                <a:solidFill>
                  <a:srgbClr val="FFFFFF"/>
                </a:solidFill>
              </a:rPr>
              <a:t> </a:t>
            </a:r>
            <a:br>
              <a:rPr lang="en-US" sz="2400">
                <a:solidFill>
                  <a:srgbClr val="FFFFFF"/>
                </a:solidFill>
              </a:rPr>
            </a:br>
            <a:endParaRPr lang="en-US" sz="2400">
              <a:solidFill>
                <a:srgbClr val="FFFFFF"/>
              </a:solidFill>
            </a:endParaRPr>
          </a:p>
        </p:txBody>
      </p:sp>
    </p:spTree>
    <p:extLst>
      <p:ext uri="{BB962C8B-B14F-4D97-AF65-F5344CB8AC3E}">
        <p14:creationId xmlns:p14="http://schemas.microsoft.com/office/powerpoint/2010/main" val="24032138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E614F1C-2D93-42D0-B229-768199449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552316" y="0"/>
            <a:ext cx="359168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6131051" y="640081"/>
            <a:ext cx="2532887" cy="5901396"/>
          </a:xfrm>
          <a:noFill/>
        </p:spPr>
        <p:txBody>
          <a:bodyPr vert="horz" lIns="91440" tIns="45720" rIns="91440" bIns="45720" rtlCol="0" anchor="b">
            <a:normAutofit/>
          </a:bodyPr>
          <a:lstStyle/>
          <a:p>
            <a:r>
              <a:rPr lang="en-US" sz="2400" b="1">
                <a:solidFill>
                  <a:schemeClr val="bg1"/>
                </a:solidFill>
              </a:rPr>
              <a:t>WM 4: </a:t>
            </a:r>
            <a:br>
              <a:rPr lang="en-US" sz="2400">
                <a:solidFill>
                  <a:schemeClr val="bg1"/>
                </a:solidFill>
              </a:rPr>
            </a:br>
            <a:r>
              <a:rPr lang="en-US" sz="2400" b="1" err="1">
                <a:solidFill>
                  <a:schemeClr val="bg1"/>
                </a:solidFill>
              </a:rPr>
              <a:t>Mae'r</a:t>
            </a:r>
            <a:r>
              <a:rPr lang="en-US" sz="2400" b="1">
                <a:solidFill>
                  <a:schemeClr val="bg1"/>
                </a:solidFill>
              </a:rPr>
              <a:t> </a:t>
            </a:r>
            <a:r>
              <a:rPr lang="en-US" sz="2400" b="1" err="1">
                <a:solidFill>
                  <a:schemeClr val="bg1"/>
                </a:solidFill>
              </a:rPr>
              <a:t>ffordd</a:t>
            </a:r>
            <a:r>
              <a:rPr lang="en-US" sz="2400" b="1">
                <a:solidFill>
                  <a:schemeClr val="bg1"/>
                </a:solidFill>
              </a:rPr>
              <a:t> </a:t>
            </a:r>
            <a:r>
              <a:rPr lang="en-US" sz="2400" b="1" err="1">
                <a:solidFill>
                  <a:schemeClr val="bg1"/>
                </a:solidFill>
              </a:rPr>
              <a:t>rydym</a:t>
            </a:r>
            <a:r>
              <a:rPr lang="en-US" sz="2400" b="1">
                <a:solidFill>
                  <a:schemeClr val="bg1"/>
                </a:solidFill>
              </a:rPr>
              <a:t> </a:t>
            </a:r>
            <a:r>
              <a:rPr lang="en-US" sz="2400" b="1" err="1">
                <a:solidFill>
                  <a:schemeClr val="bg1"/>
                </a:solidFill>
              </a:rPr>
              <a:t>yn</a:t>
            </a:r>
            <a:r>
              <a:rPr lang="en-US" sz="2400" b="1">
                <a:solidFill>
                  <a:schemeClr val="bg1"/>
                </a:solidFill>
              </a:rPr>
              <a:t> </a:t>
            </a:r>
            <a:r>
              <a:rPr lang="en-US" sz="2400" b="1" err="1">
                <a:solidFill>
                  <a:schemeClr val="bg1"/>
                </a:solidFill>
              </a:rPr>
              <a:t>ymgysylltu</a:t>
            </a:r>
            <a:r>
              <a:rPr lang="en-US" sz="2400" b="1">
                <a:solidFill>
                  <a:schemeClr val="bg1"/>
                </a:solidFill>
              </a:rPr>
              <a:t> â </a:t>
            </a:r>
            <a:r>
              <a:rPr lang="en-US" sz="2400" b="1" err="1">
                <a:solidFill>
                  <a:schemeClr val="bg1"/>
                </a:solidFill>
              </a:rPr>
              <a:t>dylanwadau</a:t>
            </a:r>
            <a:r>
              <a:rPr lang="en-US" sz="2400" b="1">
                <a:solidFill>
                  <a:schemeClr val="bg1"/>
                </a:solidFill>
              </a:rPr>
              <a:t> </a:t>
            </a:r>
            <a:r>
              <a:rPr lang="en-US" sz="2400" b="1" err="1">
                <a:solidFill>
                  <a:schemeClr val="bg1"/>
                </a:solidFill>
              </a:rPr>
              <a:t>cymdeithasol</a:t>
            </a:r>
            <a:r>
              <a:rPr lang="en-US" sz="2400" b="1">
                <a:solidFill>
                  <a:schemeClr val="bg1"/>
                </a:solidFill>
              </a:rPr>
              <a:t> </a:t>
            </a:r>
            <a:r>
              <a:rPr lang="en-US" sz="2400" b="1" err="1">
                <a:solidFill>
                  <a:schemeClr val="bg1"/>
                </a:solidFill>
              </a:rPr>
              <a:t>gwahanol</a:t>
            </a:r>
            <a:r>
              <a:rPr lang="en-US" sz="2400" b="1">
                <a:solidFill>
                  <a:schemeClr val="bg1"/>
                </a:solidFill>
              </a:rPr>
              <a:t> </a:t>
            </a:r>
            <a:r>
              <a:rPr lang="en-US" sz="2400" b="1" err="1">
                <a:solidFill>
                  <a:schemeClr val="bg1"/>
                </a:solidFill>
              </a:rPr>
              <a:t>yn</a:t>
            </a:r>
            <a:r>
              <a:rPr lang="en-US" sz="2400" b="1">
                <a:solidFill>
                  <a:schemeClr val="bg1"/>
                </a:solidFill>
              </a:rPr>
              <a:t> </a:t>
            </a:r>
            <a:r>
              <a:rPr lang="en-US" sz="2400" b="1" err="1">
                <a:solidFill>
                  <a:schemeClr val="bg1"/>
                </a:solidFill>
              </a:rPr>
              <a:t>siapio</a:t>
            </a:r>
            <a:r>
              <a:rPr lang="en-US" sz="2400" b="1">
                <a:solidFill>
                  <a:schemeClr val="bg1"/>
                </a:solidFill>
              </a:rPr>
              <a:t> </a:t>
            </a:r>
            <a:r>
              <a:rPr lang="en-US" sz="2400" b="1" err="1">
                <a:solidFill>
                  <a:schemeClr val="bg1"/>
                </a:solidFill>
              </a:rPr>
              <a:t>pwy</a:t>
            </a:r>
            <a:r>
              <a:rPr lang="en-US" sz="2400" b="1">
                <a:solidFill>
                  <a:schemeClr val="bg1"/>
                </a:solidFill>
              </a:rPr>
              <a:t> </a:t>
            </a:r>
            <a:r>
              <a:rPr lang="en-US" sz="2400" b="1" err="1">
                <a:solidFill>
                  <a:schemeClr val="bg1"/>
                </a:solidFill>
              </a:rPr>
              <a:t>ydym</a:t>
            </a:r>
            <a:r>
              <a:rPr lang="en-US" sz="2400" b="1">
                <a:solidFill>
                  <a:schemeClr val="bg1"/>
                </a:solidFill>
              </a:rPr>
              <a:t> </a:t>
            </a:r>
            <a:r>
              <a:rPr lang="en-US" sz="2400" b="1" err="1">
                <a:solidFill>
                  <a:schemeClr val="bg1"/>
                </a:solidFill>
              </a:rPr>
              <a:t>ni</a:t>
            </a:r>
            <a:r>
              <a:rPr lang="en-US" sz="2400" b="1">
                <a:solidFill>
                  <a:schemeClr val="bg1"/>
                </a:solidFill>
              </a:rPr>
              <a:t> </a:t>
            </a:r>
            <a:r>
              <a:rPr lang="en-US" sz="2400" b="1" err="1">
                <a:solidFill>
                  <a:schemeClr val="bg1"/>
                </a:solidFill>
              </a:rPr>
              <a:t>a'n</a:t>
            </a:r>
            <a:r>
              <a:rPr lang="en-US" sz="2400" b="1">
                <a:solidFill>
                  <a:schemeClr val="bg1"/>
                </a:solidFill>
              </a:rPr>
              <a:t> </a:t>
            </a:r>
            <a:r>
              <a:rPr lang="en-US" sz="2400" b="1" err="1">
                <a:solidFill>
                  <a:schemeClr val="bg1"/>
                </a:solidFill>
              </a:rPr>
              <a:t>hiechyd</a:t>
            </a:r>
            <a:r>
              <a:rPr lang="en-US" sz="2400" b="1">
                <a:solidFill>
                  <a:schemeClr val="bg1"/>
                </a:solidFill>
              </a:rPr>
              <a:t> </a:t>
            </a:r>
            <a:r>
              <a:rPr lang="en-US" sz="2400" b="1" err="1">
                <a:solidFill>
                  <a:schemeClr val="bg1"/>
                </a:solidFill>
              </a:rPr>
              <a:t>a'n</a:t>
            </a:r>
            <a:r>
              <a:rPr lang="en-US" sz="2400" b="1">
                <a:solidFill>
                  <a:schemeClr val="bg1"/>
                </a:solidFill>
              </a:rPr>
              <a:t> </a:t>
            </a:r>
            <a:r>
              <a:rPr lang="en-US" sz="2400" b="1" err="1">
                <a:solidFill>
                  <a:schemeClr val="bg1"/>
                </a:solidFill>
              </a:rPr>
              <a:t>lles</a:t>
            </a:r>
            <a:br>
              <a:rPr lang="en-US" sz="2400" b="1">
                <a:solidFill>
                  <a:schemeClr val="bg1"/>
                </a:solidFill>
              </a:rPr>
            </a:br>
            <a:endParaRPr lang="en-US" sz="2400">
              <a:solidFill>
                <a:schemeClr val="bg1"/>
              </a:solidFill>
            </a:endParaRPr>
          </a:p>
          <a:p>
            <a:r>
              <a:rPr lang="en-US" sz="2400" i="1">
                <a:solidFill>
                  <a:schemeClr val="bg1"/>
                </a:solidFill>
              </a:rPr>
              <a:t>How we engage with different social influences shapes who we are and our health and well-being. </a:t>
            </a:r>
            <a:br>
              <a:rPr lang="en-US" sz="2400">
                <a:solidFill>
                  <a:schemeClr val="bg1"/>
                </a:solidFill>
              </a:rPr>
            </a:br>
            <a:br>
              <a:rPr lang="en-US" sz="1800">
                <a:solidFill>
                  <a:schemeClr val="bg1"/>
                </a:solidFill>
              </a:rPr>
            </a:br>
            <a:r>
              <a:rPr lang="en-US" sz="1800">
                <a:solidFill>
                  <a:schemeClr val="bg1"/>
                </a:solidFill>
              </a:rPr>
              <a:t> </a:t>
            </a:r>
            <a:br>
              <a:rPr lang="en-US" sz="1800">
                <a:solidFill>
                  <a:schemeClr val="bg1"/>
                </a:solidFill>
              </a:rPr>
            </a:br>
            <a:endParaRPr lang="en-US" sz="1800">
              <a:solidFill>
                <a:schemeClr val="bg1"/>
              </a:solidFill>
            </a:endParaRPr>
          </a:p>
        </p:txBody>
      </p:sp>
      <p:pic>
        <p:nvPicPr>
          <p:cNvPr id="4" name="Picture 3" descr="Aerial view of skyscrapers">
            <a:extLst>
              <a:ext uri="{FF2B5EF4-FFF2-40B4-BE49-F238E27FC236}">
                <a16:creationId xmlns:a16="http://schemas.microsoft.com/office/drawing/2014/main" id="{178519BB-D325-A413-819C-32A8A020D6D9}"/>
              </a:ext>
            </a:extLst>
          </p:cNvPr>
          <p:cNvPicPr>
            <a:picLocks noChangeAspect="1"/>
          </p:cNvPicPr>
          <p:nvPr/>
        </p:nvPicPr>
        <p:blipFill rotWithShape="1">
          <a:blip r:embed="rId3"/>
          <a:srcRect l="15269" r="22931"/>
          <a:stretch/>
        </p:blipFill>
        <p:spPr>
          <a:xfrm>
            <a:off x="20" y="10"/>
            <a:ext cx="5650972" cy="6857990"/>
          </a:xfrm>
          <a:prstGeom prst="rect">
            <a:avLst/>
          </a:prstGeom>
        </p:spPr>
      </p:pic>
    </p:spTree>
    <p:extLst>
      <p:ext uri="{BB962C8B-B14F-4D97-AF65-F5344CB8AC3E}">
        <p14:creationId xmlns:p14="http://schemas.microsoft.com/office/powerpoint/2010/main" val="301896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2">
            <a:extLst>
              <a:ext uri="{FF2B5EF4-FFF2-40B4-BE49-F238E27FC236}">
                <a16:creationId xmlns:a16="http://schemas.microsoft.com/office/drawing/2014/main" id="{2E614F1C-2D93-42D0-B229-768199449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5552316" y="0"/>
            <a:ext cx="359168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idx="4294967295"/>
          </p:nvPr>
        </p:nvSpPr>
        <p:spPr>
          <a:xfrm>
            <a:off x="6089903" y="1574552"/>
            <a:ext cx="2532887" cy="3708895"/>
          </a:xfrm>
          <a:noFill/>
        </p:spPr>
        <p:txBody>
          <a:bodyPr vert="horz" lIns="91440" tIns="45720" rIns="91440" bIns="45720" rtlCol="0" anchor="b">
            <a:normAutofit fontScale="90000"/>
          </a:bodyPr>
          <a:lstStyle/>
          <a:p>
            <a:r>
              <a:rPr lang="en-US" sz="2400" b="1">
                <a:solidFill>
                  <a:schemeClr val="bg1"/>
                </a:solidFill>
              </a:rPr>
              <a:t>WM 5:</a:t>
            </a:r>
            <a:br>
              <a:rPr lang="en-US" sz="2400">
                <a:solidFill>
                  <a:schemeClr val="bg1"/>
                </a:solidFill>
              </a:rPr>
            </a:br>
            <a:r>
              <a:rPr lang="en-US" sz="2400">
                <a:solidFill>
                  <a:schemeClr val="bg1"/>
                </a:solidFill>
              </a:rPr>
              <a:t> Mae </a:t>
            </a:r>
            <a:r>
              <a:rPr lang="en-US" sz="2400" err="1">
                <a:solidFill>
                  <a:schemeClr val="bg1"/>
                </a:solidFill>
              </a:rPr>
              <a:t>cydberthnasau</a:t>
            </a:r>
            <a:r>
              <a:rPr lang="en-US" sz="2400">
                <a:solidFill>
                  <a:schemeClr val="bg1"/>
                </a:solidFill>
              </a:rPr>
              <a:t> </a:t>
            </a:r>
            <a:r>
              <a:rPr lang="en-US" sz="2400" err="1">
                <a:solidFill>
                  <a:schemeClr val="bg1"/>
                </a:solidFill>
              </a:rPr>
              <a:t>iach</a:t>
            </a:r>
            <a:r>
              <a:rPr lang="en-US" sz="2400">
                <a:solidFill>
                  <a:schemeClr val="bg1"/>
                </a:solidFill>
              </a:rPr>
              <a:t> </a:t>
            </a:r>
            <a:r>
              <a:rPr lang="en-US" sz="2400" err="1">
                <a:solidFill>
                  <a:schemeClr val="bg1"/>
                </a:solidFill>
              </a:rPr>
              <a:t>yn</a:t>
            </a:r>
            <a:r>
              <a:rPr lang="en-US" sz="2400">
                <a:solidFill>
                  <a:schemeClr val="bg1"/>
                </a:solidFill>
              </a:rPr>
              <a:t> </a:t>
            </a:r>
            <a:r>
              <a:rPr lang="en-US" sz="2400" err="1">
                <a:solidFill>
                  <a:schemeClr val="bg1"/>
                </a:solidFill>
              </a:rPr>
              <a:t>hanfodol</a:t>
            </a:r>
            <a:r>
              <a:rPr lang="en-US" sz="2400">
                <a:solidFill>
                  <a:schemeClr val="bg1"/>
                </a:solidFill>
              </a:rPr>
              <a:t> </a:t>
            </a:r>
            <a:r>
              <a:rPr lang="en-US" sz="2400" err="1">
                <a:solidFill>
                  <a:schemeClr val="bg1"/>
                </a:solidFill>
              </a:rPr>
              <a:t>ar</a:t>
            </a:r>
            <a:r>
              <a:rPr lang="en-US" sz="2400">
                <a:solidFill>
                  <a:schemeClr val="bg1"/>
                </a:solidFill>
              </a:rPr>
              <a:t> </a:t>
            </a:r>
            <a:r>
              <a:rPr lang="en-US" sz="2400" err="1">
                <a:solidFill>
                  <a:schemeClr val="bg1"/>
                </a:solidFill>
              </a:rPr>
              <a:t>gyfer</a:t>
            </a:r>
            <a:r>
              <a:rPr lang="en-US" sz="2400">
                <a:solidFill>
                  <a:schemeClr val="bg1"/>
                </a:solidFill>
              </a:rPr>
              <a:t> </a:t>
            </a:r>
            <a:r>
              <a:rPr lang="en-US" sz="2400" err="1">
                <a:solidFill>
                  <a:schemeClr val="bg1"/>
                </a:solidFill>
              </a:rPr>
              <a:t>ein</a:t>
            </a:r>
            <a:r>
              <a:rPr lang="en-US" sz="2400">
                <a:solidFill>
                  <a:schemeClr val="bg1"/>
                </a:solidFill>
              </a:rPr>
              <a:t> </a:t>
            </a:r>
            <a:r>
              <a:rPr lang="en-US" sz="2400" err="1">
                <a:solidFill>
                  <a:schemeClr val="bg1"/>
                </a:solidFill>
              </a:rPr>
              <a:t>hymdeimlad</a:t>
            </a:r>
            <a:r>
              <a:rPr lang="en-US" sz="2400">
                <a:solidFill>
                  <a:schemeClr val="bg1"/>
                </a:solidFill>
              </a:rPr>
              <a:t> o </a:t>
            </a:r>
            <a:r>
              <a:rPr lang="en-US" sz="2400" err="1">
                <a:solidFill>
                  <a:schemeClr val="bg1"/>
                </a:solidFill>
              </a:rPr>
              <a:t>berthyn</a:t>
            </a:r>
            <a:r>
              <a:rPr lang="en-US" sz="2400">
                <a:solidFill>
                  <a:schemeClr val="bg1"/>
                </a:solidFill>
              </a:rPr>
              <a:t> a </a:t>
            </a:r>
            <a:r>
              <a:rPr lang="en-US" sz="2400" err="1">
                <a:solidFill>
                  <a:schemeClr val="bg1"/>
                </a:solidFill>
              </a:rPr>
              <a:t>lles</a:t>
            </a:r>
            <a:r>
              <a:rPr lang="en-US" sz="2400">
                <a:solidFill>
                  <a:schemeClr val="bg1"/>
                </a:solidFill>
              </a:rPr>
              <a:t>.</a:t>
            </a:r>
            <a:r>
              <a:rPr lang="en-US" sz="2400" b="1">
                <a:solidFill>
                  <a:schemeClr val="bg1"/>
                </a:solidFill>
              </a:rPr>
              <a:t> </a:t>
            </a:r>
            <a:br>
              <a:rPr lang="en-US" sz="2400">
                <a:solidFill>
                  <a:schemeClr val="bg1"/>
                </a:solidFill>
              </a:rPr>
            </a:br>
            <a:r>
              <a:rPr lang="en-US" sz="2400">
                <a:solidFill>
                  <a:schemeClr val="bg1"/>
                </a:solidFill>
              </a:rPr>
              <a:t> </a:t>
            </a:r>
            <a:br>
              <a:rPr lang="en-US" sz="2400">
                <a:solidFill>
                  <a:schemeClr val="bg1"/>
                </a:solidFill>
              </a:rPr>
            </a:br>
            <a:r>
              <a:rPr lang="en-US" sz="2400" i="1">
                <a:solidFill>
                  <a:schemeClr val="bg1"/>
                </a:solidFill>
              </a:rPr>
              <a:t>Healthy relationships are fundamental to our sense of belonging and well-being. </a:t>
            </a:r>
          </a:p>
          <a:p>
            <a:br>
              <a:rPr lang="en-US" sz="1800">
                <a:solidFill>
                  <a:schemeClr val="bg1"/>
                </a:solidFill>
              </a:rPr>
            </a:br>
            <a:br>
              <a:rPr lang="en-US" sz="1800">
                <a:solidFill>
                  <a:schemeClr val="bg1"/>
                </a:solidFill>
              </a:rPr>
            </a:br>
            <a:r>
              <a:rPr lang="en-US" sz="1800">
                <a:solidFill>
                  <a:schemeClr val="bg1"/>
                </a:solidFill>
              </a:rPr>
              <a:t> </a:t>
            </a:r>
            <a:br>
              <a:rPr lang="en-US" sz="1800">
                <a:solidFill>
                  <a:schemeClr val="bg1"/>
                </a:solidFill>
              </a:rPr>
            </a:br>
            <a:endParaRPr lang="en-US" sz="1800">
              <a:solidFill>
                <a:schemeClr val="bg1"/>
              </a:solidFill>
            </a:endParaRPr>
          </a:p>
        </p:txBody>
      </p:sp>
      <p:pic>
        <p:nvPicPr>
          <p:cNvPr id="4" name="Picture 3" descr="Close up image of a hand touching flowers">
            <a:extLst>
              <a:ext uri="{FF2B5EF4-FFF2-40B4-BE49-F238E27FC236}">
                <a16:creationId xmlns:a16="http://schemas.microsoft.com/office/drawing/2014/main" id="{BCCD422B-F698-0E41-D93B-2250C1457E6A}"/>
              </a:ext>
            </a:extLst>
          </p:cNvPr>
          <p:cNvPicPr>
            <a:picLocks noChangeAspect="1"/>
          </p:cNvPicPr>
          <p:nvPr/>
        </p:nvPicPr>
        <p:blipFill rotWithShape="1">
          <a:blip r:embed="rId3"/>
          <a:srcRect l="4544" r="40453" b="-1"/>
          <a:stretch/>
        </p:blipFill>
        <p:spPr>
          <a:xfrm>
            <a:off x="20" y="10"/>
            <a:ext cx="5650972" cy="6857990"/>
          </a:xfrm>
          <a:prstGeom prst="rect">
            <a:avLst/>
          </a:prstGeom>
        </p:spPr>
      </p:pic>
    </p:spTree>
    <p:extLst>
      <p:ext uri="{BB962C8B-B14F-4D97-AF65-F5344CB8AC3E}">
        <p14:creationId xmlns:p14="http://schemas.microsoft.com/office/powerpoint/2010/main" val="2840189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B8140967-BC30-833B-36CB-153495C4E1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294" y="795758"/>
            <a:ext cx="7841411" cy="4457080"/>
          </a:xfrm>
          <a:prstGeom prst="rect">
            <a:avLst/>
          </a:prstGeom>
          <a:noFill/>
          <a:extLst>
            <a:ext uri="{909E8E84-426E-40DD-AFC4-6F175D3DCCD1}">
              <a14:hiddenFill xmlns:a14="http://schemas.microsoft.com/office/drawing/2010/main">
                <a:solidFill>
                  <a:srgbClr val="FFFFFF"/>
                </a:solidFill>
              </a14:hiddenFill>
            </a:ext>
          </a:extLst>
        </p:spPr>
      </p:pic>
      <p:sp>
        <p:nvSpPr>
          <p:cNvPr id="3" name="Blwch Testun 2">
            <a:extLst>
              <a:ext uri="{FF2B5EF4-FFF2-40B4-BE49-F238E27FC236}">
                <a16:creationId xmlns:a16="http://schemas.microsoft.com/office/drawing/2014/main" id="{11D86F2D-2D68-2ABE-885E-AE9FDB185771}"/>
              </a:ext>
            </a:extLst>
          </p:cNvPr>
          <p:cNvSpPr txBox="1"/>
          <p:nvPr/>
        </p:nvSpPr>
        <p:spPr>
          <a:xfrm>
            <a:off x="1164564" y="310552"/>
            <a:ext cx="6996023" cy="523220"/>
          </a:xfrm>
          <a:prstGeom prst="rect">
            <a:avLst/>
          </a:prstGeom>
          <a:solidFill>
            <a:schemeClr val="bg1">
              <a:lumMod val="95000"/>
            </a:schemeClr>
          </a:solidFill>
        </p:spPr>
        <p:txBody>
          <a:bodyPr wrap="square" rtlCol="0">
            <a:spAutoFit/>
          </a:bodyPr>
          <a:lstStyle/>
          <a:p>
            <a:r>
              <a:rPr lang="cy-GB" sz="2800" b="0" i="0" u="none" strike="noStrike">
                <a:solidFill>
                  <a:srgbClr val="000000"/>
                </a:solidFill>
                <a:effectLst/>
                <a:latin typeface="Calibri" panose="020F0502020204030204" pitchFamily="34" charset="0"/>
              </a:rPr>
              <a:t>The </a:t>
            </a:r>
            <a:r>
              <a:rPr lang="cy-GB" sz="2800" b="0" i="0" u="none" strike="noStrike" err="1">
                <a:solidFill>
                  <a:srgbClr val="000000"/>
                </a:solidFill>
                <a:effectLst/>
                <a:latin typeface="Calibri" panose="020F0502020204030204" pitchFamily="34" charset="0"/>
              </a:rPr>
              <a:t>mountain</a:t>
            </a:r>
            <a:r>
              <a:rPr lang="cy-GB" sz="2800" b="0" i="0" u="none" strike="noStrike">
                <a:solidFill>
                  <a:srgbClr val="000000"/>
                </a:solidFill>
                <a:effectLst/>
                <a:latin typeface="Calibri" panose="020F0502020204030204" pitchFamily="34" charset="0"/>
              </a:rPr>
              <a:t> </a:t>
            </a:r>
            <a:r>
              <a:rPr lang="cy-GB" sz="2800" b="0" i="0" u="none" strike="noStrike" err="1">
                <a:solidFill>
                  <a:srgbClr val="000000"/>
                </a:solidFill>
                <a:effectLst/>
                <a:latin typeface="Calibri" panose="020F0502020204030204" pitchFamily="34" charset="0"/>
              </a:rPr>
              <a:t>tops</a:t>
            </a:r>
            <a:r>
              <a:rPr lang="cy-GB" sz="2800" b="0" i="0" u="none" strike="noStrike">
                <a:solidFill>
                  <a:srgbClr val="000000"/>
                </a:solidFill>
                <a:effectLst/>
                <a:latin typeface="Calibri" panose="020F0502020204030204" pitchFamily="34" charset="0"/>
              </a:rPr>
              <a:t> </a:t>
            </a:r>
            <a:r>
              <a:rPr lang="cy-GB" sz="2800" b="0" i="0" u="none" strike="noStrike" err="1">
                <a:solidFill>
                  <a:srgbClr val="000000"/>
                </a:solidFill>
                <a:effectLst/>
                <a:latin typeface="Calibri" panose="020F0502020204030204" pitchFamily="34" charset="0"/>
              </a:rPr>
              <a:t>are</a:t>
            </a:r>
            <a:r>
              <a:rPr lang="cy-GB" sz="2800" b="0" i="0" u="none" strike="noStrike">
                <a:solidFill>
                  <a:srgbClr val="000000"/>
                </a:solidFill>
                <a:effectLst/>
                <a:latin typeface="Calibri" panose="020F0502020204030204" pitchFamily="34" charset="0"/>
              </a:rPr>
              <a:t> the </a:t>
            </a:r>
            <a:r>
              <a:rPr lang="cy-GB" sz="2800" b="0" i="0" u="none" strike="noStrike" err="1">
                <a:solidFill>
                  <a:srgbClr val="000000"/>
                </a:solidFill>
                <a:effectLst/>
                <a:latin typeface="Calibri" panose="020F0502020204030204" pitchFamily="34" charset="0"/>
              </a:rPr>
              <a:t>progression</a:t>
            </a:r>
            <a:r>
              <a:rPr lang="cy-GB" sz="2800" b="0" i="0" u="none" strike="noStrike">
                <a:solidFill>
                  <a:srgbClr val="000000"/>
                </a:solidFill>
                <a:effectLst/>
                <a:latin typeface="Calibri" panose="020F0502020204030204" pitchFamily="34" charset="0"/>
              </a:rPr>
              <a:t> </a:t>
            </a:r>
            <a:r>
              <a:rPr lang="cy-GB" sz="2800" b="0" i="0" u="none" strike="noStrike" err="1">
                <a:solidFill>
                  <a:srgbClr val="000000"/>
                </a:solidFill>
                <a:effectLst/>
                <a:latin typeface="Calibri" panose="020F0502020204030204" pitchFamily="34" charset="0"/>
              </a:rPr>
              <a:t>steps</a:t>
            </a:r>
            <a:endParaRPr lang="cy-GB" sz="2800"/>
          </a:p>
        </p:txBody>
      </p:sp>
      <p:sp>
        <p:nvSpPr>
          <p:cNvPr id="4" name="Blwch Testun 3">
            <a:extLst>
              <a:ext uri="{FF2B5EF4-FFF2-40B4-BE49-F238E27FC236}">
                <a16:creationId xmlns:a16="http://schemas.microsoft.com/office/drawing/2014/main" id="{EAAE3AA0-19F1-0908-EE54-3671BD29BAE5}"/>
              </a:ext>
            </a:extLst>
          </p:cNvPr>
          <p:cNvSpPr txBox="1"/>
          <p:nvPr/>
        </p:nvSpPr>
        <p:spPr>
          <a:xfrm>
            <a:off x="1811546" y="5089584"/>
            <a:ext cx="5702060" cy="461665"/>
          </a:xfrm>
          <a:prstGeom prst="rect">
            <a:avLst/>
          </a:prstGeom>
          <a:solidFill>
            <a:srgbClr val="CCCCFF"/>
          </a:solidFill>
        </p:spPr>
        <p:txBody>
          <a:bodyPr wrap="square" rtlCol="0">
            <a:spAutoFit/>
          </a:bodyPr>
          <a:lstStyle/>
          <a:p>
            <a:r>
              <a:rPr lang="en-GB" sz="2400" b="0" i="0" u="none" strike="noStrike">
                <a:solidFill>
                  <a:srgbClr val="000000"/>
                </a:solidFill>
                <a:effectLst/>
                <a:latin typeface="Calibri" panose="020F0502020204030204" pitchFamily="34" charset="0"/>
              </a:rPr>
              <a:t>The base of the mountains is the curriculum</a:t>
            </a:r>
            <a:r>
              <a:rPr lang="en-GB" b="0" i="0">
                <a:solidFill>
                  <a:srgbClr val="000000"/>
                </a:solidFill>
                <a:effectLst/>
                <a:latin typeface="Calibri" panose="020F0502020204030204" pitchFamily="34" charset="0"/>
              </a:rPr>
              <a:t>​</a:t>
            </a:r>
            <a:endParaRPr lang="cy-GB"/>
          </a:p>
        </p:txBody>
      </p:sp>
    </p:spTree>
    <p:extLst>
      <p:ext uri="{BB962C8B-B14F-4D97-AF65-F5344CB8AC3E}">
        <p14:creationId xmlns:p14="http://schemas.microsoft.com/office/powerpoint/2010/main" val="643083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A604FAD-568E-C4D7-1005-25EE22A09E7E}"/>
              </a:ext>
            </a:extLst>
          </p:cNvPr>
          <p:cNvSpPr>
            <a:spLocks noGrp="1"/>
          </p:cNvSpPr>
          <p:nvPr>
            <p:ph type="title"/>
          </p:nvPr>
        </p:nvSpPr>
        <p:spPr/>
        <p:txBody>
          <a:bodyPr>
            <a:normAutofit fontScale="90000"/>
          </a:bodyPr>
          <a:lstStyle/>
          <a:p>
            <a:r>
              <a:rPr lang="en-GB" err="1"/>
              <a:t>Dysgu</a:t>
            </a:r>
            <a:r>
              <a:rPr lang="en-GB"/>
              <a:t> Sylfaen – Cam 1&amp;2</a:t>
            </a:r>
            <a:br>
              <a:rPr lang="en-GB"/>
            </a:br>
            <a:r>
              <a:rPr lang="en-GB" i="1"/>
              <a:t>Foundation Learning –Steps 1&amp;2</a:t>
            </a:r>
            <a:br>
              <a:rPr lang="en-GB" i="1"/>
            </a:br>
            <a:r>
              <a:rPr lang="en-GB"/>
              <a:t> </a:t>
            </a:r>
            <a:endParaRPr lang="cy-GB"/>
          </a:p>
        </p:txBody>
      </p:sp>
      <p:sp>
        <p:nvSpPr>
          <p:cNvPr id="4" name="Dalfan Cynnwys 3">
            <a:extLst>
              <a:ext uri="{FF2B5EF4-FFF2-40B4-BE49-F238E27FC236}">
                <a16:creationId xmlns:a16="http://schemas.microsoft.com/office/drawing/2014/main" id="{BA7E0682-CA44-EAB6-C4D0-592515CC8AB2}"/>
              </a:ext>
            </a:extLst>
          </p:cNvPr>
          <p:cNvSpPr>
            <a:spLocks noGrp="1"/>
          </p:cNvSpPr>
          <p:nvPr>
            <p:ph sz="half" idx="1"/>
          </p:nvPr>
        </p:nvSpPr>
        <p:spPr/>
        <p:txBody>
          <a:bodyPr/>
          <a:lstStyle/>
          <a:p>
            <a:pPr marL="0" indent="0">
              <a:buNone/>
            </a:pPr>
            <a:r>
              <a:rPr lang="en-GB"/>
              <a:t>TASG:</a:t>
            </a:r>
          </a:p>
          <a:p>
            <a:pPr marL="514350" indent="-514350">
              <a:buFont typeface="+mj-lt"/>
              <a:buAutoNum type="arabicPeriod"/>
            </a:pPr>
            <a:r>
              <a:rPr lang="en-GB" err="1"/>
              <a:t>Darllenwch</a:t>
            </a:r>
            <a:r>
              <a:rPr lang="en-GB"/>
              <a:t> y </a:t>
            </a:r>
            <a:r>
              <a:rPr lang="en-GB" err="1"/>
              <a:t>camau</a:t>
            </a:r>
            <a:r>
              <a:rPr lang="en-GB"/>
              <a:t> </a:t>
            </a:r>
            <a:r>
              <a:rPr lang="en-GB" err="1"/>
              <a:t>cynnydd</a:t>
            </a:r>
            <a:endParaRPr lang="en-GB"/>
          </a:p>
          <a:p>
            <a:pPr marL="514350" indent="-514350">
              <a:buFont typeface="+mj-lt"/>
              <a:buAutoNum type="arabicPeriod"/>
            </a:pPr>
            <a:r>
              <a:rPr lang="en-GB" err="1"/>
              <a:t>Penderfynwch</a:t>
            </a:r>
            <a:r>
              <a:rPr lang="en-GB"/>
              <a:t> pa </a:t>
            </a:r>
            <a:r>
              <a:rPr lang="en-GB" err="1"/>
              <a:t>drefn</a:t>
            </a:r>
            <a:r>
              <a:rPr lang="en-GB"/>
              <a:t> </a:t>
            </a:r>
            <a:r>
              <a:rPr lang="en-GB" err="1"/>
              <a:t>dylent</a:t>
            </a:r>
            <a:r>
              <a:rPr lang="en-GB"/>
              <a:t> </a:t>
            </a:r>
            <a:r>
              <a:rPr lang="en-GB" err="1"/>
              <a:t>fod</a:t>
            </a:r>
            <a:endParaRPr lang="en-GB"/>
          </a:p>
          <a:p>
            <a:pPr marL="514350" indent="-514350">
              <a:buFont typeface="+mj-lt"/>
              <a:buAutoNum type="arabicPeriod"/>
            </a:pPr>
            <a:r>
              <a:rPr lang="en-GB"/>
              <a:t>I </a:t>
            </a:r>
            <a:r>
              <a:rPr lang="en-GB" err="1"/>
              <a:t>ba</a:t>
            </a:r>
            <a:r>
              <a:rPr lang="en-GB"/>
              <a:t> ‘Beth </a:t>
            </a:r>
            <a:r>
              <a:rPr lang="en-GB" err="1"/>
              <a:t>sy’n</a:t>
            </a:r>
            <a:r>
              <a:rPr lang="en-GB"/>
              <a:t> </a:t>
            </a:r>
            <a:r>
              <a:rPr lang="en-GB" err="1"/>
              <a:t>bwysig</a:t>
            </a:r>
            <a:r>
              <a:rPr lang="en-GB"/>
              <a:t>’ </a:t>
            </a:r>
            <a:r>
              <a:rPr lang="en-GB" err="1"/>
              <a:t>maent</a:t>
            </a:r>
            <a:r>
              <a:rPr lang="en-GB"/>
              <a:t> </a:t>
            </a:r>
            <a:r>
              <a:rPr lang="en-GB" err="1"/>
              <a:t>yn</a:t>
            </a:r>
            <a:r>
              <a:rPr lang="en-GB"/>
              <a:t> </a:t>
            </a:r>
            <a:r>
              <a:rPr lang="en-GB" err="1"/>
              <a:t>perthyn</a:t>
            </a:r>
            <a:r>
              <a:rPr lang="en-GB"/>
              <a:t>?</a:t>
            </a:r>
            <a:endParaRPr lang="cy-GB"/>
          </a:p>
        </p:txBody>
      </p:sp>
      <p:sp>
        <p:nvSpPr>
          <p:cNvPr id="5" name="Dalfan Cynnwys 4">
            <a:extLst>
              <a:ext uri="{FF2B5EF4-FFF2-40B4-BE49-F238E27FC236}">
                <a16:creationId xmlns:a16="http://schemas.microsoft.com/office/drawing/2014/main" id="{85C42B8F-C65D-AB03-4E81-B1A71BDBFEE7}"/>
              </a:ext>
            </a:extLst>
          </p:cNvPr>
          <p:cNvSpPr>
            <a:spLocks noGrp="1"/>
          </p:cNvSpPr>
          <p:nvPr>
            <p:ph sz="half" idx="2"/>
          </p:nvPr>
        </p:nvSpPr>
        <p:spPr/>
        <p:txBody>
          <a:bodyPr/>
          <a:lstStyle/>
          <a:p>
            <a:pPr marL="0" indent="0">
              <a:buNone/>
            </a:pPr>
            <a:r>
              <a:rPr lang="en-GB" i="1"/>
              <a:t>TASK</a:t>
            </a:r>
          </a:p>
          <a:p>
            <a:pPr marL="514350" indent="-514350">
              <a:buAutoNum type="arabicPeriod"/>
            </a:pPr>
            <a:r>
              <a:rPr lang="en-GB" i="1"/>
              <a:t>Read the progression steps</a:t>
            </a:r>
          </a:p>
          <a:p>
            <a:pPr marL="514350" indent="-514350">
              <a:buAutoNum type="arabicPeriod"/>
            </a:pPr>
            <a:r>
              <a:rPr lang="en-GB" i="1"/>
              <a:t>Decide which order they should be in</a:t>
            </a:r>
          </a:p>
          <a:p>
            <a:pPr marL="514350" indent="-514350">
              <a:buAutoNum type="arabicPeriod"/>
            </a:pPr>
            <a:r>
              <a:rPr lang="en-GB" i="1"/>
              <a:t>To which ‘What Matters’ do they belong?</a:t>
            </a:r>
            <a:endParaRPr lang="cy-GB" i="1"/>
          </a:p>
        </p:txBody>
      </p:sp>
    </p:spTree>
    <p:extLst>
      <p:ext uri="{BB962C8B-B14F-4D97-AF65-F5344CB8AC3E}">
        <p14:creationId xmlns:p14="http://schemas.microsoft.com/office/powerpoint/2010/main" val="701972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726165CC-72A8-D730-66C8-9DD273F998B7}"/>
              </a:ext>
            </a:extLst>
          </p:cNvPr>
          <p:cNvSpPr>
            <a:spLocks noGrp="1"/>
          </p:cNvSpPr>
          <p:nvPr>
            <p:ph type="title"/>
          </p:nvPr>
        </p:nvSpPr>
        <p:spPr>
          <a:xfrm>
            <a:off x="628650" y="206864"/>
            <a:ext cx="7636119" cy="1325563"/>
          </a:xfrm>
        </p:spPr>
        <p:txBody>
          <a:bodyPr>
            <a:normAutofit/>
          </a:bodyPr>
          <a:lstStyle/>
          <a:p>
            <a:r>
              <a:rPr lang="en-GB" dirty="0" err="1"/>
              <a:t>Modelau</a:t>
            </a:r>
            <a:r>
              <a:rPr lang="en-GB" dirty="0"/>
              <a:t> o </a:t>
            </a:r>
            <a:r>
              <a:rPr lang="en-GB" dirty="0" err="1"/>
              <a:t>gynnydd</a:t>
            </a:r>
            <a:r>
              <a:rPr lang="en-GB" dirty="0"/>
              <a:t> </a:t>
            </a:r>
            <a:r>
              <a:rPr lang="en-GB" dirty="0" err="1"/>
              <a:t>mewn</a:t>
            </a:r>
            <a:r>
              <a:rPr lang="en-GB" dirty="0"/>
              <a:t> </a:t>
            </a:r>
            <a:r>
              <a:rPr lang="en-GB" dirty="0" err="1"/>
              <a:t>I&amp;Ll</a:t>
            </a:r>
            <a:br>
              <a:rPr lang="en-GB" dirty="0"/>
            </a:br>
            <a:r>
              <a:rPr lang="en-GB" dirty="0"/>
              <a:t>Models of progression in H&amp;WB</a:t>
            </a:r>
            <a:endParaRPr lang="cy-GB" dirty="0"/>
          </a:p>
        </p:txBody>
      </p:sp>
      <p:sp>
        <p:nvSpPr>
          <p:cNvPr id="3" name="Dalfan Cynnwys 2">
            <a:extLst>
              <a:ext uri="{FF2B5EF4-FFF2-40B4-BE49-F238E27FC236}">
                <a16:creationId xmlns:a16="http://schemas.microsoft.com/office/drawing/2014/main" id="{A08B26BB-7B59-77F5-98DC-CE5CFE45C839}"/>
              </a:ext>
            </a:extLst>
          </p:cNvPr>
          <p:cNvSpPr>
            <a:spLocks noGrp="1"/>
          </p:cNvSpPr>
          <p:nvPr>
            <p:ph sz="half" idx="1"/>
          </p:nvPr>
        </p:nvSpPr>
        <p:spPr/>
        <p:txBody>
          <a:bodyPr/>
          <a:lstStyle/>
          <a:p>
            <a:r>
              <a:rPr lang="en-US" err="1">
                <a:cs typeface="Calibri"/>
              </a:rPr>
              <a:t>Dod</a:t>
            </a:r>
            <a:r>
              <a:rPr lang="en-US">
                <a:cs typeface="Calibri"/>
              </a:rPr>
              <a:t> </a:t>
            </a:r>
            <a:r>
              <a:rPr lang="en-US" err="1">
                <a:cs typeface="Calibri"/>
              </a:rPr>
              <a:t>yn</a:t>
            </a:r>
            <a:r>
              <a:rPr lang="en-US">
                <a:cs typeface="Calibri"/>
              </a:rPr>
              <a:t> </a:t>
            </a:r>
            <a:r>
              <a:rPr lang="en-US" err="1">
                <a:cs typeface="Calibri"/>
              </a:rPr>
              <a:t>fwy</a:t>
            </a:r>
            <a:r>
              <a:rPr lang="en-US">
                <a:cs typeface="Calibri"/>
              </a:rPr>
              <a:t> </a:t>
            </a:r>
            <a:r>
              <a:rPr lang="en-US" err="1">
                <a:cs typeface="Calibri"/>
              </a:rPr>
              <a:t>hunan-reoleiddiedig</a:t>
            </a:r>
            <a:endParaRPr lang="en-US">
              <a:cs typeface="Calibri"/>
            </a:endParaRPr>
          </a:p>
          <a:p>
            <a:r>
              <a:rPr lang="en-US" err="1">
                <a:cs typeface="Calibri"/>
              </a:rPr>
              <a:t>Dod</a:t>
            </a:r>
            <a:r>
              <a:rPr lang="en-US">
                <a:cs typeface="Calibri"/>
              </a:rPr>
              <a:t> </a:t>
            </a:r>
            <a:r>
              <a:rPr lang="en-US" err="1">
                <a:cs typeface="Calibri"/>
              </a:rPr>
              <a:t>yn</a:t>
            </a:r>
            <a:r>
              <a:rPr lang="en-US">
                <a:cs typeface="Calibri"/>
              </a:rPr>
              <a:t> </a:t>
            </a:r>
            <a:r>
              <a:rPr lang="en-US" err="1">
                <a:cs typeface="Calibri"/>
              </a:rPr>
              <a:t>fwy</a:t>
            </a:r>
            <a:r>
              <a:rPr lang="en-US">
                <a:cs typeface="Calibri"/>
              </a:rPr>
              <a:t> </a:t>
            </a:r>
            <a:r>
              <a:rPr lang="en-US" err="1">
                <a:cs typeface="Calibri"/>
              </a:rPr>
              <a:t>cyfrifol</a:t>
            </a:r>
            <a:r>
              <a:rPr lang="en-US">
                <a:cs typeface="Calibri"/>
              </a:rPr>
              <a:t> </a:t>
            </a:r>
            <a:r>
              <a:rPr lang="en-US" err="1">
                <a:cs typeface="Calibri"/>
              </a:rPr>
              <a:t>yn</a:t>
            </a:r>
            <a:r>
              <a:rPr lang="en-US">
                <a:cs typeface="Calibri"/>
              </a:rPr>
              <a:t> </a:t>
            </a:r>
            <a:r>
              <a:rPr lang="en-US" err="1">
                <a:cs typeface="Calibri"/>
              </a:rPr>
              <a:t>gymdeithasol</a:t>
            </a:r>
            <a:endParaRPr lang="en-US">
              <a:cs typeface="Calibri"/>
            </a:endParaRPr>
          </a:p>
          <a:p>
            <a:r>
              <a:rPr lang="en-US" err="1">
                <a:cs typeface="Calibri"/>
              </a:rPr>
              <a:t>Soffistigieddrwydd</a:t>
            </a:r>
            <a:r>
              <a:rPr lang="en-US">
                <a:cs typeface="Calibri"/>
              </a:rPr>
              <a:t> </a:t>
            </a:r>
            <a:r>
              <a:rPr lang="en-US" err="1">
                <a:cs typeface="Calibri"/>
              </a:rPr>
              <a:t>gwybodaeth</a:t>
            </a:r>
            <a:r>
              <a:rPr lang="en-US">
                <a:cs typeface="Calibri"/>
              </a:rPr>
              <a:t> a </a:t>
            </a:r>
            <a:r>
              <a:rPr lang="en-US" err="1">
                <a:cs typeface="Calibri"/>
              </a:rPr>
              <a:t>sgiliau</a:t>
            </a:r>
            <a:endParaRPr lang="en-US">
              <a:cs typeface="Calibri"/>
            </a:endParaRPr>
          </a:p>
          <a:p>
            <a:r>
              <a:rPr lang="en-US" err="1">
                <a:cs typeface="Calibri"/>
              </a:rPr>
              <a:t>Twf</a:t>
            </a:r>
            <a:r>
              <a:rPr lang="en-US">
                <a:cs typeface="Calibri"/>
              </a:rPr>
              <a:t> </a:t>
            </a:r>
            <a:r>
              <a:rPr lang="en-US" err="1">
                <a:cs typeface="Calibri"/>
              </a:rPr>
              <a:t>datblygiadol</a:t>
            </a:r>
            <a:endParaRPr lang="en-US">
              <a:cs typeface="Calibri"/>
            </a:endParaRPr>
          </a:p>
          <a:p>
            <a:pPr marL="0" indent="0">
              <a:buNone/>
            </a:pPr>
            <a:endParaRPr lang="cy-GB"/>
          </a:p>
        </p:txBody>
      </p:sp>
      <p:sp>
        <p:nvSpPr>
          <p:cNvPr id="4" name="Dalfan Cynnwys 3">
            <a:extLst>
              <a:ext uri="{FF2B5EF4-FFF2-40B4-BE49-F238E27FC236}">
                <a16:creationId xmlns:a16="http://schemas.microsoft.com/office/drawing/2014/main" id="{8442671E-8A8D-A93A-1552-70E4E2B597A4}"/>
              </a:ext>
            </a:extLst>
          </p:cNvPr>
          <p:cNvSpPr>
            <a:spLocks noGrp="1"/>
          </p:cNvSpPr>
          <p:nvPr>
            <p:ph sz="half" idx="2"/>
          </p:nvPr>
        </p:nvSpPr>
        <p:spPr/>
        <p:txBody>
          <a:bodyPr/>
          <a:lstStyle/>
          <a:p>
            <a:r>
              <a:rPr lang="en-US" i="1">
                <a:cs typeface="Calibri"/>
              </a:rPr>
              <a:t>Becoming more self-regulated</a:t>
            </a:r>
          </a:p>
          <a:p>
            <a:r>
              <a:rPr lang="en-US" i="1">
                <a:cs typeface="Calibri"/>
              </a:rPr>
              <a:t>Becoming more socially responsible</a:t>
            </a:r>
          </a:p>
          <a:p>
            <a:r>
              <a:rPr lang="en-US" i="1">
                <a:cs typeface="Calibri"/>
              </a:rPr>
              <a:t>Sophistication of knowledge and skills</a:t>
            </a:r>
          </a:p>
          <a:p>
            <a:r>
              <a:rPr lang="en-US" i="1">
                <a:cs typeface="Calibri"/>
              </a:rPr>
              <a:t>Developmental growth</a:t>
            </a:r>
          </a:p>
          <a:p>
            <a:pPr marL="0" indent="0">
              <a:buNone/>
            </a:pPr>
            <a:endParaRPr lang="cy-GB"/>
          </a:p>
        </p:txBody>
      </p:sp>
      <p:sp>
        <p:nvSpPr>
          <p:cNvPr id="6" name="Blwch Testun 5">
            <a:extLst>
              <a:ext uri="{FF2B5EF4-FFF2-40B4-BE49-F238E27FC236}">
                <a16:creationId xmlns:a16="http://schemas.microsoft.com/office/drawing/2014/main" id="{C6B4385C-7A0A-0377-6449-E2790588B81B}"/>
              </a:ext>
            </a:extLst>
          </p:cNvPr>
          <p:cNvSpPr txBox="1"/>
          <p:nvPr/>
        </p:nvSpPr>
        <p:spPr>
          <a:xfrm>
            <a:off x="1789236" y="4976584"/>
            <a:ext cx="7354764" cy="646331"/>
          </a:xfrm>
          <a:prstGeom prst="rect">
            <a:avLst/>
          </a:prstGeom>
          <a:noFill/>
        </p:spPr>
        <p:txBody>
          <a:bodyPr wrap="square">
            <a:spAutoFit/>
          </a:bodyPr>
          <a:lstStyle/>
          <a:p>
            <a:r>
              <a:rPr lang="cy-GB">
                <a:hlinkClick r:id="rId3"/>
              </a:rPr>
              <a:t>https://hwb.gov.wales/curriculum-for-wales/health-and-well-being/statements-of-what-matters/</a:t>
            </a:r>
            <a:r>
              <a:rPr lang="cy-GB"/>
              <a:t> </a:t>
            </a:r>
          </a:p>
        </p:txBody>
      </p:sp>
    </p:spTree>
    <p:extLst>
      <p:ext uri="{BB962C8B-B14F-4D97-AF65-F5344CB8AC3E}">
        <p14:creationId xmlns:p14="http://schemas.microsoft.com/office/powerpoint/2010/main" val="10396077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5" name="Rectangle 410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98" name="Picture 2">
            <a:extLst>
              <a:ext uri="{FF2B5EF4-FFF2-40B4-BE49-F238E27FC236}">
                <a16:creationId xmlns:a16="http://schemas.microsoft.com/office/drawing/2014/main" id="{CDA78E9D-0A70-981C-CEA3-0845E99797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985" b="2"/>
          <a:stretch/>
        </p:blipFill>
        <p:spPr bwMode="auto">
          <a:xfrm>
            <a:off x="20" y="1282"/>
            <a:ext cx="9143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2362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3014895D-C04A-8735-7F6F-414100487221}"/>
              </a:ext>
            </a:extLst>
          </p:cNvPr>
          <p:cNvSpPr>
            <a:spLocks noGrp="1"/>
          </p:cNvSpPr>
          <p:nvPr>
            <p:ph type="title"/>
          </p:nvPr>
        </p:nvSpPr>
        <p:spPr/>
        <p:txBody>
          <a:bodyPr/>
          <a:lstStyle/>
          <a:p>
            <a:r>
              <a:rPr lang="en-GB" dirty="0"/>
              <a:t>Beth </a:t>
            </a:r>
            <a:r>
              <a:rPr lang="en-GB" dirty="0" err="1"/>
              <a:t>mae</a:t>
            </a:r>
            <a:r>
              <a:rPr lang="en-GB" dirty="0"/>
              <a:t> hyn </a:t>
            </a:r>
            <a:r>
              <a:rPr lang="en-GB" dirty="0" err="1"/>
              <a:t>yn</a:t>
            </a:r>
            <a:r>
              <a:rPr lang="en-GB" dirty="0"/>
              <a:t> </a:t>
            </a:r>
            <a:r>
              <a:rPr lang="en-GB" dirty="0" err="1"/>
              <a:t>ei</a:t>
            </a:r>
            <a:r>
              <a:rPr lang="en-GB" dirty="0"/>
              <a:t> </a:t>
            </a:r>
            <a:r>
              <a:rPr lang="en-GB" dirty="0" err="1"/>
              <a:t>olygu</a:t>
            </a:r>
            <a:r>
              <a:rPr lang="en-GB" dirty="0"/>
              <a:t> </a:t>
            </a:r>
            <a:r>
              <a:rPr lang="en-GB" dirty="0" err="1"/>
              <a:t>i</a:t>
            </a:r>
            <a:r>
              <a:rPr lang="en-GB" dirty="0"/>
              <a:t> chi?</a:t>
            </a:r>
            <a:br>
              <a:rPr lang="en-GB" dirty="0"/>
            </a:br>
            <a:r>
              <a:rPr lang="en-GB" i="1" dirty="0"/>
              <a:t>What does this mean to you?</a:t>
            </a:r>
            <a:endParaRPr lang="en-GB" dirty="0"/>
          </a:p>
        </p:txBody>
      </p:sp>
      <p:sp>
        <p:nvSpPr>
          <p:cNvPr id="3" name="Petryal 2">
            <a:extLst>
              <a:ext uri="{FF2B5EF4-FFF2-40B4-BE49-F238E27FC236}">
                <a16:creationId xmlns:a16="http://schemas.microsoft.com/office/drawing/2014/main" id="{9AFACCBF-98C1-5FE3-57DD-6D809CA7F326}"/>
              </a:ext>
            </a:extLst>
          </p:cNvPr>
          <p:cNvSpPr/>
          <p:nvPr/>
        </p:nvSpPr>
        <p:spPr>
          <a:xfrm>
            <a:off x="516835" y="2967333"/>
            <a:ext cx="7951304" cy="1569660"/>
          </a:xfrm>
          <a:prstGeom prst="rect">
            <a:avLst/>
          </a:prstGeom>
          <a:noFill/>
        </p:spPr>
        <p:txBody>
          <a:bodyPr wrap="square" lIns="91440" tIns="45720" rIns="91440" bIns="45720">
            <a:spAutoFit/>
          </a:bodyPr>
          <a:lstStyle/>
          <a:p>
            <a:pPr algn="ctr"/>
            <a:r>
              <a:rPr lang="cy-GB" sz="96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CYNEFIN</a:t>
            </a:r>
          </a:p>
        </p:txBody>
      </p:sp>
    </p:spTree>
    <p:extLst>
      <p:ext uri="{BB962C8B-B14F-4D97-AF65-F5344CB8AC3E}">
        <p14:creationId xmlns:p14="http://schemas.microsoft.com/office/powerpoint/2010/main" val="20996596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1FDBA42C-A27C-E503-934D-0E389D28243F}"/>
              </a:ext>
            </a:extLst>
          </p:cNvPr>
          <p:cNvSpPr>
            <a:spLocks noGrp="1"/>
          </p:cNvSpPr>
          <p:nvPr>
            <p:ph type="title"/>
          </p:nvPr>
        </p:nvSpPr>
        <p:spPr/>
        <p:txBody>
          <a:bodyPr>
            <a:normAutofit/>
          </a:bodyPr>
          <a:lstStyle/>
          <a:p>
            <a:r>
              <a:rPr lang="en-GB" err="1"/>
              <a:t>Dechrau</a:t>
            </a:r>
            <a:r>
              <a:rPr lang="en-GB"/>
              <a:t> </a:t>
            </a:r>
            <a:r>
              <a:rPr lang="en-GB" err="1"/>
              <a:t>wrth</a:t>
            </a:r>
            <a:r>
              <a:rPr lang="en-GB"/>
              <a:t> </a:t>
            </a:r>
            <a:r>
              <a:rPr lang="en-GB" err="1"/>
              <a:t>dy</a:t>
            </a:r>
            <a:r>
              <a:rPr lang="en-GB"/>
              <a:t> </a:t>
            </a:r>
            <a:r>
              <a:rPr lang="en-GB" err="1"/>
              <a:t>ddrws</a:t>
            </a:r>
            <a:br>
              <a:rPr lang="en-GB"/>
            </a:br>
            <a:r>
              <a:rPr lang="en-GB" i="1"/>
              <a:t>Start on your doorstep</a:t>
            </a:r>
            <a:endParaRPr lang="cy-GB"/>
          </a:p>
        </p:txBody>
      </p:sp>
      <p:sp>
        <p:nvSpPr>
          <p:cNvPr id="4" name="Dalfan Cynnwys 3">
            <a:extLst>
              <a:ext uri="{FF2B5EF4-FFF2-40B4-BE49-F238E27FC236}">
                <a16:creationId xmlns:a16="http://schemas.microsoft.com/office/drawing/2014/main" id="{E1D9491D-C4C0-2240-DC5A-DF4B5CCCF971}"/>
              </a:ext>
            </a:extLst>
          </p:cNvPr>
          <p:cNvSpPr>
            <a:spLocks noGrp="1"/>
          </p:cNvSpPr>
          <p:nvPr>
            <p:ph sz="half" idx="1"/>
          </p:nvPr>
        </p:nvSpPr>
        <p:spPr/>
        <p:txBody>
          <a:bodyPr>
            <a:normAutofit fontScale="92500" lnSpcReduction="10000"/>
          </a:bodyPr>
          <a:lstStyle/>
          <a:p>
            <a:pPr marL="0" indent="0">
              <a:buNone/>
            </a:pPr>
            <a:r>
              <a:rPr lang="en-GB" dirty="0"/>
              <a:t>TASK</a:t>
            </a:r>
          </a:p>
          <a:p>
            <a:r>
              <a:rPr lang="en-GB" dirty="0"/>
              <a:t>Choose 1 progression step (PS1or2) from the What Matters statements</a:t>
            </a:r>
          </a:p>
          <a:p>
            <a:r>
              <a:rPr lang="en-GB" dirty="0"/>
              <a:t>Go outside and choose an area to promote learning within this progression step</a:t>
            </a:r>
          </a:p>
          <a:p>
            <a:r>
              <a:rPr lang="en-GB" dirty="0"/>
              <a:t>What activities would you plan?</a:t>
            </a:r>
          </a:p>
          <a:p>
            <a:r>
              <a:rPr lang="en-GB" dirty="0"/>
              <a:t>What would the learners be learning (not doing)?</a:t>
            </a:r>
          </a:p>
          <a:p>
            <a:r>
              <a:rPr lang="en-GB" dirty="0"/>
              <a:t>What would be your role be as a practitioner?</a:t>
            </a:r>
          </a:p>
          <a:p>
            <a:r>
              <a:rPr lang="cy-GB" dirty="0" err="1"/>
              <a:t>Are</a:t>
            </a:r>
            <a:r>
              <a:rPr lang="cy-GB" dirty="0"/>
              <a:t> </a:t>
            </a:r>
            <a:r>
              <a:rPr lang="cy-GB" dirty="0" err="1"/>
              <a:t>there</a:t>
            </a:r>
            <a:r>
              <a:rPr lang="cy-GB" dirty="0"/>
              <a:t> </a:t>
            </a:r>
            <a:r>
              <a:rPr lang="cy-GB" dirty="0" err="1"/>
              <a:t>any</a:t>
            </a:r>
            <a:r>
              <a:rPr lang="cy-GB" dirty="0"/>
              <a:t> </a:t>
            </a:r>
            <a:r>
              <a:rPr lang="cy-GB" dirty="0" err="1"/>
              <a:t>challenges</a:t>
            </a:r>
            <a:r>
              <a:rPr lang="cy-GB" dirty="0"/>
              <a:t>? </a:t>
            </a:r>
            <a:r>
              <a:rPr lang="cy-GB" dirty="0" err="1"/>
              <a:t>If</a:t>
            </a:r>
            <a:r>
              <a:rPr lang="cy-GB" dirty="0"/>
              <a:t> </a:t>
            </a:r>
            <a:r>
              <a:rPr lang="cy-GB" dirty="0" err="1"/>
              <a:t>so</a:t>
            </a:r>
            <a:r>
              <a:rPr lang="cy-GB" dirty="0"/>
              <a:t>, </a:t>
            </a:r>
            <a:r>
              <a:rPr lang="cy-GB" dirty="0" err="1"/>
              <a:t>what</a:t>
            </a:r>
            <a:r>
              <a:rPr lang="cy-GB" dirty="0"/>
              <a:t>?</a:t>
            </a:r>
          </a:p>
        </p:txBody>
      </p:sp>
    </p:spTree>
    <p:extLst>
      <p:ext uri="{BB962C8B-B14F-4D97-AF65-F5344CB8AC3E}">
        <p14:creationId xmlns:p14="http://schemas.microsoft.com/office/powerpoint/2010/main" val="3771870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itl 4">
            <a:extLst>
              <a:ext uri="{FF2B5EF4-FFF2-40B4-BE49-F238E27FC236}">
                <a16:creationId xmlns:a16="http://schemas.microsoft.com/office/drawing/2014/main" id="{46FE310F-1569-C7D6-8355-F67D726353E9}"/>
              </a:ext>
            </a:extLst>
          </p:cNvPr>
          <p:cNvSpPr>
            <a:spLocks noGrp="1"/>
          </p:cNvSpPr>
          <p:nvPr>
            <p:ph type="title"/>
          </p:nvPr>
        </p:nvSpPr>
        <p:spPr>
          <a:xfrm>
            <a:off x="4993286" y="467271"/>
            <a:ext cx="3146755" cy="2052522"/>
          </a:xfrm>
        </p:spPr>
        <p:txBody>
          <a:bodyPr vert="horz" lIns="91440" tIns="45720" rIns="91440" bIns="45720" rtlCol="0" anchor="b">
            <a:normAutofit/>
          </a:bodyPr>
          <a:lstStyle/>
          <a:p>
            <a:r>
              <a:rPr lang="en-US" sz="3400"/>
              <a:t>Beth am fynediad i bawb?</a:t>
            </a:r>
            <a:br>
              <a:rPr lang="en-US" sz="3400"/>
            </a:br>
            <a:r>
              <a:rPr lang="en-US" sz="3400" i="1"/>
              <a:t>What about access for all? </a:t>
            </a:r>
            <a:endParaRPr lang="en-US" sz="3400"/>
          </a:p>
        </p:txBody>
      </p:sp>
      <p:sp>
        <p:nvSpPr>
          <p:cNvPr id="5129" name="Oval 5128">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2223" y="554152"/>
            <a:ext cx="4306642"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Non-maintained settings in Wales to benefit from post-Covid education  recovery plan | Nursery World">
            <a:extLst>
              <a:ext uri="{FF2B5EF4-FFF2-40B4-BE49-F238E27FC236}">
                <a16:creationId xmlns:a16="http://schemas.microsoft.com/office/drawing/2014/main" id="{447F4587-226E-EAD9-BE5C-7A81AE89628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83" r="40408"/>
          <a:stretch/>
        </p:blipFill>
        <p:spPr bwMode="auto">
          <a:xfrm>
            <a:off x="379063" y="554151"/>
            <a:ext cx="4306642"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
        <p:nvSpPr>
          <p:cNvPr id="5131"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717" y="703679"/>
            <a:ext cx="128636"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5133"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064" y="1562696"/>
            <a:ext cx="118159"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6" name="Dalfan Cynnwys 5">
            <a:extLst>
              <a:ext uri="{FF2B5EF4-FFF2-40B4-BE49-F238E27FC236}">
                <a16:creationId xmlns:a16="http://schemas.microsoft.com/office/drawing/2014/main" id="{49419524-25EF-E149-EDC9-04FF6A38F830}"/>
              </a:ext>
            </a:extLst>
          </p:cNvPr>
          <p:cNvSpPr>
            <a:spLocks noGrp="1"/>
          </p:cNvSpPr>
          <p:nvPr>
            <p:ph sz="half" idx="1"/>
          </p:nvPr>
        </p:nvSpPr>
        <p:spPr>
          <a:xfrm>
            <a:off x="4993286" y="2990818"/>
            <a:ext cx="3146755" cy="2913872"/>
          </a:xfrm>
        </p:spPr>
        <p:txBody>
          <a:bodyPr vert="horz" lIns="91440" tIns="45720" rIns="91440" bIns="45720" rtlCol="0" anchor="t">
            <a:normAutofit/>
          </a:bodyPr>
          <a:lstStyle/>
          <a:p>
            <a:pPr marL="0" indent="0">
              <a:buNone/>
            </a:pPr>
            <a:r>
              <a:rPr lang="en-US" sz="2000">
                <a:solidFill>
                  <a:schemeClr val="tx1">
                    <a:alpha val="80000"/>
                  </a:schemeClr>
                </a:solidFill>
              </a:rPr>
              <a:t>Welsh Government (2022) ‘A curriculum for funded non-maintained nursery settings’. Available at:  </a:t>
            </a:r>
            <a:r>
              <a:rPr lang="en-US" sz="2000">
                <a:solidFill>
                  <a:schemeClr val="tx1">
                    <a:alpha val="80000"/>
                  </a:schemeClr>
                </a:solidFill>
                <a:hlinkClick r:id="rId3"/>
              </a:rPr>
              <a:t>non-maintained settings curriculum</a:t>
            </a:r>
            <a:r>
              <a:rPr lang="en-US" sz="2000">
                <a:solidFill>
                  <a:schemeClr val="tx1">
                    <a:alpha val="80000"/>
                  </a:schemeClr>
                </a:solidFill>
              </a:rPr>
              <a:t> </a:t>
            </a:r>
          </a:p>
        </p:txBody>
      </p:sp>
      <p:sp>
        <p:nvSpPr>
          <p:cNvPr id="5135"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0611" y="5775082"/>
            <a:ext cx="84320"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5137"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88687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Rectangle 820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How to start up a day nursery | Start Up Donut">
            <a:extLst>
              <a:ext uri="{FF2B5EF4-FFF2-40B4-BE49-F238E27FC236}">
                <a16:creationId xmlns:a16="http://schemas.microsoft.com/office/drawing/2014/main" id="{0D9F1726-E3C4-F720-8F30-CF09BA12837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20" r="10027" b="-1"/>
          <a:stretch/>
        </p:blipFill>
        <p:spPr bwMode="auto">
          <a:xfrm>
            <a:off x="342900" y="457200"/>
            <a:ext cx="84582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5014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FECC4-3F93-EC80-77D7-F72BADB2F8AC}"/>
              </a:ext>
            </a:extLst>
          </p:cNvPr>
          <p:cNvSpPr>
            <a:spLocks noGrp="1"/>
          </p:cNvSpPr>
          <p:nvPr>
            <p:ph type="title"/>
          </p:nvPr>
        </p:nvSpPr>
        <p:spPr/>
        <p:txBody>
          <a:bodyPr/>
          <a:lstStyle/>
          <a:p>
            <a:r>
              <a:rPr lang="en-US" err="1">
                <a:cs typeface="Calibri Light"/>
              </a:rPr>
              <a:t>Adnoddau</a:t>
            </a:r>
            <a:r>
              <a:rPr lang="en-US">
                <a:cs typeface="Calibri Light"/>
              </a:rPr>
              <a:t>/Resources</a:t>
            </a:r>
            <a:endParaRPr lang="en-US"/>
          </a:p>
        </p:txBody>
      </p:sp>
      <p:sp>
        <p:nvSpPr>
          <p:cNvPr id="3" name="Content Placeholder 2">
            <a:extLst>
              <a:ext uri="{FF2B5EF4-FFF2-40B4-BE49-F238E27FC236}">
                <a16:creationId xmlns:a16="http://schemas.microsoft.com/office/drawing/2014/main" id="{ABC2F0FC-7442-B384-A559-5EB566777FF4}"/>
              </a:ext>
            </a:extLst>
          </p:cNvPr>
          <p:cNvSpPr>
            <a:spLocks noGrp="1"/>
          </p:cNvSpPr>
          <p:nvPr>
            <p:ph sz="half" idx="1"/>
          </p:nvPr>
        </p:nvSpPr>
        <p:spPr>
          <a:xfrm>
            <a:off x="515761" y="1458736"/>
            <a:ext cx="7886700" cy="3781091"/>
          </a:xfrm>
        </p:spPr>
        <p:txBody>
          <a:bodyPr vert="horz" lIns="91440" tIns="45720" rIns="91440" bIns="45720" rtlCol="0" anchor="t">
            <a:normAutofit/>
          </a:bodyPr>
          <a:lstStyle/>
          <a:p>
            <a:pPr marL="0" indent="0">
              <a:buNone/>
            </a:pPr>
            <a:r>
              <a:rPr lang="en-US" sz="2000">
                <a:ea typeface="+mn-lt"/>
                <a:cs typeface="+mn-lt"/>
                <a:hlinkClick r:id="rId2"/>
              </a:rPr>
              <a:t>1. Outdoor Learning ideas | Outdoor Lesson ideas |Outdoor Learning Resources (ltl.org.uk)</a:t>
            </a:r>
            <a:endParaRPr lang="en-US" sz="2000">
              <a:ea typeface="+mn-lt"/>
              <a:cs typeface="+mn-lt"/>
            </a:endParaRPr>
          </a:p>
          <a:p>
            <a:pPr marL="0" indent="0">
              <a:buNone/>
            </a:pPr>
            <a:r>
              <a:rPr lang="en-US" sz="2000">
                <a:ea typeface="+mn-lt"/>
                <a:cs typeface="+mn-lt"/>
                <a:hlinkClick r:id="rId3"/>
              </a:rPr>
              <a:t>2. Space (earlyyearsresources.co.uk)</a:t>
            </a:r>
            <a:endParaRPr lang="en-US" sz="2000">
              <a:ea typeface="+mn-lt"/>
              <a:cs typeface="+mn-lt"/>
            </a:endParaRPr>
          </a:p>
          <a:p>
            <a:pPr marL="0" indent="0">
              <a:buNone/>
            </a:pPr>
            <a:r>
              <a:rPr lang="en-US" sz="2000">
                <a:ea typeface="+mn-lt"/>
                <a:cs typeface="+mn-lt"/>
                <a:hlinkClick r:id="rId4"/>
              </a:rPr>
              <a:t>3. Resources | earlyyearswellbeing</a:t>
            </a:r>
            <a:endParaRPr lang="en-US" sz="2000">
              <a:cs typeface="Calibri"/>
            </a:endParaRPr>
          </a:p>
          <a:p>
            <a:pPr marL="0" indent="0">
              <a:buNone/>
            </a:pPr>
            <a:r>
              <a:rPr lang="en-US" sz="2000">
                <a:ea typeface="+mn-lt"/>
                <a:cs typeface="+mn-lt"/>
                <a:hlinkClick r:id="rId5"/>
              </a:rPr>
              <a:t>4. Well Being Resources | Bristol Early Years</a:t>
            </a:r>
            <a:endParaRPr lang="en-US" sz="2000">
              <a:cs typeface="Calibri"/>
            </a:endParaRPr>
          </a:p>
          <a:p>
            <a:pPr marL="0" indent="0">
              <a:buNone/>
            </a:pPr>
            <a:endParaRPr lang="en-US">
              <a:cs typeface="Calibri"/>
            </a:endParaRPr>
          </a:p>
          <a:p>
            <a:pPr marL="0" indent="0">
              <a:buNone/>
            </a:pPr>
            <a:endParaRPr lang="en-US">
              <a:cs typeface="Calibri"/>
            </a:endParaRPr>
          </a:p>
        </p:txBody>
      </p:sp>
      <p:pic>
        <p:nvPicPr>
          <p:cNvPr id="4" name="Picture 4" descr="Graphical user interface&#10;&#10;Description automatically generated">
            <a:extLst>
              <a:ext uri="{FF2B5EF4-FFF2-40B4-BE49-F238E27FC236}">
                <a16:creationId xmlns:a16="http://schemas.microsoft.com/office/drawing/2014/main" id="{2F1D95D4-85C2-18BB-19A5-6C771AE0B7FE}"/>
              </a:ext>
            </a:extLst>
          </p:cNvPr>
          <p:cNvPicPr>
            <a:picLocks noChangeAspect="1"/>
          </p:cNvPicPr>
          <p:nvPr/>
        </p:nvPicPr>
        <p:blipFill>
          <a:blip r:embed="rId6"/>
          <a:stretch>
            <a:fillRect/>
          </a:stretch>
        </p:blipFill>
        <p:spPr>
          <a:xfrm>
            <a:off x="3836220" y="3433785"/>
            <a:ext cx="1550459" cy="2204156"/>
          </a:xfrm>
          <a:prstGeom prst="rect">
            <a:avLst/>
          </a:prstGeom>
        </p:spPr>
      </p:pic>
      <p:pic>
        <p:nvPicPr>
          <p:cNvPr id="5" name="Picture 5" descr="A picture containing text, person, outdoor, crowd&#10;&#10;Description automatically generated">
            <a:extLst>
              <a:ext uri="{FF2B5EF4-FFF2-40B4-BE49-F238E27FC236}">
                <a16:creationId xmlns:a16="http://schemas.microsoft.com/office/drawing/2014/main" id="{23F234A1-40AE-CE00-D6BC-8589B6857778}"/>
              </a:ext>
            </a:extLst>
          </p:cNvPr>
          <p:cNvPicPr>
            <a:picLocks noChangeAspect="1"/>
          </p:cNvPicPr>
          <p:nvPr/>
        </p:nvPicPr>
        <p:blipFill>
          <a:blip r:embed="rId7"/>
          <a:stretch>
            <a:fillRect/>
          </a:stretch>
        </p:blipFill>
        <p:spPr>
          <a:xfrm>
            <a:off x="1309511" y="3355291"/>
            <a:ext cx="1473200" cy="2080642"/>
          </a:xfrm>
          <a:prstGeom prst="rect">
            <a:avLst/>
          </a:prstGeom>
        </p:spPr>
      </p:pic>
      <p:pic>
        <p:nvPicPr>
          <p:cNvPr id="6" name="Picture 6" descr="Graphical user interface&#10;&#10;Description automatically generated">
            <a:extLst>
              <a:ext uri="{FF2B5EF4-FFF2-40B4-BE49-F238E27FC236}">
                <a16:creationId xmlns:a16="http://schemas.microsoft.com/office/drawing/2014/main" id="{9D41D319-4B4F-77BE-B749-120B081A1C73}"/>
              </a:ext>
            </a:extLst>
          </p:cNvPr>
          <p:cNvPicPr>
            <a:picLocks noChangeAspect="1"/>
          </p:cNvPicPr>
          <p:nvPr/>
        </p:nvPicPr>
        <p:blipFill>
          <a:blip r:embed="rId8"/>
          <a:stretch>
            <a:fillRect/>
          </a:stretch>
        </p:blipFill>
        <p:spPr>
          <a:xfrm>
            <a:off x="6450189" y="3356504"/>
            <a:ext cx="1492955" cy="2120547"/>
          </a:xfrm>
          <a:prstGeom prst="rect">
            <a:avLst/>
          </a:prstGeom>
        </p:spPr>
      </p:pic>
    </p:spTree>
    <p:extLst>
      <p:ext uri="{BB962C8B-B14F-4D97-AF65-F5344CB8AC3E}">
        <p14:creationId xmlns:p14="http://schemas.microsoft.com/office/powerpoint/2010/main" val="33160184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218" name="Picture 2" descr="Any Questions Animation GIFs | Tenor">
            <a:extLst>
              <a:ext uri="{FF2B5EF4-FFF2-40B4-BE49-F238E27FC236}">
                <a16:creationId xmlns:a16="http://schemas.microsoft.com/office/drawing/2014/main" id="{F103E1F8-DF45-FE77-33EA-5E4FF985E6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638242" y="1690689"/>
            <a:ext cx="3867515" cy="3867515"/>
          </a:xfrm>
          <a:prstGeom prst="rect">
            <a:avLst/>
          </a:prstGeom>
          <a:noFill/>
          <a:extLst>
            <a:ext uri="{909E8E84-426E-40DD-AFC4-6F175D3DCCD1}">
              <a14:hiddenFill xmlns:a14="http://schemas.microsoft.com/office/drawing/2010/main">
                <a:solidFill>
                  <a:srgbClr val="FFFFFF"/>
                </a:solidFill>
              </a14:hiddenFill>
            </a:ext>
          </a:extLst>
        </p:spPr>
      </p:pic>
      <p:sp>
        <p:nvSpPr>
          <p:cNvPr id="2" name="Teitl 1">
            <a:extLst>
              <a:ext uri="{FF2B5EF4-FFF2-40B4-BE49-F238E27FC236}">
                <a16:creationId xmlns:a16="http://schemas.microsoft.com/office/drawing/2014/main" id="{7DD01864-00D5-E036-5EE0-4D3C08B5647D}"/>
              </a:ext>
            </a:extLst>
          </p:cNvPr>
          <p:cNvSpPr>
            <a:spLocks noGrp="1"/>
          </p:cNvSpPr>
          <p:nvPr>
            <p:ph type="title"/>
          </p:nvPr>
        </p:nvSpPr>
        <p:spPr/>
        <p:txBody>
          <a:bodyPr/>
          <a:lstStyle/>
          <a:p>
            <a:r>
              <a:rPr lang="en-GB" err="1"/>
              <a:t>Unrhyw</a:t>
            </a:r>
            <a:r>
              <a:rPr lang="en-GB"/>
              <a:t> </a:t>
            </a:r>
            <a:r>
              <a:rPr lang="en-GB" err="1"/>
              <a:t>gwestiwn</a:t>
            </a:r>
            <a:r>
              <a:rPr lang="en-GB"/>
              <a:t>?</a:t>
            </a:r>
            <a:br>
              <a:rPr lang="en-GB"/>
            </a:br>
            <a:r>
              <a:rPr lang="en-GB" i="1"/>
              <a:t>Any questions</a:t>
            </a:r>
            <a:endParaRPr lang="cy-GB"/>
          </a:p>
        </p:txBody>
      </p:sp>
    </p:spTree>
    <p:extLst>
      <p:ext uri="{BB962C8B-B14F-4D97-AF65-F5344CB8AC3E}">
        <p14:creationId xmlns:p14="http://schemas.microsoft.com/office/powerpoint/2010/main" val="33157654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a:extLst>
              <a:ext uri="{FF2B5EF4-FFF2-40B4-BE49-F238E27FC236}">
                <a16:creationId xmlns:a16="http://schemas.microsoft.com/office/drawing/2014/main" id="{6A39F1BE-2FEC-9AB7-12C1-9F6DE5BE1A58}"/>
              </a:ext>
            </a:extLst>
          </p:cNvPr>
          <p:cNvSpPr>
            <a:spLocks noGrp="1"/>
          </p:cNvSpPr>
          <p:nvPr>
            <p:ph type="title"/>
          </p:nvPr>
        </p:nvSpPr>
        <p:spPr/>
        <p:txBody>
          <a:bodyPr/>
          <a:lstStyle/>
          <a:p>
            <a:r>
              <a:rPr lang="en-GB"/>
              <a:t>References</a:t>
            </a:r>
            <a:endParaRPr lang="cy-GB"/>
          </a:p>
        </p:txBody>
      </p:sp>
      <p:sp>
        <p:nvSpPr>
          <p:cNvPr id="3" name="Dalfan Cynnwys 2">
            <a:extLst>
              <a:ext uri="{FF2B5EF4-FFF2-40B4-BE49-F238E27FC236}">
                <a16:creationId xmlns:a16="http://schemas.microsoft.com/office/drawing/2014/main" id="{49A928C3-FB19-977F-EF21-73C58A7AF57B}"/>
              </a:ext>
            </a:extLst>
          </p:cNvPr>
          <p:cNvSpPr>
            <a:spLocks noGrp="1"/>
          </p:cNvSpPr>
          <p:nvPr>
            <p:ph sz="half" idx="1"/>
          </p:nvPr>
        </p:nvSpPr>
        <p:spPr/>
        <p:txBody>
          <a:bodyPr>
            <a:normAutofit fontScale="77500" lnSpcReduction="20000"/>
          </a:bodyPr>
          <a:lstStyle/>
          <a:p>
            <a:pPr marL="0" indent="0">
              <a:buNone/>
            </a:pPr>
            <a:r>
              <a:rPr lang="en-GB"/>
              <a:t>Power, S., Newton, N. &amp; Taylor, C. (2020) </a:t>
            </a:r>
            <a:r>
              <a:rPr lang="en-GB" i="0">
                <a:solidFill>
                  <a:srgbClr val="1C1D1E"/>
                </a:solidFill>
                <a:effectLst/>
              </a:rPr>
              <a:t>‘Successful futures’ for all in Wales? The challenges of curriculum reform for addressing educational inequalities. </a:t>
            </a:r>
            <a:r>
              <a:rPr lang="en-GB" i="1">
                <a:solidFill>
                  <a:srgbClr val="1C1D1E"/>
                </a:solidFill>
                <a:effectLst/>
              </a:rPr>
              <a:t>The Curriculum Journal, 31:2. pp. 317-333. DOI: </a:t>
            </a:r>
            <a:r>
              <a:rPr lang="cy-GB" i="0" u="none" strike="noStrike">
                <a:solidFill>
                  <a:srgbClr val="005274"/>
                </a:solidFill>
                <a:effectLst/>
                <a:hlinkClick r:id="rId2"/>
              </a:rPr>
              <a:t>https://doi.org/10.1002/curj.39</a:t>
            </a:r>
            <a:endParaRPr lang="en-GB"/>
          </a:p>
          <a:p>
            <a:pPr marL="0" indent="0">
              <a:buNone/>
            </a:pPr>
            <a:r>
              <a:rPr lang="en-GB"/>
              <a:t>Siegel, D. &amp; Bryson, T. (2018) </a:t>
            </a:r>
            <a:r>
              <a:rPr lang="en-GB" i="1"/>
              <a:t>The Yes Brain Child. </a:t>
            </a:r>
            <a:r>
              <a:rPr lang="en-GB"/>
              <a:t>London: Simon &amp; Schuster UK. </a:t>
            </a:r>
          </a:p>
          <a:p>
            <a:pPr marL="0" indent="0">
              <a:buNone/>
            </a:pPr>
            <a:r>
              <a:rPr lang="en-GB"/>
              <a:t>Siegel, D. (2020) </a:t>
            </a:r>
            <a:r>
              <a:rPr lang="en-GB" i="1"/>
              <a:t>The Developing Mind </a:t>
            </a:r>
            <a:r>
              <a:rPr lang="en-GB"/>
              <a:t>(3</a:t>
            </a:r>
            <a:r>
              <a:rPr lang="en-GB" baseline="30000"/>
              <a:t>rd</a:t>
            </a:r>
            <a:r>
              <a:rPr lang="en-GB"/>
              <a:t> ed.). London: The Guilford Press.</a:t>
            </a:r>
          </a:p>
          <a:p>
            <a:pPr marL="0" indent="0">
              <a:buNone/>
            </a:pPr>
            <a:r>
              <a:rPr lang="en-GB"/>
              <a:t>Trujillo, M. (2022) </a:t>
            </a:r>
            <a:r>
              <a:rPr lang="en-GB" i="1"/>
              <a:t>Social Emotional Well-being for Educators. </a:t>
            </a:r>
            <a:r>
              <a:rPr lang="en-GB"/>
              <a:t>London: Sage Publications Ltd.</a:t>
            </a:r>
          </a:p>
          <a:p>
            <a:pPr marL="0" indent="0">
              <a:buNone/>
            </a:pPr>
            <a:r>
              <a:rPr lang="en-GB"/>
              <a:t>Welsh Government (2022) ‘Health and Well-being Area of Learning and Experience’. Available at: </a:t>
            </a:r>
            <a:r>
              <a:rPr lang="en-GB">
                <a:hlinkClick r:id="rId3"/>
              </a:rPr>
              <a:t>https://hwb.gov.wales/curriculum-for-wales/health-and-well-being/statements-of-what-matters/</a:t>
            </a:r>
            <a:r>
              <a:rPr lang="en-GB"/>
              <a:t> </a:t>
            </a:r>
          </a:p>
          <a:p>
            <a:pPr marL="0" indent="0">
              <a:buNone/>
            </a:pPr>
            <a:endParaRPr lang="cy-GB"/>
          </a:p>
        </p:txBody>
      </p:sp>
    </p:spTree>
    <p:extLst>
      <p:ext uri="{BB962C8B-B14F-4D97-AF65-F5344CB8AC3E}">
        <p14:creationId xmlns:p14="http://schemas.microsoft.com/office/powerpoint/2010/main" val="21917864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813407f2678036ac210c95d74dc8565a">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594779bd843bc7bd7a2df00abe30a66d"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element name="Teams_Channel_Section_Location" ma:index="41" nillable="true" ma:displayName="Teams Channel Section Location" ma:internalName="Teams_Channel_Section_Location">
      <xsd:simpleType>
        <xsd:restriction base="dms:Text"/>
      </xsd:simpleType>
    </xsd:element>
    <xsd:element name="lcf76f155ced4ddcb4097134ff3c332f" ma:index="4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4"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E997368C-E78C-4ED3-84CD-87438A68D171}">
  <ds:schemaRefs>
    <ds:schemaRef ds:uri="http://schemas.microsoft.com/sharepoint/v3/contenttype/forms"/>
  </ds:schemaRefs>
</ds:datastoreItem>
</file>

<file path=customXml/itemProps2.xml><?xml version="1.0" encoding="utf-8"?>
<ds:datastoreItem xmlns:ds="http://schemas.openxmlformats.org/officeDocument/2006/customXml" ds:itemID="{4C1F515F-01C2-42C2-A847-3189EF3FB549}">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3D7979B-E3A0-43A0-AF33-197ABF041344}">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2700</Words>
  <Application>Microsoft Office PowerPoint</Application>
  <PresentationFormat>On-screen Show (4:3)</PresentationFormat>
  <Paragraphs>195</Paragraphs>
  <Slides>30</Slides>
  <Notes>19</Notes>
  <HiddenSlides>0</HiddenSlides>
  <MMClips>1</MMClips>
  <ScaleCrop>false</ScaleCrop>
  <HeadingPairs>
    <vt:vector size="4" baseType="variant">
      <vt:variant>
        <vt:lpstr>Theme</vt:lpstr>
      </vt:variant>
      <vt:variant>
        <vt:i4>2</vt:i4>
      </vt:variant>
      <vt:variant>
        <vt:lpstr>Slide Titles</vt:lpstr>
      </vt:variant>
      <vt:variant>
        <vt:i4>30</vt:i4>
      </vt:variant>
    </vt:vector>
  </HeadingPairs>
  <TitlesOfParts>
    <vt:vector size="32" baseType="lpstr">
      <vt:lpstr>Office Theme</vt:lpstr>
      <vt:lpstr>Custom Design</vt:lpstr>
      <vt:lpstr>PowerPoint Presentation</vt:lpstr>
      <vt:lpstr>Nodau Aims</vt:lpstr>
      <vt:lpstr>Cyn cychwyn … Before starting …</vt:lpstr>
      <vt:lpstr>PowerPoint Presentation</vt:lpstr>
      <vt:lpstr>Datblygiad y cwricwlwm newydd The development of a new curriculum</vt:lpstr>
      <vt:lpstr>PowerPoint Presentation</vt:lpstr>
      <vt:lpstr>Trosolwg o’r cwricwlwm Overview of curriculum</vt:lpstr>
      <vt:lpstr>PowerPoint Presentation</vt:lpstr>
      <vt:lpstr>PowerPoint Presentation</vt:lpstr>
      <vt:lpstr>PowerPoint Presentation</vt:lpstr>
      <vt:lpstr>Cwricwlwm yn seiliedig ar hawliau Rights based curriculum</vt:lpstr>
      <vt:lpstr>Pa fath o fodel o gwrwicwlwm yw hwn? What curriculum model is this?</vt:lpstr>
      <vt:lpstr>Pa fath o fodel o gwrwicwlwm yw hwn? What curriculum model is this?</vt:lpstr>
      <vt:lpstr>Ystyriwch Consider</vt:lpstr>
      <vt:lpstr>WM 1:  Mae buddiannau gydol oes yn gysylltiedig â datblygu iechyd a lles corfforol   Developing physical health and well-being has lifelong benefits.   </vt:lpstr>
      <vt:lpstr>WM 2:  Mae'r ffordd rydym yn prosesu ein profiadau ac yn ymateb iddynt yn effeithio ar ein hiechyd meddwl a'n lles  emosiynol.  How we process and respond to our experiences affects our mental health and emotional well-being. </vt:lpstr>
      <vt:lpstr>WM 3:  Mae'r penderfyniadau a wnawn yn effeithio ar ansawdd ein bywydau ni ac eraill.  Our decision-making impacts on the quality of our lives and the lives of others.  </vt:lpstr>
      <vt:lpstr>WM 4:  Mae'r ffordd rydym yn ymgysylltu â dylanwadau cymdeithasol gwahanol yn siapio pwy ydym ni a'n hiechyd a'n lles  How we engage with different social influences shapes who we are and our health and well-being.     </vt:lpstr>
      <vt:lpstr>WM 5:  Mae cydberthnasau iach yn hanfodol ar gyfer ein hymdeimlad o berthyn a lles.    Healthy relationships are fundamental to our sense of belonging and well-being.      </vt:lpstr>
      <vt:lpstr>PowerPoint Presentation</vt:lpstr>
      <vt:lpstr>Dysgu Sylfaen – Cam 1&amp;2 Foundation Learning –Steps 1&amp;2  </vt:lpstr>
      <vt:lpstr>Modelau o gynnydd mewn I&amp;Ll Models of progression in H&amp;WB</vt:lpstr>
      <vt:lpstr>PowerPoint Presentation</vt:lpstr>
      <vt:lpstr>Beth mae hyn yn ei olygu i chi? What does this mean to you?</vt:lpstr>
      <vt:lpstr>Dechrau wrth dy ddrws Start on your doorstep</vt:lpstr>
      <vt:lpstr>Beth am fynediad i bawb? What about access for all? </vt:lpstr>
      <vt:lpstr>PowerPoint Presentation</vt:lpstr>
      <vt:lpstr>Adnoddau/Resources</vt:lpstr>
      <vt:lpstr>Unrhyw gwestiwn? 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Nanna Ryder</cp:lastModifiedBy>
  <cp:revision>5</cp:revision>
  <dcterms:created xsi:type="dcterms:W3CDTF">2017-02-08T11:33:06Z</dcterms:created>
  <dcterms:modified xsi:type="dcterms:W3CDTF">2023-10-19T14:55:06Z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