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1"/>
  </p:sldMasterIdLst>
  <p:sldIdLst>
    <p:sldId id="256" r:id="rId2"/>
    <p:sldId id="257" r:id="rId3"/>
    <p:sldId id="258" r:id="rId4"/>
    <p:sldId id="259"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4" autoAdjust="0"/>
    <p:restoredTop sz="94660"/>
  </p:normalViewPr>
  <p:slideViewPr>
    <p:cSldViewPr snapToGrid="0">
      <p:cViewPr varScale="1">
        <p:scale>
          <a:sx n="58" d="100"/>
          <a:sy n="58" d="100"/>
        </p:scale>
        <p:origin x="10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79152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332B432-ACDA-4023-A761-2BAB76577B62}" type="datetime1">
              <a:rPr lang="en-US" smtClean="0"/>
              <a:t>11/24/2019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32361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01701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97399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46421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9A96C99-B8F8-4528-BD05-0E16E943DC09}" type="datetime1">
              <a:rPr lang="en-US" smtClean="0"/>
              <a:t>11/24/2019</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28027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3636942-C211-4B28-8DBD-C953E00AF71B}" type="datetime1">
              <a:rPr lang="en-US" smtClean="0"/>
              <a:t>11/24/2019</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180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E8D12A6-918A-48BD-8CB9-CA713993B0EA}" type="datetime1">
              <a:rPr lang="en-US" smtClean="0"/>
              <a:t>11/24/2019</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35003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11/24/2019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61089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11/24/2019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1659418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11/24/2019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7007312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11/24/2019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377792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11/24/2019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599581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6FA2B21-3FCD-4721-B95C-427943F61125}" type="datetime1">
              <a:rPr lang="en-US" smtClean="0"/>
              <a:t>11/24/2019</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063027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6FA2B21-3FCD-4721-B95C-427943F61125}" type="datetime1">
              <a:rPr lang="en-US" smtClean="0"/>
              <a:t>11/24/2019</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1337793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331367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86216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6FA2B21-3FCD-4721-B95C-427943F61125}" type="datetime1">
              <a:rPr lang="en-US" smtClean="0"/>
              <a:t>11/24/2019</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754656045"/>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B031277-9BFA-414A-B9E9-4BADF5BC1D99}"/>
              </a:ext>
            </a:extLst>
          </p:cNvPr>
          <p:cNvPicPr>
            <a:picLocks noChangeAspect="1"/>
          </p:cNvPicPr>
          <p:nvPr/>
        </p:nvPicPr>
        <p:blipFill rotWithShape="1">
          <a:blip r:embed="rId2"/>
          <a:srcRect t="9185" b="33387"/>
          <a:stretch/>
        </p:blipFill>
        <p:spPr>
          <a:xfrm>
            <a:off x="-1" y="10"/>
            <a:ext cx="12192000" cy="4551026"/>
          </a:xfrm>
          <a:prstGeom prst="rect">
            <a:avLst/>
          </a:prstGeom>
        </p:spPr>
      </p:pic>
      <p:sp>
        <p:nvSpPr>
          <p:cNvPr id="2" name="Title 1">
            <a:extLst>
              <a:ext uri="{FF2B5EF4-FFF2-40B4-BE49-F238E27FC236}">
                <a16:creationId xmlns:a16="http://schemas.microsoft.com/office/drawing/2014/main" id="{0D2ECA11-E767-4D6E-BC87-10A1B7A3648D}"/>
              </a:ext>
            </a:extLst>
          </p:cNvPr>
          <p:cNvSpPr>
            <a:spLocks noGrp="1"/>
          </p:cNvSpPr>
          <p:nvPr>
            <p:ph type="ctrTitle"/>
          </p:nvPr>
        </p:nvSpPr>
        <p:spPr>
          <a:xfrm>
            <a:off x="372723" y="4956811"/>
            <a:ext cx="11439414" cy="897439"/>
          </a:xfrm>
        </p:spPr>
        <p:txBody>
          <a:bodyPr>
            <a:normAutofit/>
          </a:bodyPr>
          <a:lstStyle/>
          <a:p>
            <a:r>
              <a:rPr lang="en-GB" sz="3100" dirty="0">
                <a:solidFill>
                  <a:schemeClr val="tx1"/>
                </a:solidFill>
                <a:latin typeface="Arial" panose="020B0604020202020204" pitchFamily="34" charset="0"/>
                <a:cs typeface="Arial" panose="020B0604020202020204" pitchFamily="34" charset="0"/>
              </a:rPr>
              <a:t>Everyday problems that the food industry contend with</a:t>
            </a:r>
          </a:p>
        </p:txBody>
      </p:sp>
      <p:sp>
        <p:nvSpPr>
          <p:cNvPr id="3" name="Subtitle 2">
            <a:extLst>
              <a:ext uri="{FF2B5EF4-FFF2-40B4-BE49-F238E27FC236}">
                <a16:creationId xmlns:a16="http://schemas.microsoft.com/office/drawing/2014/main" id="{E164DC43-B519-4D0E-8CF5-2B001F526CA3}"/>
              </a:ext>
            </a:extLst>
          </p:cNvPr>
          <p:cNvSpPr>
            <a:spLocks noGrp="1"/>
          </p:cNvSpPr>
          <p:nvPr>
            <p:ph type="subTitle" idx="1"/>
          </p:nvPr>
        </p:nvSpPr>
        <p:spPr>
          <a:xfrm>
            <a:off x="764275" y="5783001"/>
            <a:ext cx="10656310" cy="425961"/>
          </a:xfrm>
        </p:spPr>
        <p:txBody>
          <a:bodyPr>
            <a:normAutofit/>
          </a:bodyPr>
          <a:lstStyle/>
          <a:p>
            <a:endParaRPr lang="en-GB" dirty="0">
              <a:solidFill>
                <a:schemeClr val="tx1"/>
              </a:solidFill>
            </a:endParaRPr>
          </a:p>
        </p:txBody>
      </p:sp>
    </p:spTree>
    <p:extLst>
      <p:ext uri="{BB962C8B-B14F-4D97-AF65-F5344CB8AC3E}">
        <p14:creationId xmlns:p14="http://schemas.microsoft.com/office/powerpoint/2010/main" val="147234651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1"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accent1">
              <a:alpha val="80000"/>
            </a:schemeClr>
          </a:solidFill>
          <a:ln>
            <a:noFill/>
          </a:ln>
        </p:spPr>
        <p:txBody>
          <a:bodyPr rtlCol="0" anchor="ctr"/>
          <a:lstStyle/>
          <a:p>
            <a:pPr algn="ctr"/>
            <a:endParaRPr lang="en-US">
              <a:solidFill>
                <a:schemeClr val="tx1">
                  <a:alpha val="20000"/>
                </a:schemeClr>
              </a:solidFill>
            </a:endParaRPr>
          </a:p>
        </p:txBody>
      </p:sp>
      <p:sp>
        <p:nvSpPr>
          <p:cNvPr id="23" name="Freeform: Shape 22">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effectLst/>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994DEFB-2AD4-4EE9-AF28-A053FE570210}"/>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YOUR MENU</a:t>
            </a:r>
            <a:endParaRPr lang="en-GB" dirty="0">
              <a:solidFill>
                <a:srgbClr val="FFFFFF"/>
              </a:solidFill>
            </a:endParaRPr>
          </a:p>
        </p:txBody>
      </p:sp>
      <p:sp>
        <p:nvSpPr>
          <p:cNvPr id="3" name="Content Placeholder 2">
            <a:extLst>
              <a:ext uri="{FF2B5EF4-FFF2-40B4-BE49-F238E27FC236}">
                <a16:creationId xmlns:a16="http://schemas.microsoft.com/office/drawing/2014/main" id="{3D8C20AE-4C0A-4BCB-A136-72B5B5BE6BD5}"/>
              </a:ext>
            </a:extLst>
          </p:cNvPr>
          <p:cNvSpPr>
            <a:spLocks noGrp="1"/>
          </p:cNvSpPr>
          <p:nvPr>
            <p:ph idx="1"/>
          </p:nvPr>
        </p:nvSpPr>
        <p:spPr>
          <a:xfrm>
            <a:off x="5204109" y="1645920"/>
            <a:ext cx="6468779" cy="5212080"/>
          </a:xfrm>
        </p:spPr>
        <p:txBody>
          <a:bodyPr>
            <a:normAutofit/>
          </a:bodyPr>
          <a:lstStyle/>
          <a:p>
            <a:pPr marL="0" indent="0">
              <a:buNone/>
            </a:pPr>
            <a:r>
              <a:rPr lang="en-GB" dirty="0">
                <a:latin typeface="Arial" panose="020B0604020202020204" pitchFamily="34" charset="0"/>
                <a:cs typeface="Arial" panose="020B0604020202020204" pitchFamily="34" charset="0"/>
              </a:rPr>
              <a:t>       A great menu is a real balancing art. One of the most common mistakes in hospitality business makes is with the way they position their menu.  Is your menu up to scratch?  Consider the possibilities below:</a:t>
            </a:r>
          </a:p>
          <a:p>
            <a:r>
              <a:rPr lang="en-GB" dirty="0">
                <a:latin typeface="Arial" panose="020B0604020202020204" pitchFamily="34" charset="0"/>
                <a:cs typeface="Arial" panose="020B0604020202020204" pitchFamily="34" charset="0"/>
              </a:rPr>
              <a:t>Large Menu:</a:t>
            </a:r>
          </a:p>
          <a:p>
            <a:r>
              <a:rPr lang="en-GB" dirty="0">
                <a:latin typeface="Arial" panose="020B0604020202020204" pitchFamily="34" charset="0"/>
                <a:cs typeface="Arial" panose="020B0604020202020204" pitchFamily="34" charset="0"/>
              </a:rPr>
              <a:t>* It can take consumers longer to order</a:t>
            </a:r>
          </a:p>
          <a:p>
            <a:r>
              <a:rPr lang="en-GB" dirty="0">
                <a:latin typeface="Arial" panose="020B0604020202020204" pitchFamily="34" charset="0"/>
                <a:cs typeface="Arial" panose="020B0604020202020204" pitchFamily="34" charset="0"/>
              </a:rPr>
              <a:t>* You’re additionally required to purchase more ingredients</a:t>
            </a:r>
          </a:p>
          <a:p>
            <a:r>
              <a:rPr lang="en-GB" dirty="0">
                <a:latin typeface="Arial" panose="020B0604020202020204" pitchFamily="34" charset="0"/>
                <a:cs typeface="Arial" panose="020B0604020202020204" pitchFamily="34" charset="0"/>
              </a:rPr>
              <a:t>* Creates longer ticket times in the kitchen</a:t>
            </a:r>
          </a:p>
          <a:p>
            <a:r>
              <a:rPr lang="en-GB" dirty="0">
                <a:latin typeface="Arial" panose="020B0604020202020204" pitchFamily="34" charset="0"/>
                <a:cs typeface="Arial" panose="020B0604020202020204" pitchFamily="34" charset="0"/>
              </a:rPr>
              <a:t>* Each table takes longer </a:t>
            </a:r>
            <a:r>
              <a:rPr lang="en-GB">
                <a:latin typeface="Arial" panose="020B0604020202020204" pitchFamily="34" charset="0"/>
                <a:cs typeface="Arial" panose="020B0604020202020204" pitchFamily="34" charset="0"/>
              </a:rPr>
              <a:t>to serve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972353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accent1">
              <a:alpha val="80000"/>
            </a:schemeClr>
          </a:solidFill>
          <a:ln>
            <a:noFill/>
          </a:ln>
        </p:spPr>
        <p:txBody>
          <a:bodyPr rtlCol="0" anchor="ctr"/>
          <a:lstStyle/>
          <a:p>
            <a:pPr algn="ctr"/>
            <a:endParaRPr lang="en-US">
              <a:solidFill>
                <a:schemeClr val="tx1">
                  <a:alpha val="20000"/>
                </a:schemeClr>
              </a:solidFill>
            </a:endParaRPr>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effectLst/>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D479D75-873A-4582-89F0-02FC973A038D}"/>
              </a:ext>
            </a:extLst>
          </p:cNvPr>
          <p:cNvSpPr>
            <a:spLocks noGrp="1"/>
          </p:cNvSpPr>
          <p:nvPr>
            <p:ph type="title"/>
          </p:nvPr>
        </p:nvSpPr>
        <p:spPr>
          <a:xfrm>
            <a:off x="653143" y="1645920"/>
            <a:ext cx="3522879" cy="4470821"/>
          </a:xfrm>
        </p:spPr>
        <p:txBody>
          <a:bodyPr>
            <a:normAutofit/>
          </a:bodyPr>
          <a:lstStyle/>
          <a:p>
            <a:pPr algn="r"/>
            <a:endParaRPr lang="en-GB">
              <a:solidFill>
                <a:srgbClr val="FFFFFF"/>
              </a:solidFill>
            </a:endParaRPr>
          </a:p>
        </p:txBody>
      </p:sp>
      <p:sp>
        <p:nvSpPr>
          <p:cNvPr id="3" name="Content Placeholder 2">
            <a:extLst>
              <a:ext uri="{FF2B5EF4-FFF2-40B4-BE49-F238E27FC236}">
                <a16:creationId xmlns:a16="http://schemas.microsoft.com/office/drawing/2014/main" id="{3F05B425-C51C-40EC-877C-C1964080002A}"/>
              </a:ext>
            </a:extLst>
          </p:cNvPr>
          <p:cNvSpPr>
            <a:spLocks noGrp="1"/>
          </p:cNvSpPr>
          <p:nvPr>
            <p:ph idx="1"/>
          </p:nvPr>
        </p:nvSpPr>
        <p:spPr>
          <a:xfrm>
            <a:off x="5204109" y="1645920"/>
            <a:ext cx="5919503" cy="4470821"/>
          </a:xfrm>
        </p:spPr>
        <p:txBody>
          <a:bodyPr>
            <a:normAutofit lnSpcReduction="10000"/>
          </a:bodyPr>
          <a:lstStyle/>
          <a:p>
            <a:r>
              <a:rPr lang="en-GB" dirty="0">
                <a:latin typeface="Arial" panose="020B0604020202020204" pitchFamily="34" charset="0"/>
                <a:cs typeface="Arial" panose="020B0604020202020204" pitchFamily="34" charset="0"/>
              </a:rPr>
              <a:t>Bringing the best out in your menu:</a:t>
            </a:r>
          </a:p>
          <a:p>
            <a:r>
              <a:rPr lang="en-GB" dirty="0">
                <a:latin typeface="Arial" panose="020B0604020202020204" pitchFamily="34" charset="0"/>
                <a:cs typeface="Arial" panose="020B0604020202020204" pitchFamily="34" charset="0"/>
              </a:rPr>
              <a:t>* Ensure your menu is easily readable</a:t>
            </a:r>
          </a:p>
          <a:p>
            <a:r>
              <a:rPr lang="en-GB" dirty="0">
                <a:latin typeface="Arial" panose="020B0604020202020204" pitchFamily="34" charset="0"/>
                <a:cs typeface="Arial" panose="020B0604020202020204" pitchFamily="34" charset="0"/>
              </a:rPr>
              <a:t>* Avoid using dollar sign</a:t>
            </a:r>
          </a:p>
          <a:p>
            <a:r>
              <a:rPr lang="en-GB" dirty="0">
                <a:latin typeface="Arial" panose="020B0604020202020204" pitchFamily="34" charset="0"/>
                <a:cs typeface="Arial" panose="020B0604020202020204" pitchFamily="34" charset="0"/>
              </a:rPr>
              <a:t>* Make your menu a tour for customers. A  copywriter can produce a compelling menu, leaving consumers mouths watering!</a:t>
            </a:r>
          </a:p>
          <a:p>
            <a:r>
              <a:rPr lang="en-GB" dirty="0">
                <a:latin typeface="Arial" panose="020B0604020202020204" pitchFamily="34" charset="0"/>
                <a:cs typeface="Arial" panose="020B0604020202020204" pitchFamily="34" charset="0"/>
              </a:rPr>
              <a:t>* Make sure your menu are always clean- no food splotches or grease.</a:t>
            </a:r>
          </a:p>
          <a:p>
            <a:r>
              <a:rPr lang="en-GB" dirty="0">
                <a:latin typeface="Arial" panose="020B0604020202020204" pitchFamily="34" charset="0"/>
                <a:cs typeface="Arial" panose="020B0604020202020204" pitchFamily="34" charset="0"/>
              </a:rPr>
              <a:t>* Make sure staff know the menu &amp; can answer questions on recommendations.</a:t>
            </a:r>
          </a:p>
          <a:p>
            <a:r>
              <a:rPr lang="en-GB" dirty="0">
                <a:latin typeface="Arial" panose="020B0604020202020204" pitchFamily="34" charset="0"/>
                <a:cs typeface="Arial" panose="020B0604020202020204" pitchFamily="34" charset="0"/>
              </a:rPr>
              <a:t>Include your menu on your website and ensure it’s easily navigated from a mobile phone device.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737419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21B5EDC-5485-4264-891C-5B291E539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E7ADA758-6D6A-4E4E-88F7-1B5038A0E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5156"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accent1">
              <a:alpha val="8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96D7C53C-B0E3-427C-B58C-BBF279079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68958" y="-68957"/>
            <a:ext cx="6858001" cy="6995918"/>
          </a:xfrm>
          <a:custGeom>
            <a:avLst/>
            <a:gdLst>
              <a:gd name="connsiteX0" fmla="*/ 6858001 w 6858001"/>
              <a:gd name="connsiteY0" fmla="*/ 1344715 h 6995918"/>
              <a:gd name="connsiteX1" fmla="*/ 6858001 w 6858001"/>
              <a:gd name="connsiteY1" fmla="*/ 1177 h 6995918"/>
              <a:gd name="connsiteX2" fmla="*/ 6702324 w 6858001"/>
              <a:gd name="connsiteY2" fmla="*/ 26222 h 6995918"/>
              <a:gd name="connsiteX3" fmla="*/ 6547333 w 6858001"/>
              <a:gd name="connsiteY3" fmla="*/ 50091 h 6995918"/>
              <a:gd name="connsiteX4" fmla="*/ 6391657 w 6858001"/>
              <a:gd name="connsiteY4" fmla="*/ 73455 h 6995918"/>
              <a:gd name="connsiteX5" fmla="*/ 6235294 w 6858001"/>
              <a:gd name="connsiteY5" fmla="*/ 93458 h 6995918"/>
              <a:gd name="connsiteX6" fmla="*/ 6079618 w 6858001"/>
              <a:gd name="connsiteY6" fmla="*/ 113629 h 6995918"/>
              <a:gd name="connsiteX7" fmla="*/ 5923255 w 6858001"/>
              <a:gd name="connsiteY7" fmla="*/ 132455 h 6995918"/>
              <a:gd name="connsiteX8" fmla="*/ 5768950 w 6858001"/>
              <a:gd name="connsiteY8" fmla="*/ 148591 h 6995918"/>
              <a:gd name="connsiteX9" fmla="*/ 5612588 w 6858001"/>
              <a:gd name="connsiteY9" fmla="*/ 163887 h 6995918"/>
              <a:gd name="connsiteX10" fmla="*/ 5456911 w 6858001"/>
              <a:gd name="connsiteY10" fmla="*/ 177839 h 6995918"/>
              <a:gd name="connsiteX11" fmla="*/ 5303978 w 6858001"/>
              <a:gd name="connsiteY11" fmla="*/ 189941 h 6995918"/>
              <a:gd name="connsiteX12" fmla="*/ 5148987 w 6858001"/>
              <a:gd name="connsiteY12" fmla="*/ 202044 h 6995918"/>
              <a:gd name="connsiteX13" fmla="*/ 4996054 w 6858001"/>
              <a:gd name="connsiteY13" fmla="*/ 212129 h 6995918"/>
              <a:gd name="connsiteX14" fmla="*/ 4843120 w 6858001"/>
              <a:gd name="connsiteY14" fmla="*/ 220029 h 6995918"/>
              <a:gd name="connsiteX15" fmla="*/ 4690873 w 6858001"/>
              <a:gd name="connsiteY15" fmla="*/ 228266 h 6995918"/>
              <a:gd name="connsiteX16" fmla="*/ 4539997 w 6858001"/>
              <a:gd name="connsiteY16" fmla="*/ 235157 h 6995918"/>
              <a:gd name="connsiteX17" fmla="*/ 4390492 w 6858001"/>
              <a:gd name="connsiteY17" fmla="*/ 240032 h 6995918"/>
              <a:gd name="connsiteX18" fmla="*/ 4240988 w 6858001"/>
              <a:gd name="connsiteY18" fmla="*/ 244234 h 6995918"/>
              <a:gd name="connsiteX19" fmla="*/ 4092855 w 6858001"/>
              <a:gd name="connsiteY19" fmla="*/ 248268 h 6995918"/>
              <a:gd name="connsiteX20" fmla="*/ 3946780 w 6858001"/>
              <a:gd name="connsiteY20" fmla="*/ 250117 h 6995918"/>
              <a:gd name="connsiteX21" fmla="*/ 3800704 w 6858001"/>
              <a:gd name="connsiteY21" fmla="*/ 252134 h 6995918"/>
              <a:gd name="connsiteX22" fmla="*/ 3656686 w 6858001"/>
              <a:gd name="connsiteY22" fmla="*/ 253143 h 6995918"/>
              <a:gd name="connsiteX23" fmla="*/ 3514040 w 6858001"/>
              <a:gd name="connsiteY23" fmla="*/ 252134 h 6995918"/>
              <a:gd name="connsiteX24" fmla="*/ 3372765 w 6858001"/>
              <a:gd name="connsiteY24" fmla="*/ 252134 h 6995918"/>
              <a:gd name="connsiteX25" fmla="*/ 3232862 w 6858001"/>
              <a:gd name="connsiteY25" fmla="*/ 250117 h 6995918"/>
              <a:gd name="connsiteX26" fmla="*/ 3095702 w 6858001"/>
              <a:gd name="connsiteY26" fmla="*/ 247092 h 6995918"/>
              <a:gd name="connsiteX27" fmla="*/ 2959914 w 6858001"/>
              <a:gd name="connsiteY27" fmla="*/ 244234 h 6995918"/>
              <a:gd name="connsiteX28" fmla="*/ 2826868 w 6858001"/>
              <a:gd name="connsiteY28" fmla="*/ 241040 h 6995918"/>
              <a:gd name="connsiteX29" fmla="*/ 2694509 w 6858001"/>
              <a:gd name="connsiteY29" fmla="*/ 236166 h 6995918"/>
              <a:gd name="connsiteX30" fmla="*/ 2564208 w 6858001"/>
              <a:gd name="connsiteY30" fmla="*/ 230955 h 6995918"/>
              <a:gd name="connsiteX31" fmla="*/ 2436649 w 6858001"/>
              <a:gd name="connsiteY31" fmla="*/ 226249 h 6995918"/>
              <a:gd name="connsiteX32" fmla="*/ 2187703 w 6858001"/>
              <a:gd name="connsiteY32" fmla="*/ 212969 h 6995918"/>
              <a:gd name="connsiteX33" fmla="*/ 1949045 w 6858001"/>
              <a:gd name="connsiteY33" fmla="*/ 198850 h 6995918"/>
              <a:gd name="connsiteX34" fmla="*/ 1719988 w 6858001"/>
              <a:gd name="connsiteY34" fmla="*/ 184058 h 6995918"/>
              <a:gd name="connsiteX35" fmla="*/ 1503275 w 6858001"/>
              <a:gd name="connsiteY35" fmla="*/ 167753 h 6995918"/>
              <a:gd name="connsiteX36" fmla="*/ 1296163 w 6858001"/>
              <a:gd name="connsiteY36" fmla="*/ 150776 h 6995918"/>
              <a:gd name="connsiteX37" fmla="*/ 1104139 w 6858001"/>
              <a:gd name="connsiteY37" fmla="*/ 132455 h 6995918"/>
              <a:gd name="connsiteX38" fmla="*/ 923774 w 6858001"/>
              <a:gd name="connsiteY38" fmla="*/ 114469 h 6995918"/>
              <a:gd name="connsiteX39" fmla="*/ 757810 w 6858001"/>
              <a:gd name="connsiteY39" fmla="*/ 96484 h 6995918"/>
              <a:gd name="connsiteX40" fmla="*/ 605563 w 6858001"/>
              <a:gd name="connsiteY40" fmla="*/ 79507 h 6995918"/>
              <a:gd name="connsiteX41" fmla="*/ 470460 w 6858001"/>
              <a:gd name="connsiteY41" fmla="*/ 63370 h 6995918"/>
              <a:gd name="connsiteX42" fmla="*/ 348388 w 6858001"/>
              <a:gd name="connsiteY42" fmla="*/ 48074 h 6995918"/>
              <a:gd name="connsiteX43" fmla="*/ 245518 w 6858001"/>
              <a:gd name="connsiteY43" fmla="*/ 35299 h 6995918"/>
              <a:gd name="connsiteX44" fmla="*/ 159107 w 6858001"/>
              <a:gd name="connsiteY44" fmla="*/ 23197 h 6995918"/>
              <a:gd name="connsiteX45" fmla="*/ 40463 w 6858001"/>
              <a:gd name="connsiteY45" fmla="*/ 5883 h 6995918"/>
              <a:gd name="connsiteX46" fmla="*/ 1 w 6858001"/>
              <a:gd name="connsiteY46" fmla="*/ 0 h 6995918"/>
              <a:gd name="connsiteX47" fmla="*/ 1 w 6858001"/>
              <a:gd name="connsiteY47" fmla="*/ 905354 h 6995918"/>
              <a:gd name="connsiteX48" fmla="*/ 0 w 6858001"/>
              <a:gd name="connsiteY48" fmla="*/ 905354 h 6995918"/>
              <a:gd name="connsiteX49" fmla="*/ 0 w 6858001"/>
              <a:gd name="connsiteY49" fmla="*/ 6995918 h 6995918"/>
              <a:gd name="connsiteX50" fmla="*/ 6858000 w 6858001"/>
              <a:gd name="connsiteY50" fmla="*/ 6995918 h 6995918"/>
              <a:gd name="connsiteX51" fmla="*/ 6858000 w 6858001"/>
              <a:gd name="connsiteY51" fmla="*/ 1344715 h 6995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95918">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905354"/>
                </a:lnTo>
                <a:lnTo>
                  <a:pt x="0" y="905354"/>
                </a:lnTo>
                <a:lnTo>
                  <a:pt x="0" y="6995918"/>
                </a:lnTo>
                <a:lnTo>
                  <a:pt x="6858000" y="6995918"/>
                </a:lnTo>
                <a:lnTo>
                  <a:pt x="6858000" y="1344715"/>
                </a:lnTo>
                <a:close/>
              </a:path>
            </a:pathLst>
          </a:custGeom>
          <a:solidFill>
            <a:schemeClr val="tx1"/>
          </a:solidFill>
          <a:ln>
            <a:noFill/>
          </a:ln>
        </p:spPr>
      </p:sp>
      <p:sp>
        <p:nvSpPr>
          <p:cNvPr id="3" name="Subtitle 2">
            <a:extLst>
              <a:ext uri="{FF2B5EF4-FFF2-40B4-BE49-F238E27FC236}">
                <a16:creationId xmlns:a16="http://schemas.microsoft.com/office/drawing/2014/main" id="{396FECE2-73F4-447A-A75E-5E9D32B21804}"/>
              </a:ext>
            </a:extLst>
          </p:cNvPr>
          <p:cNvSpPr>
            <a:spLocks noGrp="1"/>
          </p:cNvSpPr>
          <p:nvPr>
            <p:ph type="subTitle" idx="1"/>
          </p:nvPr>
        </p:nvSpPr>
        <p:spPr>
          <a:xfrm>
            <a:off x="7282071" y="357188"/>
            <a:ext cx="4476541" cy="5252113"/>
          </a:xfrm>
        </p:spPr>
        <p:txBody>
          <a:bodyPr anchor="ctr">
            <a:normAutofit/>
          </a:bodyPr>
          <a:lstStyle/>
          <a:p>
            <a:r>
              <a:rPr lang="en-GB" dirty="0">
                <a:solidFill>
                  <a:schemeClr val="tx1"/>
                </a:solidFill>
                <a:latin typeface="Arial" panose="020B0604020202020204" pitchFamily="34" charset="0"/>
                <a:cs typeface="Arial" panose="020B0604020202020204" pitchFamily="34" charset="0"/>
              </a:rPr>
              <a:t>First impressions are crucial in making your business memorable. Poor service can make great food and its surroundings redundant.</a:t>
            </a:r>
          </a:p>
          <a:p>
            <a:r>
              <a:rPr lang="en-GB" dirty="0">
                <a:solidFill>
                  <a:schemeClr val="tx1"/>
                </a:solidFill>
                <a:latin typeface="Arial" panose="020B0604020202020204" pitchFamily="34" charset="0"/>
                <a:cs typeface="Arial" panose="020B0604020202020204" pitchFamily="34" charset="0"/>
              </a:rPr>
              <a:t>In contrast, a satisfied customer will return to your establishment and also recommend you to other customers..</a:t>
            </a:r>
          </a:p>
        </p:txBody>
      </p:sp>
      <p:sp>
        <p:nvSpPr>
          <p:cNvPr id="2" name="Title 1">
            <a:extLst>
              <a:ext uri="{FF2B5EF4-FFF2-40B4-BE49-F238E27FC236}">
                <a16:creationId xmlns:a16="http://schemas.microsoft.com/office/drawing/2014/main" id="{AC8832D7-996A-4EBD-BD90-19E992E702CE}"/>
              </a:ext>
            </a:extLst>
          </p:cNvPr>
          <p:cNvSpPr>
            <a:spLocks noGrp="1"/>
          </p:cNvSpPr>
          <p:nvPr>
            <p:ph type="ctrTitle"/>
          </p:nvPr>
        </p:nvSpPr>
        <p:spPr>
          <a:xfrm>
            <a:off x="737419" y="1248696"/>
            <a:ext cx="5621584" cy="4360606"/>
          </a:xfrm>
        </p:spPr>
        <p:txBody>
          <a:bodyPr anchor="ctr">
            <a:normAutofit/>
          </a:bodyPr>
          <a:lstStyle/>
          <a:p>
            <a:r>
              <a:rPr lang="en-GB" sz="4000" dirty="0">
                <a:solidFill>
                  <a:schemeClr val="bg1"/>
                </a:solidFill>
                <a:latin typeface="Arial" panose="020B0604020202020204" pitchFamily="34" charset="0"/>
                <a:cs typeface="Arial" panose="020B0604020202020204" pitchFamily="34" charset="0"/>
              </a:rPr>
              <a:t>CUSTOMER SERVICE &amp; INTERACTION</a:t>
            </a:r>
          </a:p>
        </p:txBody>
      </p:sp>
    </p:spTree>
    <p:extLst>
      <p:ext uri="{BB962C8B-B14F-4D97-AF65-F5344CB8AC3E}">
        <p14:creationId xmlns:p14="http://schemas.microsoft.com/office/powerpoint/2010/main" val="211892929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21B5EDC-5485-4264-891C-5B291E539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E7ADA758-6D6A-4E4E-88F7-1B5038A0E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5156"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accent1">
              <a:alpha val="8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96D7C53C-B0E3-427C-B58C-BBF279079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68958" y="-68957"/>
            <a:ext cx="6858001" cy="6995918"/>
          </a:xfrm>
          <a:custGeom>
            <a:avLst/>
            <a:gdLst>
              <a:gd name="connsiteX0" fmla="*/ 6858001 w 6858001"/>
              <a:gd name="connsiteY0" fmla="*/ 1344715 h 6995918"/>
              <a:gd name="connsiteX1" fmla="*/ 6858001 w 6858001"/>
              <a:gd name="connsiteY1" fmla="*/ 1177 h 6995918"/>
              <a:gd name="connsiteX2" fmla="*/ 6702324 w 6858001"/>
              <a:gd name="connsiteY2" fmla="*/ 26222 h 6995918"/>
              <a:gd name="connsiteX3" fmla="*/ 6547333 w 6858001"/>
              <a:gd name="connsiteY3" fmla="*/ 50091 h 6995918"/>
              <a:gd name="connsiteX4" fmla="*/ 6391657 w 6858001"/>
              <a:gd name="connsiteY4" fmla="*/ 73455 h 6995918"/>
              <a:gd name="connsiteX5" fmla="*/ 6235294 w 6858001"/>
              <a:gd name="connsiteY5" fmla="*/ 93458 h 6995918"/>
              <a:gd name="connsiteX6" fmla="*/ 6079618 w 6858001"/>
              <a:gd name="connsiteY6" fmla="*/ 113629 h 6995918"/>
              <a:gd name="connsiteX7" fmla="*/ 5923255 w 6858001"/>
              <a:gd name="connsiteY7" fmla="*/ 132455 h 6995918"/>
              <a:gd name="connsiteX8" fmla="*/ 5768950 w 6858001"/>
              <a:gd name="connsiteY8" fmla="*/ 148591 h 6995918"/>
              <a:gd name="connsiteX9" fmla="*/ 5612588 w 6858001"/>
              <a:gd name="connsiteY9" fmla="*/ 163887 h 6995918"/>
              <a:gd name="connsiteX10" fmla="*/ 5456911 w 6858001"/>
              <a:gd name="connsiteY10" fmla="*/ 177839 h 6995918"/>
              <a:gd name="connsiteX11" fmla="*/ 5303978 w 6858001"/>
              <a:gd name="connsiteY11" fmla="*/ 189941 h 6995918"/>
              <a:gd name="connsiteX12" fmla="*/ 5148987 w 6858001"/>
              <a:gd name="connsiteY12" fmla="*/ 202044 h 6995918"/>
              <a:gd name="connsiteX13" fmla="*/ 4996054 w 6858001"/>
              <a:gd name="connsiteY13" fmla="*/ 212129 h 6995918"/>
              <a:gd name="connsiteX14" fmla="*/ 4843120 w 6858001"/>
              <a:gd name="connsiteY14" fmla="*/ 220029 h 6995918"/>
              <a:gd name="connsiteX15" fmla="*/ 4690873 w 6858001"/>
              <a:gd name="connsiteY15" fmla="*/ 228266 h 6995918"/>
              <a:gd name="connsiteX16" fmla="*/ 4539997 w 6858001"/>
              <a:gd name="connsiteY16" fmla="*/ 235157 h 6995918"/>
              <a:gd name="connsiteX17" fmla="*/ 4390492 w 6858001"/>
              <a:gd name="connsiteY17" fmla="*/ 240032 h 6995918"/>
              <a:gd name="connsiteX18" fmla="*/ 4240988 w 6858001"/>
              <a:gd name="connsiteY18" fmla="*/ 244234 h 6995918"/>
              <a:gd name="connsiteX19" fmla="*/ 4092855 w 6858001"/>
              <a:gd name="connsiteY19" fmla="*/ 248268 h 6995918"/>
              <a:gd name="connsiteX20" fmla="*/ 3946780 w 6858001"/>
              <a:gd name="connsiteY20" fmla="*/ 250117 h 6995918"/>
              <a:gd name="connsiteX21" fmla="*/ 3800704 w 6858001"/>
              <a:gd name="connsiteY21" fmla="*/ 252134 h 6995918"/>
              <a:gd name="connsiteX22" fmla="*/ 3656686 w 6858001"/>
              <a:gd name="connsiteY22" fmla="*/ 253143 h 6995918"/>
              <a:gd name="connsiteX23" fmla="*/ 3514040 w 6858001"/>
              <a:gd name="connsiteY23" fmla="*/ 252134 h 6995918"/>
              <a:gd name="connsiteX24" fmla="*/ 3372765 w 6858001"/>
              <a:gd name="connsiteY24" fmla="*/ 252134 h 6995918"/>
              <a:gd name="connsiteX25" fmla="*/ 3232862 w 6858001"/>
              <a:gd name="connsiteY25" fmla="*/ 250117 h 6995918"/>
              <a:gd name="connsiteX26" fmla="*/ 3095702 w 6858001"/>
              <a:gd name="connsiteY26" fmla="*/ 247092 h 6995918"/>
              <a:gd name="connsiteX27" fmla="*/ 2959914 w 6858001"/>
              <a:gd name="connsiteY27" fmla="*/ 244234 h 6995918"/>
              <a:gd name="connsiteX28" fmla="*/ 2826868 w 6858001"/>
              <a:gd name="connsiteY28" fmla="*/ 241040 h 6995918"/>
              <a:gd name="connsiteX29" fmla="*/ 2694509 w 6858001"/>
              <a:gd name="connsiteY29" fmla="*/ 236166 h 6995918"/>
              <a:gd name="connsiteX30" fmla="*/ 2564208 w 6858001"/>
              <a:gd name="connsiteY30" fmla="*/ 230955 h 6995918"/>
              <a:gd name="connsiteX31" fmla="*/ 2436649 w 6858001"/>
              <a:gd name="connsiteY31" fmla="*/ 226249 h 6995918"/>
              <a:gd name="connsiteX32" fmla="*/ 2187703 w 6858001"/>
              <a:gd name="connsiteY32" fmla="*/ 212969 h 6995918"/>
              <a:gd name="connsiteX33" fmla="*/ 1949045 w 6858001"/>
              <a:gd name="connsiteY33" fmla="*/ 198850 h 6995918"/>
              <a:gd name="connsiteX34" fmla="*/ 1719988 w 6858001"/>
              <a:gd name="connsiteY34" fmla="*/ 184058 h 6995918"/>
              <a:gd name="connsiteX35" fmla="*/ 1503275 w 6858001"/>
              <a:gd name="connsiteY35" fmla="*/ 167753 h 6995918"/>
              <a:gd name="connsiteX36" fmla="*/ 1296163 w 6858001"/>
              <a:gd name="connsiteY36" fmla="*/ 150776 h 6995918"/>
              <a:gd name="connsiteX37" fmla="*/ 1104139 w 6858001"/>
              <a:gd name="connsiteY37" fmla="*/ 132455 h 6995918"/>
              <a:gd name="connsiteX38" fmla="*/ 923774 w 6858001"/>
              <a:gd name="connsiteY38" fmla="*/ 114469 h 6995918"/>
              <a:gd name="connsiteX39" fmla="*/ 757810 w 6858001"/>
              <a:gd name="connsiteY39" fmla="*/ 96484 h 6995918"/>
              <a:gd name="connsiteX40" fmla="*/ 605563 w 6858001"/>
              <a:gd name="connsiteY40" fmla="*/ 79507 h 6995918"/>
              <a:gd name="connsiteX41" fmla="*/ 470460 w 6858001"/>
              <a:gd name="connsiteY41" fmla="*/ 63370 h 6995918"/>
              <a:gd name="connsiteX42" fmla="*/ 348388 w 6858001"/>
              <a:gd name="connsiteY42" fmla="*/ 48074 h 6995918"/>
              <a:gd name="connsiteX43" fmla="*/ 245518 w 6858001"/>
              <a:gd name="connsiteY43" fmla="*/ 35299 h 6995918"/>
              <a:gd name="connsiteX44" fmla="*/ 159107 w 6858001"/>
              <a:gd name="connsiteY44" fmla="*/ 23197 h 6995918"/>
              <a:gd name="connsiteX45" fmla="*/ 40463 w 6858001"/>
              <a:gd name="connsiteY45" fmla="*/ 5883 h 6995918"/>
              <a:gd name="connsiteX46" fmla="*/ 1 w 6858001"/>
              <a:gd name="connsiteY46" fmla="*/ 0 h 6995918"/>
              <a:gd name="connsiteX47" fmla="*/ 1 w 6858001"/>
              <a:gd name="connsiteY47" fmla="*/ 905354 h 6995918"/>
              <a:gd name="connsiteX48" fmla="*/ 0 w 6858001"/>
              <a:gd name="connsiteY48" fmla="*/ 905354 h 6995918"/>
              <a:gd name="connsiteX49" fmla="*/ 0 w 6858001"/>
              <a:gd name="connsiteY49" fmla="*/ 6995918 h 6995918"/>
              <a:gd name="connsiteX50" fmla="*/ 6858000 w 6858001"/>
              <a:gd name="connsiteY50" fmla="*/ 6995918 h 6995918"/>
              <a:gd name="connsiteX51" fmla="*/ 6858000 w 6858001"/>
              <a:gd name="connsiteY51" fmla="*/ 1344715 h 6995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95918">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905354"/>
                </a:lnTo>
                <a:lnTo>
                  <a:pt x="0" y="905354"/>
                </a:lnTo>
                <a:lnTo>
                  <a:pt x="0" y="6995918"/>
                </a:lnTo>
                <a:lnTo>
                  <a:pt x="6858000" y="6995918"/>
                </a:lnTo>
                <a:lnTo>
                  <a:pt x="6858000" y="1344715"/>
                </a:lnTo>
                <a:close/>
              </a:path>
            </a:pathLst>
          </a:custGeom>
          <a:solidFill>
            <a:schemeClr val="tx1"/>
          </a:solidFill>
          <a:ln>
            <a:noFill/>
          </a:ln>
        </p:spPr>
      </p:sp>
      <p:sp>
        <p:nvSpPr>
          <p:cNvPr id="3" name="Subtitle 2">
            <a:extLst>
              <a:ext uri="{FF2B5EF4-FFF2-40B4-BE49-F238E27FC236}">
                <a16:creationId xmlns:a16="http://schemas.microsoft.com/office/drawing/2014/main" id="{00B38DCB-6542-435F-8774-1C1039BD1C5B}"/>
              </a:ext>
            </a:extLst>
          </p:cNvPr>
          <p:cNvSpPr>
            <a:spLocks noGrp="1"/>
          </p:cNvSpPr>
          <p:nvPr>
            <p:ph type="subTitle" idx="1"/>
          </p:nvPr>
        </p:nvSpPr>
        <p:spPr>
          <a:xfrm>
            <a:off x="7118555" y="1248696"/>
            <a:ext cx="5073444" cy="4360607"/>
          </a:xfrm>
        </p:spPr>
        <p:txBody>
          <a:bodyPr anchor="ctr">
            <a:normAutofit/>
          </a:bodyPr>
          <a:lstStyle/>
          <a:p>
            <a:r>
              <a:rPr lang="en-GB" dirty="0">
                <a:solidFill>
                  <a:schemeClr val="tx1"/>
                </a:solidFill>
                <a:latin typeface="Arial" panose="020B0604020202020204" pitchFamily="34" charset="0"/>
                <a:cs typeface="Arial" panose="020B0604020202020204" pitchFamily="34" charset="0"/>
              </a:rPr>
              <a:t>Ask yourself the question:</a:t>
            </a:r>
          </a:p>
          <a:p>
            <a:r>
              <a:rPr lang="en-GB" dirty="0">
                <a:solidFill>
                  <a:schemeClr val="tx1"/>
                </a:solidFill>
                <a:latin typeface="Arial" panose="020B0604020202020204" pitchFamily="34" charset="0"/>
                <a:cs typeface="Arial" panose="020B0604020202020204" pitchFamily="34" charset="0"/>
              </a:rPr>
              <a:t>“ why should customers dine at my restaurant and not the restaurant next door?”</a:t>
            </a:r>
          </a:p>
          <a:p>
            <a:r>
              <a:rPr lang="en-GB" dirty="0">
                <a:solidFill>
                  <a:schemeClr val="tx1"/>
                </a:solidFill>
                <a:latin typeface="Arial" panose="020B0604020202020204" pitchFamily="34" charset="0"/>
                <a:cs typeface="Arial" panose="020B0604020202020204" pitchFamily="34" charset="0"/>
              </a:rPr>
              <a:t>A fantastic menu and excellent customer service are essential to the success of your business, but they are not a unique selling point. These are just minimal requirements. An innovative idea &amp; reason for customers to repeatedly return to your restaurant is </a:t>
            </a:r>
            <a:r>
              <a:rPr lang="en-GB">
                <a:solidFill>
                  <a:schemeClr val="tx1"/>
                </a:solidFill>
                <a:latin typeface="Arial" panose="020B0604020202020204" pitchFamily="34" charset="0"/>
                <a:cs typeface="Arial" panose="020B0604020202020204" pitchFamily="34" charset="0"/>
              </a:rPr>
              <a:t>a necessary.</a:t>
            </a:r>
            <a:endParaRPr lang="en-GB" dirty="0">
              <a:solidFill>
                <a:schemeClr val="tx1"/>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C65C6DC3-F34C-42BD-82EE-2E003184DADD}"/>
              </a:ext>
            </a:extLst>
          </p:cNvPr>
          <p:cNvSpPr>
            <a:spLocks noGrp="1"/>
          </p:cNvSpPr>
          <p:nvPr>
            <p:ph type="ctrTitle"/>
          </p:nvPr>
        </p:nvSpPr>
        <p:spPr>
          <a:xfrm>
            <a:off x="737419" y="1248696"/>
            <a:ext cx="5621584" cy="4360606"/>
          </a:xfrm>
        </p:spPr>
        <p:txBody>
          <a:bodyPr anchor="ctr">
            <a:normAutofit/>
          </a:bodyPr>
          <a:lstStyle/>
          <a:p>
            <a:r>
              <a:rPr lang="en-GB" sz="4000" dirty="0">
                <a:solidFill>
                  <a:schemeClr val="bg1"/>
                </a:solidFill>
                <a:latin typeface="Arial" panose="020B0604020202020204" pitchFamily="34" charset="0"/>
                <a:cs typeface="Arial" panose="020B0604020202020204" pitchFamily="34" charset="0"/>
              </a:rPr>
              <a:t> A UNIQUE SELLING POINT</a:t>
            </a:r>
          </a:p>
        </p:txBody>
      </p:sp>
    </p:spTree>
    <p:extLst>
      <p:ext uri="{BB962C8B-B14F-4D97-AF65-F5344CB8AC3E}">
        <p14:creationId xmlns:p14="http://schemas.microsoft.com/office/powerpoint/2010/main" val="230313288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21B5EDC-5485-4264-891C-5B291E539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E7ADA758-6D6A-4E4E-88F7-1B5038A0E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5156"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accent1">
              <a:alpha val="8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96D7C53C-B0E3-427C-B58C-BBF279079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68958" y="-68957"/>
            <a:ext cx="6858001" cy="6995918"/>
          </a:xfrm>
          <a:custGeom>
            <a:avLst/>
            <a:gdLst>
              <a:gd name="connsiteX0" fmla="*/ 6858001 w 6858001"/>
              <a:gd name="connsiteY0" fmla="*/ 1344715 h 6995918"/>
              <a:gd name="connsiteX1" fmla="*/ 6858001 w 6858001"/>
              <a:gd name="connsiteY1" fmla="*/ 1177 h 6995918"/>
              <a:gd name="connsiteX2" fmla="*/ 6702324 w 6858001"/>
              <a:gd name="connsiteY2" fmla="*/ 26222 h 6995918"/>
              <a:gd name="connsiteX3" fmla="*/ 6547333 w 6858001"/>
              <a:gd name="connsiteY3" fmla="*/ 50091 h 6995918"/>
              <a:gd name="connsiteX4" fmla="*/ 6391657 w 6858001"/>
              <a:gd name="connsiteY4" fmla="*/ 73455 h 6995918"/>
              <a:gd name="connsiteX5" fmla="*/ 6235294 w 6858001"/>
              <a:gd name="connsiteY5" fmla="*/ 93458 h 6995918"/>
              <a:gd name="connsiteX6" fmla="*/ 6079618 w 6858001"/>
              <a:gd name="connsiteY6" fmla="*/ 113629 h 6995918"/>
              <a:gd name="connsiteX7" fmla="*/ 5923255 w 6858001"/>
              <a:gd name="connsiteY7" fmla="*/ 132455 h 6995918"/>
              <a:gd name="connsiteX8" fmla="*/ 5768950 w 6858001"/>
              <a:gd name="connsiteY8" fmla="*/ 148591 h 6995918"/>
              <a:gd name="connsiteX9" fmla="*/ 5612588 w 6858001"/>
              <a:gd name="connsiteY9" fmla="*/ 163887 h 6995918"/>
              <a:gd name="connsiteX10" fmla="*/ 5456911 w 6858001"/>
              <a:gd name="connsiteY10" fmla="*/ 177839 h 6995918"/>
              <a:gd name="connsiteX11" fmla="*/ 5303978 w 6858001"/>
              <a:gd name="connsiteY11" fmla="*/ 189941 h 6995918"/>
              <a:gd name="connsiteX12" fmla="*/ 5148987 w 6858001"/>
              <a:gd name="connsiteY12" fmla="*/ 202044 h 6995918"/>
              <a:gd name="connsiteX13" fmla="*/ 4996054 w 6858001"/>
              <a:gd name="connsiteY13" fmla="*/ 212129 h 6995918"/>
              <a:gd name="connsiteX14" fmla="*/ 4843120 w 6858001"/>
              <a:gd name="connsiteY14" fmla="*/ 220029 h 6995918"/>
              <a:gd name="connsiteX15" fmla="*/ 4690873 w 6858001"/>
              <a:gd name="connsiteY15" fmla="*/ 228266 h 6995918"/>
              <a:gd name="connsiteX16" fmla="*/ 4539997 w 6858001"/>
              <a:gd name="connsiteY16" fmla="*/ 235157 h 6995918"/>
              <a:gd name="connsiteX17" fmla="*/ 4390492 w 6858001"/>
              <a:gd name="connsiteY17" fmla="*/ 240032 h 6995918"/>
              <a:gd name="connsiteX18" fmla="*/ 4240988 w 6858001"/>
              <a:gd name="connsiteY18" fmla="*/ 244234 h 6995918"/>
              <a:gd name="connsiteX19" fmla="*/ 4092855 w 6858001"/>
              <a:gd name="connsiteY19" fmla="*/ 248268 h 6995918"/>
              <a:gd name="connsiteX20" fmla="*/ 3946780 w 6858001"/>
              <a:gd name="connsiteY20" fmla="*/ 250117 h 6995918"/>
              <a:gd name="connsiteX21" fmla="*/ 3800704 w 6858001"/>
              <a:gd name="connsiteY21" fmla="*/ 252134 h 6995918"/>
              <a:gd name="connsiteX22" fmla="*/ 3656686 w 6858001"/>
              <a:gd name="connsiteY22" fmla="*/ 253143 h 6995918"/>
              <a:gd name="connsiteX23" fmla="*/ 3514040 w 6858001"/>
              <a:gd name="connsiteY23" fmla="*/ 252134 h 6995918"/>
              <a:gd name="connsiteX24" fmla="*/ 3372765 w 6858001"/>
              <a:gd name="connsiteY24" fmla="*/ 252134 h 6995918"/>
              <a:gd name="connsiteX25" fmla="*/ 3232862 w 6858001"/>
              <a:gd name="connsiteY25" fmla="*/ 250117 h 6995918"/>
              <a:gd name="connsiteX26" fmla="*/ 3095702 w 6858001"/>
              <a:gd name="connsiteY26" fmla="*/ 247092 h 6995918"/>
              <a:gd name="connsiteX27" fmla="*/ 2959914 w 6858001"/>
              <a:gd name="connsiteY27" fmla="*/ 244234 h 6995918"/>
              <a:gd name="connsiteX28" fmla="*/ 2826868 w 6858001"/>
              <a:gd name="connsiteY28" fmla="*/ 241040 h 6995918"/>
              <a:gd name="connsiteX29" fmla="*/ 2694509 w 6858001"/>
              <a:gd name="connsiteY29" fmla="*/ 236166 h 6995918"/>
              <a:gd name="connsiteX30" fmla="*/ 2564208 w 6858001"/>
              <a:gd name="connsiteY30" fmla="*/ 230955 h 6995918"/>
              <a:gd name="connsiteX31" fmla="*/ 2436649 w 6858001"/>
              <a:gd name="connsiteY31" fmla="*/ 226249 h 6995918"/>
              <a:gd name="connsiteX32" fmla="*/ 2187703 w 6858001"/>
              <a:gd name="connsiteY32" fmla="*/ 212969 h 6995918"/>
              <a:gd name="connsiteX33" fmla="*/ 1949045 w 6858001"/>
              <a:gd name="connsiteY33" fmla="*/ 198850 h 6995918"/>
              <a:gd name="connsiteX34" fmla="*/ 1719988 w 6858001"/>
              <a:gd name="connsiteY34" fmla="*/ 184058 h 6995918"/>
              <a:gd name="connsiteX35" fmla="*/ 1503275 w 6858001"/>
              <a:gd name="connsiteY35" fmla="*/ 167753 h 6995918"/>
              <a:gd name="connsiteX36" fmla="*/ 1296163 w 6858001"/>
              <a:gd name="connsiteY36" fmla="*/ 150776 h 6995918"/>
              <a:gd name="connsiteX37" fmla="*/ 1104139 w 6858001"/>
              <a:gd name="connsiteY37" fmla="*/ 132455 h 6995918"/>
              <a:gd name="connsiteX38" fmla="*/ 923774 w 6858001"/>
              <a:gd name="connsiteY38" fmla="*/ 114469 h 6995918"/>
              <a:gd name="connsiteX39" fmla="*/ 757810 w 6858001"/>
              <a:gd name="connsiteY39" fmla="*/ 96484 h 6995918"/>
              <a:gd name="connsiteX40" fmla="*/ 605563 w 6858001"/>
              <a:gd name="connsiteY40" fmla="*/ 79507 h 6995918"/>
              <a:gd name="connsiteX41" fmla="*/ 470460 w 6858001"/>
              <a:gd name="connsiteY41" fmla="*/ 63370 h 6995918"/>
              <a:gd name="connsiteX42" fmla="*/ 348388 w 6858001"/>
              <a:gd name="connsiteY42" fmla="*/ 48074 h 6995918"/>
              <a:gd name="connsiteX43" fmla="*/ 245518 w 6858001"/>
              <a:gd name="connsiteY43" fmla="*/ 35299 h 6995918"/>
              <a:gd name="connsiteX44" fmla="*/ 159107 w 6858001"/>
              <a:gd name="connsiteY44" fmla="*/ 23197 h 6995918"/>
              <a:gd name="connsiteX45" fmla="*/ 40463 w 6858001"/>
              <a:gd name="connsiteY45" fmla="*/ 5883 h 6995918"/>
              <a:gd name="connsiteX46" fmla="*/ 1 w 6858001"/>
              <a:gd name="connsiteY46" fmla="*/ 0 h 6995918"/>
              <a:gd name="connsiteX47" fmla="*/ 1 w 6858001"/>
              <a:gd name="connsiteY47" fmla="*/ 905354 h 6995918"/>
              <a:gd name="connsiteX48" fmla="*/ 0 w 6858001"/>
              <a:gd name="connsiteY48" fmla="*/ 905354 h 6995918"/>
              <a:gd name="connsiteX49" fmla="*/ 0 w 6858001"/>
              <a:gd name="connsiteY49" fmla="*/ 6995918 h 6995918"/>
              <a:gd name="connsiteX50" fmla="*/ 6858000 w 6858001"/>
              <a:gd name="connsiteY50" fmla="*/ 6995918 h 6995918"/>
              <a:gd name="connsiteX51" fmla="*/ 6858000 w 6858001"/>
              <a:gd name="connsiteY51" fmla="*/ 1344715 h 6995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95918">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905354"/>
                </a:lnTo>
                <a:lnTo>
                  <a:pt x="0" y="905354"/>
                </a:lnTo>
                <a:lnTo>
                  <a:pt x="0" y="6995918"/>
                </a:lnTo>
                <a:lnTo>
                  <a:pt x="6858000" y="6995918"/>
                </a:lnTo>
                <a:lnTo>
                  <a:pt x="6858000" y="1344715"/>
                </a:lnTo>
                <a:close/>
              </a:path>
            </a:pathLst>
          </a:custGeom>
          <a:solidFill>
            <a:schemeClr val="tx1"/>
          </a:solidFill>
          <a:ln>
            <a:noFill/>
          </a:ln>
        </p:spPr>
      </p:sp>
      <p:sp>
        <p:nvSpPr>
          <p:cNvPr id="3" name="Subtitle 2">
            <a:extLst>
              <a:ext uri="{FF2B5EF4-FFF2-40B4-BE49-F238E27FC236}">
                <a16:creationId xmlns:a16="http://schemas.microsoft.com/office/drawing/2014/main" id="{49EE0842-F287-4CD2-94E9-19774F6E9205}"/>
              </a:ext>
            </a:extLst>
          </p:cNvPr>
          <p:cNvSpPr>
            <a:spLocks noGrp="1"/>
          </p:cNvSpPr>
          <p:nvPr>
            <p:ph type="subTitle" idx="1"/>
          </p:nvPr>
        </p:nvSpPr>
        <p:spPr>
          <a:xfrm>
            <a:off x="6815138" y="171450"/>
            <a:ext cx="5376862" cy="6686549"/>
          </a:xfrm>
        </p:spPr>
        <p:txBody>
          <a:bodyPr anchor="ctr">
            <a:normAutofit fontScale="92500" lnSpcReduction="20000"/>
          </a:bodyPr>
          <a:lstStyle/>
          <a:p>
            <a:r>
              <a:rPr lang="en-GB" dirty="0">
                <a:solidFill>
                  <a:schemeClr val="tx1"/>
                </a:solidFill>
                <a:latin typeface="Arial" panose="020B0604020202020204" pitchFamily="34" charset="0"/>
                <a:cs typeface="Arial" panose="020B0604020202020204" pitchFamily="34" charset="0"/>
              </a:rPr>
              <a:t>MANAGING THE“BASICS” OF YOUR BUSINESS IS CRITICAL TO THE BUSINESS PROFITABILITY. HOWEVER, FOCUSING ON THE BASICS CAN RESULT IN MANY SMALL RESTAURANTS NOT PAYING ATTENTION TO THE FOLOWING ITEMS AS THEY MANAGE THE DAY-TO-DAY OPERATION OF THEIR RESTAURANT:</a:t>
            </a:r>
          </a:p>
          <a:p>
            <a:pPr marL="342900" indent="-34290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HOW MANY CUSTOMERS ARE YOU SRVING EACH DAY?</a:t>
            </a:r>
          </a:p>
          <a:p>
            <a:pPr marL="342900" indent="-34290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KEEP TRACK OF WHAT YOU SELL AND WHAT DOESN’T SELL, IF IS NOT SELLING A MINIMUM NUMBER THEN TAKE OFF FROM MENU</a:t>
            </a:r>
          </a:p>
          <a:p>
            <a:pPr marL="342900" indent="-34290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DO YOU KNOW WHAT YOUR MOST PROFITABLE MENU ITEMS ARE?</a:t>
            </a:r>
          </a:p>
          <a:p>
            <a:pPr marL="342900" indent="-34290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WHAT IS YOUR PROFIT AND LOSS FOR EACHWEEK YOU ARE OPEN?</a:t>
            </a:r>
          </a:p>
          <a:p>
            <a:pPr marL="342900" indent="-342900">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IF YOU KNOW THE ANSWER OF THIS QUESTIONS THEN THIS WILL MAKE THE DECISIONS EASIER AND BENEFIT </a:t>
            </a:r>
            <a:r>
              <a:rPr lang="en-GB">
                <a:solidFill>
                  <a:schemeClr val="tx1"/>
                </a:solidFill>
                <a:latin typeface="Arial" panose="020B0604020202020204" pitchFamily="34" charset="0"/>
                <a:cs typeface="Arial" panose="020B0604020202020204" pitchFamily="34" charset="0"/>
              </a:rPr>
              <a:t>GTHE SUCCES OF YOUR BUSINESS.</a:t>
            </a:r>
            <a:endParaRPr lang="en-GB"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08B33AFF-7C4A-4C32-89C6-22AAA118B03F}"/>
              </a:ext>
            </a:extLst>
          </p:cNvPr>
          <p:cNvSpPr>
            <a:spLocks noGrp="1"/>
          </p:cNvSpPr>
          <p:nvPr>
            <p:ph type="ctrTitle"/>
          </p:nvPr>
        </p:nvSpPr>
        <p:spPr>
          <a:xfrm>
            <a:off x="737419" y="1248696"/>
            <a:ext cx="5621584" cy="4360606"/>
          </a:xfrm>
        </p:spPr>
        <p:txBody>
          <a:bodyPr anchor="ctr">
            <a:normAutofit/>
          </a:bodyPr>
          <a:lstStyle/>
          <a:p>
            <a:r>
              <a:rPr lang="en-GB" sz="4000" dirty="0">
                <a:solidFill>
                  <a:schemeClr val="bg1"/>
                </a:solidFill>
                <a:latin typeface="Arial" panose="020B0604020202020204" pitchFamily="34" charset="0"/>
                <a:cs typeface="Arial" panose="020B0604020202020204" pitchFamily="34" charset="0"/>
              </a:rPr>
              <a:t>OPERATIONS</a:t>
            </a:r>
          </a:p>
        </p:txBody>
      </p:sp>
    </p:spTree>
    <p:extLst>
      <p:ext uri="{BB962C8B-B14F-4D97-AF65-F5344CB8AC3E}">
        <p14:creationId xmlns:p14="http://schemas.microsoft.com/office/powerpoint/2010/main" val="236724043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49" name="Picture 2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0" name="Picture 3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1" name="Oval 3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2" name="Picture 3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3" name="Picture 3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4" name="Rectangle 3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55" name="Rectangle 40">
            <a:extLst>
              <a:ext uri="{FF2B5EF4-FFF2-40B4-BE49-F238E27FC236}">
                <a16:creationId xmlns:a16="http://schemas.microsoft.com/office/drawing/2014/main" id="{F21B5EDC-5485-4264-891C-5B291E539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6" name="Freeform 36">
            <a:extLst>
              <a:ext uri="{FF2B5EF4-FFF2-40B4-BE49-F238E27FC236}">
                <a16:creationId xmlns:a16="http://schemas.microsoft.com/office/drawing/2014/main" id="{E7ADA758-6D6A-4E4E-88F7-1B5038A0E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5156"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accent1">
              <a:alpha val="80000"/>
            </a:schemeClr>
          </a:solidFill>
          <a:ln>
            <a:noFill/>
          </a:ln>
        </p:spPr>
        <p:txBody>
          <a:bodyPr rtlCol="0" anchor="ctr"/>
          <a:lstStyle/>
          <a:p>
            <a:pPr algn="ctr"/>
            <a:endParaRPr lang="en-US"/>
          </a:p>
        </p:txBody>
      </p:sp>
      <p:sp>
        <p:nvSpPr>
          <p:cNvPr id="57" name="Freeform: Shape 44">
            <a:extLst>
              <a:ext uri="{FF2B5EF4-FFF2-40B4-BE49-F238E27FC236}">
                <a16:creationId xmlns:a16="http://schemas.microsoft.com/office/drawing/2014/main" id="{96D7C53C-B0E3-427C-B58C-BBF279079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68958" y="-68957"/>
            <a:ext cx="6858001" cy="6995918"/>
          </a:xfrm>
          <a:custGeom>
            <a:avLst/>
            <a:gdLst>
              <a:gd name="connsiteX0" fmla="*/ 6858001 w 6858001"/>
              <a:gd name="connsiteY0" fmla="*/ 1344715 h 6995918"/>
              <a:gd name="connsiteX1" fmla="*/ 6858001 w 6858001"/>
              <a:gd name="connsiteY1" fmla="*/ 1177 h 6995918"/>
              <a:gd name="connsiteX2" fmla="*/ 6702324 w 6858001"/>
              <a:gd name="connsiteY2" fmla="*/ 26222 h 6995918"/>
              <a:gd name="connsiteX3" fmla="*/ 6547333 w 6858001"/>
              <a:gd name="connsiteY3" fmla="*/ 50091 h 6995918"/>
              <a:gd name="connsiteX4" fmla="*/ 6391657 w 6858001"/>
              <a:gd name="connsiteY4" fmla="*/ 73455 h 6995918"/>
              <a:gd name="connsiteX5" fmla="*/ 6235294 w 6858001"/>
              <a:gd name="connsiteY5" fmla="*/ 93458 h 6995918"/>
              <a:gd name="connsiteX6" fmla="*/ 6079618 w 6858001"/>
              <a:gd name="connsiteY6" fmla="*/ 113629 h 6995918"/>
              <a:gd name="connsiteX7" fmla="*/ 5923255 w 6858001"/>
              <a:gd name="connsiteY7" fmla="*/ 132455 h 6995918"/>
              <a:gd name="connsiteX8" fmla="*/ 5768950 w 6858001"/>
              <a:gd name="connsiteY8" fmla="*/ 148591 h 6995918"/>
              <a:gd name="connsiteX9" fmla="*/ 5612588 w 6858001"/>
              <a:gd name="connsiteY9" fmla="*/ 163887 h 6995918"/>
              <a:gd name="connsiteX10" fmla="*/ 5456911 w 6858001"/>
              <a:gd name="connsiteY10" fmla="*/ 177839 h 6995918"/>
              <a:gd name="connsiteX11" fmla="*/ 5303978 w 6858001"/>
              <a:gd name="connsiteY11" fmla="*/ 189941 h 6995918"/>
              <a:gd name="connsiteX12" fmla="*/ 5148987 w 6858001"/>
              <a:gd name="connsiteY12" fmla="*/ 202044 h 6995918"/>
              <a:gd name="connsiteX13" fmla="*/ 4996054 w 6858001"/>
              <a:gd name="connsiteY13" fmla="*/ 212129 h 6995918"/>
              <a:gd name="connsiteX14" fmla="*/ 4843120 w 6858001"/>
              <a:gd name="connsiteY14" fmla="*/ 220029 h 6995918"/>
              <a:gd name="connsiteX15" fmla="*/ 4690873 w 6858001"/>
              <a:gd name="connsiteY15" fmla="*/ 228266 h 6995918"/>
              <a:gd name="connsiteX16" fmla="*/ 4539997 w 6858001"/>
              <a:gd name="connsiteY16" fmla="*/ 235157 h 6995918"/>
              <a:gd name="connsiteX17" fmla="*/ 4390492 w 6858001"/>
              <a:gd name="connsiteY17" fmla="*/ 240032 h 6995918"/>
              <a:gd name="connsiteX18" fmla="*/ 4240988 w 6858001"/>
              <a:gd name="connsiteY18" fmla="*/ 244234 h 6995918"/>
              <a:gd name="connsiteX19" fmla="*/ 4092855 w 6858001"/>
              <a:gd name="connsiteY19" fmla="*/ 248268 h 6995918"/>
              <a:gd name="connsiteX20" fmla="*/ 3946780 w 6858001"/>
              <a:gd name="connsiteY20" fmla="*/ 250117 h 6995918"/>
              <a:gd name="connsiteX21" fmla="*/ 3800704 w 6858001"/>
              <a:gd name="connsiteY21" fmla="*/ 252134 h 6995918"/>
              <a:gd name="connsiteX22" fmla="*/ 3656686 w 6858001"/>
              <a:gd name="connsiteY22" fmla="*/ 253143 h 6995918"/>
              <a:gd name="connsiteX23" fmla="*/ 3514040 w 6858001"/>
              <a:gd name="connsiteY23" fmla="*/ 252134 h 6995918"/>
              <a:gd name="connsiteX24" fmla="*/ 3372765 w 6858001"/>
              <a:gd name="connsiteY24" fmla="*/ 252134 h 6995918"/>
              <a:gd name="connsiteX25" fmla="*/ 3232862 w 6858001"/>
              <a:gd name="connsiteY25" fmla="*/ 250117 h 6995918"/>
              <a:gd name="connsiteX26" fmla="*/ 3095702 w 6858001"/>
              <a:gd name="connsiteY26" fmla="*/ 247092 h 6995918"/>
              <a:gd name="connsiteX27" fmla="*/ 2959914 w 6858001"/>
              <a:gd name="connsiteY27" fmla="*/ 244234 h 6995918"/>
              <a:gd name="connsiteX28" fmla="*/ 2826868 w 6858001"/>
              <a:gd name="connsiteY28" fmla="*/ 241040 h 6995918"/>
              <a:gd name="connsiteX29" fmla="*/ 2694509 w 6858001"/>
              <a:gd name="connsiteY29" fmla="*/ 236166 h 6995918"/>
              <a:gd name="connsiteX30" fmla="*/ 2564208 w 6858001"/>
              <a:gd name="connsiteY30" fmla="*/ 230955 h 6995918"/>
              <a:gd name="connsiteX31" fmla="*/ 2436649 w 6858001"/>
              <a:gd name="connsiteY31" fmla="*/ 226249 h 6995918"/>
              <a:gd name="connsiteX32" fmla="*/ 2187703 w 6858001"/>
              <a:gd name="connsiteY32" fmla="*/ 212969 h 6995918"/>
              <a:gd name="connsiteX33" fmla="*/ 1949045 w 6858001"/>
              <a:gd name="connsiteY33" fmla="*/ 198850 h 6995918"/>
              <a:gd name="connsiteX34" fmla="*/ 1719988 w 6858001"/>
              <a:gd name="connsiteY34" fmla="*/ 184058 h 6995918"/>
              <a:gd name="connsiteX35" fmla="*/ 1503275 w 6858001"/>
              <a:gd name="connsiteY35" fmla="*/ 167753 h 6995918"/>
              <a:gd name="connsiteX36" fmla="*/ 1296163 w 6858001"/>
              <a:gd name="connsiteY36" fmla="*/ 150776 h 6995918"/>
              <a:gd name="connsiteX37" fmla="*/ 1104139 w 6858001"/>
              <a:gd name="connsiteY37" fmla="*/ 132455 h 6995918"/>
              <a:gd name="connsiteX38" fmla="*/ 923774 w 6858001"/>
              <a:gd name="connsiteY38" fmla="*/ 114469 h 6995918"/>
              <a:gd name="connsiteX39" fmla="*/ 757810 w 6858001"/>
              <a:gd name="connsiteY39" fmla="*/ 96484 h 6995918"/>
              <a:gd name="connsiteX40" fmla="*/ 605563 w 6858001"/>
              <a:gd name="connsiteY40" fmla="*/ 79507 h 6995918"/>
              <a:gd name="connsiteX41" fmla="*/ 470460 w 6858001"/>
              <a:gd name="connsiteY41" fmla="*/ 63370 h 6995918"/>
              <a:gd name="connsiteX42" fmla="*/ 348388 w 6858001"/>
              <a:gd name="connsiteY42" fmla="*/ 48074 h 6995918"/>
              <a:gd name="connsiteX43" fmla="*/ 245518 w 6858001"/>
              <a:gd name="connsiteY43" fmla="*/ 35299 h 6995918"/>
              <a:gd name="connsiteX44" fmla="*/ 159107 w 6858001"/>
              <a:gd name="connsiteY44" fmla="*/ 23197 h 6995918"/>
              <a:gd name="connsiteX45" fmla="*/ 40463 w 6858001"/>
              <a:gd name="connsiteY45" fmla="*/ 5883 h 6995918"/>
              <a:gd name="connsiteX46" fmla="*/ 1 w 6858001"/>
              <a:gd name="connsiteY46" fmla="*/ 0 h 6995918"/>
              <a:gd name="connsiteX47" fmla="*/ 1 w 6858001"/>
              <a:gd name="connsiteY47" fmla="*/ 905354 h 6995918"/>
              <a:gd name="connsiteX48" fmla="*/ 0 w 6858001"/>
              <a:gd name="connsiteY48" fmla="*/ 905354 h 6995918"/>
              <a:gd name="connsiteX49" fmla="*/ 0 w 6858001"/>
              <a:gd name="connsiteY49" fmla="*/ 6995918 h 6995918"/>
              <a:gd name="connsiteX50" fmla="*/ 6858000 w 6858001"/>
              <a:gd name="connsiteY50" fmla="*/ 6995918 h 6995918"/>
              <a:gd name="connsiteX51" fmla="*/ 6858000 w 6858001"/>
              <a:gd name="connsiteY51" fmla="*/ 1344715 h 6995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95918">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905354"/>
                </a:lnTo>
                <a:lnTo>
                  <a:pt x="0" y="905354"/>
                </a:lnTo>
                <a:lnTo>
                  <a:pt x="0" y="6995918"/>
                </a:lnTo>
                <a:lnTo>
                  <a:pt x="6858000" y="6995918"/>
                </a:lnTo>
                <a:lnTo>
                  <a:pt x="6858000" y="1344715"/>
                </a:lnTo>
                <a:close/>
              </a:path>
            </a:pathLst>
          </a:custGeom>
          <a:solidFill>
            <a:schemeClr val="tx1"/>
          </a:solidFill>
          <a:ln>
            <a:noFill/>
          </a:ln>
        </p:spPr>
      </p:sp>
      <p:sp>
        <p:nvSpPr>
          <p:cNvPr id="2" name="Title 1">
            <a:extLst>
              <a:ext uri="{FF2B5EF4-FFF2-40B4-BE49-F238E27FC236}">
                <a16:creationId xmlns:a16="http://schemas.microsoft.com/office/drawing/2014/main" id="{B45FB423-056E-4476-BDF9-BFE58B19F6EE}"/>
              </a:ext>
            </a:extLst>
          </p:cNvPr>
          <p:cNvSpPr>
            <a:spLocks noGrp="1"/>
          </p:cNvSpPr>
          <p:nvPr>
            <p:ph type="title"/>
          </p:nvPr>
        </p:nvSpPr>
        <p:spPr>
          <a:xfrm>
            <a:off x="737419" y="1248696"/>
            <a:ext cx="5621584" cy="4360606"/>
          </a:xfrm>
        </p:spPr>
        <p:txBody>
          <a:bodyPr vert="horz" lIns="91440" tIns="45720" rIns="91440" bIns="45720" rtlCol="0" anchor="ctr">
            <a:normAutofit/>
          </a:bodyPr>
          <a:lstStyle/>
          <a:p>
            <a:r>
              <a:rPr lang="en-US" sz="6600" b="0" i="0" kern="1200">
                <a:solidFill>
                  <a:schemeClr val="bg1"/>
                </a:solidFill>
                <a:latin typeface="+mj-lt"/>
                <a:ea typeface="+mj-ea"/>
                <a:cs typeface="+mj-cs"/>
              </a:rPr>
              <a:t>STAFF</a:t>
            </a:r>
          </a:p>
        </p:txBody>
      </p:sp>
      <p:sp>
        <p:nvSpPr>
          <p:cNvPr id="5" name="TextBox 4">
            <a:extLst>
              <a:ext uri="{FF2B5EF4-FFF2-40B4-BE49-F238E27FC236}">
                <a16:creationId xmlns:a16="http://schemas.microsoft.com/office/drawing/2014/main" id="{F10A5037-BBE4-4AFC-890B-E98EB46E7B44}"/>
              </a:ext>
            </a:extLst>
          </p:cNvPr>
          <p:cNvSpPr txBox="1"/>
          <p:nvPr/>
        </p:nvSpPr>
        <p:spPr>
          <a:xfrm>
            <a:off x="7451678" y="395784"/>
            <a:ext cx="4558352" cy="6247864"/>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Supporting and retaining employees can save your business time and money , as </a:t>
            </a:r>
            <a:r>
              <a:rPr lang="en-GB" sz="2000" dirty="0" err="1">
                <a:latin typeface="Arial" panose="020B0604020202020204" pitchFamily="34" charset="0"/>
                <a:cs typeface="Arial" panose="020B0604020202020204" pitchFamily="34" charset="0"/>
              </a:rPr>
              <a:t>weel</a:t>
            </a:r>
            <a:r>
              <a:rPr lang="en-GB" sz="2000" dirty="0">
                <a:latin typeface="Arial" panose="020B0604020202020204" pitchFamily="34" charset="0"/>
                <a:cs typeface="Arial" panose="020B0604020202020204" pitchFamily="34" charset="0"/>
              </a:rPr>
              <a:t> as keeping valuable skills that may be difficult to replace.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Top Five Tips in retaining hospitality staff:</a:t>
            </a:r>
          </a:p>
          <a:p>
            <a:pPr marL="457200" indent="-457200">
              <a:buAutoNum type="arabicPeriod"/>
            </a:pPr>
            <a:r>
              <a:rPr lang="en-GB" sz="2000" dirty="0">
                <a:latin typeface="Arial" panose="020B0604020202020204" pitchFamily="34" charset="0"/>
                <a:cs typeface="Arial" panose="020B0604020202020204" pitchFamily="34" charset="0"/>
              </a:rPr>
              <a:t>Be </a:t>
            </a:r>
            <a:r>
              <a:rPr lang="en-GB" sz="2000" dirty="0" err="1">
                <a:latin typeface="Arial" panose="020B0604020202020204" pitchFamily="34" charset="0"/>
                <a:cs typeface="Arial" panose="020B0604020202020204" pitchFamily="34" charset="0"/>
              </a:rPr>
              <a:t>firm,fair</a:t>
            </a:r>
            <a:r>
              <a:rPr lang="en-GB" sz="2000" dirty="0">
                <a:latin typeface="Arial" panose="020B0604020202020204" pitchFamily="34" charset="0"/>
                <a:cs typeface="Arial" panose="020B0604020202020204" pitchFamily="34" charset="0"/>
              </a:rPr>
              <a:t> and flexible</a:t>
            </a:r>
          </a:p>
          <a:p>
            <a:pPr marL="457200" indent="-457200">
              <a:buAutoNum type="arabicPeriod"/>
            </a:pPr>
            <a:r>
              <a:rPr lang="en-GB" sz="2000" dirty="0">
                <a:latin typeface="Arial" panose="020B0604020202020204" pitchFamily="34" charset="0"/>
                <a:cs typeface="Arial" panose="020B0604020202020204" pitchFamily="34" charset="0"/>
              </a:rPr>
              <a:t>Lead by example: show </a:t>
            </a:r>
            <a:r>
              <a:rPr lang="en-GB" sz="2000" dirty="0" err="1">
                <a:latin typeface="Arial" panose="020B0604020202020204" pitchFamily="34" charset="0"/>
                <a:cs typeface="Arial" panose="020B0604020202020204" pitchFamily="34" charset="0"/>
              </a:rPr>
              <a:t>leadership,integrity</a:t>
            </a:r>
            <a:r>
              <a:rPr lang="en-GB" sz="2000" dirty="0">
                <a:latin typeface="Arial" panose="020B0604020202020204" pitchFamily="34" charset="0"/>
                <a:cs typeface="Arial" panose="020B0604020202020204" pitchFamily="34" charset="0"/>
              </a:rPr>
              <a:t> and maturity at all times.</a:t>
            </a:r>
          </a:p>
          <a:p>
            <a:pPr marL="457200" indent="-457200">
              <a:buAutoNum type="arabicPeriod"/>
            </a:pPr>
            <a:r>
              <a:rPr lang="en-GB" sz="2000" dirty="0">
                <a:latin typeface="Arial" panose="020B0604020202020204" pitchFamily="34" charset="0"/>
                <a:cs typeface="Arial" panose="020B0604020202020204" pitchFamily="34" charset="0"/>
              </a:rPr>
              <a:t>Review and Reward: staff </a:t>
            </a:r>
            <a:r>
              <a:rPr lang="en-GB" sz="2000" dirty="0" err="1">
                <a:latin typeface="Arial" panose="020B0604020202020204" pitchFamily="34" charset="0"/>
                <a:cs typeface="Arial" panose="020B0604020202020204" pitchFamily="34" charset="0"/>
              </a:rPr>
              <a:t>reviewall</a:t>
            </a:r>
            <a:r>
              <a:rPr lang="en-GB" sz="2000" dirty="0">
                <a:latin typeface="Arial" panose="020B0604020202020204" pitchFamily="34" charset="0"/>
                <a:cs typeface="Arial" panose="020B0604020202020204" pitchFamily="34" charset="0"/>
              </a:rPr>
              <a:t> and rewards regularly</a:t>
            </a:r>
          </a:p>
          <a:p>
            <a:pPr marL="457200" indent="-457200">
              <a:buAutoNum type="arabicPeriod"/>
            </a:pPr>
            <a:r>
              <a:rPr lang="en-GB" sz="2000" dirty="0">
                <a:latin typeface="Arial" panose="020B0604020202020204" pitchFamily="34" charset="0"/>
                <a:cs typeface="Arial" panose="020B0604020202020204" pitchFamily="34" charset="0"/>
              </a:rPr>
              <a:t>Communication – vital to any relationship and your communication with staff is no exception.</a:t>
            </a:r>
          </a:p>
          <a:p>
            <a:pPr marL="457200" indent="-457200">
              <a:buAutoNum type="arabicPeriod"/>
            </a:pPr>
            <a:r>
              <a:rPr lang="en-GB" sz="2000" dirty="0">
                <a:latin typeface="Arial" panose="020B0604020202020204" pitchFamily="34" charset="0"/>
                <a:cs typeface="Arial" panose="020B0604020202020204" pitchFamily="34" charset="0"/>
              </a:rPr>
              <a:t>Give feedback-good or bad feedback is important to staff and constructive</a:t>
            </a:r>
          </a:p>
        </p:txBody>
      </p:sp>
    </p:spTree>
    <p:extLst>
      <p:ext uri="{BB962C8B-B14F-4D97-AF65-F5344CB8AC3E}">
        <p14:creationId xmlns:p14="http://schemas.microsoft.com/office/powerpoint/2010/main" val="367567159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49" name="Picture 2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0" name="Picture 3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1" name="Oval 3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2" name="Picture 3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3" name="Picture 3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4" name="Rectangle 3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55" name="Rectangle 40">
            <a:extLst>
              <a:ext uri="{FF2B5EF4-FFF2-40B4-BE49-F238E27FC236}">
                <a16:creationId xmlns:a16="http://schemas.microsoft.com/office/drawing/2014/main" id="{F21B5EDC-5485-4264-891C-5B291E539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6" name="Freeform 36">
            <a:extLst>
              <a:ext uri="{FF2B5EF4-FFF2-40B4-BE49-F238E27FC236}">
                <a16:creationId xmlns:a16="http://schemas.microsoft.com/office/drawing/2014/main" id="{E7ADA758-6D6A-4E4E-88F7-1B5038A0E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5156"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accent1">
              <a:alpha val="80000"/>
            </a:schemeClr>
          </a:solidFill>
          <a:ln>
            <a:noFill/>
          </a:ln>
        </p:spPr>
        <p:txBody>
          <a:bodyPr rtlCol="0" anchor="ctr"/>
          <a:lstStyle/>
          <a:p>
            <a:pPr algn="ctr"/>
            <a:endParaRPr lang="en-US"/>
          </a:p>
        </p:txBody>
      </p:sp>
      <p:sp>
        <p:nvSpPr>
          <p:cNvPr id="57" name="Freeform: Shape 44">
            <a:extLst>
              <a:ext uri="{FF2B5EF4-FFF2-40B4-BE49-F238E27FC236}">
                <a16:creationId xmlns:a16="http://schemas.microsoft.com/office/drawing/2014/main" id="{96D7C53C-B0E3-427C-B58C-BBF279079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68958" y="-68957"/>
            <a:ext cx="6858001" cy="6995918"/>
          </a:xfrm>
          <a:custGeom>
            <a:avLst/>
            <a:gdLst>
              <a:gd name="connsiteX0" fmla="*/ 6858001 w 6858001"/>
              <a:gd name="connsiteY0" fmla="*/ 1344715 h 6995918"/>
              <a:gd name="connsiteX1" fmla="*/ 6858001 w 6858001"/>
              <a:gd name="connsiteY1" fmla="*/ 1177 h 6995918"/>
              <a:gd name="connsiteX2" fmla="*/ 6702324 w 6858001"/>
              <a:gd name="connsiteY2" fmla="*/ 26222 h 6995918"/>
              <a:gd name="connsiteX3" fmla="*/ 6547333 w 6858001"/>
              <a:gd name="connsiteY3" fmla="*/ 50091 h 6995918"/>
              <a:gd name="connsiteX4" fmla="*/ 6391657 w 6858001"/>
              <a:gd name="connsiteY4" fmla="*/ 73455 h 6995918"/>
              <a:gd name="connsiteX5" fmla="*/ 6235294 w 6858001"/>
              <a:gd name="connsiteY5" fmla="*/ 93458 h 6995918"/>
              <a:gd name="connsiteX6" fmla="*/ 6079618 w 6858001"/>
              <a:gd name="connsiteY6" fmla="*/ 113629 h 6995918"/>
              <a:gd name="connsiteX7" fmla="*/ 5923255 w 6858001"/>
              <a:gd name="connsiteY7" fmla="*/ 132455 h 6995918"/>
              <a:gd name="connsiteX8" fmla="*/ 5768950 w 6858001"/>
              <a:gd name="connsiteY8" fmla="*/ 148591 h 6995918"/>
              <a:gd name="connsiteX9" fmla="*/ 5612588 w 6858001"/>
              <a:gd name="connsiteY9" fmla="*/ 163887 h 6995918"/>
              <a:gd name="connsiteX10" fmla="*/ 5456911 w 6858001"/>
              <a:gd name="connsiteY10" fmla="*/ 177839 h 6995918"/>
              <a:gd name="connsiteX11" fmla="*/ 5303978 w 6858001"/>
              <a:gd name="connsiteY11" fmla="*/ 189941 h 6995918"/>
              <a:gd name="connsiteX12" fmla="*/ 5148987 w 6858001"/>
              <a:gd name="connsiteY12" fmla="*/ 202044 h 6995918"/>
              <a:gd name="connsiteX13" fmla="*/ 4996054 w 6858001"/>
              <a:gd name="connsiteY13" fmla="*/ 212129 h 6995918"/>
              <a:gd name="connsiteX14" fmla="*/ 4843120 w 6858001"/>
              <a:gd name="connsiteY14" fmla="*/ 220029 h 6995918"/>
              <a:gd name="connsiteX15" fmla="*/ 4690873 w 6858001"/>
              <a:gd name="connsiteY15" fmla="*/ 228266 h 6995918"/>
              <a:gd name="connsiteX16" fmla="*/ 4539997 w 6858001"/>
              <a:gd name="connsiteY16" fmla="*/ 235157 h 6995918"/>
              <a:gd name="connsiteX17" fmla="*/ 4390492 w 6858001"/>
              <a:gd name="connsiteY17" fmla="*/ 240032 h 6995918"/>
              <a:gd name="connsiteX18" fmla="*/ 4240988 w 6858001"/>
              <a:gd name="connsiteY18" fmla="*/ 244234 h 6995918"/>
              <a:gd name="connsiteX19" fmla="*/ 4092855 w 6858001"/>
              <a:gd name="connsiteY19" fmla="*/ 248268 h 6995918"/>
              <a:gd name="connsiteX20" fmla="*/ 3946780 w 6858001"/>
              <a:gd name="connsiteY20" fmla="*/ 250117 h 6995918"/>
              <a:gd name="connsiteX21" fmla="*/ 3800704 w 6858001"/>
              <a:gd name="connsiteY21" fmla="*/ 252134 h 6995918"/>
              <a:gd name="connsiteX22" fmla="*/ 3656686 w 6858001"/>
              <a:gd name="connsiteY22" fmla="*/ 253143 h 6995918"/>
              <a:gd name="connsiteX23" fmla="*/ 3514040 w 6858001"/>
              <a:gd name="connsiteY23" fmla="*/ 252134 h 6995918"/>
              <a:gd name="connsiteX24" fmla="*/ 3372765 w 6858001"/>
              <a:gd name="connsiteY24" fmla="*/ 252134 h 6995918"/>
              <a:gd name="connsiteX25" fmla="*/ 3232862 w 6858001"/>
              <a:gd name="connsiteY25" fmla="*/ 250117 h 6995918"/>
              <a:gd name="connsiteX26" fmla="*/ 3095702 w 6858001"/>
              <a:gd name="connsiteY26" fmla="*/ 247092 h 6995918"/>
              <a:gd name="connsiteX27" fmla="*/ 2959914 w 6858001"/>
              <a:gd name="connsiteY27" fmla="*/ 244234 h 6995918"/>
              <a:gd name="connsiteX28" fmla="*/ 2826868 w 6858001"/>
              <a:gd name="connsiteY28" fmla="*/ 241040 h 6995918"/>
              <a:gd name="connsiteX29" fmla="*/ 2694509 w 6858001"/>
              <a:gd name="connsiteY29" fmla="*/ 236166 h 6995918"/>
              <a:gd name="connsiteX30" fmla="*/ 2564208 w 6858001"/>
              <a:gd name="connsiteY30" fmla="*/ 230955 h 6995918"/>
              <a:gd name="connsiteX31" fmla="*/ 2436649 w 6858001"/>
              <a:gd name="connsiteY31" fmla="*/ 226249 h 6995918"/>
              <a:gd name="connsiteX32" fmla="*/ 2187703 w 6858001"/>
              <a:gd name="connsiteY32" fmla="*/ 212969 h 6995918"/>
              <a:gd name="connsiteX33" fmla="*/ 1949045 w 6858001"/>
              <a:gd name="connsiteY33" fmla="*/ 198850 h 6995918"/>
              <a:gd name="connsiteX34" fmla="*/ 1719988 w 6858001"/>
              <a:gd name="connsiteY34" fmla="*/ 184058 h 6995918"/>
              <a:gd name="connsiteX35" fmla="*/ 1503275 w 6858001"/>
              <a:gd name="connsiteY35" fmla="*/ 167753 h 6995918"/>
              <a:gd name="connsiteX36" fmla="*/ 1296163 w 6858001"/>
              <a:gd name="connsiteY36" fmla="*/ 150776 h 6995918"/>
              <a:gd name="connsiteX37" fmla="*/ 1104139 w 6858001"/>
              <a:gd name="connsiteY37" fmla="*/ 132455 h 6995918"/>
              <a:gd name="connsiteX38" fmla="*/ 923774 w 6858001"/>
              <a:gd name="connsiteY38" fmla="*/ 114469 h 6995918"/>
              <a:gd name="connsiteX39" fmla="*/ 757810 w 6858001"/>
              <a:gd name="connsiteY39" fmla="*/ 96484 h 6995918"/>
              <a:gd name="connsiteX40" fmla="*/ 605563 w 6858001"/>
              <a:gd name="connsiteY40" fmla="*/ 79507 h 6995918"/>
              <a:gd name="connsiteX41" fmla="*/ 470460 w 6858001"/>
              <a:gd name="connsiteY41" fmla="*/ 63370 h 6995918"/>
              <a:gd name="connsiteX42" fmla="*/ 348388 w 6858001"/>
              <a:gd name="connsiteY42" fmla="*/ 48074 h 6995918"/>
              <a:gd name="connsiteX43" fmla="*/ 245518 w 6858001"/>
              <a:gd name="connsiteY43" fmla="*/ 35299 h 6995918"/>
              <a:gd name="connsiteX44" fmla="*/ 159107 w 6858001"/>
              <a:gd name="connsiteY44" fmla="*/ 23197 h 6995918"/>
              <a:gd name="connsiteX45" fmla="*/ 40463 w 6858001"/>
              <a:gd name="connsiteY45" fmla="*/ 5883 h 6995918"/>
              <a:gd name="connsiteX46" fmla="*/ 1 w 6858001"/>
              <a:gd name="connsiteY46" fmla="*/ 0 h 6995918"/>
              <a:gd name="connsiteX47" fmla="*/ 1 w 6858001"/>
              <a:gd name="connsiteY47" fmla="*/ 905354 h 6995918"/>
              <a:gd name="connsiteX48" fmla="*/ 0 w 6858001"/>
              <a:gd name="connsiteY48" fmla="*/ 905354 h 6995918"/>
              <a:gd name="connsiteX49" fmla="*/ 0 w 6858001"/>
              <a:gd name="connsiteY49" fmla="*/ 6995918 h 6995918"/>
              <a:gd name="connsiteX50" fmla="*/ 6858000 w 6858001"/>
              <a:gd name="connsiteY50" fmla="*/ 6995918 h 6995918"/>
              <a:gd name="connsiteX51" fmla="*/ 6858000 w 6858001"/>
              <a:gd name="connsiteY51" fmla="*/ 1344715 h 6995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95918">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905354"/>
                </a:lnTo>
                <a:lnTo>
                  <a:pt x="0" y="905354"/>
                </a:lnTo>
                <a:lnTo>
                  <a:pt x="0" y="6995918"/>
                </a:lnTo>
                <a:lnTo>
                  <a:pt x="6858000" y="6995918"/>
                </a:lnTo>
                <a:lnTo>
                  <a:pt x="6858000" y="1344715"/>
                </a:lnTo>
                <a:close/>
              </a:path>
            </a:pathLst>
          </a:custGeom>
          <a:solidFill>
            <a:schemeClr val="tx1"/>
          </a:solidFill>
          <a:ln>
            <a:noFill/>
          </a:ln>
        </p:spPr>
      </p:sp>
      <p:sp>
        <p:nvSpPr>
          <p:cNvPr id="2" name="Title 1">
            <a:extLst>
              <a:ext uri="{FF2B5EF4-FFF2-40B4-BE49-F238E27FC236}">
                <a16:creationId xmlns:a16="http://schemas.microsoft.com/office/drawing/2014/main" id="{B45FB423-056E-4476-BDF9-BFE58B19F6EE}"/>
              </a:ext>
            </a:extLst>
          </p:cNvPr>
          <p:cNvSpPr>
            <a:spLocks noGrp="1"/>
          </p:cNvSpPr>
          <p:nvPr>
            <p:ph type="title"/>
          </p:nvPr>
        </p:nvSpPr>
        <p:spPr>
          <a:xfrm>
            <a:off x="737419" y="1248696"/>
            <a:ext cx="5621584" cy="4360606"/>
          </a:xfrm>
        </p:spPr>
        <p:txBody>
          <a:bodyPr vert="horz" lIns="91440" tIns="45720" rIns="91440" bIns="45720" rtlCol="0" anchor="ctr">
            <a:normAutofit/>
          </a:bodyPr>
          <a:lstStyle/>
          <a:p>
            <a:r>
              <a:rPr lang="en-US" sz="4000" b="0" i="0" kern="1200" dirty="0">
                <a:solidFill>
                  <a:schemeClr val="bg1"/>
                </a:solidFill>
                <a:latin typeface="Arial" panose="020B0604020202020204" pitchFamily="34" charset="0"/>
                <a:cs typeface="Arial" panose="020B0604020202020204" pitchFamily="34" charset="0"/>
              </a:rPr>
              <a:t>MARKETING</a:t>
            </a:r>
          </a:p>
        </p:txBody>
      </p:sp>
      <p:sp>
        <p:nvSpPr>
          <p:cNvPr id="5" name="TextBox 4">
            <a:extLst>
              <a:ext uri="{FF2B5EF4-FFF2-40B4-BE49-F238E27FC236}">
                <a16:creationId xmlns:a16="http://schemas.microsoft.com/office/drawing/2014/main" id="{F10A5037-BBE4-4AFC-890B-E98EB46E7B44}"/>
              </a:ext>
            </a:extLst>
          </p:cNvPr>
          <p:cNvSpPr txBox="1"/>
          <p:nvPr/>
        </p:nvSpPr>
        <p:spPr>
          <a:xfrm>
            <a:off x="7451678" y="395784"/>
            <a:ext cx="4558352" cy="53245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    Marketing is all about the engagement between you and your customers, a great plan of marketing can do wonders for a business.</a:t>
            </a:r>
          </a:p>
          <a:p>
            <a:r>
              <a:rPr lang="en-GB" sz="2000" dirty="0">
                <a:latin typeface="Arial" panose="020B0604020202020204" pitchFamily="34" charset="0"/>
                <a:cs typeface="Arial" panose="020B0604020202020204" pitchFamily="34" charset="0"/>
              </a:rPr>
              <a:t>    Some simple steps that can help you in developing a marketing strategy or plan include: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Firstly, create a marketing plan, what you want to achieve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Formalise your brand standard, this includes mission statement, </a:t>
            </a:r>
            <a:r>
              <a:rPr lang="en-GB" sz="2000" dirty="0" err="1">
                <a:latin typeface="Arial" panose="020B0604020202020204" pitchFamily="34" charset="0"/>
                <a:cs typeface="Arial" panose="020B0604020202020204" pitchFamily="34" charset="0"/>
              </a:rPr>
              <a:t>logo,graphics,guidelinres</a:t>
            </a: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Digital: social media and website are essentials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Respond to comments on review sites</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590606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49" name="Picture 2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0" name="Picture 3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1" name="Oval 3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2" name="Picture 3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3" name="Picture 3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4" name="Rectangle 3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55" name="Rectangle 40">
            <a:extLst>
              <a:ext uri="{FF2B5EF4-FFF2-40B4-BE49-F238E27FC236}">
                <a16:creationId xmlns:a16="http://schemas.microsoft.com/office/drawing/2014/main" id="{F21B5EDC-5485-4264-891C-5B291E539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6" name="Freeform 36">
            <a:extLst>
              <a:ext uri="{FF2B5EF4-FFF2-40B4-BE49-F238E27FC236}">
                <a16:creationId xmlns:a16="http://schemas.microsoft.com/office/drawing/2014/main" id="{E7ADA758-6D6A-4E4E-88F7-1B5038A0E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5156"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accent1">
              <a:alpha val="80000"/>
            </a:schemeClr>
          </a:solidFill>
          <a:ln>
            <a:noFill/>
          </a:ln>
        </p:spPr>
        <p:txBody>
          <a:bodyPr rtlCol="0" anchor="ctr"/>
          <a:lstStyle/>
          <a:p>
            <a:pPr algn="ctr"/>
            <a:endParaRPr lang="en-US"/>
          </a:p>
        </p:txBody>
      </p:sp>
      <p:sp>
        <p:nvSpPr>
          <p:cNvPr id="57" name="Freeform: Shape 44">
            <a:extLst>
              <a:ext uri="{FF2B5EF4-FFF2-40B4-BE49-F238E27FC236}">
                <a16:creationId xmlns:a16="http://schemas.microsoft.com/office/drawing/2014/main" id="{96D7C53C-B0E3-427C-B58C-BBF279079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68958" y="-68957"/>
            <a:ext cx="6858001" cy="6995918"/>
          </a:xfrm>
          <a:custGeom>
            <a:avLst/>
            <a:gdLst>
              <a:gd name="connsiteX0" fmla="*/ 6858001 w 6858001"/>
              <a:gd name="connsiteY0" fmla="*/ 1344715 h 6995918"/>
              <a:gd name="connsiteX1" fmla="*/ 6858001 w 6858001"/>
              <a:gd name="connsiteY1" fmla="*/ 1177 h 6995918"/>
              <a:gd name="connsiteX2" fmla="*/ 6702324 w 6858001"/>
              <a:gd name="connsiteY2" fmla="*/ 26222 h 6995918"/>
              <a:gd name="connsiteX3" fmla="*/ 6547333 w 6858001"/>
              <a:gd name="connsiteY3" fmla="*/ 50091 h 6995918"/>
              <a:gd name="connsiteX4" fmla="*/ 6391657 w 6858001"/>
              <a:gd name="connsiteY4" fmla="*/ 73455 h 6995918"/>
              <a:gd name="connsiteX5" fmla="*/ 6235294 w 6858001"/>
              <a:gd name="connsiteY5" fmla="*/ 93458 h 6995918"/>
              <a:gd name="connsiteX6" fmla="*/ 6079618 w 6858001"/>
              <a:gd name="connsiteY6" fmla="*/ 113629 h 6995918"/>
              <a:gd name="connsiteX7" fmla="*/ 5923255 w 6858001"/>
              <a:gd name="connsiteY7" fmla="*/ 132455 h 6995918"/>
              <a:gd name="connsiteX8" fmla="*/ 5768950 w 6858001"/>
              <a:gd name="connsiteY8" fmla="*/ 148591 h 6995918"/>
              <a:gd name="connsiteX9" fmla="*/ 5612588 w 6858001"/>
              <a:gd name="connsiteY9" fmla="*/ 163887 h 6995918"/>
              <a:gd name="connsiteX10" fmla="*/ 5456911 w 6858001"/>
              <a:gd name="connsiteY10" fmla="*/ 177839 h 6995918"/>
              <a:gd name="connsiteX11" fmla="*/ 5303978 w 6858001"/>
              <a:gd name="connsiteY11" fmla="*/ 189941 h 6995918"/>
              <a:gd name="connsiteX12" fmla="*/ 5148987 w 6858001"/>
              <a:gd name="connsiteY12" fmla="*/ 202044 h 6995918"/>
              <a:gd name="connsiteX13" fmla="*/ 4996054 w 6858001"/>
              <a:gd name="connsiteY13" fmla="*/ 212129 h 6995918"/>
              <a:gd name="connsiteX14" fmla="*/ 4843120 w 6858001"/>
              <a:gd name="connsiteY14" fmla="*/ 220029 h 6995918"/>
              <a:gd name="connsiteX15" fmla="*/ 4690873 w 6858001"/>
              <a:gd name="connsiteY15" fmla="*/ 228266 h 6995918"/>
              <a:gd name="connsiteX16" fmla="*/ 4539997 w 6858001"/>
              <a:gd name="connsiteY16" fmla="*/ 235157 h 6995918"/>
              <a:gd name="connsiteX17" fmla="*/ 4390492 w 6858001"/>
              <a:gd name="connsiteY17" fmla="*/ 240032 h 6995918"/>
              <a:gd name="connsiteX18" fmla="*/ 4240988 w 6858001"/>
              <a:gd name="connsiteY18" fmla="*/ 244234 h 6995918"/>
              <a:gd name="connsiteX19" fmla="*/ 4092855 w 6858001"/>
              <a:gd name="connsiteY19" fmla="*/ 248268 h 6995918"/>
              <a:gd name="connsiteX20" fmla="*/ 3946780 w 6858001"/>
              <a:gd name="connsiteY20" fmla="*/ 250117 h 6995918"/>
              <a:gd name="connsiteX21" fmla="*/ 3800704 w 6858001"/>
              <a:gd name="connsiteY21" fmla="*/ 252134 h 6995918"/>
              <a:gd name="connsiteX22" fmla="*/ 3656686 w 6858001"/>
              <a:gd name="connsiteY22" fmla="*/ 253143 h 6995918"/>
              <a:gd name="connsiteX23" fmla="*/ 3514040 w 6858001"/>
              <a:gd name="connsiteY23" fmla="*/ 252134 h 6995918"/>
              <a:gd name="connsiteX24" fmla="*/ 3372765 w 6858001"/>
              <a:gd name="connsiteY24" fmla="*/ 252134 h 6995918"/>
              <a:gd name="connsiteX25" fmla="*/ 3232862 w 6858001"/>
              <a:gd name="connsiteY25" fmla="*/ 250117 h 6995918"/>
              <a:gd name="connsiteX26" fmla="*/ 3095702 w 6858001"/>
              <a:gd name="connsiteY26" fmla="*/ 247092 h 6995918"/>
              <a:gd name="connsiteX27" fmla="*/ 2959914 w 6858001"/>
              <a:gd name="connsiteY27" fmla="*/ 244234 h 6995918"/>
              <a:gd name="connsiteX28" fmla="*/ 2826868 w 6858001"/>
              <a:gd name="connsiteY28" fmla="*/ 241040 h 6995918"/>
              <a:gd name="connsiteX29" fmla="*/ 2694509 w 6858001"/>
              <a:gd name="connsiteY29" fmla="*/ 236166 h 6995918"/>
              <a:gd name="connsiteX30" fmla="*/ 2564208 w 6858001"/>
              <a:gd name="connsiteY30" fmla="*/ 230955 h 6995918"/>
              <a:gd name="connsiteX31" fmla="*/ 2436649 w 6858001"/>
              <a:gd name="connsiteY31" fmla="*/ 226249 h 6995918"/>
              <a:gd name="connsiteX32" fmla="*/ 2187703 w 6858001"/>
              <a:gd name="connsiteY32" fmla="*/ 212969 h 6995918"/>
              <a:gd name="connsiteX33" fmla="*/ 1949045 w 6858001"/>
              <a:gd name="connsiteY33" fmla="*/ 198850 h 6995918"/>
              <a:gd name="connsiteX34" fmla="*/ 1719988 w 6858001"/>
              <a:gd name="connsiteY34" fmla="*/ 184058 h 6995918"/>
              <a:gd name="connsiteX35" fmla="*/ 1503275 w 6858001"/>
              <a:gd name="connsiteY35" fmla="*/ 167753 h 6995918"/>
              <a:gd name="connsiteX36" fmla="*/ 1296163 w 6858001"/>
              <a:gd name="connsiteY36" fmla="*/ 150776 h 6995918"/>
              <a:gd name="connsiteX37" fmla="*/ 1104139 w 6858001"/>
              <a:gd name="connsiteY37" fmla="*/ 132455 h 6995918"/>
              <a:gd name="connsiteX38" fmla="*/ 923774 w 6858001"/>
              <a:gd name="connsiteY38" fmla="*/ 114469 h 6995918"/>
              <a:gd name="connsiteX39" fmla="*/ 757810 w 6858001"/>
              <a:gd name="connsiteY39" fmla="*/ 96484 h 6995918"/>
              <a:gd name="connsiteX40" fmla="*/ 605563 w 6858001"/>
              <a:gd name="connsiteY40" fmla="*/ 79507 h 6995918"/>
              <a:gd name="connsiteX41" fmla="*/ 470460 w 6858001"/>
              <a:gd name="connsiteY41" fmla="*/ 63370 h 6995918"/>
              <a:gd name="connsiteX42" fmla="*/ 348388 w 6858001"/>
              <a:gd name="connsiteY42" fmla="*/ 48074 h 6995918"/>
              <a:gd name="connsiteX43" fmla="*/ 245518 w 6858001"/>
              <a:gd name="connsiteY43" fmla="*/ 35299 h 6995918"/>
              <a:gd name="connsiteX44" fmla="*/ 159107 w 6858001"/>
              <a:gd name="connsiteY44" fmla="*/ 23197 h 6995918"/>
              <a:gd name="connsiteX45" fmla="*/ 40463 w 6858001"/>
              <a:gd name="connsiteY45" fmla="*/ 5883 h 6995918"/>
              <a:gd name="connsiteX46" fmla="*/ 1 w 6858001"/>
              <a:gd name="connsiteY46" fmla="*/ 0 h 6995918"/>
              <a:gd name="connsiteX47" fmla="*/ 1 w 6858001"/>
              <a:gd name="connsiteY47" fmla="*/ 905354 h 6995918"/>
              <a:gd name="connsiteX48" fmla="*/ 0 w 6858001"/>
              <a:gd name="connsiteY48" fmla="*/ 905354 h 6995918"/>
              <a:gd name="connsiteX49" fmla="*/ 0 w 6858001"/>
              <a:gd name="connsiteY49" fmla="*/ 6995918 h 6995918"/>
              <a:gd name="connsiteX50" fmla="*/ 6858000 w 6858001"/>
              <a:gd name="connsiteY50" fmla="*/ 6995918 h 6995918"/>
              <a:gd name="connsiteX51" fmla="*/ 6858000 w 6858001"/>
              <a:gd name="connsiteY51" fmla="*/ 1344715 h 6995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95918">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905354"/>
                </a:lnTo>
                <a:lnTo>
                  <a:pt x="0" y="905354"/>
                </a:lnTo>
                <a:lnTo>
                  <a:pt x="0" y="6995918"/>
                </a:lnTo>
                <a:lnTo>
                  <a:pt x="6858000" y="6995918"/>
                </a:lnTo>
                <a:lnTo>
                  <a:pt x="6858000" y="1344715"/>
                </a:lnTo>
                <a:close/>
              </a:path>
            </a:pathLst>
          </a:custGeom>
          <a:solidFill>
            <a:schemeClr val="tx1"/>
          </a:solidFill>
          <a:ln>
            <a:noFill/>
          </a:ln>
        </p:spPr>
      </p:sp>
      <p:sp>
        <p:nvSpPr>
          <p:cNvPr id="2" name="Title 1">
            <a:extLst>
              <a:ext uri="{FF2B5EF4-FFF2-40B4-BE49-F238E27FC236}">
                <a16:creationId xmlns:a16="http://schemas.microsoft.com/office/drawing/2014/main" id="{B45FB423-056E-4476-BDF9-BFE58B19F6EE}"/>
              </a:ext>
            </a:extLst>
          </p:cNvPr>
          <p:cNvSpPr>
            <a:spLocks noGrp="1"/>
          </p:cNvSpPr>
          <p:nvPr>
            <p:ph type="title"/>
          </p:nvPr>
        </p:nvSpPr>
        <p:spPr>
          <a:xfrm>
            <a:off x="737419" y="1248696"/>
            <a:ext cx="5621584" cy="4360606"/>
          </a:xfrm>
        </p:spPr>
        <p:txBody>
          <a:bodyPr vert="horz" lIns="91440" tIns="45720" rIns="91440" bIns="45720" rtlCol="0" anchor="ctr">
            <a:normAutofit/>
          </a:bodyPr>
          <a:lstStyle/>
          <a:p>
            <a:r>
              <a:rPr lang="en-US" sz="4000" dirty="0">
                <a:solidFill>
                  <a:schemeClr val="bg1"/>
                </a:solidFill>
                <a:latin typeface="Arial" panose="020B0604020202020204" pitchFamily="34" charset="0"/>
                <a:cs typeface="Arial" panose="020B0604020202020204" pitchFamily="34" charset="0"/>
              </a:rPr>
              <a:t>CASH FLOW</a:t>
            </a:r>
            <a:endParaRPr lang="en-US" sz="4000" b="0" i="0" kern="12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10A5037-BBE4-4AFC-890B-E98EB46E7B44}"/>
              </a:ext>
            </a:extLst>
          </p:cNvPr>
          <p:cNvSpPr txBox="1"/>
          <p:nvPr/>
        </p:nvSpPr>
        <p:spPr>
          <a:xfrm>
            <a:off x="7451678" y="395784"/>
            <a:ext cx="4558352" cy="594008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Cash flow is like the life of your business. If your business is suffering from poor cashflow then here are a few things that you could look at:</a:t>
            </a:r>
          </a:p>
          <a:p>
            <a:pPr marL="457200" indent="-457200">
              <a:buAutoNum type="arabicPeriod"/>
            </a:pPr>
            <a:r>
              <a:rPr lang="en-GB" sz="2000" dirty="0">
                <a:latin typeface="Arial" panose="020B0604020202020204" pitchFamily="34" charset="0"/>
                <a:cs typeface="Arial" panose="020B0604020202020204" pitchFamily="34" charset="0"/>
              </a:rPr>
              <a:t>Make sure you’re getting the most from your menu: increase the price from products that you sell a lot</a:t>
            </a:r>
          </a:p>
          <a:p>
            <a:pPr marL="457200" indent="-457200">
              <a:buAutoNum type="arabicPeriod"/>
            </a:pPr>
            <a:r>
              <a:rPr lang="en-GB" sz="2000" dirty="0">
                <a:latin typeface="Arial" panose="020B0604020202020204" pitchFamily="34" charset="0"/>
                <a:cs typeface="Arial" panose="020B0604020202020204" pitchFamily="34" charset="0"/>
              </a:rPr>
              <a:t>Stock and work-in progress: manage your stock and ensure you have a rotation method to reduce wastage.</a:t>
            </a:r>
          </a:p>
          <a:p>
            <a:pPr marL="457200" indent="-457200">
              <a:buAutoNum type="arabicPeriod"/>
            </a:pPr>
            <a:r>
              <a:rPr lang="en-GB" sz="2000" dirty="0">
                <a:latin typeface="Arial" panose="020B0604020202020204" pitchFamily="34" charset="0"/>
                <a:cs typeface="Arial" panose="020B0604020202020204" pitchFamily="34" charset="0"/>
              </a:rPr>
              <a:t>Budgeting and management reporting</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Owners should plan to have at least enough money to run for one year, additionally needs to have enough financial resources to cope with unexpected costs and </a:t>
            </a:r>
            <a:r>
              <a:rPr lang="en-GB" sz="2000">
                <a:latin typeface="Arial" panose="020B0604020202020204" pitchFamily="34" charset="0"/>
                <a:cs typeface="Arial" panose="020B0604020202020204" pitchFamily="34" charset="0"/>
              </a:rPr>
              <a:t>increases.j</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981307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49" name="Picture 2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0" name="Picture 3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1" name="Oval 3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2" name="Picture 3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3" name="Picture 3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4" name="Rectangle 3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55" name="Rectangle 40">
            <a:extLst>
              <a:ext uri="{FF2B5EF4-FFF2-40B4-BE49-F238E27FC236}">
                <a16:creationId xmlns:a16="http://schemas.microsoft.com/office/drawing/2014/main" id="{F21B5EDC-5485-4264-891C-5B291E539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6" name="Freeform 36">
            <a:extLst>
              <a:ext uri="{FF2B5EF4-FFF2-40B4-BE49-F238E27FC236}">
                <a16:creationId xmlns:a16="http://schemas.microsoft.com/office/drawing/2014/main" id="{E7ADA758-6D6A-4E4E-88F7-1B5038A0E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5156"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accent1">
              <a:alpha val="80000"/>
            </a:schemeClr>
          </a:solidFill>
          <a:ln>
            <a:noFill/>
          </a:ln>
        </p:spPr>
        <p:txBody>
          <a:bodyPr rtlCol="0" anchor="ctr"/>
          <a:lstStyle/>
          <a:p>
            <a:pPr algn="ctr"/>
            <a:endParaRPr lang="en-US"/>
          </a:p>
        </p:txBody>
      </p:sp>
      <p:sp>
        <p:nvSpPr>
          <p:cNvPr id="57" name="Freeform: Shape 44">
            <a:extLst>
              <a:ext uri="{FF2B5EF4-FFF2-40B4-BE49-F238E27FC236}">
                <a16:creationId xmlns:a16="http://schemas.microsoft.com/office/drawing/2014/main" id="{96D7C53C-B0E3-427C-B58C-BBF279079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68958" y="-68957"/>
            <a:ext cx="6858001" cy="6995918"/>
          </a:xfrm>
          <a:custGeom>
            <a:avLst/>
            <a:gdLst>
              <a:gd name="connsiteX0" fmla="*/ 6858001 w 6858001"/>
              <a:gd name="connsiteY0" fmla="*/ 1344715 h 6995918"/>
              <a:gd name="connsiteX1" fmla="*/ 6858001 w 6858001"/>
              <a:gd name="connsiteY1" fmla="*/ 1177 h 6995918"/>
              <a:gd name="connsiteX2" fmla="*/ 6702324 w 6858001"/>
              <a:gd name="connsiteY2" fmla="*/ 26222 h 6995918"/>
              <a:gd name="connsiteX3" fmla="*/ 6547333 w 6858001"/>
              <a:gd name="connsiteY3" fmla="*/ 50091 h 6995918"/>
              <a:gd name="connsiteX4" fmla="*/ 6391657 w 6858001"/>
              <a:gd name="connsiteY4" fmla="*/ 73455 h 6995918"/>
              <a:gd name="connsiteX5" fmla="*/ 6235294 w 6858001"/>
              <a:gd name="connsiteY5" fmla="*/ 93458 h 6995918"/>
              <a:gd name="connsiteX6" fmla="*/ 6079618 w 6858001"/>
              <a:gd name="connsiteY6" fmla="*/ 113629 h 6995918"/>
              <a:gd name="connsiteX7" fmla="*/ 5923255 w 6858001"/>
              <a:gd name="connsiteY7" fmla="*/ 132455 h 6995918"/>
              <a:gd name="connsiteX8" fmla="*/ 5768950 w 6858001"/>
              <a:gd name="connsiteY8" fmla="*/ 148591 h 6995918"/>
              <a:gd name="connsiteX9" fmla="*/ 5612588 w 6858001"/>
              <a:gd name="connsiteY9" fmla="*/ 163887 h 6995918"/>
              <a:gd name="connsiteX10" fmla="*/ 5456911 w 6858001"/>
              <a:gd name="connsiteY10" fmla="*/ 177839 h 6995918"/>
              <a:gd name="connsiteX11" fmla="*/ 5303978 w 6858001"/>
              <a:gd name="connsiteY11" fmla="*/ 189941 h 6995918"/>
              <a:gd name="connsiteX12" fmla="*/ 5148987 w 6858001"/>
              <a:gd name="connsiteY12" fmla="*/ 202044 h 6995918"/>
              <a:gd name="connsiteX13" fmla="*/ 4996054 w 6858001"/>
              <a:gd name="connsiteY13" fmla="*/ 212129 h 6995918"/>
              <a:gd name="connsiteX14" fmla="*/ 4843120 w 6858001"/>
              <a:gd name="connsiteY14" fmla="*/ 220029 h 6995918"/>
              <a:gd name="connsiteX15" fmla="*/ 4690873 w 6858001"/>
              <a:gd name="connsiteY15" fmla="*/ 228266 h 6995918"/>
              <a:gd name="connsiteX16" fmla="*/ 4539997 w 6858001"/>
              <a:gd name="connsiteY16" fmla="*/ 235157 h 6995918"/>
              <a:gd name="connsiteX17" fmla="*/ 4390492 w 6858001"/>
              <a:gd name="connsiteY17" fmla="*/ 240032 h 6995918"/>
              <a:gd name="connsiteX18" fmla="*/ 4240988 w 6858001"/>
              <a:gd name="connsiteY18" fmla="*/ 244234 h 6995918"/>
              <a:gd name="connsiteX19" fmla="*/ 4092855 w 6858001"/>
              <a:gd name="connsiteY19" fmla="*/ 248268 h 6995918"/>
              <a:gd name="connsiteX20" fmla="*/ 3946780 w 6858001"/>
              <a:gd name="connsiteY20" fmla="*/ 250117 h 6995918"/>
              <a:gd name="connsiteX21" fmla="*/ 3800704 w 6858001"/>
              <a:gd name="connsiteY21" fmla="*/ 252134 h 6995918"/>
              <a:gd name="connsiteX22" fmla="*/ 3656686 w 6858001"/>
              <a:gd name="connsiteY22" fmla="*/ 253143 h 6995918"/>
              <a:gd name="connsiteX23" fmla="*/ 3514040 w 6858001"/>
              <a:gd name="connsiteY23" fmla="*/ 252134 h 6995918"/>
              <a:gd name="connsiteX24" fmla="*/ 3372765 w 6858001"/>
              <a:gd name="connsiteY24" fmla="*/ 252134 h 6995918"/>
              <a:gd name="connsiteX25" fmla="*/ 3232862 w 6858001"/>
              <a:gd name="connsiteY25" fmla="*/ 250117 h 6995918"/>
              <a:gd name="connsiteX26" fmla="*/ 3095702 w 6858001"/>
              <a:gd name="connsiteY26" fmla="*/ 247092 h 6995918"/>
              <a:gd name="connsiteX27" fmla="*/ 2959914 w 6858001"/>
              <a:gd name="connsiteY27" fmla="*/ 244234 h 6995918"/>
              <a:gd name="connsiteX28" fmla="*/ 2826868 w 6858001"/>
              <a:gd name="connsiteY28" fmla="*/ 241040 h 6995918"/>
              <a:gd name="connsiteX29" fmla="*/ 2694509 w 6858001"/>
              <a:gd name="connsiteY29" fmla="*/ 236166 h 6995918"/>
              <a:gd name="connsiteX30" fmla="*/ 2564208 w 6858001"/>
              <a:gd name="connsiteY30" fmla="*/ 230955 h 6995918"/>
              <a:gd name="connsiteX31" fmla="*/ 2436649 w 6858001"/>
              <a:gd name="connsiteY31" fmla="*/ 226249 h 6995918"/>
              <a:gd name="connsiteX32" fmla="*/ 2187703 w 6858001"/>
              <a:gd name="connsiteY32" fmla="*/ 212969 h 6995918"/>
              <a:gd name="connsiteX33" fmla="*/ 1949045 w 6858001"/>
              <a:gd name="connsiteY33" fmla="*/ 198850 h 6995918"/>
              <a:gd name="connsiteX34" fmla="*/ 1719988 w 6858001"/>
              <a:gd name="connsiteY34" fmla="*/ 184058 h 6995918"/>
              <a:gd name="connsiteX35" fmla="*/ 1503275 w 6858001"/>
              <a:gd name="connsiteY35" fmla="*/ 167753 h 6995918"/>
              <a:gd name="connsiteX36" fmla="*/ 1296163 w 6858001"/>
              <a:gd name="connsiteY36" fmla="*/ 150776 h 6995918"/>
              <a:gd name="connsiteX37" fmla="*/ 1104139 w 6858001"/>
              <a:gd name="connsiteY37" fmla="*/ 132455 h 6995918"/>
              <a:gd name="connsiteX38" fmla="*/ 923774 w 6858001"/>
              <a:gd name="connsiteY38" fmla="*/ 114469 h 6995918"/>
              <a:gd name="connsiteX39" fmla="*/ 757810 w 6858001"/>
              <a:gd name="connsiteY39" fmla="*/ 96484 h 6995918"/>
              <a:gd name="connsiteX40" fmla="*/ 605563 w 6858001"/>
              <a:gd name="connsiteY40" fmla="*/ 79507 h 6995918"/>
              <a:gd name="connsiteX41" fmla="*/ 470460 w 6858001"/>
              <a:gd name="connsiteY41" fmla="*/ 63370 h 6995918"/>
              <a:gd name="connsiteX42" fmla="*/ 348388 w 6858001"/>
              <a:gd name="connsiteY42" fmla="*/ 48074 h 6995918"/>
              <a:gd name="connsiteX43" fmla="*/ 245518 w 6858001"/>
              <a:gd name="connsiteY43" fmla="*/ 35299 h 6995918"/>
              <a:gd name="connsiteX44" fmla="*/ 159107 w 6858001"/>
              <a:gd name="connsiteY44" fmla="*/ 23197 h 6995918"/>
              <a:gd name="connsiteX45" fmla="*/ 40463 w 6858001"/>
              <a:gd name="connsiteY45" fmla="*/ 5883 h 6995918"/>
              <a:gd name="connsiteX46" fmla="*/ 1 w 6858001"/>
              <a:gd name="connsiteY46" fmla="*/ 0 h 6995918"/>
              <a:gd name="connsiteX47" fmla="*/ 1 w 6858001"/>
              <a:gd name="connsiteY47" fmla="*/ 905354 h 6995918"/>
              <a:gd name="connsiteX48" fmla="*/ 0 w 6858001"/>
              <a:gd name="connsiteY48" fmla="*/ 905354 h 6995918"/>
              <a:gd name="connsiteX49" fmla="*/ 0 w 6858001"/>
              <a:gd name="connsiteY49" fmla="*/ 6995918 h 6995918"/>
              <a:gd name="connsiteX50" fmla="*/ 6858000 w 6858001"/>
              <a:gd name="connsiteY50" fmla="*/ 6995918 h 6995918"/>
              <a:gd name="connsiteX51" fmla="*/ 6858000 w 6858001"/>
              <a:gd name="connsiteY51" fmla="*/ 1344715 h 6995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95918">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905354"/>
                </a:lnTo>
                <a:lnTo>
                  <a:pt x="0" y="905354"/>
                </a:lnTo>
                <a:lnTo>
                  <a:pt x="0" y="6995918"/>
                </a:lnTo>
                <a:lnTo>
                  <a:pt x="6858000" y="6995918"/>
                </a:lnTo>
                <a:lnTo>
                  <a:pt x="6858000" y="1344715"/>
                </a:lnTo>
                <a:close/>
              </a:path>
            </a:pathLst>
          </a:custGeom>
          <a:solidFill>
            <a:schemeClr val="tx1"/>
          </a:solidFill>
          <a:ln>
            <a:noFill/>
          </a:ln>
        </p:spPr>
      </p:sp>
      <p:sp>
        <p:nvSpPr>
          <p:cNvPr id="2" name="Title 1">
            <a:extLst>
              <a:ext uri="{FF2B5EF4-FFF2-40B4-BE49-F238E27FC236}">
                <a16:creationId xmlns:a16="http://schemas.microsoft.com/office/drawing/2014/main" id="{B45FB423-056E-4476-BDF9-BFE58B19F6EE}"/>
              </a:ext>
            </a:extLst>
          </p:cNvPr>
          <p:cNvSpPr>
            <a:spLocks noGrp="1"/>
          </p:cNvSpPr>
          <p:nvPr>
            <p:ph type="title"/>
          </p:nvPr>
        </p:nvSpPr>
        <p:spPr>
          <a:xfrm>
            <a:off x="737419" y="1248696"/>
            <a:ext cx="5621584" cy="4360606"/>
          </a:xfrm>
        </p:spPr>
        <p:txBody>
          <a:bodyPr vert="horz" lIns="91440" tIns="45720" rIns="91440" bIns="45720" rtlCol="0" anchor="ctr">
            <a:normAutofit/>
          </a:bodyPr>
          <a:lstStyle/>
          <a:p>
            <a:r>
              <a:rPr lang="en-US" sz="4000" b="0" i="0" kern="1200" dirty="0">
                <a:solidFill>
                  <a:schemeClr val="bg1"/>
                </a:solidFill>
                <a:latin typeface="Arial" panose="020B0604020202020204" pitchFamily="34" charset="0"/>
                <a:cs typeface="Arial" panose="020B0604020202020204" pitchFamily="34" charset="0"/>
              </a:rPr>
              <a:t>BALANCE</a:t>
            </a:r>
          </a:p>
        </p:txBody>
      </p:sp>
      <p:sp>
        <p:nvSpPr>
          <p:cNvPr id="5" name="TextBox 4">
            <a:extLst>
              <a:ext uri="{FF2B5EF4-FFF2-40B4-BE49-F238E27FC236}">
                <a16:creationId xmlns:a16="http://schemas.microsoft.com/office/drawing/2014/main" id="{F10A5037-BBE4-4AFC-890B-E98EB46E7B44}"/>
              </a:ext>
            </a:extLst>
          </p:cNvPr>
          <p:cNvSpPr txBox="1"/>
          <p:nvPr/>
        </p:nvSpPr>
        <p:spPr>
          <a:xfrm>
            <a:off x="7204628" y="561860"/>
            <a:ext cx="5936592" cy="53245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Finding a happy work balance is very difficult when owning your business, finding the time to do the ordering, financials, rosters, menu changes, marketing and dealing with the day to day isn’t easy- so what can be done to ensure you have this happy medium?</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Planning_ get a weekly routine where people know where and when you going to be in or out.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Prioritising- set yourself lists of what’s important and get these done first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Delegating responsibilities- train your staff and allocate them responsibilities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Being as organised as possible is the most important factor so that every minute you in the business then when you’re not there , you can relax and enjoy the time away </a:t>
            </a:r>
            <a:r>
              <a:rPr lang="en-GB" sz="2000">
                <a:latin typeface="Arial" panose="020B0604020202020204" pitchFamily="34" charset="0"/>
                <a:cs typeface="Arial" panose="020B0604020202020204" pitchFamily="34" charset="0"/>
              </a:rPr>
              <a:t>to switch off.</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8168384"/>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89</TotalTime>
  <Words>821</Words>
  <Application>Microsoft Office PowerPoint</Application>
  <PresentationFormat>Widescreen</PresentationFormat>
  <Paragraphs>63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Wingdings 3</vt:lpstr>
      <vt:lpstr>Ion</vt:lpstr>
      <vt:lpstr>Everyday problems that the food industry contend with</vt:lpstr>
      <vt:lpstr>YOUR MENU</vt:lpstr>
      <vt:lpstr>PowerPoint Presentation</vt:lpstr>
      <vt:lpstr>CUSTOMER SERVICE &amp; INTERACTION</vt:lpstr>
      <vt:lpstr> A UNIQUE SELLING POINT</vt:lpstr>
      <vt:lpstr>OPERATIONS</vt:lpstr>
      <vt:lpstr>STAFF</vt:lpstr>
      <vt:lpstr>MARKETING</vt:lpstr>
      <vt:lpstr>CASH FLOW</vt:lpstr>
      <vt:lpstr>BALANCE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Everyday problems that the food industry contend with</dc:title>
  <dc:creator>Radu Grecu</dc:creator>
  <cp:lastModifiedBy>Radu Grecu</cp:lastModifiedBy>
  <cp:revision>10</cp:revision>
  <dcterms:created xsi:type="dcterms:W3CDTF">2019-11-24T21:43:11Z</dcterms:created>
  <dcterms:modified xsi:type="dcterms:W3CDTF">2019-11-24T23:20:08Z</dcterms:modified>
</cp:coreProperties>
</file>