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76043-E391-43FE-828F-0EAE5F4E5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5B0010-242C-4D24-9429-DE3624DEA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BB9B0-DAB3-401B-A273-18AF6C7C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448D8-628D-4A34-8ACF-F060F93F0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3AB1D-3C51-45C1-8C2D-6B15683C8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187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4464D-448F-472B-B147-9A661C10A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58FA2-9137-47D2-B103-61354224C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B3FC3-9A2A-42C7-B59B-A009DA848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2CF9E-43D9-4E3A-A3D3-509F74623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6158C-2108-454E-B00A-AF29554F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1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C29C0-1344-4405-8D6C-F18A3B15F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DB50B-8F91-434D-8FE4-22813F6954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EEA31-5BDB-4831-B252-EA645EC0E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0A289-25E7-41DB-9331-55B00B8B5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4A4E1-9B2A-4C89-9869-582CD495A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318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6A243-4DBC-4B72-92E8-B270DAFDA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3A02B-D58B-4208-8227-F9B0DA83E1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B68D7B-3814-449A-B7DD-9095113133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7323F9-22A4-4DAD-B97B-4BC0B9AB1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7D7D04-C9A0-47DE-A133-833118129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FDEA2-E9F1-43C6-B4CB-24AAAED64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52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A3F6C-669A-4799-B645-5A972B21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58A67-5086-4E93-990F-3E433E30D6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D323D-2FE5-4A3D-9A34-AFD8321FB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058A5D-FC18-450B-88C7-392E8F69A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5DF127-81FE-46B8-8A1C-9539C09BC4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AD1E79-1BAF-4971-8093-29DC2106B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4CCA5B-8977-4CBE-822F-050F66BD1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FA41B6-FD26-43E0-A37D-F1B2AD3C4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635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77304-A387-49F7-A966-40736E1C0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10AFF6-E564-4FCA-BBC7-132B2D29A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814553-325E-4575-A05C-841BD3F6C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423CED-BB06-4834-BE09-363F0C0B1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169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F5DA2F-41F2-440F-933F-9B752C1BF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EDD373-DE8E-4B29-A8B2-6355A9E8D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8F20EE-4841-4005-8B8D-420206CCA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20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107E1-2580-4F17-8B7B-40959FF5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FE25A-2BD2-4FDB-A403-F35DEE13D2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A41BF5-B2F1-49B6-A815-E52C7A6597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6799D6-5494-4A7B-8DC5-C9F3161FB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BB4E38-4A1C-42F4-8428-65CDCD404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725E3-8274-4EA9-B03E-0E93FB1EB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591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553C8-00F0-49A1-BAB3-BAC3EA23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F7CE02-9633-42FA-ACAF-57595605A0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4C4605-FA68-49BD-BB12-46D26D6BF3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68D4EC-DC76-4D38-B2D8-894F69133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5C5F5-1AA8-4B75-89DC-2C815AAF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2FD26-54A5-4B16-B102-EB5AB8978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12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B67A4-BACA-4DB2-B410-A1CEF83C4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B27422-1FA8-40CE-B1D2-307C2F272C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555E6-18A0-459E-90A2-6379B289F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06B4E-38FA-4220-9E86-0DA540791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84DE4-71C7-4993-9236-40BD31BA7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809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1ABDE5-A835-44FE-9E23-0E87391494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6EDBD6-0B07-486D-979E-FC9D194F31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37E42-1DE4-45F4-BC95-AD4867CAB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2538E-C684-4E3F-91BB-84D001083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95C5F-CBAE-4601-8180-7D6A12AD8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488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8671A8-D801-44E8-9CDE-ED330FBE7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7B79B-887E-4BC3-9CC9-98E9193843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658A5-1912-496C-89BF-571538527E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9AAA2-9472-4BF0-909D-811A463410A3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D7AD4-1C84-4E6B-96EA-BBBBD85C6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2A9D1A-211F-414D-AF4A-37C84AAFD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3C7D7-384E-4F51-84BA-BE274A19C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00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A07E2-2FC6-46FA-A140-5C4FFEA838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Further Tensor Flow Practicalities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0D784D-774E-4F33-8DE9-3BF6E8A1C1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852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F8217-7CFD-4418-B26E-2A446A40F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time…</a:t>
            </a:r>
            <a:br>
              <a:rPr lang="en-GB" dirty="0"/>
            </a:br>
            <a:r>
              <a:rPr lang="en-GB" dirty="0"/>
              <a:t>(see </a:t>
            </a:r>
            <a:r>
              <a:rPr lang="en-GB" dirty="0" err="1"/>
              <a:t>FirstTensorflowNN</a:t>
            </a:r>
            <a:r>
              <a:rPr lang="en-GB" dirty="0"/>
              <a:t> notebook on Moodle)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530BC-6A93-4839-A34B-408608832C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looked at Visualizing training of Multi-layered </a:t>
            </a:r>
            <a:r>
              <a:rPr lang="en-GB" dirty="0" err="1"/>
              <a:t>perceptrons</a:t>
            </a:r>
            <a:r>
              <a:rPr lang="en-GB" dirty="0"/>
              <a:t> (MLP) – DNNs by another  name.</a:t>
            </a:r>
          </a:p>
          <a:p>
            <a:r>
              <a:rPr lang="en-GB" dirty="0"/>
              <a:t>We used </a:t>
            </a:r>
            <a:r>
              <a:rPr lang="en-GB" dirty="0" err="1"/>
              <a:t>tensorboard</a:t>
            </a:r>
            <a:r>
              <a:rPr lang="en-GB" dirty="0"/>
              <a:t> but noted that several pieces of software need to play well together.</a:t>
            </a:r>
          </a:p>
          <a:p>
            <a:r>
              <a:rPr lang="en-GB" dirty="0"/>
              <a:t>Handy hints:-</a:t>
            </a:r>
          </a:p>
          <a:p>
            <a:pPr lvl="1"/>
            <a:r>
              <a:rPr lang="en-GB" dirty="0"/>
              <a:t>Closing down anaconda and </a:t>
            </a:r>
            <a:r>
              <a:rPr lang="en-GB" dirty="0" err="1"/>
              <a:t>jupyter</a:t>
            </a:r>
            <a:r>
              <a:rPr lang="en-GB" dirty="0"/>
              <a:t> notebooks prematurely can:_</a:t>
            </a:r>
          </a:p>
          <a:p>
            <a:pPr lvl="2"/>
            <a:r>
              <a:rPr lang="en-GB" dirty="0"/>
              <a:t>lock directories – making them difficult to delete.  Reboot to solve this or use python scripts described last time (handle with care!)</a:t>
            </a:r>
          </a:p>
          <a:p>
            <a:pPr lvl="2"/>
            <a:r>
              <a:rPr lang="en-GB" dirty="0"/>
              <a:t>Leave tensorboard.exe processes hanging around.  Use command line to kill the process.</a:t>
            </a:r>
          </a:p>
          <a:p>
            <a:pPr lvl="1"/>
            <a:r>
              <a:rPr lang="en-GB" dirty="0"/>
              <a:t>Try using Google </a:t>
            </a:r>
            <a:r>
              <a:rPr lang="en-GB" dirty="0" err="1"/>
              <a:t>colab</a:t>
            </a:r>
            <a:r>
              <a:rPr lang="en-GB" dirty="0"/>
              <a:t>. If </a:t>
            </a:r>
            <a:r>
              <a:rPr lang="en-GB" dirty="0" err="1"/>
              <a:t>tensorboard</a:t>
            </a:r>
            <a:r>
              <a:rPr lang="en-GB" dirty="0"/>
              <a:t> is forbidden (403 error) try turning off 3</a:t>
            </a:r>
            <a:r>
              <a:rPr lang="en-GB" baseline="30000" dirty="0"/>
              <a:t>rd</a:t>
            </a:r>
            <a:r>
              <a:rPr lang="en-GB" dirty="0"/>
              <a:t> party cookies in your browser.</a:t>
            </a:r>
          </a:p>
        </p:txBody>
      </p:sp>
    </p:spTree>
    <p:extLst>
      <p:ext uri="{BB962C8B-B14F-4D97-AF65-F5344CB8AC3E}">
        <p14:creationId xmlns:p14="http://schemas.microsoft.com/office/powerpoint/2010/main" val="882283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7A334-2C9C-4802-9015-BF24E5E21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This time…</a:t>
            </a:r>
            <a:br>
              <a:rPr lang="en-GB" b="1" dirty="0"/>
            </a:br>
            <a:r>
              <a:rPr lang="en-GB" sz="3200" dirty="0"/>
              <a:t>(see 2ndTensorflowNN notebook on Moodle)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A0604-EEEF-4108-BB85-F440F2CCA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835" y="1825625"/>
            <a:ext cx="11227965" cy="4351338"/>
          </a:xfrm>
        </p:spPr>
        <p:txBody>
          <a:bodyPr>
            <a:normAutofit fontScale="55000" lnSpcReduction="20000"/>
          </a:bodyPr>
          <a:lstStyle/>
          <a:p>
            <a:r>
              <a:rPr lang="en-GB" sz="4600" dirty="0"/>
              <a:t>We look at the application of convolutional neural networks:=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tensorflow.keras.models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import Sequential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tensorflow.keras.layers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import Conv2D, MaxPooling2D, Flatten,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Dense,Dropout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model = Sequential([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Conv2D(32, (3, 3), activation='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relu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',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input_shape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=(32, 32, 3)),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MaxPooling2D(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pool_size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=(2, 2)),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Flatten(),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Dense(10, activation='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softmax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')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])</a:t>
            </a:r>
          </a:p>
          <a:p>
            <a:pPr marL="0" indent="0">
              <a:buNone/>
            </a:pP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5100" dirty="0"/>
              <a:t>You need to investigate the parameters specified here </a:t>
            </a:r>
            <a:r>
              <a:rPr lang="en-GB" sz="5100" dirty="0" err="1"/>
              <a:t>inorder</a:t>
            </a:r>
            <a:r>
              <a:rPr lang="en-GB" sz="5100" dirty="0"/>
              <a:t> to use them with understanding.</a:t>
            </a:r>
          </a:p>
          <a:p>
            <a:pPr marL="0" indent="0">
              <a:buNone/>
            </a:pP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03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C4BBF-5BF2-4BE1-AC90-858350359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produces the following model:-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4F883-94A5-41F9-8A8E-45A1A05BE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950042" cy="425639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model: "sequential"</a:t>
            </a:r>
          </a:p>
          <a:p>
            <a:pPr marL="0" indent="0">
              <a:buNone/>
            </a:pPr>
            <a:r>
              <a:rPr lang="en-GB" dirty="0"/>
              <a:t>_________________________________________________________________</a:t>
            </a:r>
          </a:p>
          <a:p>
            <a:pPr marL="0" indent="0">
              <a:buNone/>
            </a:pPr>
            <a:r>
              <a:rPr lang="en-GB" dirty="0"/>
              <a:t>Layer (type)                 Output Shape              Param #   </a:t>
            </a:r>
          </a:p>
          <a:p>
            <a:pPr marL="0" indent="0">
              <a:buNone/>
            </a:pPr>
            <a:r>
              <a:rPr lang="en-GB" dirty="0"/>
              <a:t>=================================================================</a:t>
            </a:r>
          </a:p>
          <a:p>
            <a:pPr marL="0" indent="0">
              <a:buNone/>
            </a:pPr>
            <a:r>
              <a:rPr lang="en-GB" dirty="0"/>
              <a:t>conv2d (Conv2D)              (None, 30, 30, 32)        896       </a:t>
            </a:r>
          </a:p>
          <a:p>
            <a:pPr marL="0" indent="0">
              <a:buNone/>
            </a:pPr>
            <a:r>
              <a:rPr lang="en-GB" dirty="0"/>
              <a:t>_________________________________________________________________</a:t>
            </a:r>
          </a:p>
          <a:p>
            <a:pPr marL="0" indent="0">
              <a:buNone/>
            </a:pPr>
            <a:r>
              <a:rPr lang="en-GB" dirty="0"/>
              <a:t>max_pooling2d (MaxPooling2D) (None, 15, 15, 32)        0         </a:t>
            </a:r>
          </a:p>
          <a:p>
            <a:pPr marL="0" indent="0">
              <a:buNone/>
            </a:pPr>
            <a:r>
              <a:rPr lang="en-GB" dirty="0"/>
              <a:t>_________________________________________________________________</a:t>
            </a:r>
          </a:p>
          <a:p>
            <a:pPr marL="0" indent="0">
              <a:buNone/>
            </a:pPr>
            <a:r>
              <a:rPr lang="en-GB" dirty="0"/>
              <a:t>flatten (Flatten)            (None, 7200)              0         </a:t>
            </a:r>
          </a:p>
          <a:p>
            <a:pPr marL="0" indent="0">
              <a:buNone/>
            </a:pPr>
            <a:r>
              <a:rPr lang="en-GB" dirty="0"/>
              <a:t>_________________________________________________________________</a:t>
            </a:r>
          </a:p>
          <a:p>
            <a:pPr marL="0" indent="0">
              <a:buNone/>
            </a:pPr>
            <a:r>
              <a:rPr lang="en-GB" dirty="0"/>
              <a:t>dense (Dense)                (None, 10)                72010     </a:t>
            </a:r>
          </a:p>
          <a:p>
            <a:pPr marL="0" indent="0">
              <a:buNone/>
            </a:pPr>
            <a:r>
              <a:rPr lang="en-GB" dirty="0"/>
              <a:t>=================================================================</a:t>
            </a:r>
          </a:p>
          <a:p>
            <a:pPr marL="0" indent="0">
              <a:buNone/>
            </a:pPr>
            <a:r>
              <a:rPr lang="en-GB" dirty="0"/>
              <a:t>Total params: 72,906</a:t>
            </a:r>
          </a:p>
          <a:p>
            <a:pPr marL="0" indent="0">
              <a:buNone/>
            </a:pPr>
            <a:r>
              <a:rPr lang="en-GB" dirty="0"/>
              <a:t>Trainable params: 72,906</a:t>
            </a:r>
          </a:p>
          <a:p>
            <a:pPr marL="0" indent="0">
              <a:buNone/>
            </a:pPr>
            <a:r>
              <a:rPr lang="en-GB" dirty="0"/>
              <a:t>Non-trainable params: 0</a:t>
            </a:r>
          </a:p>
        </p:txBody>
      </p:sp>
    </p:spTree>
    <p:extLst>
      <p:ext uri="{BB962C8B-B14F-4D97-AF65-F5344CB8AC3E}">
        <p14:creationId xmlns:p14="http://schemas.microsoft.com/office/powerpoint/2010/main" val="3288234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051C6-8FBD-4249-ADFD-5481C94E9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compile it with these parameters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A556E-AA4B-461A-8B39-35627F73A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model.compile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(loss='sparse_categorical_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crossentropy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',optimizer='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sgd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',metrics=["accuracy"])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Again, you need to investigate the parameters specified here in order to use them with understanding.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Experiment with the available parameters- read </a:t>
            </a:r>
            <a:r>
              <a:rPr lang="en-GB" dirty="0" err="1"/>
              <a:t>Geron</a:t>
            </a:r>
            <a:r>
              <a:rPr lang="en-GB" dirty="0"/>
              <a:t> and TF/</a:t>
            </a:r>
            <a:r>
              <a:rPr lang="en-GB" dirty="0" err="1"/>
              <a:t>keras</a:t>
            </a:r>
            <a:r>
              <a:rPr lang="en-GB" dirty="0"/>
              <a:t> documentation.</a:t>
            </a:r>
          </a:p>
        </p:txBody>
      </p:sp>
    </p:spTree>
    <p:extLst>
      <p:ext uri="{BB962C8B-B14F-4D97-AF65-F5344CB8AC3E}">
        <p14:creationId xmlns:p14="http://schemas.microsoft.com/office/powerpoint/2010/main" val="2695766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271B3-96CF-498F-B6EF-F679F35B5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CIFAR10 Dataset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E1C36-71FA-4639-8E65-D370941C9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r>
              <a:rPr lang="en-GB" dirty="0"/>
              <a:t>The 2ndTensorflowNN notebook uses this dataset.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F514EE-252E-4FE0-86FB-4B5898C24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9782" y="779171"/>
            <a:ext cx="6076950" cy="610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746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7C3F0-972D-4FC9-8AD0-10E3EC7F2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stopping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7DA9A-31A6-4DF1-B9FB-41FE0083A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425" y="3416300"/>
            <a:ext cx="5886450" cy="97472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When do you stop training?</a:t>
            </a:r>
          </a:p>
          <a:p>
            <a:r>
              <a:rPr lang="en-GB" dirty="0"/>
              <a:t>A When the validation error (loss) reaches a minimum.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3EFBEC7-2F18-43BB-9C2F-53C32E50F7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9" y="1590675"/>
            <a:ext cx="6307672" cy="3838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EDEA07-6708-41BD-A91B-E59AD0B9392F}"/>
              </a:ext>
            </a:extLst>
          </p:cNvPr>
          <p:cNvSpPr txBox="1"/>
          <p:nvPr/>
        </p:nvSpPr>
        <p:spPr>
          <a:xfrm>
            <a:off x="733425" y="5429664"/>
            <a:ext cx="61626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Geron</a:t>
            </a:r>
            <a:r>
              <a:rPr lang="en-GB" sz="1400" dirty="0"/>
              <a:t>, A. Hands-on Machine Learning with Scikit-Learn, </a:t>
            </a:r>
            <a:r>
              <a:rPr lang="en-GB" sz="1400" dirty="0" err="1"/>
              <a:t>Keras</a:t>
            </a:r>
            <a:r>
              <a:rPr lang="en-GB" sz="1400" dirty="0"/>
              <a:t> &amp; TensorFlow, 2</a:t>
            </a:r>
            <a:r>
              <a:rPr lang="en-GB" sz="1400" baseline="30000" dirty="0"/>
              <a:t>nd</a:t>
            </a:r>
            <a:r>
              <a:rPr lang="en-GB" sz="1400" dirty="0"/>
              <a:t> Ed, O’Reilly, 2020</a:t>
            </a:r>
          </a:p>
        </p:txBody>
      </p:sp>
    </p:spTree>
    <p:extLst>
      <p:ext uri="{BB962C8B-B14F-4D97-AF65-F5344CB8AC3E}">
        <p14:creationId xmlns:p14="http://schemas.microsoft.com/office/powerpoint/2010/main" val="103291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45A80-9709-4786-B989-5CFFCA562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stopping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2FE12-CD01-4D08-9996-4FB6CF5DE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Why? As the model begins to be overtrained (over-fitted) the validation error will increase again. Early stopping is a good way to avoid wasting training time. Stop training when the validation error is above a previous minim for a fixed amount of time.</a:t>
            </a:r>
          </a:p>
          <a:p>
            <a:pPr marL="0" indent="0">
              <a:buNone/>
            </a:pPr>
            <a:r>
              <a:rPr lang="en-GB" dirty="0"/>
              <a:t>See the </a:t>
            </a:r>
            <a:r>
              <a:rPr lang="en-GB" dirty="0" err="1"/>
              <a:t>Callbacks_checkpoints_and_early_stopping</a:t>
            </a:r>
            <a:r>
              <a:rPr lang="en-GB" dirty="0"/>
              <a:t> </a:t>
            </a:r>
            <a:r>
              <a:rPr lang="en-GB" dirty="0" err="1"/>
              <a:t>powerpoint</a:t>
            </a:r>
            <a:r>
              <a:rPr lang="en-GB" dirty="0"/>
              <a:t> on Moodle for more details. Also refer to </a:t>
            </a:r>
            <a:r>
              <a:rPr lang="en-GB" dirty="0" err="1"/>
              <a:t>MLPCallbacks</a:t>
            </a:r>
            <a:r>
              <a:rPr lang="en-GB" dirty="0"/>
              <a:t> notebook for example usage.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4342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508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Courier New</vt:lpstr>
      <vt:lpstr>Office Theme</vt:lpstr>
      <vt:lpstr>Further Tensor Flow Practicalities</vt:lpstr>
      <vt:lpstr>Last time… (see FirstTensorflowNN notebook on Moodle)</vt:lpstr>
      <vt:lpstr>This time… (see 2ndTensorflowNN notebook on Moodle)</vt:lpstr>
      <vt:lpstr>This produces the following model:-</vt:lpstr>
      <vt:lpstr>We compile it with these parameters</vt:lpstr>
      <vt:lpstr>The CIFAR10 Dataset</vt:lpstr>
      <vt:lpstr>Early stopping</vt:lpstr>
      <vt:lpstr>Early stopping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Further Tensor Flow Practicalities</dc:title>
  <dc:creator>Gordon Dickers</dc:creator>
  <cp:lastModifiedBy>Gordon Dickers</cp:lastModifiedBy>
  <cp:revision>1</cp:revision>
  <dcterms:created xsi:type="dcterms:W3CDTF">2022-03-18T10:04:13Z</dcterms:created>
  <dcterms:modified xsi:type="dcterms:W3CDTF">2022-03-18T10:48:52Z</dcterms:modified>
</cp:coreProperties>
</file>