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8" r:id="rId5"/>
    <p:sldId id="259"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D48728-D03A-CCCB-BEE2-5FA8FD9D9415}" v="26" dt="2019-09-11T12:21:59.672"/>
    <p1510:client id="{03C4CEBC-80EF-DDE9-3EED-2540C218DBD8}" v="656" dt="2019-09-11T11:07:15.799"/>
    <p1510:client id="{08E34270-486D-578D-5D54-992630E6FC63}" v="32" dt="2019-09-11T11:39:06.067"/>
    <p1510:client id="{B7E3446F-78B8-1973-B98F-2785E51A7063}" v="149" dt="2019-09-11T12:19:06.970"/>
    <p1510:client id="{25966B83-D74B-64DC-3A2E-1B3C60F0A1BF}" v="23" dt="2019-09-11T11:55:47.900"/>
    <p1510:client id="{7AA14FC2-3566-0808-99C3-A1AC3231C385}" v="2" dt="2019-09-11T12:10:12.550"/>
    <p1510:client id="{33157907-3965-1131-1842-B568D23D7515}" v="149" dt="2019-09-11T12:07:02.901"/>
    <p1510:client id="{4F135A28-DB4C-0D77-0981-0E07F3AE5A1D}" v="375" dt="2019-09-11T11:54:12.700"/>
    <p1510:client id="{57462A7B-07BE-99B3-0857-35D73768B1B5}" v="1103" dt="2019-09-11T12:14:38.158"/>
    <p1510:client id="{600B25C0-B157-0034-B594-494284F9C087}" v="634" dt="2019-09-11T11:32:35.424"/>
    <p1510:client id="{8701A68F-7899-D78E-D1B7-8BF90772A62E}" v="12" dt="2019-09-11T13:18:18.835"/>
    <p1510:client id="{AF441340-B190-3C3A-97E5-9FFBB96E737A}" v="2979" dt="2019-09-11T11:54:57.038"/>
    <p1510:client id="{B7BE0FB3-43EA-1F05-4955-4AF2C26173BB}" v="61" dt="2019-09-11T12:13:29.533"/>
    <p1510:client id="{C7AC58CF-7BEB-074A-D980-7115D2BF4D30}" v="112" dt="2019-09-11T13:17:43.546"/>
    <p1510:client id="{F0C5551E-AB1B-42AF-B5FF-2351049074ED}" v="3029" dt="2019-09-11T12:15:14.588"/>
    <p1510:client id="{F34F8C12-D635-9BC5-9AD9-E41A20FD0A9C}" v="5" dt="2019-09-11T11:40:10.1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9/11/2019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9/11/2019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9/11/2019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9/11/2019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creativecommons.org/licenses/by-nc-sa/3.0/" TargetMode="External"/><Relationship Id="rId7" Type="http://schemas.openxmlformats.org/officeDocument/2006/relationships/hyperlink" Target="https://creativecommons.org/licenses/by/3.0/"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040546A-1387-4DAE-88B3-61106E47F957}"/>
              </a:ext>
            </a:extLst>
          </p:cNvPr>
          <p:cNvSpPr txBox="1"/>
          <p:nvPr/>
        </p:nvSpPr>
        <p:spPr>
          <a:xfrm>
            <a:off x="954506" y="780716"/>
            <a:ext cx="6513094"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latin typeface="Symbol"/>
              <a:sym typeface="Symbol"/>
            </a:endParaRPr>
          </a:p>
          <a:p>
            <a:r>
              <a:rPr lang="en-US"/>
              <a:t/>
            </a:r>
            <a:br>
              <a:rPr lang="en-US"/>
            </a:br>
            <a:endParaRPr lang="en-US" b="1">
              <a:solidFill>
                <a:schemeClr val="accent1"/>
              </a:solidFill>
              <a:cs typeface="Calibri"/>
            </a:endParaRPr>
          </a:p>
          <a:p>
            <a:r>
              <a:rPr lang="en-US" b="1">
                <a:solidFill>
                  <a:schemeClr val="accent1"/>
                </a:solidFill>
                <a:cs typeface="Calibri"/>
              </a:rPr>
              <a:t>-What does donaldson say about the scope about this </a:t>
            </a:r>
            <a:r>
              <a:rPr lang="en-US" b="1" err="1">
                <a:solidFill>
                  <a:schemeClr val="accent1"/>
                </a:solidFill>
                <a:cs typeface="Calibri"/>
              </a:rPr>
              <a:t>AoLE</a:t>
            </a:r>
            <a:r>
              <a:rPr lang="en-US" b="1">
                <a:solidFill>
                  <a:schemeClr val="accent1"/>
                </a:solidFill>
                <a:cs typeface="Calibri"/>
              </a:rPr>
              <a:t> in successful futures? </a:t>
            </a:r>
          </a:p>
          <a:p>
            <a:r>
              <a:rPr lang="en-US" b="1">
                <a:solidFill>
                  <a:schemeClr val="accent1"/>
                </a:solidFill>
                <a:latin typeface="Symbol"/>
                <a:sym typeface="Symbol"/>
              </a:rPr>
              <a:t> </a:t>
            </a:r>
            <a:r>
              <a:rPr lang="en-US" b="1">
                <a:solidFill>
                  <a:schemeClr val="accent1"/>
                </a:solidFill>
                <a:latin typeface="Arial"/>
                <a:cs typeface="Arial"/>
              </a:rPr>
              <a:t>How does your </a:t>
            </a:r>
            <a:r>
              <a:rPr lang="en-US" b="1" err="1">
                <a:solidFill>
                  <a:schemeClr val="accent1"/>
                </a:solidFill>
                <a:latin typeface="Arial"/>
                <a:cs typeface="Arial"/>
              </a:rPr>
              <a:t>AoLE</a:t>
            </a:r>
            <a:r>
              <a:rPr lang="en-US" b="1">
                <a:solidFill>
                  <a:schemeClr val="accent1"/>
                </a:solidFill>
                <a:latin typeface="Arial"/>
                <a:cs typeface="Arial"/>
              </a:rPr>
              <a:t> relate to the current curriculum requirements – for Foundation Phase and Key Stage 2? </a:t>
            </a:r>
          </a:p>
          <a:p>
            <a:r>
              <a:rPr lang="en-US" b="1">
                <a:solidFill>
                  <a:schemeClr val="accent1"/>
                </a:solidFill>
                <a:latin typeface="Arial"/>
                <a:cs typeface="Arial"/>
              </a:rPr>
              <a:t> What are the key changes? Are there any ‘buzz’ words or terms associated with this </a:t>
            </a:r>
            <a:r>
              <a:rPr lang="en-US" b="1" err="1">
                <a:solidFill>
                  <a:schemeClr val="accent1"/>
                </a:solidFill>
                <a:latin typeface="Arial"/>
                <a:cs typeface="Arial"/>
              </a:rPr>
              <a:t>AoLE</a:t>
            </a:r>
            <a:r>
              <a:rPr lang="en-US" b="1">
                <a:solidFill>
                  <a:schemeClr val="accent1"/>
                </a:solidFill>
                <a:latin typeface="Arial"/>
                <a:cs typeface="Arial"/>
              </a:rPr>
              <a:t>? </a:t>
            </a:r>
          </a:p>
          <a:p>
            <a:r>
              <a:rPr lang="en-US" b="1">
                <a:solidFill>
                  <a:schemeClr val="accent1"/>
                </a:solidFill>
                <a:latin typeface="Arial"/>
                <a:cs typeface="Arial"/>
              </a:rPr>
              <a:t> How does the </a:t>
            </a:r>
            <a:r>
              <a:rPr lang="en-US" b="1" err="1">
                <a:solidFill>
                  <a:schemeClr val="accent1"/>
                </a:solidFill>
                <a:latin typeface="Arial"/>
                <a:cs typeface="Arial"/>
              </a:rPr>
              <a:t>AoLE</a:t>
            </a:r>
            <a:r>
              <a:rPr lang="en-US" b="1">
                <a:solidFill>
                  <a:schemeClr val="accent1"/>
                </a:solidFill>
                <a:latin typeface="Arial"/>
                <a:cs typeface="Arial"/>
              </a:rPr>
              <a:t> reflect the four purposes? </a:t>
            </a:r>
          </a:p>
          <a:p>
            <a:r>
              <a:rPr lang="en-US" b="1">
                <a:solidFill>
                  <a:schemeClr val="accent1"/>
                </a:solidFill>
                <a:latin typeface="Arial"/>
                <a:cs typeface="Arial"/>
              </a:rPr>
              <a:t> How does the </a:t>
            </a:r>
            <a:r>
              <a:rPr lang="en-US" b="1" err="1">
                <a:solidFill>
                  <a:schemeClr val="accent1"/>
                </a:solidFill>
                <a:latin typeface="Arial"/>
                <a:cs typeface="Arial"/>
              </a:rPr>
              <a:t>AoLE</a:t>
            </a:r>
            <a:r>
              <a:rPr lang="en-US" b="1">
                <a:solidFill>
                  <a:schemeClr val="accent1"/>
                </a:solidFill>
                <a:latin typeface="Arial"/>
                <a:cs typeface="Arial"/>
              </a:rPr>
              <a:t> reflect cross-curricular responsibilities? </a:t>
            </a:r>
          </a:p>
          <a:p>
            <a:r>
              <a:rPr lang="en-US" b="1">
                <a:solidFill>
                  <a:schemeClr val="accent1"/>
                </a:solidFill>
                <a:latin typeface="Arial"/>
                <a:cs typeface="Arial"/>
              </a:rPr>
              <a:t> Is anything ‘lost’ or ‘missing’ from the proposed new </a:t>
            </a:r>
            <a:r>
              <a:rPr lang="en-US" b="1" err="1">
                <a:solidFill>
                  <a:schemeClr val="accent1"/>
                </a:solidFill>
                <a:latin typeface="Arial"/>
                <a:cs typeface="Arial"/>
              </a:rPr>
              <a:t>AoLE</a:t>
            </a:r>
            <a:r>
              <a:rPr lang="en-US" b="1">
                <a:solidFill>
                  <a:schemeClr val="accent1"/>
                </a:solidFill>
                <a:latin typeface="Arial"/>
                <a:cs typeface="Arial"/>
              </a:rPr>
              <a:t>, when compared with the current requirements? </a:t>
            </a:r>
          </a:p>
          <a:p>
            <a:r>
              <a:rPr lang="en-US" b="1">
                <a:solidFill>
                  <a:schemeClr val="accent1"/>
                </a:solidFill>
                <a:latin typeface="Arial"/>
                <a:cs typeface="Arial"/>
              </a:rPr>
              <a:t> What might be the benefits of working with the new </a:t>
            </a:r>
            <a:r>
              <a:rPr lang="en-US" b="1" err="1">
                <a:solidFill>
                  <a:schemeClr val="accent1"/>
                </a:solidFill>
                <a:latin typeface="Arial"/>
                <a:cs typeface="Arial"/>
              </a:rPr>
              <a:t>AoLE</a:t>
            </a:r>
            <a:r>
              <a:rPr lang="en-US" b="1">
                <a:solidFill>
                  <a:schemeClr val="accent1"/>
                </a:solidFill>
                <a:latin typeface="Arial"/>
                <a:cs typeface="Arial"/>
              </a:rPr>
              <a:t>? </a:t>
            </a:r>
          </a:p>
          <a:p>
            <a:r>
              <a:rPr lang="en-US" b="1">
                <a:solidFill>
                  <a:schemeClr val="accent1"/>
                </a:solidFill>
                <a:latin typeface="Arial"/>
                <a:cs typeface="Arial"/>
              </a:rPr>
              <a:t> What could be limitations of working with this new </a:t>
            </a:r>
            <a:r>
              <a:rPr lang="en-US" b="1" err="1">
                <a:solidFill>
                  <a:schemeClr val="accent1"/>
                </a:solidFill>
                <a:latin typeface="Arial"/>
                <a:cs typeface="Arial"/>
              </a:rPr>
              <a:t>AoLE</a:t>
            </a:r>
            <a:r>
              <a:rPr lang="en-US" b="1">
                <a:solidFill>
                  <a:schemeClr val="accent1"/>
                </a:solidFill>
                <a:latin typeface="Arial"/>
                <a:cs typeface="Arial"/>
              </a:rPr>
              <a:t>? </a:t>
            </a:r>
          </a:p>
          <a:p>
            <a:r>
              <a:rPr lang="en-US" b="1">
                <a:solidFill>
                  <a:schemeClr val="accent1"/>
                </a:solidFill>
                <a:latin typeface="Arial"/>
                <a:cs typeface="Arial"/>
              </a:rPr>
              <a:t> What might be the implications for you as teachers in working with this new </a:t>
            </a:r>
            <a:r>
              <a:rPr lang="en-US" b="1" err="1">
                <a:solidFill>
                  <a:schemeClr val="accent1"/>
                </a:solidFill>
                <a:latin typeface="Arial"/>
                <a:cs typeface="Arial"/>
              </a:rPr>
              <a:t>AoLE</a:t>
            </a:r>
            <a:r>
              <a:rPr lang="en-US" b="1">
                <a:solidFill>
                  <a:schemeClr val="accent1"/>
                </a:solidFill>
                <a:latin typeface="Arial"/>
                <a:cs typeface="Arial"/>
              </a:rPr>
              <a:t>? </a:t>
            </a:r>
          </a:p>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3F6E78-2F06-4C4F-B7E0-773FE9588AE7}"/>
              </a:ext>
            </a:extLst>
          </p:cNvPr>
          <p:cNvSpPr txBox="1"/>
          <p:nvPr/>
        </p:nvSpPr>
        <p:spPr>
          <a:xfrm>
            <a:off x="152400" y="2961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FF0000"/>
                </a:solidFill>
                <a:cs typeface="Calibri"/>
              </a:rPr>
              <a:t>Ellie</a:t>
            </a:r>
          </a:p>
        </p:txBody>
      </p:sp>
      <p:sp>
        <p:nvSpPr>
          <p:cNvPr id="3" name="TextBox 2">
            <a:extLst>
              <a:ext uri="{FF2B5EF4-FFF2-40B4-BE49-F238E27FC236}">
                <a16:creationId xmlns:a16="http://schemas.microsoft.com/office/drawing/2014/main" id="{5C7DEDA1-F4B8-4C58-86C3-6CFF4373D79F}"/>
              </a:ext>
            </a:extLst>
          </p:cNvPr>
          <p:cNvSpPr txBox="1"/>
          <p:nvPr/>
        </p:nvSpPr>
        <p:spPr>
          <a:xfrm>
            <a:off x="152399" y="65560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Literacy language and communication – LLC </a:t>
            </a:r>
          </a:p>
        </p:txBody>
      </p:sp>
      <p:sp>
        <p:nvSpPr>
          <p:cNvPr id="4" name="TextBox 3">
            <a:extLst>
              <a:ext uri="{FF2B5EF4-FFF2-40B4-BE49-F238E27FC236}">
                <a16:creationId xmlns:a16="http://schemas.microsoft.com/office/drawing/2014/main" id="{205CE670-C1D4-4B08-A25C-7F75A0D12D06}"/>
              </a:ext>
            </a:extLst>
          </p:cNvPr>
          <p:cNvSpPr txBox="1"/>
          <p:nvPr/>
        </p:nvSpPr>
        <p:spPr>
          <a:xfrm>
            <a:off x="152400" y="138885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1F1F1F"/>
                </a:solidFill>
                <a:latin typeface="Arial"/>
                <a:cs typeface="Arial"/>
              </a:rPr>
              <a:t>WAL – Welsh and additional languages </a:t>
            </a:r>
          </a:p>
        </p:txBody>
      </p:sp>
      <p:sp>
        <p:nvSpPr>
          <p:cNvPr id="5" name="TextBox 4">
            <a:extLst>
              <a:ext uri="{FF2B5EF4-FFF2-40B4-BE49-F238E27FC236}">
                <a16:creationId xmlns:a16="http://schemas.microsoft.com/office/drawing/2014/main" id="{1CA88D78-55E1-466C-9569-EB1CED4A0345}"/>
              </a:ext>
            </a:extLst>
          </p:cNvPr>
          <p:cNvSpPr txBox="1"/>
          <p:nvPr/>
        </p:nvSpPr>
        <p:spPr>
          <a:xfrm>
            <a:off x="338407" y="2193087"/>
            <a:ext cx="448286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2008</a:t>
            </a:r>
          </a:p>
          <a:p>
            <a:r>
              <a:rPr lang="en-US">
                <a:ea typeface="+mn-lt"/>
                <a:cs typeface="+mn-lt"/>
              </a:rPr>
              <a:t>It aims to help all language teachers develop pupils’ language learning skills (in English and/or Welsh) from the beginning of Key Stage 1 through to Key Stage 3. It also aims to build on these skills to support the learning of a modern foreign language in Key Stage 3 in order to encourage better uptake at age 14 and beyond.</a:t>
            </a:r>
          </a:p>
          <a:p>
            <a:endParaRPr lang="en-US">
              <a:ea typeface="+mn-lt"/>
              <a:cs typeface="+mn-lt"/>
            </a:endParaRPr>
          </a:p>
          <a:p>
            <a:r>
              <a:rPr lang="en-US">
                <a:ea typeface="+mn-lt"/>
                <a:cs typeface="+mn-lt"/>
              </a:rPr>
              <a:t>Every one receives the same information – very rigid in terms of activitys, outcomes, levels and progression </a:t>
            </a:r>
          </a:p>
          <a:p>
            <a:endParaRPr lang="en-US" b="1">
              <a:cs typeface="Calibri"/>
            </a:endParaRPr>
          </a:p>
          <a:p>
            <a:endParaRPr lang="en-US" b="1">
              <a:cs typeface="Calibri"/>
            </a:endParaRPr>
          </a:p>
          <a:p>
            <a:endParaRPr lang="en-US">
              <a:cs typeface="Calibri"/>
            </a:endParaRPr>
          </a:p>
          <a:p>
            <a:endParaRPr lang="en-US">
              <a:cs typeface="Calibri"/>
            </a:endParaRPr>
          </a:p>
        </p:txBody>
      </p:sp>
      <p:sp>
        <p:nvSpPr>
          <p:cNvPr id="6" name="TextBox 5">
            <a:extLst>
              <a:ext uri="{FF2B5EF4-FFF2-40B4-BE49-F238E27FC236}">
                <a16:creationId xmlns:a16="http://schemas.microsoft.com/office/drawing/2014/main" id="{53EC6C7A-5F9F-4DE9-AB82-CDC89CAC8402}"/>
              </a:ext>
            </a:extLst>
          </p:cNvPr>
          <p:cNvSpPr txBox="1"/>
          <p:nvPr/>
        </p:nvSpPr>
        <p:spPr>
          <a:xfrm>
            <a:off x="5472022" y="138022"/>
            <a:ext cx="6423803" cy="70480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1F1F1F"/>
                </a:solidFill>
                <a:latin typeface="Arial"/>
                <a:cs typeface="Arial"/>
              </a:rPr>
              <a:t>New Curriculum </a:t>
            </a:r>
          </a:p>
          <a:p>
            <a:endParaRPr lang="en-US" sz="1600">
              <a:solidFill>
                <a:srgbClr val="1F1F1F"/>
              </a:solidFill>
              <a:latin typeface="Arial"/>
              <a:cs typeface="Arial"/>
            </a:endParaRPr>
          </a:p>
          <a:p>
            <a:r>
              <a:rPr lang="en-US" sz="1600">
                <a:solidFill>
                  <a:srgbClr val="1F1F1F"/>
                </a:solidFill>
                <a:latin typeface="Arial"/>
                <a:cs typeface="Arial"/>
              </a:rPr>
              <a:t>The Languages, Literacy and Communication achievement outcomes </a:t>
            </a:r>
            <a:r>
              <a:rPr lang="en-US" sz="1600" err="1">
                <a:solidFill>
                  <a:srgbClr val="1F1F1F"/>
                </a:solidFill>
                <a:latin typeface="Arial"/>
                <a:cs typeface="Arial"/>
              </a:rPr>
              <a:t>recognise</a:t>
            </a:r>
            <a:r>
              <a:rPr lang="en-US" sz="1600">
                <a:solidFill>
                  <a:srgbClr val="1F1F1F"/>
                </a:solidFill>
                <a:latin typeface="Arial"/>
                <a:cs typeface="Arial"/>
              </a:rPr>
              <a:t> that not all learners will move forward at the same pace or with the same degree of depth.</a:t>
            </a:r>
          </a:p>
          <a:p>
            <a:endParaRPr lang="en-US" sz="1600">
              <a:solidFill>
                <a:srgbClr val="1F1F1F"/>
              </a:solidFill>
              <a:latin typeface="Arial"/>
              <a:cs typeface="Arial"/>
            </a:endParaRPr>
          </a:p>
          <a:p>
            <a:r>
              <a:rPr lang="en-US" sz="1600">
                <a:ea typeface="+mn-lt"/>
                <a:cs typeface="+mn-lt"/>
              </a:rPr>
              <a:t>The achievement outcomes have been developed based on a continuum or framework of progression in languages, starting with little or no language and working towards fluency. Language knowledge and skills in one language should support development of knowledge and skills in other languages, no matter which is acquired or learned first.</a:t>
            </a:r>
          </a:p>
          <a:p>
            <a:endParaRPr lang="en-US" sz="1600">
              <a:ea typeface="+mn-lt"/>
              <a:cs typeface="+mn-lt"/>
            </a:endParaRPr>
          </a:p>
          <a:p>
            <a:r>
              <a:rPr lang="en-US" sz="1600">
                <a:ea typeface="+mn-lt"/>
                <a:cs typeface="+mn-lt"/>
              </a:rPr>
              <a:t> learners’ pathways will vary and the process will not be linear</a:t>
            </a:r>
          </a:p>
          <a:p>
            <a:endParaRPr lang="en-US" sz="1600">
              <a:ea typeface="+mn-lt"/>
              <a:cs typeface="+mn-lt"/>
            </a:endParaRPr>
          </a:p>
          <a:p>
            <a:r>
              <a:rPr lang="en-US" sz="1600">
                <a:ea typeface="+mn-lt"/>
                <a:cs typeface="+mn-lt"/>
              </a:rPr>
              <a:t>Schools will ensure highly effective pedagogical approaches and collaboration with relevant partners to ensure all learners have fair equitable access to the Languages, Literacy and Communication Area of Learning and Experience.</a:t>
            </a:r>
          </a:p>
          <a:p>
            <a:endParaRPr lang="en-US" sz="1600">
              <a:ea typeface="+mn-lt"/>
              <a:cs typeface="+mn-lt"/>
            </a:endParaRPr>
          </a:p>
          <a:p>
            <a:r>
              <a:rPr lang="en-US" sz="1600">
                <a:ea typeface="+mn-lt"/>
                <a:cs typeface="+mn-lt"/>
              </a:rPr>
              <a:t>With this knowledge schools will be equipped to plan relevant pathways for all learners including consideration of the learning environment, refinement/differentiation of teaching and appropriate collaboration with relevant partners.</a:t>
            </a:r>
          </a:p>
          <a:p>
            <a:endParaRPr lang="en-US" sz="1600">
              <a:ea typeface="+mn-lt"/>
              <a:cs typeface="+mn-lt"/>
            </a:endParaRPr>
          </a:p>
          <a:p>
            <a:r>
              <a:rPr lang="en-US" sz="1600">
                <a:ea typeface="+mn-lt"/>
                <a:cs typeface="+mn-lt"/>
              </a:rPr>
              <a:t>More emphasis on the impact this will have on the experiences of the individual and allowing them to be a well rounded member of society </a:t>
            </a:r>
          </a:p>
          <a:p>
            <a:endParaRPr lang="en-US">
              <a:ea typeface="+mn-lt"/>
              <a:cs typeface="+mn-lt"/>
            </a:endParaRPr>
          </a:p>
          <a:p>
            <a:endParaRPr lang="en-US">
              <a:ea typeface="+mn-lt"/>
              <a:cs typeface="+mn-lt"/>
            </a:endParaRPr>
          </a:p>
        </p:txBody>
      </p:sp>
      <p:sp>
        <p:nvSpPr>
          <p:cNvPr id="7" name="TextBox 6">
            <a:extLst>
              <a:ext uri="{FF2B5EF4-FFF2-40B4-BE49-F238E27FC236}">
                <a16:creationId xmlns:a16="http://schemas.microsoft.com/office/drawing/2014/main" id="{C304233B-B5A8-482B-B846-F9BCB28E90D2}"/>
              </a:ext>
            </a:extLst>
          </p:cNvPr>
          <p:cNvSpPr txBox="1"/>
          <p:nvPr/>
        </p:nvSpPr>
        <p:spPr>
          <a:xfrm>
            <a:off x="454325" y="600398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-Bilingual Wales</a:t>
            </a:r>
          </a:p>
        </p:txBody>
      </p:sp>
      <p:sp>
        <p:nvSpPr>
          <p:cNvPr id="8" name="TextBox 7">
            <a:extLst>
              <a:ext uri="{FF2B5EF4-FFF2-40B4-BE49-F238E27FC236}">
                <a16:creationId xmlns:a16="http://schemas.microsoft.com/office/drawing/2014/main" id="{06DC4019-FFC8-4DAC-8ADB-52FA4BC1F94C}"/>
              </a:ext>
            </a:extLst>
          </p:cNvPr>
          <p:cNvSpPr txBox="1"/>
          <p:nvPr/>
        </p:nvSpPr>
        <p:spPr>
          <a:xfrm>
            <a:off x="2567796" y="5802701"/>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-Roots to build confidence and wings to experience the world </a:t>
            </a:r>
          </a:p>
        </p:txBody>
      </p:sp>
    </p:spTree>
    <p:extLst>
      <p:ext uri="{BB962C8B-B14F-4D97-AF65-F5344CB8AC3E}">
        <p14:creationId xmlns:p14="http://schemas.microsoft.com/office/powerpoint/2010/main" val="421977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9C096A-10F4-4A43-ACBD-135A3D66FECE}"/>
              </a:ext>
            </a:extLst>
          </p:cNvPr>
          <p:cNvSpPr txBox="1"/>
          <p:nvPr/>
        </p:nvSpPr>
        <p:spPr>
          <a:xfrm>
            <a:off x="626853" y="324929"/>
            <a:ext cx="4842293" cy="59093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rgbClr val="1F1F1F"/>
                </a:solidFill>
                <a:latin typeface="Arial"/>
                <a:cs typeface="Arial"/>
              </a:rPr>
              <a:t>Link to 4 purposes</a:t>
            </a:r>
          </a:p>
          <a:p>
            <a:endParaRPr lang="en-US">
              <a:solidFill>
                <a:srgbClr val="1F1F1F"/>
              </a:solidFill>
              <a:latin typeface="Arial"/>
              <a:cs typeface="Arial"/>
            </a:endParaRPr>
          </a:p>
          <a:p>
            <a:r>
              <a:rPr lang="en-US">
                <a:solidFill>
                  <a:srgbClr val="1F1F1F"/>
                </a:solidFill>
                <a:latin typeface="Arial"/>
                <a:cs typeface="Arial"/>
              </a:rPr>
              <a:t>-provide learners with opportunities both within individual languages and across multiple languages to develop knowledge and skills in listening and reading, speaking and writing, and in literature.</a:t>
            </a:r>
          </a:p>
          <a:p>
            <a:r>
              <a:rPr lang="en-US">
                <a:ea typeface="+mn-lt"/>
                <a:cs typeface="+mn-lt"/>
              </a:rPr>
              <a:t>-</a:t>
            </a:r>
            <a:r>
              <a:rPr lang="en-US" err="1">
                <a:ea typeface="+mn-lt"/>
                <a:cs typeface="+mn-lt"/>
              </a:rPr>
              <a:t>recognises</a:t>
            </a:r>
            <a:r>
              <a:rPr lang="en-US">
                <a:ea typeface="+mn-lt"/>
                <a:cs typeface="+mn-lt"/>
              </a:rPr>
              <a:t> the link between culture and language </a:t>
            </a:r>
            <a:endParaRPr lang="en-US">
              <a:solidFill>
                <a:srgbClr val="1F1F1F"/>
              </a:solidFill>
              <a:latin typeface="Arial"/>
              <a:ea typeface="+mn-lt"/>
              <a:cs typeface="Arial"/>
            </a:endParaRPr>
          </a:p>
          <a:p>
            <a:r>
              <a:rPr lang="en-US">
                <a:cs typeface="Calibri" panose="020F0502020204030204"/>
              </a:rPr>
              <a:t>-</a:t>
            </a:r>
            <a:r>
              <a:rPr lang="en-US">
                <a:ea typeface="+mn-lt"/>
                <a:cs typeface="+mn-lt"/>
              </a:rPr>
              <a:t>sense of identity and of our place and voice in society</a:t>
            </a:r>
          </a:p>
          <a:p>
            <a:r>
              <a:rPr lang="en-US">
                <a:cs typeface="Calibri" panose="020F0502020204030204"/>
              </a:rPr>
              <a:t>-</a:t>
            </a:r>
            <a:r>
              <a:rPr lang="en-US">
                <a:ea typeface="+mn-lt"/>
                <a:cs typeface="+mn-lt"/>
              </a:rPr>
              <a:t>contribute to developing </a:t>
            </a:r>
            <a:r>
              <a:rPr lang="en-US" b="1">
                <a:ea typeface="+mn-lt"/>
                <a:cs typeface="+mn-lt"/>
              </a:rPr>
              <a:t>ambitious, capable learners, ready to learn throughout their lives</a:t>
            </a:r>
            <a:r>
              <a:rPr lang="en-US">
                <a:ea typeface="+mn-lt"/>
                <a:cs typeface="+mn-lt"/>
              </a:rPr>
              <a:t> by enabling them to communicate effectively across a variety of media using Welsh, English and international languages.</a:t>
            </a:r>
          </a:p>
          <a:p>
            <a:endParaRPr lang="en-US">
              <a:cs typeface="Calibri" panose="020F0502020204030204"/>
            </a:endParaRPr>
          </a:p>
          <a:p>
            <a:r>
              <a:rPr lang="en-US">
                <a:cs typeface="Calibri" panose="020F0502020204030204"/>
              </a:rPr>
              <a:t>-</a:t>
            </a:r>
            <a:r>
              <a:rPr lang="en-US">
                <a:ea typeface="+mn-lt"/>
                <a:cs typeface="+mn-lt"/>
              </a:rPr>
              <a:t>will empower learners to become independent and resilient when facing challenges, as well as to become </a:t>
            </a:r>
            <a:r>
              <a:rPr lang="en-US" b="1">
                <a:ea typeface="+mn-lt"/>
                <a:cs typeface="+mn-lt"/>
              </a:rPr>
              <a:t>enterprising, creative contributors, ready to play a full part in life and work</a:t>
            </a:r>
            <a:r>
              <a:rPr lang="en-US">
                <a:ea typeface="+mn-lt"/>
                <a:cs typeface="+mn-lt"/>
              </a:rPr>
              <a:t>.</a:t>
            </a:r>
            <a:endParaRPr lang="en-US">
              <a:cs typeface="Calibri" panose="020F0502020204030204"/>
            </a:endParaRPr>
          </a:p>
        </p:txBody>
      </p:sp>
      <p:sp>
        <p:nvSpPr>
          <p:cNvPr id="3" name="TextBox 2">
            <a:extLst>
              <a:ext uri="{FF2B5EF4-FFF2-40B4-BE49-F238E27FC236}">
                <a16:creationId xmlns:a16="http://schemas.microsoft.com/office/drawing/2014/main" id="{FD3797FB-00DA-4513-B984-8E689F2A03BC}"/>
              </a:ext>
            </a:extLst>
          </p:cNvPr>
          <p:cNvSpPr txBox="1"/>
          <p:nvPr/>
        </p:nvSpPr>
        <p:spPr>
          <a:xfrm>
            <a:off x="5903343" y="468702"/>
            <a:ext cx="5819954"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1F1F1F"/>
                </a:solidFill>
                <a:latin typeface="Arial"/>
                <a:cs typeface="Arial"/>
              </a:rPr>
              <a:t>-develops learners’ sense of identity and allows them to understand their culture and community, nurturing a sense of the responsibilities they have to themselves, to others around them and to the wider world</a:t>
            </a:r>
          </a:p>
          <a:p>
            <a:r>
              <a:rPr lang="en-US">
                <a:solidFill>
                  <a:srgbClr val="1F1F1F"/>
                </a:solidFill>
                <a:latin typeface="Arial"/>
                <a:cs typeface="Arial"/>
              </a:rPr>
              <a:t>-</a:t>
            </a:r>
            <a:r>
              <a:rPr lang="en-US">
                <a:ea typeface="+mn-lt"/>
                <a:cs typeface="+mn-lt"/>
              </a:rPr>
              <a:t>contributes to developing</a:t>
            </a:r>
            <a:r>
              <a:rPr lang="en-US" b="1">
                <a:ea typeface="+mn-lt"/>
                <a:cs typeface="+mn-lt"/>
              </a:rPr>
              <a:t> ethical, informed citizens of Wales and the world</a:t>
            </a:r>
            <a:r>
              <a:rPr lang="en-US">
                <a:ea typeface="+mn-lt"/>
                <a:cs typeface="+mn-lt"/>
              </a:rPr>
              <a:t> as learners gain the knowledge and skills they need to participate confidently and empathetically in society.</a:t>
            </a:r>
          </a:p>
          <a:p>
            <a:endParaRPr lang="en-US">
              <a:solidFill>
                <a:srgbClr val="000000"/>
              </a:solidFill>
              <a:latin typeface="Calibri"/>
              <a:cs typeface="Calibri"/>
            </a:endParaRPr>
          </a:p>
          <a:p>
            <a:endParaRPr lang="en-US">
              <a:solidFill>
                <a:srgbClr val="000000"/>
              </a:solidFill>
              <a:latin typeface="Calibri"/>
              <a:cs typeface="Calibri"/>
            </a:endParaRPr>
          </a:p>
          <a:p>
            <a:r>
              <a:rPr lang="en-US">
                <a:solidFill>
                  <a:srgbClr val="000000"/>
                </a:solidFill>
                <a:latin typeface="Calibri"/>
                <a:cs typeface="Calibri"/>
              </a:rPr>
              <a:t>-</a:t>
            </a:r>
            <a:r>
              <a:rPr lang="en-US">
                <a:ea typeface="+mn-lt"/>
                <a:cs typeface="+mn-lt"/>
              </a:rPr>
              <a:t>learners who are able to articulate their feelings and interpret those of others are better equipped to develop positive relationships and thus to become </a:t>
            </a:r>
            <a:r>
              <a:rPr lang="en-US" b="1">
                <a:ea typeface="+mn-lt"/>
                <a:cs typeface="+mn-lt"/>
              </a:rPr>
              <a:t>healthy, confident individuals, ready to lead fulfilling lives as valued members of society</a:t>
            </a:r>
            <a:endParaRPr lang="en-US">
              <a:solidFill>
                <a:srgbClr val="000000"/>
              </a:solidFill>
              <a:latin typeface="Calibri"/>
              <a:cs typeface="Calibri"/>
            </a:endParaRPr>
          </a:p>
        </p:txBody>
      </p:sp>
    </p:spTree>
    <p:extLst>
      <p:ext uri="{BB962C8B-B14F-4D97-AF65-F5344CB8AC3E}">
        <p14:creationId xmlns:p14="http://schemas.microsoft.com/office/powerpoint/2010/main" val="1458325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7F489B-FFB0-4886-BB88-0E98183BBC6C}"/>
              </a:ext>
            </a:extLst>
          </p:cNvPr>
          <p:cNvSpPr txBox="1"/>
          <p:nvPr/>
        </p:nvSpPr>
        <p:spPr>
          <a:xfrm>
            <a:off x="928777" y="123645"/>
            <a:ext cx="3763991"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accent5">
                    <a:lumMod val="75000"/>
                  </a:schemeClr>
                </a:solidFill>
                <a:latin typeface="Arial"/>
                <a:cs typeface="Arial"/>
              </a:rPr>
              <a:t>How does the Language, Literacy and Communication reflect cross-curricular </a:t>
            </a:r>
            <a:r>
              <a:rPr lang="en-US" sz="1400">
                <a:solidFill>
                  <a:schemeClr val="accent5">
                    <a:lumMod val="75000"/>
                  </a:schemeClr>
                </a:solidFill>
                <a:latin typeface="Arial"/>
                <a:cs typeface="Arial"/>
              </a:rPr>
              <a:t>responsibilities?</a:t>
            </a:r>
          </a:p>
          <a:p>
            <a:endParaRPr lang="en-US" sz="1200">
              <a:solidFill>
                <a:schemeClr val="accent5">
                  <a:lumMod val="75000"/>
                </a:schemeClr>
              </a:solidFill>
              <a:latin typeface="Arial"/>
              <a:cs typeface="Arial"/>
            </a:endParaRPr>
          </a:p>
          <a:p>
            <a:pPr marL="285750" indent="-285750">
              <a:buFont typeface="Arial"/>
              <a:buChar char="•"/>
            </a:pPr>
            <a:r>
              <a:rPr lang="en-US" sz="1200">
                <a:solidFill>
                  <a:schemeClr val="accent5">
                    <a:lumMod val="75000"/>
                  </a:schemeClr>
                </a:solidFill>
                <a:latin typeface="Arial"/>
                <a:cs typeface="Arial"/>
              </a:rPr>
              <a:t>LNF-  developed to help all learners aged 3-16 develop excellent </a:t>
            </a:r>
            <a:r>
              <a:rPr lang="en-US" sz="1200">
                <a:latin typeface="Arial"/>
                <a:cs typeface="Arial"/>
              </a:rPr>
              <a:t>Literacy</a:t>
            </a:r>
            <a:r>
              <a:rPr lang="en-US" sz="1200">
                <a:solidFill>
                  <a:schemeClr val="accent5">
                    <a:lumMod val="75000"/>
                  </a:schemeClr>
                </a:solidFill>
                <a:latin typeface="Arial"/>
                <a:cs typeface="Arial"/>
              </a:rPr>
              <a:t> and Numeracy skills.</a:t>
            </a:r>
          </a:p>
          <a:p>
            <a:pPr marL="285750" indent="-285750">
              <a:buFont typeface="Arial"/>
              <a:buChar char="•"/>
            </a:pPr>
            <a:r>
              <a:rPr lang="en-US" sz="1200">
                <a:solidFill>
                  <a:schemeClr val="accent5">
                    <a:lumMod val="75000"/>
                  </a:schemeClr>
                </a:solidFill>
                <a:latin typeface="Arial"/>
                <a:cs typeface="Calibri"/>
              </a:rPr>
              <a:t>Children need to be able to use skills in different situations across a wide range of activities e.g. </a:t>
            </a:r>
            <a:r>
              <a:rPr lang="en-US" sz="1200">
                <a:solidFill>
                  <a:schemeClr val="accent1"/>
                </a:solidFill>
                <a:latin typeface="Arial"/>
                <a:cs typeface="Calibri"/>
              </a:rPr>
              <a:t>Speaking, listening, reading and writing, which allow us to make sense of the world around us. </a:t>
            </a:r>
            <a:endParaRPr lang="en-US" sz="1200">
              <a:solidFill>
                <a:schemeClr val="accent1"/>
              </a:solidFill>
              <a:latin typeface="Calibri" panose="020F0502020204030204"/>
              <a:cs typeface="Calibri"/>
            </a:endParaRPr>
          </a:p>
          <a:p>
            <a:pPr marL="285750" indent="-285750">
              <a:buFont typeface="Arial"/>
              <a:buChar char="•"/>
            </a:pPr>
            <a:r>
              <a:rPr lang="en-US" sz="1200">
                <a:solidFill>
                  <a:schemeClr val="accent1"/>
                </a:solidFill>
                <a:latin typeface="Arial"/>
                <a:cs typeface="Calibri"/>
              </a:rPr>
              <a:t>Fundamental role of</a:t>
            </a:r>
            <a:r>
              <a:rPr lang="en-US" sz="1200">
                <a:latin typeface="Arial"/>
                <a:cs typeface="Calibri"/>
              </a:rPr>
              <a:t> language</a:t>
            </a:r>
            <a:r>
              <a:rPr lang="en-US" sz="1200">
                <a:solidFill>
                  <a:schemeClr val="accent1"/>
                </a:solidFill>
                <a:latin typeface="Arial"/>
                <a:cs typeface="Calibri"/>
              </a:rPr>
              <a:t> in thinking across all subjects.</a:t>
            </a:r>
          </a:p>
          <a:p>
            <a:pPr marL="285750" indent="-285750">
              <a:buFont typeface="Arial"/>
              <a:buChar char="•"/>
            </a:pPr>
            <a:r>
              <a:rPr lang="en-US" sz="1200">
                <a:solidFill>
                  <a:schemeClr val="accent1"/>
                </a:solidFill>
                <a:latin typeface="Arial"/>
                <a:ea typeface="+mn-lt"/>
                <a:cs typeface="+mn-lt"/>
              </a:rPr>
              <a:t>Need every opportunity to explain thinking, explore and discuss ideas and use </a:t>
            </a:r>
            <a:r>
              <a:rPr lang="en-US" sz="1200">
                <a:latin typeface="Arial"/>
                <a:ea typeface="+mn-lt"/>
                <a:cs typeface="+mn-lt"/>
              </a:rPr>
              <a:t>language</a:t>
            </a:r>
            <a:r>
              <a:rPr lang="en-US" sz="1200">
                <a:solidFill>
                  <a:schemeClr val="accent1"/>
                </a:solidFill>
                <a:latin typeface="Arial"/>
                <a:ea typeface="+mn-lt"/>
                <a:cs typeface="+mn-lt"/>
              </a:rPr>
              <a:t> skills at an appropriate level. </a:t>
            </a:r>
            <a:endParaRPr lang="en-US" sz="1200">
              <a:solidFill>
                <a:schemeClr val="accent1"/>
              </a:solidFill>
              <a:latin typeface="Arial"/>
              <a:cs typeface="Calibri"/>
            </a:endParaRPr>
          </a:p>
          <a:p>
            <a:pPr marL="285750" indent="-285750">
              <a:buFont typeface="Arial"/>
              <a:buChar char="•"/>
            </a:pPr>
            <a:r>
              <a:rPr lang="en-US" sz="1200">
                <a:solidFill>
                  <a:schemeClr val="accent1"/>
                </a:solidFill>
                <a:latin typeface="Arial"/>
                <a:ea typeface="+mn-lt"/>
                <a:cs typeface="+mn-lt"/>
              </a:rPr>
              <a:t>Competence in </a:t>
            </a:r>
            <a:r>
              <a:rPr lang="en-US" sz="1200">
                <a:latin typeface="Arial"/>
                <a:ea typeface="+mn-lt"/>
                <a:cs typeface="+mn-lt"/>
              </a:rPr>
              <a:t>literacy</a:t>
            </a:r>
            <a:r>
              <a:rPr lang="en-US" sz="1200">
                <a:solidFill>
                  <a:schemeClr val="accent1"/>
                </a:solidFill>
                <a:latin typeface="Arial"/>
                <a:ea typeface="+mn-lt"/>
                <a:cs typeface="+mn-lt"/>
              </a:rPr>
              <a:t>, including competence in the spoken word and spelling, is essential for learning across the curriculum. </a:t>
            </a:r>
            <a:endParaRPr lang="en-US" sz="1200">
              <a:solidFill>
                <a:schemeClr val="accent1"/>
              </a:solidFill>
              <a:latin typeface="Arial"/>
              <a:cs typeface="Calibri"/>
            </a:endParaRPr>
          </a:p>
          <a:p>
            <a:pPr marL="285750" indent="-285750">
              <a:buFont typeface="Arial"/>
              <a:buChar char="•"/>
            </a:pPr>
            <a:r>
              <a:rPr lang="en-US" sz="1200">
                <a:solidFill>
                  <a:schemeClr val="accent1"/>
                </a:solidFill>
                <a:latin typeface="Arial"/>
                <a:ea typeface="+mn-lt"/>
                <a:cs typeface="+mn-lt"/>
              </a:rPr>
              <a:t>Being able to listen attentively, speak lucidly and understandably, or to use non-verbal communication = crucial attributes in learning and life. </a:t>
            </a:r>
            <a:endParaRPr lang="en-US" sz="1200">
              <a:solidFill>
                <a:schemeClr val="accent1"/>
              </a:solidFill>
              <a:latin typeface="Arial"/>
              <a:cs typeface="Calibri"/>
            </a:endParaRPr>
          </a:p>
          <a:p>
            <a:pPr marL="285750" indent="-285750">
              <a:buFont typeface="Arial"/>
              <a:buChar char="•"/>
            </a:pPr>
            <a:r>
              <a:rPr lang="en-US" sz="1200">
                <a:solidFill>
                  <a:schemeClr val="accent1"/>
                </a:solidFill>
                <a:latin typeface="Arial"/>
                <a:cs typeface="Calibri"/>
              </a:rPr>
              <a:t>Link to Modern foreign languages- the ability to learn a new language</a:t>
            </a:r>
            <a:endParaRPr lang="en-US" sz="1200">
              <a:solidFill>
                <a:schemeClr val="accent1"/>
              </a:solidFill>
              <a:latin typeface="Calibri"/>
              <a:cs typeface="Calibri"/>
            </a:endParaRPr>
          </a:p>
        </p:txBody>
      </p:sp>
      <p:sp>
        <p:nvSpPr>
          <p:cNvPr id="3" name="TextBox 2">
            <a:extLst>
              <a:ext uri="{FF2B5EF4-FFF2-40B4-BE49-F238E27FC236}">
                <a16:creationId xmlns:a16="http://schemas.microsoft.com/office/drawing/2014/main" id="{7D672C3F-639E-4EAF-8073-6ED01A3C8EFF}"/>
              </a:ext>
            </a:extLst>
          </p:cNvPr>
          <p:cNvSpPr txBox="1"/>
          <p:nvPr/>
        </p:nvSpPr>
        <p:spPr>
          <a:xfrm>
            <a:off x="6334664" y="267419"/>
            <a:ext cx="5374256"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accent5">
                    <a:lumMod val="75000"/>
                  </a:schemeClr>
                </a:solidFill>
                <a:latin typeface="Arial"/>
                <a:cs typeface="Arial"/>
              </a:rPr>
              <a:t>Anything Lost or Missing? Old to the new...</a:t>
            </a:r>
          </a:p>
          <a:p>
            <a:endParaRPr lang="en-US" sz="1400">
              <a:solidFill>
                <a:schemeClr val="accent5">
                  <a:lumMod val="75000"/>
                </a:schemeClr>
              </a:solidFill>
              <a:latin typeface="Arial"/>
              <a:cs typeface="Arial"/>
            </a:endParaRPr>
          </a:p>
          <a:p>
            <a:pPr marL="285750" indent="-285750">
              <a:buFont typeface="Arial"/>
              <a:buChar char="•"/>
            </a:pPr>
            <a:r>
              <a:rPr lang="en-US" sz="1400">
                <a:solidFill>
                  <a:schemeClr val="accent5">
                    <a:lumMod val="75000"/>
                  </a:schemeClr>
                </a:solidFill>
                <a:latin typeface="Arial"/>
                <a:cs typeface="Arial"/>
              </a:rPr>
              <a:t>Outcomes after each age group are not so rigid in the new curriculum "Learners are able to"</a:t>
            </a:r>
          </a:p>
          <a:p>
            <a:pPr marL="285750" indent="-285750">
              <a:buFont typeface="Arial"/>
              <a:buChar char="•"/>
            </a:pPr>
            <a:r>
              <a:rPr lang="en-US" sz="1400">
                <a:solidFill>
                  <a:schemeClr val="accent5">
                    <a:lumMod val="75000"/>
                  </a:schemeClr>
                </a:solidFill>
                <a:latin typeface="Arial"/>
                <a:cs typeface="Arial"/>
              </a:rPr>
              <a:t>Comprehension has a greater significance within the first curriculum, which includes responding to what has been read</a:t>
            </a:r>
          </a:p>
          <a:p>
            <a:pPr marL="285750" indent="-285750">
              <a:buFont typeface="Arial"/>
              <a:buChar char="•"/>
            </a:pPr>
            <a:endParaRPr lang="en-US" sz="1400">
              <a:solidFill>
                <a:schemeClr val="accent5">
                  <a:lumMod val="75000"/>
                </a:schemeClr>
              </a:solidFill>
              <a:latin typeface="Arial"/>
              <a:cs typeface="Arial"/>
            </a:endParaRPr>
          </a:p>
        </p:txBody>
      </p:sp>
      <p:sp>
        <p:nvSpPr>
          <p:cNvPr id="4" name="TextBox 3">
            <a:extLst>
              <a:ext uri="{FF2B5EF4-FFF2-40B4-BE49-F238E27FC236}">
                <a16:creationId xmlns:a16="http://schemas.microsoft.com/office/drawing/2014/main" id="{593D0492-D91A-4A2E-A6FD-4552EBA61851}"/>
              </a:ext>
            </a:extLst>
          </p:cNvPr>
          <p:cNvSpPr txBox="1"/>
          <p:nvPr/>
        </p:nvSpPr>
        <p:spPr>
          <a:xfrm>
            <a:off x="6277155" y="3071004"/>
            <a:ext cx="5201728"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accent1"/>
                </a:solidFill>
                <a:latin typeface="Arial"/>
                <a:cs typeface="Arial"/>
              </a:rPr>
              <a:t> Implications as teachers?</a:t>
            </a:r>
          </a:p>
          <a:p>
            <a:endParaRPr lang="en-US" sz="1400">
              <a:solidFill>
                <a:schemeClr val="accent1"/>
              </a:solidFill>
              <a:latin typeface="Arial"/>
              <a:cs typeface="Arial"/>
            </a:endParaRPr>
          </a:p>
          <a:p>
            <a:pPr marL="285750" indent="-285750">
              <a:buFont typeface="Arial"/>
              <a:buChar char="•"/>
            </a:pPr>
            <a:r>
              <a:rPr lang="en-US" sz="1400">
                <a:solidFill>
                  <a:schemeClr val="accent1"/>
                </a:solidFill>
                <a:latin typeface="Arial"/>
                <a:cs typeface="Arial"/>
              </a:rPr>
              <a:t>Confusion  to progress from the old to the new and deliver effectively.</a:t>
            </a:r>
          </a:p>
          <a:p>
            <a:pPr marL="285750" indent="-285750">
              <a:buFont typeface="Arial"/>
              <a:buChar char="•"/>
            </a:pPr>
            <a:r>
              <a:rPr lang="en-US" sz="1400">
                <a:solidFill>
                  <a:schemeClr val="accent1"/>
                </a:solidFill>
                <a:latin typeface="Arial"/>
                <a:cs typeface="Arial"/>
              </a:rPr>
              <a:t>The pressure to develop children in this area due to its significance across all other AOLE</a:t>
            </a:r>
          </a:p>
          <a:p>
            <a:pPr marL="285750" indent="-285750">
              <a:buFont typeface="Arial"/>
              <a:buChar char="•"/>
            </a:pPr>
            <a:r>
              <a:rPr lang="en-US" sz="1400">
                <a:solidFill>
                  <a:schemeClr val="accent1"/>
                </a:solidFill>
                <a:latin typeface="Arial"/>
                <a:cs typeface="Arial"/>
              </a:rPr>
              <a:t>A wide array of skills to develop .e.g. reading, writing, speaking, foreign language ability</a:t>
            </a:r>
          </a:p>
          <a:p>
            <a:pPr marL="285750" indent="-285750">
              <a:buFont typeface="Arial"/>
              <a:buChar char="•"/>
            </a:pPr>
            <a:endParaRPr lang="en-US" sz="1200">
              <a:solidFill>
                <a:schemeClr val="accent1"/>
              </a:solidFill>
              <a:latin typeface="Arial"/>
              <a:cs typeface="Arial"/>
            </a:endParaRPr>
          </a:p>
          <a:p>
            <a:pPr marL="285750" indent="-285750">
              <a:buFont typeface="Arial"/>
              <a:buChar char="•"/>
            </a:pPr>
            <a:endParaRPr lang="en-US">
              <a:solidFill>
                <a:schemeClr val="accent1"/>
              </a:solidFill>
              <a:latin typeface="Arial"/>
              <a:cs typeface="Arial"/>
            </a:endParaRPr>
          </a:p>
          <a:p>
            <a:endParaRPr lang="en-US">
              <a:solidFill>
                <a:schemeClr val="accent1"/>
              </a:solidFill>
              <a:latin typeface="Arial"/>
              <a:cs typeface="Arial"/>
            </a:endParaRPr>
          </a:p>
          <a:p>
            <a:endParaRPr lang="en-US">
              <a:solidFill>
                <a:schemeClr val="accent1"/>
              </a:solidFill>
              <a:latin typeface="Arial"/>
              <a:cs typeface="Arial"/>
            </a:endParaRPr>
          </a:p>
        </p:txBody>
      </p:sp>
    </p:spTree>
    <p:extLst>
      <p:ext uri="{BB962C8B-B14F-4D97-AF65-F5344CB8AC3E}">
        <p14:creationId xmlns:p14="http://schemas.microsoft.com/office/powerpoint/2010/main" val="2119284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0B83DFA-A17A-4C71-93B3-B95384B38FF6}"/>
              </a:ext>
            </a:extLst>
          </p:cNvPr>
          <p:cNvSpPr txBox="1"/>
          <p:nvPr/>
        </p:nvSpPr>
        <p:spPr>
          <a:xfrm>
            <a:off x="94891" y="80513"/>
            <a:ext cx="5863087"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accent6">
                    <a:lumMod val="50000"/>
                  </a:schemeClr>
                </a:solidFill>
                <a:cs typeface="Calibri"/>
              </a:rPr>
              <a:t>Rhian</a:t>
            </a:r>
          </a:p>
          <a:p>
            <a:r>
              <a:rPr lang="en-US">
                <a:solidFill>
                  <a:schemeClr val="accent6">
                    <a:lumMod val="50000"/>
                  </a:schemeClr>
                </a:solidFill>
                <a:latin typeface="Arial"/>
                <a:cs typeface="Arial"/>
              </a:rPr>
              <a:t>What might be the benefits of working with the new </a:t>
            </a:r>
            <a:r>
              <a:rPr lang="en-US" err="1">
                <a:solidFill>
                  <a:schemeClr val="accent6">
                    <a:lumMod val="50000"/>
                  </a:schemeClr>
                </a:solidFill>
                <a:latin typeface="Arial"/>
                <a:cs typeface="Arial"/>
              </a:rPr>
              <a:t>AoLE</a:t>
            </a:r>
            <a:r>
              <a:rPr lang="en-US">
                <a:solidFill>
                  <a:schemeClr val="accent6">
                    <a:lumMod val="50000"/>
                  </a:schemeClr>
                </a:solidFill>
                <a:latin typeface="Arial"/>
                <a:cs typeface="Arial"/>
              </a:rPr>
              <a:t>?</a:t>
            </a:r>
            <a:endParaRPr lang="en-GB">
              <a:solidFill>
                <a:schemeClr val="accent6">
                  <a:lumMod val="50000"/>
                </a:schemeClr>
              </a:solidFill>
              <a:latin typeface="Calibri" panose="020F0502020204030204"/>
              <a:cs typeface="Calibri"/>
            </a:endParaRPr>
          </a:p>
          <a:p>
            <a:pPr marL="285750" indent="-285750">
              <a:buFont typeface="Arial"/>
              <a:buChar char="•"/>
            </a:pPr>
            <a:r>
              <a:rPr lang="en-US">
                <a:solidFill>
                  <a:schemeClr val="accent6">
                    <a:lumMod val="50000"/>
                  </a:schemeClr>
                </a:solidFill>
                <a:latin typeface="Arial"/>
                <a:cs typeface="Arial"/>
              </a:rPr>
              <a:t>Donalson explains that this </a:t>
            </a:r>
            <a:r>
              <a:rPr lang="en-US" err="1">
                <a:solidFill>
                  <a:schemeClr val="accent6">
                    <a:lumMod val="50000"/>
                  </a:schemeClr>
                </a:solidFill>
                <a:latin typeface="Arial"/>
                <a:cs typeface="Arial"/>
              </a:rPr>
              <a:t>AoLE</a:t>
            </a:r>
            <a:r>
              <a:rPr lang="en-US">
                <a:solidFill>
                  <a:schemeClr val="accent6">
                    <a:lumMod val="50000"/>
                  </a:schemeClr>
                </a:solidFill>
                <a:latin typeface="Arial"/>
                <a:cs typeface="Arial"/>
              </a:rPr>
              <a:t> gives the basic building blocks of communication, literacy and learning about language. Allowing children to gain a basic knowledge before going on to develop them further. Enabling children to work at their own speeds, not having to meet certain criteria by a set age or stage. </a:t>
            </a:r>
          </a:p>
          <a:p>
            <a:pPr marL="285750" indent="-285750">
              <a:buFont typeface="Arial"/>
              <a:buChar char="•"/>
            </a:pPr>
            <a:r>
              <a:rPr lang="en-US">
                <a:solidFill>
                  <a:schemeClr val="accent6">
                    <a:lumMod val="50000"/>
                  </a:schemeClr>
                </a:solidFill>
                <a:latin typeface="Arial"/>
                <a:cs typeface="Arial"/>
              </a:rPr>
              <a:t>This </a:t>
            </a:r>
            <a:r>
              <a:rPr lang="en-US" err="1">
                <a:solidFill>
                  <a:schemeClr val="accent6">
                    <a:lumMod val="50000"/>
                  </a:schemeClr>
                </a:solidFill>
                <a:latin typeface="Arial"/>
                <a:cs typeface="Arial"/>
              </a:rPr>
              <a:t>AoLE</a:t>
            </a:r>
            <a:r>
              <a:rPr lang="en-US">
                <a:solidFill>
                  <a:schemeClr val="accent6">
                    <a:lumMod val="50000"/>
                  </a:schemeClr>
                </a:solidFill>
                <a:latin typeface="Arial"/>
                <a:cs typeface="Arial"/>
              </a:rPr>
              <a:t> gives children opportunities to develop competence in other languages.</a:t>
            </a:r>
          </a:p>
          <a:p>
            <a:pPr marL="285750" indent="-285750">
              <a:buFont typeface="Arial"/>
              <a:buChar char="•"/>
            </a:pPr>
            <a:r>
              <a:rPr lang="en-US">
                <a:solidFill>
                  <a:schemeClr val="accent6">
                    <a:lumMod val="50000"/>
                  </a:schemeClr>
                </a:solidFill>
                <a:latin typeface="Arial"/>
                <a:cs typeface="Arial"/>
              </a:rPr>
              <a:t>LLC helps to develop a child's oracy skills by allowing them to express ideas through speech. </a:t>
            </a:r>
          </a:p>
          <a:p>
            <a:pPr marL="285750" indent="-285750">
              <a:buFont typeface="Arial"/>
              <a:buChar char="•"/>
            </a:pPr>
            <a:r>
              <a:rPr lang="en-US">
                <a:solidFill>
                  <a:schemeClr val="accent6">
                    <a:lumMod val="50000"/>
                  </a:schemeClr>
                </a:solidFill>
                <a:latin typeface="Arial"/>
                <a:cs typeface="Arial"/>
              </a:rPr>
              <a:t>Helps children gain a love of reading which will contribute to their current and future well-being. </a:t>
            </a:r>
          </a:p>
          <a:p>
            <a:pPr marL="285750" indent="-285750">
              <a:buFont typeface="Arial"/>
              <a:buChar char="•"/>
            </a:pPr>
            <a:endParaRPr lang="en-US">
              <a:solidFill>
                <a:schemeClr val="accent6">
                  <a:lumMod val="50000"/>
                </a:schemeClr>
              </a:solidFill>
              <a:latin typeface="Arial"/>
              <a:cs typeface="Arial"/>
            </a:endParaRPr>
          </a:p>
          <a:p>
            <a:pPr marL="285750" indent="-285750">
              <a:buFont typeface="Arial"/>
              <a:buChar char="•"/>
            </a:pPr>
            <a:endParaRPr lang="en-US">
              <a:solidFill>
                <a:schemeClr val="accent6">
                  <a:lumMod val="50000"/>
                </a:schemeClr>
              </a:solidFill>
              <a:latin typeface="Arial"/>
              <a:cs typeface="Arial"/>
            </a:endParaRPr>
          </a:p>
        </p:txBody>
      </p:sp>
      <p:sp>
        <p:nvSpPr>
          <p:cNvPr id="3" name="TextBox 2">
            <a:extLst>
              <a:ext uri="{FF2B5EF4-FFF2-40B4-BE49-F238E27FC236}">
                <a16:creationId xmlns:a16="http://schemas.microsoft.com/office/drawing/2014/main" id="{30B3A24D-29B1-40A8-BE2A-376F90402480}"/>
              </a:ext>
            </a:extLst>
          </p:cNvPr>
          <p:cNvSpPr txBox="1"/>
          <p:nvPr/>
        </p:nvSpPr>
        <p:spPr>
          <a:xfrm>
            <a:off x="6579078" y="353683"/>
            <a:ext cx="561867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accent6">
                    <a:lumMod val="50000"/>
                  </a:schemeClr>
                </a:solidFill>
                <a:latin typeface="Arial"/>
                <a:cs typeface="Arial"/>
              </a:rPr>
              <a:t>What could be limitations of working with this new </a:t>
            </a:r>
            <a:r>
              <a:rPr lang="en-US" err="1">
                <a:solidFill>
                  <a:schemeClr val="accent6">
                    <a:lumMod val="50000"/>
                  </a:schemeClr>
                </a:solidFill>
                <a:latin typeface="Arial"/>
                <a:cs typeface="Arial"/>
              </a:rPr>
              <a:t>AoLE</a:t>
            </a:r>
            <a:r>
              <a:rPr lang="en-US">
                <a:solidFill>
                  <a:schemeClr val="accent6">
                    <a:lumMod val="50000"/>
                  </a:schemeClr>
                </a:solidFill>
                <a:latin typeface="Arial"/>
                <a:cs typeface="Arial"/>
              </a:rPr>
              <a:t>? </a:t>
            </a:r>
          </a:p>
          <a:p>
            <a:pPr marL="285750" indent="-285750">
              <a:buFont typeface="Arial"/>
              <a:buChar char="•"/>
            </a:pPr>
            <a:endParaRPr lang="en-US">
              <a:solidFill>
                <a:schemeClr val="accent6">
                  <a:lumMod val="50000"/>
                </a:schemeClr>
              </a:solidFill>
              <a:latin typeface="Arial"/>
              <a:cs typeface="Arial"/>
            </a:endParaRPr>
          </a:p>
          <a:p>
            <a:pPr marL="285750" indent="-285750">
              <a:buFont typeface="Arial"/>
              <a:buChar char="•"/>
            </a:pPr>
            <a:r>
              <a:rPr lang="en-US">
                <a:solidFill>
                  <a:schemeClr val="accent6">
                    <a:lumMod val="50000"/>
                  </a:schemeClr>
                </a:solidFill>
                <a:latin typeface="Arial"/>
                <a:cs typeface="Arial"/>
              </a:rPr>
              <a:t>According to Donaldson it's important that children are able to learn other languages within their schools. This could cause issues for teachers who are not educated in other languages. More funds would need to be made available to educate educators. </a:t>
            </a:r>
          </a:p>
          <a:p>
            <a:pPr marL="285750" indent="-285750">
              <a:buFont typeface="Arial"/>
              <a:buChar char="•"/>
            </a:pPr>
            <a:r>
              <a:rPr lang="en-US">
                <a:solidFill>
                  <a:schemeClr val="accent6">
                    <a:lumMod val="50000"/>
                  </a:schemeClr>
                </a:solidFill>
                <a:latin typeface="Arial"/>
                <a:cs typeface="Arial"/>
              </a:rPr>
              <a:t>Currently, there is not enough information for practitioners to develop their knowledge of the proposed curriculum and </a:t>
            </a:r>
            <a:r>
              <a:rPr lang="en-US" err="1">
                <a:solidFill>
                  <a:schemeClr val="accent6">
                    <a:lumMod val="50000"/>
                  </a:schemeClr>
                </a:solidFill>
                <a:latin typeface="Arial"/>
                <a:cs typeface="Arial"/>
              </a:rPr>
              <a:t>AoLE</a:t>
            </a:r>
            <a:r>
              <a:rPr lang="en-US">
                <a:solidFill>
                  <a:schemeClr val="accent6">
                    <a:lumMod val="50000"/>
                  </a:schemeClr>
                </a:solidFill>
                <a:latin typeface="Arial"/>
                <a:cs typeface="Arial"/>
              </a:rPr>
              <a:t>. </a:t>
            </a:r>
          </a:p>
          <a:p>
            <a:pPr marL="285750" indent="-285750">
              <a:buFont typeface="Arial"/>
              <a:buChar char="•"/>
            </a:pPr>
            <a:endParaRPr lang="en-US">
              <a:solidFill>
                <a:schemeClr val="accent6">
                  <a:lumMod val="50000"/>
                </a:schemeClr>
              </a:solidFill>
              <a:latin typeface="Arial"/>
              <a:cs typeface="Arial"/>
            </a:endParaRPr>
          </a:p>
        </p:txBody>
      </p:sp>
    </p:spTree>
    <p:extLst>
      <p:ext uri="{BB962C8B-B14F-4D97-AF65-F5344CB8AC3E}">
        <p14:creationId xmlns:p14="http://schemas.microsoft.com/office/powerpoint/2010/main" val="2554371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AB43CD7-2F0C-402B-9173-154F8BA6C8FB}"/>
              </a:ext>
            </a:extLst>
          </p:cNvPr>
          <p:cNvSpPr txBox="1"/>
          <p:nvPr/>
        </p:nvSpPr>
        <p:spPr>
          <a:xfrm>
            <a:off x="149386" y="513689"/>
            <a:ext cx="11530780"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b="1">
                <a:latin typeface="Times"/>
                <a:cs typeface="Times"/>
              </a:rPr>
              <a:t>What does Donaldson say about the scope about this </a:t>
            </a:r>
            <a:r>
              <a:rPr lang="en-US" b="1" err="1">
                <a:latin typeface="Times"/>
                <a:cs typeface="Times"/>
              </a:rPr>
              <a:t>AoLE</a:t>
            </a:r>
            <a:r>
              <a:rPr lang="en-US" b="1">
                <a:latin typeface="Times"/>
                <a:cs typeface="Times"/>
              </a:rPr>
              <a:t> in Successful Futures? </a:t>
            </a:r>
          </a:p>
          <a:p>
            <a:endParaRPr lang="en-US">
              <a:latin typeface="Times"/>
              <a:cs typeface="Times"/>
            </a:endParaRPr>
          </a:p>
          <a:p>
            <a:pPr>
              <a:buChar char="•"/>
            </a:pPr>
            <a:r>
              <a:rPr lang="en-US">
                <a:latin typeface="Arial"/>
                <a:cs typeface="Arial"/>
              </a:rPr>
              <a:t>Expectations about progression in Language, Literacy and Communication skills are based upon the existing LNF. </a:t>
            </a:r>
            <a:r>
              <a:rPr lang="en-US">
                <a:solidFill>
                  <a:srgbClr val="0070C0"/>
                </a:solidFill>
                <a:latin typeface="Arial"/>
                <a:cs typeface="Arial"/>
              </a:rPr>
              <a:t>Donaldson suggests that reference should be made to other areas of learning and experience to further enhance the development of literacy. </a:t>
            </a:r>
          </a:p>
          <a:p>
            <a:pPr>
              <a:buChar char="•"/>
            </a:pPr>
            <a:endParaRPr lang="en-US">
              <a:latin typeface="Helvetica"/>
              <a:cs typeface="Helvetica"/>
            </a:endParaRPr>
          </a:p>
          <a:p>
            <a:pPr>
              <a:buChar char="•"/>
            </a:pPr>
            <a:endParaRPr lang="en-US" b="1">
              <a:latin typeface="Helvetica"/>
              <a:cs typeface="Helvetica"/>
            </a:endParaRPr>
          </a:p>
          <a:p>
            <a:pPr>
              <a:buChar char="•"/>
            </a:pPr>
            <a:r>
              <a:rPr lang="en-US" b="1">
                <a:latin typeface="Times"/>
                <a:cs typeface="Times"/>
              </a:rPr>
              <a:t>  </a:t>
            </a:r>
            <a:r>
              <a:rPr lang="en-US" b="1">
                <a:latin typeface="Arial"/>
                <a:cs typeface="Arial"/>
              </a:rPr>
              <a:t>How does LLC relate to the current curriculum requirements – for Foundation Phase </a:t>
            </a:r>
            <a:r>
              <a:rPr lang="en-US" b="1">
                <a:latin typeface="Times"/>
                <a:cs typeface="Times"/>
              </a:rPr>
              <a:t/>
            </a:r>
            <a:br>
              <a:rPr lang="en-US" b="1">
                <a:latin typeface="Times"/>
                <a:cs typeface="Times"/>
              </a:rPr>
            </a:br>
            <a:r>
              <a:rPr lang="en-US" b="1">
                <a:latin typeface="Arial"/>
                <a:cs typeface="Arial"/>
              </a:rPr>
              <a:t>and Key Stage 2? </a:t>
            </a:r>
            <a:endParaRPr lang="en-US" b="1">
              <a:cs typeface="Calibri"/>
            </a:endParaRPr>
          </a:p>
          <a:p>
            <a:endParaRPr lang="en-US">
              <a:latin typeface="Arial"/>
              <a:cs typeface="Arial"/>
            </a:endParaRPr>
          </a:p>
          <a:p>
            <a:pPr>
              <a:buChar char="•"/>
            </a:pPr>
            <a:r>
              <a:rPr lang="en-US">
                <a:latin typeface="Arial"/>
                <a:cs typeface="Arial"/>
              </a:rPr>
              <a:t>Current requirements for LLC in Foundation phase &amp; KS2 —&gt;  concentrate on </a:t>
            </a:r>
            <a:r>
              <a:rPr lang="en-US" b="1">
                <a:latin typeface="Arial"/>
                <a:cs typeface="Arial"/>
              </a:rPr>
              <a:t>oracy</a:t>
            </a:r>
            <a:r>
              <a:rPr lang="en-US">
                <a:latin typeface="Arial"/>
                <a:cs typeface="Arial"/>
              </a:rPr>
              <a:t>, </a:t>
            </a:r>
            <a:r>
              <a:rPr lang="en-US" b="1">
                <a:latin typeface="Arial"/>
                <a:cs typeface="Arial"/>
              </a:rPr>
              <a:t>reading</a:t>
            </a:r>
            <a:r>
              <a:rPr lang="en-US">
                <a:latin typeface="Arial"/>
                <a:cs typeface="Arial"/>
              </a:rPr>
              <a:t> &amp; </a:t>
            </a:r>
            <a:r>
              <a:rPr lang="en-US" b="1">
                <a:latin typeface="Arial"/>
                <a:cs typeface="Arial"/>
              </a:rPr>
              <a:t>writing </a:t>
            </a:r>
            <a:endParaRPr lang="en-US">
              <a:latin typeface="Arial"/>
              <a:cs typeface="Arial"/>
            </a:endParaRPr>
          </a:p>
          <a:p>
            <a:endParaRPr lang="en-US" b="1">
              <a:latin typeface="Arial"/>
              <a:cs typeface="Arial"/>
            </a:endParaRPr>
          </a:p>
          <a:p>
            <a:pPr marL="285750" indent="-285750">
              <a:buFont typeface="Arial"/>
              <a:buChar char="•"/>
            </a:pPr>
            <a:r>
              <a:rPr lang="en-US">
                <a:latin typeface="Arial"/>
                <a:cs typeface="Arial"/>
              </a:rPr>
              <a:t>LLC relates to the current curriculum requirements through </a:t>
            </a:r>
            <a:r>
              <a:rPr lang="en-US" b="1">
                <a:latin typeface="Arial"/>
                <a:cs typeface="Arial"/>
              </a:rPr>
              <a:t>oracy</a:t>
            </a:r>
            <a:r>
              <a:rPr lang="en-US">
                <a:latin typeface="Arial"/>
                <a:cs typeface="Arial"/>
              </a:rPr>
              <a:t>, </a:t>
            </a:r>
            <a:r>
              <a:rPr lang="en-US" b="1">
                <a:latin typeface="Arial"/>
                <a:cs typeface="Arial"/>
              </a:rPr>
              <a:t>reading</a:t>
            </a:r>
            <a:r>
              <a:rPr lang="en-US">
                <a:latin typeface="Arial"/>
                <a:cs typeface="Arial"/>
              </a:rPr>
              <a:t> &amp; </a:t>
            </a:r>
            <a:r>
              <a:rPr lang="en-US" b="1">
                <a:latin typeface="Arial"/>
                <a:cs typeface="Arial"/>
              </a:rPr>
              <a:t>writing.</a:t>
            </a:r>
            <a:endParaRPr lang="en-US" b="1">
              <a:latin typeface="Arial"/>
              <a:ea typeface="+mn-lt"/>
              <a:cs typeface="Arial"/>
            </a:endParaRPr>
          </a:p>
          <a:p>
            <a:pPr marL="285750" indent="-285750">
              <a:buFont typeface="Arial"/>
              <a:buChar char="•"/>
            </a:pPr>
            <a:r>
              <a:rPr lang="en-US" b="1">
                <a:latin typeface="Arial"/>
                <a:cs typeface="Arial"/>
              </a:rPr>
              <a:t>Oracy </a:t>
            </a:r>
            <a:r>
              <a:rPr lang="en-US">
                <a:latin typeface="Arial"/>
                <a:cs typeface="Arial"/>
              </a:rPr>
              <a:t>and</a:t>
            </a:r>
            <a:r>
              <a:rPr lang="en-US" b="1">
                <a:latin typeface="Arial"/>
                <a:cs typeface="Arial"/>
              </a:rPr>
              <a:t> writing </a:t>
            </a:r>
            <a:r>
              <a:rPr lang="en-US">
                <a:latin typeface="Arial"/>
                <a:cs typeface="Arial"/>
              </a:rPr>
              <a:t>should be viewed as tools for learners to express their understanding and skills.</a:t>
            </a:r>
          </a:p>
          <a:p>
            <a:pPr marL="285750" indent="-285750">
              <a:buFont typeface="Arial"/>
              <a:buChar char="•"/>
            </a:pPr>
            <a:r>
              <a:rPr lang="en-US" b="1">
                <a:latin typeface="Arial"/>
                <a:cs typeface="Arial"/>
              </a:rPr>
              <a:t>Reading </a:t>
            </a:r>
            <a:r>
              <a:rPr lang="en-US">
                <a:latin typeface="Arial"/>
                <a:cs typeface="Arial"/>
              </a:rPr>
              <a:t>skills should be developed to support learning, such as extracting information from texts to support decision-making. </a:t>
            </a:r>
          </a:p>
          <a:p>
            <a:pPr>
              <a:buChar char="•"/>
            </a:pPr>
            <a:endParaRPr lang="en-US">
              <a:latin typeface="Arial"/>
              <a:cs typeface="Arial"/>
            </a:endParaRPr>
          </a:p>
          <a:p>
            <a:pPr>
              <a:buChar char="•"/>
            </a:pPr>
            <a:r>
              <a:rPr lang="en-US">
                <a:latin typeface="Arial"/>
                <a:cs typeface="Arial"/>
              </a:rPr>
              <a:t>oracy and writing  should be viewed as the tools through which learners express themselves demonstrating their understanding of a range of contexts and skills. Reading skills should be developed to support learning, e.g. extracting information  from tables and texts in order to support decision‑making. The development of writing skills will support learners to articulate meaning and purposes across a range of areas.</a:t>
            </a:r>
            <a:endParaRPr lang="en-US"/>
          </a:p>
        </p:txBody>
      </p:sp>
    </p:spTree>
    <p:extLst>
      <p:ext uri="{BB962C8B-B14F-4D97-AF65-F5344CB8AC3E}">
        <p14:creationId xmlns:p14="http://schemas.microsoft.com/office/powerpoint/2010/main" val="1352155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Rounded Corners 27">
            <a:extLst>
              <a:ext uri="{FF2B5EF4-FFF2-40B4-BE49-F238E27FC236}">
                <a16:creationId xmlns:a16="http://schemas.microsoft.com/office/drawing/2014/main" id="{5994877C-F9F3-45F8-A255-54EEA0A8D088}"/>
              </a:ext>
            </a:extLst>
          </p:cNvPr>
          <p:cNvSpPr/>
          <p:nvPr/>
        </p:nvSpPr>
        <p:spPr>
          <a:xfrm>
            <a:off x="2729498" y="-285082"/>
            <a:ext cx="5160209" cy="3208420"/>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5DD78A1-DDC5-4D5E-8DAB-E8CD98FB2AFB}"/>
              </a:ext>
            </a:extLst>
          </p:cNvPr>
          <p:cNvSpPr/>
          <p:nvPr/>
        </p:nvSpPr>
        <p:spPr>
          <a:xfrm>
            <a:off x="7586412" y="-1243431"/>
            <a:ext cx="4973051" cy="5788526"/>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7FB6AA1A-CBDA-4BE8-885B-34AE1412ADCB}"/>
              </a:ext>
            </a:extLst>
          </p:cNvPr>
          <p:cNvSpPr/>
          <p:nvPr/>
        </p:nvSpPr>
        <p:spPr>
          <a:xfrm>
            <a:off x="-871621" y="2142959"/>
            <a:ext cx="5160210" cy="4625471"/>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Rounded Corners 35">
            <a:extLst>
              <a:ext uri="{FF2B5EF4-FFF2-40B4-BE49-F238E27FC236}">
                <a16:creationId xmlns:a16="http://schemas.microsoft.com/office/drawing/2014/main" id="{19C53F5D-AFA0-4B8C-A0C7-827CD0E42E0E}"/>
              </a:ext>
            </a:extLst>
          </p:cNvPr>
          <p:cNvSpPr/>
          <p:nvPr/>
        </p:nvSpPr>
        <p:spPr>
          <a:xfrm>
            <a:off x="3699553" y="2219085"/>
            <a:ext cx="4419639" cy="4643486"/>
          </a:xfrm>
          <a:prstGeom prst="round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Rounded Corners 33">
            <a:extLst>
              <a:ext uri="{FF2B5EF4-FFF2-40B4-BE49-F238E27FC236}">
                <a16:creationId xmlns:a16="http://schemas.microsoft.com/office/drawing/2014/main" id="{03963628-3A3A-452D-AA1C-2AA47C1CD4DF}"/>
              </a:ext>
            </a:extLst>
          </p:cNvPr>
          <p:cNvSpPr/>
          <p:nvPr/>
        </p:nvSpPr>
        <p:spPr>
          <a:xfrm rot="120000">
            <a:off x="7681003" y="55508"/>
            <a:ext cx="2631055" cy="747622"/>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 name="Picture 30">
            <a:extLst>
              <a:ext uri="{FF2B5EF4-FFF2-40B4-BE49-F238E27FC236}">
                <a16:creationId xmlns:a16="http://schemas.microsoft.com/office/drawing/2014/main" id="{26C1AFEC-47B4-4148-81AE-25BB19425F2E}"/>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10244044" y="35569"/>
            <a:ext cx="1779919" cy="1339611"/>
          </a:xfrm>
          <a:prstGeom prst="rect">
            <a:avLst/>
          </a:prstGeom>
        </p:spPr>
      </p:pic>
      <p:sp>
        <p:nvSpPr>
          <p:cNvPr id="31" name="Rectangle 30">
            <a:extLst>
              <a:ext uri="{FF2B5EF4-FFF2-40B4-BE49-F238E27FC236}">
                <a16:creationId xmlns:a16="http://schemas.microsoft.com/office/drawing/2014/main" id="{F0AA1A8F-5B0C-46B4-9203-50514CBC8653}"/>
              </a:ext>
            </a:extLst>
          </p:cNvPr>
          <p:cNvSpPr/>
          <p:nvPr/>
        </p:nvSpPr>
        <p:spPr>
          <a:xfrm>
            <a:off x="8089822" y="4729043"/>
            <a:ext cx="3199086" cy="2133226"/>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3EBCFAF5-13DC-4ECF-B195-CE48450A647B}"/>
              </a:ext>
            </a:extLst>
          </p:cNvPr>
          <p:cNvSpPr txBox="1"/>
          <p:nvPr/>
        </p:nvSpPr>
        <p:spPr>
          <a:xfrm>
            <a:off x="3176690" y="31077"/>
            <a:ext cx="441097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2">
                    <a:lumMod val="90000"/>
                  </a:schemeClr>
                </a:solidFill>
                <a:latin typeface="Arial Black"/>
                <a:cs typeface="Calibri" panose="020F0502020204030204"/>
              </a:rPr>
              <a:t>Roots to build confidence, wings to experience the world </a:t>
            </a:r>
          </a:p>
        </p:txBody>
      </p:sp>
      <p:sp>
        <p:nvSpPr>
          <p:cNvPr id="9" name="TextBox 8">
            <a:extLst>
              <a:ext uri="{FF2B5EF4-FFF2-40B4-BE49-F238E27FC236}">
                <a16:creationId xmlns:a16="http://schemas.microsoft.com/office/drawing/2014/main" id="{E51C2F14-1C56-4C69-BF5B-E1FB46DFCBDA}"/>
              </a:ext>
            </a:extLst>
          </p:cNvPr>
          <p:cNvSpPr txBox="1"/>
          <p:nvPr/>
        </p:nvSpPr>
        <p:spPr>
          <a:xfrm>
            <a:off x="66136" y="5400137"/>
            <a:ext cx="10967048"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600">
                <a:solidFill>
                  <a:schemeClr val="bg2"/>
                </a:solidFill>
                <a:latin typeface="Arial Black"/>
              </a:rPr>
              <a:t>Bilingual Wales</a:t>
            </a:r>
            <a:endParaRPr lang="en-US" sz="9600">
              <a:solidFill>
                <a:schemeClr val="bg2"/>
              </a:solidFill>
              <a:latin typeface="Arial Black"/>
              <a:cs typeface="Calibri"/>
            </a:endParaRPr>
          </a:p>
        </p:txBody>
      </p:sp>
      <p:pic>
        <p:nvPicPr>
          <p:cNvPr id="23" name="Picture 23" descr="A picture containing clipart&#10;&#10;Description generated with very high confidence">
            <a:extLst>
              <a:ext uri="{FF2B5EF4-FFF2-40B4-BE49-F238E27FC236}">
                <a16:creationId xmlns:a16="http://schemas.microsoft.com/office/drawing/2014/main" id="{0B88D818-5F45-421C-9007-FCBEEA8B5948}"/>
              </a:ext>
            </a:extLst>
          </p:cNvPr>
          <p:cNvPicPr>
            <a:picLocks noChangeAspect="1"/>
          </p:cNvPicPr>
          <p:nvPr/>
        </p:nvPicPr>
        <p:blipFill>
          <a:blip r:embed="rId4"/>
          <a:stretch>
            <a:fillRect/>
          </a:stretch>
        </p:blipFill>
        <p:spPr>
          <a:xfrm>
            <a:off x="3967260" y="3148265"/>
            <a:ext cx="1966943" cy="157797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Rectangle 2">
            <a:extLst>
              <a:ext uri="{FF2B5EF4-FFF2-40B4-BE49-F238E27FC236}">
                <a16:creationId xmlns:a16="http://schemas.microsoft.com/office/drawing/2014/main" id="{6EB9491F-DA8D-4044-B567-810270A33766}"/>
              </a:ext>
            </a:extLst>
          </p:cNvPr>
          <p:cNvSpPr/>
          <p:nvPr/>
        </p:nvSpPr>
        <p:spPr>
          <a:xfrm>
            <a:off x="-1414" y="2751"/>
            <a:ext cx="3181682" cy="2390673"/>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0FFBAD9-9B49-48E6-A309-CDE2B1D35C31}"/>
              </a:ext>
            </a:extLst>
          </p:cNvPr>
          <p:cNvSpPr txBox="1"/>
          <p:nvPr/>
        </p:nvSpPr>
        <p:spPr>
          <a:xfrm>
            <a:off x="138023" y="94891"/>
            <a:ext cx="2642559" cy="181588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t>LLC </a:t>
            </a:r>
            <a:endParaRPr lang="en-US" sz="2800" b="1">
              <a:cs typeface="Calibri"/>
            </a:endParaRPr>
          </a:p>
          <a:p>
            <a:r>
              <a:rPr lang="en-US" sz="2800" b="1">
                <a:cs typeface="Calibri"/>
              </a:rPr>
              <a:t>Literacy, Language and Communication</a:t>
            </a:r>
          </a:p>
        </p:txBody>
      </p:sp>
      <p:sp>
        <p:nvSpPr>
          <p:cNvPr id="4" name="TextBox 3">
            <a:extLst>
              <a:ext uri="{FF2B5EF4-FFF2-40B4-BE49-F238E27FC236}">
                <a16:creationId xmlns:a16="http://schemas.microsoft.com/office/drawing/2014/main" id="{093B970C-D38C-4FDB-AC3C-381D5B8B1564}"/>
              </a:ext>
            </a:extLst>
          </p:cNvPr>
          <p:cNvSpPr txBox="1"/>
          <p:nvPr/>
        </p:nvSpPr>
        <p:spPr>
          <a:xfrm rot="5460000">
            <a:off x="1407358" y="693581"/>
            <a:ext cx="2347696" cy="10290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b="1">
                <a:solidFill>
                  <a:srgbClr val="1F1F1F"/>
                </a:solidFill>
                <a:latin typeface="Arial"/>
                <a:cs typeface="Arial"/>
              </a:rPr>
              <a:t>enabling us to analyse and understand the world around us.</a:t>
            </a:r>
            <a:endParaRPr lang="en-US" sz="1400" b="1">
              <a:cs typeface="Calibri" panose="020F0502020204030204"/>
            </a:endParaRPr>
          </a:p>
          <a:p>
            <a:endParaRPr lang="en-US">
              <a:solidFill>
                <a:srgbClr val="1F1F1F"/>
              </a:solidFill>
              <a:latin typeface="Arial"/>
              <a:cs typeface="Arial"/>
            </a:endParaRPr>
          </a:p>
        </p:txBody>
      </p:sp>
      <p:sp>
        <p:nvSpPr>
          <p:cNvPr id="7" name="TextBox 6">
            <a:extLst>
              <a:ext uri="{FF2B5EF4-FFF2-40B4-BE49-F238E27FC236}">
                <a16:creationId xmlns:a16="http://schemas.microsoft.com/office/drawing/2014/main" id="{57861D19-A047-4B09-B30A-27D2AC1FCE1A}"/>
              </a:ext>
            </a:extLst>
          </p:cNvPr>
          <p:cNvSpPr txBox="1"/>
          <p:nvPr/>
        </p:nvSpPr>
        <p:spPr>
          <a:xfrm>
            <a:off x="66136" y="2539042"/>
            <a:ext cx="3922395"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a:t>1) Ambitious, Capable Learners</a:t>
            </a:r>
            <a:endParaRPr lang="en-US" sz="1400" b="1" u="sng">
              <a:cs typeface="Calibri"/>
            </a:endParaRPr>
          </a:p>
          <a:p>
            <a:r>
              <a:rPr lang="en-US" sz="1400">
                <a:cs typeface="Calibri"/>
              </a:rPr>
              <a:t> </a:t>
            </a:r>
            <a:r>
              <a:rPr lang="en-US" sz="1400" i="1">
                <a:cs typeface="Calibri"/>
              </a:rPr>
              <a:t>by enabling them to communicate effectively across a variety of media using Welsh, English and international languages.</a:t>
            </a:r>
            <a:endParaRPr lang="en-US" sz="1400" i="1">
              <a:ea typeface="+mn-lt"/>
              <a:cs typeface="+mn-lt"/>
            </a:endParaRPr>
          </a:p>
          <a:p>
            <a:endParaRPr lang="en-US" b="1" i="1">
              <a:cs typeface="Calibri"/>
            </a:endParaRPr>
          </a:p>
          <a:p>
            <a:endParaRPr lang="en-US" b="1">
              <a:cs typeface="Calibri"/>
            </a:endParaRPr>
          </a:p>
        </p:txBody>
      </p:sp>
      <p:sp>
        <p:nvSpPr>
          <p:cNvPr id="8" name="TextBox 7">
            <a:extLst>
              <a:ext uri="{FF2B5EF4-FFF2-40B4-BE49-F238E27FC236}">
                <a16:creationId xmlns:a16="http://schemas.microsoft.com/office/drawing/2014/main" id="{40A3CFBD-C0BD-4ACA-9BE2-0F92717565AC}"/>
              </a:ext>
            </a:extLst>
          </p:cNvPr>
          <p:cNvSpPr txBox="1"/>
          <p:nvPr/>
        </p:nvSpPr>
        <p:spPr>
          <a:xfrm>
            <a:off x="8302177" y="4877705"/>
            <a:ext cx="278640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US" sz="1200">
              <a:latin typeface="Arial"/>
              <a:cs typeface="Arial"/>
            </a:endParaRPr>
          </a:p>
          <a:p>
            <a:endParaRPr lang="en-US" sz="1200">
              <a:latin typeface="Arial"/>
              <a:cs typeface="Arial"/>
            </a:endParaRPr>
          </a:p>
          <a:p>
            <a:pPr>
              <a:buChar char="•"/>
            </a:pPr>
            <a:r>
              <a:rPr lang="en-US" sz="1200" b="1" err="1">
                <a:latin typeface="Arial"/>
                <a:cs typeface="Arial"/>
              </a:rPr>
              <a:t>Oracy</a:t>
            </a:r>
            <a:r>
              <a:rPr lang="en-US" sz="1200" b="1">
                <a:latin typeface="Arial"/>
                <a:cs typeface="Arial"/>
              </a:rPr>
              <a:t> </a:t>
            </a:r>
            <a:r>
              <a:rPr lang="en-US" sz="1200">
                <a:latin typeface="Arial"/>
                <a:cs typeface="Arial"/>
              </a:rPr>
              <a:t>and</a:t>
            </a:r>
            <a:r>
              <a:rPr lang="en-US" sz="1200" b="1">
                <a:latin typeface="Arial"/>
                <a:cs typeface="Arial"/>
              </a:rPr>
              <a:t> writing </a:t>
            </a:r>
            <a:r>
              <a:rPr lang="en-US" sz="1200">
                <a:latin typeface="Arial"/>
                <a:cs typeface="Arial"/>
              </a:rPr>
              <a:t>should be viewed as tools for learners to express their understanding and skills.​</a:t>
            </a:r>
          </a:p>
          <a:p>
            <a:endParaRPr lang="en-US" sz="1200">
              <a:latin typeface="Arial"/>
              <a:cs typeface="Arial"/>
            </a:endParaRPr>
          </a:p>
          <a:p>
            <a:pPr>
              <a:buChar char="•"/>
            </a:pPr>
            <a:r>
              <a:rPr lang="en-US" sz="1200" b="1">
                <a:latin typeface="Arial"/>
                <a:cs typeface="Arial"/>
              </a:rPr>
              <a:t>Reading </a:t>
            </a:r>
            <a:r>
              <a:rPr lang="en-US" sz="1200">
                <a:latin typeface="Arial"/>
                <a:cs typeface="Arial"/>
              </a:rPr>
              <a:t>skills should be developed to support learning, such as extracting information from texts to support decision-making. </a:t>
            </a:r>
          </a:p>
        </p:txBody>
      </p:sp>
      <p:sp>
        <p:nvSpPr>
          <p:cNvPr id="12" name="TextBox 11">
            <a:extLst>
              <a:ext uri="{FF2B5EF4-FFF2-40B4-BE49-F238E27FC236}">
                <a16:creationId xmlns:a16="http://schemas.microsoft.com/office/drawing/2014/main" id="{B6CBDE73-BA59-45C4-99B5-F3DC8DB184A3}"/>
              </a:ext>
            </a:extLst>
          </p:cNvPr>
          <p:cNvSpPr txBox="1"/>
          <p:nvPr/>
        </p:nvSpPr>
        <p:spPr>
          <a:xfrm>
            <a:off x="66136" y="3387306"/>
            <a:ext cx="380737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a:cs typeface="Calibri"/>
              </a:rPr>
              <a:t>2) Enterprising, Creative Contributors</a:t>
            </a:r>
          </a:p>
          <a:p>
            <a:r>
              <a:rPr lang="en-US" sz="1400" i="1">
                <a:cs typeface="Calibri"/>
              </a:rPr>
              <a:t>empower learners to become independent and resilient when facing challenges</a:t>
            </a:r>
            <a:endParaRPr lang="en-US" sz="1400" i="1"/>
          </a:p>
          <a:p>
            <a:endParaRPr lang="en-US" b="1">
              <a:cs typeface="Calibri"/>
            </a:endParaRPr>
          </a:p>
        </p:txBody>
      </p:sp>
      <p:sp>
        <p:nvSpPr>
          <p:cNvPr id="17" name="TextBox 16">
            <a:extLst>
              <a:ext uri="{FF2B5EF4-FFF2-40B4-BE49-F238E27FC236}">
                <a16:creationId xmlns:a16="http://schemas.microsoft.com/office/drawing/2014/main" id="{D3E0BB6B-F446-41E1-8AEE-C64CF87C6641}"/>
              </a:ext>
            </a:extLst>
          </p:cNvPr>
          <p:cNvSpPr txBox="1"/>
          <p:nvPr/>
        </p:nvSpPr>
        <p:spPr>
          <a:xfrm>
            <a:off x="66135" y="4047655"/>
            <a:ext cx="3719095"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a:t>3) Ethical, Informed Citizens </a:t>
            </a:r>
            <a:endParaRPr lang="en-US" sz="1400" b="1" u="sng">
              <a:cs typeface="Calibri"/>
            </a:endParaRPr>
          </a:p>
          <a:p>
            <a:r>
              <a:rPr lang="en-US" sz="1400" i="1">
                <a:solidFill>
                  <a:srgbClr val="1F1F1F"/>
                </a:solidFill>
                <a:latin typeface="Arial"/>
                <a:cs typeface="Arial"/>
              </a:rPr>
              <a:t>sense of identity and allows them to understand their culture and community, nurturing a sense of the responsibilities they have to themselves, to others around them and to the wider world</a:t>
            </a:r>
            <a:endParaRPr lang="en-US" sz="1400" i="1">
              <a:ea typeface="+mn-lt"/>
              <a:cs typeface="+mn-lt"/>
            </a:endParaRPr>
          </a:p>
          <a:p>
            <a:endParaRPr lang="en-US" b="1">
              <a:cs typeface="Calibri"/>
            </a:endParaRPr>
          </a:p>
        </p:txBody>
      </p:sp>
      <p:sp>
        <p:nvSpPr>
          <p:cNvPr id="20" name="TextBox 19">
            <a:extLst>
              <a:ext uri="{FF2B5EF4-FFF2-40B4-BE49-F238E27FC236}">
                <a16:creationId xmlns:a16="http://schemas.microsoft.com/office/drawing/2014/main" id="{6050FF57-7388-4F57-8E79-4F7B1979AF68}"/>
              </a:ext>
            </a:extLst>
          </p:cNvPr>
          <p:cNvSpPr txBox="1"/>
          <p:nvPr/>
        </p:nvSpPr>
        <p:spPr>
          <a:xfrm>
            <a:off x="10562302" y="4269657"/>
            <a:ext cx="420330" cy="743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US">
              <a:latin typeface="Arial"/>
              <a:cs typeface="Arial"/>
            </a:endParaRPr>
          </a:p>
        </p:txBody>
      </p:sp>
      <p:sp>
        <p:nvSpPr>
          <p:cNvPr id="22" name="TextBox 21">
            <a:extLst>
              <a:ext uri="{FF2B5EF4-FFF2-40B4-BE49-F238E27FC236}">
                <a16:creationId xmlns:a16="http://schemas.microsoft.com/office/drawing/2014/main" id="{23CECF4F-F4F4-4768-AEFE-623042D342AF}"/>
              </a:ext>
            </a:extLst>
          </p:cNvPr>
          <p:cNvSpPr txBox="1"/>
          <p:nvPr/>
        </p:nvSpPr>
        <p:spPr>
          <a:xfrm>
            <a:off x="8244608" y="4877706"/>
            <a:ext cx="450847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Arial"/>
              </a:rPr>
              <a:t>LLC relates to the current curriculum...</a:t>
            </a:r>
          </a:p>
        </p:txBody>
      </p:sp>
      <p:sp>
        <p:nvSpPr>
          <p:cNvPr id="5" name="TextBox 22">
            <a:extLst>
              <a:ext uri="{FF2B5EF4-FFF2-40B4-BE49-F238E27FC236}">
                <a16:creationId xmlns:a16="http://schemas.microsoft.com/office/drawing/2014/main" id="{C4644B41-21B8-481A-B495-32E58D33B064}"/>
              </a:ext>
            </a:extLst>
          </p:cNvPr>
          <p:cNvSpPr txBox="1"/>
          <p:nvPr/>
        </p:nvSpPr>
        <p:spPr>
          <a:xfrm>
            <a:off x="66135" y="5244256"/>
            <a:ext cx="3723383"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4) healthy, confident individuals</a:t>
            </a:r>
            <a:endParaRPr lang="en-US" sz="1400" b="1">
              <a:cs typeface="Calibri"/>
            </a:endParaRPr>
          </a:p>
          <a:p>
            <a:r>
              <a:rPr lang="en-US" sz="1400" i="1">
                <a:cs typeface="Calibri"/>
              </a:rPr>
              <a:t>learners who are able to articulate their feelings and interpret those of others are better equipped to develop positive relationships</a:t>
            </a:r>
            <a:endParaRPr lang="en-US" sz="1400" i="1"/>
          </a:p>
        </p:txBody>
      </p:sp>
      <p:sp>
        <p:nvSpPr>
          <p:cNvPr id="24" name="TextBox 23">
            <a:extLst>
              <a:ext uri="{FF2B5EF4-FFF2-40B4-BE49-F238E27FC236}">
                <a16:creationId xmlns:a16="http://schemas.microsoft.com/office/drawing/2014/main" id="{2DBA5596-CADA-4687-A8A2-F9A0CDE25D4A}"/>
              </a:ext>
            </a:extLst>
          </p:cNvPr>
          <p:cNvSpPr txBox="1"/>
          <p:nvPr/>
        </p:nvSpPr>
        <p:spPr>
          <a:xfrm rot="21480000">
            <a:off x="8263852" y="2093282"/>
            <a:ext cx="241252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However, funding may cause issues in educating educators. Funding is an issue in Wales and may prevent teachers from developing their own knowledge to educate children.</a:t>
            </a:r>
          </a:p>
        </p:txBody>
      </p:sp>
      <p:sp>
        <p:nvSpPr>
          <p:cNvPr id="11" name="Rectangle: Rounded Corners 10">
            <a:extLst>
              <a:ext uri="{FF2B5EF4-FFF2-40B4-BE49-F238E27FC236}">
                <a16:creationId xmlns:a16="http://schemas.microsoft.com/office/drawing/2014/main" id="{41FBA9BC-C3C9-45C6-A596-62183518FD3F}"/>
              </a:ext>
            </a:extLst>
          </p:cNvPr>
          <p:cNvSpPr/>
          <p:nvPr/>
        </p:nvSpPr>
        <p:spPr>
          <a:xfrm>
            <a:off x="6242649" y="3158706"/>
            <a:ext cx="5937848" cy="1595886"/>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C540FF57-7FA9-479E-BF2E-B8F35D3527F2}"/>
              </a:ext>
            </a:extLst>
          </p:cNvPr>
          <p:cNvSpPr txBox="1"/>
          <p:nvPr/>
        </p:nvSpPr>
        <p:spPr>
          <a:xfrm>
            <a:off x="6247960" y="3103792"/>
            <a:ext cx="5863084"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US" sz="1400">
              <a:latin typeface="Arial"/>
              <a:cs typeface="Arial"/>
            </a:endParaRPr>
          </a:p>
          <a:p>
            <a:pPr marL="285750" indent="-285750" algn="just">
              <a:buFont typeface="Arial"/>
              <a:buChar char="•"/>
            </a:pPr>
            <a:r>
              <a:rPr lang="en-US" sz="1200">
                <a:latin typeface="Arial"/>
                <a:cs typeface="Calibri"/>
              </a:rPr>
              <a:t>Children need to be able to use skills in different situations across a wide range of activities e.g. Speaking, listening, reading and writing, which allow us to make sense of the world around us. </a:t>
            </a:r>
            <a:endParaRPr lang="en-US" sz="1200">
              <a:latin typeface="Calibri" panose="020F0502020204030204"/>
              <a:cs typeface="Calibri"/>
            </a:endParaRPr>
          </a:p>
          <a:p>
            <a:pPr marL="285750" indent="-285750" algn="just">
              <a:buFont typeface="Arial"/>
              <a:buChar char="•"/>
            </a:pPr>
            <a:r>
              <a:rPr lang="en-US" sz="1200">
                <a:latin typeface="Arial"/>
                <a:cs typeface="Calibri"/>
              </a:rPr>
              <a:t>Fundamental role of language in thinking </a:t>
            </a:r>
          </a:p>
          <a:p>
            <a:pPr marL="285750" indent="-285750" algn="just">
              <a:buFont typeface="Arial"/>
              <a:buChar char="•"/>
            </a:pPr>
            <a:r>
              <a:rPr lang="en-US" sz="1200">
                <a:latin typeface="Arial"/>
                <a:ea typeface="+mn-lt"/>
                <a:cs typeface="+mn-lt"/>
              </a:rPr>
              <a:t>Need every opportunity to explain thinking, discuss ideas and use language skills</a:t>
            </a:r>
            <a:endParaRPr lang="en-US" sz="1200">
              <a:latin typeface="Arial"/>
              <a:cs typeface="Calibri"/>
            </a:endParaRPr>
          </a:p>
          <a:p>
            <a:pPr marL="285750" indent="-285750" algn="just">
              <a:buFont typeface="Arial"/>
              <a:buChar char="•"/>
            </a:pPr>
            <a:r>
              <a:rPr lang="en-US" sz="1200">
                <a:latin typeface="Arial"/>
                <a:ea typeface="+mn-lt"/>
                <a:cs typeface="+mn-lt"/>
              </a:rPr>
              <a:t>Being able to listen attentively, speak lucidly and understandably, or to use non-verbal communication = crucial attributes in learning and life. </a:t>
            </a:r>
            <a:endParaRPr lang="en-US" sz="1200">
              <a:latin typeface="Arial"/>
              <a:cs typeface="Calibri"/>
            </a:endParaRPr>
          </a:p>
        </p:txBody>
      </p:sp>
      <p:pic>
        <p:nvPicPr>
          <p:cNvPr id="27" name="Picture 27" descr="A picture containing indoor, table&#10;&#10;Description generated with very high confidence">
            <a:extLst>
              <a:ext uri="{FF2B5EF4-FFF2-40B4-BE49-F238E27FC236}">
                <a16:creationId xmlns:a16="http://schemas.microsoft.com/office/drawing/2014/main" id="{FAAC1685-23D5-422B-A486-DBC1ACC9BCFF}"/>
              </a:ext>
            </a:extLst>
          </p:cNvPr>
          <p:cNvPicPr>
            <a:picLocks noChangeAspect="1"/>
          </p:cNvPicPr>
          <p:nvPr/>
        </p:nvPicPr>
        <p:blipFill>
          <a:blip r:embed="rId5"/>
          <a:stretch>
            <a:fillRect/>
          </a:stretch>
        </p:blipFill>
        <p:spPr>
          <a:xfrm>
            <a:off x="11281026" y="4919769"/>
            <a:ext cx="1012415" cy="1927123"/>
          </a:xfrm>
          <a:prstGeom prst="rect">
            <a:avLst/>
          </a:prstGeom>
        </p:spPr>
      </p:pic>
      <p:sp>
        <p:nvSpPr>
          <p:cNvPr id="35" name="Rectangle: Rounded Corners 34">
            <a:extLst>
              <a:ext uri="{FF2B5EF4-FFF2-40B4-BE49-F238E27FC236}">
                <a16:creationId xmlns:a16="http://schemas.microsoft.com/office/drawing/2014/main" id="{7234F1C6-1212-4317-985F-B3750385D98A}"/>
              </a:ext>
            </a:extLst>
          </p:cNvPr>
          <p:cNvSpPr/>
          <p:nvPr/>
        </p:nvSpPr>
        <p:spPr>
          <a:xfrm>
            <a:off x="7808883" y="684901"/>
            <a:ext cx="2659810" cy="790754"/>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DEDE3ADD-179E-499D-9D34-7AB1B09DA6CE}"/>
              </a:ext>
            </a:extLst>
          </p:cNvPr>
          <p:cNvSpPr txBox="1"/>
          <p:nvPr/>
        </p:nvSpPr>
        <p:spPr>
          <a:xfrm rot="180000">
            <a:off x="7657381" y="15767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LLC gives a child the basic building blocks of communication, literacy and the learning of language.</a:t>
            </a:r>
            <a:endParaRPr lang="en-GB" sz="1200">
              <a:cs typeface="Calibri"/>
            </a:endParaRPr>
          </a:p>
        </p:txBody>
      </p:sp>
      <p:sp>
        <p:nvSpPr>
          <p:cNvPr id="13" name="TextBox 12">
            <a:extLst>
              <a:ext uri="{FF2B5EF4-FFF2-40B4-BE49-F238E27FC236}">
                <a16:creationId xmlns:a16="http://schemas.microsoft.com/office/drawing/2014/main" id="{AFFECB82-618E-4731-A01E-B651C7F49C64}"/>
              </a:ext>
            </a:extLst>
          </p:cNvPr>
          <p:cNvSpPr txBox="1"/>
          <p:nvPr/>
        </p:nvSpPr>
        <p:spPr>
          <a:xfrm rot="21480000">
            <a:off x="7815532" y="78298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Allowing children to gain a basic knowledge before going on to develop it further.</a:t>
            </a:r>
          </a:p>
        </p:txBody>
      </p:sp>
      <p:sp>
        <p:nvSpPr>
          <p:cNvPr id="25" name="TextBox 24">
            <a:extLst>
              <a:ext uri="{FF2B5EF4-FFF2-40B4-BE49-F238E27FC236}">
                <a16:creationId xmlns:a16="http://schemas.microsoft.com/office/drawing/2014/main" id="{D6E6AFB3-CB03-4925-80C6-840D420E16C0}"/>
              </a:ext>
            </a:extLst>
          </p:cNvPr>
          <p:cNvSpPr txBox="1"/>
          <p:nvPr/>
        </p:nvSpPr>
        <p:spPr>
          <a:xfrm>
            <a:off x="4548858" y="2395733"/>
            <a:ext cx="3554362" cy="646331"/>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Arial"/>
                <a:cs typeface="Arial"/>
              </a:rPr>
              <a:t>Donaldson suggests that reference should be made to other areas of learning and experience to further enhance the development of literacy.</a:t>
            </a:r>
            <a:endParaRPr lang="en-US">
              <a:cs typeface="Calibri" panose="020F0502020204030204"/>
            </a:endParaRPr>
          </a:p>
        </p:txBody>
      </p:sp>
      <p:sp>
        <p:nvSpPr>
          <p:cNvPr id="15" name="TextBox 14">
            <a:extLst>
              <a:ext uri="{FF2B5EF4-FFF2-40B4-BE49-F238E27FC236}">
                <a16:creationId xmlns:a16="http://schemas.microsoft.com/office/drawing/2014/main" id="{BF2C02E1-7D07-49EC-9A95-4C101614AD66}"/>
              </a:ext>
            </a:extLst>
          </p:cNvPr>
          <p:cNvSpPr txBox="1"/>
          <p:nvPr/>
        </p:nvSpPr>
        <p:spPr>
          <a:xfrm>
            <a:off x="3185082" y="592874"/>
            <a:ext cx="4532046"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Anything Lost or Missing? Old to the new...</a:t>
            </a:r>
          </a:p>
          <a:p>
            <a:endParaRPr lang="en-US" sz="1400">
              <a:latin typeface="Arial"/>
              <a:cs typeface="Arial"/>
            </a:endParaRPr>
          </a:p>
          <a:p>
            <a:pPr marL="285750" indent="-285750">
              <a:buFont typeface="Arial"/>
              <a:buChar char="•"/>
            </a:pPr>
            <a:r>
              <a:rPr lang="en-US" sz="1400">
                <a:latin typeface="Arial"/>
                <a:cs typeface="Arial"/>
              </a:rPr>
              <a:t>Outcomes after each age group are not so rigid in the new curriculum "Learners are able to"</a:t>
            </a:r>
          </a:p>
          <a:p>
            <a:pPr marL="285750" indent="-285750">
              <a:buFont typeface="Arial"/>
              <a:buChar char="•"/>
            </a:pPr>
            <a:r>
              <a:rPr lang="en-US" sz="1400">
                <a:latin typeface="Arial"/>
                <a:cs typeface="Arial"/>
              </a:rPr>
              <a:t>Comprehension has a greater significance within the first curriculum, which includes responding to what has been read</a:t>
            </a:r>
          </a:p>
          <a:p>
            <a:pPr marL="285750" indent="-285750">
              <a:buFont typeface="Arial"/>
              <a:buChar char="•"/>
            </a:pPr>
            <a:endParaRPr lang="en-US" sz="1400">
              <a:solidFill>
                <a:schemeClr val="accent5">
                  <a:lumMod val="75000"/>
                </a:schemeClr>
              </a:solidFill>
              <a:latin typeface="Arial"/>
              <a:cs typeface="Arial"/>
            </a:endParaRPr>
          </a:p>
        </p:txBody>
      </p:sp>
      <p:sp>
        <p:nvSpPr>
          <p:cNvPr id="19" name="TextBox 18">
            <a:extLst>
              <a:ext uri="{FF2B5EF4-FFF2-40B4-BE49-F238E27FC236}">
                <a16:creationId xmlns:a16="http://schemas.microsoft.com/office/drawing/2014/main" id="{DB0CF021-2D6B-4B89-8BD9-08CDE35DB8E7}"/>
              </a:ext>
            </a:extLst>
          </p:cNvPr>
          <p:cNvSpPr txBox="1"/>
          <p:nvPr/>
        </p:nvSpPr>
        <p:spPr>
          <a:xfrm>
            <a:off x="3779900" y="4903653"/>
            <a:ext cx="4310332"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Implications as teachers?</a:t>
            </a:r>
          </a:p>
          <a:p>
            <a:endParaRPr lang="en-US" sz="1400">
              <a:latin typeface="Arial"/>
              <a:cs typeface="Arial"/>
            </a:endParaRPr>
          </a:p>
          <a:p>
            <a:pPr marL="285750" indent="-285750">
              <a:buFont typeface="Arial"/>
              <a:buChar char="•"/>
            </a:pPr>
            <a:r>
              <a:rPr lang="en-US" sz="1400">
                <a:latin typeface="Arial"/>
                <a:cs typeface="Arial"/>
              </a:rPr>
              <a:t>Confusion  to progress from the old to the new and deliver effectively.</a:t>
            </a:r>
          </a:p>
          <a:p>
            <a:pPr marL="285750" indent="-285750">
              <a:buFont typeface="Arial"/>
              <a:buChar char="•"/>
            </a:pPr>
            <a:r>
              <a:rPr lang="en-US" sz="1400">
                <a:latin typeface="Arial"/>
                <a:cs typeface="Arial"/>
              </a:rPr>
              <a:t>The pressure to develop children in this area due to its significance across all other AOLE</a:t>
            </a:r>
          </a:p>
          <a:p>
            <a:pPr marL="285750" indent="-285750">
              <a:buFont typeface="Arial"/>
              <a:buChar char="•"/>
            </a:pPr>
            <a:r>
              <a:rPr lang="en-US" sz="1400">
                <a:latin typeface="Arial"/>
                <a:cs typeface="Arial"/>
              </a:rPr>
              <a:t>A wide array of skills to develop .e.g. reading, writing, speaking, foreign language ability</a:t>
            </a:r>
          </a:p>
          <a:p>
            <a:pPr marL="285750" indent="-285750">
              <a:buFont typeface="Arial"/>
              <a:buChar char="•"/>
            </a:pPr>
            <a:endParaRPr lang="en-US" sz="1200">
              <a:solidFill>
                <a:schemeClr val="accent1"/>
              </a:solidFill>
              <a:latin typeface="Arial"/>
              <a:cs typeface="Arial"/>
            </a:endParaRPr>
          </a:p>
          <a:p>
            <a:endParaRPr lang="en-US">
              <a:solidFill>
                <a:schemeClr val="accent1"/>
              </a:solidFill>
              <a:latin typeface="Arial"/>
              <a:cs typeface="Arial"/>
            </a:endParaRPr>
          </a:p>
        </p:txBody>
      </p:sp>
      <p:pic>
        <p:nvPicPr>
          <p:cNvPr id="26" name="Picture 26" descr="A close up of a flag&#10;&#10;Description generated with very high confidence">
            <a:extLst>
              <a:ext uri="{FF2B5EF4-FFF2-40B4-BE49-F238E27FC236}">
                <a16:creationId xmlns:a16="http://schemas.microsoft.com/office/drawing/2014/main" id="{ABF2897A-9C56-45AF-8F04-0F9BAA4049D0}"/>
              </a:ext>
            </a:extLst>
          </p:cNvPr>
          <p:cNvPicPr>
            <a:picLocks noChangeAspect="1"/>
          </p:cNvPicPr>
          <p:nvPr/>
        </p:nvPicPr>
        <p:blipFill rotWithShape="1">
          <a:blip r:embed="rId6">
            <a:extLst>
              <a:ext uri="{837473B0-CC2E-450A-ABE3-18F120FF3D39}">
                <a1611:picAttrSrcUrl xmlns:a1611="http://schemas.microsoft.com/office/drawing/2016/11/main" xmlns="" r:id="rId7"/>
              </a:ext>
            </a:extLst>
          </a:blip>
          <a:srcRect l="29936" t="2404" r="28272" b="14815"/>
          <a:stretch/>
        </p:blipFill>
        <p:spPr>
          <a:xfrm>
            <a:off x="11233092" y="2046560"/>
            <a:ext cx="729488" cy="874792"/>
          </a:xfrm>
          <a:prstGeom prst="rect">
            <a:avLst/>
          </a:prstGeom>
        </p:spPr>
      </p:pic>
      <p:sp>
        <p:nvSpPr>
          <p:cNvPr id="32" name="Rectangle: Rounded Corners 31">
            <a:extLst>
              <a:ext uri="{FF2B5EF4-FFF2-40B4-BE49-F238E27FC236}">
                <a16:creationId xmlns:a16="http://schemas.microsoft.com/office/drawing/2014/main" id="{F9A0175C-357D-4067-902F-1A74E4561C20}"/>
              </a:ext>
            </a:extLst>
          </p:cNvPr>
          <p:cNvSpPr/>
          <p:nvPr/>
        </p:nvSpPr>
        <p:spPr>
          <a:xfrm rot="420000">
            <a:off x="8524122" y="1393765"/>
            <a:ext cx="2577581" cy="694149"/>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D7FBBD79-43A1-4684-B684-07E8ED2A6574}"/>
              </a:ext>
            </a:extLst>
          </p:cNvPr>
          <p:cNvSpPr txBox="1"/>
          <p:nvPr/>
        </p:nvSpPr>
        <p:spPr>
          <a:xfrm rot="420000">
            <a:off x="8606285" y="1530622"/>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Giving children the chance to develop their knowledge of other languages</a:t>
            </a:r>
            <a:endParaRPr lang="en-GB" sz="1200"/>
          </a:p>
        </p:txBody>
      </p:sp>
    </p:spTree>
    <p:extLst>
      <p:ext uri="{BB962C8B-B14F-4D97-AF65-F5344CB8AC3E}">
        <p14:creationId xmlns:p14="http://schemas.microsoft.com/office/powerpoint/2010/main" val="240729894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500</Words>
  <Application>Microsoft Office PowerPoint</Application>
  <PresentationFormat>Widescreen</PresentationFormat>
  <Paragraphs>130</Paragraphs>
  <Slides>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Arial</vt:lpstr>
      <vt:lpstr>Arial Black</vt:lpstr>
      <vt:lpstr>Calibri</vt:lpstr>
      <vt:lpstr>Calibri Light</vt:lpstr>
      <vt:lpstr>Helvetica</vt:lpstr>
      <vt:lpstr>Symbol</vt:lpstr>
      <vt:lpstr>Times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Liam Fawcett</dc:creator>
  <cp:lastModifiedBy>Jayne Morgan</cp:lastModifiedBy>
  <cp:revision>2</cp:revision>
  <dcterms:created xsi:type="dcterms:W3CDTF">2013-07-15T20:26:40Z</dcterms:created>
  <dcterms:modified xsi:type="dcterms:W3CDTF">2019-09-11T15:30:53Z</dcterms:modified>
</cp:coreProperties>
</file>