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594" r:id="rId8"/>
    <p:sldId id="263" r:id="rId9"/>
    <p:sldId id="262" r:id="rId10"/>
    <p:sldId id="266" r:id="rId11"/>
    <p:sldId id="267" r:id="rId12"/>
    <p:sldId id="268" r:id="rId13"/>
    <p:sldId id="596" r:id="rId14"/>
    <p:sldId id="59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02" autoAdjust="0"/>
    <p:restoredTop sz="85000" autoAdjust="0"/>
  </p:normalViewPr>
  <p:slideViewPr>
    <p:cSldViewPr snapToGrid="0">
      <p:cViewPr>
        <p:scale>
          <a:sx n="50" d="100"/>
          <a:sy n="50" d="100"/>
        </p:scale>
        <p:origin x="850" y="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95F167-34EB-4CBF-A12A-1C9C07E7063F}" type="doc">
      <dgm:prSet loTypeId="urn:microsoft.com/office/officeart/2005/8/layout/process5" loCatId="process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EABCA2C-51D9-40F2-AEA0-FC7C5AF35A22}">
      <dgm:prSet/>
      <dgm:spPr/>
      <dgm:t>
        <a:bodyPr/>
        <a:lstStyle/>
        <a:p>
          <a:r>
            <a:rPr lang="en-GB"/>
            <a:t>My name is Sadika Akter Sabrin, and my position is founder in the green brow coffee shop.</a:t>
          </a:r>
          <a:endParaRPr lang="en-US"/>
        </a:p>
      </dgm:t>
    </dgm:pt>
    <dgm:pt modelId="{02392B7F-A51A-4335-9E96-CC011FE977A1}" type="parTrans" cxnId="{C87F7B5E-D1F6-4A20-8D29-F875DF3EB465}">
      <dgm:prSet/>
      <dgm:spPr/>
      <dgm:t>
        <a:bodyPr/>
        <a:lstStyle/>
        <a:p>
          <a:endParaRPr lang="en-US"/>
        </a:p>
      </dgm:t>
    </dgm:pt>
    <dgm:pt modelId="{95E39BDE-6287-40DA-B56C-3E8646D0E849}" type="sibTrans" cxnId="{C87F7B5E-D1F6-4A20-8D29-F875DF3EB465}">
      <dgm:prSet/>
      <dgm:spPr/>
      <dgm:t>
        <a:bodyPr/>
        <a:lstStyle/>
        <a:p>
          <a:endParaRPr lang="en-US"/>
        </a:p>
      </dgm:t>
    </dgm:pt>
    <dgm:pt modelId="{8C89A05A-0605-457E-8F36-C79F14D05709}">
      <dgm:prSet/>
      <dgm:spPr/>
      <dgm:t>
        <a:bodyPr/>
        <a:lstStyle/>
        <a:p>
          <a:r>
            <a:rPr lang="en-GB"/>
            <a:t>to explain the green brew coffee business idea and its focus on healthy, sustainable products.</a:t>
          </a:r>
          <a:endParaRPr lang="en-US"/>
        </a:p>
      </dgm:t>
    </dgm:pt>
    <dgm:pt modelId="{2F8013CF-09D3-4628-98A2-A4841D40B4FE}" type="parTrans" cxnId="{79D8A689-7A2B-4292-9CDA-F6B95466B4DA}">
      <dgm:prSet/>
      <dgm:spPr/>
      <dgm:t>
        <a:bodyPr/>
        <a:lstStyle/>
        <a:p>
          <a:endParaRPr lang="en-US"/>
        </a:p>
      </dgm:t>
    </dgm:pt>
    <dgm:pt modelId="{D253C342-0BCA-4E58-B0D2-7B8E0A4A2F16}" type="sibTrans" cxnId="{79D8A689-7A2B-4292-9CDA-F6B95466B4DA}">
      <dgm:prSet/>
      <dgm:spPr/>
      <dgm:t>
        <a:bodyPr/>
        <a:lstStyle/>
        <a:p>
          <a:endParaRPr lang="en-US"/>
        </a:p>
      </dgm:t>
    </dgm:pt>
    <dgm:pt modelId="{8AAD98C6-AAC4-42F9-B72F-53605F8095EA}">
      <dgm:prSet/>
      <dgm:spPr/>
      <dgm:t>
        <a:bodyPr/>
        <a:lstStyle/>
        <a:p>
          <a:r>
            <a:rPr lang="en-GB"/>
            <a:t>To show how the café will attract customers and make profit.</a:t>
          </a:r>
          <a:endParaRPr lang="en-US"/>
        </a:p>
      </dgm:t>
    </dgm:pt>
    <dgm:pt modelId="{64527A64-1441-417A-A6CC-6770C02195D3}" type="parTrans" cxnId="{9B17E855-C5BA-487D-BE26-CC8AAB388259}">
      <dgm:prSet/>
      <dgm:spPr/>
      <dgm:t>
        <a:bodyPr/>
        <a:lstStyle/>
        <a:p>
          <a:endParaRPr lang="en-US"/>
        </a:p>
      </dgm:t>
    </dgm:pt>
    <dgm:pt modelId="{2590511F-AF9B-4DC2-8D2C-A5232789ECBC}" type="sibTrans" cxnId="{9B17E855-C5BA-487D-BE26-CC8AAB388259}">
      <dgm:prSet/>
      <dgm:spPr/>
      <dgm:t>
        <a:bodyPr/>
        <a:lstStyle/>
        <a:p>
          <a:endParaRPr lang="en-US"/>
        </a:p>
      </dgm:t>
    </dgm:pt>
    <dgm:pt modelId="{317BF3D5-CB0D-411E-9D7A-3A9E75641980}">
      <dgm:prSet/>
      <dgm:spPr/>
      <dgm:t>
        <a:bodyPr/>
        <a:lstStyle/>
        <a:p>
          <a:r>
            <a:rPr lang="en-GB"/>
            <a:t>To convince investors or stakeholders to support the business. </a:t>
          </a:r>
          <a:endParaRPr lang="en-US"/>
        </a:p>
      </dgm:t>
    </dgm:pt>
    <dgm:pt modelId="{6E5490D0-DA25-4141-86F0-94D7D407F6AF}" type="parTrans" cxnId="{BAD010A1-02D1-4382-9C37-02DD623F372C}">
      <dgm:prSet/>
      <dgm:spPr/>
      <dgm:t>
        <a:bodyPr/>
        <a:lstStyle/>
        <a:p>
          <a:endParaRPr lang="en-US"/>
        </a:p>
      </dgm:t>
    </dgm:pt>
    <dgm:pt modelId="{8DB02CB7-C885-44A4-A854-51A1D7B8B4CA}" type="sibTrans" cxnId="{BAD010A1-02D1-4382-9C37-02DD623F372C}">
      <dgm:prSet/>
      <dgm:spPr/>
      <dgm:t>
        <a:bodyPr/>
        <a:lstStyle/>
        <a:p>
          <a:endParaRPr lang="en-US"/>
        </a:p>
      </dgm:t>
    </dgm:pt>
    <dgm:pt modelId="{74D6CE2D-9F4A-4D3C-969E-927B75ECB52B}" type="pres">
      <dgm:prSet presAssocID="{9095F167-34EB-4CBF-A12A-1C9C07E7063F}" presName="diagram" presStyleCnt="0">
        <dgm:presLayoutVars>
          <dgm:dir/>
          <dgm:resizeHandles val="exact"/>
        </dgm:presLayoutVars>
      </dgm:prSet>
      <dgm:spPr/>
    </dgm:pt>
    <dgm:pt modelId="{85AF3B9C-F2FE-4ED7-9183-34B3E5FEF18B}" type="pres">
      <dgm:prSet presAssocID="{EEABCA2C-51D9-40F2-AEA0-FC7C5AF35A22}" presName="node" presStyleLbl="node1" presStyleIdx="0" presStyleCnt="4">
        <dgm:presLayoutVars>
          <dgm:bulletEnabled val="1"/>
        </dgm:presLayoutVars>
      </dgm:prSet>
      <dgm:spPr/>
    </dgm:pt>
    <dgm:pt modelId="{13C695E7-993F-48D2-9BF0-B992F348B745}" type="pres">
      <dgm:prSet presAssocID="{95E39BDE-6287-40DA-B56C-3E8646D0E849}" presName="sibTrans" presStyleLbl="sibTrans2D1" presStyleIdx="0" presStyleCnt="3"/>
      <dgm:spPr/>
    </dgm:pt>
    <dgm:pt modelId="{D6932CB3-6895-443E-BD06-0DF1CEA19565}" type="pres">
      <dgm:prSet presAssocID="{95E39BDE-6287-40DA-B56C-3E8646D0E849}" presName="connectorText" presStyleLbl="sibTrans2D1" presStyleIdx="0" presStyleCnt="3"/>
      <dgm:spPr/>
    </dgm:pt>
    <dgm:pt modelId="{AAD0AEBF-A52A-4CD3-AA79-608A44D4A991}" type="pres">
      <dgm:prSet presAssocID="{8C89A05A-0605-457E-8F36-C79F14D05709}" presName="node" presStyleLbl="node1" presStyleIdx="1" presStyleCnt="4">
        <dgm:presLayoutVars>
          <dgm:bulletEnabled val="1"/>
        </dgm:presLayoutVars>
      </dgm:prSet>
      <dgm:spPr/>
    </dgm:pt>
    <dgm:pt modelId="{B7206CC0-F145-4162-BDB4-B0E8DC364CDD}" type="pres">
      <dgm:prSet presAssocID="{D253C342-0BCA-4E58-B0D2-7B8E0A4A2F16}" presName="sibTrans" presStyleLbl="sibTrans2D1" presStyleIdx="1" presStyleCnt="3"/>
      <dgm:spPr/>
    </dgm:pt>
    <dgm:pt modelId="{F0519404-E632-4D7A-95F1-F5EAABD03C3E}" type="pres">
      <dgm:prSet presAssocID="{D253C342-0BCA-4E58-B0D2-7B8E0A4A2F16}" presName="connectorText" presStyleLbl="sibTrans2D1" presStyleIdx="1" presStyleCnt="3"/>
      <dgm:spPr/>
    </dgm:pt>
    <dgm:pt modelId="{0FD65C62-1E28-4681-89AA-2F5348B4D288}" type="pres">
      <dgm:prSet presAssocID="{8AAD98C6-AAC4-42F9-B72F-53605F8095EA}" presName="node" presStyleLbl="node1" presStyleIdx="2" presStyleCnt="4">
        <dgm:presLayoutVars>
          <dgm:bulletEnabled val="1"/>
        </dgm:presLayoutVars>
      </dgm:prSet>
      <dgm:spPr/>
    </dgm:pt>
    <dgm:pt modelId="{FFD56DE7-BFEB-4A0B-B5BB-A5C627CFB4B0}" type="pres">
      <dgm:prSet presAssocID="{2590511F-AF9B-4DC2-8D2C-A5232789ECBC}" presName="sibTrans" presStyleLbl="sibTrans2D1" presStyleIdx="2" presStyleCnt="3"/>
      <dgm:spPr/>
    </dgm:pt>
    <dgm:pt modelId="{BE133EA7-0E83-49CF-84F0-B1992974A46C}" type="pres">
      <dgm:prSet presAssocID="{2590511F-AF9B-4DC2-8D2C-A5232789ECBC}" presName="connectorText" presStyleLbl="sibTrans2D1" presStyleIdx="2" presStyleCnt="3"/>
      <dgm:spPr/>
    </dgm:pt>
    <dgm:pt modelId="{5BDBA95E-0ECF-4661-9543-E5272A17839C}" type="pres">
      <dgm:prSet presAssocID="{317BF3D5-CB0D-411E-9D7A-3A9E75641980}" presName="node" presStyleLbl="node1" presStyleIdx="3" presStyleCnt="4">
        <dgm:presLayoutVars>
          <dgm:bulletEnabled val="1"/>
        </dgm:presLayoutVars>
      </dgm:prSet>
      <dgm:spPr/>
    </dgm:pt>
  </dgm:ptLst>
  <dgm:cxnLst>
    <dgm:cxn modelId="{E46C5309-5898-424F-9200-CCAE2C0A2822}" type="presOf" srcId="{95E39BDE-6287-40DA-B56C-3E8646D0E849}" destId="{13C695E7-993F-48D2-9BF0-B992F348B745}" srcOrd="0" destOrd="0" presId="urn:microsoft.com/office/officeart/2005/8/layout/process5"/>
    <dgm:cxn modelId="{B14A1D1A-17AB-4876-ADD9-DCEC5146E698}" type="presOf" srcId="{2590511F-AF9B-4DC2-8D2C-A5232789ECBC}" destId="{FFD56DE7-BFEB-4A0B-B5BB-A5C627CFB4B0}" srcOrd="0" destOrd="0" presId="urn:microsoft.com/office/officeart/2005/8/layout/process5"/>
    <dgm:cxn modelId="{C494F12B-EB4C-432A-BEF3-258311169EE6}" type="presOf" srcId="{95E39BDE-6287-40DA-B56C-3E8646D0E849}" destId="{D6932CB3-6895-443E-BD06-0DF1CEA19565}" srcOrd="1" destOrd="0" presId="urn:microsoft.com/office/officeart/2005/8/layout/process5"/>
    <dgm:cxn modelId="{D613C02D-1AAB-4B4A-98D2-B97F34EB35B5}" type="presOf" srcId="{8C89A05A-0605-457E-8F36-C79F14D05709}" destId="{AAD0AEBF-A52A-4CD3-AA79-608A44D4A991}" srcOrd="0" destOrd="0" presId="urn:microsoft.com/office/officeart/2005/8/layout/process5"/>
    <dgm:cxn modelId="{55CDD636-52E6-403C-BA8A-173057642265}" type="presOf" srcId="{D253C342-0BCA-4E58-B0D2-7B8E0A4A2F16}" destId="{F0519404-E632-4D7A-95F1-F5EAABD03C3E}" srcOrd="1" destOrd="0" presId="urn:microsoft.com/office/officeart/2005/8/layout/process5"/>
    <dgm:cxn modelId="{C87F7B5E-D1F6-4A20-8D29-F875DF3EB465}" srcId="{9095F167-34EB-4CBF-A12A-1C9C07E7063F}" destId="{EEABCA2C-51D9-40F2-AEA0-FC7C5AF35A22}" srcOrd="0" destOrd="0" parTransId="{02392B7F-A51A-4335-9E96-CC011FE977A1}" sibTransId="{95E39BDE-6287-40DA-B56C-3E8646D0E849}"/>
    <dgm:cxn modelId="{9B17E855-C5BA-487D-BE26-CC8AAB388259}" srcId="{9095F167-34EB-4CBF-A12A-1C9C07E7063F}" destId="{8AAD98C6-AAC4-42F9-B72F-53605F8095EA}" srcOrd="2" destOrd="0" parTransId="{64527A64-1441-417A-A6CC-6770C02195D3}" sibTransId="{2590511F-AF9B-4DC2-8D2C-A5232789ECBC}"/>
    <dgm:cxn modelId="{0E68EC7B-3402-4CF2-BCB9-1C235060A81F}" type="presOf" srcId="{D253C342-0BCA-4E58-B0D2-7B8E0A4A2F16}" destId="{B7206CC0-F145-4162-BDB4-B0E8DC364CDD}" srcOrd="0" destOrd="0" presId="urn:microsoft.com/office/officeart/2005/8/layout/process5"/>
    <dgm:cxn modelId="{79D8A689-7A2B-4292-9CDA-F6B95466B4DA}" srcId="{9095F167-34EB-4CBF-A12A-1C9C07E7063F}" destId="{8C89A05A-0605-457E-8F36-C79F14D05709}" srcOrd="1" destOrd="0" parTransId="{2F8013CF-09D3-4628-98A2-A4841D40B4FE}" sibTransId="{D253C342-0BCA-4E58-B0D2-7B8E0A4A2F16}"/>
    <dgm:cxn modelId="{BAD010A1-02D1-4382-9C37-02DD623F372C}" srcId="{9095F167-34EB-4CBF-A12A-1C9C07E7063F}" destId="{317BF3D5-CB0D-411E-9D7A-3A9E75641980}" srcOrd="3" destOrd="0" parTransId="{6E5490D0-DA25-4141-86F0-94D7D407F6AF}" sibTransId="{8DB02CB7-C885-44A4-A854-51A1D7B8B4CA}"/>
    <dgm:cxn modelId="{7E44E7A4-6AC1-42A5-90A1-C8B21A634804}" type="presOf" srcId="{9095F167-34EB-4CBF-A12A-1C9C07E7063F}" destId="{74D6CE2D-9F4A-4D3C-969E-927B75ECB52B}" srcOrd="0" destOrd="0" presId="urn:microsoft.com/office/officeart/2005/8/layout/process5"/>
    <dgm:cxn modelId="{7E2BC9BE-0864-43AE-82F1-0FE9F68353EA}" type="presOf" srcId="{317BF3D5-CB0D-411E-9D7A-3A9E75641980}" destId="{5BDBA95E-0ECF-4661-9543-E5272A17839C}" srcOrd="0" destOrd="0" presId="urn:microsoft.com/office/officeart/2005/8/layout/process5"/>
    <dgm:cxn modelId="{EFE5F6D5-FC06-48E4-A8F9-ACBC70F465F1}" type="presOf" srcId="{8AAD98C6-AAC4-42F9-B72F-53605F8095EA}" destId="{0FD65C62-1E28-4681-89AA-2F5348B4D288}" srcOrd="0" destOrd="0" presId="urn:microsoft.com/office/officeart/2005/8/layout/process5"/>
    <dgm:cxn modelId="{308D34E6-5D69-4BE6-8BDD-31C47CA69E13}" type="presOf" srcId="{EEABCA2C-51D9-40F2-AEA0-FC7C5AF35A22}" destId="{85AF3B9C-F2FE-4ED7-9183-34B3E5FEF18B}" srcOrd="0" destOrd="0" presId="urn:microsoft.com/office/officeart/2005/8/layout/process5"/>
    <dgm:cxn modelId="{3B48A0EB-F199-49D0-9258-81F978130E1C}" type="presOf" srcId="{2590511F-AF9B-4DC2-8D2C-A5232789ECBC}" destId="{BE133EA7-0E83-49CF-84F0-B1992974A46C}" srcOrd="1" destOrd="0" presId="urn:microsoft.com/office/officeart/2005/8/layout/process5"/>
    <dgm:cxn modelId="{EA76A5B3-B541-4D2A-99A2-A7EFF3A5BCF2}" type="presParOf" srcId="{74D6CE2D-9F4A-4D3C-969E-927B75ECB52B}" destId="{85AF3B9C-F2FE-4ED7-9183-34B3E5FEF18B}" srcOrd="0" destOrd="0" presId="urn:microsoft.com/office/officeart/2005/8/layout/process5"/>
    <dgm:cxn modelId="{615A87FC-6A44-4CBF-962F-532F7C69CE7B}" type="presParOf" srcId="{74D6CE2D-9F4A-4D3C-969E-927B75ECB52B}" destId="{13C695E7-993F-48D2-9BF0-B992F348B745}" srcOrd="1" destOrd="0" presId="urn:microsoft.com/office/officeart/2005/8/layout/process5"/>
    <dgm:cxn modelId="{7AAAF27D-554B-4D6A-A61A-5C8645A6C515}" type="presParOf" srcId="{13C695E7-993F-48D2-9BF0-B992F348B745}" destId="{D6932CB3-6895-443E-BD06-0DF1CEA19565}" srcOrd="0" destOrd="0" presId="urn:microsoft.com/office/officeart/2005/8/layout/process5"/>
    <dgm:cxn modelId="{B99D6952-C1D2-46C9-B810-402E7D83FE87}" type="presParOf" srcId="{74D6CE2D-9F4A-4D3C-969E-927B75ECB52B}" destId="{AAD0AEBF-A52A-4CD3-AA79-608A44D4A991}" srcOrd="2" destOrd="0" presId="urn:microsoft.com/office/officeart/2005/8/layout/process5"/>
    <dgm:cxn modelId="{D8938640-790B-4CFC-9D66-E68C50D8F7A4}" type="presParOf" srcId="{74D6CE2D-9F4A-4D3C-969E-927B75ECB52B}" destId="{B7206CC0-F145-4162-BDB4-B0E8DC364CDD}" srcOrd="3" destOrd="0" presId="urn:microsoft.com/office/officeart/2005/8/layout/process5"/>
    <dgm:cxn modelId="{3F67FFA1-7FF1-4024-98E8-5AFDDCD839A7}" type="presParOf" srcId="{B7206CC0-F145-4162-BDB4-B0E8DC364CDD}" destId="{F0519404-E632-4D7A-95F1-F5EAABD03C3E}" srcOrd="0" destOrd="0" presId="urn:microsoft.com/office/officeart/2005/8/layout/process5"/>
    <dgm:cxn modelId="{D6F042BB-6571-40B2-89BD-1E68AC11787E}" type="presParOf" srcId="{74D6CE2D-9F4A-4D3C-969E-927B75ECB52B}" destId="{0FD65C62-1E28-4681-89AA-2F5348B4D288}" srcOrd="4" destOrd="0" presId="urn:microsoft.com/office/officeart/2005/8/layout/process5"/>
    <dgm:cxn modelId="{F29DE1DC-5172-468E-8695-67795EF351ED}" type="presParOf" srcId="{74D6CE2D-9F4A-4D3C-969E-927B75ECB52B}" destId="{FFD56DE7-BFEB-4A0B-B5BB-A5C627CFB4B0}" srcOrd="5" destOrd="0" presId="urn:microsoft.com/office/officeart/2005/8/layout/process5"/>
    <dgm:cxn modelId="{5AE5BB9F-ED1F-4E52-956A-2CBCE75B3EA0}" type="presParOf" srcId="{FFD56DE7-BFEB-4A0B-B5BB-A5C627CFB4B0}" destId="{BE133EA7-0E83-49CF-84F0-B1992974A46C}" srcOrd="0" destOrd="0" presId="urn:microsoft.com/office/officeart/2005/8/layout/process5"/>
    <dgm:cxn modelId="{670D9771-DF32-492A-B2FC-2AAC0032A5A0}" type="presParOf" srcId="{74D6CE2D-9F4A-4D3C-969E-927B75ECB52B}" destId="{5BDBA95E-0ECF-4661-9543-E5272A17839C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11F038-1BE8-48BE-9620-77D8AAE0A76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D65C2A3-78DB-44B4-837D-25CAF0436472}">
      <dgm:prSet/>
      <dgm:spPr/>
      <dgm:t>
        <a:bodyPr/>
        <a:lstStyle/>
        <a:p>
          <a:pPr>
            <a:defRPr cap="all"/>
          </a:pPr>
          <a:r>
            <a:rPr lang="en-GB"/>
            <a:t>Green brew coffee will be a private limited company (LTD).</a:t>
          </a:r>
          <a:endParaRPr lang="en-US"/>
        </a:p>
      </dgm:t>
    </dgm:pt>
    <dgm:pt modelId="{244A39AE-17EC-484A-9A7B-EA6C3DBD4FAD}" type="parTrans" cxnId="{2E2D9007-9E2A-4A57-8AC2-8E70A8617066}">
      <dgm:prSet/>
      <dgm:spPr/>
      <dgm:t>
        <a:bodyPr/>
        <a:lstStyle/>
        <a:p>
          <a:endParaRPr lang="en-US"/>
        </a:p>
      </dgm:t>
    </dgm:pt>
    <dgm:pt modelId="{1B93FD0F-B74A-4C22-906B-9D99E18879DB}" type="sibTrans" cxnId="{2E2D9007-9E2A-4A57-8AC2-8E70A8617066}">
      <dgm:prSet/>
      <dgm:spPr/>
      <dgm:t>
        <a:bodyPr/>
        <a:lstStyle/>
        <a:p>
          <a:endParaRPr lang="en-US"/>
        </a:p>
      </dgm:t>
    </dgm:pt>
    <dgm:pt modelId="{35CE13D6-861C-4A56-9CF7-05D17E453281}">
      <dgm:prSet/>
      <dgm:spPr/>
      <dgm:t>
        <a:bodyPr/>
        <a:lstStyle/>
        <a:p>
          <a:pPr>
            <a:defRPr cap="all"/>
          </a:pPr>
          <a:r>
            <a:rPr lang="en-GB"/>
            <a:t>The owner has limited liability, so personal money in protected.</a:t>
          </a:r>
          <a:endParaRPr lang="en-US"/>
        </a:p>
      </dgm:t>
    </dgm:pt>
    <dgm:pt modelId="{E30D221B-D48E-489E-8D85-50B0FB4E3A52}" type="parTrans" cxnId="{64193C2A-6778-4C10-BB31-A07E49C47D38}">
      <dgm:prSet/>
      <dgm:spPr/>
      <dgm:t>
        <a:bodyPr/>
        <a:lstStyle/>
        <a:p>
          <a:endParaRPr lang="en-US"/>
        </a:p>
      </dgm:t>
    </dgm:pt>
    <dgm:pt modelId="{0A1466C1-3DB6-4FCA-8BDD-256814184B98}" type="sibTrans" cxnId="{64193C2A-6778-4C10-BB31-A07E49C47D38}">
      <dgm:prSet/>
      <dgm:spPr/>
      <dgm:t>
        <a:bodyPr/>
        <a:lstStyle/>
        <a:p>
          <a:endParaRPr lang="en-US"/>
        </a:p>
      </dgm:t>
    </dgm:pt>
    <dgm:pt modelId="{B0C149B2-41AE-4DE0-982D-661662AC4FF4}">
      <dgm:prSet/>
      <dgm:spPr/>
      <dgm:t>
        <a:bodyPr/>
        <a:lstStyle/>
        <a:p>
          <a:pPr>
            <a:defRPr cap="all"/>
          </a:pPr>
          <a:r>
            <a:rPr lang="en-GB"/>
            <a:t>The business can grow and bring in investors easily.</a:t>
          </a:r>
          <a:br>
            <a:rPr lang="en-GB"/>
          </a:br>
          <a:endParaRPr lang="en-US"/>
        </a:p>
      </dgm:t>
    </dgm:pt>
    <dgm:pt modelId="{4770226B-2CA9-4120-9BB1-8FDCE41FFF7E}" type="parTrans" cxnId="{A6BF5CC2-9E39-4292-8C71-9D2E61EF4920}">
      <dgm:prSet/>
      <dgm:spPr/>
      <dgm:t>
        <a:bodyPr/>
        <a:lstStyle/>
        <a:p>
          <a:endParaRPr lang="en-US"/>
        </a:p>
      </dgm:t>
    </dgm:pt>
    <dgm:pt modelId="{94D26B8D-8AA0-4211-BD52-AEE0249F2A41}" type="sibTrans" cxnId="{A6BF5CC2-9E39-4292-8C71-9D2E61EF4920}">
      <dgm:prSet/>
      <dgm:spPr/>
      <dgm:t>
        <a:bodyPr/>
        <a:lstStyle/>
        <a:p>
          <a:endParaRPr lang="en-US"/>
        </a:p>
      </dgm:t>
    </dgm:pt>
    <dgm:pt modelId="{AD69E1BA-969D-4CFB-83EB-A42755E6854F}" type="pres">
      <dgm:prSet presAssocID="{F711F038-1BE8-48BE-9620-77D8AAE0A769}" presName="root" presStyleCnt="0">
        <dgm:presLayoutVars>
          <dgm:dir/>
          <dgm:resizeHandles val="exact"/>
        </dgm:presLayoutVars>
      </dgm:prSet>
      <dgm:spPr/>
    </dgm:pt>
    <dgm:pt modelId="{EC794E16-297B-47D0-9689-6339E93E0531}" type="pres">
      <dgm:prSet presAssocID="{4D65C2A3-78DB-44B4-837D-25CAF0436472}" presName="compNode" presStyleCnt="0"/>
      <dgm:spPr/>
    </dgm:pt>
    <dgm:pt modelId="{F1CCBC9C-6A76-45C7-B660-A6EF12C990A2}" type="pres">
      <dgm:prSet presAssocID="{4D65C2A3-78DB-44B4-837D-25CAF0436472}" presName="iconBgRect" presStyleLbl="bgShp" presStyleIdx="0" presStyleCnt="3"/>
      <dgm:spPr/>
    </dgm:pt>
    <dgm:pt modelId="{6D178359-B174-41A3-808D-AF28BDF8F3C9}" type="pres">
      <dgm:prSet presAssocID="{4D65C2A3-78DB-44B4-837D-25CAF043647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A7EC5DF3-9120-4A20-8C4E-2D884860CF37}" type="pres">
      <dgm:prSet presAssocID="{4D65C2A3-78DB-44B4-837D-25CAF0436472}" presName="spaceRect" presStyleCnt="0"/>
      <dgm:spPr/>
    </dgm:pt>
    <dgm:pt modelId="{22A71281-AB6F-4886-A81B-3C1EC0DEF061}" type="pres">
      <dgm:prSet presAssocID="{4D65C2A3-78DB-44B4-837D-25CAF0436472}" presName="textRect" presStyleLbl="revTx" presStyleIdx="0" presStyleCnt="3">
        <dgm:presLayoutVars>
          <dgm:chMax val="1"/>
          <dgm:chPref val="1"/>
        </dgm:presLayoutVars>
      </dgm:prSet>
      <dgm:spPr/>
    </dgm:pt>
    <dgm:pt modelId="{22378557-7522-411E-8713-E8E303F92E0B}" type="pres">
      <dgm:prSet presAssocID="{1B93FD0F-B74A-4C22-906B-9D99E18879DB}" presName="sibTrans" presStyleCnt="0"/>
      <dgm:spPr/>
    </dgm:pt>
    <dgm:pt modelId="{083AEAC7-1386-4C24-BA1B-04BC94F6213C}" type="pres">
      <dgm:prSet presAssocID="{35CE13D6-861C-4A56-9CF7-05D17E453281}" presName="compNode" presStyleCnt="0"/>
      <dgm:spPr/>
    </dgm:pt>
    <dgm:pt modelId="{FFF501DB-FB02-489F-9173-7E6CF4AAF454}" type="pres">
      <dgm:prSet presAssocID="{35CE13D6-861C-4A56-9CF7-05D17E453281}" presName="iconBgRect" presStyleLbl="bgShp" presStyleIdx="1" presStyleCnt="3"/>
      <dgm:spPr/>
    </dgm:pt>
    <dgm:pt modelId="{5B7BD117-06E5-4DF2-9AF3-BEF31F4156F2}" type="pres">
      <dgm:prSet presAssocID="{35CE13D6-861C-4A56-9CF7-05D17E45328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1360D932-67D1-43BF-9671-1EA4B1D0A83D}" type="pres">
      <dgm:prSet presAssocID="{35CE13D6-861C-4A56-9CF7-05D17E453281}" presName="spaceRect" presStyleCnt="0"/>
      <dgm:spPr/>
    </dgm:pt>
    <dgm:pt modelId="{FBF8C39A-617D-40E8-9FAF-9FCBC75EE54B}" type="pres">
      <dgm:prSet presAssocID="{35CE13D6-861C-4A56-9CF7-05D17E453281}" presName="textRect" presStyleLbl="revTx" presStyleIdx="1" presStyleCnt="3">
        <dgm:presLayoutVars>
          <dgm:chMax val="1"/>
          <dgm:chPref val="1"/>
        </dgm:presLayoutVars>
      </dgm:prSet>
      <dgm:spPr/>
    </dgm:pt>
    <dgm:pt modelId="{486CCF90-12F6-46CB-A9BA-8ACFF76A67D7}" type="pres">
      <dgm:prSet presAssocID="{0A1466C1-3DB6-4FCA-8BDD-256814184B98}" presName="sibTrans" presStyleCnt="0"/>
      <dgm:spPr/>
    </dgm:pt>
    <dgm:pt modelId="{CA49E354-27B1-475E-8B0C-E70FDE09DEB0}" type="pres">
      <dgm:prSet presAssocID="{B0C149B2-41AE-4DE0-982D-661662AC4FF4}" presName="compNode" presStyleCnt="0"/>
      <dgm:spPr/>
    </dgm:pt>
    <dgm:pt modelId="{A32BBF63-3480-49CE-B71D-B0F380323F6C}" type="pres">
      <dgm:prSet presAssocID="{B0C149B2-41AE-4DE0-982D-661662AC4FF4}" presName="iconBgRect" presStyleLbl="bgShp" presStyleIdx="2" presStyleCnt="3"/>
      <dgm:spPr/>
    </dgm:pt>
    <dgm:pt modelId="{07070408-A4C2-4AAF-AC42-038897427092}" type="pres">
      <dgm:prSet presAssocID="{B0C149B2-41AE-4DE0-982D-661662AC4FF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124D9E1-B790-4BAD-81F8-37ED65BE7993}" type="pres">
      <dgm:prSet presAssocID="{B0C149B2-41AE-4DE0-982D-661662AC4FF4}" presName="spaceRect" presStyleCnt="0"/>
      <dgm:spPr/>
    </dgm:pt>
    <dgm:pt modelId="{38F7DB4A-D51A-4B77-9064-8BAFCA5F186E}" type="pres">
      <dgm:prSet presAssocID="{B0C149B2-41AE-4DE0-982D-661662AC4FF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E2D9007-9E2A-4A57-8AC2-8E70A8617066}" srcId="{F711F038-1BE8-48BE-9620-77D8AAE0A769}" destId="{4D65C2A3-78DB-44B4-837D-25CAF0436472}" srcOrd="0" destOrd="0" parTransId="{244A39AE-17EC-484A-9A7B-EA6C3DBD4FAD}" sibTransId="{1B93FD0F-B74A-4C22-906B-9D99E18879DB}"/>
    <dgm:cxn modelId="{B530151F-36B3-4C11-AB72-1CDC47E3479E}" type="presOf" srcId="{4D65C2A3-78DB-44B4-837D-25CAF0436472}" destId="{22A71281-AB6F-4886-A81B-3C1EC0DEF061}" srcOrd="0" destOrd="0" presId="urn:microsoft.com/office/officeart/2018/5/layout/IconCircleLabelList"/>
    <dgm:cxn modelId="{64193C2A-6778-4C10-BB31-A07E49C47D38}" srcId="{F711F038-1BE8-48BE-9620-77D8AAE0A769}" destId="{35CE13D6-861C-4A56-9CF7-05D17E453281}" srcOrd="1" destOrd="0" parTransId="{E30D221B-D48E-489E-8D85-50B0FB4E3A52}" sibTransId="{0A1466C1-3DB6-4FCA-8BDD-256814184B98}"/>
    <dgm:cxn modelId="{EB063094-9207-41BA-9D5B-12938B15C760}" type="presOf" srcId="{B0C149B2-41AE-4DE0-982D-661662AC4FF4}" destId="{38F7DB4A-D51A-4B77-9064-8BAFCA5F186E}" srcOrd="0" destOrd="0" presId="urn:microsoft.com/office/officeart/2018/5/layout/IconCircleLabelList"/>
    <dgm:cxn modelId="{49CCFFAF-13F9-4B06-B0AD-8986901C64E0}" type="presOf" srcId="{F711F038-1BE8-48BE-9620-77D8AAE0A769}" destId="{AD69E1BA-969D-4CFB-83EB-A42755E6854F}" srcOrd="0" destOrd="0" presId="urn:microsoft.com/office/officeart/2018/5/layout/IconCircleLabelList"/>
    <dgm:cxn modelId="{A6BF5CC2-9E39-4292-8C71-9D2E61EF4920}" srcId="{F711F038-1BE8-48BE-9620-77D8AAE0A769}" destId="{B0C149B2-41AE-4DE0-982D-661662AC4FF4}" srcOrd="2" destOrd="0" parTransId="{4770226B-2CA9-4120-9BB1-8FDCE41FFF7E}" sibTransId="{94D26B8D-8AA0-4211-BD52-AEE0249F2A41}"/>
    <dgm:cxn modelId="{2B8B78FF-A0AF-4A88-A517-C8FF2CCA5FF3}" type="presOf" srcId="{35CE13D6-861C-4A56-9CF7-05D17E453281}" destId="{FBF8C39A-617D-40E8-9FAF-9FCBC75EE54B}" srcOrd="0" destOrd="0" presId="urn:microsoft.com/office/officeart/2018/5/layout/IconCircleLabelList"/>
    <dgm:cxn modelId="{D6D380AB-0171-4DBA-B87E-82FF525B4C48}" type="presParOf" srcId="{AD69E1BA-969D-4CFB-83EB-A42755E6854F}" destId="{EC794E16-297B-47D0-9689-6339E93E0531}" srcOrd="0" destOrd="0" presId="urn:microsoft.com/office/officeart/2018/5/layout/IconCircleLabelList"/>
    <dgm:cxn modelId="{6803AFE9-555D-43DE-A94D-2D5FF0F44260}" type="presParOf" srcId="{EC794E16-297B-47D0-9689-6339E93E0531}" destId="{F1CCBC9C-6A76-45C7-B660-A6EF12C990A2}" srcOrd="0" destOrd="0" presId="urn:microsoft.com/office/officeart/2018/5/layout/IconCircleLabelList"/>
    <dgm:cxn modelId="{6EFF5F0D-E2DE-44AE-BB9F-B37F259C9E6A}" type="presParOf" srcId="{EC794E16-297B-47D0-9689-6339E93E0531}" destId="{6D178359-B174-41A3-808D-AF28BDF8F3C9}" srcOrd="1" destOrd="0" presId="urn:microsoft.com/office/officeart/2018/5/layout/IconCircleLabelList"/>
    <dgm:cxn modelId="{5440E7FD-03F5-4F19-9938-171EC1BB95F8}" type="presParOf" srcId="{EC794E16-297B-47D0-9689-6339E93E0531}" destId="{A7EC5DF3-9120-4A20-8C4E-2D884860CF37}" srcOrd="2" destOrd="0" presId="urn:microsoft.com/office/officeart/2018/5/layout/IconCircleLabelList"/>
    <dgm:cxn modelId="{7BAF6F96-45F7-4573-9E00-6EB9ECE09130}" type="presParOf" srcId="{EC794E16-297B-47D0-9689-6339E93E0531}" destId="{22A71281-AB6F-4886-A81B-3C1EC0DEF061}" srcOrd="3" destOrd="0" presId="urn:microsoft.com/office/officeart/2018/5/layout/IconCircleLabelList"/>
    <dgm:cxn modelId="{56AA361F-438A-41F7-8018-ED5F39ECF36A}" type="presParOf" srcId="{AD69E1BA-969D-4CFB-83EB-A42755E6854F}" destId="{22378557-7522-411E-8713-E8E303F92E0B}" srcOrd="1" destOrd="0" presId="urn:microsoft.com/office/officeart/2018/5/layout/IconCircleLabelList"/>
    <dgm:cxn modelId="{C233B71E-833E-48FA-B64B-1AD8FEA94E10}" type="presParOf" srcId="{AD69E1BA-969D-4CFB-83EB-A42755E6854F}" destId="{083AEAC7-1386-4C24-BA1B-04BC94F6213C}" srcOrd="2" destOrd="0" presId="urn:microsoft.com/office/officeart/2018/5/layout/IconCircleLabelList"/>
    <dgm:cxn modelId="{AB2C85CD-81B5-4878-B83D-D4FA2F0697B0}" type="presParOf" srcId="{083AEAC7-1386-4C24-BA1B-04BC94F6213C}" destId="{FFF501DB-FB02-489F-9173-7E6CF4AAF454}" srcOrd="0" destOrd="0" presId="urn:microsoft.com/office/officeart/2018/5/layout/IconCircleLabelList"/>
    <dgm:cxn modelId="{E5DEBC49-DC3B-41D9-A5C6-CF4588382D18}" type="presParOf" srcId="{083AEAC7-1386-4C24-BA1B-04BC94F6213C}" destId="{5B7BD117-06E5-4DF2-9AF3-BEF31F4156F2}" srcOrd="1" destOrd="0" presId="urn:microsoft.com/office/officeart/2018/5/layout/IconCircleLabelList"/>
    <dgm:cxn modelId="{1B676F6F-B8D5-46F9-9D0B-2FEBD5D1BF83}" type="presParOf" srcId="{083AEAC7-1386-4C24-BA1B-04BC94F6213C}" destId="{1360D932-67D1-43BF-9671-1EA4B1D0A83D}" srcOrd="2" destOrd="0" presId="urn:microsoft.com/office/officeart/2018/5/layout/IconCircleLabelList"/>
    <dgm:cxn modelId="{F503C0C7-B6FE-42B9-8448-EB4F161015EB}" type="presParOf" srcId="{083AEAC7-1386-4C24-BA1B-04BC94F6213C}" destId="{FBF8C39A-617D-40E8-9FAF-9FCBC75EE54B}" srcOrd="3" destOrd="0" presId="urn:microsoft.com/office/officeart/2018/5/layout/IconCircleLabelList"/>
    <dgm:cxn modelId="{F65CD526-824C-4243-B5A8-B77884712D50}" type="presParOf" srcId="{AD69E1BA-969D-4CFB-83EB-A42755E6854F}" destId="{486CCF90-12F6-46CB-A9BA-8ACFF76A67D7}" srcOrd="3" destOrd="0" presId="urn:microsoft.com/office/officeart/2018/5/layout/IconCircleLabelList"/>
    <dgm:cxn modelId="{EFC439B5-FDEF-488D-B40A-97FEF87AE29F}" type="presParOf" srcId="{AD69E1BA-969D-4CFB-83EB-A42755E6854F}" destId="{CA49E354-27B1-475E-8B0C-E70FDE09DEB0}" srcOrd="4" destOrd="0" presId="urn:microsoft.com/office/officeart/2018/5/layout/IconCircleLabelList"/>
    <dgm:cxn modelId="{C59CB253-E2C2-491D-BC42-795F81078FC7}" type="presParOf" srcId="{CA49E354-27B1-475E-8B0C-E70FDE09DEB0}" destId="{A32BBF63-3480-49CE-B71D-B0F380323F6C}" srcOrd="0" destOrd="0" presId="urn:microsoft.com/office/officeart/2018/5/layout/IconCircleLabelList"/>
    <dgm:cxn modelId="{067FE2BD-ACB6-41BA-B4AC-20D5FAE2939E}" type="presParOf" srcId="{CA49E354-27B1-475E-8B0C-E70FDE09DEB0}" destId="{07070408-A4C2-4AAF-AC42-038897427092}" srcOrd="1" destOrd="0" presId="urn:microsoft.com/office/officeart/2018/5/layout/IconCircleLabelList"/>
    <dgm:cxn modelId="{1F232B43-BF1C-4174-BEA8-90C58E17E411}" type="presParOf" srcId="{CA49E354-27B1-475E-8B0C-E70FDE09DEB0}" destId="{4124D9E1-B790-4BAD-81F8-37ED65BE7993}" srcOrd="2" destOrd="0" presId="urn:microsoft.com/office/officeart/2018/5/layout/IconCircleLabelList"/>
    <dgm:cxn modelId="{6075A5EF-9605-4D84-98FC-D9A88C176E80}" type="presParOf" srcId="{CA49E354-27B1-475E-8B0C-E70FDE09DEB0}" destId="{38F7DB4A-D51A-4B77-9064-8BAFCA5F186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FAF0A8-DC77-4C23-A323-89FF7FF1687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C428C8-55CE-476B-A660-FB729F89992D}">
      <dgm:prSet phldrT="[Text]" phldr="0"/>
      <dgm:spPr/>
      <dgm:t>
        <a:bodyPr/>
        <a:lstStyle/>
        <a:p>
          <a:r>
            <a:rPr lang="en-GB" dirty="0"/>
            <a:t>owner/CEO</a:t>
          </a:r>
        </a:p>
      </dgm:t>
    </dgm:pt>
    <dgm:pt modelId="{00720F34-D124-47FE-AF03-BAC32D6BDF0A}" type="parTrans" cxnId="{C0A02683-AEF4-4C89-B1F7-2E8835DDB740}">
      <dgm:prSet/>
      <dgm:spPr/>
      <dgm:t>
        <a:bodyPr/>
        <a:lstStyle/>
        <a:p>
          <a:endParaRPr lang="en-GB"/>
        </a:p>
      </dgm:t>
    </dgm:pt>
    <dgm:pt modelId="{4C5C7A20-7659-427E-94BF-ADDCF4FD8ECE}" type="sibTrans" cxnId="{C0A02683-AEF4-4C89-B1F7-2E8835DDB740}">
      <dgm:prSet/>
      <dgm:spPr/>
      <dgm:t>
        <a:bodyPr/>
        <a:lstStyle/>
        <a:p>
          <a:endParaRPr lang="en-GB"/>
        </a:p>
      </dgm:t>
    </dgm:pt>
    <dgm:pt modelId="{62820F50-AECA-4331-9D88-8DCCEAFCD318}">
      <dgm:prSet phldrT="[Text]" phldr="0"/>
      <dgm:spPr/>
      <dgm:t>
        <a:bodyPr/>
        <a:lstStyle/>
        <a:p>
          <a:r>
            <a:rPr lang="en-GB" dirty="0"/>
            <a:t>Marketing manager </a:t>
          </a:r>
        </a:p>
      </dgm:t>
    </dgm:pt>
    <dgm:pt modelId="{E292F934-2BA1-403A-AC7A-CCB653098276}" type="parTrans" cxnId="{7CF9CC1D-17FD-42F6-8BA1-BEBF863904FE}">
      <dgm:prSet/>
      <dgm:spPr/>
      <dgm:t>
        <a:bodyPr/>
        <a:lstStyle/>
        <a:p>
          <a:endParaRPr lang="en-GB"/>
        </a:p>
      </dgm:t>
    </dgm:pt>
    <dgm:pt modelId="{1FAE499E-D52E-4250-B403-F997F00720C2}" type="sibTrans" cxnId="{7CF9CC1D-17FD-42F6-8BA1-BEBF863904FE}">
      <dgm:prSet/>
      <dgm:spPr/>
      <dgm:t>
        <a:bodyPr/>
        <a:lstStyle/>
        <a:p>
          <a:endParaRPr lang="en-GB"/>
        </a:p>
      </dgm:t>
    </dgm:pt>
    <dgm:pt modelId="{1A4FFF3A-ECBC-45C9-ABFD-E793D576B153}">
      <dgm:prSet/>
      <dgm:spPr/>
      <dgm:t>
        <a:bodyPr/>
        <a:lstStyle/>
        <a:p>
          <a:r>
            <a:rPr lang="en-GB" dirty="0"/>
            <a:t>Operational manager </a:t>
          </a:r>
        </a:p>
      </dgm:t>
    </dgm:pt>
    <dgm:pt modelId="{CAEF7C49-B65D-4B1A-A85F-2E7F8B3C266B}" type="parTrans" cxnId="{3637E78E-223C-43AF-904D-322BFCACA3DF}">
      <dgm:prSet/>
      <dgm:spPr/>
      <dgm:t>
        <a:bodyPr/>
        <a:lstStyle/>
        <a:p>
          <a:endParaRPr lang="en-GB"/>
        </a:p>
      </dgm:t>
    </dgm:pt>
    <dgm:pt modelId="{40DA46AD-FB80-455F-96EC-79D8574806B4}" type="sibTrans" cxnId="{3637E78E-223C-43AF-904D-322BFCACA3DF}">
      <dgm:prSet/>
      <dgm:spPr/>
      <dgm:t>
        <a:bodyPr/>
        <a:lstStyle/>
        <a:p>
          <a:endParaRPr lang="en-GB"/>
        </a:p>
      </dgm:t>
    </dgm:pt>
    <dgm:pt modelId="{87AC65B8-2D4A-48BF-95BB-A27288075794}">
      <dgm:prSet/>
      <dgm:spPr/>
      <dgm:t>
        <a:bodyPr/>
        <a:lstStyle/>
        <a:p>
          <a:r>
            <a:rPr lang="en-GB" dirty="0"/>
            <a:t>Finance manager </a:t>
          </a:r>
        </a:p>
      </dgm:t>
    </dgm:pt>
    <dgm:pt modelId="{4FA06CE0-8699-44FF-A600-374C3EEB62E4}" type="parTrans" cxnId="{1034E72B-ABF6-408C-92B9-8244CD1E1800}">
      <dgm:prSet/>
      <dgm:spPr/>
      <dgm:t>
        <a:bodyPr/>
        <a:lstStyle/>
        <a:p>
          <a:endParaRPr lang="en-GB"/>
        </a:p>
      </dgm:t>
    </dgm:pt>
    <dgm:pt modelId="{934DFAF4-868E-43FE-A7B9-1EFB426188AB}" type="sibTrans" cxnId="{1034E72B-ABF6-408C-92B9-8244CD1E1800}">
      <dgm:prSet/>
      <dgm:spPr/>
      <dgm:t>
        <a:bodyPr/>
        <a:lstStyle/>
        <a:p>
          <a:endParaRPr lang="en-GB"/>
        </a:p>
      </dgm:t>
    </dgm:pt>
    <dgm:pt modelId="{AFEE992D-C498-4137-A356-D3116F34E49A}">
      <dgm:prSet/>
      <dgm:spPr/>
      <dgm:t>
        <a:bodyPr/>
        <a:lstStyle/>
        <a:p>
          <a:r>
            <a:rPr lang="en-GB" dirty="0"/>
            <a:t>Staff </a:t>
          </a:r>
        </a:p>
      </dgm:t>
    </dgm:pt>
    <dgm:pt modelId="{1A4236A8-B212-4EEE-9572-5EFD28DCED42}" type="parTrans" cxnId="{9F4E6124-8BA7-4F50-9B77-32CB033C761C}">
      <dgm:prSet/>
      <dgm:spPr/>
      <dgm:t>
        <a:bodyPr/>
        <a:lstStyle/>
        <a:p>
          <a:endParaRPr lang="en-GB"/>
        </a:p>
      </dgm:t>
    </dgm:pt>
    <dgm:pt modelId="{1D570DC9-0890-47A1-87B2-2BAEF7EE3966}" type="sibTrans" cxnId="{9F4E6124-8BA7-4F50-9B77-32CB033C761C}">
      <dgm:prSet/>
      <dgm:spPr/>
      <dgm:t>
        <a:bodyPr/>
        <a:lstStyle/>
        <a:p>
          <a:endParaRPr lang="en-GB"/>
        </a:p>
      </dgm:t>
    </dgm:pt>
    <dgm:pt modelId="{7346BA37-D7B3-4F56-B0E6-A85E0C302C93}" type="pres">
      <dgm:prSet presAssocID="{0AFAF0A8-DC77-4C23-A323-89FF7FF16875}" presName="Name0" presStyleCnt="0">
        <dgm:presLayoutVars>
          <dgm:dir/>
          <dgm:resizeHandles val="exact"/>
        </dgm:presLayoutVars>
      </dgm:prSet>
      <dgm:spPr/>
    </dgm:pt>
    <dgm:pt modelId="{12005CC1-ADEA-40AF-8F4D-180BD74B8F6A}" type="pres">
      <dgm:prSet presAssocID="{16C428C8-55CE-476B-A660-FB729F89992D}" presName="node" presStyleLbl="node1" presStyleIdx="0" presStyleCnt="5">
        <dgm:presLayoutVars>
          <dgm:bulletEnabled val="1"/>
        </dgm:presLayoutVars>
      </dgm:prSet>
      <dgm:spPr/>
    </dgm:pt>
    <dgm:pt modelId="{24ABE31F-5689-43DF-8E3F-8CA5F0A50C59}" type="pres">
      <dgm:prSet presAssocID="{4C5C7A20-7659-427E-94BF-ADDCF4FD8ECE}" presName="sibTrans" presStyleLbl="sibTrans2D1" presStyleIdx="0" presStyleCnt="4"/>
      <dgm:spPr/>
    </dgm:pt>
    <dgm:pt modelId="{C1A94D21-C067-45E7-830B-5755428F73F4}" type="pres">
      <dgm:prSet presAssocID="{4C5C7A20-7659-427E-94BF-ADDCF4FD8ECE}" presName="connectorText" presStyleLbl="sibTrans2D1" presStyleIdx="0" presStyleCnt="4"/>
      <dgm:spPr/>
    </dgm:pt>
    <dgm:pt modelId="{039CBEAA-BEDD-4862-80EF-E5C7D52511C9}" type="pres">
      <dgm:prSet presAssocID="{62820F50-AECA-4331-9D88-8DCCEAFCD318}" presName="node" presStyleLbl="node1" presStyleIdx="1" presStyleCnt="5">
        <dgm:presLayoutVars>
          <dgm:bulletEnabled val="1"/>
        </dgm:presLayoutVars>
      </dgm:prSet>
      <dgm:spPr/>
    </dgm:pt>
    <dgm:pt modelId="{B843331A-3BC2-4BB8-B946-120AC5A7E863}" type="pres">
      <dgm:prSet presAssocID="{1FAE499E-D52E-4250-B403-F997F00720C2}" presName="sibTrans" presStyleLbl="sibTrans2D1" presStyleIdx="1" presStyleCnt="4"/>
      <dgm:spPr/>
    </dgm:pt>
    <dgm:pt modelId="{3E36302F-D346-43D6-B002-BE4ADD8B24A6}" type="pres">
      <dgm:prSet presAssocID="{1FAE499E-D52E-4250-B403-F997F00720C2}" presName="connectorText" presStyleLbl="sibTrans2D1" presStyleIdx="1" presStyleCnt="4"/>
      <dgm:spPr/>
    </dgm:pt>
    <dgm:pt modelId="{A6E29BE4-FCDE-4C92-A3B6-436053EFC75A}" type="pres">
      <dgm:prSet presAssocID="{1A4FFF3A-ECBC-45C9-ABFD-E793D576B153}" presName="node" presStyleLbl="node1" presStyleIdx="2" presStyleCnt="5">
        <dgm:presLayoutVars>
          <dgm:bulletEnabled val="1"/>
        </dgm:presLayoutVars>
      </dgm:prSet>
      <dgm:spPr/>
    </dgm:pt>
    <dgm:pt modelId="{5B914D52-65B6-4F63-80A4-25A2BAA5E977}" type="pres">
      <dgm:prSet presAssocID="{40DA46AD-FB80-455F-96EC-79D8574806B4}" presName="sibTrans" presStyleLbl="sibTrans2D1" presStyleIdx="2" presStyleCnt="4"/>
      <dgm:spPr/>
    </dgm:pt>
    <dgm:pt modelId="{D4C6617C-0E4E-4E8F-B181-1C74DFA99A17}" type="pres">
      <dgm:prSet presAssocID="{40DA46AD-FB80-455F-96EC-79D8574806B4}" presName="connectorText" presStyleLbl="sibTrans2D1" presStyleIdx="2" presStyleCnt="4"/>
      <dgm:spPr/>
    </dgm:pt>
    <dgm:pt modelId="{6EB863B7-2F27-4606-BF10-97D2C68B4108}" type="pres">
      <dgm:prSet presAssocID="{87AC65B8-2D4A-48BF-95BB-A27288075794}" presName="node" presStyleLbl="node1" presStyleIdx="3" presStyleCnt="5">
        <dgm:presLayoutVars>
          <dgm:bulletEnabled val="1"/>
        </dgm:presLayoutVars>
      </dgm:prSet>
      <dgm:spPr/>
    </dgm:pt>
    <dgm:pt modelId="{BA8E7ECA-3CC2-4B82-9147-A7DD5B89EB63}" type="pres">
      <dgm:prSet presAssocID="{934DFAF4-868E-43FE-A7B9-1EFB426188AB}" presName="sibTrans" presStyleLbl="sibTrans2D1" presStyleIdx="3" presStyleCnt="4"/>
      <dgm:spPr/>
    </dgm:pt>
    <dgm:pt modelId="{BEE31E16-BC62-47C8-B89C-D4688FE7FFC7}" type="pres">
      <dgm:prSet presAssocID="{934DFAF4-868E-43FE-A7B9-1EFB426188AB}" presName="connectorText" presStyleLbl="sibTrans2D1" presStyleIdx="3" presStyleCnt="4"/>
      <dgm:spPr/>
    </dgm:pt>
    <dgm:pt modelId="{872F8AF9-B136-4185-AE94-3348FB2678C2}" type="pres">
      <dgm:prSet presAssocID="{AFEE992D-C498-4137-A356-D3116F34E49A}" presName="node" presStyleLbl="node1" presStyleIdx="4" presStyleCnt="5">
        <dgm:presLayoutVars>
          <dgm:bulletEnabled val="1"/>
        </dgm:presLayoutVars>
      </dgm:prSet>
      <dgm:spPr/>
    </dgm:pt>
  </dgm:ptLst>
  <dgm:cxnLst>
    <dgm:cxn modelId="{C2644D0D-7F75-49FD-98A8-DC96E86FBEC0}" type="presOf" srcId="{4C5C7A20-7659-427E-94BF-ADDCF4FD8ECE}" destId="{24ABE31F-5689-43DF-8E3F-8CA5F0A50C59}" srcOrd="0" destOrd="0" presId="urn:microsoft.com/office/officeart/2005/8/layout/process1"/>
    <dgm:cxn modelId="{2B0DB119-9225-4320-B0F7-747A8226E7F2}" type="presOf" srcId="{934DFAF4-868E-43FE-A7B9-1EFB426188AB}" destId="{BEE31E16-BC62-47C8-B89C-D4688FE7FFC7}" srcOrd="1" destOrd="0" presId="urn:microsoft.com/office/officeart/2005/8/layout/process1"/>
    <dgm:cxn modelId="{7CF9CC1D-17FD-42F6-8BA1-BEBF863904FE}" srcId="{0AFAF0A8-DC77-4C23-A323-89FF7FF16875}" destId="{62820F50-AECA-4331-9D88-8DCCEAFCD318}" srcOrd="1" destOrd="0" parTransId="{E292F934-2BA1-403A-AC7A-CCB653098276}" sibTransId="{1FAE499E-D52E-4250-B403-F997F00720C2}"/>
    <dgm:cxn modelId="{9F4E6124-8BA7-4F50-9B77-32CB033C761C}" srcId="{0AFAF0A8-DC77-4C23-A323-89FF7FF16875}" destId="{AFEE992D-C498-4137-A356-D3116F34E49A}" srcOrd="4" destOrd="0" parTransId="{1A4236A8-B212-4EEE-9572-5EFD28DCED42}" sibTransId="{1D570DC9-0890-47A1-87B2-2BAEF7EE3966}"/>
    <dgm:cxn modelId="{1034E72B-ABF6-408C-92B9-8244CD1E1800}" srcId="{0AFAF0A8-DC77-4C23-A323-89FF7FF16875}" destId="{87AC65B8-2D4A-48BF-95BB-A27288075794}" srcOrd="3" destOrd="0" parTransId="{4FA06CE0-8699-44FF-A600-374C3EEB62E4}" sibTransId="{934DFAF4-868E-43FE-A7B9-1EFB426188AB}"/>
    <dgm:cxn modelId="{4506EB31-9182-470E-B01F-1DD375939AF3}" type="presOf" srcId="{40DA46AD-FB80-455F-96EC-79D8574806B4}" destId="{D4C6617C-0E4E-4E8F-B181-1C74DFA99A17}" srcOrd="1" destOrd="0" presId="urn:microsoft.com/office/officeart/2005/8/layout/process1"/>
    <dgm:cxn modelId="{47916534-4921-4077-A4CE-00D08E387714}" type="presOf" srcId="{87AC65B8-2D4A-48BF-95BB-A27288075794}" destId="{6EB863B7-2F27-4606-BF10-97D2C68B4108}" srcOrd="0" destOrd="0" presId="urn:microsoft.com/office/officeart/2005/8/layout/process1"/>
    <dgm:cxn modelId="{42CC7860-5C77-4557-948D-186F6E325CEA}" type="presOf" srcId="{0AFAF0A8-DC77-4C23-A323-89FF7FF16875}" destId="{7346BA37-D7B3-4F56-B0E6-A85E0C302C93}" srcOrd="0" destOrd="0" presId="urn:microsoft.com/office/officeart/2005/8/layout/process1"/>
    <dgm:cxn modelId="{EE99E54B-57F5-4644-BDFF-B89CD7334277}" type="presOf" srcId="{4C5C7A20-7659-427E-94BF-ADDCF4FD8ECE}" destId="{C1A94D21-C067-45E7-830B-5755428F73F4}" srcOrd="1" destOrd="0" presId="urn:microsoft.com/office/officeart/2005/8/layout/process1"/>
    <dgm:cxn modelId="{75CF5379-7E31-404A-9B26-549982109A38}" type="presOf" srcId="{62820F50-AECA-4331-9D88-8DCCEAFCD318}" destId="{039CBEAA-BEDD-4862-80EF-E5C7D52511C9}" srcOrd="0" destOrd="0" presId="urn:microsoft.com/office/officeart/2005/8/layout/process1"/>
    <dgm:cxn modelId="{C0A02683-AEF4-4C89-B1F7-2E8835DDB740}" srcId="{0AFAF0A8-DC77-4C23-A323-89FF7FF16875}" destId="{16C428C8-55CE-476B-A660-FB729F89992D}" srcOrd="0" destOrd="0" parTransId="{00720F34-D124-47FE-AF03-BAC32D6BDF0A}" sibTransId="{4C5C7A20-7659-427E-94BF-ADDCF4FD8ECE}"/>
    <dgm:cxn modelId="{3637E78E-223C-43AF-904D-322BFCACA3DF}" srcId="{0AFAF0A8-DC77-4C23-A323-89FF7FF16875}" destId="{1A4FFF3A-ECBC-45C9-ABFD-E793D576B153}" srcOrd="2" destOrd="0" parTransId="{CAEF7C49-B65D-4B1A-A85F-2E7F8B3C266B}" sibTransId="{40DA46AD-FB80-455F-96EC-79D8574806B4}"/>
    <dgm:cxn modelId="{5AC3C2A4-1B03-4E19-A4FF-CD4E44EF0A7B}" type="presOf" srcId="{1FAE499E-D52E-4250-B403-F997F00720C2}" destId="{B843331A-3BC2-4BB8-B946-120AC5A7E863}" srcOrd="0" destOrd="0" presId="urn:microsoft.com/office/officeart/2005/8/layout/process1"/>
    <dgm:cxn modelId="{3198A4E5-BA86-487E-AA4E-F5102A38C686}" type="presOf" srcId="{1FAE499E-D52E-4250-B403-F997F00720C2}" destId="{3E36302F-D346-43D6-B002-BE4ADD8B24A6}" srcOrd="1" destOrd="0" presId="urn:microsoft.com/office/officeart/2005/8/layout/process1"/>
    <dgm:cxn modelId="{83C7BFEB-4ED2-4805-92DA-29464BFA6A7E}" type="presOf" srcId="{16C428C8-55CE-476B-A660-FB729F89992D}" destId="{12005CC1-ADEA-40AF-8F4D-180BD74B8F6A}" srcOrd="0" destOrd="0" presId="urn:microsoft.com/office/officeart/2005/8/layout/process1"/>
    <dgm:cxn modelId="{BA01BBED-04C6-4422-870F-16BE89EF04AE}" type="presOf" srcId="{1A4FFF3A-ECBC-45C9-ABFD-E793D576B153}" destId="{A6E29BE4-FCDE-4C92-A3B6-436053EFC75A}" srcOrd="0" destOrd="0" presId="urn:microsoft.com/office/officeart/2005/8/layout/process1"/>
    <dgm:cxn modelId="{B6EEA2F2-09EE-4D01-ABD6-9036C07CF984}" type="presOf" srcId="{40DA46AD-FB80-455F-96EC-79D8574806B4}" destId="{5B914D52-65B6-4F63-80A4-25A2BAA5E977}" srcOrd="0" destOrd="0" presId="urn:microsoft.com/office/officeart/2005/8/layout/process1"/>
    <dgm:cxn modelId="{2764FFF6-B4FC-488E-831A-AA5DBDAAF18C}" type="presOf" srcId="{AFEE992D-C498-4137-A356-D3116F34E49A}" destId="{872F8AF9-B136-4185-AE94-3348FB2678C2}" srcOrd="0" destOrd="0" presId="urn:microsoft.com/office/officeart/2005/8/layout/process1"/>
    <dgm:cxn modelId="{CB1A85FE-8EF5-4126-B9DF-205954D90C1E}" type="presOf" srcId="{934DFAF4-868E-43FE-A7B9-1EFB426188AB}" destId="{BA8E7ECA-3CC2-4B82-9147-A7DD5B89EB63}" srcOrd="0" destOrd="0" presId="urn:microsoft.com/office/officeart/2005/8/layout/process1"/>
    <dgm:cxn modelId="{56A85DAB-60C4-4EF6-972B-67EC84B8EE2C}" type="presParOf" srcId="{7346BA37-D7B3-4F56-B0E6-A85E0C302C93}" destId="{12005CC1-ADEA-40AF-8F4D-180BD74B8F6A}" srcOrd="0" destOrd="0" presId="urn:microsoft.com/office/officeart/2005/8/layout/process1"/>
    <dgm:cxn modelId="{D7A86D11-3053-4B4C-9F3B-F3BC53B31755}" type="presParOf" srcId="{7346BA37-D7B3-4F56-B0E6-A85E0C302C93}" destId="{24ABE31F-5689-43DF-8E3F-8CA5F0A50C59}" srcOrd="1" destOrd="0" presId="urn:microsoft.com/office/officeart/2005/8/layout/process1"/>
    <dgm:cxn modelId="{800988E3-6416-4D12-8E80-90B06AF68C74}" type="presParOf" srcId="{24ABE31F-5689-43DF-8E3F-8CA5F0A50C59}" destId="{C1A94D21-C067-45E7-830B-5755428F73F4}" srcOrd="0" destOrd="0" presId="urn:microsoft.com/office/officeart/2005/8/layout/process1"/>
    <dgm:cxn modelId="{C6A9368C-4515-4E23-8338-9B1CCA8CA592}" type="presParOf" srcId="{7346BA37-D7B3-4F56-B0E6-A85E0C302C93}" destId="{039CBEAA-BEDD-4862-80EF-E5C7D52511C9}" srcOrd="2" destOrd="0" presId="urn:microsoft.com/office/officeart/2005/8/layout/process1"/>
    <dgm:cxn modelId="{DFEC2818-41A8-4F6F-8185-73503457ED1E}" type="presParOf" srcId="{7346BA37-D7B3-4F56-B0E6-A85E0C302C93}" destId="{B843331A-3BC2-4BB8-B946-120AC5A7E863}" srcOrd="3" destOrd="0" presId="urn:microsoft.com/office/officeart/2005/8/layout/process1"/>
    <dgm:cxn modelId="{DC73D270-A177-40D2-84ED-92C604E625B5}" type="presParOf" srcId="{B843331A-3BC2-4BB8-B946-120AC5A7E863}" destId="{3E36302F-D346-43D6-B002-BE4ADD8B24A6}" srcOrd="0" destOrd="0" presId="urn:microsoft.com/office/officeart/2005/8/layout/process1"/>
    <dgm:cxn modelId="{774EA0C2-0E85-41C4-9944-2C7C5C62DECB}" type="presParOf" srcId="{7346BA37-D7B3-4F56-B0E6-A85E0C302C93}" destId="{A6E29BE4-FCDE-4C92-A3B6-436053EFC75A}" srcOrd="4" destOrd="0" presId="urn:microsoft.com/office/officeart/2005/8/layout/process1"/>
    <dgm:cxn modelId="{16B9FFC1-113C-414F-9C36-C98CD4FCE242}" type="presParOf" srcId="{7346BA37-D7B3-4F56-B0E6-A85E0C302C93}" destId="{5B914D52-65B6-4F63-80A4-25A2BAA5E977}" srcOrd="5" destOrd="0" presId="urn:microsoft.com/office/officeart/2005/8/layout/process1"/>
    <dgm:cxn modelId="{A723706E-544E-48D5-BF02-735682FA2C2E}" type="presParOf" srcId="{5B914D52-65B6-4F63-80A4-25A2BAA5E977}" destId="{D4C6617C-0E4E-4E8F-B181-1C74DFA99A17}" srcOrd="0" destOrd="0" presId="urn:microsoft.com/office/officeart/2005/8/layout/process1"/>
    <dgm:cxn modelId="{03AB4F4D-B0E7-4895-B9BD-0D44D0F0CD70}" type="presParOf" srcId="{7346BA37-D7B3-4F56-B0E6-A85E0C302C93}" destId="{6EB863B7-2F27-4606-BF10-97D2C68B4108}" srcOrd="6" destOrd="0" presId="urn:microsoft.com/office/officeart/2005/8/layout/process1"/>
    <dgm:cxn modelId="{2354357D-41F3-4FAD-85EA-3CFC3EC6A1CD}" type="presParOf" srcId="{7346BA37-D7B3-4F56-B0E6-A85E0C302C93}" destId="{BA8E7ECA-3CC2-4B82-9147-A7DD5B89EB63}" srcOrd="7" destOrd="0" presId="urn:microsoft.com/office/officeart/2005/8/layout/process1"/>
    <dgm:cxn modelId="{DA22B448-62F2-4EDF-A177-53580FC13837}" type="presParOf" srcId="{BA8E7ECA-3CC2-4B82-9147-A7DD5B89EB63}" destId="{BEE31E16-BC62-47C8-B89C-D4688FE7FFC7}" srcOrd="0" destOrd="0" presId="urn:microsoft.com/office/officeart/2005/8/layout/process1"/>
    <dgm:cxn modelId="{082FAD06-1228-41C0-9905-350896F6316F}" type="presParOf" srcId="{7346BA37-D7B3-4F56-B0E6-A85E0C302C93}" destId="{872F8AF9-B136-4185-AE94-3348FB2678C2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F3B9C-F2FE-4ED7-9183-34B3E5FEF18B}">
      <dsp:nvSpPr>
        <dsp:cNvPr id="0" name=""/>
        <dsp:cNvSpPr/>
      </dsp:nvSpPr>
      <dsp:spPr>
        <a:xfrm>
          <a:off x="97043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My name is Sadika Akter Sabrin, and my position is founder in the green brow coffee shop.</a:t>
          </a:r>
          <a:endParaRPr lang="en-US" sz="1900" kern="1200"/>
        </a:p>
      </dsp:txBody>
      <dsp:txXfrm>
        <a:off x="144776" y="50451"/>
        <a:ext cx="2620721" cy="1534246"/>
      </dsp:txXfrm>
    </dsp:sp>
    <dsp:sp modelId="{13C695E7-993F-48D2-9BF0-B992F348B745}">
      <dsp:nvSpPr>
        <dsp:cNvPr id="0" name=""/>
        <dsp:cNvSpPr/>
      </dsp:nvSpPr>
      <dsp:spPr>
        <a:xfrm>
          <a:off x="3052255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052255" y="615490"/>
        <a:ext cx="403082" cy="404168"/>
      </dsp:txXfrm>
    </dsp:sp>
    <dsp:sp modelId="{AAD0AEBF-A52A-4CD3-AA79-608A44D4A991}">
      <dsp:nvSpPr>
        <dsp:cNvPr id="0" name=""/>
        <dsp:cNvSpPr/>
      </dsp:nvSpPr>
      <dsp:spPr>
        <a:xfrm>
          <a:off x="3899706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explain the green brew coffee business idea and its focus on healthy, sustainable products.</a:t>
          </a:r>
          <a:endParaRPr lang="en-US" sz="1900" kern="1200"/>
        </a:p>
      </dsp:txBody>
      <dsp:txXfrm>
        <a:off x="3947439" y="50451"/>
        <a:ext cx="2620721" cy="1534246"/>
      </dsp:txXfrm>
    </dsp:sp>
    <dsp:sp modelId="{B7206CC0-F145-4162-BDB4-B0E8DC364CDD}">
      <dsp:nvSpPr>
        <dsp:cNvPr id="0" name=""/>
        <dsp:cNvSpPr/>
      </dsp:nvSpPr>
      <dsp:spPr>
        <a:xfrm>
          <a:off x="6854918" y="480767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854918" y="615490"/>
        <a:ext cx="403082" cy="404168"/>
      </dsp:txXfrm>
    </dsp:sp>
    <dsp:sp modelId="{0FD65C62-1E28-4681-89AA-2F5348B4D288}">
      <dsp:nvSpPr>
        <dsp:cNvPr id="0" name=""/>
        <dsp:cNvSpPr/>
      </dsp:nvSpPr>
      <dsp:spPr>
        <a:xfrm>
          <a:off x="7702368" y="2718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show how the café will attract customers and make profit.</a:t>
          </a:r>
          <a:endParaRPr lang="en-US" sz="1900" kern="1200"/>
        </a:p>
      </dsp:txBody>
      <dsp:txXfrm>
        <a:off x="7750101" y="50451"/>
        <a:ext cx="2620721" cy="1534246"/>
      </dsp:txXfrm>
    </dsp:sp>
    <dsp:sp modelId="{FFD56DE7-BFEB-4A0B-B5BB-A5C627CFB4B0}">
      <dsp:nvSpPr>
        <dsp:cNvPr id="0" name=""/>
        <dsp:cNvSpPr/>
      </dsp:nvSpPr>
      <dsp:spPr>
        <a:xfrm rot="5400000">
          <a:off x="8772546" y="1822564"/>
          <a:ext cx="575831" cy="67361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8858378" y="1871456"/>
        <a:ext cx="404168" cy="403082"/>
      </dsp:txXfrm>
    </dsp:sp>
    <dsp:sp modelId="{5BDBA95E-0ECF-4661-9543-E5272A17839C}">
      <dsp:nvSpPr>
        <dsp:cNvPr id="0" name=""/>
        <dsp:cNvSpPr/>
      </dsp:nvSpPr>
      <dsp:spPr>
        <a:xfrm>
          <a:off x="7702368" y="2718906"/>
          <a:ext cx="2716187" cy="16297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 convince investors or stakeholders to support the business. </a:t>
          </a:r>
          <a:endParaRPr lang="en-US" sz="1900" kern="1200"/>
        </a:p>
      </dsp:txBody>
      <dsp:txXfrm>
        <a:off x="7750101" y="2766639"/>
        <a:ext cx="2620721" cy="15342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CBC9C-6A76-45C7-B660-A6EF12C990A2}">
      <dsp:nvSpPr>
        <dsp:cNvPr id="0" name=""/>
        <dsp:cNvSpPr/>
      </dsp:nvSpPr>
      <dsp:spPr>
        <a:xfrm>
          <a:off x="620567" y="592127"/>
          <a:ext cx="1852875" cy="1852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178359-B174-41A3-808D-AF28BDF8F3C9}">
      <dsp:nvSpPr>
        <dsp:cNvPr id="0" name=""/>
        <dsp:cNvSpPr/>
      </dsp:nvSpPr>
      <dsp:spPr>
        <a:xfrm>
          <a:off x="1015443" y="987002"/>
          <a:ext cx="1063125" cy="1063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71281-AB6F-4886-A81B-3C1EC0DEF061}">
      <dsp:nvSpPr>
        <dsp:cNvPr id="0" name=""/>
        <dsp:cNvSpPr/>
      </dsp:nvSpPr>
      <dsp:spPr>
        <a:xfrm>
          <a:off x="28255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Green brew coffee will be a private limited company (LTD).</a:t>
          </a:r>
          <a:endParaRPr lang="en-US" sz="1700" kern="1200"/>
        </a:p>
      </dsp:txBody>
      <dsp:txXfrm>
        <a:off x="28255" y="3022128"/>
        <a:ext cx="3037500" cy="720000"/>
      </dsp:txXfrm>
    </dsp:sp>
    <dsp:sp modelId="{FFF501DB-FB02-489F-9173-7E6CF4AAF454}">
      <dsp:nvSpPr>
        <dsp:cNvPr id="0" name=""/>
        <dsp:cNvSpPr/>
      </dsp:nvSpPr>
      <dsp:spPr>
        <a:xfrm>
          <a:off x="4189630" y="592127"/>
          <a:ext cx="1852875" cy="1852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7BD117-06E5-4DF2-9AF3-BEF31F4156F2}">
      <dsp:nvSpPr>
        <dsp:cNvPr id="0" name=""/>
        <dsp:cNvSpPr/>
      </dsp:nvSpPr>
      <dsp:spPr>
        <a:xfrm>
          <a:off x="4584505" y="987002"/>
          <a:ext cx="1063125" cy="1063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8C39A-617D-40E8-9FAF-9FCBC75EE54B}">
      <dsp:nvSpPr>
        <dsp:cNvPr id="0" name=""/>
        <dsp:cNvSpPr/>
      </dsp:nvSpPr>
      <dsp:spPr>
        <a:xfrm>
          <a:off x="3597318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The owner has limited liability, so personal money in protected.</a:t>
          </a:r>
          <a:endParaRPr lang="en-US" sz="1700" kern="1200"/>
        </a:p>
      </dsp:txBody>
      <dsp:txXfrm>
        <a:off x="3597318" y="3022128"/>
        <a:ext cx="3037500" cy="720000"/>
      </dsp:txXfrm>
    </dsp:sp>
    <dsp:sp modelId="{A32BBF63-3480-49CE-B71D-B0F380323F6C}">
      <dsp:nvSpPr>
        <dsp:cNvPr id="0" name=""/>
        <dsp:cNvSpPr/>
      </dsp:nvSpPr>
      <dsp:spPr>
        <a:xfrm>
          <a:off x="7758693" y="592127"/>
          <a:ext cx="1852875" cy="1852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70408-A4C2-4AAF-AC42-038897427092}">
      <dsp:nvSpPr>
        <dsp:cNvPr id="0" name=""/>
        <dsp:cNvSpPr/>
      </dsp:nvSpPr>
      <dsp:spPr>
        <a:xfrm>
          <a:off x="8153568" y="987002"/>
          <a:ext cx="1063125" cy="1063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F7DB4A-D51A-4B77-9064-8BAFCA5F186E}">
      <dsp:nvSpPr>
        <dsp:cNvPr id="0" name=""/>
        <dsp:cNvSpPr/>
      </dsp:nvSpPr>
      <dsp:spPr>
        <a:xfrm>
          <a:off x="7166380" y="3022128"/>
          <a:ext cx="30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The business can grow and bring in investors easily.</a:t>
          </a:r>
          <a:br>
            <a:rPr lang="en-GB" sz="1700" kern="1200"/>
          </a:br>
          <a:endParaRPr lang="en-US" sz="1700" kern="1200"/>
        </a:p>
      </dsp:txBody>
      <dsp:txXfrm>
        <a:off x="7166380" y="3022128"/>
        <a:ext cx="30375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005CC1-ADEA-40AF-8F4D-180BD74B8F6A}">
      <dsp:nvSpPr>
        <dsp:cNvPr id="0" name=""/>
        <dsp:cNvSpPr/>
      </dsp:nvSpPr>
      <dsp:spPr>
        <a:xfrm>
          <a:off x="5134" y="1698153"/>
          <a:ext cx="1591716" cy="9550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owner/CEO</a:t>
          </a:r>
        </a:p>
      </dsp:txBody>
      <dsp:txXfrm>
        <a:off x="33106" y="1726125"/>
        <a:ext cx="1535772" cy="899086"/>
      </dsp:txXfrm>
    </dsp:sp>
    <dsp:sp modelId="{24ABE31F-5689-43DF-8E3F-8CA5F0A50C59}">
      <dsp:nvSpPr>
        <dsp:cNvPr id="0" name=""/>
        <dsp:cNvSpPr/>
      </dsp:nvSpPr>
      <dsp:spPr>
        <a:xfrm>
          <a:off x="1756023" y="1978296"/>
          <a:ext cx="337443" cy="394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1756023" y="2057245"/>
        <a:ext cx="236210" cy="236847"/>
      </dsp:txXfrm>
    </dsp:sp>
    <dsp:sp modelId="{039CBEAA-BEDD-4862-80EF-E5C7D52511C9}">
      <dsp:nvSpPr>
        <dsp:cNvPr id="0" name=""/>
        <dsp:cNvSpPr/>
      </dsp:nvSpPr>
      <dsp:spPr>
        <a:xfrm>
          <a:off x="2233538" y="1698153"/>
          <a:ext cx="1591716" cy="9550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Marketing manager </a:t>
          </a:r>
        </a:p>
      </dsp:txBody>
      <dsp:txXfrm>
        <a:off x="2261510" y="1726125"/>
        <a:ext cx="1535772" cy="899086"/>
      </dsp:txXfrm>
    </dsp:sp>
    <dsp:sp modelId="{B843331A-3BC2-4BB8-B946-120AC5A7E863}">
      <dsp:nvSpPr>
        <dsp:cNvPr id="0" name=""/>
        <dsp:cNvSpPr/>
      </dsp:nvSpPr>
      <dsp:spPr>
        <a:xfrm>
          <a:off x="3984426" y="1978296"/>
          <a:ext cx="337443" cy="394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3984426" y="2057245"/>
        <a:ext cx="236210" cy="236847"/>
      </dsp:txXfrm>
    </dsp:sp>
    <dsp:sp modelId="{A6E29BE4-FCDE-4C92-A3B6-436053EFC75A}">
      <dsp:nvSpPr>
        <dsp:cNvPr id="0" name=""/>
        <dsp:cNvSpPr/>
      </dsp:nvSpPr>
      <dsp:spPr>
        <a:xfrm>
          <a:off x="4461941" y="1698153"/>
          <a:ext cx="1591716" cy="9550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Operational manager </a:t>
          </a:r>
        </a:p>
      </dsp:txBody>
      <dsp:txXfrm>
        <a:off x="4489913" y="1726125"/>
        <a:ext cx="1535772" cy="899086"/>
      </dsp:txXfrm>
    </dsp:sp>
    <dsp:sp modelId="{5B914D52-65B6-4F63-80A4-25A2BAA5E977}">
      <dsp:nvSpPr>
        <dsp:cNvPr id="0" name=""/>
        <dsp:cNvSpPr/>
      </dsp:nvSpPr>
      <dsp:spPr>
        <a:xfrm>
          <a:off x="6212830" y="1978296"/>
          <a:ext cx="337443" cy="394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212830" y="2057245"/>
        <a:ext cx="236210" cy="236847"/>
      </dsp:txXfrm>
    </dsp:sp>
    <dsp:sp modelId="{6EB863B7-2F27-4606-BF10-97D2C68B4108}">
      <dsp:nvSpPr>
        <dsp:cNvPr id="0" name=""/>
        <dsp:cNvSpPr/>
      </dsp:nvSpPr>
      <dsp:spPr>
        <a:xfrm>
          <a:off x="6690345" y="1698153"/>
          <a:ext cx="1591716" cy="9550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Finance manager </a:t>
          </a:r>
        </a:p>
      </dsp:txBody>
      <dsp:txXfrm>
        <a:off x="6718317" y="1726125"/>
        <a:ext cx="1535772" cy="899086"/>
      </dsp:txXfrm>
    </dsp:sp>
    <dsp:sp modelId="{BA8E7ECA-3CC2-4B82-9147-A7DD5B89EB63}">
      <dsp:nvSpPr>
        <dsp:cNvPr id="0" name=""/>
        <dsp:cNvSpPr/>
      </dsp:nvSpPr>
      <dsp:spPr>
        <a:xfrm>
          <a:off x="8441233" y="1978296"/>
          <a:ext cx="337443" cy="3947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8441233" y="2057245"/>
        <a:ext cx="236210" cy="236847"/>
      </dsp:txXfrm>
    </dsp:sp>
    <dsp:sp modelId="{872F8AF9-B136-4185-AE94-3348FB2678C2}">
      <dsp:nvSpPr>
        <dsp:cNvPr id="0" name=""/>
        <dsp:cNvSpPr/>
      </dsp:nvSpPr>
      <dsp:spPr>
        <a:xfrm>
          <a:off x="8918748" y="1698153"/>
          <a:ext cx="1591716" cy="9550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Staff </a:t>
          </a:r>
        </a:p>
      </dsp:txBody>
      <dsp:txXfrm>
        <a:off x="8946720" y="1726125"/>
        <a:ext cx="1535772" cy="8990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10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51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524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BFB0-6CD1-28E6-B24A-FDAC4EEC5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AA62F5-9C75-A290-98BC-F9ACB7B99E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C7072-693F-7341-FF65-32C349CE8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FE0DA-F4BE-9C90-5B48-0695C858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81D2F-4179-1AD3-E213-FC33197B4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983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842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F56A6-B387-5D58-907E-F8C1F4AE3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3649AA-94C1-FC1C-BCC4-29852977B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4E7E-CAFE-039C-959B-23FDAE05F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FE8D3-07CB-A433-C05F-5A64F412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EB137-970E-E462-5149-7AAB584F6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26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21-FD2A-7D25-A251-E22EF211D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73915-1286-26B2-479A-2E19CC171E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F369D5-24D9-E477-4A38-72D057E693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724E2-23DB-A6B6-92CC-1D69CDE43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7340F-A99F-9578-B939-B87A55A23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FB51C-F754-3A05-5956-9C2A3AB31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988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EFE75-0990-25FF-2D46-A44D93B2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5C23F-6AF4-2ACE-465F-D1BCD3118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82E86-577F-EC2E-D963-A5B3FDA99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A546D5-C2DE-8E40-C61D-4BF1E14CEC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D2EBFA-6491-F8D9-4BC5-25916E35B7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BFF43F-828C-FD39-438C-F0EE9AD4D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EB390-D3C7-B6B6-0FDD-1C15862C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951E1C-B869-A84C-1FD2-09EE11270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09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F3720-90FA-8601-91E5-96D1D4022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137C09-FD56-DEB9-5513-E013049FC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CE7E77-C068-EE6C-F445-948D2A40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86D30F-74B1-972D-10BA-82831FA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71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1BBD48-82C0-0606-6E8A-4E2BAAEE1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3D6A2-677E-7BE1-F9C1-7BF8CE44E8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E27C1-3425-D2E9-E742-9AA9F8C1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13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363B-FDE8-6D98-CABC-7EB514D5A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C82E-7076-2289-BB9D-2D0F42AA1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FFB50D-9B05-B0BF-2BD1-B8A68302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0FAF6-7BC3-B2E0-8D0B-7A2FCCFF8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1B022-9AF5-7FAF-1AA2-1FF294AA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AF446-EFF1-2397-D097-9CF0E0F7E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871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AFF6B-0A80-1396-AFEC-EB93674EC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6DEC6D-9AB4-A1CB-DDE3-1E5D82D05D0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E6DB1-5C72-4D73-D061-02414F0CF1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1AB03A-FB7E-F364-5B79-75DCE8E31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66DF0-D91F-75C8-F105-EEE912E6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202980-0966-BFF9-1935-9F7625855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1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9130D-D6DE-68A5-940C-6888DEB03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E0D19-9823-34E2-350B-2A94809C8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DCECB-6880-5C4C-B7DF-EEE2D0DB5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D72A0-7EF8-5FFA-0D80-D821977C5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F0812-A2D1-8EFC-7F4E-A851BDE2C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9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579629-CB8B-5320-5332-BE118258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3A5D5-D791-311E-1BD7-4A1A8D6FF6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28D98-1A00-7902-0DAA-A4837DF8A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B3B61-EE05-CA59-DE59-1BE7DE3B8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DBD0B-42AD-CA6E-3B63-48479505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32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59CC87-9A85-48E2-704A-7C6B0CD80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CC6C5-C2D4-C53B-6875-BA48D7D10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FC00C-BEF3-76A3-7FE5-3552E1A82B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EA737-F782-54F3-378D-4DBF80744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CA97C-2375-E488-470B-F779F9ED56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67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rson writing on a notepad">
            <a:extLst>
              <a:ext uri="{FF2B5EF4-FFF2-40B4-BE49-F238E27FC236}">
                <a16:creationId xmlns:a16="http://schemas.microsoft.com/office/drawing/2014/main" id="{87135A77-1911-A701-4FD8-79CA1C9E3D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2" r="-1" b="-1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2508E7-EE09-3285-416C-4FC3E667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/>
              <a:t>Assessment Task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83A45-ACFA-A201-DF55-C3FDC03B71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Enterprise and Entrepreneurship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108D317-7CBD-4897-BD1F-959436D2A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564" y="834888"/>
            <a:ext cx="4314645" cy="1268958"/>
          </a:xfrm>
        </p:spPr>
        <p:txBody>
          <a:bodyPr anchor="b">
            <a:normAutofit/>
          </a:bodyPr>
          <a:lstStyle/>
          <a:p>
            <a:r>
              <a:rPr lang="en-GB" sz="3200"/>
              <a:t>Business Plan</a:t>
            </a:r>
            <a:br>
              <a:rPr lang="en-GB" sz="3200"/>
            </a:br>
            <a:r>
              <a:rPr lang="en-GB" sz="3200"/>
              <a:t>GREEN BREW PLAN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5AD544-10D5-5A6D-076A-57D4462FD5C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50"/>
          <a:stretch>
            <a:fillRect/>
          </a:stretch>
        </p:blipFill>
        <p:spPr bwMode="auto"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noFill/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F3CA65-EA00-46B4-9616-39E6853F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172" y="2240371"/>
            <a:ext cx="42062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5563" y="2557587"/>
            <a:ext cx="4314645" cy="371731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/>
              <a:t>Name: Sadika Akter Sabrin</a:t>
            </a:r>
          </a:p>
          <a:p>
            <a:pPr marL="0" indent="0">
              <a:buNone/>
            </a:pPr>
            <a:r>
              <a:rPr lang="en-GB" sz="1800"/>
              <a:t>ID Number: 2441838</a:t>
            </a:r>
          </a:p>
          <a:p>
            <a:pPr marL="0" indent="0">
              <a:buNone/>
            </a:pPr>
            <a:r>
              <a:rPr lang="en-GB" sz="1800"/>
              <a:t>Module code: LCLM4006_LON </a:t>
            </a:r>
          </a:p>
          <a:p>
            <a:pPr marL="0" indent="0">
              <a:buNone/>
            </a:pPr>
            <a:r>
              <a:rPr lang="en-GB" sz="1800"/>
              <a:t>Module tittle : Enterprise and entrepreneurship</a:t>
            </a:r>
          </a:p>
          <a:p>
            <a:pPr marL="0" indent="0">
              <a:buNone/>
            </a:pPr>
            <a:r>
              <a:rPr lang="en-GB" sz="1800"/>
              <a:t>Lecturer: Dr Tola Odugbesan </a:t>
            </a:r>
          </a:p>
        </p:txBody>
      </p: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400" b="1" i="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Table of Contents</a:t>
            </a: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635FF-B9DD-CA2B-F18A-8979D68BF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Cover page </a:t>
            </a:r>
          </a:p>
          <a:p>
            <a:r>
              <a:rPr lang="en-US" dirty="0"/>
              <a:t>Introduction</a:t>
            </a:r>
          </a:p>
          <a:p>
            <a:r>
              <a:rPr lang="en-US" dirty="0"/>
              <a:t>Overview of the business idea </a:t>
            </a:r>
          </a:p>
          <a:p>
            <a:r>
              <a:rPr lang="en-US" dirty="0"/>
              <a:t>Legal format and management structure </a:t>
            </a:r>
          </a:p>
          <a:p>
            <a:r>
              <a:rPr lang="en-US" dirty="0"/>
              <a:t>An organizational chart of a coffee shop </a:t>
            </a:r>
          </a:p>
          <a:p>
            <a:r>
              <a:rPr lang="en-US" dirty="0"/>
              <a:t>PESTEL Analysis </a:t>
            </a:r>
          </a:p>
          <a:p>
            <a:r>
              <a:rPr lang="en-US" dirty="0"/>
              <a:t>Marketing strategies </a:t>
            </a:r>
          </a:p>
          <a:p>
            <a:r>
              <a:rPr lang="en-US" dirty="0"/>
              <a:t>Funding requirements and allocation </a:t>
            </a:r>
          </a:p>
          <a:p>
            <a:r>
              <a:rPr lang="en-US" dirty="0"/>
              <a:t>conclusion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BF26B93-9992-E45C-713A-7DF4A5769E2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9804" b="592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957E82-7305-647C-4919-676C7AE35DAB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>
                <a:effectLst/>
                <a:latin typeface="+mj-lt"/>
                <a:ea typeface="+mj-ea"/>
                <a:cs typeface="+mj-cs"/>
              </a:rPr>
              <a:t>Introduction</a:t>
            </a:r>
            <a:endParaRPr lang="en-US" sz="44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DEC8CCC-8A7B-CBB0-5382-37C53E5DAA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01360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51827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686834" y="1153572"/>
            <a:ext cx="3200400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Section 1 - </a:t>
            </a:r>
            <a:r>
              <a:rPr lang="en-US" sz="4400" b="1" i="0" kern="120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Overview of the Business Idea</a:t>
            </a:r>
            <a:endParaRPr lang="en-US" sz="4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E1903-7C68-2C6F-2D1E-D8A37D30E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Green brew coffee is a café that sells healthy deinks like green coffee, teas, and fresh juices, along with snacks</a:t>
            </a:r>
          </a:p>
          <a:p>
            <a:r>
              <a:rPr lang="en-US"/>
              <a:t>The business focuses on sustainability by using eco-friendly packaging and responsibly sourced ingredients. </a:t>
            </a:r>
          </a:p>
          <a:p>
            <a:r>
              <a:rPr lang="en-US"/>
              <a:t>It targets students and young professionals, offering a comfortable place to relax, study, or meet friends.</a:t>
            </a:r>
          </a:p>
        </p:txBody>
      </p:sp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1115568" y="509521"/>
            <a:ext cx="10232136" cy="1014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Section 2 - </a:t>
            </a: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Legal Format and Management Structure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7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575BC3F-D80B-1DDE-71BD-29DA8A4D87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7115618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78E2-EAFE-AE2C-35B9-A1C18FCF4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/>
              <a:t>Example: An organisational chart of a restaurant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CE5A2A-49E8-A46F-103B-3028DB094F2C}"/>
              </a:ext>
            </a:extLst>
          </p:cNvPr>
          <p:cNvSpPr txBox="1"/>
          <p:nvPr/>
        </p:nvSpPr>
        <p:spPr>
          <a:xfrm>
            <a:off x="922564" y="5270336"/>
            <a:ext cx="6915150" cy="367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using MS Visio – refer to week 3 lecture recording</a:t>
            </a:r>
          </a:p>
        </p:txBody>
      </p:sp>
      <p:graphicFrame>
        <p:nvGraphicFramePr>
          <p:cNvPr id="19" name="Content Placeholder 18">
            <a:extLst>
              <a:ext uri="{FF2B5EF4-FFF2-40B4-BE49-F238E27FC236}">
                <a16:creationId xmlns:a16="http://schemas.microsoft.com/office/drawing/2014/main" id="{DCF37D2A-34C5-6DD7-9D9A-9D1FE3A21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095667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466722" y="586855"/>
            <a:ext cx="3201366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Section 3 – 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 Analysis</a:t>
            </a:r>
            <a:endParaRPr lang="en-US" sz="40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BF6541-B0FA-9297-3DE4-B13C722629AE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Conduct a PESTEL Analysis and Align it with Business Strategy</a:t>
            </a:r>
            <a:endParaRPr lang="en-US" sz="19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(External factors)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Political : </a:t>
            </a:r>
            <a:r>
              <a:rPr lang="en-US" sz="1900"/>
              <a:t>must follow laws and food safety rules.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Economic : </a:t>
            </a:r>
            <a:r>
              <a:rPr lang="en-US" sz="1900"/>
              <a:t>costs and sales can change with economy.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Social: </a:t>
            </a:r>
            <a:r>
              <a:rPr lang="en-US" sz="1900"/>
              <a:t>more people want healthy deinks and café culture is growing.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Technological: </a:t>
            </a:r>
            <a:r>
              <a:rPr lang="en-US" sz="1900"/>
              <a:t>online ordering, mobile payments, and social media help sales.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Environmental: </a:t>
            </a:r>
            <a:r>
              <a:rPr lang="en-US" sz="1900"/>
              <a:t>customers prefer eco-friendly packaging and sustainable business.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Legal : </a:t>
            </a:r>
            <a:r>
              <a:rPr lang="en-US" sz="1900"/>
              <a:t>must follow employment laws, and safety regulation.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/>
              <a:t>(Align PESTEL)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Use eco-friendly packaging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Promote through social media and online ordering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Offer healthy deinks to match customer trends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/>
              <a:t>Contril costs and follow all legal rules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Section 4 - </a:t>
            </a: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Strategies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Target market: students, young professionals, and health- conscious people aged 18-40.</a:t>
            </a:r>
          </a:p>
          <a:p>
            <a:r>
              <a:rPr lang="en-US"/>
              <a:t>Customer needs : affordable, healthy drinks and relaxing café space</a:t>
            </a:r>
          </a:p>
          <a:p>
            <a:r>
              <a:rPr lang="en-US"/>
              <a:t>USP: green brew coffee, eco-friendly packaging, and healthy menu options.</a:t>
            </a:r>
          </a:p>
          <a:p>
            <a:r>
              <a:rPr lang="en-US"/>
              <a:t>Strategies : social media marketing, student discounts , loyalty rewards, and promotions to attract and retain customers .  </a:t>
            </a:r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AB0C6C-1B62-BD5B-4E39-AC5A070018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822319"/>
              </p:ext>
            </p:extLst>
          </p:nvPr>
        </p:nvGraphicFramePr>
        <p:xfrm>
          <a:off x="6994525" y="642938"/>
          <a:ext cx="4551362" cy="557053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09029">
                  <a:extLst>
                    <a:ext uri="{9D8B030D-6E8A-4147-A177-3AD203B41FA5}">
                      <a16:colId xmlns:a16="http://schemas.microsoft.com/office/drawing/2014/main" val="4078324115"/>
                    </a:ext>
                  </a:extLst>
                </a:gridCol>
                <a:gridCol w="1442333">
                  <a:extLst>
                    <a:ext uri="{9D8B030D-6E8A-4147-A177-3AD203B41FA5}">
                      <a16:colId xmlns:a16="http://schemas.microsoft.com/office/drawing/2014/main" val="3261734122"/>
                    </a:ext>
                  </a:extLst>
                </a:gridCol>
              </a:tblGrid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Fixed Costs</a:t>
                      </a:r>
                      <a:endParaRPr lang="en-GB" sz="33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 err="1">
                          <a:effectLst/>
                        </a:rPr>
                        <a:t>Perfix</a:t>
                      </a:r>
                      <a:r>
                        <a:rPr lang="en-GB" sz="3300" u="none" strike="noStrike" dirty="0">
                          <a:effectLst/>
                        </a:rPr>
                        <a:t>  month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919177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Rent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£2,000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66274579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Salaries (2staff)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£3,500</a:t>
                      </a: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957750995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Gas bill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£150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3343916940"/>
                  </a:ext>
                </a:extLst>
              </a:tr>
              <a:tr h="11913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rates/other</a:t>
                      </a: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£300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1042499348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>
                          <a:effectLst/>
                        </a:rPr>
                        <a:t>Accountant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>
                          <a:effectLst/>
                        </a:rPr>
                        <a:t>£100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911577121"/>
                  </a:ext>
                </a:extLst>
              </a:tr>
              <a:tr h="63756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3300" u="none" strike="noStrike" dirty="0">
                          <a:effectLst/>
                        </a:rPr>
                        <a:t>Total cost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3300" u="none" strike="noStrike" dirty="0">
                          <a:effectLst/>
                        </a:rPr>
                        <a:t>£6,050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/>
                </a:tc>
                <a:extLst>
                  <a:ext uri="{0D108BD9-81ED-4DB2-BD59-A6C34878D82A}">
                    <a16:rowId xmlns:a16="http://schemas.microsoft.com/office/drawing/2014/main" val="246753763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6430071"/>
              </p:ext>
            </p:extLst>
          </p:nvPr>
        </p:nvGraphicFramePr>
        <p:xfrm>
          <a:off x="991752" y="315418"/>
          <a:ext cx="4863925" cy="6225573"/>
        </p:xfrm>
        <a:graphic>
          <a:graphicData uri="http://schemas.openxmlformats.org/drawingml/2006/table">
            <a:tbl>
              <a:tblPr firstRow="1"/>
              <a:tblGrid>
                <a:gridCol w="2625291">
                  <a:extLst>
                    <a:ext uri="{9D8B030D-6E8A-4147-A177-3AD203B41FA5}">
                      <a16:colId xmlns:a16="http://schemas.microsoft.com/office/drawing/2014/main" val="3173173661"/>
                    </a:ext>
                  </a:extLst>
                </a:gridCol>
                <a:gridCol w="2238634">
                  <a:extLst>
                    <a:ext uri="{9D8B030D-6E8A-4147-A177-3AD203B41FA5}">
                      <a16:colId xmlns:a16="http://schemas.microsoft.com/office/drawing/2014/main" val="896379705"/>
                    </a:ext>
                  </a:extLst>
                </a:gridCol>
              </a:tblGrid>
              <a:tr h="611947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endParaRPr lang="en-GB" sz="25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073799"/>
                  </a:ext>
                </a:extLst>
              </a:tr>
              <a:tr h="895476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Rent (3 months)</a:t>
                      </a:r>
                      <a:endParaRPr lang="en-GB" sz="25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£6,000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8123093"/>
                  </a:ext>
                </a:extLst>
              </a:tr>
              <a:tr h="611947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Equipment 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£8,000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427567"/>
                  </a:ext>
                </a:extLst>
              </a:tr>
              <a:tr h="66778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Furniture and </a:t>
                      </a:r>
                      <a:r>
                        <a:rPr lang="en-GB" sz="24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renovation 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£3,000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424853"/>
                  </a:ext>
                </a:extLst>
              </a:tr>
              <a:tr h="611947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Initial stock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£2,500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9335077"/>
                  </a:ext>
                </a:extLst>
              </a:tr>
              <a:tr h="681181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Licences and permits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£500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560983"/>
                  </a:ext>
                </a:extLst>
              </a:tr>
              <a:tr h="611947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marketing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£1,500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20869"/>
                  </a:ext>
                </a:extLst>
              </a:tr>
              <a:tr h="611947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Other costs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5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£1,000</a:t>
                      </a: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35106843"/>
                  </a:ext>
                </a:extLst>
              </a:tr>
              <a:tr h="611947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</a:t>
                      </a:r>
                      <a:endParaRPr lang="en-GB" sz="25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£22,500</a:t>
                      </a:r>
                      <a:endParaRPr lang="en-GB" sz="25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91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153EDB2-4AAD-43F4-AE78-4D326C813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3CB7779-72E2-4E92-AE18-6BBC335DD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7625" y="0"/>
            <a:ext cx="11097905" cy="6858000"/>
            <a:chOff x="547625" y="0"/>
            <a:chExt cx="11097905" cy="68580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175B9DA5-08BD-40EA-B06C-3D3CCD06A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5" y="0"/>
              <a:ext cx="10345003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EE62D72-11EF-40E9-BF23-0FCAEACD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08673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76336F2-6633-4E26-8760-05F94D87D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75235" y="0"/>
              <a:ext cx="2486322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9F3102E-7749-422F-8F51-A148252B8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7625" y="0"/>
              <a:ext cx="2209181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71191CD-1211-4C40-9D45-449D9BE65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36349" y="0"/>
              <a:ext cx="2209181" cy="6858000"/>
            </a:xfrm>
            <a:custGeom>
              <a:avLst/>
              <a:gdLst>
                <a:gd name="connsiteX0" fmla="*/ 937727 w 2209181"/>
                <a:gd name="connsiteY0" fmla="*/ 0 h 6858000"/>
                <a:gd name="connsiteX1" fmla="*/ 955085 w 2209181"/>
                <a:gd name="connsiteY1" fmla="*/ 0 h 6858000"/>
                <a:gd name="connsiteX2" fmla="*/ 982018 w 2209181"/>
                <a:gd name="connsiteY2" fmla="*/ 25210 h 6858000"/>
                <a:gd name="connsiteX3" fmla="*/ 2202283 w 2209181"/>
                <a:gd name="connsiteY3" fmla="*/ 3810283 h 6858000"/>
                <a:gd name="connsiteX4" fmla="*/ 236958 w 2209181"/>
                <a:gd name="connsiteY4" fmla="*/ 6682507 h 6858000"/>
                <a:gd name="connsiteX5" fmla="*/ 19349 w 2209181"/>
                <a:gd name="connsiteY5" fmla="*/ 6858000 h 6858000"/>
                <a:gd name="connsiteX6" fmla="*/ 0 w 2209181"/>
                <a:gd name="connsiteY6" fmla="*/ 6858000 h 6858000"/>
                <a:gd name="connsiteX7" fmla="*/ 218679 w 2209181"/>
                <a:gd name="connsiteY7" fmla="*/ 6681644 h 6858000"/>
                <a:gd name="connsiteX8" fmla="*/ 2184004 w 2209181"/>
                <a:gd name="connsiteY8" fmla="*/ 3809420 h 6858000"/>
                <a:gd name="connsiteX9" fmla="*/ 963738 w 2209181"/>
                <a:gd name="connsiteY9" fmla="*/ 2434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37727" y="0"/>
                  </a:moveTo>
                  <a:lnTo>
                    <a:pt x="955085" y="0"/>
                  </a:lnTo>
                  <a:lnTo>
                    <a:pt x="982018" y="25210"/>
                  </a:lnTo>
                  <a:cubicBezTo>
                    <a:pt x="1836289" y="886318"/>
                    <a:pt x="2270080" y="2270266"/>
                    <a:pt x="2202283" y="3810283"/>
                  </a:cubicBezTo>
                  <a:cubicBezTo>
                    <a:pt x="2138530" y="5258455"/>
                    <a:pt x="1199288" y="5896573"/>
                    <a:pt x="236958" y="6682507"/>
                  </a:cubicBezTo>
                  <a:lnTo>
                    <a:pt x="19349" y="6858000"/>
                  </a:lnTo>
                  <a:lnTo>
                    <a:pt x="0" y="6858000"/>
                  </a:lnTo>
                  <a:lnTo>
                    <a:pt x="218679" y="6681644"/>
                  </a:lnTo>
                  <a:cubicBezTo>
                    <a:pt x="1181008" y="5895709"/>
                    <a:pt x="2120250" y="5257592"/>
                    <a:pt x="2184004" y="3809420"/>
                  </a:cubicBezTo>
                  <a:cubicBezTo>
                    <a:pt x="2251801" y="2269402"/>
                    <a:pt x="1818009" y="885455"/>
                    <a:pt x="963738" y="24346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F19B2-8C3F-D75A-7C23-E7E461F14C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27252"/>
              </p:ext>
            </p:extLst>
          </p:nvPr>
        </p:nvGraphicFramePr>
        <p:xfrm>
          <a:off x="2425210" y="844627"/>
          <a:ext cx="7011139" cy="3531850"/>
        </p:xfrm>
        <a:graphic>
          <a:graphicData uri="http://schemas.openxmlformats.org/drawingml/2006/table">
            <a:tbl>
              <a:tblPr firstRow="1" bandRow="1"/>
              <a:tblGrid>
                <a:gridCol w="1451590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743540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956130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953127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953127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997495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956130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</a:t>
                      </a:r>
                      <a:endParaRPr lang="en-GB" sz="22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</a:t>
                      </a:r>
                      <a:endParaRPr lang="en-GB" sz="22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41376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Electricity</a:t>
                      </a:r>
                      <a:endParaRPr lang="en-GB" sz="22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250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300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400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450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Raw materials</a:t>
                      </a:r>
                      <a:endParaRPr lang="en-GB" sz="22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550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700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900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1,000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1,200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hourly paid Emp</a:t>
                      </a:r>
                      <a:endParaRPr lang="en-GB" sz="22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200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450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800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779522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 cost</a:t>
                      </a:r>
                      <a:endParaRPr lang="en-GB" sz="22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£1,000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£1,300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£1,700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£2,100</a:t>
                      </a:r>
                      <a:endParaRPr lang="en-GB" sz="22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£2,450</a:t>
                      </a:r>
                      <a:endParaRPr lang="en-GB" sz="22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ED89189-FB6E-F6A5-FE8F-2CDDE5D6F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792267"/>
              </p:ext>
            </p:extLst>
          </p:nvPr>
        </p:nvGraphicFramePr>
        <p:xfrm>
          <a:off x="750302" y="810693"/>
          <a:ext cx="10421895" cy="3871518"/>
        </p:xfrm>
        <a:graphic>
          <a:graphicData uri="http://schemas.openxmlformats.org/drawingml/2006/table">
            <a:tbl>
              <a:tblPr/>
              <a:tblGrid>
                <a:gridCol w="2045531">
                  <a:extLst>
                    <a:ext uri="{9D8B030D-6E8A-4147-A177-3AD203B41FA5}">
                      <a16:colId xmlns:a16="http://schemas.microsoft.com/office/drawing/2014/main" val="2231490072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18814833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562362153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352855495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421131222"/>
                    </a:ext>
                  </a:extLst>
                </a:gridCol>
                <a:gridCol w="1394718">
                  <a:extLst>
                    <a:ext uri="{9D8B030D-6E8A-4147-A177-3AD203B41FA5}">
                      <a16:colId xmlns:a16="http://schemas.microsoft.com/office/drawing/2014/main" val="1789028460"/>
                    </a:ext>
                  </a:extLst>
                </a:gridCol>
                <a:gridCol w="1396732">
                  <a:extLst>
                    <a:ext uri="{9D8B030D-6E8A-4147-A177-3AD203B41FA5}">
                      <a16:colId xmlns:a16="http://schemas.microsoft.com/office/drawing/2014/main" val="2007591605"/>
                    </a:ext>
                  </a:extLst>
                </a:gridCol>
              </a:tblGrid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Jan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Feb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Jun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5798917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£6,050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£6,050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£6050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£6,050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£6,050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£6,050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318362"/>
                  </a:ext>
                </a:extLst>
              </a:tr>
              <a:tr h="106435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£700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£1,000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£1,300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£1,700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£2,100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£2,450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44822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£6,750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£7,050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£7,350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£7,750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£8,150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£8,500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319405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£3,000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£4,500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£6,500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£8,500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£10,500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2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£12,500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4665380"/>
                  </a:ext>
                </a:extLst>
              </a:tr>
              <a:tr h="5614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3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-£3,750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-£2,550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-£850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£750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£2,350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£4,000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921308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48ED22E-60CB-C575-C560-F579BE600A27}"/>
              </a:ext>
            </a:extLst>
          </p:cNvPr>
          <p:cNvSpPr txBox="1"/>
          <p:nvPr/>
        </p:nvSpPr>
        <p:spPr>
          <a:xfrm>
            <a:off x="914400" y="4793381"/>
            <a:ext cx="10241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Investment capital needed =£25,150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95F13B-A6A0-47E2-82A6-F316CAD0016A}"/>
              </a:ext>
            </a:extLst>
          </p:cNvPr>
          <p:cNvSpPr txBox="1"/>
          <p:nvPr/>
        </p:nvSpPr>
        <p:spPr>
          <a:xfrm>
            <a:off x="914399" y="5778266"/>
            <a:ext cx="10257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 dirty="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 dirty="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 dirty="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up to the break-even point)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7CEB-165B-1019-10DA-C2D7AD3A9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2" y="741391"/>
            <a:ext cx="5479719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A8E84-7B8E-905D-5EBB-85D977C29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5479719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green brew coffee is a modern, eco-friendly café offering healthy drinks to students and young professionals. With strong demand for sustainable products, the business has good potential to attract customers, grow, and make profit. </a:t>
            </a:r>
          </a:p>
        </p:txBody>
      </p:sp>
      <p:pic>
        <p:nvPicPr>
          <p:cNvPr id="5" name="Picture 4" descr="Person holding coffee">
            <a:extLst>
              <a:ext uri="{FF2B5EF4-FFF2-40B4-BE49-F238E27FC236}">
                <a16:creationId xmlns:a16="http://schemas.microsoft.com/office/drawing/2014/main" id="{4F1CA857-1D86-00D2-92E1-6E64BC9B7E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58" r="28878"/>
          <a:stretch>
            <a:fillRect/>
          </a:stretch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377870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Questions? </a:t>
            </a:r>
          </a:p>
        </p:txBody>
      </p:sp>
      <p:pic>
        <p:nvPicPr>
          <p:cNvPr id="3074" name="Picture 2" descr="Asking powerful questions in your ...">
            <a:extLst>
              <a:ext uri="{FF2B5EF4-FFF2-40B4-BE49-F238E27FC236}">
                <a16:creationId xmlns:a16="http://schemas.microsoft.com/office/drawing/2014/main" id="{41E7ED96-E8B4-D3EF-1B9C-F61D7CC8DD0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5629" y="1727486"/>
            <a:ext cx="7456714" cy="405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716</Words>
  <Application>Microsoft Office PowerPoint</Application>
  <PresentationFormat>Widescreen</PresentationFormat>
  <Paragraphs>181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Meiryo</vt:lpstr>
      <vt:lpstr>Aptos</vt:lpstr>
      <vt:lpstr>Aptos Narrow</vt:lpstr>
      <vt:lpstr>Arial</vt:lpstr>
      <vt:lpstr>Calibri</vt:lpstr>
      <vt:lpstr>Calibri Light</vt:lpstr>
      <vt:lpstr>Office Theme</vt:lpstr>
      <vt:lpstr>Assessment Task 2</vt:lpstr>
      <vt:lpstr>Business Plan GREEN BREW PLAN </vt:lpstr>
      <vt:lpstr>PowerPoint Presentation</vt:lpstr>
      <vt:lpstr>PowerPoint Presentation</vt:lpstr>
      <vt:lpstr>PowerPoint Presentation</vt:lpstr>
      <vt:lpstr>PowerPoint Presentation</vt:lpstr>
      <vt:lpstr>Example: An organisational chart of a restaurant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Sadika Akter Sabrin (2441838)</cp:lastModifiedBy>
  <cp:revision>53</cp:revision>
  <dcterms:created xsi:type="dcterms:W3CDTF">2023-07-31T07:37:43Z</dcterms:created>
  <dcterms:modified xsi:type="dcterms:W3CDTF">2026-04-19T14:09:56Z</dcterms:modified>
</cp:coreProperties>
</file>