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3" r:id="rId8"/>
    <p:sldId id="262" r:id="rId9"/>
    <p:sldId id="268" r:id="rId10"/>
    <p:sldId id="269" r:id="rId11"/>
    <p:sldId id="270"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A1747B-6619-4E3F-BB49-635158F30A89}" v="22" dt="2022-12-05T19:44:36.6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33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rgan Mcgowan- Boswell (2203790)" userId="S::2203790@student.uwtsd.ac.uk::b6f170f4-94c4-47e8-ae77-6031c77a12cc" providerId="AD" clId="Web-{29477F35-1E65-E67B-A3E7-CAD74C77310F}"/>
    <pc:docChg chg="addSld delSld modSld sldOrd">
      <pc:chgData name="Morgan Mcgowan- Boswell (2203790)" userId="S::2203790@student.uwtsd.ac.uk::b6f170f4-94c4-47e8-ae77-6031c77a12cc" providerId="AD" clId="Web-{29477F35-1E65-E67B-A3E7-CAD74C77310F}" dt="2022-12-03T16:30:55.189" v="865"/>
      <pc:docMkLst>
        <pc:docMk/>
      </pc:docMkLst>
      <pc:sldChg chg="modSp">
        <pc:chgData name="Morgan Mcgowan- Boswell (2203790)" userId="S::2203790@student.uwtsd.ac.uk::b6f170f4-94c4-47e8-ae77-6031c77a12cc" providerId="AD" clId="Web-{29477F35-1E65-E67B-A3E7-CAD74C77310F}" dt="2022-12-03T14:42:51.246" v="92" actId="20577"/>
        <pc:sldMkLst>
          <pc:docMk/>
          <pc:sldMk cId="2159725643" sldId="257"/>
        </pc:sldMkLst>
        <pc:spChg chg="mod">
          <ac:chgData name="Morgan Mcgowan- Boswell (2203790)" userId="S::2203790@student.uwtsd.ac.uk::b6f170f4-94c4-47e8-ae77-6031c77a12cc" providerId="AD" clId="Web-{29477F35-1E65-E67B-A3E7-CAD74C77310F}" dt="2022-12-03T14:42:51.246" v="92" actId="20577"/>
          <ac:spMkLst>
            <pc:docMk/>
            <pc:sldMk cId="2159725643" sldId="257"/>
            <ac:spMk id="3" creationId="{869435AD-DC6B-6969-800A-44990E870FB9}"/>
          </ac:spMkLst>
        </pc:spChg>
      </pc:sldChg>
      <pc:sldChg chg="addSp modSp">
        <pc:chgData name="Morgan Mcgowan- Boswell (2203790)" userId="S::2203790@student.uwtsd.ac.uk::b6f170f4-94c4-47e8-ae77-6031c77a12cc" providerId="AD" clId="Web-{29477F35-1E65-E67B-A3E7-CAD74C77310F}" dt="2022-12-03T14:55:56.877" v="187" actId="20577"/>
        <pc:sldMkLst>
          <pc:docMk/>
          <pc:sldMk cId="3385647028" sldId="258"/>
        </pc:sldMkLst>
        <pc:spChg chg="add mod">
          <ac:chgData name="Morgan Mcgowan- Boswell (2203790)" userId="S::2203790@student.uwtsd.ac.uk::b6f170f4-94c4-47e8-ae77-6031c77a12cc" providerId="AD" clId="Web-{29477F35-1E65-E67B-A3E7-CAD74C77310F}" dt="2022-12-03T14:53:55.109" v="146" actId="20577"/>
          <ac:spMkLst>
            <pc:docMk/>
            <pc:sldMk cId="3385647028" sldId="258"/>
            <ac:spMk id="5" creationId="{70958B8D-93AC-B645-0775-D67060C13591}"/>
          </ac:spMkLst>
        </pc:spChg>
        <pc:spChg chg="add mod">
          <ac:chgData name="Morgan Mcgowan- Boswell (2203790)" userId="S::2203790@student.uwtsd.ac.uk::b6f170f4-94c4-47e8-ae77-6031c77a12cc" providerId="AD" clId="Web-{29477F35-1E65-E67B-A3E7-CAD74C77310F}" dt="2022-12-03T14:52:19.495" v="135" actId="1076"/>
          <ac:spMkLst>
            <pc:docMk/>
            <pc:sldMk cId="3385647028" sldId="258"/>
            <ac:spMk id="6" creationId="{EEB1A0E7-E862-6D9D-0513-22C7D58D015D}"/>
          </ac:spMkLst>
        </pc:spChg>
        <pc:spChg chg="add mod">
          <ac:chgData name="Morgan Mcgowan- Boswell (2203790)" userId="S::2203790@student.uwtsd.ac.uk::b6f170f4-94c4-47e8-ae77-6031c77a12cc" providerId="AD" clId="Web-{29477F35-1E65-E67B-A3E7-CAD74C77310F}" dt="2022-12-03T14:55:56.877" v="187" actId="20577"/>
          <ac:spMkLst>
            <pc:docMk/>
            <pc:sldMk cId="3385647028" sldId="258"/>
            <ac:spMk id="7" creationId="{FB90F012-1491-D7AC-53EE-9A54F0FE99B3}"/>
          </ac:spMkLst>
        </pc:spChg>
        <pc:picChg chg="add mod">
          <ac:chgData name="Morgan Mcgowan- Boswell (2203790)" userId="S::2203790@student.uwtsd.ac.uk::b6f170f4-94c4-47e8-ae77-6031c77a12cc" providerId="AD" clId="Web-{29477F35-1E65-E67B-A3E7-CAD74C77310F}" dt="2022-12-03T14:48:45.192" v="100" actId="1076"/>
          <ac:picMkLst>
            <pc:docMk/>
            <pc:sldMk cId="3385647028" sldId="258"/>
            <ac:picMk id="3" creationId="{01CCD69C-C9EA-C59F-1FA5-5B2F6287B9F3}"/>
          </ac:picMkLst>
        </pc:picChg>
        <pc:picChg chg="mod">
          <ac:chgData name="Morgan Mcgowan- Boswell (2203790)" userId="S::2203790@student.uwtsd.ac.uk::b6f170f4-94c4-47e8-ae77-6031c77a12cc" providerId="AD" clId="Web-{29477F35-1E65-E67B-A3E7-CAD74C77310F}" dt="2022-12-03T14:54:15.343" v="148" actId="1076"/>
          <ac:picMkLst>
            <pc:docMk/>
            <pc:sldMk cId="3385647028" sldId="258"/>
            <ac:picMk id="4" creationId="{6AFEA4E9-2F0F-ED10-E631-91F1EE6A02D0}"/>
          </ac:picMkLst>
        </pc:picChg>
      </pc:sldChg>
      <pc:sldChg chg="addSp modSp">
        <pc:chgData name="Morgan Mcgowan- Boswell (2203790)" userId="S::2203790@student.uwtsd.ac.uk::b6f170f4-94c4-47e8-ae77-6031c77a12cc" providerId="AD" clId="Web-{29477F35-1E65-E67B-A3E7-CAD74C77310F}" dt="2022-12-03T15:29:50.055" v="492" actId="20577"/>
        <pc:sldMkLst>
          <pc:docMk/>
          <pc:sldMk cId="3300520316" sldId="259"/>
        </pc:sldMkLst>
        <pc:spChg chg="add mod">
          <ac:chgData name="Morgan Mcgowan- Boswell (2203790)" userId="S::2203790@student.uwtsd.ac.uk::b6f170f4-94c4-47e8-ae77-6031c77a12cc" providerId="AD" clId="Web-{29477F35-1E65-E67B-A3E7-CAD74C77310F}" dt="2022-12-03T15:06:57.957" v="278" actId="20577"/>
          <ac:spMkLst>
            <pc:docMk/>
            <pc:sldMk cId="3300520316" sldId="259"/>
            <ac:spMk id="2" creationId="{53BC9980-A27B-137A-86DC-5403D4F0BDDC}"/>
          </ac:spMkLst>
        </pc:spChg>
        <pc:spChg chg="add mod">
          <ac:chgData name="Morgan Mcgowan- Boswell (2203790)" userId="S::2203790@student.uwtsd.ac.uk::b6f170f4-94c4-47e8-ae77-6031c77a12cc" providerId="AD" clId="Web-{29477F35-1E65-E67B-A3E7-CAD74C77310F}" dt="2022-12-03T15:22:25.684" v="455" actId="1076"/>
          <ac:spMkLst>
            <pc:docMk/>
            <pc:sldMk cId="3300520316" sldId="259"/>
            <ac:spMk id="5" creationId="{F47855F2-F52A-64EA-2194-7A1C3AE83AE8}"/>
          </ac:spMkLst>
        </pc:spChg>
        <pc:spChg chg="add mod">
          <ac:chgData name="Morgan Mcgowan- Boswell (2203790)" userId="S::2203790@student.uwtsd.ac.uk::b6f170f4-94c4-47e8-ae77-6031c77a12cc" providerId="AD" clId="Web-{29477F35-1E65-E67B-A3E7-CAD74C77310F}" dt="2022-12-03T15:22:36.200" v="457" actId="1076"/>
          <ac:spMkLst>
            <pc:docMk/>
            <pc:sldMk cId="3300520316" sldId="259"/>
            <ac:spMk id="6" creationId="{93DD8510-73FB-3BD3-2FAF-DDA8DB7CDE8D}"/>
          </ac:spMkLst>
        </pc:spChg>
        <pc:spChg chg="add mod">
          <ac:chgData name="Morgan Mcgowan- Boswell (2203790)" userId="S::2203790@student.uwtsd.ac.uk::b6f170f4-94c4-47e8-ae77-6031c77a12cc" providerId="AD" clId="Web-{29477F35-1E65-E67B-A3E7-CAD74C77310F}" dt="2022-12-03T15:29:50.055" v="492" actId="20577"/>
          <ac:spMkLst>
            <pc:docMk/>
            <pc:sldMk cId="3300520316" sldId="259"/>
            <ac:spMk id="7" creationId="{A3C103FD-B00A-0F3E-4F72-1207637519AF}"/>
          </ac:spMkLst>
        </pc:spChg>
        <pc:picChg chg="add mod modCrop">
          <ac:chgData name="Morgan Mcgowan- Boswell (2203790)" userId="S::2203790@student.uwtsd.ac.uk::b6f170f4-94c4-47e8-ae77-6031c77a12cc" providerId="AD" clId="Web-{29477F35-1E65-E67B-A3E7-CAD74C77310F}" dt="2022-12-03T15:22:29.653" v="456" actId="1076"/>
          <ac:picMkLst>
            <pc:docMk/>
            <pc:sldMk cId="3300520316" sldId="259"/>
            <ac:picMk id="3" creationId="{2A696C97-A0BE-818C-F5AD-37EB91B77379}"/>
          </ac:picMkLst>
        </pc:picChg>
      </pc:sldChg>
      <pc:sldChg chg="addSp modSp">
        <pc:chgData name="Morgan Mcgowan- Boswell (2203790)" userId="S::2203790@student.uwtsd.ac.uk::b6f170f4-94c4-47e8-ae77-6031c77a12cc" providerId="AD" clId="Web-{29477F35-1E65-E67B-A3E7-CAD74C77310F}" dt="2022-12-03T16:06:02.053" v="698" actId="20577"/>
        <pc:sldMkLst>
          <pc:docMk/>
          <pc:sldMk cId="2686960914" sldId="260"/>
        </pc:sldMkLst>
        <pc:spChg chg="add mod">
          <ac:chgData name="Morgan Mcgowan- Boswell (2203790)" userId="S::2203790@student.uwtsd.ac.uk::b6f170f4-94c4-47e8-ae77-6031c77a12cc" providerId="AD" clId="Web-{29477F35-1E65-E67B-A3E7-CAD74C77310F}" dt="2022-12-03T15:39:27.054" v="509" actId="20577"/>
          <ac:spMkLst>
            <pc:docMk/>
            <pc:sldMk cId="2686960914" sldId="260"/>
            <ac:spMk id="2" creationId="{1930C6AD-5A28-7F74-153E-ABAE21AD9128}"/>
          </ac:spMkLst>
        </pc:spChg>
        <pc:spChg chg="add mod">
          <ac:chgData name="Morgan Mcgowan- Boswell (2203790)" userId="S::2203790@student.uwtsd.ac.uk::b6f170f4-94c4-47e8-ae77-6031c77a12cc" providerId="AD" clId="Web-{29477F35-1E65-E67B-A3E7-CAD74C77310F}" dt="2022-12-03T15:41:27.229" v="537" actId="1076"/>
          <ac:spMkLst>
            <pc:docMk/>
            <pc:sldMk cId="2686960914" sldId="260"/>
            <ac:spMk id="5" creationId="{1B97A860-0DBB-EC8D-7618-D6AF49BB9A57}"/>
          </ac:spMkLst>
        </pc:spChg>
        <pc:spChg chg="add mod">
          <ac:chgData name="Morgan Mcgowan- Boswell (2203790)" userId="S::2203790@student.uwtsd.ac.uk::b6f170f4-94c4-47e8-ae77-6031c77a12cc" providerId="AD" clId="Web-{29477F35-1E65-E67B-A3E7-CAD74C77310F}" dt="2022-12-03T15:44:42.015" v="585" actId="14100"/>
          <ac:spMkLst>
            <pc:docMk/>
            <pc:sldMk cId="2686960914" sldId="260"/>
            <ac:spMk id="6" creationId="{3EA1D91B-42E6-868D-DE4A-CBA3DEF04F7F}"/>
          </ac:spMkLst>
        </pc:spChg>
        <pc:spChg chg="add mod">
          <ac:chgData name="Morgan Mcgowan- Boswell (2203790)" userId="S::2203790@student.uwtsd.ac.uk::b6f170f4-94c4-47e8-ae77-6031c77a12cc" providerId="AD" clId="Web-{29477F35-1E65-E67B-A3E7-CAD74C77310F}" dt="2022-12-03T16:02:07.155" v="666" actId="20577"/>
          <ac:spMkLst>
            <pc:docMk/>
            <pc:sldMk cId="2686960914" sldId="260"/>
            <ac:spMk id="8" creationId="{A124464F-1862-4CB0-BFC6-E07A7A813C70}"/>
          </ac:spMkLst>
        </pc:spChg>
        <pc:spChg chg="add mod">
          <ac:chgData name="Morgan Mcgowan- Boswell (2203790)" userId="S::2203790@student.uwtsd.ac.uk::b6f170f4-94c4-47e8-ae77-6031c77a12cc" providerId="AD" clId="Web-{29477F35-1E65-E67B-A3E7-CAD74C77310F}" dt="2022-12-03T16:03:56.486" v="694" actId="1076"/>
          <ac:spMkLst>
            <pc:docMk/>
            <pc:sldMk cId="2686960914" sldId="260"/>
            <ac:spMk id="9" creationId="{2C1D5B86-A16C-6CEF-672F-1C1E0861ECC2}"/>
          </ac:spMkLst>
        </pc:spChg>
        <pc:spChg chg="add mod">
          <ac:chgData name="Morgan Mcgowan- Boswell (2203790)" userId="S::2203790@student.uwtsd.ac.uk::b6f170f4-94c4-47e8-ae77-6031c77a12cc" providerId="AD" clId="Web-{29477F35-1E65-E67B-A3E7-CAD74C77310F}" dt="2022-12-03T16:06:02.053" v="698" actId="20577"/>
          <ac:spMkLst>
            <pc:docMk/>
            <pc:sldMk cId="2686960914" sldId="260"/>
            <ac:spMk id="10" creationId="{A025B030-4108-E278-6A7C-56BD515EA49E}"/>
          </ac:spMkLst>
        </pc:spChg>
        <pc:picChg chg="add mod">
          <ac:chgData name="Morgan Mcgowan- Boswell (2203790)" userId="S::2203790@student.uwtsd.ac.uk::b6f170f4-94c4-47e8-ae77-6031c77a12cc" providerId="AD" clId="Web-{29477F35-1E65-E67B-A3E7-CAD74C77310F}" dt="2022-12-03T15:39:42.914" v="512" actId="1076"/>
          <ac:picMkLst>
            <pc:docMk/>
            <pc:sldMk cId="2686960914" sldId="260"/>
            <ac:picMk id="3" creationId="{4024D873-0EA0-E04D-7972-492F6CD09EDE}"/>
          </ac:picMkLst>
        </pc:picChg>
        <pc:picChg chg="add mod">
          <ac:chgData name="Morgan Mcgowan- Boswell (2203790)" userId="S::2203790@student.uwtsd.ac.uk::b6f170f4-94c4-47e8-ae77-6031c77a12cc" providerId="AD" clId="Web-{29477F35-1E65-E67B-A3E7-CAD74C77310F}" dt="2022-12-03T16:00:25.903" v="640" actId="1076"/>
          <ac:picMkLst>
            <pc:docMk/>
            <pc:sldMk cId="2686960914" sldId="260"/>
            <ac:picMk id="7" creationId="{E56CECF0-06DD-3262-10BA-151F18528115}"/>
          </ac:picMkLst>
        </pc:picChg>
      </pc:sldChg>
      <pc:sldChg chg="addSp modSp">
        <pc:chgData name="Morgan Mcgowan- Boswell (2203790)" userId="S::2203790@student.uwtsd.ac.uk::b6f170f4-94c4-47e8-ae77-6031c77a12cc" providerId="AD" clId="Web-{29477F35-1E65-E67B-A3E7-CAD74C77310F}" dt="2022-12-03T15:42:41.372" v="550" actId="20577"/>
        <pc:sldMkLst>
          <pc:docMk/>
          <pc:sldMk cId="3358378764" sldId="261"/>
        </pc:sldMkLst>
        <pc:spChg chg="add mod">
          <ac:chgData name="Morgan Mcgowan- Boswell (2203790)" userId="S::2203790@student.uwtsd.ac.uk::b6f170f4-94c4-47e8-ae77-6031c77a12cc" providerId="AD" clId="Web-{29477F35-1E65-E67B-A3E7-CAD74C77310F}" dt="2022-12-03T15:42:41.372" v="550" actId="20577"/>
          <ac:spMkLst>
            <pc:docMk/>
            <pc:sldMk cId="3358378764" sldId="261"/>
            <ac:spMk id="2" creationId="{7403EFFF-6AAD-A730-B4EC-F5012A700662}"/>
          </ac:spMkLst>
        </pc:spChg>
      </pc:sldChg>
      <pc:sldChg chg="addSp modSp ord">
        <pc:chgData name="Morgan Mcgowan- Boswell (2203790)" userId="S::2203790@student.uwtsd.ac.uk::b6f170f4-94c4-47e8-ae77-6031c77a12cc" providerId="AD" clId="Web-{29477F35-1E65-E67B-A3E7-CAD74C77310F}" dt="2022-12-03T16:24:39.492" v="765" actId="1076"/>
        <pc:sldMkLst>
          <pc:docMk/>
          <pc:sldMk cId="985558230" sldId="262"/>
        </pc:sldMkLst>
        <pc:spChg chg="add mod">
          <ac:chgData name="Morgan Mcgowan- Boswell (2203790)" userId="S::2203790@student.uwtsd.ac.uk::b6f170f4-94c4-47e8-ae77-6031c77a12cc" providerId="AD" clId="Web-{29477F35-1E65-E67B-A3E7-CAD74C77310F}" dt="2022-12-03T16:21:16.300" v="719" actId="20577"/>
          <ac:spMkLst>
            <pc:docMk/>
            <pc:sldMk cId="985558230" sldId="262"/>
            <ac:spMk id="3" creationId="{FFC9E504-E364-276C-A021-F0D96D6E575E}"/>
          </ac:spMkLst>
        </pc:spChg>
        <pc:spChg chg="add mod">
          <ac:chgData name="Morgan Mcgowan- Boswell (2203790)" userId="S::2203790@student.uwtsd.ac.uk::b6f170f4-94c4-47e8-ae77-6031c77a12cc" providerId="AD" clId="Web-{29477F35-1E65-E67B-A3E7-CAD74C77310F}" dt="2022-12-03T16:22:25.458" v="738" actId="1076"/>
          <ac:spMkLst>
            <pc:docMk/>
            <pc:sldMk cId="985558230" sldId="262"/>
            <ac:spMk id="5" creationId="{4A8503E2-9D6F-5BDA-01AC-3CE7A285FAF0}"/>
          </ac:spMkLst>
        </pc:spChg>
        <pc:spChg chg="add mod">
          <ac:chgData name="Morgan Mcgowan- Boswell (2203790)" userId="S::2203790@student.uwtsd.ac.uk::b6f170f4-94c4-47e8-ae77-6031c77a12cc" providerId="AD" clId="Web-{29477F35-1E65-E67B-A3E7-CAD74C77310F}" dt="2022-12-03T16:24:39.492" v="765" actId="1076"/>
          <ac:spMkLst>
            <pc:docMk/>
            <pc:sldMk cId="985558230" sldId="262"/>
            <ac:spMk id="6" creationId="{D5B64286-EAF1-38E1-0CD9-9F988AFEF49E}"/>
          </ac:spMkLst>
        </pc:spChg>
        <pc:picChg chg="add mod">
          <ac:chgData name="Morgan Mcgowan- Boswell (2203790)" userId="S::2203790@student.uwtsd.ac.uk::b6f170f4-94c4-47e8-ae77-6031c77a12cc" providerId="AD" clId="Web-{29477F35-1E65-E67B-A3E7-CAD74C77310F}" dt="2022-12-03T16:20:29.064" v="702" actId="1076"/>
          <ac:picMkLst>
            <pc:docMk/>
            <pc:sldMk cId="985558230" sldId="262"/>
            <ac:picMk id="2" creationId="{64BC78F8-6EAF-A2B0-0048-E9E8A9462829}"/>
          </ac:picMkLst>
        </pc:picChg>
      </pc:sldChg>
      <pc:sldChg chg="addSp modSp">
        <pc:chgData name="Morgan Mcgowan- Boswell (2203790)" userId="S::2203790@student.uwtsd.ac.uk::b6f170f4-94c4-47e8-ae77-6031c77a12cc" providerId="AD" clId="Web-{29477F35-1E65-E67B-A3E7-CAD74C77310F}" dt="2022-12-03T16:30:33.564" v="861" actId="20577"/>
        <pc:sldMkLst>
          <pc:docMk/>
          <pc:sldMk cId="2223243238" sldId="263"/>
        </pc:sldMkLst>
        <pc:spChg chg="add mod">
          <ac:chgData name="Morgan Mcgowan- Boswell (2203790)" userId="S::2203790@student.uwtsd.ac.uk::b6f170f4-94c4-47e8-ae77-6031c77a12cc" providerId="AD" clId="Web-{29477F35-1E65-E67B-A3E7-CAD74C77310F}" dt="2022-12-03T16:30:33.564" v="861" actId="20577"/>
          <ac:spMkLst>
            <pc:docMk/>
            <pc:sldMk cId="2223243238" sldId="263"/>
            <ac:spMk id="2" creationId="{EC24A6DF-F808-9D07-F005-9BDCEA59E101}"/>
          </ac:spMkLst>
        </pc:spChg>
      </pc:sldChg>
      <pc:sldChg chg="del">
        <pc:chgData name="Morgan Mcgowan- Boswell (2203790)" userId="S::2203790@student.uwtsd.ac.uk::b6f170f4-94c4-47e8-ae77-6031c77a12cc" providerId="AD" clId="Web-{29477F35-1E65-E67B-A3E7-CAD74C77310F}" dt="2022-12-03T16:30:44.127" v="862"/>
        <pc:sldMkLst>
          <pc:docMk/>
          <pc:sldMk cId="1507490722" sldId="264"/>
        </pc:sldMkLst>
      </pc:sldChg>
      <pc:sldChg chg="del">
        <pc:chgData name="Morgan Mcgowan- Boswell (2203790)" userId="S::2203790@student.uwtsd.ac.uk::b6f170f4-94c4-47e8-ae77-6031c77a12cc" providerId="AD" clId="Web-{29477F35-1E65-E67B-A3E7-CAD74C77310F}" dt="2022-12-03T16:30:47.955" v="863"/>
        <pc:sldMkLst>
          <pc:docMk/>
          <pc:sldMk cId="1533291744" sldId="265"/>
        </pc:sldMkLst>
      </pc:sldChg>
      <pc:sldChg chg="del">
        <pc:chgData name="Morgan Mcgowan- Boswell (2203790)" userId="S::2203790@student.uwtsd.ac.uk::b6f170f4-94c4-47e8-ae77-6031c77a12cc" providerId="AD" clId="Web-{29477F35-1E65-E67B-A3E7-CAD74C77310F}" dt="2022-12-03T16:30:51.643" v="864"/>
        <pc:sldMkLst>
          <pc:docMk/>
          <pc:sldMk cId="3403518139" sldId="266"/>
        </pc:sldMkLst>
      </pc:sldChg>
      <pc:sldChg chg="del">
        <pc:chgData name="Morgan Mcgowan- Boswell (2203790)" userId="S::2203790@student.uwtsd.ac.uk::b6f170f4-94c4-47e8-ae77-6031c77a12cc" providerId="AD" clId="Web-{29477F35-1E65-E67B-A3E7-CAD74C77310F}" dt="2022-12-03T16:30:55.189" v="865"/>
        <pc:sldMkLst>
          <pc:docMk/>
          <pc:sldMk cId="3028125275" sldId="267"/>
        </pc:sldMkLst>
      </pc:sldChg>
      <pc:sldChg chg="modSp">
        <pc:chgData name="Morgan Mcgowan- Boswell (2203790)" userId="S::2203790@student.uwtsd.ac.uk::b6f170f4-94c4-47e8-ae77-6031c77a12cc" providerId="AD" clId="Web-{29477F35-1E65-E67B-A3E7-CAD74C77310F}" dt="2022-12-03T16:27:53.466" v="842" actId="20577"/>
        <pc:sldMkLst>
          <pc:docMk/>
          <pc:sldMk cId="259982092" sldId="268"/>
        </pc:sldMkLst>
        <pc:spChg chg="mod">
          <ac:chgData name="Morgan Mcgowan- Boswell (2203790)" userId="S::2203790@student.uwtsd.ac.uk::b6f170f4-94c4-47e8-ae77-6031c77a12cc" providerId="AD" clId="Web-{29477F35-1E65-E67B-A3E7-CAD74C77310F}" dt="2022-12-03T16:27:53.466" v="842" actId="20577"/>
          <ac:spMkLst>
            <pc:docMk/>
            <pc:sldMk cId="259982092" sldId="268"/>
            <ac:spMk id="3" creationId="{22306C22-B513-5922-896F-BBBE7703DE2C}"/>
          </ac:spMkLst>
        </pc:spChg>
      </pc:sldChg>
      <pc:sldChg chg="addSp modSp add ord replId">
        <pc:chgData name="Morgan Mcgowan- Boswell (2203790)" userId="S::2203790@student.uwtsd.ac.uk::b6f170f4-94c4-47e8-ae77-6031c77a12cc" providerId="AD" clId="Web-{29477F35-1E65-E67B-A3E7-CAD74C77310F}" dt="2022-12-03T16:27:33.716" v="839" actId="20577"/>
        <pc:sldMkLst>
          <pc:docMk/>
          <pc:sldMk cId="1343807458" sldId="269"/>
        </pc:sldMkLst>
        <pc:spChg chg="add mod">
          <ac:chgData name="Morgan Mcgowan- Boswell (2203790)" userId="S::2203790@student.uwtsd.ac.uk::b6f170f4-94c4-47e8-ae77-6031c77a12cc" providerId="AD" clId="Web-{29477F35-1E65-E67B-A3E7-CAD74C77310F}" dt="2022-12-03T14:58:18.178" v="201" actId="20577"/>
          <ac:spMkLst>
            <pc:docMk/>
            <pc:sldMk cId="1343807458" sldId="269"/>
            <ac:spMk id="2" creationId="{A22D093D-FAE6-C68E-0CEC-8D63CDFCECA2}"/>
          </ac:spMkLst>
        </pc:spChg>
        <pc:spChg chg="add mod">
          <ac:chgData name="Morgan Mcgowan- Boswell (2203790)" userId="S::2203790@student.uwtsd.ac.uk::b6f170f4-94c4-47e8-ae77-6031c77a12cc" providerId="AD" clId="Web-{29477F35-1E65-E67B-A3E7-CAD74C77310F}" dt="2022-12-03T16:27:33.716" v="839" actId="20577"/>
          <ac:spMkLst>
            <pc:docMk/>
            <pc:sldMk cId="1343807458" sldId="269"/>
            <ac:spMk id="3" creationId="{E873FCA6-F646-09EE-FEBB-D52A55467526}"/>
          </ac:spMkLst>
        </pc:spChg>
      </pc:sldChg>
    </pc:docChg>
  </pc:docChgLst>
  <pc:docChgLst>
    <pc:chgData name="Morgan" userId="b6f170f4-94c4-47e8-ae77-6031c77a12cc" providerId="ADAL" clId="{12A1747B-6619-4E3F-BB49-635158F30A89}"/>
    <pc:docChg chg="custSel addSld modSld sldOrd">
      <pc:chgData name="Morgan" userId="b6f170f4-94c4-47e8-ae77-6031c77a12cc" providerId="ADAL" clId="{12A1747B-6619-4E3F-BB49-635158F30A89}" dt="2022-12-05T20:02:27.925" v="1817" actId="313"/>
      <pc:docMkLst>
        <pc:docMk/>
      </pc:docMkLst>
      <pc:sldChg chg="addSp modSp mod">
        <pc:chgData name="Morgan" userId="b6f170f4-94c4-47e8-ae77-6031c77a12cc" providerId="ADAL" clId="{12A1747B-6619-4E3F-BB49-635158F30A89}" dt="2022-12-05T18:35:22.333" v="261" actId="114"/>
        <pc:sldMkLst>
          <pc:docMk/>
          <pc:sldMk cId="2686960914" sldId="260"/>
        </pc:sldMkLst>
        <pc:spChg chg="add mod">
          <ac:chgData name="Morgan" userId="b6f170f4-94c4-47e8-ae77-6031c77a12cc" providerId="ADAL" clId="{12A1747B-6619-4E3F-BB49-635158F30A89}" dt="2022-12-05T18:35:22.333" v="261" actId="114"/>
          <ac:spMkLst>
            <pc:docMk/>
            <pc:sldMk cId="2686960914" sldId="260"/>
            <ac:spMk id="11" creationId="{234975A7-904E-DB88-DA60-18943CD5C9F1}"/>
          </ac:spMkLst>
        </pc:spChg>
      </pc:sldChg>
      <pc:sldChg chg="addSp modSp mod">
        <pc:chgData name="Morgan" userId="b6f170f4-94c4-47e8-ae77-6031c77a12cc" providerId="ADAL" clId="{12A1747B-6619-4E3F-BB49-635158F30A89}" dt="2022-12-05T19:15:52.709" v="1028" actId="114"/>
        <pc:sldMkLst>
          <pc:docMk/>
          <pc:sldMk cId="3358378764" sldId="261"/>
        </pc:sldMkLst>
        <pc:spChg chg="add mod">
          <ac:chgData name="Morgan" userId="b6f170f4-94c4-47e8-ae77-6031c77a12cc" providerId="ADAL" clId="{12A1747B-6619-4E3F-BB49-635158F30A89}" dt="2022-12-05T18:44:15.511" v="425" actId="1076"/>
          <ac:spMkLst>
            <pc:docMk/>
            <pc:sldMk cId="3358378764" sldId="261"/>
            <ac:spMk id="3" creationId="{58137ABD-A216-E67C-C0C9-A3B761D24833}"/>
          </ac:spMkLst>
        </pc:spChg>
        <pc:spChg chg="add mod">
          <ac:chgData name="Morgan" userId="b6f170f4-94c4-47e8-ae77-6031c77a12cc" providerId="ADAL" clId="{12A1747B-6619-4E3F-BB49-635158F30A89}" dt="2022-12-05T18:46:24.415" v="457" actId="1076"/>
          <ac:spMkLst>
            <pc:docMk/>
            <pc:sldMk cId="3358378764" sldId="261"/>
            <ac:spMk id="5" creationId="{DF836013-4878-BA39-C37C-C5AF4A5DCD0E}"/>
          </ac:spMkLst>
        </pc:spChg>
        <pc:spChg chg="add mod">
          <ac:chgData name="Morgan" userId="b6f170f4-94c4-47e8-ae77-6031c77a12cc" providerId="ADAL" clId="{12A1747B-6619-4E3F-BB49-635158F30A89}" dt="2022-12-05T19:15:52.709" v="1028" actId="114"/>
          <ac:spMkLst>
            <pc:docMk/>
            <pc:sldMk cId="3358378764" sldId="261"/>
            <ac:spMk id="6" creationId="{013E0CFE-8280-C632-1EA9-02020BE0C527}"/>
          </ac:spMkLst>
        </pc:spChg>
        <pc:picChg chg="mod">
          <ac:chgData name="Morgan" userId="b6f170f4-94c4-47e8-ae77-6031c77a12cc" providerId="ADAL" clId="{12A1747B-6619-4E3F-BB49-635158F30A89}" dt="2022-12-05T18:42:18.045" v="371" actId="14100"/>
          <ac:picMkLst>
            <pc:docMk/>
            <pc:sldMk cId="3358378764" sldId="261"/>
            <ac:picMk id="4" creationId="{6AFEA4E9-2F0F-ED10-E631-91F1EE6A02D0}"/>
          </ac:picMkLst>
        </pc:picChg>
        <pc:picChg chg="add mod">
          <ac:chgData name="Morgan" userId="b6f170f4-94c4-47e8-ae77-6031c77a12cc" providerId="ADAL" clId="{12A1747B-6619-4E3F-BB49-635158F30A89}" dt="2022-12-05T18:42:38.864" v="376" actId="1076"/>
          <ac:picMkLst>
            <pc:docMk/>
            <pc:sldMk cId="3358378764" sldId="261"/>
            <ac:picMk id="1026" creationId="{AB415506-41AA-35EB-D040-A163425A969C}"/>
          </ac:picMkLst>
        </pc:picChg>
      </pc:sldChg>
      <pc:sldChg chg="addSp modSp mod">
        <pc:chgData name="Morgan" userId="b6f170f4-94c4-47e8-ae77-6031c77a12cc" providerId="ADAL" clId="{12A1747B-6619-4E3F-BB49-635158F30A89}" dt="2022-12-05T19:55:40.804" v="1597" actId="114"/>
        <pc:sldMkLst>
          <pc:docMk/>
          <pc:sldMk cId="2223243238" sldId="263"/>
        </pc:sldMkLst>
        <pc:spChg chg="mod">
          <ac:chgData name="Morgan" userId="b6f170f4-94c4-47e8-ae77-6031c77a12cc" providerId="ADAL" clId="{12A1747B-6619-4E3F-BB49-635158F30A89}" dt="2022-12-05T19:29:52.503" v="1194" actId="20577"/>
          <ac:spMkLst>
            <pc:docMk/>
            <pc:sldMk cId="2223243238" sldId="263"/>
            <ac:spMk id="2" creationId="{EC24A6DF-F808-9D07-F005-9BDCEA59E101}"/>
          </ac:spMkLst>
        </pc:spChg>
        <pc:spChg chg="add mod">
          <ac:chgData name="Morgan" userId="b6f170f4-94c4-47e8-ae77-6031c77a12cc" providerId="ADAL" clId="{12A1747B-6619-4E3F-BB49-635158F30A89}" dt="2022-12-05T19:38:49.254" v="1235" actId="1076"/>
          <ac:spMkLst>
            <pc:docMk/>
            <pc:sldMk cId="2223243238" sldId="263"/>
            <ac:spMk id="3" creationId="{751A43E1-9F8F-9F2D-8DBA-649FADE18A4C}"/>
          </ac:spMkLst>
        </pc:spChg>
        <pc:spChg chg="add mod">
          <ac:chgData name="Morgan" userId="b6f170f4-94c4-47e8-ae77-6031c77a12cc" providerId="ADAL" clId="{12A1747B-6619-4E3F-BB49-635158F30A89}" dt="2022-12-05T19:40:55.276" v="1270" actId="14100"/>
          <ac:spMkLst>
            <pc:docMk/>
            <pc:sldMk cId="2223243238" sldId="263"/>
            <ac:spMk id="5" creationId="{62755BDC-57A9-0CF4-08B2-9430017D0B9F}"/>
          </ac:spMkLst>
        </pc:spChg>
        <pc:spChg chg="add mod">
          <ac:chgData name="Morgan" userId="b6f170f4-94c4-47e8-ae77-6031c77a12cc" providerId="ADAL" clId="{12A1747B-6619-4E3F-BB49-635158F30A89}" dt="2022-12-05T19:55:40.804" v="1597" actId="114"/>
          <ac:spMkLst>
            <pc:docMk/>
            <pc:sldMk cId="2223243238" sldId="263"/>
            <ac:spMk id="6" creationId="{4939EF7B-9E92-BA1D-5E23-A85591663E80}"/>
          </ac:spMkLst>
        </pc:spChg>
        <pc:picChg chg="add mod">
          <ac:chgData name="Morgan" userId="b6f170f4-94c4-47e8-ae77-6031c77a12cc" providerId="ADAL" clId="{12A1747B-6619-4E3F-BB49-635158F30A89}" dt="2022-12-05T19:32:42.276" v="1197" actId="1076"/>
          <ac:picMkLst>
            <pc:docMk/>
            <pc:sldMk cId="2223243238" sldId="263"/>
            <ac:picMk id="2050" creationId="{ABA2406D-B8BA-197B-613E-D54F6E51A60D}"/>
          </ac:picMkLst>
        </pc:picChg>
      </pc:sldChg>
      <pc:sldChg chg="modSp mod">
        <pc:chgData name="Morgan" userId="b6f170f4-94c4-47e8-ae77-6031c77a12cc" providerId="ADAL" clId="{12A1747B-6619-4E3F-BB49-635158F30A89}" dt="2022-12-05T18:39:41.385" v="368" actId="313"/>
        <pc:sldMkLst>
          <pc:docMk/>
          <pc:sldMk cId="1343807458" sldId="269"/>
        </pc:sldMkLst>
        <pc:spChg chg="mod">
          <ac:chgData name="Morgan" userId="b6f170f4-94c4-47e8-ae77-6031c77a12cc" providerId="ADAL" clId="{12A1747B-6619-4E3F-BB49-635158F30A89}" dt="2022-12-05T18:39:41.385" v="368" actId="313"/>
          <ac:spMkLst>
            <pc:docMk/>
            <pc:sldMk cId="1343807458" sldId="269"/>
            <ac:spMk id="3" creationId="{E873FCA6-F646-09EE-FEBB-D52A55467526}"/>
          </ac:spMkLst>
        </pc:spChg>
      </pc:sldChg>
      <pc:sldChg chg="addSp modSp add mod ord">
        <pc:chgData name="Morgan" userId="b6f170f4-94c4-47e8-ae77-6031c77a12cc" providerId="ADAL" clId="{12A1747B-6619-4E3F-BB49-635158F30A89}" dt="2022-12-05T20:02:27.925" v="1817" actId="313"/>
        <pc:sldMkLst>
          <pc:docMk/>
          <pc:sldMk cId="1683705330" sldId="270"/>
        </pc:sldMkLst>
        <pc:spChg chg="mod">
          <ac:chgData name="Morgan" userId="b6f170f4-94c4-47e8-ae77-6031c77a12cc" providerId="ADAL" clId="{12A1747B-6619-4E3F-BB49-635158F30A89}" dt="2022-12-05T18:47:23.028" v="497" actId="20577"/>
          <ac:spMkLst>
            <pc:docMk/>
            <pc:sldMk cId="1683705330" sldId="270"/>
            <ac:spMk id="2" creationId="{EC24A6DF-F808-9D07-F005-9BDCEA59E101}"/>
          </ac:spMkLst>
        </pc:spChg>
        <pc:spChg chg="add mod">
          <ac:chgData name="Morgan" userId="b6f170f4-94c4-47e8-ae77-6031c77a12cc" providerId="ADAL" clId="{12A1747B-6619-4E3F-BB49-635158F30A89}" dt="2022-12-05T20:02:27.925" v="1817" actId="313"/>
          <ac:spMkLst>
            <pc:docMk/>
            <pc:sldMk cId="1683705330" sldId="270"/>
            <ac:spMk id="3" creationId="{2F19A717-B319-29DB-46D2-21F5C7C713B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12/5/2022</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212128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12/5/2022</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995919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12/5/2022</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157365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12/5/2022</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025389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12/5/2022</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924152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12/5/2022</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960068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12/5/2022</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852332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12/5/2022</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485230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12/5/2022</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36264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12/5/2022</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968082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12/5/2022</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89046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12/5/2022</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76351803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engage.ottawa.ca/anti-racism-and-ethnocultural-relations-initiatives"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cram.com/essay/Etymological-Meaning-Of-Haves-And-Have-Not/FJ5JXNDKB66#google_vignette" TargetMode="External"/><Relationship Id="rId5" Type="http://schemas.openxmlformats.org/officeDocument/2006/relationships/hyperlink" Target="https://www.blueprintforbusiness.org/role-business-inequality/" TargetMode="External"/><Relationship Id="rId4" Type="http://schemas.openxmlformats.org/officeDocument/2006/relationships/hyperlink" Target="https://www.euston96.com/en/patriarchy/"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lavamedia.be/author/goran-therborn/"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businessnews.com.au/article/Right-Any-questions" TargetMode="External"/><Relationship Id="rId5" Type="http://schemas.openxmlformats.org/officeDocument/2006/relationships/hyperlink" Target="https://kayhanlife.com/news/kayhan/woman-arrested-for-hijab-removal-recalls-prison-ordeal/" TargetMode="External"/><Relationship Id="rId4" Type="http://schemas.openxmlformats.org/officeDocument/2006/relationships/hyperlink" Target="https://www.coursehero.com/tutors-problems/Sociology/25002213-1-Class-systems-of-stratificationprovide-opportunity-for-open-mobilit/"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brewminate.com/what-americans-know-about-religion/"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storyblocks.com/video/stock/racism-news-headlines-discrimination-protest-injustice-words-3-d-animation-bkifthgtlkbdmplt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ed pencils inside a pencil holder which is on top of a wood table">
            <a:extLst>
              <a:ext uri="{FF2B5EF4-FFF2-40B4-BE49-F238E27FC236}">
                <a16:creationId xmlns:a16="http://schemas.microsoft.com/office/drawing/2014/main" id="{6AFEA4E9-2F0F-ED10-E631-91F1EE6A02D0}"/>
              </a:ext>
            </a:extLst>
          </p:cNvPr>
          <p:cNvPicPr>
            <a:picLocks noChangeAspect="1"/>
          </p:cNvPicPr>
          <p:nvPr/>
        </p:nvPicPr>
        <p:blipFill rotWithShape="1">
          <a:blip r:embed="rId2"/>
          <a:srcRect t="15730"/>
          <a:stretch/>
        </p:blipFill>
        <p:spPr>
          <a:xfrm>
            <a:off x="20" y="10"/>
            <a:ext cx="12191980" cy="6857990"/>
          </a:xfrm>
          <a:prstGeom prst="rect">
            <a:avLst/>
          </a:prstGeom>
          <a:noFill/>
        </p:spPr>
      </p:pic>
      <p:sp>
        <p:nvSpPr>
          <p:cNvPr id="5" name="TextBox 4">
            <a:extLst>
              <a:ext uri="{FF2B5EF4-FFF2-40B4-BE49-F238E27FC236}">
                <a16:creationId xmlns:a16="http://schemas.microsoft.com/office/drawing/2014/main" id="{3474A344-C4AF-920B-FCBB-F13D601338E1}"/>
              </a:ext>
            </a:extLst>
          </p:cNvPr>
          <p:cNvSpPr txBox="1"/>
          <p:nvPr/>
        </p:nvSpPr>
        <p:spPr>
          <a:xfrm>
            <a:off x="195384" y="305288"/>
            <a:ext cx="3712307"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600" b="1" dirty="0">
                <a:solidFill>
                  <a:schemeClr val="bg1"/>
                </a:solidFill>
                <a:highlight>
                  <a:srgbClr val="000000"/>
                </a:highlight>
                <a:latin typeface="Times New Roman"/>
                <a:cs typeface="Times New Roman"/>
              </a:rPr>
              <a:t>Name: Morgan McGowan Boswell</a:t>
            </a:r>
            <a:endParaRPr lang="en-US" sz="2600">
              <a:solidFill>
                <a:schemeClr val="bg1"/>
              </a:solidFill>
              <a:highlight>
                <a:srgbClr val="000000"/>
              </a:highlight>
              <a:latin typeface="Times New Roman"/>
              <a:cs typeface="Times New Roman"/>
            </a:endParaRPr>
          </a:p>
          <a:p>
            <a:r>
              <a:rPr lang="en-GB" sz="2600" b="1" dirty="0">
                <a:solidFill>
                  <a:schemeClr val="bg1"/>
                </a:solidFill>
                <a:highlight>
                  <a:srgbClr val="000000"/>
                </a:highlight>
                <a:latin typeface="Times New Roman"/>
                <a:cs typeface="Times New Roman"/>
              </a:rPr>
              <a:t>Student Number – 2203790</a:t>
            </a:r>
            <a:endParaRPr lang="en-GB" sz="2600">
              <a:solidFill>
                <a:schemeClr val="bg1"/>
              </a:solidFill>
              <a:highlight>
                <a:srgbClr val="000000"/>
              </a:highlight>
              <a:latin typeface="Times New Roman"/>
              <a:cs typeface="Times New Roman"/>
            </a:endParaRPr>
          </a:p>
          <a:p>
            <a:r>
              <a:rPr lang="en-GB" sz="2600" b="1" dirty="0">
                <a:solidFill>
                  <a:schemeClr val="bg1"/>
                </a:solidFill>
                <a:highlight>
                  <a:srgbClr val="000000"/>
                </a:highlight>
                <a:latin typeface="Times New Roman"/>
                <a:cs typeface="Times New Roman"/>
              </a:rPr>
              <a:t>Module: ECGE400GQ</a:t>
            </a:r>
            <a:endParaRPr lang="en-GB" sz="2600" b="1">
              <a:solidFill>
                <a:schemeClr val="bg1"/>
              </a:solidFill>
              <a:highlight>
                <a:srgbClr val="000000"/>
              </a:highlight>
              <a:latin typeface="Neue Haas Grotesk Text Pro"/>
              <a:cs typeface="Times New Roman"/>
            </a:endParaRPr>
          </a:p>
        </p:txBody>
      </p:sp>
      <p:sp>
        <p:nvSpPr>
          <p:cNvPr id="6" name="TextBox 5">
            <a:extLst>
              <a:ext uri="{FF2B5EF4-FFF2-40B4-BE49-F238E27FC236}">
                <a16:creationId xmlns:a16="http://schemas.microsoft.com/office/drawing/2014/main" id="{100DF13F-254A-8566-90A9-2F3167E90ABD}"/>
              </a:ext>
            </a:extLst>
          </p:cNvPr>
          <p:cNvSpPr txBox="1"/>
          <p:nvPr/>
        </p:nvSpPr>
        <p:spPr>
          <a:xfrm>
            <a:off x="1147884" y="3577981"/>
            <a:ext cx="108194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solidFill>
                  <a:schemeClr val="bg1"/>
                </a:solidFill>
                <a:highlight>
                  <a:srgbClr val="000000"/>
                </a:highlight>
                <a:latin typeface="Times New Roman"/>
                <a:cs typeface="Times New Roman"/>
              </a:rPr>
              <a:t>The Divide Between The Have's &amp; Have Not's</a:t>
            </a:r>
            <a:endParaRPr lang="en-US" sz="3600" b="1" dirty="0">
              <a:solidFill>
                <a:schemeClr val="bg1"/>
              </a:solidFill>
              <a:highlight>
                <a:srgbClr val="000000"/>
              </a:highlight>
              <a:latin typeface="Times New Roman"/>
              <a:cs typeface="Times New Roman"/>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ed pencils inside a pencil holder which is on top of a wood table">
            <a:extLst>
              <a:ext uri="{FF2B5EF4-FFF2-40B4-BE49-F238E27FC236}">
                <a16:creationId xmlns:a16="http://schemas.microsoft.com/office/drawing/2014/main" id="{6AFEA4E9-2F0F-ED10-E631-91F1EE6A02D0}"/>
              </a:ext>
            </a:extLst>
          </p:cNvPr>
          <p:cNvPicPr>
            <a:picLocks noChangeAspect="1"/>
          </p:cNvPicPr>
          <p:nvPr/>
        </p:nvPicPr>
        <p:blipFill rotWithShape="1">
          <a:blip r:embed="rId2"/>
          <a:srcRect t="15730"/>
          <a:stretch/>
        </p:blipFill>
        <p:spPr>
          <a:xfrm>
            <a:off x="20" y="10"/>
            <a:ext cx="12191980" cy="6857990"/>
          </a:xfrm>
          <a:prstGeom prst="rect">
            <a:avLst/>
          </a:prstGeom>
          <a:noFill/>
        </p:spPr>
      </p:pic>
      <p:sp>
        <p:nvSpPr>
          <p:cNvPr id="2" name="TextBox 1">
            <a:extLst>
              <a:ext uri="{FF2B5EF4-FFF2-40B4-BE49-F238E27FC236}">
                <a16:creationId xmlns:a16="http://schemas.microsoft.com/office/drawing/2014/main" id="{B024C6D0-8038-8BE5-3008-AE20383B6FC2}"/>
              </a:ext>
            </a:extLst>
          </p:cNvPr>
          <p:cNvSpPr txBox="1"/>
          <p:nvPr/>
        </p:nvSpPr>
        <p:spPr>
          <a:xfrm>
            <a:off x="1946518" y="285750"/>
            <a:ext cx="7803173"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dirty="0">
                <a:solidFill>
                  <a:schemeClr val="bg1"/>
                </a:solidFill>
                <a:highlight>
                  <a:srgbClr val="000000"/>
                </a:highlight>
                <a:latin typeface="Times New Roman"/>
                <a:cs typeface="Times New Roman"/>
              </a:rPr>
              <a:t>Where does the term haves &amp; have nots come from? </a:t>
            </a:r>
          </a:p>
        </p:txBody>
      </p:sp>
      <p:sp>
        <p:nvSpPr>
          <p:cNvPr id="3" name="TextBox 2">
            <a:extLst>
              <a:ext uri="{FF2B5EF4-FFF2-40B4-BE49-F238E27FC236}">
                <a16:creationId xmlns:a16="http://schemas.microsoft.com/office/drawing/2014/main" id="{869435AD-DC6B-6969-800A-44990E870FB9}"/>
              </a:ext>
            </a:extLst>
          </p:cNvPr>
          <p:cNvSpPr txBox="1"/>
          <p:nvPr/>
        </p:nvSpPr>
        <p:spPr>
          <a:xfrm>
            <a:off x="454269" y="1267557"/>
            <a:ext cx="4689230"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2400" b="1" dirty="0">
                <a:solidFill>
                  <a:schemeClr val="bg1"/>
                </a:solidFill>
                <a:highlight>
                  <a:srgbClr val="000000"/>
                </a:highlight>
                <a:latin typeface="Times New Roman"/>
                <a:cs typeface="Times New Roman"/>
              </a:rPr>
              <a:t>Karl Marx </a:t>
            </a:r>
            <a:endParaRPr lang="en-US" sz="2400">
              <a:solidFill>
                <a:schemeClr val="bg1"/>
              </a:solidFill>
            </a:endParaRPr>
          </a:p>
          <a:p>
            <a:pPr marL="285750" indent="-285750">
              <a:buFont typeface="Wingdings"/>
              <a:buChar char="q"/>
            </a:pPr>
            <a:r>
              <a:rPr lang="en-GB" sz="2400" b="1" i="1" dirty="0">
                <a:solidFill>
                  <a:schemeClr val="bg1"/>
                </a:solidFill>
                <a:highlight>
                  <a:srgbClr val="000000"/>
                </a:highlight>
                <a:latin typeface="Times New Roman"/>
                <a:cs typeface="Times New Roman"/>
              </a:rPr>
              <a:t>'All human beings are haves and have-nots both in some way or the other'. Cram (2022)</a:t>
            </a:r>
          </a:p>
          <a:p>
            <a:pPr marL="285750" indent="-285750">
              <a:buFont typeface="Wingdings"/>
              <a:buChar char="q"/>
            </a:pPr>
            <a:r>
              <a:rPr lang="en-GB" sz="2400" b="1" i="1" dirty="0">
                <a:solidFill>
                  <a:schemeClr val="bg1"/>
                </a:solidFill>
                <a:highlight>
                  <a:srgbClr val="000000"/>
                </a:highlight>
                <a:latin typeface="Times New Roman"/>
                <a:cs typeface="Times New Roman"/>
              </a:rPr>
              <a:t>Feminism </a:t>
            </a:r>
          </a:p>
          <a:p>
            <a:pPr marL="285750" indent="-285750">
              <a:buFont typeface="Wingdings"/>
              <a:buChar char="q"/>
            </a:pPr>
            <a:r>
              <a:rPr lang="en-GB" sz="2400" b="1" i="1" dirty="0">
                <a:solidFill>
                  <a:schemeClr val="bg1"/>
                </a:solidFill>
                <a:highlight>
                  <a:srgbClr val="000000"/>
                </a:highlight>
                <a:latin typeface="Times New Roman"/>
                <a:cs typeface="Times New Roman"/>
              </a:rPr>
              <a:t>'Gender as it functions today is a grave injustice' Adichie (2014, p. 21)</a:t>
            </a:r>
          </a:p>
          <a:p>
            <a:pPr marL="285750" indent="-285750">
              <a:buFont typeface="Wingdings"/>
              <a:buChar char="q"/>
            </a:pPr>
            <a:r>
              <a:rPr lang="en-GB" sz="2400" b="1" i="1" dirty="0">
                <a:solidFill>
                  <a:schemeClr val="bg1"/>
                </a:solidFill>
                <a:highlight>
                  <a:srgbClr val="000000"/>
                </a:highlight>
                <a:latin typeface="Times New Roman"/>
                <a:cs typeface="Times New Roman"/>
              </a:rPr>
              <a:t>Racism </a:t>
            </a:r>
          </a:p>
          <a:p>
            <a:pPr marL="285750" indent="-285750">
              <a:buFont typeface="Wingdings"/>
              <a:buChar char="q"/>
            </a:pPr>
            <a:r>
              <a:rPr lang="en-GB" sz="2400" b="1" i="1" dirty="0">
                <a:solidFill>
                  <a:schemeClr val="bg1"/>
                </a:solidFill>
                <a:highlight>
                  <a:srgbClr val="000000"/>
                </a:highlight>
                <a:latin typeface="Times New Roman"/>
                <a:cs typeface="Times New Roman"/>
              </a:rPr>
              <a:t>'racism has been redefined solely as personal hate, prejudice and bigotry'.  Fekete (2020)</a:t>
            </a:r>
          </a:p>
          <a:p>
            <a:pPr marL="285750" indent="-285750">
              <a:buFont typeface="Wingdings"/>
              <a:buChar char="q"/>
            </a:pPr>
            <a:endParaRPr lang="en-GB" b="1" i="1" dirty="0">
              <a:solidFill>
                <a:schemeClr val="bg1"/>
              </a:solidFill>
              <a:highlight>
                <a:srgbClr val="000000"/>
              </a:highlight>
              <a:latin typeface="Times New Roman"/>
              <a:cs typeface="Times New Roman"/>
            </a:endParaRPr>
          </a:p>
          <a:p>
            <a:pPr marL="285750" indent="-285750">
              <a:buFont typeface="Wingdings"/>
              <a:buChar char="q"/>
            </a:pPr>
            <a:endParaRPr lang="en-GB" b="1" i="1" dirty="0">
              <a:solidFill>
                <a:schemeClr val="bg1"/>
              </a:solidFill>
              <a:highlight>
                <a:srgbClr val="000000"/>
              </a:highlight>
              <a:latin typeface="Times New Roman"/>
              <a:cs typeface="Times New Roman"/>
            </a:endParaRPr>
          </a:p>
          <a:p>
            <a:pPr marL="285750" indent="-285750">
              <a:buFont typeface="Wingdings"/>
              <a:buChar char="q"/>
            </a:pPr>
            <a:endParaRPr lang="en-GB" b="1" i="1" dirty="0">
              <a:solidFill>
                <a:schemeClr val="bg1"/>
              </a:solidFill>
              <a:highlight>
                <a:srgbClr val="000000"/>
              </a:highlight>
              <a:latin typeface="Times New Roman"/>
              <a:cs typeface="Times New Roman"/>
            </a:endParaRPr>
          </a:p>
          <a:p>
            <a:pPr marL="285750" indent="-285750">
              <a:buFont typeface="Wingdings"/>
              <a:buChar char="q"/>
            </a:pPr>
            <a:endParaRPr lang="en-GB" b="1" dirty="0">
              <a:solidFill>
                <a:schemeClr val="bg1"/>
              </a:solidFill>
              <a:highlight>
                <a:srgbClr val="000000"/>
              </a:highlight>
              <a:latin typeface="Times New Roman"/>
              <a:cs typeface="Times New Roman"/>
            </a:endParaRPr>
          </a:p>
          <a:p>
            <a:pPr marL="285750" indent="-285750">
              <a:buFont typeface="Wingdings"/>
              <a:buChar char="q"/>
            </a:pPr>
            <a:endParaRPr lang="en-GB" b="1" dirty="0">
              <a:solidFill>
                <a:schemeClr val="bg1"/>
              </a:solidFill>
              <a:highlight>
                <a:srgbClr val="000000"/>
              </a:highlight>
              <a:latin typeface="Times New Roman"/>
              <a:cs typeface="Times New Roman"/>
            </a:endParaRPr>
          </a:p>
          <a:p>
            <a:pPr marL="285750" indent="-285750">
              <a:buFont typeface="Wingdings"/>
              <a:buChar char="q"/>
            </a:pPr>
            <a:endParaRPr lang="en-GB" b="1" dirty="0">
              <a:solidFill>
                <a:schemeClr val="bg1"/>
              </a:solidFill>
              <a:highlight>
                <a:srgbClr val="000000"/>
              </a:highlight>
              <a:latin typeface="Times New Roman"/>
              <a:cs typeface="Times New Roman"/>
            </a:endParaRPr>
          </a:p>
        </p:txBody>
      </p:sp>
      <p:pic>
        <p:nvPicPr>
          <p:cNvPr id="5" name="Picture 5" descr="A picture containing text, outdoor object&#10;&#10;Description automatically generated">
            <a:extLst>
              <a:ext uri="{FF2B5EF4-FFF2-40B4-BE49-F238E27FC236}">
                <a16:creationId xmlns:a16="http://schemas.microsoft.com/office/drawing/2014/main" id="{B9BFE5BE-F192-5F6C-6B4F-FDC8595F232A}"/>
              </a:ext>
            </a:extLst>
          </p:cNvPr>
          <p:cNvPicPr>
            <a:picLocks noChangeAspect="1"/>
          </p:cNvPicPr>
          <p:nvPr/>
        </p:nvPicPr>
        <p:blipFill>
          <a:blip r:embed="rId3"/>
          <a:stretch>
            <a:fillRect/>
          </a:stretch>
        </p:blipFill>
        <p:spPr>
          <a:xfrm>
            <a:off x="9267092" y="2166424"/>
            <a:ext cx="2743200" cy="1645920"/>
          </a:xfrm>
          <a:prstGeom prst="rect">
            <a:avLst/>
          </a:prstGeom>
        </p:spPr>
      </p:pic>
      <p:pic>
        <p:nvPicPr>
          <p:cNvPr id="6" name="Picture 6" descr="A picture containing text, fabric&#10;&#10;Description automatically generated">
            <a:extLst>
              <a:ext uri="{FF2B5EF4-FFF2-40B4-BE49-F238E27FC236}">
                <a16:creationId xmlns:a16="http://schemas.microsoft.com/office/drawing/2014/main" id="{0E7444FF-C0DF-2221-5F7F-2097E474808F}"/>
              </a:ext>
            </a:extLst>
          </p:cNvPr>
          <p:cNvPicPr>
            <a:picLocks noChangeAspect="1"/>
          </p:cNvPicPr>
          <p:nvPr/>
        </p:nvPicPr>
        <p:blipFill>
          <a:blip r:embed="rId4"/>
          <a:stretch>
            <a:fillRect/>
          </a:stretch>
        </p:blipFill>
        <p:spPr>
          <a:xfrm>
            <a:off x="5574323" y="2733133"/>
            <a:ext cx="2743200" cy="1782501"/>
          </a:xfrm>
          <a:prstGeom prst="rect">
            <a:avLst/>
          </a:prstGeom>
        </p:spPr>
      </p:pic>
      <p:pic>
        <p:nvPicPr>
          <p:cNvPr id="7" name="Picture 7" descr="A picture containing plant, handwear&#10;&#10;Description automatically generated">
            <a:extLst>
              <a:ext uri="{FF2B5EF4-FFF2-40B4-BE49-F238E27FC236}">
                <a16:creationId xmlns:a16="http://schemas.microsoft.com/office/drawing/2014/main" id="{E333E49C-2D7B-6A27-0E92-E1968860662B}"/>
              </a:ext>
            </a:extLst>
          </p:cNvPr>
          <p:cNvPicPr>
            <a:picLocks noChangeAspect="1"/>
          </p:cNvPicPr>
          <p:nvPr/>
        </p:nvPicPr>
        <p:blipFill>
          <a:blip r:embed="rId5"/>
          <a:stretch>
            <a:fillRect/>
          </a:stretch>
        </p:blipFill>
        <p:spPr>
          <a:xfrm>
            <a:off x="9267093" y="4965603"/>
            <a:ext cx="2743200" cy="1440180"/>
          </a:xfrm>
          <a:prstGeom prst="rect">
            <a:avLst/>
          </a:prstGeom>
        </p:spPr>
      </p:pic>
      <p:sp>
        <p:nvSpPr>
          <p:cNvPr id="8" name="TextBox 7">
            <a:extLst>
              <a:ext uri="{FF2B5EF4-FFF2-40B4-BE49-F238E27FC236}">
                <a16:creationId xmlns:a16="http://schemas.microsoft.com/office/drawing/2014/main" id="{C67F26C1-9707-1459-5B4C-141CB30D9834}"/>
              </a:ext>
            </a:extLst>
          </p:cNvPr>
          <p:cNvSpPr txBox="1"/>
          <p:nvPr/>
        </p:nvSpPr>
        <p:spPr>
          <a:xfrm>
            <a:off x="9165979" y="4408366"/>
            <a:ext cx="30284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Image 3: Anti-Racism and Ethnocultural Relations</a:t>
            </a:r>
          </a:p>
        </p:txBody>
      </p:sp>
      <p:sp>
        <p:nvSpPr>
          <p:cNvPr id="9" name="TextBox 8">
            <a:extLst>
              <a:ext uri="{FF2B5EF4-FFF2-40B4-BE49-F238E27FC236}">
                <a16:creationId xmlns:a16="http://schemas.microsoft.com/office/drawing/2014/main" id="{A2E57103-0EB6-9313-7008-9D9517C75554}"/>
              </a:ext>
            </a:extLst>
          </p:cNvPr>
          <p:cNvSpPr txBox="1"/>
          <p:nvPr/>
        </p:nvSpPr>
        <p:spPr>
          <a:xfrm>
            <a:off x="9866922" y="6337789"/>
            <a:ext cx="26499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(Ottawa Images 2020)</a:t>
            </a:r>
          </a:p>
        </p:txBody>
      </p:sp>
      <p:sp>
        <p:nvSpPr>
          <p:cNvPr id="10" name="TextBox 9">
            <a:extLst>
              <a:ext uri="{FF2B5EF4-FFF2-40B4-BE49-F238E27FC236}">
                <a16:creationId xmlns:a16="http://schemas.microsoft.com/office/drawing/2014/main" id="{874031BC-65D4-0C15-150F-C6AAE397C0AD}"/>
              </a:ext>
            </a:extLst>
          </p:cNvPr>
          <p:cNvSpPr txBox="1"/>
          <p:nvPr/>
        </p:nvSpPr>
        <p:spPr>
          <a:xfrm>
            <a:off x="5986096" y="4447442"/>
            <a:ext cx="28575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Patriarchy Images 2019</a:t>
            </a:r>
          </a:p>
        </p:txBody>
      </p:sp>
      <p:sp>
        <p:nvSpPr>
          <p:cNvPr id="11" name="TextBox 10">
            <a:extLst>
              <a:ext uri="{FF2B5EF4-FFF2-40B4-BE49-F238E27FC236}">
                <a16:creationId xmlns:a16="http://schemas.microsoft.com/office/drawing/2014/main" id="{FF274D1A-AFD6-192C-8410-678D81B5AA9E}"/>
              </a:ext>
            </a:extLst>
          </p:cNvPr>
          <p:cNvSpPr txBox="1"/>
          <p:nvPr/>
        </p:nvSpPr>
        <p:spPr>
          <a:xfrm>
            <a:off x="5504962" y="2439865"/>
            <a:ext cx="43668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Image 2: Patriarchy: What is it?</a:t>
            </a:r>
          </a:p>
        </p:txBody>
      </p:sp>
      <p:sp>
        <p:nvSpPr>
          <p:cNvPr id="12" name="TextBox 11">
            <a:extLst>
              <a:ext uri="{FF2B5EF4-FFF2-40B4-BE49-F238E27FC236}">
                <a16:creationId xmlns:a16="http://schemas.microsoft.com/office/drawing/2014/main" id="{421090C0-E3E2-3021-6025-01CDA71A2B39}"/>
              </a:ext>
            </a:extLst>
          </p:cNvPr>
          <p:cNvSpPr txBox="1"/>
          <p:nvPr/>
        </p:nvSpPr>
        <p:spPr>
          <a:xfrm>
            <a:off x="9815634" y="3739174"/>
            <a:ext cx="33703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(Dawkes Images 2017)</a:t>
            </a:r>
          </a:p>
        </p:txBody>
      </p:sp>
      <p:sp>
        <p:nvSpPr>
          <p:cNvPr id="13" name="TextBox 12">
            <a:extLst>
              <a:ext uri="{FF2B5EF4-FFF2-40B4-BE49-F238E27FC236}">
                <a16:creationId xmlns:a16="http://schemas.microsoft.com/office/drawing/2014/main" id="{DAF19CE1-7BB1-20AE-8FD9-0AECB00EDA27}"/>
              </a:ext>
            </a:extLst>
          </p:cNvPr>
          <p:cNvSpPr txBox="1"/>
          <p:nvPr/>
        </p:nvSpPr>
        <p:spPr>
          <a:xfrm>
            <a:off x="9161095" y="1616807"/>
            <a:ext cx="35413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Image 1: The Role of Business inequality</a:t>
            </a:r>
          </a:p>
        </p:txBody>
      </p:sp>
    </p:spTree>
    <p:extLst>
      <p:ext uri="{BB962C8B-B14F-4D97-AF65-F5344CB8AC3E}">
        <p14:creationId xmlns:p14="http://schemas.microsoft.com/office/powerpoint/2010/main" val="2159725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ed pencils inside a pencil holder which is on top of a wood table">
            <a:extLst>
              <a:ext uri="{FF2B5EF4-FFF2-40B4-BE49-F238E27FC236}">
                <a16:creationId xmlns:a16="http://schemas.microsoft.com/office/drawing/2014/main" id="{6AFEA4E9-2F0F-ED10-E631-91F1EE6A02D0}"/>
              </a:ext>
            </a:extLst>
          </p:cNvPr>
          <p:cNvPicPr>
            <a:picLocks noChangeAspect="1"/>
          </p:cNvPicPr>
          <p:nvPr/>
        </p:nvPicPr>
        <p:blipFill rotWithShape="1">
          <a:blip r:embed="rId2"/>
          <a:srcRect t="15730"/>
          <a:stretch/>
        </p:blipFill>
        <p:spPr>
          <a:xfrm>
            <a:off x="20" y="10"/>
            <a:ext cx="12191980" cy="6857990"/>
          </a:xfrm>
          <a:prstGeom prst="rect">
            <a:avLst/>
          </a:prstGeom>
          <a:noFill/>
        </p:spPr>
      </p:pic>
      <p:sp>
        <p:nvSpPr>
          <p:cNvPr id="2" name="TextBox 1">
            <a:extLst>
              <a:ext uri="{FF2B5EF4-FFF2-40B4-BE49-F238E27FC236}">
                <a16:creationId xmlns:a16="http://schemas.microsoft.com/office/drawing/2014/main" id="{A360D1EC-E2F0-750D-6F04-88FBB55DFDF1}"/>
              </a:ext>
            </a:extLst>
          </p:cNvPr>
          <p:cNvSpPr txBox="1"/>
          <p:nvPr/>
        </p:nvSpPr>
        <p:spPr>
          <a:xfrm>
            <a:off x="1416538" y="549518"/>
            <a:ext cx="973259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solidFill>
                  <a:schemeClr val="bg1"/>
                </a:solidFill>
                <a:highlight>
                  <a:srgbClr val="000000"/>
                </a:highlight>
                <a:latin typeface="Times New Roman"/>
                <a:cs typeface="Times New Roman"/>
              </a:rPr>
              <a:t>Types of Inequality</a:t>
            </a:r>
            <a:endParaRPr lang="en-US" sz="3200" dirty="0">
              <a:solidFill>
                <a:schemeClr val="bg1"/>
              </a:solidFill>
              <a:highlight>
                <a:srgbClr val="000000"/>
              </a:highlight>
              <a:latin typeface="Times New Roman"/>
              <a:cs typeface="Times New Roman"/>
            </a:endParaRPr>
          </a:p>
        </p:txBody>
      </p:sp>
      <p:pic>
        <p:nvPicPr>
          <p:cNvPr id="3" name="Picture 4" descr="A picture containing person, person, wall, indoor&#10;&#10;Description automatically generated">
            <a:extLst>
              <a:ext uri="{FF2B5EF4-FFF2-40B4-BE49-F238E27FC236}">
                <a16:creationId xmlns:a16="http://schemas.microsoft.com/office/drawing/2014/main" id="{01CCD69C-C9EA-C59F-1FA5-5B2F6287B9F3}"/>
              </a:ext>
            </a:extLst>
          </p:cNvPr>
          <p:cNvPicPr>
            <a:picLocks noChangeAspect="1"/>
          </p:cNvPicPr>
          <p:nvPr/>
        </p:nvPicPr>
        <p:blipFill>
          <a:blip r:embed="rId3"/>
          <a:stretch>
            <a:fillRect/>
          </a:stretch>
        </p:blipFill>
        <p:spPr>
          <a:xfrm>
            <a:off x="8075247" y="2399324"/>
            <a:ext cx="3583353" cy="3641968"/>
          </a:xfrm>
          <a:prstGeom prst="rect">
            <a:avLst/>
          </a:prstGeom>
        </p:spPr>
      </p:pic>
      <p:sp>
        <p:nvSpPr>
          <p:cNvPr id="5" name="TextBox 4">
            <a:extLst>
              <a:ext uri="{FF2B5EF4-FFF2-40B4-BE49-F238E27FC236}">
                <a16:creationId xmlns:a16="http://schemas.microsoft.com/office/drawing/2014/main" id="{70958B8D-93AC-B645-0775-D67060C13591}"/>
              </a:ext>
            </a:extLst>
          </p:cNvPr>
          <p:cNvSpPr txBox="1"/>
          <p:nvPr/>
        </p:nvSpPr>
        <p:spPr>
          <a:xfrm>
            <a:off x="7991230" y="2112596"/>
            <a:ext cx="38588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solidFill>
                  <a:schemeClr val="bg1"/>
                </a:solidFill>
                <a:highlight>
                  <a:srgbClr val="000000"/>
                </a:highlight>
                <a:latin typeface="Times New Roman"/>
                <a:cs typeface="Times New Roman"/>
              </a:rPr>
              <a:t>Image 1: Lava: Goran Therborn</a:t>
            </a:r>
          </a:p>
        </p:txBody>
      </p:sp>
      <p:sp>
        <p:nvSpPr>
          <p:cNvPr id="6" name="TextBox 5">
            <a:extLst>
              <a:ext uri="{FF2B5EF4-FFF2-40B4-BE49-F238E27FC236}">
                <a16:creationId xmlns:a16="http://schemas.microsoft.com/office/drawing/2014/main" id="{EEB1A0E7-E862-6D9D-0513-22C7D58D015D}"/>
              </a:ext>
            </a:extLst>
          </p:cNvPr>
          <p:cNvSpPr txBox="1"/>
          <p:nvPr/>
        </p:nvSpPr>
        <p:spPr>
          <a:xfrm>
            <a:off x="9595827" y="5988539"/>
            <a:ext cx="442057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Lava Images, (2021).</a:t>
            </a:r>
          </a:p>
        </p:txBody>
      </p:sp>
      <p:sp>
        <p:nvSpPr>
          <p:cNvPr id="7" name="TextBox 6">
            <a:extLst>
              <a:ext uri="{FF2B5EF4-FFF2-40B4-BE49-F238E27FC236}">
                <a16:creationId xmlns:a16="http://schemas.microsoft.com/office/drawing/2014/main" id="{FB90F012-1491-D7AC-53EE-9A54F0FE99B3}"/>
              </a:ext>
            </a:extLst>
          </p:cNvPr>
          <p:cNvSpPr txBox="1"/>
          <p:nvPr/>
        </p:nvSpPr>
        <p:spPr>
          <a:xfrm>
            <a:off x="444500" y="1094153"/>
            <a:ext cx="482355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q"/>
            </a:pPr>
            <a:r>
              <a:rPr lang="en-GB" sz="3200" dirty="0">
                <a:solidFill>
                  <a:schemeClr val="bg1"/>
                </a:solidFill>
                <a:highlight>
                  <a:srgbClr val="000000"/>
                </a:highlight>
                <a:latin typeface="Times New Roman"/>
                <a:cs typeface="Times New Roman"/>
              </a:rPr>
              <a:t>Inequality of health </a:t>
            </a:r>
            <a:endParaRPr lang="en-US" sz="3200" dirty="0">
              <a:solidFill>
                <a:schemeClr val="bg1"/>
              </a:solidFill>
              <a:highlight>
                <a:srgbClr val="000000"/>
              </a:highlight>
              <a:latin typeface="Times New Roman"/>
              <a:cs typeface="Times New Roman"/>
            </a:endParaRPr>
          </a:p>
          <a:p>
            <a:pPr marL="342900" indent="-342900">
              <a:buFont typeface="Wingdings"/>
              <a:buChar char="q"/>
            </a:pPr>
            <a:r>
              <a:rPr lang="en-GB" sz="3200" dirty="0">
                <a:solidFill>
                  <a:schemeClr val="bg1"/>
                </a:solidFill>
                <a:highlight>
                  <a:srgbClr val="000000"/>
                </a:highlight>
                <a:latin typeface="Times New Roman"/>
                <a:cs typeface="Times New Roman"/>
              </a:rPr>
              <a:t>Existential inequalities</a:t>
            </a:r>
          </a:p>
          <a:p>
            <a:pPr marL="342900" indent="-342900">
              <a:buFont typeface="Wingdings"/>
              <a:buChar char="q"/>
            </a:pPr>
            <a:r>
              <a:rPr lang="en-GB" sz="3200" dirty="0">
                <a:solidFill>
                  <a:schemeClr val="bg1"/>
                </a:solidFill>
                <a:highlight>
                  <a:srgbClr val="000000"/>
                </a:highlight>
                <a:latin typeface="Times New Roman"/>
                <a:cs typeface="Times New Roman"/>
              </a:rPr>
              <a:t>Resource inequalities </a:t>
            </a:r>
          </a:p>
        </p:txBody>
      </p:sp>
    </p:spTree>
    <p:extLst>
      <p:ext uri="{BB962C8B-B14F-4D97-AF65-F5344CB8AC3E}">
        <p14:creationId xmlns:p14="http://schemas.microsoft.com/office/powerpoint/2010/main" val="3385647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ed pencils inside a pencil holder which is on top of a wood table">
            <a:extLst>
              <a:ext uri="{FF2B5EF4-FFF2-40B4-BE49-F238E27FC236}">
                <a16:creationId xmlns:a16="http://schemas.microsoft.com/office/drawing/2014/main" id="{6AFEA4E9-2F0F-ED10-E631-91F1EE6A02D0}"/>
              </a:ext>
            </a:extLst>
          </p:cNvPr>
          <p:cNvPicPr>
            <a:picLocks noChangeAspect="1"/>
          </p:cNvPicPr>
          <p:nvPr/>
        </p:nvPicPr>
        <p:blipFill rotWithShape="1">
          <a:blip r:embed="rId2"/>
          <a:srcRect t="15730"/>
          <a:stretch/>
        </p:blipFill>
        <p:spPr>
          <a:xfrm>
            <a:off x="20" y="10"/>
            <a:ext cx="12191980" cy="6857990"/>
          </a:xfrm>
          <a:prstGeom prst="rect">
            <a:avLst/>
          </a:prstGeom>
          <a:noFill/>
        </p:spPr>
      </p:pic>
      <p:sp>
        <p:nvSpPr>
          <p:cNvPr id="2" name="TextBox 1">
            <a:extLst>
              <a:ext uri="{FF2B5EF4-FFF2-40B4-BE49-F238E27FC236}">
                <a16:creationId xmlns:a16="http://schemas.microsoft.com/office/drawing/2014/main" id="{53BC9980-A27B-137A-86DC-5403D4F0BDDC}"/>
              </a:ext>
            </a:extLst>
          </p:cNvPr>
          <p:cNvSpPr txBox="1"/>
          <p:nvPr/>
        </p:nvSpPr>
        <p:spPr>
          <a:xfrm>
            <a:off x="598365" y="622788"/>
            <a:ext cx="1132009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solidFill>
                  <a:schemeClr val="bg1"/>
                </a:solidFill>
                <a:highlight>
                  <a:srgbClr val="000000"/>
                </a:highlight>
                <a:latin typeface="Times New Roman"/>
                <a:cs typeface="Times New Roman"/>
              </a:rPr>
              <a:t>The Gilbert &amp; Kahl Model</a:t>
            </a:r>
            <a:endParaRPr lang="en-US">
              <a:solidFill>
                <a:schemeClr val="bg1"/>
              </a:solidFill>
              <a:highlight>
                <a:srgbClr val="000000"/>
              </a:highlight>
            </a:endParaRPr>
          </a:p>
        </p:txBody>
      </p:sp>
      <p:pic>
        <p:nvPicPr>
          <p:cNvPr id="3" name="Picture 4" descr="Diagram&#10;&#10;Description automatically generated">
            <a:extLst>
              <a:ext uri="{FF2B5EF4-FFF2-40B4-BE49-F238E27FC236}">
                <a16:creationId xmlns:a16="http://schemas.microsoft.com/office/drawing/2014/main" id="{2A696C97-A0BE-818C-F5AD-37EB91B77379}"/>
              </a:ext>
            </a:extLst>
          </p:cNvPr>
          <p:cNvPicPr>
            <a:picLocks noChangeAspect="1"/>
          </p:cNvPicPr>
          <p:nvPr/>
        </p:nvPicPr>
        <p:blipFill rotWithShape="1">
          <a:blip r:embed="rId3"/>
          <a:srcRect l="13959" t="9890" r="8629" b="12967"/>
          <a:stretch/>
        </p:blipFill>
        <p:spPr>
          <a:xfrm>
            <a:off x="8368323" y="2143801"/>
            <a:ext cx="3505646" cy="4055073"/>
          </a:xfrm>
          <a:prstGeom prst="rect">
            <a:avLst/>
          </a:prstGeom>
        </p:spPr>
      </p:pic>
      <p:sp>
        <p:nvSpPr>
          <p:cNvPr id="5" name="TextBox 4">
            <a:extLst>
              <a:ext uri="{FF2B5EF4-FFF2-40B4-BE49-F238E27FC236}">
                <a16:creationId xmlns:a16="http://schemas.microsoft.com/office/drawing/2014/main" id="{F47855F2-F52A-64EA-2194-7A1C3AE83AE8}"/>
              </a:ext>
            </a:extLst>
          </p:cNvPr>
          <p:cNvSpPr txBox="1"/>
          <p:nvPr/>
        </p:nvSpPr>
        <p:spPr>
          <a:xfrm>
            <a:off x="9881577" y="6132633"/>
            <a:ext cx="26376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Course Hero Images (2020)</a:t>
            </a:r>
          </a:p>
        </p:txBody>
      </p:sp>
      <p:sp>
        <p:nvSpPr>
          <p:cNvPr id="6" name="TextBox 5">
            <a:extLst>
              <a:ext uri="{FF2B5EF4-FFF2-40B4-BE49-F238E27FC236}">
                <a16:creationId xmlns:a16="http://schemas.microsoft.com/office/drawing/2014/main" id="{93DD8510-73FB-3BD3-2FAF-DDA8DB7CDE8D}"/>
              </a:ext>
            </a:extLst>
          </p:cNvPr>
          <p:cNvSpPr txBox="1"/>
          <p:nvPr/>
        </p:nvSpPr>
        <p:spPr>
          <a:xfrm>
            <a:off x="8284308" y="1846385"/>
            <a:ext cx="50189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Image 1: Class Systems of Stratification</a:t>
            </a:r>
          </a:p>
        </p:txBody>
      </p:sp>
      <p:sp>
        <p:nvSpPr>
          <p:cNvPr id="7" name="TextBox 6">
            <a:extLst>
              <a:ext uri="{FF2B5EF4-FFF2-40B4-BE49-F238E27FC236}">
                <a16:creationId xmlns:a16="http://schemas.microsoft.com/office/drawing/2014/main" id="{A3C103FD-B00A-0F3E-4F72-1207637519AF}"/>
              </a:ext>
            </a:extLst>
          </p:cNvPr>
          <p:cNvSpPr txBox="1"/>
          <p:nvPr/>
        </p:nvSpPr>
        <p:spPr>
          <a:xfrm>
            <a:off x="427404" y="1541095"/>
            <a:ext cx="6411057"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3200" dirty="0">
                <a:solidFill>
                  <a:schemeClr val="bg1"/>
                </a:solidFill>
                <a:highlight>
                  <a:srgbClr val="000000"/>
                </a:highlight>
                <a:latin typeface="Times New Roman"/>
                <a:cs typeface="Times New Roman"/>
              </a:rPr>
              <a:t>What is the Gilbert &amp; Kahl Model?</a:t>
            </a:r>
            <a:endParaRPr lang="en-US" sz="3200" dirty="0">
              <a:solidFill>
                <a:schemeClr val="bg1"/>
              </a:solidFill>
              <a:highlight>
                <a:srgbClr val="000000"/>
              </a:highlight>
              <a:latin typeface="Times New Roman"/>
              <a:cs typeface="Times New Roman"/>
            </a:endParaRPr>
          </a:p>
          <a:p>
            <a:pPr marL="285750" indent="-285750">
              <a:buFont typeface="Wingdings"/>
              <a:buChar char="q"/>
            </a:pPr>
            <a:r>
              <a:rPr lang="en-GB" sz="3200" dirty="0">
                <a:solidFill>
                  <a:schemeClr val="bg1"/>
                </a:solidFill>
                <a:highlight>
                  <a:srgbClr val="000000"/>
                </a:highlight>
                <a:latin typeface="Times New Roman"/>
                <a:cs typeface="Times New Roman"/>
              </a:rPr>
              <a:t>How is this linked to the ideology of Haves &amp; Have nots?</a:t>
            </a:r>
          </a:p>
          <a:p>
            <a:pPr marL="285750" indent="-285750">
              <a:buFont typeface="Wingdings"/>
              <a:buChar char="q"/>
            </a:pPr>
            <a:r>
              <a:rPr lang="en-GB" sz="3200" dirty="0">
                <a:solidFill>
                  <a:schemeClr val="bg1"/>
                </a:solidFill>
                <a:highlight>
                  <a:srgbClr val="000000"/>
                </a:highlight>
                <a:latin typeface="Times New Roman"/>
                <a:cs typeface="Times New Roman"/>
              </a:rPr>
              <a:t>How has the idea of this model impacted society over the ages?</a:t>
            </a:r>
          </a:p>
        </p:txBody>
      </p:sp>
    </p:spTree>
    <p:extLst>
      <p:ext uri="{BB962C8B-B14F-4D97-AF65-F5344CB8AC3E}">
        <p14:creationId xmlns:p14="http://schemas.microsoft.com/office/powerpoint/2010/main" val="3300520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ed pencils inside a pencil holder which is on top of a wood table">
            <a:extLst>
              <a:ext uri="{FF2B5EF4-FFF2-40B4-BE49-F238E27FC236}">
                <a16:creationId xmlns:a16="http://schemas.microsoft.com/office/drawing/2014/main" id="{6AFEA4E9-2F0F-ED10-E631-91F1EE6A02D0}"/>
              </a:ext>
            </a:extLst>
          </p:cNvPr>
          <p:cNvPicPr>
            <a:picLocks noChangeAspect="1"/>
          </p:cNvPicPr>
          <p:nvPr/>
        </p:nvPicPr>
        <p:blipFill rotWithShape="1">
          <a:blip r:embed="rId2"/>
          <a:srcRect t="15730"/>
          <a:stretch/>
        </p:blipFill>
        <p:spPr>
          <a:xfrm>
            <a:off x="20" y="10"/>
            <a:ext cx="12191980" cy="6857990"/>
          </a:xfrm>
          <a:prstGeom prst="rect">
            <a:avLst/>
          </a:prstGeom>
          <a:noFill/>
        </p:spPr>
      </p:pic>
      <p:sp>
        <p:nvSpPr>
          <p:cNvPr id="2" name="TextBox 1">
            <a:extLst>
              <a:ext uri="{FF2B5EF4-FFF2-40B4-BE49-F238E27FC236}">
                <a16:creationId xmlns:a16="http://schemas.microsoft.com/office/drawing/2014/main" id="{1930C6AD-5A28-7F74-153E-ABAE21AD9128}"/>
              </a:ext>
            </a:extLst>
          </p:cNvPr>
          <p:cNvSpPr txBox="1"/>
          <p:nvPr/>
        </p:nvSpPr>
        <p:spPr>
          <a:xfrm>
            <a:off x="439615" y="451826"/>
            <a:ext cx="114788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solidFill>
                  <a:schemeClr val="bg1"/>
                </a:solidFill>
                <a:highlight>
                  <a:srgbClr val="000000"/>
                </a:highlight>
                <a:latin typeface="Times New Roman"/>
                <a:cs typeface="Times New Roman"/>
              </a:rPr>
              <a:t>Feminism </a:t>
            </a:r>
            <a:endParaRPr lang="en-US" sz="3600" dirty="0">
              <a:solidFill>
                <a:schemeClr val="bg1"/>
              </a:solidFill>
              <a:highlight>
                <a:srgbClr val="000000"/>
              </a:highlight>
              <a:latin typeface="Times New Roman"/>
              <a:cs typeface="Times New Roman"/>
            </a:endParaRPr>
          </a:p>
        </p:txBody>
      </p:sp>
      <p:pic>
        <p:nvPicPr>
          <p:cNvPr id="3" name="Picture 4" descr="A picture containing sky, outdoor, person, road&#10;&#10;Description automatically generated">
            <a:extLst>
              <a:ext uri="{FF2B5EF4-FFF2-40B4-BE49-F238E27FC236}">
                <a16:creationId xmlns:a16="http://schemas.microsoft.com/office/drawing/2014/main" id="{4024D873-0EA0-E04D-7972-492F6CD09EDE}"/>
              </a:ext>
            </a:extLst>
          </p:cNvPr>
          <p:cNvPicPr>
            <a:picLocks noChangeAspect="1"/>
          </p:cNvPicPr>
          <p:nvPr/>
        </p:nvPicPr>
        <p:blipFill>
          <a:blip r:embed="rId3"/>
          <a:stretch>
            <a:fillRect/>
          </a:stretch>
        </p:blipFill>
        <p:spPr>
          <a:xfrm>
            <a:off x="9091246" y="1038571"/>
            <a:ext cx="2743200" cy="2768396"/>
          </a:xfrm>
          <a:prstGeom prst="rect">
            <a:avLst/>
          </a:prstGeom>
        </p:spPr>
      </p:pic>
      <p:sp>
        <p:nvSpPr>
          <p:cNvPr id="5" name="TextBox 4">
            <a:extLst>
              <a:ext uri="{FF2B5EF4-FFF2-40B4-BE49-F238E27FC236}">
                <a16:creationId xmlns:a16="http://schemas.microsoft.com/office/drawing/2014/main" id="{1B97A860-0DBB-EC8D-7618-D6AF49BB9A57}"/>
              </a:ext>
            </a:extLst>
          </p:cNvPr>
          <p:cNvSpPr txBox="1"/>
          <p:nvPr/>
        </p:nvSpPr>
        <p:spPr>
          <a:xfrm>
            <a:off x="10269903" y="3761154"/>
            <a:ext cx="21003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Kayhan London Images, (2018)</a:t>
            </a:r>
          </a:p>
        </p:txBody>
      </p:sp>
      <p:sp>
        <p:nvSpPr>
          <p:cNvPr id="6" name="TextBox 5">
            <a:extLst>
              <a:ext uri="{FF2B5EF4-FFF2-40B4-BE49-F238E27FC236}">
                <a16:creationId xmlns:a16="http://schemas.microsoft.com/office/drawing/2014/main" id="{3EA1D91B-42E6-868D-DE4A-CBA3DEF04F7F}"/>
              </a:ext>
            </a:extLst>
          </p:cNvPr>
          <p:cNvSpPr txBox="1"/>
          <p:nvPr/>
        </p:nvSpPr>
        <p:spPr>
          <a:xfrm>
            <a:off x="9002346" y="503115"/>
            <a:ext cx="335817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ea typeface="+mn-lt"/>
                <a:cs typeface="+mn-lt"/>
              </a:rPr>
              <a:t>Image 1: Kayhan Life: Spotlight on a Global Iranian Community </a:t>
            </a:r>
            <a:endParaRPr lang="en-US" i="1" dirty="0">
              <a:solidFill>
                <a:schemeClr val="bg1"/>
              </a:solidFill>
              <a:highlight>
                <a:srgbClr val="000000"/>
              </a:highlight>
              <a:latin typeface="Times New Roman"/>
            </a:endParaRPr>
          </a:p>
        </p:txBody>
      </p:sp>
      <p:pic>
        <p:nvPicPr>
          <p:cNvPr id="7" name="Picture 7" descr="A picture containing logo&#10;&#10;Description automatically generated">
            <a:extLst>
              <a:ext uri="{FF2B5EF4-FFF2-40B4-BE49-F238E27FC236}">
                <a16:creationId xmlns:a16="http://schemas.microsoft.com/office/drawing/2014/main" id="{E56CECF0-06DD-3262-10BA-151F18528115}"/>
              </a:ext>
            </a:extLst>
          </p:cNvPr>
          <p:cNvPicPr>
            <a:picLocks noChangeAspect="1"/>
          </p:cNvPicPr>
          <p:nvPr/>
        </p:nvPicPr>
        <p:blipFill>
          <a:blip r:embed="rId4"/>
          <a:stretch>
            <a:fillRect/>
          </a:stretch>
        </p:blipFill>
        <p:spPr>
          <a:xfrm>
            <a:off x="5886938" y="3259015"/>
            <a:ext cx="2743200" cy="2743200"/>
          </a:xfrm>
          <a:prstGeom prst="rect">
            <a:avLst/>
          </a:prstGeom>
        </p:spPr>
      </p:pic>
      <p:sp>
        <p:nvSpPr>
          <p:cNvPr id="8" name="TextBox 7">
            <a:extLst>
              <a:ext uri="{FF2B5EF4-FFF2-40B4-BE49-F238E27FC236}">
                <a16:creationId xmlns:a16="http://schemas.microsoft.com/office/drawing/2014/main" id="{A124464F-1862-4CB0-BFC6-E07A7A813C70}"/>
              </a:ext>
            </a:extLst>
          </p:cNvPr>
          <p:cNvSpPr txBox="1"/>
          <p:nvPr/>
        </p:nvSpPr>
        <p:spPr>
          <a:xfrm>
            <a:off x="6220557" y="5951903"/>
            <a:ext cx="42007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TeePublic Images, (2016)</a:t>
            </a:r>
          </a:p>
        </p:txBody>
      </p:sp>
      <p:sp>
        <p:nvSpPr>
          <p:cNvPr id="9" name="TextBox 8">
            <a:extLst>
              <a:ext uri="{FF2B5EF4-FFF2-40B4-BE49-F238E27FC236}">
                <a16:creationId xmlns:a16="http://schemas.microsoft.com/office/drawing/2014/main" id="{2C1D5B86-A16C-6CEF-672F-1C1E0861ECC2}"/>
              </a:ext>
            </a:extLst>
          </p:cNvPr>
          <p:cNvSpPr txBox="1"/>
          <p:nvPr/>
        </p:nvSpPr>
        <p:spPr>
          <a:xfrm>
            <a:off x="5749192" y="2698750"/>
            <a:ext cx="28672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Image 2: I Fight Like a Girl: Rosie Riveter</a:t>
            </a:r>
          </a:p>
        </p:txBody>
      </p:sp>
      <p:sp>
        <p:nvSpPr>
          <p:cNvPr id="10" name="TextBox 9">
            <a:extLst>
              <a:ext uri="{FF2B5EF4-FFF2-40B4-BE49-F238E27FC236}">
                <a16:creationId xmlns:a16="http://schemas.microsoft.com/office/drawing/2014/main" id="{A025B030-4108-E278-6A7C-56BD515EA49E}"/>
              </a:ext>
            </a:extLst>
          </p:cNvPr>
          <p:cNvSpPr txBox="1"/>
          <p:nvPr/>
        </p:nvSpPr>
        <p:spPr>
          <a:xfrm>
            <a:off x="283308" y="1155212"/>
            <a:ext cx="53217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Wingdings"/>
              <a:buChar char="q"/>
            </a:pPr>
            <a:endParaRPr lang="en-GB"/>
          </a:p>
        </p:txBody>
      </p:sp>
      <p:sp>
        <p:nvSpPr>
          <p:cNvPr id="11" name="TextBox 10">
            <a:extLst>
              <a:ext uri="{FF2B5EF4-FFF2-40B4-BE49-F238E27FC236}">
                <a16:creationId xmlns:a16="http://schemas.microsoft.com/office/drawing/2014/main" id="{234975A7-904E-DB88-DA60-18943CD5C9F1}"/>
              </a:ext>
            </a:extLst>
          </p:cNvPr>
          <p:cNvSpPr txBox="1"/>
          <p:nvPr/>
        </p:nvSpPr>
        <p:spPr>
          <a:xfrm>
            <a:off x="186516" y="1359921"/>
            <a:ext cx="5469868" cy="5293757"/>
          </a:xfrm>
          <a:prstGeom prst="rect">
            <a:avLst/>
          </a:prstGeom>
          <a:noFill/>
        </p:spPr>
        <p:txBody>
          <a:bodyPr wrap="square" rtlCol="0">
            <a:spAutoFit/>
          </a:bodyPr>
          <a:lstStyle/>
          <a:p>
            <a:pPr marL="285750" indent="-285750">
              <a:buFont typeface="Wingdings" panose="05000000000000000000" pitchFamily="2" charset="2"/>
              <a:buChar char="q"/>
            </a:pPr>
            <a:r>
              <a:rPr lang="en-GB" sz="3200" dirty="0">
                <a:solidFill>
                  <a:schemeClr val="bg1"/>
                </a:solidFill>
                <a:highlight>
                  <a:srgbClr val="000000"/>
                </a:highlight>
                <a:latin typeface="Times New Roman" panose="02020603050405020304" pitchFamily="18" charset="0"/>
                <a:cs typeface="Times New Roman" panose="02020603050405020304" pitchFamily="18" charset="0"/>
              </a:rPr>
              <a:t>The four waves of feminism</a:t>
            </a:r>
          </a:p>
          <a:p>
            <a:pPr marL="285750" indent="-285750">
              <a:buFont typeface="Wingdings" panose="05000000000000000000" pitchFamily="2" charset="2"/>
              <a:buChar char="q"/>
            </a:pPr>
            <a:r>
              <a:rPr lang="en-GB" sz="3200" dirty="0">
                <a:solidFill>
                  <a:schemeClr val="bg1"/>
                </a:solidFill>
                <a:highlight>
                  <a:srgbClr val="000000"/>
                </a:highlight>
                <a:latin typeface="Times New Roman" panose="02020603050405020304" pitchFamily="18" charset="0"/>
                <a:cs typeface="Times New Roman" panose="02020603050405020304" pitchFamily="18" charset="0"/>
              </a:rPr>
              <a:t>Equal pay</a:t>
            </a:r>
          </a:p>
          <a:p>
            <a:pPr marL="285750" indent="-285750">
              <a:buFont typeface="Wingdings" panose="05000000000000000000" pitchFamily="2" charset="2"/>
              <a:buChar char="q"/>
            </a:pPr>
            <a:endParaRPr lang="en-GB" sz="3200" dirty="0">
              <a:solidFill>
                <a:schemeClr val="bg1"/>
              </a:solidFill>
              <a:highlight>
                <a:srgbClr val="000000"/>
              </a:highlight>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q"/>
            </a:pPr>
            <a:r>
              <a:rPr lang="en-GB" sz="3200" dirty="0">
                <a:solidFill>
                  <a:schemeClr val="bg1"/>
                </a:solidFill>
                <a:highlight>
                  <a:srgbClr val="000000"/>
                </a:highlight>
                <a:latin typeface="Times New Roman" panose="02020603050405020304" pitchFamily="18" charset="0"/>
                <a:cs typeface="Times New Roman" panose="02020603050405020304" pitchFamily="18" charset="0"/>
              </a:rPr>
              <a:t>Suffragettes &amp; Suffragists</a:t>
            </a:r>
          </a:p>
          <a:p>
            <a:pPr marL="285750" indent="-285750">
              <a:buFont typeface="Wingdings" panose="05000000000000000000" pitchFamily="2" charset="2"/>
              <a:buChar char="q"/>
            </a:pPr>
            <a:r>
              <a:rPr lang="en-GB" sz="3200" dirty="0">
                <a:solidFill>
                  <a:schemeClr val="bg1"/>
                </a:solidFill>
                <a:highlight>
                  <a:srgbClr val="000000"/>
                </a:highlight>
                <a:latin typeface="Times New Roman" panose="02020603050405020304" pitchFamily="18" charset="0"/>
                <a:cs typeface="Times New Roman" panose="02020603050405020304" pitchFamily="18" charset="0"/>
              </a:rPr>
              <a:t>Gender Norms – Is it normal for a man to be a housewife?</a:t>
            </a:r>
          </a:p>
          <a:p>
            <a:pPr marL="285750" indent="-285750">
              <a:buFont typeface="Wingdings" panose="05000000000000000000" pitchFamily="2" charset="2"/>
              <a:buChar char="q"/>
            </a:pPr>
            <a:r>
              <a:rPr lang="en-GB" sz="3200" i="1" dirty="0">
                <a:solidFill>
                  <a:schemeClr val="bg1"/>
                </a:solidFill>
                <a:highlight>
                  <a:srgbClr val="000000"/>
                </a:highlight>
                <a:latin typeface="Times New Roman" panose="02020603050405020304" pitchFamily="18" charset="0"/>
                <a:cs typeface="Times New Roman" panose="02020603050405020304" pitchFamily="18" charset="0"/>
              </a:rPr>
              <a:t>‘attacks on feminism frequently merge into a wider misogyny’ (Walters, 2005, p. 3).  </a:t>
            </a:r>
          </a:p>
          <a:p>
            <a:pPr marL="285750" indent="-285750">
              <a:buFont typeface="Wingdings" panose="05000000000000000000" pitchFamily="2" charset="2"/>
              <a:buChar char="q"/>
            </a:pPr>
            <a:endParaRPr lang="en-GB" dirty="0"/>
          </a:p>
        </p:txBody>
      </p:sp>
    </p:spTree>
    <p:extLst>
      <p:ext uri="{BB962C8B-B14F-4D97-AF65-F5344CB8AC3E}">
        <p14:creationId xmlns:p14="http://schemas.microsoft.com/office/powerpoint/2010/main" val="2686960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ed pencils inside a pencil holder which is on top of a wood table">
            <a:extLst>
              <a:ext uri="{FF2B5EF4-FFF2-40B4-BE49-F238E27FC236}">
                <a16:creationId xmlns:a16="http://schemas.microsoft.com/office/drawing/2014/main" id="{6AFEA4E9-2F0F-ED10-E631-91F1EE6A02D0}"/>
              </a:ext>
            </a:extLst>
          </p:cNvPr>
          <p:cNvPicPr>
            <a:picLocks noChangeAspect="1"/>
          </p:cNvPicPr>
          <p:nvPr/>
        </p:nvPicPr>
        <p:blipFill rotWithShape="1">
          <a:blip r:embed="rId2"/>
          <a:srcRect t="15730"/>
          <a:stretch/>
        </p:blipFill>
        <p:spPr>
          <a:xfrm>
            <a:off x="-3680" y="-2072"/>
            <a:ext cx="12195680" cy="6860071"/>
          </a:xfrm>
          <a:prstGeom prst="rect">
            <a:avLst/>
          </a:prstGeom>
          <a:noFill/>
        </p:spPr>
      </p:pic>
      <p:sp>
        <p:nvSpPr>
          <p:cNvPr id="2" name="TextBox 1">
            <a:extLst>
              <a:ext uri="{FF2B5EF4-FFF2-40B4-BE49-F238E27FC236}">
                <a16:creationId xmlns:a16="http://schemas.microsoft.com/office/drawing/2014/main" id="{7403EFFF-6AAD-A730-B4EC-F5012A700662}"/>
              </a:ext>
            </a:extLst>
          </p:cNvPr>
          <p:cNvSpPr txBox="1"/>
          <p:nvPr/>
        </p:nvSpPr>
        <p:spPr>
          <a:xfrm>
            <a:off x="1135673" y="586153"/>
            <a:ext cx="107339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solidFill>
                  <a:schemeClr val="bg1"/>
                </a:solidFill>
                <a:highlight>
                  <a:srgbClr val="000000"/>
                </a:highlight>
                <a:latin typeface="Times New Roman"/>
                <a:cs typeface="Times New Roman"/>
              </a:rPr>
              <a:t>Religion </a:t>
            </a:r>
            <a:endParaRPr lang="en-US" sz="3600">
              <a:solidFill>
                <a:schemeClr val="bg1"/>
              </a:solidFill>
              <a:highlight>
                <a:srgbClr val="000000"/>
              </a:highlight>
              <a:latin typeface="Times New Roman"/>
              <a:cs typeface="Times New Roman"/>
            </a:endParaRPr>
          </a:p>
        </p:txBody>
      </p:sp>
      <p:pic>
        <p:nvPicPr>
          <p:cNvPr id="1026" name="Picture 2" descr="See the source image">
            <a:extLst>
              <a:ext uri="{FF2B5EF4-FFF2-40B4-BE49-F238E27FC236}">
                <a16:creationId xmlns:a16="http://schemas.microsoft.com/office/drawing/2014/main" id="{AB415506-41AA-35EB-D040-A163425A96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9617" y="3240350"/>
            <a:ext cx="5117482" cy="287858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8137ABD-A216-E67C-C0C9-A3B761D24833}"/>
              </a:ext>
            </a:extLst>
          </p:cNvPr>
          <p:cNvSpPr txBox="1"/>
          <p:nvPr/>
        </p:nvSpPr>
        <p:spPr>
          <a:xfrm>
            <a:off x="6770703" y="2663300"/>
            <a:ext cx="3879542" cy="646331"/>
          </a:xfrm>
          <a:prstGeom prst="rect">
            <a:avLst/>
          </a:prstGeom>
          <a:noFill/>
        </p:spPr>
        <p:txBody>
          <a:bodyPr wrap="square" rtlCol="0">
            <a:spAutoFit/>
          </a:bodyPr>
          <a:lstStyle/>
          <a:p>
            <a:r>
              <a:rPr lang="en-GB" i="1" dirty="0">
                <a:solidFill>
                  <a:schemeClr val="bg1"/>
                </a:solidFill>
                <a:highlight>
                  <a:srgbClr val="000000"/>
                </a:highlight>
                <a:latin typeface="Times New Roman" panose="02020603050405020304" pitchFamily="18" charset="0"/>
                <a:cs typeface="Times New Roman" panose="02020603050405020304" pitchFamily="18" charset="0"/>
              </a:rPr>
              <a:t>Image 1: What America Knows About Religion</a:t>
            </a:r>
          </a:p>
        </p:txBody>
      </p:sp>
      <p:sp>
        <p:nvSpPr>
          <p:cNvPr id="5" name="TextBox 4">
            <a:extLst>
              <a:ext uri="{FF2B5EF4-FFF2-40B4-BE49-F238E27FC236}">
                <a16:creationId xmlns:a16="http://schemas.microsoft.com/office/drawing/2014/main" id="{DF836013-4878-BA39-C37C-C5AF4A5DCD0E}"/>
              </a:ext>
            </a:extLst>
          </p:cNvPr>
          <p:cNvSpPr txBox="1"/>
          <p:nvPr/>
        </p:nvSpPr>
        <p:spPr>
          <a:xfrm>
            <a:off x="9305772" y="6010183"/>
            <a:ext cx="2965142" cy="369332"/>
          </a:xfrm>
          <a:prstGeom prst="rect">
            <a:avLst/>
          </a:prstGeom>
          <a:noFill/>
        </p:spPr>
        <p:txBody>
          <a:bodyPr wrap="square" rtlCol="0">
            <a:spAutoFit/>
          </a:bodyPr>
          <a:lstStyle/>
          <a:p>
            <a:r>
              <a:rPr lang="en-GB" i="1" dirty="0">
                <a:solidFill>
                  <a:schemeClr val="bg1"/>
                </a:solidFill>
                <a:highlight>
                  <a:srgbClr val="000000"/>
                </a:highlight>
                <a:latin typeface="Times New Roman" panose="02020603050405020304" pitchFamily="18" charset="0"/>
                <a:cs typeface="Times New Roman" panose="02020603050405020304" pitchFamily="18" charset="0"/>
              </a:rPr>
              <a:t>(Brewminate Images, 2019).</a:t>
            </a:r>
          </a:p>
        </p:txBody>
      </p:sp>
      <p:sp>
        <p:nvSpPr>
          <p:cNvPr id="6" name="TextBox 5">
            <a:extLst>
              <a:ext uri="{FF2B5EF4-FFF2-40B4-BE49-F238E27FC236}">
                <a16:creationId xmlns:a16="http://schemas.microsoft.com/office/drawing/2014/main" id="{013E0CFE-8280-C632-1EA9-02020BE0C527}"/>
              </a:ext>
            </a:extLst>
          </p:cNvPr>
          <p:cNvSpPr txBox="1"/>
          <p:nvPr/>
        </p:nvSpPr>
        <p:spPr>
          <a:xfrm>
            <a:off x="116395" y="1178091"/>
            <a:ext cx="5900691" cy="5016758"/>
          </a:xfrm>
          <a:prstGeom prst="rect">
            <a:avLst/>
          </a:prstGeom>
          <a:noFill/>
        </p:spPr>
        <p:txBody>
          <a:bodyPr wrap="square" rtlCol="0">
            <a:spAutoFit/>
          </a:bodyPr>
          <a:lstStyle/>
          <a:p>
            <a:pPr marL="285750" indent="-285750">
              <a:buFont typeface="Wingdings" panose="05000000000000000000" pitchFamily="2" charset="2"/>
              <a:buChar char="q"/>
            </a:pPr>
            <a:r>
              <a:rPr lang="en-GB" sz="3200" dirty="0">
                <a:solidFill>
                  <a:schemeClr val="bg1"/>
                </a:solidFill>
                <a:highlight>
                  <a:srgbClr val="000000"/>
                </a:highlight>
                <a:latin typeface="Times New Roman" panose="02020603050405020304" pitchFamily="18" charset="0"/>
                <a:cs typeface="Times New Roman" panose="02020603050405020304" pitchFamily="18" charset="0"/>
              </a:rPr>
              <a:t>Is your sexuality legal?</a:t>
            </a:r>
          </a:p>
          <a:p>
            <a:pPr marL="285750" indent="-285750">
              <a:buFont typeface="Wingdings" panose="05000000000000000000" pitchFamily="2" charset="2"/>
              <a:buChar char="q"/>
            </a:pPr>
            <a:r>
              <a:rPr lang="en-GB" sz="3200" dirty="0">
                <a:solidFill>
                  <a:schemeClr val="bg1"/>
                </a:solidFill>
                <a:highlight>
                  <a:srgbClr val="000000"/>
                </a:highlight>
                <a:latin typeface="Times New Roman" panose="02020603050405020304" pitchFamily="18" charset="0"/>
                <a:cs typeface="Times New Roman" panose="02020603050405020304" pitchFamily="18" charset="0"/>
              </a:rPr>
              <a:t>What impact does religion have on gender roles?</a:t>
            </a:r>
          </a:p>
          <a:p>
            <a:pPr marL="285750" indent="-285750">
              <a:buFont typeface="Wingdings" panose="05000000000000000000" pitchFamily="2" charset="2"/>
              <a:buChar char="q"/>
            </a:pPr>
            <a:r>
              <a:rPr lang="en-GB" sz="3200" dirty="0">
                <a:solidFill>
                  <a:schemeClr val="bg1"/>
                </a:solidFill>
                <a:highlight>
                  <a:srgbClr val="000000"/>
                </a:highlight>
                <a:latin typeface="Times New Roman" panose="02020603050405020304" pitchFamily="18" charset="0"/>
                <a:cs typeface="Times New Roman" panose="02020603050405020304" pitchFamily="18" charset="0"/>
              </a:rPr>
              <a:t>What is Complex Religion &amp; How does it intersect with social inclusion?  </a:t>
            </a:r>
          </a:p>
          <a:p>
            <a:pPr marL="285750" indent="-285750">
              <a:buFont typeface="Wingdings" panose="05000000000000000000" pitchFamily="2" charset="2"/>
              <a:buChar char="q"/>
            </a:pPr>
            <a:r>
              <a:rPr lang="en-GB" sz="3200" i="1" dirty="0">
                <a:solidFill>
                  <a:schemeClr val="bg1"/>
                </a:solidFill>
                <a:highlight>
                  <a:srgbClr val="000000"/>
                </a:highlight>
                <a:latin typeface="Times New Roman" panose="02020603050405020304" pitchFamily="18" charset="0"/>
                <a:cs typeface="Times New Roman" panose="02020603050405020304" pitchFamily="18" charset="0"/>
              </a:rPr>
              <a:t>‘religions relationship with the state creates and maintains various status hierarches’ Wilde (2018)</a:t>
            </a:r>
          </a:p>
        </p:txBody>
      </p:sp>
    </p:spTree>
    <p:extLst>
      <p:ext uri="{BB962C8B-B14F-4D97-AF65-F5344CB8AC3E}">
        <p14:creationId xmlns:p14="http://schemas.microsoft.com/office/powerpoint/2010/main" val="3358378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ed pencils inside a pencil holder which is on top of a wood table">
            <a:extLst>
              <a:ext uri="{FF2B5EF4-FFF2-40B4-BE49-F238E27FC236}">
                <a16:creationId xmlns:a16="http://schemas.microsoft.com/office/drawing/2014/main" id="{6AFEA4E9-2F0F-ED10-E631-91F1EE6A02D0}"/>
              </a:ext>
            </a:extLst>
          </p:cNvPr>
          <p:cNvPicPr>
            <a:picLocks noChangeAspect="1"/>
          </p:cNvPicPr>
          <p:nvPr/>
        </p:nvPicPr>
        <p:blipFill rotWithShape="1">
          <a:blip r:embed="rId2"/>
          <a:srcRect t="15730"/>
          <a:stretch/>
        </p:blipFill>
        <p:spPr>
          <a:xfrm>
            <a:off x="20" y="10"/>
            <a:ext cx="12191980" cy="6857990"/>
          </a:xfrm>
          <a:prstGeom prst="rect">
            <a:avLst/>
          </a:prstGeom>
          <a:noFill/>
        </p:spPr>
      </p:pic>
      <p:sp>
        <p:nvSpPr>
          <p:cNvPr id="2" name="TextBox 1">
            <a:extLst>
              <a:ext uri="{FF2B5EF4-FFF2-40B4-BE49-F238E27FC236}">
                <a16:creationId xmlns:a16="http://schemas.microsoft.com/office/drawing/2014/main" id="{EC24A6DF-F808-9D07-F005-9BDCEA59E101}"/>
              </a:ext>
            </a:extLst>
          </p:cNvPr>
          <p:cNvSpPr txBox="1"/>
          <p:nvPr/>
        </p:nvSpPr>
        <p:spPr>
          <a:xfrm>
            <a:off x="549519" y="451827"/>
            <a:ext cx="110392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solidFill>
                  <a:schemeClr val="bg1"/>
                </a:solidFill>
                <a:highlight>
                  <a:srgbClr val="000000"/>
                </a:highlight>
                <a:latin typeface="Times New Roman"/>
                <a:cs typeface="Times New Roman"/>
              </a:rPr>
              <a:t>Race</a:t>
            </a:r>
            <a:endParaRPr lang="en-US" sz="3600" dirty="0">
              <a:solidFill>
                <a:schemeClr val="bg1"/>
              </a:solidFill>
              <a:highlight>
                <a:srgbClr val="000000"/>
              </a:highlight>
              <a:latin typeface="Times New Roman"/>
              <a:cs typeface="Times New Roman"/>
            </a:endParaRPr>
          </a:p>
        </p:txBody>
      </p:sp>
      <p:pic>
        <p:nvPicPr>
          <p:cNvPr id="2050" name="Picture 2" descr="See the source image">
            <a:extLst>
              <a:ext uri="{FF2B5EF4-FFF2-40B4-BE49-F238E27FC236}">
                <a16:creationId xmlns:a16="http://schemas.microsoft.com/office/drawing/2014/main" id="{ABA2406D-B8BA-197B-613E-D54F6E51A6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1424" y="3160450"/>
            <a:ext cx="5013582" cy="282014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51A43E1-9F8F-9F2D-8DBA-649FADE18A4C}"/>
              </a:ext>
            </a:extLst>
          </p:cNvPr>
          <p:cNvSpPr txBox="1"/>
          <p:nvPr/>
        </p:nvSpPr>
        <p:spPr>
          <a:xfrm>
            <a:off x="6764784" y="2867488"/>
            <a:ext cx="4367814" cy="369332"/>
          </a:xfrm>
          <a:prstGeom prst="rect">
            <a:avLst/>
          </a:prstGeom>
          <a:noFill/>
        </p:spPr>
        <p:txBody>
          <a:bodyPr wrap="square" rtlCol="0">
            <a:spAutoFit/>
          </a:bodyPr>
          <a:lstStyle/>
          <a:p>
            <a:r>
              <a:rPr lang="en-GB" i="1" dirty="0">
                <a:solidFill>
                  <a:schemeClr val="bg1"/>
                </a:solidFill>
                <a:highlight>
                  <a:srgbClr val="000000"/>
                </a:highlight>
                <a:latin typeface="Times New Roman" panose="02020603050405020304" pitchFamily="18" charset="0"/>
                <a:cs typeface="Times New Roman" panose="02020603050405020304" pitchFamily="18" charset="0"/>
              </a:rPr>
              <a:t>Image 1: Racism News Headlines</a:t>
            </a:r>
          </a:p>
        </p:txBody>
      </p:sp>
      <p:sp>
        <p:nvSpPr>
          <p:cNvPr id="5" name="TextBox 4">
            <a:extLst>
              <a:ext uri="{FF2B5EF4-FFF2-40B4-BE49-F238E27FC236}">
                <a16:creationId xmlns:a16="http://schemas.microsoft.com/office/drawing/2014/main" id="{62755BDC-57A9-0CF4-08B2-9430017D0B9F}"/>
              </a:ext>
            </a:extLst>
          </p:cNvPr>
          <p:cNvSpPr txBox="1"/>
          <p:nvPr/>
        </p:nvSpPr>
        <p:spPr>
          <a:xfrm>
            <a:off x="9223900" y="5904220"/>
            <a:ext cx="2801846" cy="369332"/>
          </a:xfrm>
          <a:prstGeom prst="rect">
            <a:avLst/>
          </a:prstGeom>
          <a:noFill/>
        </p:spPr>
        <p:txBody>
          <a:bodyPr wrap="square" rtlCol="0">
            <a:spAutoFit/>
          </a:bodyPr>
          <a:lstStyle/>
          <a:p>
            <a:r>
              <a:rPr lang="en-GB" i="1" dirty="0">
                <a:solidFill>
                  <a:schemeClr val="bg1"/>
                </a:solidFill>
                <a:highlight>
                  <a:srgbClr val="000000"/>
                </a:highlight>
                <a:latin typeface="Times New Roman" panose="02020603050405020304" pitchFamily="18" charset="0"/>
                <a:cs typeface="Times New Roman" panose="02020603050405020304" pitchFamily="18" charset="0"/>
              </a:rPr>
              <a:t>(</a:t>
            </a:r>
            <a:r>
              <a:rPr lang="en-GB" i="1" dirty="0" err="1">
                <a:solidFill>
                  <a:schemeClr val="bg1"/>
                </a:solidFill>
                <a:highlight>
                  <a:srgbClr val="000000"/>
                </a:highlight>
                <a:latin typeface="Times New Roman" panose="02020603050405020304" pitchFamily="18" charset="0"/>
                <a:cs typeface="Times New Roman" panose="02020603050405020304" pitchFamily="18" charset="0"/>
              </a:rPr>
              <a:t>Storyblocks</a:t>
            </a:r>
            <a:r>
              <a:rPr lang="en-GB" i="1" dirty="0">
                <a:solidFill>
                  <a:schemeClr val="bg1"/>
                </a:solidFill>
                <a:highlight>
                  <a:srgbClr val="000000"/>
                </a:highlight>
                <a:latin typeface="Times New Roman" panose="02020603050405020304" pitchFamily="18" charset="0"/>
                <a:cs typeface="Times New Roman" panose="02020603050405020304" pitchFamily="18" charset="0"/>
              </a:rPr>
              <a:t> Images, 2020). </a:t>
            </a:r>
          </a:p>
        </p:txBody>
      </p:sp>
      <p:sp>
        <p:nvSpPr>
          <p:cNvPr id="6" name="TextBox 5">
            <a:extLst>
              <a:ext uri="{FF2B5EF4-FFF2-40B4-BE49-F238E27FC236}">
                <a16:creationId xmlns:a16="http://schemas.microsoft.com/office/drawing/2014/main" id="{4939EF7B-9E92-BA1D-5E23-A85591663E80}"/>
              </a:ext>
            </a:extLst>
          </p:cNvPr>
          <p:cNvSpPr txBox="1"/>
          <p:nvPr/>
        </p:nvSpPr>
        <p:spPr>
          <a:xfrm>
            <a:off x="166254" y="731037"/>
            <a:ext cx="6100439" cy="4401205"/>
          </a:xfrm>
          <a:prstGeom prst="rect">
            <a:avLst/>
          </a:prstGeom>
          <a:noFill/>
        </p:spPr>
        <p:txBody>
          <a:bodyPr wrap="square" rtlCol="0">
            <a:spAutoFit/>
          </a:bodyPr>
          <a:lstStyle/>
          <a:p>
            <a:pPr marL="285750" indent="-285750">
              <a:buFont typeface="Wingdings" panose="05000000000000000000" pitchFamily="2" charset="2"/>
              <a:buChar char="q"/>
            </a:pPr>
            <a:r>
              <a:rPr lang="en-GB" sz="2800" dirty="0">
                <a:solidFill>
                  <a:schemeClr val="bg1"/>
                </a:solidFill>
                <a:highlight>
                  <a:srgbClr val="000000"/>
                </a:highlight>
                <a:latin typeface="Times New Roman" panose="02020603050405020304" pitchFamily="18" charset="0"/>
                <a:cs typeface="Times New Roman" panose="02020603050405020304" pitchFamily="18" charset="0"/>
              </a:rPr>
              <a:t>What is colourism?</a:t>
            </a:r>
          </a:p>
          <a:p>
            <a:pPr marL="285750" indent="-285750">
              <a:buFont typeface="Wingdings" panose="05000000000000000000" pitchFamily="2" charset="2"/>
              <a:buChar char="q"/>
            </a:pPr>
            <a:r>
              <a:rPr lang="en-GB" sz="2800" dirty="0">
                <a:solidFill>
                  <a:schemeClr val="bg1"/>
                </a:solidFill>
                <a:highlight>
                  <a:srgbClr val="000000"/>
                </a:highlight>
                <a:latin typeface="Times New Roman" panose="02020603050405020304" pitchFamily="18" charset="0"/>
                <a:cs typeface="Times New Roman" panose="02020603050405020304" pitchFamily="18" charset="0"/>
              </a:rPr>
              <a:t>If I perm my hair, will I get the job?</a:t>
            </a:r>
          </a:p>
          <a:p>
            <a:pPr marL="285750" indent="-285750">
              <a:buFont typeface="Wingdings" panose="05000000000000000000" pitchFamily="2" charset="2"/>
              <a:buChar char="q"/>
            </a:pPr>
            <a:r>
              <a:rPr lang="en-GB" sz="2800" dirty="0">
                <a:solidFill>
                  <a:schemeClr val="bg1"/>
                </a:solidFill>
                <a:highlight>
                  <a:srgbClr val="000000"/>
                </a:highlight>
                <a:latin typeface="Times New Roman" panose="02020603050405020304" pitchFamily="18" charset="0"/>
                <a:cs typeface="Times New Roman" panose="02020603050405020304" pitchFamily="18" charset="0"/>
              </a:rPr>
              <a:t>Do you ‘have’ rights in the eyes of law enforcement compared to others?</a:t>
            </a:r>
          </a:p>
          <a:p>
            <a:pPr marL="285750" indent="-285750">
              <a:buFont typeface="Wingdings" panose="05000000000000000000" pitchFamily="2" charset="2"/>
              <a:buChar char="q"/>
            </a:pPr>
            <a:r>
              <a:rPr lang="en-GB" sz="2800" i="1" dirty="0">
                <a:solidFill>
                  <a:schemeClr val="bg1"/>
                </a:solidFill>
                <a:highlight>
                  <a:srgbClr val="000000"/>
                </a:highlight>
                <a:latin typeface="Times New Roman" panose="02020603050405020304" pitchFamily="18" charset="0"/>
                <a:cs typeface="Times New Roman" panose="02020603050405020304" pitchFamily="18" charset="0"/>
              </a:rPr>
              <a:t>‘The history of courts, prisons, and police as institutions that maintain racial hierarchy is key to understanding the deeply punitive and racially unequal nature of the U.S. criminal legal system’ Bailey (2021)</a:t>
            </a:r>
          </a:p>
        </p:txBody>
      </p:sp>
    </p:spTree>
    <p:extLst>
      <p:ext uri="{BB962C8B-B14F-4D97-AF65-F5344CB8AC3E}">
        <p14:creationId xmlns:p14="http://schemas.microsoft.com/office/powerpoint/2010/main" val="2223243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ed pencils inside a pencil holder which is on top of a wood table">
            <a:extLst>
              <a:ext uri="{FF2B5EF4-FFF2-40B4-BE49-F238E27FC236}">
                <a16:creationId xmlns:a16="http://schemas.microsoft.com/office/drawing/2014/main" id="{6AFEA4E9-2F0F-ED10-E631-91F1EE6A02D0}"/>
              </a:ext>
            </a:extLst>
          </p:cNvPr>
          <p:cNvPicPr>
            <a:picLocks noChangeAspect="1"/>
          </p:cNvPicPr>
          <p:nvPr/>
        </p:nvPicPr>
        <p:blipFill rotWithShape="1">
          <a:blip r:embed="rId2"/>
          <a:srcRect t="15730"/>
          <a:stretch/>
        </p:blipFill>
        <p:spPr>
          <a:xfrm>
            <a:off x="20" y="10"/>
            <a:ext cx="12191980" cy="6857990"/>
          </a:xfrm>
          <a:prstGeom prst="rect">
            <a:avLst/>
          </a:prstGeom>
          <a:noFill/>
        </p:spPr>
      </p:pic>
      <p:pic>
        <p:nvPicPr>
          <p:cNvPr id="2" name="Picture 2">
            <a:extLst>
              <a:ext uri="{FF2B5EF4-FFF2-40B4-BE49-F238E27FC236}">
                <a16:creationId xmlns:a16="http://schemas.microsoft.com/office/drawing/2014/main" id="{64BC78F8-6EAF-A2B0-0048-E9E8A9462829}"/>
              </a:ext>
            </a:extLst>
          </p:cNvPr>
          <p:cNvPicPr>
            <a:picLocks noChangeAspect="1"/>
          </p:cNvPicPr>
          <p:nvPr/>
        </p:nvPicPr>
        <p:blipFill>
          <a:blip r:embed="rId3"/>
          <a:stretch>
            <a:fillRect/>
          </a:stretch>
        </p:blipFill>
        <p:spPr>
          <a:xfrm>
            <a:off x="377092" y="2006600"/>
            <a:ext cx="5869353" cy="3929184"/>
          </a:xfrm>
          <a:prstGeom prst="rect">
            <a:avLst/>
          </a:prstGeom>
        </p:spPr>
      </p:pic>
      <p:sp>
        <p:nvSpPr>
          <p:cNvPr id="3" name="TextBox 2">
            <a:extLst>
              <a:ext uri="{FF2B5EF4-FFF2-40B4-BE49-F238E27FC236}">
                <a16:creationId xmlns:a16="http://schemas.microsoft.com/office/drawing/2014/main" id="{FFC9E504-E364-276C-A021-F0D96D6E575E}"/>
              </a:ext>
            </a:extLst>
          </p:cNvPr>
          <p:cNvSpPr txBox="1"/>
          <p:nvPr/>
        </p:nvSpPr>
        <p:spPr>
          <a:xfrm>
            <a:off x="1944076" y="539749"/>
            <a:ext cx="83038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solidFill>
                  <a:schemeClr val="bg1"/>
                </a:solidFill>
                <a:highlight>
                  <a:srgbClr val="000000"/>
                </a:highlight>
                <a:latin typeface="Times New Roman"/>
                <a:cs typeface="Times New Roman"/>
              </a:rPr>
              <a:t>Any Questions </a:t>
            </a:r>
            <a:endParaRPr lang="en-US" sz="3600" dirty="0">
              <a:solidFill>
                <a:schemeClr val="bg1"/>
              </a:solidFill>
              <a:highlight>
                <a:srgbClr val="000000"/>
              </a:highlight>
              <a:latin typeface="Times New Roman"/>
              <a:cs typeface="Times New Roman"/>
            </a:endParaRPr>
          </a:p>
        </p:txBody>
      </p:sp>
      <p:sp>
        <p:nvSpPr>
          <p:cNvPr id="5" name="TextBox 4">
            <a:extLst>
              <a:ext uri="{FF2B5EF4-FFF2-40B4-BE49-F238E27FC236}">
                <a16:creationId xmlns:a16="http://schemas.microsoft.com/office/drawing/2014/main" id="{4A8503E2-9D6F-5BDA-01AC-3CE7A285FAF0}"/>
              </a:ext>
            </a:extLst>
          </p:cNvPr>
          <p:cNvSpPr txBox="1"/>
          <p:nvPr/>
        </p:nvSpPr>
        <p:spPr>
          <a:xfrm>
            <a:off x="3360615" y="5883519"/>
            <a:ext cx="44083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Business News Images, (2018)</a:t>
            </a:r>
          </a:p>
        </p:txBody>
      </p:sp>
      <p:sp>
        <p:nvSpPr>
          <p:cNvPr id="6" name="TextBox 5">
            <a:extLst>
              <a:ext uri="{FF2B5EF4-FFF2-40B4-BE49-F238E27FC236}">
                <a16:creationId xmlns:a16="http://schemas.microsoft.com/office/drawing/2014/main" id="{D5B64286-EAF1-38E1-0CD9-9F988AFEF49E}"/>
              </a:ext>
            </a:extLst>
          </p:cNvPr>
          <p:cNvSpPr txBox="1"/>
          <p:nvPr/>
        </p:nvSpPr>
        <p:spPr>
          <a:xfrm>
            <a:off x="271096" y="1714500"/>
            <a:ext cx="46892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highlight>
                  <a:srgbClr val="000000"/>
                </a:highlight>
                <a:latin typeface="Times New Roman"/>
                <a:cs typeface="Times New Roman"/>
              </a:rPr>
              <a:t>Image 1: Right. Any Questions: Business News</a:t>
            </a:r>
          </a:p>
        </p:txBody>
      </p:sp>
    </p:spTree>
    <p:extLst>
      <p:ext uri="{BB962C8B-B14F-4D97-AF65-F5344CB8AC3E}">
        <p14:creationId xmlns:p14="http://schemas.microsoft.com/office/powerpoint/2010/main" val="9855582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ed pencils inside a pencil holder which is on top of a wood table">
            <a:extLst>
              <a:ext uri="{FF2B5EF4-FFF2-40B4-BE49-F238E27FC236}">
                <a16:creationId xmlns:a16="http://schemas.microsoft.com/office/drawing/2014/main" id="{6AFEA4E9-2F0F-ED10-E631-91F1EE6A02D0}"/>
              </a:ext>
            </a:extLst>
          </p:cNvPr>
          <p:cNvPicPr>
            <a:picLocks noChangeAspect="1"/>
          </p:cNvPicPr>
          <p:nvPr/>
        </p:nvPicPr>
        <p:blipFill rotWithShape="1">
          <a:blip r:embed="rId2"/>
          <a:srcRect t="15730"/>
          <a:stretch/>
        </p:blipFill>
        <p:spPr>
          <a:xfrm>
            <a:off x="20" y="10"/>
            <a:ext cx="12191980" cy="6857990"/>
          </a:xfrm>
          <a:prstGeom prst="rect">
            <a:avLst/>
          </a:prstGeom>
          <a:noFill/>
        </p:spPr>
      </p:pic>
      <p:sp>
        <p:nvSpPr>
          <p:cNvPr id="2" name="TextBox 1">
            <a:extLst>
              <a:ext uri="{FF2B5EF4-FFF2-40B4-BE49-F238E27FC236}">
                <a16:creationId xmlns:a16="http://schemas.microsoft.com/office/drawing/2014/main" id="{3C5C3DF2-3529-6AE1-FD9E-EED7BF5ADDD7}"/>
              </a:ext>
            </a:extLst>
          </p:cNvPr>
          <p:cNvSpPr txBox="1"/>
          <p:nvPr/>
        </p:nvSpPr>
        <p:spPr>
          <a:xfrm>
            <a:off x="395654" y="405423"/>
            <a:ext cx="1132009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solidFill>
                  <a:schemeClr val="bg1"/>
                </a:solidFill>
                <a:highlight>
                  <a:srgbClr val="000000"/>
                </a:highlight>
                <a:latin typeface="Times New Roman"/>
                <a:cs typeface="Times New Roman"/>
              </a:rPr>
              <a:t>Reference List</a:t>
            </a:r>
            <a:endParaRPr lang="en-US" sz="3600" b="1">
              <a:solidFill>
                <a:schemeClr val="bg1"/>
              </a:solidFill>
              <a:highlight>
                <a:srgbClr val="000000"/>
              </a:highlight>
              <a:latin typeface="Times New Roman"/>
              <a:cs typeface="Times New Roman"/>
            </a:endParaRPr>
          </a:p>
        </p:txBody>
      </p:sp>
      <p:sp>
        <p:nvSpPr>
          <p:cNvPr id="3" name="TextBox 2">
            <a:extLst>
              <a:ext uri="{FF2B5EF4-FFF2-40B4-BE49-F238E27FC236}">
                <a16:creationId xmlns:a16="http://schemas.microsoft.com/office/drawing/2014/main" id="{22306C22-B513-5922-896F-BBBE7703DE2C}"/>
              </a:ext>
            </a:extLst>
          </p:cNvPr>
          <p:cNvSpPr txBox="1"/>
          <p:nvPr/>
        </p:nvSpPr>
        <p:spPr>
          <a:xfrm>
            <a:off x="317500" y="1252903"/>
            <a:ext cx="11552115"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latin typeface="Times New Roman"/>
                <a:cs typeface="Times New Roman"/>
              </a:rPr>
              <a:t>Ottawa Images (2020) Anti-Racism and Ethnocultural Relations Initiatives [Online]. Available at: </a:t>
            </a:r>
            <a:r>
              <a:rPr lang="en-GB" i="1" dirty="0">
                <a:solidFill>
                  <a:schemeClr val="bg1"/>
                </a:solidFill>
                <a:latin typeface="Times New Roman"/>
                <a:ea typeface="+mn-lt"/>
                <a:cs typeface="+mn-lt"/>
                <a:hlinkClick r:id="rId3">
                  <a:extLst>
                    <a:ext uri="{A12FA001-AC4F-418D-AE19-62706E023703}">
                      <ahyp:hlinkClr xmlns:ahyp="http://schemas.microsoft.com/office/drawing/2018/hyperlinkcolor" val="tx"/>
                    </a:ext>
                  </a:extLst>
                </a:hlinkClick>
              </a:rPr>
              <a:t>https://engage.ottawa.ca/anti-racism-and-ethnocultural-relations-initiatives</a:t>
            </a:r>
            <a:r>
              <a:rPr lang="en-GB" i="1" dirty="0">
                <a:solidFill>
                  <a:schemeClr val="bg1"/>
                </a:solidFill>
                <a:latin typeface="Times New Roman"/>
                <a:ea typeface="+mn-lt"/>
                <a:cs typeface="+mn-lt"/>
              </a:rPr>
              <a:t> (Accessed: 01 December 2022). </a:t>
            </a:r>
          </a:p>
          <a:p>
            <a:endParaRPr lang="en-GB" i="1" dirty="0">
              <a:solidFill>
                <a:schemeClr val="bg1"/>
              </a:solidFill>
              <a:latin typeface="Times New Roman"/>
              <a:cs typeface="Times New Roman"/>
            </a:endParaRPr>
          </a:p>
          <a:p>
            <a:r>
              <a:rPr lang="en-GB" i="1" dirty="0">
                <a:solidFill>
                  <a:schemeClr val="bg1"/>
                </a:solidFill>
                <a:latin typeface="Times New Roman"/>
                <a:cs typeface="Times New Roman"/>
              </a:rPr>
              <a:t>Patriarchy Images (2019) Patriarchy, What is it, etymology, history, characteristics, examples [Online]. Available at: </a:t>
            </a:r>
            <a:r>
              <a:rPr lang="en-GB" i="1" dirty="0">
                <a:solidFill>
                  <a:schemeClr val="bg1"/>
                </a:solidFill>
                <a:latin typeface="Times New Roman"/>
                <a:ea typeface="+mn-lt"/>
                <a:cs typeface="+mn-lt"/>
                <a:hlinkClick r:id="rId4">
                  <a:extLst>
                    <a:ext uri="{A12FA001-AC4F-418D-AE19-62706E023703}">
                      <ahyp:hlinkClr xmlns:ahyp="http://schemas.microsoft.com/office/drawing/2018/hyperlinkcolor" val="tx"/>
                    </a:ext>
                  </a:extLst>
                </a:hlinkClick>
              </a:rPr>
              <a:t>https://www.euston96.com/en/patriarchy/</a:t>
            </a:r>
            <a:r>
              <a:rPr lang="en-GB" i="1" dirty="0">
                <a:solidFill>
                  <a:schemeClr val="bg1"/>
                </a:solidFill>
                <a:latin typeface="Times New Roman"/>
                <a:ea typeface="+mn-lt"/>
                <a:cs typeface="+mn-lt"/>
              </a:rPr>
              <a:t> (Accessed: 01 December 2022).</a:t>
            </a:r>
          </a:p>
          <a:p>
            <a:endParaRPr lang="en-GB" i="1" dirty="0">
              <a:solidFill>
                <a:schemeClr val="bg1"/>
              </a:solidFill>
              <a:latin typeface="Times New Roman"/>
            </a:endParaRPr>
          </a:p>
          <a:p>
            <a:r>
              <a:rPr lang="en-GB" i="1" dirty="0">
                <a:solidFill>
                  <a:schemeClr val="bg1"/>
                </a:solidFill>
                <a:latin typeface="Times New Roman"/>
                <a:cs typeface="Times New Roman"/>
              </a:rPr>
              <a:t>Dawkes Images (2017) The Role of Inequality: A blueprint for Better Business [Online]. Available at: </a:t>
            </a:r>
            <a:r>
              <a:rPr lang="en-GB" dirty="0">
                <a:ea typeface="+mn-lt"/>
                <a:cs typeface="+mn-lt"/>
                <a:hlinkClick r:id="rId5"/>
              </a:rPr>
              <a:t>https://www.blueprintforbusiness.org/role-business-inequality/</a:t>
            </a:r>
            <a:r>
              <a:rPr lang="en-GB" i="1" dirty="0">
                <a:solidFill>
                  <a:schemeClr val="bg1"/>
                </a:solidFill>
                <a:latin typeface="Times New Roman"/>
                <a:ea typeface="+mn-lt"/>
                <a:cs typeface="+mn-lt"/>
              </a:rPr>
              <a:t> (Accessed: 01 December 2022).</a:t>
            </a:r>
          </a:p>
          <a:p>
            <a:endParaRPr lang="en-GB" i="1" dirty="0">
              <a:solidFill>
                <a:schemeClr val="bg1"/>
              </a:solidFill>
              <a:latin typeface="Times New Roman"/>
              <a:cs typeface="Times New Roman"/>
            </a:endParaRPr>
          </a:p>
          <a:p>
            <a:r>
              <a:rPr lang="en-GB" i="1" dirty="0">
                <a:solidFill>
                  <a:schemeClr val="bg1"/>
                </a:solidFill>
                <a:latin typeface="Times New Roman"/>
                <a:cs typeface="Times New Roman"/>
              </a:rPr>
              <a:t>Adichie, C. N. (2014) We Should All Be Feminists. Harper Collins Publishers.</a:t>
            </a:r>
          </a:p>
          <a:p>
            <a:endParaRPr lang="en-GB" i="1" dirty="0">
              <a:solidFill>
                <a:schemeClr val="bg1"/>
              </a:solidFill>
              <a:latin typeface="Times New Roman"/>
              <a:cs typeface="Times New Roman"/>
            </a:endParaRPr>
          </a:p>
          <a:p>
            <a:r>
              <a:rPr lang="en-GB" i="1" dirty="0">
                <a:solidFill>
                  <a:schemeClr val="bg1"/>
                </a:solidFill>
                <a:latin typeface="Times New Roman"/>
                <a:cs typeface="Times New Roman"/>
              </a:rPr>
              <a:t>Cram (2022) The Word 'Have-Nots' by Karl Marx. Available at:</a:t>
            </a:r>
            <a:r>
              <a:rPr lang="en-GB" i="1" dirty="0">
                <a:solidFill>
                  <a:schemeClr val="bg1"/>
                </a:solidFill>
                <a:latin typeface="Times New Roman"/>
                <a:ea typeface="+mn-lt"/>
                <a:cs typeface="Times New Roman"/>
              </a:rPr>
              <a:t> </a:t>
            </a:r>
            <a:r>
              <a:rPr lang="en-GB" i="1" dirty="0">
                <a:solidFill>
                  <a:schemeClr val="bg1"/>
                </a:solidFill>
                <a:latin typeface="Times New Roman"/>
                <a:ea typeface="+mn-lt"/>
                <a:cs typeface="+mn-lt"/>
                <a:hlinkClick r:id="rId6">
                  <a:extLst>
                    <a:ext uri="{A12FA001-AC4F-418D-AE19-62706E023703}">
                      <ahyp:hlinkClr xmlns:ahyp="http://schemas.microsoft.com/office/drawing/2018/hyperlinkcolor" val="tx"/>
                    </a:ext>
                  </a:extLst>
                </a:hlinkClick>
              </a:rPr>
              <a:t>The Word 'Have-Nots' By Karl Marx - 1279 Words | Cram</a:t>
            </a:r>
            <a:r>
              <a:rPr lang="en-GB" i="1" dirty="0">
                <a:solidFill>
                  <a:schemeClr val="bg1"/>
                </a:solidFill>
                <a:latin typeface="Times New Roman"/>
                <a:ea typeface="+mn-lt"/>
                <a:cs typeface="+mn-lt"/>
              </a:rPr>
              <a:t> (Accessed: 01 December 2022).</a:t>
            </a:r>
            <a:endParaRPr lang="en-GB" i="1" dirty="0">
              <a:solidFill>
                <a:schemeClr val="bg1"/>
              </a:solidFill>
              <a:latin typeface="Times New Roman"/>
              <a:cs typeface="Times New Roman"/>
            </a:endParaRPr>
          </a:p>
          <a:p>
            <a:endParaRPr lang="en-GB" i="1" dirty="0">
              <a:solidFill>
                <a:schemeClr val="bg1"/>
              </a:solidFill>
              <a:latin typeface="Times New Roman"/>
              <a:cs typeface="Times New Roman"/>
            </a:endParaRPr>
          </a:p>
          <a:p>
            <a:r>
              <a:rPr lang="en-GB" i="1" dirty="0">
                <a:solidFill>
                  <a:schemeClr val="bg1"/>
                </a:solidFill>
                <a:latin typeface="Times New Roman"/>
                <a:cs typeface="Times New Roman"/>
              </a:rPr>
              <a:t>Fekete, L. (2020) 'Reclaiming the Fight Against Racism in the UK', Race &amp; Class, 61(4), pp. 87-95.</a:t>
            </a:r>
          </a:p>
          <a:p>
            <a:endParaRPr lang="en-GB" i="1" dirty="0">
              <a:solidFill>
                <a:schemeClr val="bg1"/>
              </a:solidFill>
              <a:latin typeface="Times New Roman"/>
              <a:cs typeface="Times New Roman"/>
            </a:endParaRPr>
          </a:p>
          <a:p>
            <a:endParaRPr lang="en-GB" i="1" dirty="0">
              <a:solidFill>
                <a:schemeClr val="bg1"/>
              </a:solidFill>
              <a:latin typeface="Times New Roman"/>
              <a:cs typeface="Times New Roman"/>
            </a:endParaRPr>
          </a:p>
        </p:txBody>
      </p:sp>
    </p:spTree>
    <p:extLst>
      <p:ext uri="{BB962C8B-B14F-4D97-AF65-F5344CB8AC3E}">
        <p14:creationId xmlns:p14="http://schemas.microsoft.com/office/powerpoint/2010/main" val="2599820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ed pencils inside a pencil holder which is on top of a wood table">
            <a:extLst>
              <a:ext uri="{FF2B5EF4-FFF2-40B4-BE49-F238E27FC236}">
                <a16:creationId xmlns:a16="http://schemas.microsoft.com/office/drawing/2014/main" id="{6AFEA4E9-2F0F-ED10-E631-91F1EE6A02D0}"/>
              </a:ext>
            </a:extLst>
          </p:cNvPr>
          <p:cNvPicPr>
            <a:picLocks noChangeAspect="1"/>
          </p:cNvPicPr>
          <p:nvPr/>
        </p:nvPicPr>
        <p:blipFill rotWithShape="1">
          <a:blip r:embed="rId2"/>
          <a:srcRect t="15730"/>
          <a:stretch/>
        </p:blipFill>
        <p:spPr>
          <a:xfrm>
            <a:off x="20" y="10"/>
            <a:ext cx="12191980" cy="6857990"/>
          </a:xfrm>
          <a:prstGeom prst="rect">
            <a:avLst/>
          </a:prstGeom>
          <a:noFill/>
        </p:spPr>
      </p:pic>
      <p:sp>
        <p:nvSpPr>
          <p:cNvPr id="2" name="TextBox 1">
            <a:extLst>
              <a:ext uri="{FF2B5EF4-FFF2-40B4-BE49-F238E27FC236}">
                <a16:creationId xmlns:a16="http://schemas.microsoft.com/office/drawing/2014/main" id="{A22D093D-FAE6-C68E-0CEC-8D63CDFCECA2}"/>
              </a:ext>
            </a:extLst>
          </p:cNvPr>
          <p:cNvSpPr txBox="1"/>
          <p:nvPr/>
        </p:nvSpPr>
        <p:spPr>
          <a:xfrm>
            <a:off x="976923" y="586153"/>
            <a:ext cx="109537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solidFill>
                  <a:schemeClr val="bg1"/>
                </a:solidFill>
                <a:highlight>
                  <a:srgbClr val="000000"/>
                </a:highlight>
                <a:latin typeface="Times New Roman"/>
                <a:cs typeface="Times New Roman"/>
              </a:rPr>
              <a:t>Reference List</a:t>
            </a:r>
            <a:endParaRPr lang="en-US" sz="3600" dirty="0">
              <a:solidFill>
                <a:schemeClr val="bg1"/>
              </a:solidFill>
              <a:highlight>
                <a:srgbClr val="000000"/>
              </a:highlight>
              <a:latin typeface="Times New Roman"/>
              <a:cs typeface="Times New Roman"/>
            </a:endParaRPr>
          </a:p>
        </p:txBody>
      </p:sp>
      <p:sp>
        <p:nvSpPr>
          <p:cNvPr id="3" name="TextBox 2">
            <a:extLst>
              <a:ext uri="{FF2B5EF4-FFF2-40B4-BE49-F238E27FC236}">
                <a16:creationId xmlns:a16="http://schemas.microsoft.com/office/drawing/2014/main" id="{E873FCA6-F646-09EE-FEBB-D52A55467526}"/>
              </a:ext>
            </a:extLst>
          </p:cNvPr>
          <p:cNvSpPr txBox="1"/>
          <p:nvPr/>
        </p:nvSpPr>
        <p:spPr>
          <a:xfrm>
            <a:off x="427403" y="1550865"/>
            <a:ext cx="1144221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solidFill>
                  <a:schemeClr val="bg1"/>
                </a:solidFill>
                <a:latin typeface="Times New Roman"/>
                <a:cs typeface="Times New Roman"/>
              </a:rPr>
              <a:t>Lava Images (2021) Goran </a:t>
            </a:r>
            <a:r>
              <a:rPr lang="en-GB" i="1" dirty="0" err="1">
                <a:solidFill>
                  <a:schemeClr val="bg1"/>
                </a:solidFill>
                <a:latin typeface="Times New Roman"/>
                <a:cs typeface="Times New Roman"/>
              </a:rPr>
              <a:t>Therborn</a:t>
            </a:r>
            <a:r>
              <a:rPr lang="en-GB" i="1" dirty="0">
                <a:solidFill>
                  <a:schemeClr val="bg1"/>
                </a:solidFill>
                <a:latin typeface="Times New Roman"/>
                <a:cs typeface="Times New Roman"/>
              </a:rPr>
              <a:t> [Online]. Available at: </a:t>
            </a:r>
            <a:r>
              <a:rPr lang="en-GB" i="1" dirty="0">
                <a:solidFill>
                  <a:schemeClr val="bg1"/>
                </a:solidFill>
                <a:latin typeface="Times New Roman"/>
                <a:ea typeface="+mn-lt"/>
                <a:cs typeface="+mn-lt"/>
                <a:hlinkClick r:id="rId3">
                  <a:extLst>
                    <a:ext uri="{A12FA001-AC4F-418D-AE19-62706E023703}">
                      <ahyp:hlinkClr xmlns:ahyp="http://schemas.microsoft.com/office/drawing/2018/hyperlinkcolor" val="tx"/>
                    </a:ext>
                  </a:extLst>
                </a:hlinkClick>
              </a:rPr>
              <a:t>https://lavamedia.be/author/goran-therborn/</a:t>
            </a:r>
            <a:r>
              <a:rPr lang="en-GB" i="1" dirty="0">
                <a:solidFill>
                  <a:schemeClr val="bg1"/>
                </a:solidFill>
                <a:latin typeface="Times New Roman"/>
                <a:ea typeface="+mn-lt"/>
                <a:cs typeface="+mn-lt"/>
              </a:rPr>
              <a:t> (Accessed: 03 December 2022).</a:t>
            </a:r>
          </a:p>
          <a:p>
            <a:endParaRPr lang="en-GB" i="1" dirty="0">
              <a:solidFill>
                <a:schemeClr val="bg1"/>
              </a:solidFill>
              <a:latin typeface="Times New Roman"/>
            </a:endParaRPr>
          </a:p>
          <a:p>
            <a:r>
              <a:rPr lang="en-GB" i="1" dirty="0">
                <a:solidFill>
                  <a:schemeClr val="bg1"/>
                </a:solidFill>
                <a:latin typeface="Times New Roman"/>
                <a:cs typeface="Times New Roman"/>
              </a:rPr>
              <a:t>Course Hero Images (2020) Class System of Stratification [Online]. Available at: </a:t>
            </a:r>
            <a:r>
              <a:rPr lang="en-GB" dirty="0">
                <a:ea typeface="+mn-lt"/>
                <a:cs typeface="+mn-lt"/>
                <a:hlinkClick r:id="rId4"/>
              </a:rPr>
              <a:t>https://www.coursehero.com/tutors-problems/Sociology/25002213-1-Class-systems-of-stratificationprovide-opportunity-for-open-mobilit/</a:t>
            </a:r>
            <a:r>
              <a:rPr lang="en-GB" dirty="0">
                <a:ea typeface="+mn-lt"/>
                <a:cs typeface="+mn-lt"/>
              </a:rPr>
              <a:t> </a:t>
            </a:r>
            <a:r>
              <a:rPr lang="en-GB" i="1" dirty="0">
                <a:solidFill>
                  <a:schemeClr val="bg1"/>
                </a:solidFill>
                <a:latin typeface="Times New Roman"/>
                <a:ea typeface="+mn-lt"/>
                <a:cs typeface="+mn-lt"/>
              </a:rPr>
              <a:t>(Accessed: 03 December 2022).</a:t>
            </a:r>
          </a:p>
          <a:p>
            <a:endParaRPr lang="en-GB" i="1" dirty="0">
              <a:solidFill>
                <a:schemeClr val="bg1"/>
              </a:solidFill>
              <a:latin typeface="Times New Roman"/>
              <a:ea typeface="+mn-lt"/>
              <a:cs typeface="+mn-lt"/>
            </a:endParaRPr>
          </a:p>
          <a:p>
            <a:r>
              <a:rPr lang="en-GB" i="1" dirty="0">
                <a:solidFill>
                  <a:schemeClr val="bg1"/>
                </a:solidFill>
                <a:latin typeface="Times New Roman"/>
                <a:ea typeface="+mn-lt"/>
                <a:cs typeface="+mn-lt"/>
              </a:rPr>
              <a:t>Kayhan London Images (2018) Kayhan Life: Spotlight on a Global Iranian Community [Online]. Available at: </a:t>
            </a:r>
            <a:r>
              <a:rPr lang="en-GB" dirty="0">
                <a:ea typeface="+mn-lt"/>
                <a:cs typeface="+mn-lt"/>
                <a:hlinkClick r:id="rId5"/>
              </a:rPr>
              <a:t>https://kayhanlife.com/news/kayhan/woman-arrested-for-hijab-removal-recalls-prison-ordeal/</a:t>
            </a:r>
            <a:r>
              <a:rPr lang="en-GB" dirty="0">
                <a:ea typeface="+mn-lt"/>
                <a:cs typeface="+mn-lt"/>
              </a:rPr>
              <a:t> </a:t>
            </a:r>
            <a:r>
              <a:rPr lang="en-GB" i="1" dirty="0">
                <a:solidFill>
                  <a:schemeClr val="bg1"/>
                </a:solidFill>
                <a:latin typeface="Times New Roman"/>
                <a:ea typeface="+mn-lt"/>
                <a:cs typeface="+mn-lt"/>
              </a:rPr>
              <a:t>(Accessed: 03 December 2022)</a:t>
            </a:r>
          </a:p>
          <a:p>
            <a:endParaRPr lang="en-GB" i="1" dirty="0">
              <a:solidFill>
                <a:schemeClr val="bg1"/>
              </a:solidFill>
              <a:latin typeface="Times New Roman"/>
              <a:ea typeface="+mn-lt"/>
              <a:cs typeface="+mn-lt"/>
            </a:endParaRPr>
          </a:p>
          <a:p>
            <a:r>
              <a:rPr lang="en-GB" i="1" dirty="0">
                <a:solidFill>
                  <a:schemeClr val="bg1"/>
                </a:solidFill>
                <a:latin typeface="Times New Roman"/>
                <a:ea typeface="+mn-lt"/>
                <a:cs typeface="+mn-lt"/>
              </a:rPr>
              <a:t>Business News Images (2018) Business News: Right. Any Questions? [Online]. Available at:  </a:t>
            </a:r>
            <a:r>
              <a:rPr lang="en-GB" dirty="0">
                <a:ea typeface="+mn-lt"/>
                <a:cs typeface="+mn-lt"/>
                <a:hlinkClick r:id="rId6"/>
              </a:rPr>
              <a:t>https://www.businessnews.com.au/article/Right-Any-questions</a:t>
            </a:r>
            <a:r>
              <a:rPr lang="en-GB" dirty="0">
                <a:ea typeface="+mn-lt"/>
                <a:cs typeface="+mn-lt"/>
              </a:rPr>
              <a:t> </a:t>
            </a:r>
            <a:r>
              <a:rPr lang="en-GB" i="1" dirty="0">
                <a:solidFill>
                  <a:schemeClr val="bg1"/>
                </a:solidFill>
                <a:latin typeface="Times New Roman"/>
                <a:ea typeface="+mn-lt"/>
                <a:cs typeface="+mn-lt"/>
              </a:rPr>
              <a:t>(Accessed: 03 December 2022).</a:t>
            </a:r>
          </a:p>
          <a:p>
            <a:endParaRPr lang="en-GB" i="1" dirty="0">
              <a:solidFill>
                <a:schemeClr val="bg1"/>
              </a:solidFill>
              <a:latin typeface="Times New Roman"/>
              <a:ea typeface="+mn-lt"/>
              <a:cs typeface="+mn-lt"/>
            </a:endParaRPr>
          </a:p>
          <a:p>
            <a:r>
              <a:rPr lang="en-GB" i="1" dirty="0">
                <a:solidFill>
                  <a:schemeClr val="bg1"/>
                </a:solidFill>
                <a:latin typeface="Times New Roman"/>
                <a:ea typeface="+mn-lt"/>
                <a:cs typeface="+mn-lt"/>
              </a:rPr>
              <a:t>Walters, M. (2005) Feminism: A very short introduction. Oxford: University Press </a:t>
            </a:r>
          </a:p>
          <a:p>
            <a:endParaRPr lang="en-GB" i="1" dirty="0">
              <a:solidFill>
                <a:schemeClr val="bg1"/>
              </a:solidFill>
              <a:latin typeface="Times New Roman"/>
              <a:ea typeface="+mn-lt"/>
              <a:cs typeface="+mn-lt"/>
            </a:endParaRPr>
          </a:p>
          <a:p>
            <a:endParaRPr lang="en-GB" i="1" dirty="0">
              <a:solidFill>
                <a:schemeClr val="bg1"/>
              </a:solidFill>
              <a:latin typeface="Times New Roman"/>
              <a:ea typeface="+mn-lt"/>
              <a:cs typeface="+mn-lt"/>
            </a:endParaRPr>
          </a:p>
        </p:txBody>
      </p:sp>
    </p:spTree>
    <p:extLst>
      <p:ext uri="{BB962C8B-B14F-4D97-AF65-F5344CB8AC3E}">
        <p14:creationId xmlns:p14="http://schemas.microsoft.com/office/powerpoint/2010/main" val="1343807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oloured pencils inside a pencil holder which is on top of a wood table">
            <a:extLst>
              <a:ext uri="{FF2B5EF4-FFF2-40B4-BE49-F238E27FC236}">
                <a16:creationId xmlns:a16="http://schemas.microsoft.com/office/drawing/2014/main" id="{6AFEA4E9-2F0F-ED10-E631-91F1EE6A02D0}"/>
              </a:ext>
            </a:extLst>
          </p:cNvPr>
          <p:cNvPicPr>
            <a:picLocks noChangeAspect="1"/>
          </p:cNvPicPr>
          <p:nvPr/>
        </p:nvPicPr>
        <p:blipFill rotWithShape="1">
          <a:blip r:embed="rId2"/>
          <a:srcRect t="15730"/>
          <a:stretch/>
        </p:blipFill>
        <p:spPr>
          <a:xfrm>
            <a:off x="20" y="10"/>
            <a:ext cx="12191980" cy="6857990"/>
          </a:xfrm>
          <a:prstGeom prst="rect">
            <a:avLst/>
          </a:prstGeom>
          <a:noFill/>
        </p:spPr>
      </p:pic>
      <p:sp>
        <p:nvSpPr>
          <p:cNvPr id="2" name="TextBox 1">
            <a:extLst>
              <a:ext uri="{FF2B5EF4-FFF2-40B4-BE49-F238E27FC236}">
                <a16:creationId xmlns:a16="http://schemas.microsoft.com/office/drawing/2014/main" id="{EC24A6DF-F808-9D07-F005-9BDCEA59E101}"/>
              </a:ext>
            </a:extLst>
          </p:cNvPr>
          <p:cNvSpPr txBox="1"/>
          <p:nvPr/>
        </p:nvSpPr>
        <p:spPr>
          <a:xfrm>
            <a:off x="549519" y="451827"/>
            <a:ext cx="110392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dirty="0">
                <a:solidFill>
                  <a:schemeClr val="bg1"/>
                </a:solidFill>
                <a:highlight>
                  <a:srgbClr val="000000"/>
                </a:highlight>
                <a:latin typeface="Times New Roman"/>
                <a:cs typeface="Times New Roman"/>
              </a:rPr>
              <a:t>Reference List </a:t>
            </a:r>
            <a:endParaRPr lang="en-US" sz="3600" dirty="0">
              <a:solidFill>
                <a:schemeClr val="bg1"/>
              </a:solidFill>
              <a:highlight>
                <a:srgbClr val="000000"/>
              </a:highlight>
              <a:latin typeface="Times New Roman"/>
              <a:cs typeface="Times New Roman"/>
            </a:endParaRPr>
          </a:p>
        </p:txBody>
      </p:sp>
      <p:sp>
        <p:nvSpPr>
          <p:cNvPr id="3" name="TextBox 2">
            <a:extLst>
              <a:ext uri="{FF2B5EF4-FFF2-40B4-BE49-F238E27FC236}">
                <a16:creationId xmlns:a16="http://schemas.microsoft.com/office/drawing/2014/main" id="{2F19A717-B319-29DB-46D2-21F5C7C713B7}"/>
              </a:ext>
            </a:extLst>
          </p:cNvPr>
          <p:cNvSpPr txBox="1"/>
          <p:nvPr/>
        </p:nvSpPr>
        <p:spPr>
          <a:xfrm>
            <a:off x="284085" y="1411550"/>
            <a:ext cx="11700769" cy="3139321"/>
          </a:xfrm>
          <a:prstGeom prst="rect">
            <a:avLst/>
          </a:prstGeom>
          <a:noFill/>
        </p:spPr>
        <p:txBody>
          <a:bodyPr wrap="square" rtlCol="0">
            <a:spAutoFit/>
          </a:bodyPr>
          <a:lstStyle/>
          <a:p>
            <a:r>
              <a:rPr lang="en-GB" i="1" dirty="0">
                <a:solidFill>
                  <a:schemeClr val="bg1"/>
                </a:solidFill>
                <a:latin typeface="Times New Roman" panose="02020603050405020304" pitchFamily="18" charset="0"/>
                <a:cs typeface="Times New Roman" panose="02020603050405020304" pitchFamily="18" charset="0"/>
              </a:rPr>
              <a:t>Brewminate Images (2019) What America Knows About Religion: A Bold Blend Of News &amp; Ideas [Online]. Available at: </a:t>
            </a:r>
            <a:r>
              <a:rPr lang="en-GB" i="1" dirty="0">
                <a:solidFill>
                  <a:srgbClr val="FF0000"/>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https://brewminate.com/what-americans-know-about-religion/</a:t>
            </a:r>
            <a:r>
              <a:rPr lang="en-GB" i="1" dirty="0">
                <a:solidFill>
                  <a:srgbClr val="FF0000"/>
                </a:solidFill>
                <a:latin typeface="Times New Roman" panose="02020603050405020304" pitchFamily="18" charset="0"/>
                <a:cs typeface="Times New Roman" panose="02020603050405020304" pitchFamily="18" charset="0"/>
              </a:rPr>
              <a:t> </a:t>
            </a:r>
            <a:r>
              <a:rPr lang="en-GB" i="1" dirty="0">
                <a:solidFill>
                  <a:schemeClr val="bg1"/>
                </a:solidFill>
                <a:latin typeface="Times New Roman" panose="02020603050405020304" pitchFamily="18" charset="0"/>
                <a:cs typeface="Times New Roman" panose="02020603050405020304" pitchFamily="18" charset="0"/>
              </a:rPr>
              <a:t>(Accessed: 05 December 2022)</a:t>
            </a:r>
          </a:p>
          <a:p>
            <a:endParaRPr lang="en-GB" i="1" dirty="0">
              <a:solidFill>
                <a:schemeClr val="bg1"/>
              </a:solidFill>
              <a:latin typeface="Times New Roman" panose="02020603050405020304" pitchFamily="18" charset="0"/>
              <a:cs typeface="Times New Roman" panose="02020603050405020304" pitchFamily="18" charset="0"/>
            </a:endParaRPr>
          </a:p>
          <a:p>
            <a:r>
              <a:rPr lang="en-GB" i="1" dirty="0">
                <a:solidFill>
                  <a:schemeClr val="bg1"/>
                </a:solidFill>
                <a:latin typeface="Times New Roman" panose="02020603050405020304" pitchFamily="18" charset="0"/>
                <a:cs typeface="Times New Roman" panose="02020603050405020304" pitchFamily="18" charset="0"/>
              </a:rPr>
              <a:t>Wilde, J. M. ‘Complex Religion: Intersections of  Religion &amp; Inequality’, Social Inclusion, 6(2), pp. 83-86.</a:t>
            </a:r>
          </a:p>
          <a:p>
            <a:endParaRPr lang="en-GB" i="1" dirty="0">
              <a:solidFill>
                <a:schemeClr val="bg1"/>
              </a:solidFill>
              <a:latin typeface="Times New Roman" panose="02020603050405020304" pitchFamily="18" charset="0"/>
              <a:cs typeface="Times New Roman" panose="02020603050405020304" pitchFamily="18" charset="0"/>
            </a:endParaRPr>
          </a:p>
          <a:p>
            <a:r>
              <a:rPr lang="en-GB" i="1" dirty="0" err="1">
                <a:solidFill>
                  <a:schemeClr val="bg1"/>
                </a:solidFill>
                <a:latin typeface="Times New Roman" panose="02020603050405020304" pitchFamily="18" charset="0"/>
                <a:cs typeface="Times New Roman" panose="02020603050405020304" pitchFamily="18" charset="0"/>
              </a:rPr>
              <a:t>Storyblocks</a:t>
            </a:r>
            <a:r>
              <a:rPr lang="en-GB" i="1" dirty="0">
                <a:solidFill>
                  <a:schemeClr val="bg1"/>
                </a:solidFill>
                <a:latin typeface="Times New Roman" panose="02020603050405020304" pitchFamily="18" charset="0"/>
                <a:cs typeface="Times New Roman" panose="02020603050405020304" pitchFamily="18" charset="0"/>
              </a:rPr>
              <a:t> Images (2020) Racism News Headlines Discrimination protest injustice Words [Online]. Available at: </a:t>
            </a:r>
            <a:r>
              <a:rPr lang="en-GB" i="1" dirty="0">
                <a:solidFill>
                  <a:schemeClr val="bg1"/>
                </a:solidFill>
                <a:latin typeface="Times New Roman" panose="02020603050405020304" pitchFamily="18" charset="0"/>
                <a:cs typeface="Times New Roman" panose="02020603050405020304" pitchFamily="18" charset="0"/>
                <a:hlinkClick r:id="rId4"/>
              </a:rPr>
              <a:t>https://www.storyblocks.com/video/stock/racism-news-headlines-discrimination-protest-injustice-words-3-d-animation-bkifthgtlkbdmplt5</a:t>
            </a:r>
            <a:r>
              <a:rPr lang="en-GB" i="1" dirty="0">
                <a:solidFill>
                  <a:schemeClr val="bg1"/>
                </a:solidFill>
                <a:latin typeface="Times New Roman" panose="02020603050405020304" pitchFamily="18" charset="0"/>
                <a:cs typeface="Times New Roman" panose="02020603050405020304" pitchFamily="18" charset="0"/>
              </a:rPr>
              <a:t> (Accessed; 05 December 2022).</a:t>
            </a:r>
          </a:p>
          <a:p>
            <a:endParaRPr lang="en-GB" i="1" dirty="0">
              <a:solidFill>
                <a:schemeClr val="bg1"/>
              </a:solidFill>
              <a:latin typeface="Times New Roman" panose="02020603050405020304" pitchFamily="18" charset="0"/>
              <a:cs typeface="Times New Roman" panose="02020603050405020304" pitchFamily="18" charset="0"/>
            </a:endParaRPr>
          </a:p>
          <a:p>
            <a:r>
              <a:rPr lang="en-GB" i="1" dirty="0">
                <a:solidFill>
                  <a:schemeClr val="bg1"/>
                </a:solidFill>
                <a:latin typeface="Times New Roman" panose="02020603050405020304" pitchFamily="18" charset="0"/>
                <a:cs typeface="Times New Roman" panose="02020603050405020304" pitchFamily="18" charset="0"/>
              </a:rPr>
              <a:t>Bailey, D. Z. et al. (2021) ‘Medicine And Society’, How Structural Racism Works: Racist Policies As a Root Cause Of U.S. Racial Health Inequalities</a:t>
            </a:r>
          </a:p>
        </p:txBody>
      </p:sp>
    </p:spTree>
    <p:extLst>
      <p:ext uri="{BB962C8B-B14F-4D97-AF65-F5344CB8AC3E}">
        <p14:creationId xmlns:p14="http://schemas.microsoft.com/office/powerpoint/2010/main" val="1683705330"/>
      </p:ext>
    </p:extLst>
  </p:cSld>
  <p:clrMapOvr>
    <a:masterClrMapping/>
  </p:clrMapOvr>
</p:sld>
</file>

<file path=ppt/theme/theme1.xml><?xml version="1.0" encoding="utf-8"?>
<a:theme xmlns:a="http://schemas.openxmlformats.org/drawingml/2006/main" name="SwellVTI">
  <a:themeElements>
    <a:clrScheme name="AnalogousFromRegularSeed_2SEEDS">
      <a:dk1>
        <a:srgbClr val="000000"/>
      </a:dk1>
      <a:lt1>
        <a:srgbClr val="FFFFFF"/>
      </a:lt1>
      <a:dk2>
        <a:srgbClr val="1B2F2F"/>
      </a:dk2>
      <a:lt2>
        <a:srgbClr val="F3F1F0"/>
      </a:lt2>
      <a:accent1>
        <a:srgbClr val="3B9EB1"/>
      </a:accent1>
      <a:accent2>
        <a:srgbClr val="46B196"/>
      </a:accent2>
      <a:accent3>
        <a:srgbClr val="4D7FC3"/>
      </a:accent3>
      <a:accent4>
        <a:srgbClr val="B13B3E"/>
      </a:accent4>
      <a:accent5>
        <a:srgbClr val="C37B4D"/>
      </a:accent5>
      <a:accent6>
        <a:srgbClr val="B19B3B"/>
      </a:accent6>
      <a:hlink>
        <a:srgbClr val="BF5641"/>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docProps/app.xml><?xml version="1.0" encoding="utf-8"?>
<Properties xmlns="http://schemas.openxmlformats.org/officeDocument/2006/extended-properties" xmlns:vt="http://schemas.openxmlformats.org/officeDocument/2006/docPropsVTypes">
  <Template>office theme</Template>
  <TotalTime>126</TotalTime>
  <Words>947</Words>
  <Application>Microsoft Office PowerPoint</Application>
  <PresentationFormat>Widescreen</PresentationFormat>
  <Paragraphs>91</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Neue Haas Grotesk Text Pro</vt:lpstr>
      <vt:lpstr>Times New Roman</vt:lpstr>
      <vt:lpstr>Wingdings</vt:lpstr>
      <vt:lpstr>SwellVTI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Morgan McGowan Boswell</cp:lastModifiedBy>
  <cp:revision>709</cp:revision>
  <dcterms:created xsi:type="dcterms:W3CDTF">2022-11-30T12:07:04Z</dcterms:created>
  <dcterms:modified xsi:type="dcterms:W3CDTF">2022-12-05T20:02:28Z</dcterms:modified>
</cp:coreProperties>
</file>