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7" r:id="rId2"/>
    <p:sldId id="258" r:id="rId3"/>
    <p:sldId id="284" r:id="rId4"/>
    <p:sldId id="285" r:id="rId5"/>
    <p:sldId id="286" r:id="rId6"/>
    <p:sldId id="288" r:id="rId7"/>
    <p:sldId id="292" r:id="rId8"/>
    <p:sldId id="301" r:id="rId9"/>
    <p:sldId id="293" r:id="rId10"/>
    <p:sldId id="295" r:id="rId11"/>
    <p:sldId id="300" r:id="rId12"/>
    <p:sldId id="296" r:id="rId13"/>
    <p:sldId id="297" r:id="rId14"/>
    <p:sldId id="298" r:id="rId15"/>
    <p:sldId id="30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2" autoAdjust="0"/>
    <p:restoredTop sz="94660"/>
  </p:normalViewPr>
  <p:slideViewPr>
    <p:cSldViewPr snapToGrid="0">
      <p:cViewPr varScale="1">
        <p:scale>
          <a:sx n="62" d="100"/>
          <a:sy n="62" d="100"/>
        </p:scale>
        <p:origin x="7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E2B911-7FE7-4292-B152-8427794D4E93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64C526-B3F1-4FFD-BE35-3D07EB13B5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205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30626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Definitions</a:t>
            </a:r>
          </a:p>
          <a:p>
            <a:r>
              <a:rPr lang="en-GB" sz="1600" dirty="0"/>
              <a:t>Verb – give an account; tell; state; describe; give details; testify; convey; inform; recount</a:t>
            </a:r>
          </a:p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32073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84929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71623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17186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89501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98052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{Added slide}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39731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97691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44677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06433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78214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09092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95534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5019" y="4953000"/>
            <a:ext cx="12197020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sz="1800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sz="1800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 sz="1800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27E6579-47E2-4F60-B4ED-4338CA57CAB7}" type="datetimeFigureOut">
              <a:rPr lang="en-US" smtClean="0"/>
              <a:pPr>
                <a:defRPr/>
              </a:pPr>
              <a:t>4/13/2021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D745303-6E8E-4FA0-9BDB-3C7742DB8A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6814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4/13/2021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98594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4/13/2021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7" name="Chevron 6"/>
          <p:cNvSpPr/>
          <p:nvPr/>
        </p:nvSpPr>
        <p:spPr>
          <a:xfrm>
            <a:off x="4848907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 sz="1800"/>
          </a:p>
        </p:txBody>
      </p:sp>
      <p:sp>
        <p:nvSpPr>
          <p:cNvPr id="8" name="Chevron 7"/>
          <p:cNvSpPr/>
          <p:nvPr/>
        </p:nvSpPr>
        <p:spPr>
          <a:xfrm>
            <a:off x="4600352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 sz="1800"/>
          </a:p>
        </p:txBody>
      </p:sp>
    </p:spTree>
    <p:extLst>
      <p:ext uri="{BB962C8B-B14F-4D97-AF65-F5344CB8AC3E}">
        <p14:creationId xmlns:p14="http://schemas.microsoft.com/office/powerpoint/2010/main" val="8801202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4/13/2021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410962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4/13/2021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5459018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4/13/2021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52383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4/13/2021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60485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969376" y="6407944"/>
            <a:ext cx="2560320" cy="365760"/>
          </a:xfrm>
        </p:spPr>
        <p:txBody>
          <a:bodyPr/>
          <a:lstStyle/>
          <a:p>
            <a:fld id="{544213AF-26F6-41FA-8D85-E2C5388D6E58}" type="datetimeFigureOut">
              <a:rPr lang="en-US" smtClean="0"/>
              <a:pPr/>
              <a:t>4/13/2021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2135135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44213AF-26F6-41FA-8D85-E2C5388D6E58}" type="datetimeFigureOut">
              <a:rPr lang="en-US" smtClean="0"/>
              <a:pPr/>
              <a:t>4/13/2021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313424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955249" y="5001994"/>
            <a:ext cx="5069337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71414" y="5785023"/>
            <a:ext cx="5069337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 sz="1800"/>
          </a:p>
        </p:txBody>
      </p:sp>
      <p:cxnSp>
        <p:nvCxnSpPr>
          <p:cNvPr id="11" name="Straight Connector 10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11552149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 sz="1800"/>
          </a:p>
        </p:txBody>
      </p:sp>
      <p:sp>
        <p:nvSpPr>
          <p:cNvPr id="13" name="Chevron 12"/>
          <p:cNvSpPr/>
          <p:nvPr/>
        </p:nvSpPr>
        <p:spPr>
          <a:xfrm>
            <a:off x="11303595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 sz="1800"/>
          </a:p>
        </p:txBody>
      </p:sp>
    </p:spTree>
    <p:extLst>
      <p:ext uri="{BB962C8B-B14F-4D97-AF65-F5344CB8AC3E}">
        <p14:creationId xmlns:p14="http://schemas.microsoft.com/office/powerpoint/2010/main" val="26150887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4/13/2021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210947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4/13/2021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219725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955249" y="5001994"/>
            <a:ext cx="5069337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71414" y="5785023"/>
            <a:ext cx="5069337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 sz="180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609600" y="1481329"/>
            <a:ext cx="10972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8969376" y="6407944"/>
            <a:ext cx="256032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44213AF-26F6-41FA-8D85-E2C5388D6E58}" type="datetimeFigureOut">
              <a:rPr lang="en-US" smtClean="0"/>
              <a:pPr/>
              <a:t>4/13/2021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5840097" y="6407945"/>
            <a:ext cx="313424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11529696" y="6407945"/>
            <a:ext cx="48768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051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uploads/system/uploads/attachment_data/file/554896/defra-accountability-system-statement-2016.pdf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Report Writing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algn="r" eaLnBrk="1" hangingPunct="1"/>
            <a:r>
              <a:rPr lang="en-GB" dirty="0"/>
              <a:t>Wynne Jones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Formal Writing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2024034" y="1285860"/>
            <a:ext cx="4040188" cy="762000"/>
          </a:xfrm>
        </p:spPr>
        <p:txBody>
          <a:bodyPr/>
          <a:lstStyle/>
          <a:p>
            <a:pPr algn="ctr"/>
            <a:r>
              <a:rPr lang="en-GB" sz="3600" dirty="0"/>
              <a:t>Report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2024034" y="2143117"/>
            <a:ext cx="4040188" cy="3941763"/>
          </a:xfrm>
        </p:spPr>
        <p:txBody>
          <a:bodyPr/>
          <a:lstStyle/>
          <a:p>
            <a:r>
              <a:rPr lang="en-GB" sz="3600" dirty="0"/>
              <a:t>A spoken or written account of something seen, done or studied.</a:t>
            </a:r>
          </a:p>
          <a:p>
            <a:endParaRPr lang="en-GB" sz="3600" dirty="0"/>
          </a:p>
        </p:txBody>
      </p:sp>
      <p:pic>
        <p:nvPicPr>
          <p:cNvPr id="4100" name="Picture 4" descr="C:\Users\Rees-Evans\AppData\Local\Microsoft\Windows\Temporary Internet Files\Content.IE5\F8C82VY6\MC90043981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24298" y="4286256"/>
            <a:ext cx="2285992" cy="2285992"/>
          </a:xfrm>
          <a:prstGeom prst="rect">
            <a:avLst/>
          </a:prstGeom>
          <a:noFill/>
        </p:spPr>
      </p:pic>
      <p:pic>
        <p:nvPicPr>
          <p:cNvPr id="4103" name="Picture 7" descr="C:\Users\Rees-Evans\AppData\Local\Microsoft\Windows\Temporary Internet Files\Content.IE5\1SEH92YB\MC9000128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12" y="4357695"/>
            <a:ext cx="2386818" cy="1615571"/>
          </a:xfrm>
          <a:prstGeom prst="rect">
            <a:avLst/>
          </a:prstGeom>
          <a:noFill/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13404FE-1C56-481F-9FE9-7CF808E078A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Specific Research,</a:t>
            </a:r>
          </a:p>
          <a:p>
            <a:r>
              <a:rPr lang="en-GB" sz="3600" dirty="0"/>
              <a:t>Course of action to be used in research,</a:t>
            </a:r>
          </a:p>
          <a:p>
            <a:r>
              <a:rPr lang="en-GB" sz="3600" dirty="0"/>
              <a:t>Give information concisely and accurately,</a:t>
            </a:r>
          </a:p>
          <a:p>
            <a:r>
              <a:rPr lang="en-GB" sz="3600" dirty="0"/>
              <a:t>Impersonal and objective,</a:t>
            </a:r>
          </a:p>
          <a:p>
            <a:r>
              <a:rPr lang="en-GB" sz="3600" dirty="0"/>
              <a:t>Findings,</a:t>
            </a:r>
          </a:p>
          <a:p>
            <a:r>
              <a:rPr lang="en-GB" sz="3600" dirty="0"/>
              <a:t>Standard structure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write a Report?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endParaRPr lang="en-GB" sz="3600" dirty="0"/>
          </a:p>
          <a:p>
            <a:pPr marL="109728" indent="0">
              <a:buNone/>
            </a:pPr>
            <a:r>
              <a:rPr lang="en-GB" sz="3600" dirty="0"/>
              <a:t>Think of</a:t>
            </a:r>
          </a:p>
          <a:p>
            <a:pPr lvl="1"/>
            <a:r>
              <a:rPr lang="en-GB" sz="3600" dirty="0"/>
              <a:t>The </a:t>
            </a:r>
            <a:r>
              <a:rPr lang="en-GB" sz="3600" b="1" dirty="0"/>
              <a:t>subject matter </a:t>
            </a:r>
            <a:r>
              <a:rPr lang="en-GB" sz="3600" dirty="0"/>
              <a:t>of the report</a:t>
            </a:r>
          </a:p>
          <a:p>
            <a:pPr lvl="1"/>
            <a:r>
              <a:rPr lang="en-GB" sz="3600" dirty="0"/>
              <a:t>The </a:t>
            </a:r>
            <a:r>
              <a:rPr lang="en-GB" sz="3600" b="1" dirty="0"/>
              <a:t>purpose</a:t>
            </a:r>
            <a:r>
              <a:rPr lang="en-GB" sz="3600" dirty="0"/>
              <a:t> of the report</a:t>
            </a:r>
          </a:p>
          <a:p>
            <a:pPr lvl="1"/>
            <a:r>
              <a:rPr lang="en-GB" sz="3600" dirty="0"/>
              <a:t>The </a:t>
            </a:r>
            <a:r>
              <a:rPr lang="en-GB" sz="3600" b="1" dirty="0"/>
              <a:t>reader</a:t>
            </a:r>
            <a:r>
              <a:rPr lang="en-GB" sz="3600" dirty="0"/>
              <a:t> of the report.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write a Report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What do you already know about the subject matter?</a:t>
            </a:r>
          </a:p>
          <a:p>
            <a:endParaRPr lang="en-GB" sz="3600" dirty="0"/>
          </a:p>
          <a:p>
            <a:r>
              <a:rPr lang="en-GB" sz="3600" dirty="0"/>
              <a:t>What do you need to find out?</a:t>
            </a:r>
          </a:p>
          <a:p>
            <a:endParaRPr lang="en-GB" sz="3600" dirty="0"/>
          </a:p>
          <a:p>
            <a:r>
              <a:rPr lang="en-GB" sz="3600" dirty="0"/>
              <a:t>Where will you find the information you need?</a:t>
            </a:r>
          </a:p>
          <a:p>
            <a:endParaRPr lang="en-GB" sz="36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Subject Matter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What does the reader already know about the subject area?</a:t>
            </a:r>
          </a:p>
          <a:p>
            <a:pPr marL="109728" indent="0">
              <a:buNone/>
            </a:pPr>
            <a:endParaRPr lang="en-GB" sz="3200" dirty="0"/>
          </a:p>
          <a:p>
            <a:pPr lvl="1"/>
            <a:r>
              <a:rPr lang="en-GB" sz="3200" dirty="0"/>
              <a:t>Little or no knowledge?</a:t>
            </a:r>
          </a:p>
          <a:p>
            <a:pPr lvl="1"/>
            <a:r>
              <a:rPr lang="en-GB" sz="3200" dirty="0"/>
              <a:t>Extremely knowledgeable?</a:t>
            </a:r>
          </a:p>
          <a:p>
            <a:pPr lvl="1"/>
            <a:r>
              <a:rPr lang="en-GB" sz="3200" dirty="0"/>
              <a:t>Somewhere in between?</a:t>
            </a:r>
          </a:p>
          <a:p>
            <a:endParaRPr lang="en-GB" sz="3200" dirty="0"/>
          </a:p>
          <a:p>
            <a:r>
              <a:rPr lang="en-GB" sz="3200" dirty="0"/>
              <a:t>This will affect the terminology adopted in your communication.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Reader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68761"/>
            <a:ext cx="96012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200" b="1" dirty="0"/>
              <a:t>Title Page</a:t>
            </a:r>
          </a:p>
          <a:p>
            <a:pPr>
              <a:buNone/>
            </a:pPr>
            <a:r>
              <a:rPr lang="en-GB" sz="3200" dirty="0"/>
              <a:t>Contents Page</a:t>
            </a:r>
          </a:p>
          <a:p>
            <a:pPr>
              <a:buNone/>
            </a:pPr>
            <a:r>
              <a:rPr lang="en-GB" sz="3200" dirty="0"/>
              <a:t>Executive Summary</a:t>
            </a:r>
          </a:p>
          <a:p>
            <a:pPr marL="566928" indent="-457200">
              <a:buAutoNum type="arabicPeriod"/>
            </a:pPr>
            <a:r>
              <a:rPr lang="en-GB" sz="3200" dirty="0"/>
              <a:t>Introduction</a:t>
            </a:r>
          </a:p>
          <a:p>
            <a:pPr marL="566928" indent="-457200">
              <a:buAutoNum type="arabicPeriod"/>
            </a:pPr>
            <a:r>
              <a:rPr lang="en-GB" sz="3200" dirty="0"/>
              <a:t>Main Findings</a:t>
            </a:r>
          </a:p>
          <a:p>
            <a:pPr marL="566928" indent="-457200">
              <a:buAutoNum type="arabicPeriod"/>
            </a:pPr>
            <a:r>
              <a:rPr lang="en-GB" sz="3200" dirty="0"/>
              <a:t>Conclusions</a:t>
            </a:r>
          </a:p>
          <a:p>
            <a:pPr marL="566928" indent="-457200">
              <a:buAutoNum type="arabicPeriod"/>
            </a:pPr>
            <a:r>
              <a:rPr lang="en-GB" sz="3200" dirty="0"/>
              <a:t>Recommendations</a:t>
            </a:r>
          </a:p>
          <a:p>
            <a:pPr marL="566928" indent="-457200">
              <a:buAutoNum type="arabicPeriod"/>
            </a:pPr>
            <a:r>
              <a:rPr lang="en-GB" sz="3200" dirty="0"/>
              <a:t>References (not included in word count)</a:t>
            </a:r>
          </a:p>
          <a:p>
            <a:pPr marL="566928" lvl="0" indent="-457200">
              <a:buClr>
                <a:srgbClr val="2DA2BF"/>
              </a:buClr>
              <a:buFont typeface="Wingdings 3"/>
              <a:buAutoNum type="arabicPeriod"/>
            </a:pPr>
            <a:r>
              <a:rPr lang="en-GB" sz="3200" dirty="0"/>
              <a:t>Appendices </a:t>
            </a:r>
            <a:r>
              <a:rPr lang="en-GB" sz="3200" dirty="0">
                <a:solidFill>
                  <a:prstClr val="black"/>
                </a:solidFill>
              </a:rPr>
              <a:t>(not included in word count)</a:t>
            </a:r>
          </a:p>
          <a:p>
            <a:pPr marL="566928" indent="-457200">
              <a:buAutoNum type="arabicPeriod"/>
            </a:pPr>
            <a:endParaRPr lang="en-GB" sz="32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a Report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29898" y="1481329"/>
            <a:ext cx="9486582" cy="4525963"/>
          </a:xfrm>
        </p:spPr>
        <p:txBody>
          <a:bodyPr>
            <a:normAutofit/>
          </a:bodyPr>
          <a:lstStyle/>
          <a:p>
            <a:r>
              <a:rPr lang="en-GB" dirty="0"/>
              <a:t>A short summary of the whole report in a few paragraphs. </a:t>
            </a:r>
          </a:p>
          <a:p>
            <a:r>
              <a:rPr lang="en-GB" dirty="0"/>
              <a:t>Imagine that the person reading this has just a few minutes to read the report before an important meeting.</a:t>
            </a:r>
          </a:p>
          <a:p>
            <a:r>
              <a:rPr lang="en-GB" dirty="0"/>
              <a:t>This section should give them all the </a:t>
            </a:r>
            <a:r>
              <a:rPr lang="en-GB" b="1" dirty="0"/>
              <a:t>key</a:t>
            </a:r>
            <a:r>
              <a:rPr lang="en-GB" dirty="0"/>
              <a:t> information they need.</a:t>
            </a:r>
          </a:p>
          <a:p>
            <a:r>
              <a:rPr lang="en-GB" dirty="0"/>
              <a:t>Although this section is placed at the beginning of the report, it is recommended that you write it </a:t>
            </a:r>
            <a:r>
              <a:rPr lang="en-GB" b="1" dirty="0"/>
              <a:t>last.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Executive summary</a:t>
            </a:r>
            <a:br>
              <a:rPr lang="en-GB" dirty="0"/>
            </a:b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Make ‘terms of reference’ clear</a:t>
            </a:r>
          </a:p>
          <a:p>
            <a:endParaRPr lang="en-GB" dirty="0"/>
          </a:p>
          <a:p>
            <a:r>
              <a:rPr lang="en-GB" dirty="0"/>
              <a:t>Detail the topic to be covered</a:t>
            </a:r>
          </a:p>
          <a:p>
            <a:endParaRPr lang="en-GB" dirty="0"/>
          </a:p>
          <a:p>
            <a:r>
              <a:rPr lang="en-GB" dirty="0"/>
              <a:t>Include aim and objectives</a:t>
            </a:r>
          </a:p>
          <a:p>
            <a:endParaRPr lang="en-GB" dirty="0"/>
          </a:p>
          <a:p>
            <a:r>
              <a:rPr lang="en-GB" dirty="0"/>
              <a:t>‘Set the Scene’</a:t>
            </a:r>
          </a:p>
          <a:p>
            <a:endParaRPr lang="en-GB" dirty="0"/>
          </a:p>
          <a:p>
            <a:r>
              <a:rPr lang="en-GB" dirty="0"/>
              <a:t>Keep it </a:t>
            </a:r>
            <a:br>
              <a:rPr lang="en-GB" dirty="0"/>
            </a:br>
            <a:r>
              <a:rPr lang="en-GB" dirty="0"/>
              <a:t>RELEVANT, FACTUAL AND BRIEF.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Findings/Analysis</a:t>
            </a:r>
          </a:p>
          <a:p>
            <a:endParaRPr lang="en-GB" dirty="0"/>
          </a:p>
          <a:p>
            <a:r>
              <a:rPr lang="en-GB" dirty="0"/>
              <a:t>Develop your ideas</a:t>
            </a:r>
          </a:p>
          <a:p>
            <a:endParaRPr lang="en-GB" dirty="0"/>
          </a:p>
          <a:p>
            <a:r>
              <a:rPr lang="en-GB" dirty="0"/>
              <a:t>Well structured and follow a logical sequence</a:t>
            </a:r>
          </a:p>
          <a:p>
            <a:endParaRPr lang="en-GB" dirty="0"/>
          </a:p>
          <a:p>
            <a:r>
              <a:rPr lang="en-GB" dirty="0"/>
              <a:t>Clear headings and sub-headings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Body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Include graphs, etc. in this area</a:t>
            </a:r>
          </a:p>
          <a:p>
            <a:endParaRPr lang="en-GB" dirty="0"/>
          </a:p>
          <a:p>
            <a:r>
              <a:rPr lang="en-GB" dirty="0"/>
              <a:t>Move from </a:t>
            </a:r>
            <a:r>
              <a:rPr lang="en-GB" u="sng" dirty="0"/>
              <a:t>‘descriptive’</a:t>
            </a:r>
            <a:r>
              <a:rPr lang="en-GB" dirty="0"/>
              <a:t> to </a:t>
            </a:r>
            <a:r>
              <a:rPr lang="en-GB" u="sng" dirty="0"/>
              <a:t>‘analytical/evaluative’</a:t>
            </a:r>
          </a:p>
          <a:p>
            <a:endParaRPr lang="en-GB" dirty="0"/>
          </a:p>
          <a:p>
            <a:r>
              <a:rPr lang="en-GB" dirty="0"/>
              <a:t>justify the conclusions / recommendations.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Body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Drawn from the analysis</a:t>
            </a:r>
          </a:p>
          <a:p>
            <a:endParaRPr lang="en-GB" dirty="0"/>
          </a:p>
          <a:p>
            <a:r>
              <a:rPr lang="en-GB" dirty="0"/>
              <a:t>Clear and concise</a:t>
            </a:r>
          </a:p>
          <a:p>
            <a:endParaRPr lang="en-GB" dirty="0"/>
          </a:p>
          <a:p>
            <a:r>
              <a:rPr lang="en-GB" dirty="0"/>
              <a:t>NO NEW INFORMATION</a:t>
            </a:r>
          </a:p>
          <a:p>
            <a:endParaRPr lang="en-GB" dirty="0"/>
          </a:p>
          <a:p>
            <a:r>
              <a:rPr lang="en-GB" dirty="0"/>
              <a:t>What have you deduced about the situation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Suggested actions</a:t>
            </a:r>
          </a:p>
          <a:p>
            <a:endParaRPr lang="en-GB" dirty="0"/>
          </a:p>
          <a:p>
            <a:r>
              <a:rPr lang="en-GB" dirty="0"/>
              <a:t>Based on your findings</a:t>
            </a:r>
          </a:p>
          <a:p>
            <a:endParaRPr lang="en-GB" dirty="0"/>
          </a:p>
          <a:p>
            <a:r>
              <a:rPr lang="en-GB" dirty="0"/>
              <a:t>State any further investigation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268761"/>
            <a:ext cx="8229600" cy="4738531"/>
          </a:xfrm>
        </p:spPr>
        <p:txBody>
          <a:bodyPr/>
          <a:lstStyle/>
          <a:p>
            <a:r>
              <a:rPr lang="en-GB" dirty="0"/>
              <a:t>Bibliography</a:t>
            </a:r>
          </a:p>
          <a:p>
            <a:endParaRPr lang="en-GB" dirty="0"/>
          </a:p>
          <a:p>
            <a:r>
              <a:rPr lang="en-GB" dirty="0"/>
              <a:t>Appendices</a:t>
            </a:r>
          </a:p>
          <a:p>
            <a:endParaRPr lang="en-GB" dirty="0"/>
          </a:p>
          <a:p>
            <a:r>
              <a:rPr lang="en-GB" dirty="0"/>
              <a:t>Example of Report : </a:t>
            </a:r>
            <a:r>
              <a:rPr lang="en-GB" sz="1400" dirty="0">
                <a:hlinkClick r:id="rId3"/>
              </a:rPr>
              <a:t>https://www.gov.uk/government/uploads/system/uploads/attachment_data/file/554896/defra-accountability-system-statement-2016.pdf</a:t>
            </a:r>
            <a:r>
              <a:rPr lang="en-GB" sz="1400" dirty="0"/>
              <a:t> </a:t>
            </a:r>
          </a:p>
          <a:p>
            <a:endParaRPr lang="en-GB" sz="1400" dirty="0"/>
          </a:p>
          <a:p>
            <a:r>
              <a:rPr lang="en-GB" sz="2400" dirty="0"/>
              <a:t>Example of an Essay : See Moodle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Sections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For example, rather than </a:t>
            </a:r>
            <a:r>
              <a:rPr lang="en-GB" sz="2800" i="1" dirty="0"/>
              <a:t>‘ I found…’</a:t>
            </a:r>
            <a:r>
              <a:rPr lang="en-GB" sz="2800" dirty="0"/>
              <a:t> you should say something like </a:t>
            </a:r>
            <a:r>
              <a:rPr lang="en-GB" sz="2800" i="1" dirty="0"/>
              <a:t>‘</a:t>
            </a:r>
            <a:r>
              <a:rPr lang="en-GB" sz="2800" dirty="0"/>
              <a:t>It was evident…’.</a:t>
            </a:r>
          </a:p>
          <a:p>
            <a:r>
              <a:rPr lang="en-GB" sz="2800" dirty="0"/>
              <a:t>‘</a:t>
            </a:r>
            <a:r>
              <a:rPr lang="en-GB" sz="2800" i="1" dirty="0"/>
              <a:t>I believe that</a:t>
            </a:r>
            <a:r>
              <a:rPr lang="en-GB" sz="2800" dirty="0"/>
              <a:t>...’ – ‘It is believed to be the case that...’</a:t>
            </a:r>
          </a:p>
          <a:p>
            <a:r>
              <a:rPr lang="en-GB" sz="2800" dirty="0"/>
              <a:t>‘</a:t>
            </a:r>
            <a:r>
              <a:rPr lang="en-GB" sz="2800" i="1" dirty="0"/>
              <a:t>I think this is the right course to take</a:t>
            </a:r>
            <a:r>
              <a:rPr lang="en-GB" sz="2800" dirty="0"/>
              <a:t>’ – ‘This appears to be the right course to take’</a:t>
            </a:r>
          </a:p>
          <a:p>
            <a:r>
              <a:rPr lang="en-GB" sz="2800" dirty="0"/>
              <a:t>‘</a:t>
            </a:r>
            <a:r>
              <a:rPr lang="en-GB" sz="2800" i="1" dirty="0"/>
              <a:t>To me, this argument is weak</a:t>
            </a:r>
            <a:r>
              <a:rPr lang="en-GB" sz="2800" dirty="0"/>
              <a:t>...’ – ‘Clearly, there are weaknesses in this argument...’</a:t>
            </a:r>
          </a:p>
          <a:p>
            <a:pPr>
              <a:buFont typeface="Wingdings 3" pitchFamily="18" charset="2"/>
              <a:buNone/>
            </a:pPr>
            <a:endParaRPr lang="en-GB" sz="2800" dirty="0"/>
          </a:p>
          <a:p>
            <a:r>
              <a:rPr lang="en-GB" sz="2800" b="1" dirty="0"/>
              <a:t>Don’t use the first person ( I, We, Us)</a:t>
            </a:r>
            <a:endParaRPr lang="en-GB" sz="2800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/>
              <a:t>Write in the third person.  </a:t>
            </a:r>
            <a:br>
              <a:rPr lang="en-GB" sz="4400" dirty="0"/>
            </a:b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526</Words>
  <Application>Microsoft Office PowerPoint</Application>
  <PresentationFormat>Widescreen</PresentationFormat>
  <Paragraphs>117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Lucida Sans Unicode</vt:lpstr>
      <vt:lpstr>Verdana</vt:lpstr>
      <vt:lpstr>Wingdings 2</vt:lpstr>
      <vt:lpstr>Wingdings 3</vt:lpstr>
      <vt:lpstr>Concourse</vt:lpstr>
      <vt:lpstr>Report Writing</vt:lpstr>
      <vt:lpstr>Formal Writing</vt:lpstr>
      <vt:lpstr>Why write a Report?</vt:lpstr>
      <vt:lpstr>How to write a Report</vt:lpstr>
      <vt:lpstr>The Subject Matter</vt:lpstr>
      <vt:lpstr>The Reader</vt:lpstr>
      <vt:lpstr>Structure of a Report</vt:lpstr>
      <vt:lpstr>Executive summary </vt:lpstr>
      <vt:lpstr>Introduction</vt:lpstr>
      <vt:lpstr>Main Body</vt:lpstr>
      <vt:lpstr>Main Body</vt:lpstr>
      <vt:lpstr>Conclusions</vt:lpstr>
      <vt:lpstr>Recommendations</vt:lpstr>
      <vt:lpstr>Additional Sections</vt:lpstr>
      <vt:lpstr>Write in the third person.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 Writing</dc:title>
  <dc:creator>Wynne Jones</dc:creator>
  <cp:lastModifiedBy>Wynne Jones</cp:lastModifiedBy>
  <cp:revision>1</cp:revision>
  <dcterms:created xsi:type="dcterms:W3CDTF">2021-04-13T09:18:49Z</dcterms:created>
  <dcterms:modified xsi:type="dcterms:W3CDTF">2021-04-13T09:24:32Z</dcterms:modified>
</cp:coreProperties>
</file>