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8" r:id="rId11"/>
    <p:sldId id="265" r:id="rId12"/>
    <p:sldId id="270" r:id="rId13"/>
    <p:sldId id="266" r:id="rId14"/>
    <p:sldId id="267" r:id="rId15"/>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01A7B-17BC-B2AE-0309-8148C29418AD}" v="77" dt="2025-11-01T15:44:23.504"/>
    <p1510:client id="{1913016F-258D-A700-B2D7-F87CC747458D}" v="19" dt="2025-11-02T20:27:12.876"/>
    <p1510:client id="{19DFE90B-5DB4-ECA9-0B82-2E2E3E219CD5}" v="11" dt="2025-11-02T14:37:38.408"/>
    <p1510:client id="{1D13DD78-66FA-8191-A72C-7D0384459B3C}" v="41" dt="2025-11-02T16:28:30.207"/>
    <p1510:client id="{1DEE1F49-8F8A-98A2-98E1-77FBA3DFB1B3}" v="52" dt="2025-11-02T17:09:24.309"/>
    <p1510:client id="{24E2E9E0-44E0-6E9F-6FD5-84EF3D2BF053}" v="4" dt="2025-11-02T13:32:13.556"/>
    <p1510:client id="{31E48E12-F6EF-EC80-C845-66B5ECF85B74}" v="42" dt="2025-11-02T14:22:54.199"/>
    <p1510:client id="{4A85354A-405F-66CA-4DEE-43830714D9AD}" v="660" dt="2025-11-02T16:19:39.890"/>
    <p1510:client id="{56013609-F724-5527-E756-23AEBE7308F1}" v="7" dt="2025-11-02T14:17:34.392"/>
    <p1510:client id="{828E1EE6-E0BC-56C2-DED7-1015249C387C}" v="111" dt="2025-11-02T17:00:08.212"/>
    <p1510:client id="{8D55396D-D0CE-8A1E-D18E-D869C4991ED9}" v="23" dt="2025-11-02T14:21:56.901"/>
    <p1510:client id="{8EFC61CC-DBB1-8A6C-0E63-90D558B023EF}" v="6" dt="2025-11-02T13:27:14.907"/>
    <p1510:client id="{900C3600-B764-16B2-D5DD-22978EBA60E2}" v="2" dt="2025-11-02T13:25:43.965"/>
    <p1510:client id="{9527E7F4-30A6-1042-21FC-6B1CB4533421}" v="510" dt="2025-11-01T16:55:35.301"/>
    <p1510:client id="{BAD1E954-FD0E-A4EA-91EE-3C058394C7C6}" v="1" dt="2025-11-02T14:16:30.166"/>
    <p1510:client id="{BBDE9E86-0099-6B0B-1A4E-7046A20650B7}" v="10" dt="2025-11-02T13:29:19.288"/>
    <p1510:client id="{E4289CCA-666E-3B76-3101-B2DAA6ED2942}" v="12" dt="2025-11-02T13:32:29.512"/>
    <p1510:client id="{F40FDCC8-E871-1CC3-98EF-D6C5DF03856E}" v="93" dt="2025-11-02T13:53:30.203"/>
    <p1510:client id="{F85B431F-DA60-AE75-8E4B-0FE03549A90F}" v="214" dt="2025-11-02T16:52:50.385"/>
    <p1510:client id="{F876BD9A-4954-41A7-6AAE-C39F526E5DD4}" v="935" dt="2025-11-02T14:13:46.510"/>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1D8"/>
          </a:solidFill>
        </a:fill>
      </a:tcStyle>
    </a:wholeTbl>
    <a:band2H>
      <a:tcTxStyle/>
      <a:tcStyle>
        <a:tcBdr/>
        <a:fill>
          <a:solidFill>
            <a:srgbClr val="E7E9E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4">
              <a:alpha val="20000"/>
            </a:schemeClr>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lastRow>
    <a:firstRow>
      <a:tcTxStyle b="on" i="off">
        <a:fontRef idx="major">
          <a:srgbClr val="000000"/>
        </a:fontRef>
        <a:srgbClr val="000000"/>
      </a:tcTxStyle>
      <a:tcStyle>
        <a:tcBdr>
          <a:left>
            <a:ln w="12700" cap="flat">
              <a:noFill/>
              <a:miter lim="400000"/>
            </a:ln>
          </a:left>
          <a:right>
            <a:ln w="12700" cap="flat">
              <a:noFill/>
              <a:miter lim="400000"/>
            </a:ln>
          </a:right>
          <a:top>
            <a:ln w="12700" cap="flat">
              <a:solidFill>
                <a:schemeClr val="accent4"/>
              </a:solidFill>
              <a:prstDash val="solid"/>
              <a:round/>
            </a:ln>
          </a:top>
          <a:bottom>
            <a:ln w="12700" cap="flat">
              <a:solidFill>
                <a:schemeClr val="accent4"/>
              </a:solidFill>
              <a:prstDash val="solid"/>
              <a:round/>
            </a:ln>
          </a:bottom>
          <a:insideH>
            <a:ln w="12700" cap="flat">
              <a:noFill/>
              <a:miter lim="400000"/>
            </a:ln>
          </a:insideH>
          <a:insideV>
            <a:ln w="12700" cap="flat">
              <a:noFill/>
              <a:miter lim="400000"/>
            </a:ln>
          </a:insideV>
        </a:tcBdr>
        <a:fill>
          <a:no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D3CB"/>
          </a:solidFill>
        </a:fill>
      </a:tcStyle>
    </a:wholeTbl>
    <a:band2H>
      <a:tcTxStyle/>
      <a:tcStyle>
        <a:tcBdr/>
        <a:fill>
          <a:solidFill>
            <a:srgbClr val="E7EA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E1CC"/>
          </a:solidFill>
        </a:fill>
      </a:tcStyle>
    </a:wholeTbl>
    <a:band2H>
      <a:tcTxStyle/>
      <a:tcStyle>
        <a:tcBdr/>
        <a:fill>
          <a:solidFill>
            <a:srgbClr val="E8F0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143000" y="685800"/>
            <a:ext cx="4572000" cy="3429000"/>
          </a:xfrm>
          <a:prstGeom prst="rect">
            <a:avLst/>
          </a:prstGeom>
        </p:spPr>
        <p:txBody>
          <a:bodyPr/>
          <a:lstStyle/>
          <a:p>
            <a:endParaRPr/>
          </a:p>
        </p:txBody>
      </p:sp>
      <p:sp>
        <p:nvSpPr>
          <p:cNvPr id="92" name="Shape 9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ptos"/>
      </a:defRPr>
    </a:lvl1pPr>
    <a:lvl2pPr indent="228600" latinLnBrk="0">
      <a:defRPr sz="1200">
        <a:latin typeface="+mj-lt"/>
        <a:ea typeface="+mj-ea"/>
        <a:cs typeface="+mj-cs"/>
        <a:sym typeface="Aptos"/>
      </a:defRPr>
    </a:lvl2pPr>
    <a:lvl3pPr indent="457200" latinLnBrk="0">
      <a:defRPr sz="1200">
        <a:latin typeface="+mj-lt"/>
        <a:ea typeface="+mj-ea"/>
        <a:cs typeface="+mj-cs"/>
        <a:sym typeface="Aptos"/>
      </a:defRPr>
    </a:lvl3pPr>
    <a:lvl4pPr indent="685800" latinLnBrk="0">
      <a:defRPr sz="1200">
        <a:latin typeface="+mj-lt"/>
        <a:ea typeface="+mj-ea"/>
        <a:cs typeface="+mj-cs"/>
        <a:sym typeface="Aptos"/>
      </a:defRPr>
    </a:lvl4pPr>
    <a:lvl5pPr indent="914400" latinLnBrk="0">
      <a:defRPr sz="1200">
        <a:latin typeface="+mj-lt"/>
        <a:ea typeface="+mj-ea"/>
        <a:cs typeface="+mj-cs"/>
        <a:sym typeface="Aptos"/>
      </a:defRPr>
    </a:lvl5pPr>
    <a:lvl6pPr indent="1143000" latinLnBrk="0">
      <a:defRPr sz="1200">
        <a:latin typeface="+mj-lt"/>
        <a:ea typeface="+mj-ea"/>
        <a:cs typeface="+mj-cs"/>
        <a:sym typeface="Aptos"/>
      </a:defRPr>
    </a:lvl6pPr>
    <a:lvl7pPr indent="1371600" latinLnBrk="0">
      <a:defRPr sz="1200">
        <a:latin typeface="+mj-lt"/>
        <a:ea typeface="+mj-ea"/>
        <a:cs typeface="+mj-cs"/>
        <a:sym typeface="Aptos"/>
      </a:defRPr>
    </a:lvl7pPr>
    <a:lvl8pPr indent="1600200" latinLnBrk="0">
      <a:defRPr sz="1200">
        <a:latin typeface="+mj-lt"/>
        <a:ea typeface="+mj-ea"/>
        <a:cs typeface="+mj-cs"/>
        <a:sym typeface="Aptos"/>
      </a:defRPr>
    </a:lvl8pPr>
    <a:lvl9pPr indent="1828800" latinLnBrk="0">
      <a:defRPr sz="1200">
        <a:latin typeface="+mj-lt"/>
        <a:ea typeface="+mj-ea"/>
        <a:cs typeface="+mj-cs"/>
        <a:sym typeface="Apto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757575"/>
                </a:solidFill>
              </a:defRPr>
            </a:lvl1pPr>
            <a:lvl2pPr marL="0" indent="457200">
              <a:buSzTx/>
              <a:buFontTx/>
              <a:buNone/>
              <a:defRPr sz="2400">
                <a:solidFill>
                  <a:srgbClr val="757575"/>
                </a:solidFill>
              </a:defRPr>
            </a:lvl2pPr>
            <a:lvl3pPr marL="0" indent="914400">
              <a:buSzTx/>
              <a:buFontTx/>
              <a:buNone/>
              <a:defRPr sz="2400">
                <a:solidFill>
                  <a:srgbClr val="757575"/>
                </a:solidFill>
              </a:defRPr>
            </a:lvl3pPr>
            <a:lvl4pPr marL="0" indent="1371600">
              <a:buSzTx/>
              <a:buFontTx/>
              <a:buNone/>
              <a:defRPr sz="2400">
                <a:solidFill>
                  <a:srgbClr val="757575"/>
                </a:solidFill>
              </a:defRPr>
            </a:lvl4pPr>
            <a:lvl5pPr marL="0" indent="1828800">
              <a:buSzTx/>
              <a:buFontTx/>
              <a:buNone/>
              <a:defRPr sz="2400">
                <a:solidFill>
                  <a:srgbClr val="757575"/>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9"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80144" y="6404292"/>
            <a:ext cx="273657" cy="269241"/>
          </a:xfrm>
          <a:prstGeom prst="rect">
            <a:avLst/>
          </a:prstGeom>
          <a:ln w="12700">
            <a:miter lim="400000"/>
          </a:ln>
        </p:spPr>
        <p:txBody>
          <a:bodyPr wrap="none" lIns="45719" rIns="45719" anchor="ctr">
            <a:spAutoFit/>
          </a:bodyPr>
          <a:lstStyle>
            <a:lvl1pPr algn="r">
              <a:defRPr sz="1200">
                <a:solidFill>
                  <a:srgbClr val="757575"/>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Aptos"/>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security.gov.uk/policy-and-guidance/government-cyber-security-policy-handbook/principle-b6" TargetMode="External"/><Relationship Id="rId3" Type="http://schemas.openxmlformats.org/officeDocument/2006/relationships/hyperlink" Target="https://support.microsoft.com/en-us/office/what-is-powerpoint-5f9cc860-d199-4d85-ad1b-4b74018acf5b" TargetMode="External"/><Relationship Id="rId7" Type="http://schemas.openxmlformats.org/officeDocument/2006/relationships/hyperlink" Target="http://www.gov.uk/government/publications/a-plan-for-digital-health-and-social-care" TargetMode="External"/><Relationship Id="rId2" Type="http://schemas.openxmlformats.org/officeDocument/2006/relationships/hyperlink" Target="https://www.nationalhealthexecutive.com/articles/nhs-29-million-hours-microsoft-teams?utm_source=chatgpt.com" TargetMode="External"/><Relationship Id="rId1" Type="http://schemas.openxmlformats.org/officeDocument/2006/relationships/slideLayout" Target="../slideLayouts/slideLayout2.xml"/><Relationship Id="rId6" Type="http://schemas.openxmlformats.org/officeDocument/2006/relationships/hyperlink" Target="https://www.england.nhs.uk/long-read/inclusive-digital-healthcare-a-framework-for-nhs-action-on-digital-inclusion" TargetMode="External"/><Relationship Id="rId5" Type="http://schemas.openxmlformats.org/officeDocument/2006/relationships/hyperlink" Target="https://www.nuffieldtrust.org.uk/research/developing-the-digital-skills-of-the-social-care-workforce" TargetMode="External"/><Relationship Id="rId4" Type="http://schemas.openxmlformats.org/officeDocument/2006/relationships/hyperlink" Target="https://www.england.nhs.uk/long-read/microsoft-teams-and-remote-workin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4528894" y="2218853"/>
            <a:ext cx="7663106" cy="964920"/>
          </a:xfrm>
          <a:prstGeom prst="rect">
            <a:avLst/>
          </a:prstGeom>
        </p:spPr>
        <p:txBody>
          <a:bodyPr lIns="45719" tIns="45720" rIns="45719" bIns="45720" anchor="b">
            <a:normAutofit fontScale="90000"/>
          </a:bodyPr>
          <a:lstStyle/>
          <a:p>
            <a:pPr lvl="1" algn="ctr" defTabSz="539495">
              <a:defRPr sz="2124">
                <a:latin typeface="Arial"/>
                <a:ea typeface="Arial"/>
                <a:cs typeface="Arial"/>
                <a:sym typeface="Arial"/>
              </a:defRPr>
            </a:pPr>
            <a:r>
              <a:rPr sz="2100"/>
              <a:t>Digital Skills and Research Methods</a:t>
            </a:r>
            <a:br>
              <a:rPr sz="2100"/>
            </a:br>
            <a:r>
              <a:rPr sz="1450" b="1" spc="-58"/>
              <a:t>LCHS4007</a:t>
            </a:r>
            <a:br>
              <a:rPr sz="1450" b="1" spc="-58"/>
            </a:br>
            <a:br>
              <a:rPr sz="1450" b="1" spc="-58"/>
            </a:br>
            <a:r>
              <a:rPr sz="1450" b="1" spc="-58"/>
              <a:t>Assessment 1: Group  Presentation </a:t>
            </a:r>
            <a:r>
              <a:rPr lang="en-GB" sz="1450" b="1" spc="-58"/>
              <a:t>A</a:t>
            </a:r>
            <a:br>
              <a:rPr lang="en-GB" sz="1450" b="1" spc="-58"/>
            </a:br>
            <a:endParaRPr sz="1450" b="1" spc="-58"/>
          </a:p>
        </p:txBody>
      </p:sp>
      <p:sp>
        <p:nvSpPr>
          <p:cNvPr id="95" name="Subtitle 2"/>
          <p:cNvSpPr txBox="1">
            <a:spLocks noGrp="1"/>
          </p:cNvSpPr>
          <p:nvPr>
            <p:ph type="subTitle" sz="half" idx="1"/>
          </p:nvPr>
        </p:nvSpPr>
        <p:spPr>
          <a:xfrm>
            <a:off x="1262003" y="3469051"/>
            <a:ext cx="9460588" cy="3177410"/>
          </a:xfrm>
          <a:prstGeom prst="rect">
            <a:avLst/>
          </a:prstGeom>
        </p:spPr>
        <p:txBody>
          <a:bodyPr lIns="45719" tIns="45720" rIns="45719" bIns="45720" anchor="t">
            <a:normAutofit/>
          </a:bodyPr>
          <a:lstStyle/>
          <a:p>
            <a:pPr algn="l"/>
            <a:endParaRPr/>
          </a:p>
          <a:p>
            <a:pPr algn="l"/>
            <a:r>
              <a:rPr err="1"/>
              <a:t>Programme</a:t>
            </a:r>
            <a:r>
              <a:t>: Certificate of Higher Education in Health and Social Care</a:t>
            </a:r>
          </a:p>
          <a:p>
            <a:pPr algn="l"/>
            <a:r>
              <a:t>				</a:t>
            </a:r>
          </a:p>
          <a:p>
            <a:pPr algn="l"/>
            <a:r>
              <a:t>Lecturer name: Dr </a:t>
            </a:r>
            <a:r>
              <a:rPr err="1"/>
              <a:t>Sadeque</a:t>
            </a:r>
            <a:r>
              <a:t> Imam </a:t>
            </a:r>
            <a:r>
              <a:rPr lang="en-GB"/>
              <a:t>Shaikh</a:t>
            </a:r>
            <a:endParaRPr/>
          </a:p>
        </p:txBody>
      </p:sp>
      <p:pic>
        <p:nvPicPr>
          <p:cNvPr id="96" name="Picture 2" descr="Picture 2"/>
          <p:cNvPicPr>
            <a:picLocks noChangeAspect="1"/>
          </p:cNvPicPr>
          <p:nvPr/>
        </p:nvPicPr>
        <p:blipFill>
          <a:blip r:embed="rId2"/>
          <a:stretch>
            <a:fillRect/>
          </a:stretch>
        </p:blipFill>
        <p:spPr>
          <a:xfrm>
            <a:off x="180975" y="219075"/>
            <a:ext cx="4514850" cy="1714501"/>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1"/>
          <p:cNvSpPr txBox="1">
            <a:spLocks noGrp="1"/>
          </p:cNvSpPr>
          <p:nvPr>
            <p:ph type="ctrTitle"/>
          </p:nvPr>
        </p:nvSpPr>
        <p:spPr>
          <a:xfrm>
            <a:off x="541360" y="2249476"/>
            <a:ext cx="9144001" cy="873457"/>
          </a:xfrm>
          <a:prstGeom prst="rect">
            <a:avLst/>
          </a:prstGeom>
        </p:spPr>
        <p:txBody>
          <a:bodyPr lIns="45719" tIns="45720" rIns="45719" bIns="45720" anchor="b">
            <a:normAutofit/>
          </a:bodyPr>
          <a:lstStyle>
            <a:lvl1pPr defTabSz="804672">
              <a:defRPr sz="4752">
                <a:solidFill>
                  <a:srgbClr val="FF0000"/>
                </a:solidFill>
              </a:defRPr>
            </a:lvl1pPr>
          </a:lstStyle>
          <a:p>
            <a:r>
              <a:rPr lang="en-US" sz="4750">
                <a:solidFill>
                  <a:schemeClr val="tx1"/>
                </a:solidFill>
              </a:rPr>
              <a:t>Power Point and Microsoft Teams </a:t>
            </a:r>
          </a:p>
        </p:txBody>
      </p:sp>
      <p:sp>
        <p:nvSpPr>
          <p:cNvPr id="99" name="Subtitle 2"/>
          <p:cNvSpPr txBox="1">
            <a:spLocks noGrp="1"/>
          </p:cNvSpPr>
          <p:nvPr>
            <p:ph type="subTitle" sz="half" idx="1"/>
          </p:nvPr>
        </p:nvSpPr>
        <p:spPr>
          <a:xfrm>
            <a:off x="1551295" y="3338891"/>
            <a:ext cx="9144001" cy="2802602"/>
          </a:xfrm>
          <a:prstGeom prst="rect">
            <a:avLst/>
          </a:prstGeom>
        </p:spPr>
        <p:txBody>
          <a:bodyPr/>
          <a:lstStyle/>
          <a:p>
            <a:endParaRPr/>
          </a:p>
          <a:p>
            <a:pPr algn="l"/>
            <a:r>
              <a:t>		</a:t>
            </a:r>
          </a:p>
        </p:txBody>
      </p:sp>
      <p:pic>
        <p:nvPicPr>
          <p:cNvPr id="100" name="Picture 4" descr="Picture 4"/>
          <p:cNvPicPr>
            <a:picLocks noChangeAspect="1"/>
          </p:cNvPicPr>
          <p:nvPr/>
        </p:nvPicPr>
        <p:blipFill>
          <a:blip r:embed="rId2"/>
          <a:stretch>
            <a:fillRect/>
          </a:stretch>
        </p:blipFill>
        <p:spPr>
          <a:xfrm>
            <a:off x="9048160" y="-31716"/>
            <a:ext cx="3078324" cy="2065232"/>
          </a:xfrm>
          <a:prstGeom prst="rect">
            <a:avLst/>
          </a:prstGeom>
          <a:ln w="12700">
            <a:miter lim="400000"/>
          </a:ln>
        </p:spPr>
      </p:pic>
      <p:graphicFrame>
        <p:nvGraphicFramePr>
          <p:cNvPr id="101" name="Table 3"/>
          <p:cNvGraphicFramePr/>
          <p:nvPr>
            <p:extLst>
              <p:ext uri="{D42A27DB-BD31-4B8C-83A1-F6EECF244321}">
                <p14:modId xmlns:p14="http://schemas.microsoft.com/office/powerpoint/2010/main" val="2132067628"/>
              </p:ext>
            </p:extLst>
          </p:nvPr>
        </p:nvGraphicFramePr>
        <p:xfrm>
          <a:off x="2059295" y="3338891"/>
          <a:ext cx="8128000" cy="2225040"/>
        </p:xfrm>
        <a:graphic>
          <a:graphicData uri="http://schemas.openxmlformats.org/drawingml/2006/table">
            <a:tbl>
              <a:tblPr firstRow="1">
                <a:tableStyleId>{4C3C2611-4C71-4FC5-86AE-919BDF0F9419}</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algn="l">
                        <a:defRPr sz="1800" b="0">
                          <a:solidFill>
                            <a:srgbClr val="000000"/>
                          </a:solidFill>
                        </a:defRPr>
                      </a:pPr>
                      <a:r>
                        <a:rPr b="1"/>
                        <a:t>Student Name</a:t>
                      </a:r>
                    </a:p>
                  </a:txBody>
                  <a:tcPr marL="45720" marR="45720" horzOverflow="overflow">
                    <a:lnL w="12700">
                      <a:miter lim="400000"/>
                    </a:lnL>
                    <a:lnR w="12700">
                      <a:miter lim="400000"/>
                    </a:lnR>
                    <a:lnT w="12700">
                      <a:solidFill>
                        <a:schemeClr val="accent4"/>
                      </a:solidFill>
                    </a:lnT>
                    <a:lnB w="12700">
                      <a:solidFill>
                        <a:schemeClr val="accent4"/>
                      </a:solidFill>
                    </a:lnB>
                    <a:noFill/>
                  </a:tcPr>
                </a:tc>
                <a:tc>
                  <a:txBody>
                    <a:bodyPr/>
                    <a:lstStyle/>
                    <a:p>
                      <a:pPr algn="l">
                        <a:defRPr sz="1800" b="0">
                          <a:solidFill>
                            <a:srgbClr val="000000"/>
                          </a:solidFill>
                        </a:defRPr>
                      </a:pPr>
                      <a:r>
                        <a:rPr b="1"/>
                        <a:t>Student Number</a:t>
                      </a:r>
                    </a:p>
                  </a:txBody>
                  <a:tcPr marL="45720" marR="45720" horzOverflow="overflow">
                    <a:lnL w="12700">
                      <a:miter lim="400000"/>
                    </a:lnL>
                    <a:lnR w="12700">
                      <a:miter lim="400000"/>
                    </a:lnR>
                    <a:lnT w="12700">
                      <a:solidFill>
                        <a:schemeClr val="accent4"/>
                      </a:solidFill>
                    </a:lnT>
                    <a:lnB w="12700">
                      <a:solidFill>
                        <a:schemeClr val="accent4"/>
                      </a:solidFill>
                    </a:lnB>
                    <a:noFill/>
                  </a:tcPr>
                </a:tc>
                <a:extLst>
                  <a:ext uri="{0D108BD9-81ED-4DB2-BD59-A6C34878D82A}">
                    <a16:rowId xmlns:a16="http://schemas.microsoft.com/office/drawing/2014/main" val="10000"/>
                  </a:ext>
                </a:extLst>
              </a:tr>
              <a:tr h="370840">
                <a:tc>
                  <a:txBody>
                    <a:bodyPr/>
                    <a:lstStyle/>
                    <a:p>
                      <a:pPr algn="l">
                        <a:defRPr sz="1800"/>
                      </a:pPr>
                      <a:r>
                        <a:t>Iryna Khartoniak </a:t>
                      </a:r>
                    </a:p>
                  </a:txBody>
                  <a:tcPr marL="45720" marR="45720" horzOverflow="overflow">
                    <a:lnL w="12700">
                      <a:miter lim="400000"/>
                    </a:lnL>
                    <a:lnR w="12700">
                      <a:miter lim="400000"/>
                    </a:lnR>
                    <a:lnT w="12700">
                      <a:solidFill>
                        <a:schemeClr val="accent4"/>
                      </a:solidFill>
                    </a:lnT>
                    <a:lnB w="12700">
                      <a:miter lim="400000"/>
                    </a:lnB>
                    <a:solidFill>
                      <a:schemeClr val="accent4">
                        <a:alpha val="20000"/>
                      </a:schemeClr>
                    </a:solidFill>
                  </a:tcPr>
                </a:tc>
                <a:tc>
                  <a:txBody>
                    <a:bodyPr/>
                    <a:lstStyle/>
                    <a:p>
                      <a:pPr algn="l">
                        <a:defRPr sz="1800"/>
                      </a:pPr>
                      <a:r>
                        <a:t>2514351</a:t>
                      </a:r>
                    </a:p>
                  </a:txBody>
                  <a:tcPr marL="45720" marR="45720" horzOverflow="overflow">
                    <a:lnL w="12700">
                      <a:miter lim="400000"/>
                    </a:lnL>
                    <a:lnR w="12700">
                      <a:miter lim="400000"/>
                    </a:lnR>
                    <a:lnT w="12700">
                      <a:solidFill>
                        <a:schemeClr val="accent4"/>
                      </a:solidFill>
                    </a:lnT>
                    <a:lnB w="12700">
                      <a:miter lim="400000"/>
                    </a:lnB>
                    <a:solidFill>
                      <a:schemeClr val="accent4">
                        <a:alpha val="20000"/>
                      </a:schemeClr>
                    </a:solidFill>
                  </a:tcPr>
                </a:tc>
                <a:extLst>
                  <a:ext uri="{0D108BD9-81ED-4DB2-BD59-A6C34878D82A}">
                    <a16:rowId xmlns:a16="http://schemas.microsoft.com/office/drawing/2014/main" val="10001"/>
                  </a:ext>
                </a:extLst>
              </a:tr>
              <a:tr h="370840">
                <a:tc>
                  <a:txBody>
                    <a:bodyPr/>
                    <a:lstStyle/>
                    <a:p>
                      <a:pPr algn="l">
                        <a:defRPr sz="1800"/>
                      </a:pPr>
                      <a:r>
                        <a:t>Gratiela Anghel</a:t>
                      </a:r>
                    </a:p>
                  </a:txBody>
                  <a:tcPr marL="45720" marR="45720" horzOverflow="overflow">
                    <a:lnL w="12700">
                      <a:miter lim="400000"/>
                    </a:lnL>
                    <a:lnR w="12700">
                      <a:miter lim="400000"/>
                    </a:lnR>
                    <a:lnT w="12700">
                      <a:miter lim="400000"/>
                    </a:lnT>
                    <a:lnB w="12700">
                      <a:miter lim="400000"/>
                    </a:lnB>
                    <a:noFill/>
                  </a:tcPr>
                </a:tc>
                <a:tc>
                  <a:txBody>
                    <a:bodyPr/>
                    <a:lstStyle/>
                    <a:p>
                      <a:pPr algn="l">
                        <a:defRPr sz="1800"/>
                      </a:pPr>
                      <a:r>
                        <a:t>1921637</a:t>
                      </a:r>
                    </a:p>
                  </a:txBody>
                  <a:tcPr marL="45720" marR="45720"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2"/>
                  </a:ext>
                </a:extLst>
              </a:tr>
              <a:tr h="370840">
                <a:tc>
                  <a:txBody>
                    <a:bodyPr/>
                    <a:lstStyle/>
                    <a:p>
                      <a:pPr algn="l">
                        <a:defRPr sz="1800"/>
                      </a:pPr>
                      <a:r>
                        <a:t>Snejana Radu </a:t>
                      </a:r>
                    </a:p>
                  </a:txBody>
                  <a:tcPr marL="45720" marR="45720" horzOverflow="overflow">
                    <a:lnL w="12700">
                      <a:miter lim="400000"/>
                    </a:lnL>
                    <a:lnR w="12700">
                      <a:miter lim="400000"/>
                    </a:lnR>
                    <a:lnT w="12700">
                      <a:miter lim="400000"/>
                    </a:lnT>
                    <a:lnB w="12700">
                      <a:miter lim="400000"/>
                    </a:lnB>
                    <a:solidFill>
                      <a:schemeClr val="accent4">
                        <a:alpha val="20000"/>
                      </a:schemeClr>
                    </a:solidFill>
                  </a:tcPr>
                </a:tc>
                <a:tc>
                  <a:txBody>
                    <a:bodyPr/>
                    <a:lstStyle/>
                    <a:p>
                      <a:pPr algn="l">
                        <a:defRPr sz="1800"/>
                      </a:pPr>
                      <a:r>
                        <a:rPr lang="en-GB"/>
                        <a:t>2512090</a:t>
                      </a:r>
                    </a:p>
                  </a:txBody>
                  <a:tcPr marL="45720" marR="45720" horzOverflow="overflow">
                    <a:lnL w="12700">
                      <a:miter lim="400000"/>
                    </a:lnL>
                    <a:lnR w="12700">
                      <a:miter lim="400000"/>
                    </a:lnR>
                    <a:lnT w="12700">
                      <a:miter lim="400000"/>
                    </a:lnT>
                    <a:lnB w="12700">
                      <a:miter lim="400000"/>
                    </a:lnB>
                    <a:solidFill>
                      <a:schemeClr val="accent4">
                        <a:alpha val="20000"/>
                      </a:schemeClr>
                    </a:solidFill>
                  </a:tcPr>
                </a:tc>
                <a:extLst>
                  <a:ext uri="{0D108BD9-81ED-4DB2-BD59-A6C34878D82A}">
                    <a16:rowId xmlns:a16="http://schemas.microsoft.com/office/drawing/2014/main" val="10003"/>
                  </a:ext>
                </a:extLst>
              </a:tr>
              <a:tr h="370840">
                <a:tc>
                  <a:txBody>
                    <a:bodyPr/>
                    <a:lstStyle/>
                    <a:p>
                      <a:pPr algn="l">
                        <a:defRPr sz="1800"/>
                      </a:pPr>
                      <a:r>
                        <a:rPr lang="en-US"/>
                        <a:t>Maria-Gabriela Ion</a:t>
                      </a:r>
                    </a:p>
                  </a:txBody>
                  <a:tcPr marL="45720" marR="45720" horzOverflow="overflow">
                    <a:lnL w="12700">
                      <a:miter lim="400000"/>
                    </a:lnL>
                    <a:lnR w="12700">
                      <a:miter lim="400000"/>
                    </a:lnR>
                    <a:lnT w="12700">
                      <a:miter lim="400000"/>
                    </a:lnT>
                    <a:lnB w="12700">
                      <a:miter lim="400000"/>
                    </a:lnB>
                    <a:noFill/>
                  </a:tcPr>
                </a:tc>
                <a:tc>
                  <a:txBody>
                    <a:bodyPr/>
                    <a:lstStyle/>
                    <a:p>
                      <a:pPr algn="l">
                        <a:defRPr sz="1800"/>
                      </a:pPr>
                      <a:r>
                        <a:t>2509672</a:t>
                      </a:r>
                    </a:p>
                  </a:txBody>
                  <a:tcPr marL="45720" marR="45720"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4"/>
                  </a:ext>
                </a:extLst>
              </a:tr>
              <a:tr h="370840">
                <a:tc>
                  <a:txBody>
                    <a:bodyPr/>
                    <a:lstStyle/>
                    <a:p>
                      <a:pPr algn="l">
                        <a:defRPr sz="1800"/>
                      </a:pPr>
                      <a:r>
                        <a:t>Stefana Ion </a:t>
                      </a:r>
                    </a:p>
                  </a:txBody>
                  <a:tcPr marL="45720" marR="45720" horzOverflow="overflow">
                    <a:lnL w="12700">
                      <a:miter lim="400000"/>
                    </a:lnL>
                    <a:lnR w="12700">
                      <a:miter lim="400000"/>
                    </a:lnR>
                    <a:lnT w="12700">
                      <a:miter lim="400000"/>
                    </a:lnT>
                    <a:lnB w="12700">
                      <a:solidFill>
                        <a:schemeClr val="accent4"/>
                      </a:solidFill>
                    </a:lnB>
                    <a:solidFill>
                      <a:schemeClr val="accent4">
                        <a:alpha val="20000"/>
                      </a:schemeClr>
                    </a:solidFill>
                  </a:tcPr>
                </a:tc>
                <a:tc>
                  <a:txBody>
                    <a:bodyPr/>
                    <a:lstStyle/>
                    <a:p>
                      <a:pPr algn="l">
                        <a:defRPr sz="1800"/>
                      </a:pPr>
                      <a:r>
                        <a:t>2509671</a:t>
                      </a:r>
                    </a:p>
                  </a:txBody>
                  <a:tcPr marL="45720" marR="45720" horzOverflow="overflow">
                    <a:lnL w="12700">
                      <a:miter lim="400000"/>
                    </a:lnL>
                    <a:lnR w="12700">
                      <a:miter lim="400000"/>
                    </a:lnR>
                    <a:lnT w="12700">
                      <a:miter lim="400000"/>
                    </a:lnT>
                    <a:lnB w="12700">
                      <a:solidFill>
                        <a:schemeClr val="accent4"/>
                      </a:solidFill>
                    </a:lnB>
                    <a:solidFill>
                      <a:schemeClr val="accent4">
                        <a:alpha val="20000"/>
                      </a:schemeClr>
                    </a:solidFill>
                  </a:tcPr>
                </a:tc>
                <a:extLst>
                  <a:ext uri="{0D108BD9-81ED-4DB2-BD59-A6C34878D82A}">
                    <a16:rowId xmlns:a16="http://schemas.microsoft.com/office/drawing/2014/main" val="10005"/>
                  </a:ext>
                </a:extLst>
              </a:tr>
            </a:tbl>
          </a:graphicData>
        </a:graphic>
      </p:graphicFrame>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Title 1"/>
          <p:cNvSpPr txBox="1">
            <a:spLocks noGrp="1"/>
          </p:cNvSpPr>
          <p:nvPr>
            <p:ph type="title"/>
          </p:nvPr>
        </p:nvSpPr>
        <p:spPr>
          <a:xfrm>
            <a:off x="838200" y="365125"/>
            <a:ext cx="10515600" cy="1325563"/>
          </a:xfrm>
          <a:prstGeom prst="rect">
            <a:avLst/>
          </a:prstGeom>
        </p:spPr>
        <p:txBody>
          <a:bodyPr/>
          <a:lstStyle>
            <a:lvl1pPr>
              <a:defRPr b="1"/>
            </a:lvl1pPr>
          </a:lstStyle>
          <a:p>
            <a:r>
              <a:t>Acknowledgement of the use of AI</a:t>
            </a:r>
          </a:p>
        </p:txBody>
      </p:sp>
      <p:sp>
        <p:nvSpPr>
          <p:cNvPr id="104" name="Content Placeholder 2"/>
          <p:cNvSpPr txBox="1">
            <a:spLocks noGrp="1"/>
          </p:cNvSpPr>
          <p:nvPr>
            <p:ph type="body" idx="1"/>
          </p:nvPr>
        </p:nvSpPr>
        <p:spPr>
          <a:xfrm>
            <a:off x="838200" y="1453895"/>
            <a:ext cx="10515600" cy="4723069"/>
          </a:xfrm>
          <a:prstGeom prst="rect">
            <a:avLst/>
          </a:prstGeom>
        </p:spPr>
        <p:txBody>
          <a:bodyPr lIns="45719" tIns="45720" rIns="45719" bIns="45720" anchor="t">
            <a:normAutofit/>
          </a:bodyPr>
          <a:lstStyle/>
          <a:p>
            <a:pPr marL="0" indent="0">
              <a:lnSpc>
                <a:spcPct val="72000"/>
              </a:lnSpc>
              <a:buSzTx/>
              <a:buNone/>
              <a:defRPr sz="2400"/>
            </a:pPr>
            <a:endParaRPr/>
          </a:p>
          <a:p>
            <a:pPr marL="0" indent="0">
              <a:lnSpc>
                <a:spcPct val="72000"/>
              </a:lnSpc>
              <a:buSzTx/>
              <a:buNone/>
              <a:defRPr sz="2700"/>
            </a:pPr>
            <a:r>
              <a:t>I acknowledge the use of Grammarly (https://www.grammarly.com/) on </a:t>
            </a:r>
            <a:r>
              <a:rPr lang="en-GB" b="1"/>
              <a:t>09.11.2025</a:t>
            </a:r>
            <a:r>
              <a:rPr lang="en-GB">
                <a:solidFill>
                  <a:srgbClr val="FF0000"/>
                </a:solidFill>
              </a:rPr>
              <a:t> </a:t>
            </a:r>
            <a:r>
              <a:t>to support to check my work using the prompt(s): </a:t>
            </a:r>
            <a:endParaRPr sz="2300"/>
          </a:p>
          <a:p>
            <a:pPr marL="0" indent="0">
              <a:lnSpc>
                <a:spcPct val="72000"/>
              </a:lnSpc>
              <a:buSzTx/>
              <a:buNone/>
              <a:defRPr sz="3200"/>
            </a:pPr>
            <a:endParaRPr sz="2300"/>
          </a:p>
          <a:p>
            <a:pPr marL="514350" indent="-514350">
              <a:lnSpc>
                <a:spcPct val="72000"/>
              </a:lnSpc>
              <a:buFontTx/>
              <a:buAutoNum type="arabicPeriod"/>
              <a:defRPr sz="2700"/>
            </a:pPr>
            <a:r>
              <a:t>Please check the following text for readability, grammar and syntax. </a:t>
            </a:r>
            <a:endParaRPr sz="2300"/>
          </a:p>
          <a:p>
            <a:pPr marL="0" indent="0">
              <a:lnSpc>
                <a:spcPct val="72000"/>
              </a:lnSpc>
              <a:buSzTx/>
              <a:buNone/>
              <a:defRPr sz="3200"/>
            </a:pPr>
            <a:endParaRPr sz="2300"/>
          </a:p>
          <a:p>
            <a:pPr marL="0" indent="0">
              <a:lnSpc>
                <a:spcPct val="72000"/>
              </a:lnSpc>
              <a:buSzTx/>
              <a:buNone/>
              <a:defRPr sz="2700"/>
            </a:pPr>
            <a:r>
              <a:t>I confirm that I have not presented any AI generated text as my own work. I confirm I have copies of my drafts, notes, and other resources I used before, and after the use of AI tools which I may be asked to provide in evidence. </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 name="Rectangle 1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Title 1"/>
          <p:cNvSpPr txBox="1">
            <a:spLocks noGrp="1"/>
          </p:cNvSpPr>
          <p:nvPr>
            <p:ph type="title"/>
          </p:nvPr>
        </p:nvSpPr>
        <p:spPr>
          <a:xfrm>
            <a:off x="572493" y="238539"/>
            <a:ext cx="11018520" cy="1434415"/>
          </a:xfrm>
          <a:prstGeom prst="rect">
            <a:avLst/>
          </a:prstGeom>
        </p:spPr>
        <p:txBody>
          <a:bodyPr vert="horz" lIns="91440" tIns="45720" rIns="91440" bIns="45720" rtlCol="0" anchor="b">
            <a:normAutofit/>
          </a:bodyPr>
          <a:lstStyle/>
          <a:p>
            <a:pPr>
              <a:spcBef>
                <a:spcPct val="0"/>
              </a:spcBef>
            </a:pPr>
            <a:r>
              <a:rPr lang="en-US" sz="5400" kern="1200">
                <a:solidFill>
                  <a:schemeClr val="tx1"/>
                </a:solidFill>
                <a:latin typeface="+mj-lt"/>
                <a:ea typeface="+mj-ea"/>
                <a:cs typeface="+mj-cs"/>
              </a:rPr>
              <a:t>Content</a:t>
            </a:r>
          </a:p>
        </p:txBody>
      </p:sp>
      <p:sp>
        <p:nvSpPr>
          <p:cNvPr id="1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Content Placeholder 2"/>
          <p:cNvSpPr txBox="1">
            <a:spLocks noGrp="1"/>
          </p:cNvSpPr>
          <p:nvPr>
            <p:ph type="body" idx="1"/>
          </p:nvPr>
        </p:nvSpPr>
        <p:spPr>
          <a:xfrm>
            <a:off x="572493" y="2071316"/>
            <a:ext cx="6713552" cy="4119172"/>
          </a:xfrm>
          <a:prstGeom prst="rect">
            <a:avLst/>
          </a:prstGeom>
        </p:spPr>
        <p:txBody>
          <a:bodyPr vert="horz" lIns="91440" tIns="45720" rIns="91440" bIns="45720" rtlCol="0" anchor="t">
            <a:normAutofit/>
          </a:bodyPr>
          <a:lstStyle/>
          <a:p>
            <a:pPr>
              <a:buFont typeface="Arial" panose="020B0604020202020204" pitchFamily="34" charset="0"/>
              <a:buChar char="•"/>
              <a:defRPr sz="2500"/>
            </a:pPr>
            <a:r>
              <a:rPr lang="en-US" sz="2200" kern="1200">
                <a:solidFill>
                  <a:schemeClr val="tx1"/>
                </a:solidFill>
                <a:latin typeface="+mn-lt"/>
                <a:ea typeface="+mn-ea"/>
                <a:cs typeface="+mn-cs"/>
              </a:rPr>
              <a:t>Introduction - Explanation of the chosen MS 365 application</a:t>
            </a:r>
          </a:p>
          <a:p>
            <a:pPr marL="685800" lvl="1" indent="-228600">
              <a:spcBef>
                <a:spcPts val="500"/>
              </a:spcBef>
              <a:buFont typeface="Arial" panose="020B0604020202020204" pitchFamily="34" charset="0"/>
              <a:buChar char="•"/>
              <a:defRPr sz="2200"/>
            </a:pPr>
            <a:r>
              <a:rPr lang="en-US" sz="2200" kern="1200">
                <a:solidFill>
                  <a:schemeClr val="tx1"/>
                </a:solidFill>
                <a:latin typeface="+mn-lt"/>
                <a:ea typeface="+mn-ea"/>
                <a:cs typeface="+mn-cs"/>
              </a:rPr>
              <a:t>Benefits and Limitations within Sunrise Residential Care Home</a:t>
            </a:r>
          </a:p>
          <a:p>
            <a:pPr>
              <a:buFont typeface="Arial" panose="020B0604020202020204" pitchFamily="34" charset="0"/>
              <a:buChar char="•"/>
              <a:defRPr sz="2500"/>
            </a:pPr>
            <a:r>
              <a:rPr lang="en-US" sz="2200" kern="1200">
                <a:solidFill>
                  <a:schemeClr val="tx1"/>
                </a:solidFill>
                <a:latin typeface="+mn-lt"/>
                <a:ea typeface="+mn-ea"/>
                <a:cs typeface="+mn-cs"/>
              </a:rPr>
              <a:t>Evaluation of the chosen communication or collaboration tool</a:t>
            </a:r>
          </a:p>
          <a:p>
            <a:pPr marL="685800" lvl="1" indent="-228600">
              <a:spcBef>
                <a:spcPts val="500"/>
              </a:spcBef>
              <a:buFont typeface="Arial" panose="020B0604020202020204" pitchFamily="34" charset="0"/>
              <a:buChar char="•"/>
              <a:defRPr sz="2200"/>
            </a:pPr>
            <a:r>
              <a:rPr lang="en-US" sz="2200" kern="1200">
                <a:solidFill>
                  <a:schemeClr val="tx1"/>
                </a:solidFill>
                <a:latin typeface="+mn-lt"/>
                <a:ea typeface="+mn-ea"/>
                <a:cs typeface="+mn-cs"/>
              </a:rPr>
              <a:t> Benefits and Limitations within Sunrise Residential Care Home</a:t>
            </a:r>
          </a:p>
          <a:p>
            <a:pPr>
              <a:buFont typeface="Arial" panose="020B0604020202020204" pitchFamily="34" charset="0"/>
              <a:buChar char="•"/>
              <a:defRPr sz="2500"/>
            </a:pPr>
            <a:r>
              <a:rPr lang="en-US" sz="2200" kern="1200">
                <a:solidFill>
                  <a:schemeClr val="tx1"/>
                </a:solidFill>
                <a:latin typeface="+mn-lt"/>
                <a:ea typeface="+mn-ea"/>
                <a:cs typeface="+mn-cs"/>
              </a:rPr>
              <a:t>Impact of limited digital skills or literacy</a:t>
            </a:r>
          </a:p>
          <a:p>
            <a:pPr>
              <a:buFont typeface="Arial" panose="020B0604020202020204" pitchFamily="34" charset="0"/>
              <a:buChar char="•"/>
              <a:defRPr sz="2500"/>
            </a:pPr>
            <a:r>
              <a:rPr lang="en-US" sz="2200" kern="1200">
                <a:solidFill>
                  <a:schemeClr val="tx1"/>
                </a:solidFill>
                <a:latin typeface="+mn-lt"/>
                <a:ea typeface="+mn-ea"/>
                <a:cs typeface="+mn-cs"/>
              </a:rPr>
              <a:t>Checklist for digital safety practices</a:t>
            </a:r>
          </a:p>
          <a:p>
            <a:pPr>
              <a:buFont typeface="Arial" panose="020B0604020202020204" pitchFamily="34" charset="0"/>
              <a:buChar char="•"/>
              <a:defRPr sz="2500"/>
            </a:pPr>
            <a:r>
              <a:rPr lang="en-US" sz="2200" kern="1200">
                <a:solidFill>
                  <a:schemeClr val="tx1"/>
                </a:solidFill>
                <a:latin typeface="+mn-lt"/>
                <a:ea typeface="+mn-ea"/>
                <a:cs typeface="+mn-cs"/>
              </a:rPr>
              <a:t>Conclusion</a:t>
            </a:r>
          </a:p>
        </p:txBody>
      </p:sp>
      <p:pic>
        <p:nvPicPr>
          <p:cNvPr id="2" name="Picture 1" descr="A close up of a calculator&#10;&#10;AI-generated content may be incorrect.">
            <a:extLst>
              <a:ext uri="{FF2B5EF4-FFF2-40B4-BE49-F238E27FC236}">
                <a16:creationId xmlns:a16="http://schemas.microsoft.com/office/drawing/2014/main" id="{088CA6EF-3803-21D3-077B-1F51A8797F2D}"/>
              </a:ext>
            </a:extLst>
          </p:cNvPr>
          <p:cNvPicPr>
            <a:picLocks noChangeAspect="1"/>
          </p:cNvPicPr>
          <p:nvPr/>
        </p:nvPicPr>
        <p:blipFill>
          <a:blip r:embed="rId2"/>
          <a:srcRect l="15087" r="21179" b="3"/>
          <a:stretch>
            <a:fillRect/>
          </a:stretch>
        </p:blipFill>
        <p:spPr>
          <a:xfrm>
            <a:off x="7675658" y="2093976"/>
            <a:ext cx="3941064" cy="4096512"/>
          </a:xfrm>
          <a:prstGeom prst="rect">
            <a:avLst/>
          </a:prstGeom>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 name="Title 1"/>
          <p:cNvSpPr txBox="1">
            <a:spLocks noGrp="1"/>
          </p:cNvSpPr>
          <p:nvPr>
            <p:ph type="title"/>
          </p:nvPr>
        </p:nvSpPr>
        <p:spPr>
          <a:xfrm>
            <a:off x="838200" y="365125"/>
            <a:ext cx="10515600" cy="1325563"/>
          </a:xfrm>
          <a:prstGeom prst="rect">
            <a:avLst/>
          </a:prstGeom>
        </p:spPr>
        <p:txBody>
          <a:bodyPr/>
          <a:lstStyle/>
          <a:p>
            <a:r>
              <a:t>Introduction</a:t>
            </a:r>
          </a:p>
        </p:txBody>
      </p:sp>
      <p:sp>
        <p:nvSpPr>
          <p:cNvPr id="110" name="Content Placeholder 2"/>
          <p:cNvSpPr txBox="1">
            <a:spLocks noGrp="1"/>
          </p:cNvSpPr>
          <p:nvPr>
            <p:ph type="body" idx="1"/>
          </p:nvPr>
        </p:nvSpPr>
        <p:spPr>
          <a:xfrm>
            <a:off x="704335" y="1547598"/>
            <a:ext cx="5377249" cy="4135096"/>
          </a:xfrm>
          <a:prstGeom prst="rect">
            <a:avLst/>
          </a:prstGeom>
        </p:spPr>
        <p:txBody>
          <a:bodyPr lIns="45719" tIns="45720" rIns="45719" bIns="45720" anchor="t">
            <a:normAutofit/>
          </a:bodyPr>
          <a:lstStyle/>
          <a:p>
            <a:pPr algn="just"/>
            <a:r>
              <a:rPr lang="en-US" sz="1800">
                <a:latin typeface="Times New Roman"/>
                <a:cs typeface="Times New Roman"/>
              </a:rPr>
              <a:t>Sunrise Residential Care Home can </a:t>
            </a:r>
            <a:r>
              <a:rPr lang="en-US" sz="1800" err="1">
                <a:latin typeface="Times New Roman"/>
                <a:cs typeface="Times New Roman"/>
              </a:rPr>
              <a:t>utilise</a:t>
            </a:r>
            <a:r>
              <a:rPr lang="en-US" sz="1800">
                <a:latin typeface="Times New Roman"/>
                <a:cs typeface="Times New Roman"/>
              </a:rPr>
              <a:t> MS PowerPoint to regulate the Montreal Cognitive Assessment (MoCA) for people suffering from dementia, physical disabilities, or other long-term health challenges by offering them test guidelines in the form of a presentation (Wittich </a:t>
            </a:r>
            <a:r>
              <a:rPr lang="en-US" sz="1800" i="1">
                <a:latin typeface="Times New Roman"/>
                <a:cs typeface="Times New Roman"/>
              </a:rPr>
              <a:t>et al. </a:t>
            </a:r>
            <a:r>
              <a:rPr lang="en-US" sz="1800">
                <a:latin typeface="Times New Roman"/>
                <a:cs typeface="Times New Roman"/>
              </a:rPr>
              <a:t>2018).   </a:t>
            </a:r>
            <a:endParaRPr lang="en-US"/>
          </a:p>
          <a:p>
            <a:pPr algn="just"/>
            <a:endParaRPr lang="en-US" sz="1800">
              <a:latin typeface="Times New Roman"/>
              <a:cs typeface="Times New Roman"/>
            </a:endParaRPr>
          </a:p>
          <a:p>
            <a:pPr algn="just"/>
            <a:endParaRPr lang="en-US" sz="1800">
              <a:latin typeface="Times New Roman"/>
              <a:cs typeface="Times New Roman"/>
            </a:endParaRPr>
          </a:p>
          <a:p>
            <a:pPr algn="just"/>
            <a:r>
              <a:rPr lang="en-US" sz="1800">
                <a:latin typeface="Times New Roman"/>
                <a:cs typeface="Times New Roman"/>
              </a:rPr>
              <a:t>MS PowerPoint helps individuals to prepare presentations by using a template, and also enables them to include text, images, and videos (Microsoft, 2025).</a:t>
            </a:r>
            <a:endParaRPr lang="en-US"/>
          </a:p>
          <a:p>
            <a:endParaRPr lang="en-US"/>
          </a:p>
        </p:txBody>
      </p:sp>
      <p:pic>
        <p:nvPicPr>
          <p:cNvPr id="2" name="Picture 1" descr="A red folder with a pie chart and a white letter&#10;&#10;AI-generated content may be incorrect.">
            <a:extLst>
              <a:ext uri="{FF2B5EF4-FFF2-40B4-BE49-F238E27FC236}">
                <a16:creationId xmlns:a16="http://schemas.microsoft.com/office/drawing/2014/main" id="{D1066AAD-9EFF-EDF8-E7B7-7D54B59585A0}"/>
              </a:ext>
            </a:extLst>
          </p:cNvPr>
          <p:cNvPicPr>
            <a:picLocks noChangeAspect="1"/>
          </p:cNvPicPr>
          <p:nvPr/>
        </p:nvPicPr>
        <p:blipFill>
          <a:blip r:embed="rId2"/>
          <a:stretch>
            <a:fillRect/>
          </a:stretch>
        </p:blipFill>
        <p:spPr>
          <a:xfrm>
            <a:off x="6459880" y="925598"/>
            <a:ext cx="5100509" cy="4491939"/>
          </a:xfrm>
          <a:prstGeom prst="rect">
            <a:avLst/>
          </a:prstGeom>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title"/>
          </p:nvPr>
        </p:nvSpPr>
        <p:spPr>
          <a:xfrm>
            <a:off x="838200" y="365124"/>
            <a:ext cx="10515600" cy="1487663"/>
          </a:xfrm>
          <a:prstGeom prst="rect">
            <a:avLst/>
          </a:prstGeom>
        </p:spPr>
        <p:txBody>
          <a:bodyPr lIns="45719" tIns="45720" rIns="45719" bIns="45720" anchor="ctr">
            <a:normAutofit/>
          </a:bodyPr>
          <a:lstStyle/>
          <a:p>
            <a:pPr defTabSz="557784">
              <a:defRPr sz="2379"/>
            </a:pPr>
            <a:br>
              <a:rPr sz="2350"/>
            </a:br>
            <a:r>
              <a:rPr sz="2350" b="1"/>
              <a:t>Benefits and Limitations within Sunrise Residential Care Home and Limitation</a:t>
            </a:r>
            <a:br>
              <a:rPr sz="2350" b="1"/>
            </a:br>
            <a:endParaRPr/>
          </a:p>
        </p:txBody>
      </p:sp>
      <p:sp>
        <p:nvSpPr>
          <p:cNvPr id="113" name="Content Placeholder 2"/>
          <p:cNvSpPr txBox="1">
            <a:spLocks noGrp="1"/>
          </p:cNvSpPr>
          <p:nvPr>
            <p:ph type="body" idx="1"/>
          </p:nvPr>
        </p:nvSpPr>
        <p:spPr>
          <a:xfrm>
            <a:off x="838200" y="1852785"/>
            <a:ext cx="10515600" cy="4351339"/>
          </a:xfrm>
          <a:prstGeom prst="rect">
            <a:avLst/>
          </a:prstGeom>
        </p:spPr>
        <p:txBody>
          <a:bodyPr/>
          <a:lstStyle/>
          <a:p>
            <a:endParaRPr/>
          </a:p>
        </p:txBody>
      </p:sp>
      <p:graphicFrame>
        <p:nvGraphicFramePr>
          <p:cNvPr id="114" name="Table 3"/>
          <p:cNvGraphicFramePr/>
          <p:nvPr>
            <p:extLst>
              <p:ext uri="{D42A27DB-BD31-4B8C-83A1-F6EECF244321}">
                <p14:modId xmlns:p14="http://schemas.microsoft.com/office/powerpoint/2010/main" val="3393678330"/>
              </p:ext>
            </p:extLst>
          </p:nvPr>
        </p:nvGraphicFramePr>
        <p:xfrm>
          <a:off x="1303399" y="2289513"/>
          <a:ext cx="8918774" cy="3641140"/>
        </p:xfrm>
        <a:graphic>
          <a:graphicData uri="http://schemas.openxmlformats.org/drawingml/2006/table">
            <a:tbl>
              <a:tblPr firstRow="1" bandRow="1">
                <a:tableStyleId>{4C3C2611-4C71-4FC5-86AE-919BDF0F9419}</a:tableStyleId>
              </a:tblPr>
              <a:tblGrid>
                <a:gridCol w="4459387">
                  <a:extLst>
                    <a:ext uri="{9D8B030D-6E8A-4147-A177-3AD203B41FA5}">
                      <a16:colId xmlns:a16="http://schemas.microsoft.com/office/drawing/2014/main" val="20000"/>
                    </a:ext>
                  </a:extLst>
                </a:gridCol>
                <a:gridCol w="4459387">
                  <a:extLst>
                    <a:ext uri="{9D8B030D-6E8A-4147-A177-3AD203B41FA5}">
                      <a16:colId xmlns:a16="http://schemas.microsoft.com/office/drawing/2014/main" val="20001"/>
                    </a:ext>
                  </a:extLst>
                </a:gridCol>
              </a:tblGrid>
              <a:tr h="590245">
                <a:tc>
                  <a:txBody>
                    <a:bodyPr/>
                    <a:lstStyle/>
                    <a:p>
                      <a:pPr algn="l">
                        <a:defRPr sz="1800" b="0">
                          <a:solidFill>
                            <a:srgbClr val="000000"/>
                          </a:solidFill>
                        </a:defRPr>
                      </a:pPr>
                      <a:r>
                        <a:rPr sz="2400" b="1">
                          <a:solidFill>
                            <a:srgbClr val="FFFFFF"/>
                          </a:solidFill>
                        </a:rPr>
                        <a:t>Benefits </a:t>
                      </a:r>
                    </a:p>
                  </a:txBody>
                  <a:tcPr marL="45720" marR="45720" horzOverflow="overflow"/>
                </a:tc>
                <a:tc>
                  <a:txBody>
                    <a:bodyPr/>
                    <a:lstStyle/>
                    <a:p>
                      <a:pPr algn="l">
                        <a:defRPr sz="1800" b="0">
                          <a:solidFill>
                            <a:srgbClr val="000000"/>
                          </a:solidFill>
                        </a:defRPr>
                      </a:pPr>
                      <a:r>
                        <a:rPr sz="2400" b="1">
                          <a:solidFill>
                            <a:srgbClr val="FFFFFF"/>
                          </a:solidFill>
                        </a:rPr>
                        <a:t>Limitations</a:t>
                      </a:r>
                    </a:p>
                  </a:txBody>
                  <a:tcPr marL="45720" marR="45720" horzOverflow="overflow"/>
                </a:tc>
                <a:extLst>
                  <a:ext uri="{0D108BD9-81ED-4DB2-BD59-A6C34878D82A}">
                    <a16:rowId xmlns:a16="http://schemas.microsoft.com/office/drawing/2014/main" val="10000"/>
                  </a:ext>
                </a:extLst>
              </a:tr>
              <a:tr h="590245">
                <a:tc>
                  <a:txBody>
                    <a:bodyPr/>
                    <a:lstStyle/>
                    <a:p>
                      <a:pPr algn="l"/>
                      <a:r>
                        <a:rPr lang="en-US"/>
                        <a:t>MS Power Point enables Sunrise Residential Care Home to add pictures, graphs, charts, videos and animations related to solving healthcare issues faced by patients (Nobles et al. 2022).</a:t>
                      </a:r>
                    </a:p>
                  </a:txBody>
                  <a:tcPr marL="45720" marR="45720" horzOverflow="overflow"/>
                </a:tc>
                <a:tc>
                  <a:txBody>
                    <a:bodyPr/>
                    <a:lstStyle/>
                    <a:p>
                      <a:pPr algn="l"/>
                      <a:r>
                        <a:rPr lang="en-US"/>
                        <a:t>A few healthcare workers of the company might excessively depend on the use of MS PowerPoint slides to deliver information about diseases of patients (Nobles et at. 2022).</a:t>
                      </a:r>
                    </a:p>
                  </a:txBody>
                  <a:tcPr marL="45720" marR="45720" horzOverflow="overflow"/>
                </a:tc>
                <a:extLst>
                  <a:ext uri="{0D108BD9-81ED-4DB2-BD59-A6C34878D82A}">
                    <a16:rowId xmlns:a16="http://schemas.microsoft.com/office/drawing/2014/main" val="10001"/>
                  </a:ext>
                </a:extLst>
              </a:tr>
              <a:tr h="590245">
                <a:tc>
                  <a:txBody>
                    <a:bodyPr/>
                    <a:lstStyle/>
                    <a:p>
                      <a:pPr algn="l"/>
                      <a:r>
                        <a:rPr lang="en-US"/>
                        <a:t>By using MS PowerPoint, the healthcare </a:t>
                      </a:r>
                      <a:r>
                        <a:rPr lang="en-US" err="1"/>
                        <a:t>organisation</a:t>
                      </a:r>
                      <a:r>
                        <a:rPr lang="en-US"/>
                        <a:t> could draw the attention of a large number of patients ( Nobles et al. 2022).</a:t>
                      </a:r>
                      <a:endParaRPr/>
                    </a:p>
                  </a:txBody>
                  <a:tcPr marL="45720" marR="45720" horzOverflow="overflow"/>
                </a:tc>
                <a:tc>
                  <a:txBody>
                    <a:bodyPr/>
                    <a:lstStyle/>
                    <a:p>
                      <a:pPr algn="l"/>
                      <a:r>
                        <a:rPr lang="en-US"/>
                        <a:t>The excess reliance on the use of MS PowerPoint leads to a sense of  boredom among the healthcare patients(Noble et al. 2022).</a:t>
                      </a:r>
                    </a:p>
                  </a:txBody>
                  <a:tcPr marL="45720" marR="45720" horzOverflow="overflow"/>
                </a:tc>
                <a:extLst>
                  <a:ext uri="{0D108BD9-81ED-4DB2-BD59-A6C34878D82A}">
                    <a16:rowId xmlns:a16="http://schemas.microsoft.com/office/drawing/2014/main" val="10002"/>
                  </a:ext>
                </a:extLst>
              </a:tr>
              <a:tr h="590245">
                <a:tc>
                  <a:txBody>
                    <a:bodyPr/>
                    <a:lstStyle/>
                    <a:p>
                      <a:pPr lvl="0" algn="l">
                        <a:buNone/>
                      </a:pPr>
                      <a:r>
                        <a:rPr lang="en-US"/>
                        <a:t>PowerPoint streamlines the process for Sunrice Residential Care Home of creating presentations and saves time compared to alternative methods.</a:t>
                      </a:r>
                    </a:p>
                  </a:txBody>
                  <a:tcPr marL="45720" marR="45720" horzOverflow="overflow"/>
                </a:tc>
                <a:tc>
                  <a:txBody>
                    <a:bodyPr/>
                    <a:lstStyle/>
                    <a:p>
                      <a:pPr algn="l"/>
                      <a:r>
                        <a:rPr lang="en-US"/>
                        <a:t>PowerPoint carries the risk of technical issues, such as software compatibility conflicts, version mismatches, or equipment malfunctions.</a:t>
                      </a:r>
                    </a:p>
                  </a:txBody>
                  <a:tcPr marL="45720" marR="45720" horzOverflow="overflow"/>
                </a:tc>
                <a:extLst>
                  <a:ext uri="{0D108BD9-81ED-4DB2-BD59-A6C34878D82A}">
                    <a16:rowId xmlns:a16="http://schemas.microsoft.com/office/drawing/2014/main" val="10003"/>
                  </a:ext>
                </a:extLst>
              </a:tr>
              <a:tr h="590245">
                <a:tc>
                  <a:txBody>
                    <a:bodyPr/>
                    <a:lstStyle/>
                    <a:p>
                      <a:pPr algn="l"/>
                      <a:r>
                        <a:rPr lang="en-US"/>
                        <a:t>PowerPoint offers an easy-to-use interface that accommodated users with diferent levels of technical expertise.</a:t>
                      </a:r>
                    </a:p>
                  </a:txBody>
                  <a:tcPr marL="45720" marR="45720" horzOverflow="overflow"/>
                </a:tc>
                <a:tc>
                  <a:txBody>
                    <a:bodyPr/>
                    <a:lstStyle/>
                    <a:p>
                      <a:pPr algn="l"/>
                      <a:r>
                        <a:rPr lang="en-US"/>
                        <a:t>Real time collaboration may be difficult without a cloud-based version, which can limit effective teamwork.</a:t>
                      </a:r>
                    </a:p>
                  </a:txBody>
                  <a:tcPr marL="45720" marR="45720" horzOverflow="overflow"/>
                </a:tc>
                <a:extLst>
                  <a:ext uri="{0D108BD9-81ED-4DB2-BD59-A6C34878D82A}">
                    <a16:rowId xmlns:a16="http://schemas.microsoft.com/office/drawing/2014/main" val="10004"/>
                  </a:ext>
                </a:extLst>
              </a:tr>
              <a:tr h="590245">
                <a:tc>
                  <a:txBody>
                    <a:bodyPr/>
                    <a:lstStyle/>
                    <a:p>
                      <a:pPr algn="l">
                        <a:defRPr sz="1800"/>
                      </a:pPr>
                      <a:endParaRPr/>
                    </a:p>
                  </a:txBody>
                  <a:tcPr marL="45720" marR="45720" horzOverflow="overflow"/>
                </a:tc>
                <a:tc>
                  <a:txBody>
                    <a:bodyPr/>
                    <a:lstStyle/>
                    <a:p>
                      <a:pPr algn="l">
                        <a:defRPr sz="1800"/>
                      </a:pPr>
                      <a:endParaRPr/>
                    </a:p>
                  </a:txBody>
                  <a:tcPr marL="45720" marR="45720" horzOverflow="overflow"/>
                </a:tc>
                <a:extLst>
                  <a:ext uri="{0D108BD9-81ED-4DB2-BD59-A6C34878D82A}">
                    <a16:rowId xmlns:a16="http://schemas.microsoft.com/office/drawing/2014/main" val="10005"/>
                  </a:ext>
                </a:extLst>
              </a:tr>
            </a:tbl>
          </a:graphicData>
        </a:graphic>
      </p:graphicFrame>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Title 1"/>
          <p:cNvSpPr txBox="1">
            <a:spLocks noGrp="1"/>
          </p:cNvSpPr>
          <p:nvPr>
            <p:ph type="title"/>
          </p:nvPr>
        </p:nvSpPr>
        <p:spPr>
          <a:xfrm>
            <a:off x="572493" y="238539"/>
            <a:ext cx="11018520" cy="1434415"/>
          </a:xfrm>
          <a:prstGeom prst="rect">
            <a:avLst/>
          </a:prstGeom>
        </p:spPr>
        <p:txBody>
          <a:bodyPr vert="horz" lIns="91440" tIns="45720" rIns="91440" bIns="45720" rtlCol="0" anchor="b">
            <a:normAutofit/>
          </a:bodyPr>
          <a:lstStyle>
            <a:lvl1pPr algn="ctr"/>
          </a:lstStyle>
          <a:p>
            <a:pPr algn="l">
              <a:spcBef>
                <a:spcPct val="0"/>
              </a:spcBef>
            </a:pPr>
            <a:r>
              <a:rPr lang="en-US" sz="5000" kern="1200">
                <a:solidFill>
                  <a:schemeClr val="tx1"/>
                </a:solidFill>
                <a:latin typeface="+mj-lt"/>
                <a:ea typeface="+mj-ea"/>
                <a:cs typeface="+mj-cs"/>
              </a:rPr>
              <a:t>Communication and Collaboration tool</a:t>
            </a:r>
          </a:p>
        </p:txBody>
      </p:sp>
      <p:sp>
        <p:nvSpPr>
          <p:cNvPr id="1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Content Placeholder 2"/>
          <p:cNvSpPr txBox="1">
            <a:spLocks noGrp="1"/>
          </p:cNvSpPr>
          <p:nvPr>
            <p:ph type="body" idx="1"/>
          </p:nvPr>
        </p:nvSpPr>
        <p:spPr>
          <a:xfrm>
            <a:off x="572493" y="2071316"/>
            <a:ext cx="6713552" cy="4119172"/>
          </a:xfrm>
          <a:prstGeom prst="rect">
            <a:avLst/>
          </a:prstGeom>
        </p:spPr>
        <p:txBody>
          <a:bodyPr vert="horz" lIns="91440" tIns="45720" rIns="91440" bIns="45720" rtlCol="0" anchor="t">
            <a:normAutofit/>
          </a:bodyPr>
          <a:lstStyle/>
          <a:p>
            <a:pPr>
              <a:buFont typeface="Arial" panose="020B0604020202020204" pitchFamily="34" charset="0"/>
              <a:buChar char="•"/>
              <a:defRPr>
                <a:solidFill>
                  <a:srgbClr val="FF0000"/>
                </a:solidFill>
              </a:defRPr>
            </a:pPr>
            <a:r>
              <a:rPr lang="en-US" sz="1500" kern="1200">
                <a:solidFill>
                  <a:schemeClr val="tx1"/>
                </a:solidFill>
                <a:latin typeface="+mn-lt"/>
                <a:ea typeface="+mn-ea"/>
                <a:cs typeface="+mn-cs"/>
              </a:rPr>
              <a:t>Health care sector is constantly evolving to meet the growing needs of healthcare and to deliver safe, effective and accessible services for all patients. In recent years, there has been a strong focus on digital technology such as sing technology to improve communication, collaboration, and patient care (NHS England, 2023).</a:t>
            </a:r>
          </a:p>
          <a:p>
            <a:pPr>
              <a:buFont typeface="Arial" panose="020B0604020202020204" pitchFamily="34" charset="0"/>
              <a:buChar char="•"/>
              <a:defRPr>
                <a:solidFill>
                  <a:srgbClr val="FF0000"/>
                </a:solidFill>
              </a:defRPr>
            </a:pPr>
            <a:r>
              <a:rPr lang="en-US" sz="1500" kern="1200">
                <a:solidFill>
                  <a:schemeClr val="tx1"/>
                </a:solidFill>
                <a:latin typeface="+mn-lt"/>
                <a:ea typeface="+mn-ea"/>
                <a:cs typeface="+mn-cs"/>
              </a:rPr>
              <a:t>To support these changes, the NHS introduced Microsoft Teams as a secure, reliable platform for staff to connect, collaborate, and share information across different sites and services (Mehta et al., 2020). Teams helps healthcare professionals to </a:t>
            </a:r>
            <a:r>
              <a:rPr lang="en-US" sz="1500" b="1" kern="1200">
                <a:solidFill>
                  <a:schemeClr val="tx1"/>
                </a:solidFill>
                <a:latin typeface="+mn-lt"/>
                <a:ea typeface="+mn-ea"/>
                <a:cs typeface="+mn-cs"/>
              </a:rPr>
              <a:t>chat, call, hold meetings, and collaborate on shared documents via a protected digital platform</a:t>
            </a:r>
            <a:r>
              <a:rPr lang="en-US" sz="1500" kern="1200">
                <a:solidFill>
                  <a:schemeClr val="tx1"/>
                </a:solidFill>
                <a:latin typeface="+mn-lt"/>
                <a:ea typeface="+mn-ea"/>
                <a:cs typeface="+mn-cs"/>
              </a:rPr>
              <a:t>. It also supports </a:t>
            </a:r>
            <a:r>
              <a:rPr lang="en-US" sz="1500" b="1" kern="1200">
                <a:solidFill>
                  <a:schemeClr val="tx1"/>
                </a:solidFill>
                <a:latin typeface="+mn-lt"/>
                <a:ea typeface="+mn-ea"/>
                <a:cs typeface="+mn-cs"/>
              </a:rPr>
              <a:t>flexible working, multi-disciplinary teamwork, and effective communication</a:t>
            </a:r>
            <a:r>
              <a:rPr lang="en-US" sz="1500" kern="1200">
                <a:solidFill>
                  <a:schemeClr val="tx1"/>
                </a:solidFill>
                <a:latin typeface="+mn-lt"/>
                <a:ea typeface="+mn-ea"/>
                <a:cs typeface="+mn-cs"/>
              </a:rPr>
              <a:t> across the NHS (Hicking, 2021).</a:t>
            </a:r>
          </a:p>
          <a:p>
            <a:pPr>
              <a:buFont typeface="Arial" panose="020B0604020202020204" pitchFamily="34" charset="0"/>
              <a:buChar char="•"/>
              <a:defRPr>
                <a:solidFill>
                  <a:srgbClr val="FF0000"/>
                </a:solidFill>
              </a:defRPr>
            </a:pPr>
            <a:r>
              <a:rPr lang="en-US" sz="1500" kern="1200">
                <a:solidFill>
                  <a:schemeClr val="tx1"/>
                </a:solidFill>
                <a:latin typeface="+mn-lt"/>
                <a:ea typeface="+mn-ea"/>
                <a:cs typeface="+mn-cs"/>
              </a:rPr>
              <a:t>At Sunrise Residential Care Home, Teams can support </a:t>
            </a:r>
            <a:r>
              <a:rPr lang="en-US" sz="1500" b="1" kern="1200">
                <a:solidFill>
                  <a:schemeClr val="tx1"/>
                </a:solidFill>
                <a:latin typeface="+mn-lt"/>
                <a:ea typeface="+mn-ea"/>
                <a:cs typeface="+mn-cs"/>
              </a:rPr>
              <a:t>daily operations, staff communication, and training</a:t>
            </a:r>
            <a:r>
              <a:rPr lang="en-US" sz="1500" kern="1200">
                <a:solidFill>
                  <a:schemeClr val="tx1"/>
                </a:solidFill>
                <a:latin typeface="+mn-lt"/>
                <a:ea typeface="+mn-ea"/>
                <a:cs typeface="+mn-cs"/>
              </a:rPr>
              <a:t>, helping the team work more efficiently and maintain high standards of care. It has since become an </a:t>
            </a:r>
            <a:r>
              <a:rPr lang="en-US" sz="1500" b="1" kern="1200">
                <a:solidFill>
                  <a:schemeClr val="tx1"/>
                </a:solidFill>
                <a:latin typeface="+mn-lt"/>
                <a:ea typeface="+mn-ea"/>
                <a:cs typeface="+mn-cs"/>
              </a:rPr>
              <a:t>integral part of everyday NHS communication</a:t>
            </a:r>
            <a:r>
              <a:rPr lang="en-US" sz="1500" kern="1200">
                <a:solidFill>
                  <a:schemeClr val="tx1"/>
                </a:solidFill>
                <a:latin typeface="+mn-lt"/>
                <a:ea typeface="+mn-ea"/>
                <a:cs typeface="+mn-cs"/>
              </a:rPr>
              <a:t>, supporting both remote and on-site working.</a:t>
            </a:r>
          </a:p>
          <a:p>
            <a:pPr marL="0">
              <a:buFont typeface="Arial" panose="020B0604020202020204" pitchFamily="34" charset="0"/>
              <a:buChar char="•"/>
              <a:defRPr>
                <a:solidFill>
                  <a:srgbClr val="FF0000"/>
                </a:solidFill>
              </a:defRPr>
            </a:pPr>
            <a:endParaRPr lang="en-US" sz="1500" kern="1200">
              <a:solidFill>
                <a:schemeClr val="tx1"/>
              </a:solidFill>
              <a:latin typeface="+mn-lt"/>
              <a:ea typeface="+mn-ea"/>
              <a:cs typeface="+mn-cs"/>
            </a:endParaRPr>
          </a:p>
        </p:txBody>
      </p:sp>
      <p:pic>
        <p:nvPicPr>
          <p:cNvPr id="2" name="Picture 1" descr="A person smiling with other people around her&#10;&#10;AI-generated content may be incorrect.">
            <a:extLst>
              <a:ext uri="{FF2B5EF4-FFF2-40B4-BE49-F238E27FC236}">
                <a16:creationId xmlns:a16="http://schemas.microsoft.com/office/drawing/2014/main" id="{07D7F9F8-3CF3-756A-1943-DEF405F7CEED}"/>
              </a:ext>
            </a:extLst>
          </p:cNvPr>
          <p:cNvPicPr>
            <a:picLocks noChangeAspect="1"/>
          </p:cNvPicPr>
          <p:nvPr/>
        </p:nvPicPr>
        <p:blipFill>
          <a:blip r:embed="rId2"/>
          <a:srcRect l="5143" r="30641" b="2"/>
          <a:stretch>
            <a:fillRect/>
          </a:stretch>
        </p:blipFill>
        <p:spPr>
          <a:xfrm>
            <a:off x="7675658" y="2093976"/>
            <a:ext cx="3941064" cy="4096512"/>
          </a:xfrm>
          <a:prstGeom prst="rect">
            <a:avLst/>
          </a:prstGeom>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Title 1"/>
          <p:cNvSpPr txBox="1">
            <a:spLocks noGrp="1"/>
          </p:cNvSpPr>
          <p:nvPr>
            <p:ph type="title"/>
          </p:nvPr>
        </p:nvSpPr>
        <p:spPr>
          <a:xfrm>
            <a:off x="838200" y="365125"/>
            <a:ext cx="10515600" cy="1325563"/>
          </a:xfrm>
          <a:prstGeom prst="rect">
            <a:avLst/>
          </a:prstGeom>
        </p:spPr>
        <p:txBody>
          <a:bodyPr/>
          <a:lstStyle/>
          <a:p>
            <a:r>
              <a:t>Advantages and Limitations</a:t>
            </a:r>
          </a:p>
        </p:txBody>
      </p:sp>
      <p:graphicFrame>
        <p:nvGraphicFramePr>
          <p:cNvPr id="120" name="Content Placeholder 3"/>
          <p:cNvGraphicFramePr/>
          <p:nvPr>
            <p:extLst>
              <p:ext uri="{D42A27DB-BD31-4B8C-83A1-F6EECF244321}">
                <p14:modId xmlns:p14="http://schemas.microsoft.com/office/powerpoint/2010/main" val="4196071159"/>
              </p:ext>
            </p:extLst>
          </p:nvPr>
        </p:nvGraphicFramePr>
        <p:xfrm>
          <a:off x="838200" y="1715980"/>
          <a:ext cx="10515600" cy="3898068"/>
        </p:xfrm>
        <a:graphic>
          <a:graphicData uri="http://schemas.openxmlformats.org/drawingml/2006/table">
            <a:tbl>
              <a:tblPr firstRow="1" bandRow="1">
                <a:tableStyleId>{4C3C2611-4C71-4FC5-86AE-919BDF0F9419}</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480476">
                <a:tc>
                  <a:txBody>
                    <a:bodyPr/>
                    <a:lstStyle/>
                    <a:p>
                      <a:pPr algn="l">
                        <a:defRPr sz="1800" b="0">
                          <a:solidFill>
                            <a:srgbClr val="000000"/>
                          </a:solidFill>
                        </a:defRPr>
                      </a:pPr>
                      <a:r>
                        <a:rPr b="1">
                          <a:solidFill>
                            <a:srgbClr val="FFFFFF"/>
                          </a:solidFill>
                        </a:rPr>
                        <a:t>Advantages </a:t>
                      </a:r>
                    </a:p>
                  </a:txBody>
                  <a:tcPr marL="45720" marR="45720" horzOverflow="overflow"/>
                </a:tc>
                <a:tc>
                  <a:txBody>
                    <a:bodyPr/>
                    <a:lstStyle/>
                    <a:p>
                      <a:pPr algn="l">
                        <a:defRPr sz="1800" b="0">
                          <a:solidFill>
                            <a:srgbClr val="000000"/>
                          </a:solidFill>
                        </a:defRPr>
                      </a:pPr>
                      <a:r>
                        <a:rPr b="1">
                          <a:solidFill>
                            <a:srgbClr val="FFFFFF"/>
                          </a:solidFill>
                        </a:rPr>
                        <a:t>Disadvantages</a:t>
                      </a:r>
                    </a:p>
                  </a:txBody>
                  <a:tcPr marL="45720" marR="45720" horzOverflow="overflow"/>
                </a:tc>
                <a:extLst>
                  <a:ext uri="{0D108BD9-81ED-4DB2-BD59-A6C34878D82A}">
                    <a16:rowId xmlns:a16="http://schemas.microsoft.com/office/drawing/2014/main" val="10000"/>
                  </a:ext>
                </a:extLst>
              </a:tr>
              <a:tr h="480476">
                <a:tc>
                  <a:txBody>
                    <a:bodyPr/>
                    <a:lstStyle/>
                    <a:p>
                      <a:pPr marL="0" lvl="0" indent="0" algn="l">
                        <a:lnSpc>
                          <a:spcPct val="100000"/>
                        </a:lnSpc>
                        <a:spcBef>
                          <a:spcPts val="0"/>
                        </a:spcBef>
                        <a:spcAft>
                          <a:spcPts val="0"/>
                        </a:spcAft>
                        <a:buNone/>
                      </a:pPr>
                      <a:r>
                        <a:rPr lang="en-US" sz="1200" b="1" i="0" u="none" strike="noStrike" noProof="0">
                          <a:latin typeface="Aptos"/>
                        </a:rPr>
                        <a:t>Improves communication</a:t>
                      </a:r>
                      <a:r>
                        <a:rPr lang="en-US" sz="1200" b="0" i="0" u="none" strike="noStrike" noProof="0">
                          <a:latin typeface="Aptos"/>
                        </a:rPr>
                        <a:t> </a:t>
                      </a:r>
                    </a:p>
                  </a:txBody>
                  <a:tcPr marL="45720" marR="45720" horzOverflow="overflow"/>
                </a:tc>
                <a:tc>
                  <a:txBody>
                    <a:bodyPr/>
                    <a:lstStyle/>
                    <a:p>
                      <a:pPr marL="0" lvl="0" indent="0" algn="l">
                        <a:lnSpc>
                          <a:spcPct val="100000"/>
                        </a:lnSpc>
                        <a:spcBef>
                          <a:spcPts val="0"/>
                        </a:spcBef>
                        <a:spcAft>
                          <a:spcPts val="0"/>
                        </a:spcAft>
                        <a:buNone/>
                      </a:pPr>
                      <a:r>
                        <a:rPr lang="en-US" sz="1200" b="1" i="0" u="none" strike="noStrike" noProof="0">
                          <a:latin typeface="Aptos"/>
                        </a:rPr>
                        <a:t>Dependent on internet connection</a:t>
                      </a:r>
                      <a:endParaRPr lang="en-US" sz="1200" b="0" i="0" u="none" strike="noStrike" noProof="0">
                        <a:latin typeface="Aptos"/>
                      </a:endParaRPr>
                    </a:p>
                  </a:txBody>
                  <a:tcPr marL="45720" marR="45720" horzOverflow="overflow"/>
                </a:tc>
                <a:extLst>
                  <a:ext uri="{0D108BD9-81ED-4DB2-BD59-A6C34878D82A}">
                    <a16:rowId xmlns:a16="http://schemas.microsoft.com/office/drawing/2014/main" val="10002"/>
                  </a:ext>
                </a:extLst>
              </a:tr>
              <a:tr h="534736">
                <a:tc>
                  <a:txBody>
                    <a:bodyPr/>
                    <a:lstStyle/>
                    <a:p>
                      <a:pPr lvl="0" algn="l">
                        <a:buNone/>
                      </a:pPr>
                      <a:r>
                        <a:rPr lang="en-US" sz="1200" b="1" i="0" u="none" strike="noStrike" noProof="0">
                          <a:latin typeface="Aptos"/>
                        </a:rPr>
                        <a:t>Supports collaboration</a:t>
                      </a:r>
                      <a:endParaRPr sz="1200" b="0" i="0" u="none" strike="noStrike" noProof="0">
                        <a:latin typeface="Aptos"/>
                      </a:endParaRPr>
                    </a:p>
                  </a:txBody>
                  <a:tcPr marL="45720" marR="45720" horzOverflow="overflow"/>
                </a:tc>
                <a:tc>
                  <a:txBody>
                    <a:bodyPr/>
                    <a:lstStyle/>
                    <a:p>
                      <a:pPr lvl="0" algn="l">
                        <a:buNone/>
                      </a:pPr>
                      <a:r>
                        <a:rPr lang="en-US" sz="1200" b="1" i="0" u="none" strike="noStrike" noProof="0">
                          <a:latin typeface="Aptos"/>
                        </a:rPr>
                        <a:t>Learning limitation</a:t>
                      </a:r>
                      <a:endParaRPr sz="1200" b="0" i="0" u="none" strike="noStrike" noProof="0">
                        <a:latin typeface="Aptos"/>
                      </a:endParaRPr>
                    </a:p>
                  </a:txBody>
                  <a:tcPr marL="45720" marR="45720" horzOverflow="overflow"/>
                </a:tc>
                <a:extLst>
                  <a:ext uri="{0D108BD9-81ED-4DB2-BD59-A6C34878D82A}">
                    <a16:rowId xmlns:a16="http://schemas.microsoft.com/office/drawing/2014/main" val="10003"/>
                  </a:ext>
                </a:extLst>
              </a:tr>
              <a:tr h="480476">
                <a:tc>
                  <a:txBody>
                    <a:bodyPr/>
                    <a:lstStyle/>
                    <a:p>
                      <a:pPr lvl="0" algn="l">
                        <a:buNone/>
                      </a:pPr>
                      <a:r>
                        <a:rPr lang="en-US" sz="1200" b="1" i="0" u="none" strike="noStrike" noProof="0">
                          <a:latin typeface="Aptos"/>
                        </a:rPr>
                        <a:t>Improve flexibility</a:t>
                      </a:r>
                      <a:r>
                        <a:rPr lang="en-US" sz="1200" b="0" i="0" u="none" strike="noStrike" noProof="0">
                          <a:latin typeface="Aptos"/>
                        </a:rPr>
                        <a:t> </a:t>
                      </a:r>
                    </a:p>
                  </a:txBody>
                  <a:tcPr marL="45720" marR="45720" horzOverflow="overflow"/>
                </a:tc>
                <a:tc>
                  <a:txBody>
                    <a:bodyPr/>
                    <a:lstStyle/>
                    <a:p>
                      <a:pPr marL="0" lvl="0" indent="0" algn="l">
                        <a:lnSpc>
                          <a:spcPct val="100000"/>
                        </a:lnSpc>
                        <a:spcBef>
                          <a:spcPts val="0"/>
                        </a:spcBef>
                        <a:spcAft>
                          <a:spcPts val="0"/>
                        </a:spcAft>
                        <a:buClr>
                          <a:srgbClr val="000000"/>
                        </a:buClr>
                        <a:buNone/>
                      </a:pPr>
                      <a:r>
                        <a:rPr lang="en-US" sz="1200" b="1" i="0" u="none" strike="noStrike" noProof="0">
                          <a:latin typeface="Aptos"/>
                        </a:rPr>
                        <a:t>Information overload</a:t>
                      </a:r>
                      <a:r>
                        <a:rPr lang="en-US" sz="1200" b="0" i="0" u="none" strike="noStrike" noProof="0">
                          <a:latin typeface="Aptos"/>
                        </a:rPr>
                        <a:t> </a:t>
                      </a:r>
                    </a:p>
                  </a:txBody>
                  <a:tcPr marL="45720" marR="45720" horzOverflow="overflow"/>
                </a:tc>
                <a:extLst>
                  <a:ext uri="{0D108BD9-81ED-4DB2-BD59-A6C34878D82A}">
                    <a16:rowId xmlns:a16="http://schemas.microsoft.com/office/drawing/2014/main" val="10004"/>
                  </a:ext>
                </a:extLst>
              </a:tr>
              <a:tr h="480476">
                <a:tc>
                  <a:txBody>
                    <a:bodyPr/>
                    <a:lstStyle/>
                    <a:p>
                      <a:pPr lvl="0" algn="l">
                        <a:buNone/>
                      </a:pPr>
                      <a:r>
                        <a:rPr lang="en-US" sz="1200" b="1" i="0" u="none" strike="noStrike" noProof="0">
                          <a:latin typeface="Aptos"/>
                        </a:rPr>
                        <a:t>Secure platform</a:t>
                      </a:r>
                      <a:r>
                        <a:rPr lang="en-US" sz="1200" b="0" i="0" u="none" strike="noStrike" noProof="0">
                          <a:latin typeface="Aptos"/>
                        </a:rPr>
                        <a:t> </a:t>
                      </a:r>
                      <a:endParaRPr sz="1200" b="0" i="0" u="none" strike="noStrike" noProof="0">
                        <a:latin typeface="Aptos"/>
                      </a:endParaRPr>
                    </a:p>
                  </a:txBody>
                  <a:tcPr marL="45720" marR="45720" horzOverflow="overflow"/>
                </a:tc>
                <a:tc>
                  <a:txBody>
                    <a:bodyPr/>
                    <a:lstStyle/>
                    <a:p>
                      <a:pPr lvl="0" algn="l">
                        <a:buNone/>
                      </a:pPr>
                      <a:r>
                        <a:rPr lang="en-US" sz="1200" b="1" i="0" u="none" strike="noStrike" noProof="0">
                          <a:latin typeface="Aptos"/>
                        </a:rPr>
                        <a:t>Limited personal interaction</a:t>
                      </a:r>
                      <a:endParaRPr/>
                    </a:p>
                  </a:txBody>
                  <a:tcPr marL="45720" marR="45720" horzOverflow="overflow"/>
                </a:tc>
                <a:extLst>
                  <a:ext uri="{0D108BD9-81ED-4DB2-BD59-A6C34878D82A}">
                    <a16:rowId xmlns:a16="http://schemas.microsoft.com/office/drawing/2014/main" val="10005"/>
                  </a:ext>
                </a:extLst>
              </a:tr>
              <a:tr h="480476">
                <a:tc>
                  <a:txBody>
                    <a:bodyPr/>
                    <a:lstStyle/>
                    <a:p>
                      <a:pPr lvl="0" algn="l">
                        <a:lnSpc>
                          <a:spcPct val="100000"/>
                        </a:lnSpc>
                        <a:spcBef>
                          <a:spcPts val="0"/>
                        </a:spcBef>
                        <a:spcAft>
                          <a:spcPts val="0"/>
                        </a:spcAft>
                        <a:buNone/>
                      </a:pPr>
                      <a:r>
                        <a:rPr lang="en-US" sz="1200" b="1" i="0" u="none" strike="noStrike" noProof="0">
                          <a:latin typeface="Aptos"/>
                        </a:rPr>
                        <a:t>Reduces travel and meeting time</a:t>
                      </a:r>
                      <a:r>
                        <a:rPr lang="en-US" sz="1200" b="0" i="0" u="none" strike="noStrike" noProof="0">
                          <a:latin typeface="Aptos"/>
                        </a:rPr>
                        <a:t> </a:t>
                      </a:r>
                    </a:p>
                  </a:txBody>
                  <a:tcPr marL="45720" marR="45720"/>
                </a:tc>
                <a:tc>
                  <a:txBody>
                    <a:bodyPr/>
                    <a:lstStyle/>
                    <a:p>
                      <a:pPr lvl="0" algn="l">
                        <a:buNone/>
                      </a:pPr>
                      <a:r>
                        <a:rPr lang="en-US" sz="1200" b="1" i="0" u="none" strike="noStrike" noProof="0">
                          <a:latin typeface="Aptos"/>
                        </a:rPr>
                        <a:t>Technical issues</a:t>
                      </a:r>
                      <a:endParaRPr/>
                    </a:p>
                  </a:txBody>
                  <a:tcPr marL="45720" marR="45720"/>
                </a:tc>
                <a:extLst>
                  <a:ext uri="{0D108BD9-81ED-4DB2-BD59-A6C34878D82A}">
                    <a16:rowId xmlns:a16="http://schemas.microsoft.com/office/drawing/2014/main" val="1344962400"/>
                  </a:ext>
                </a:extLst>
              </a:tr>
              <a:tr h="480476">
                <a:tc>
                  <a:txBody>
                    <a:bodyPr/>
                    <a:lstStyle/>
                    <a:p>
                      <a:pPr lvl="0" algn="l">
                        <a:buNone/>
                      </a:pPr>
                      <a:r>
                        <a:rPr lang="en-US" sz="1200" b="1" i="0" u="none" strike="noStrike" noProof="0">
                          <a:latin typeface="Aptos"/>
                        </a:rPr>
                        <a:t>Facilitates training and education</a:t>
                      </a:r>
                      <a:r>
                        <a:rPr lang="en-US" sz="1200" b="0" i="0" u="none" strike="noStrike" noProof="0">
                          <a:latin typeface="Aptos"/>
                        </a:rPr>
                        <a:t> </a:t>
                      </a:r>
                      <a:endParaRPr sz="1200" b="0" i="0" u="none" strike="noStrike" noProof="0">
                        <a:latin typeface="Aptos"/>
                      </a:endParaRPr>
                    </a:p>
                  </a:txBody>
                  <a:tcPr marL="45720" marR="45720"/>
                </a:tc>
                <a:tc>
                  <a:txBody>
                    <a:bodyPr/>
                    <a:lstStyle/>
                    <a:p>
                      <a:pPr lvl="0" algn="l">
                        <a:buNone/>
                      </a:pPr>
                      <a:r>
                        <a:rPr lang="en-US" sz="1200" b="1" i="0" u="none" strike="noStrike" noProof="0">
                          <a:latin typeface="Aptos"/>
                        </a:rPr>
                        <a:t>Data management</a:t>
                      </a:r>
                      <a:r>
                        <a:rPr lang="en-US" sz="1200" b="0" i="0" u="none" strike="noStrike" noProof="0">
                          <a:latin typeface="Aptos"/>
                        </a:rPr>
                        <a:t> </a:t>
                      </a:r>
                      <a:endParaRPr/>
                    </a:p>
                  </a:txBody>
                  <a:tcPr marL="45720" marR="45720"/>
                </a:tc>
                <a:extLst>
                  <a:ext uri="{0D108BD9-81ED-4DB2-BD59-A6C34878D82A}">
                    <a16:rowId xmlns:a16="http://schemas.microsoft.com/office/drawing/2014/main" val="2121022289"/>
                  </a:ext>
                </a:extLst>
              </a:tr>
              <a:tr h="480476">
                <a:tc>
                  <a:txBody>
                    <a:bodyPr/>
                    <a:lstStyle/>
                    <a:p>
                      <a:pPr marL="0" lvl="0" indent="0" algn="l">
                        <a:lnSpc>
                          <a:spcPct val="100000"/>
                        </a:lnSpc>
                        <a:spcBef>
                          <a:spcPts val="0"/>
                        </a:spcBef>
                        <a:spcAft>
                          <a:spcPts val="0"/>
                        </a:spcAft>
                        <a:buClr>
                          <a:srgbClr val="000000"/>
                        </a:buClr>
                        <a:buNone/>
                      </a:pPr>
                      <a:r>
                        <a:rPr lang="en-US" sz="1200" b="1" i="0" u="none" strike="noStrike" noProof="0">
                          <a:latin typeface="Aptos"/>
                        </a:rPr>
                        <a:t>Encourages multi-disciplinary teamwork</a:t>
                      </a:r>
                      <a:r>
                        <a:rPr lang="en-US" sz="1200" b="0" i="0" u="none" strike="noStrike" noProof="0">
                          <a:latin typeface="Aptos"/>
                        </a:rPr>
                        <a:t> </a:t>
                      </a:r>
                    </a:p>
                  </a:txBody>
                  <a:tcPr marL="45720" marR="45720"/>
                </a:tc>
                <a:tc>
                  <a:txBody>
                    <a:bodyPr/>
                    <a:lstStyle/>
                    <a:p>
                      <a:pPr lvl="0" algn="l">
                        <a:buNone/>
                        <a:defRPr sz="1800"/>
                      </a:pPr>
                      <a:endParaRPr/>
                    </a:p>
                  </a:txBody>
                  <a:tcPr marL="45720" marR="45720"/>
                </a:tc>
                <a:extLst>
                  <a:ext uri="{0D108BD9-81ED-4DB2-BD59-A6C34878D82A}">
                    <a16:rowId xmlns:a16="http://schemas.microsoft.com/office/drawing/2014/main" val="2015688766"/>
                  </a:ext>
                </a:extLst>
              </a:tr>
            </a:tbl>
          </a:graphicData>
        </a:graphic>
      </p:graphicFrame>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 name="Title 1"/>
          <p:cNvSpPr txBox="1">
            <a:spLocks noGrp="1"/>
          </p:cNvSpPr>
          <p:nvPr>
            <p:ph type="title"/>
          </p:nvPr>
        </p:nvSpPr>
        <p:spPr>
          <a:xfrm>
            <a:off x="6417733" y="490537"/>
            <a:ext cx="5291663" cy="1628775"/>
          </a:xfrm>
          <a:prstGeom prst="rect">
            <a:avLst/>
          </a:prstGeom>
        </p:spPr>
        <p:txBody>
          <a:bodyPr vert="horz" lIns="91440" tIns="45720" rIns="91440" bIns="45720" rtlCol="0" anchor="b">
            <a:normAutofit/>
          </a:bodyPr>
          <a:lstStyle/>
          <a:p>
            <a:pPr>
              <a:spcBef>
                <a:spcPct val="0"/>
              </a:spcBef>
            </a:pPr>
            <a:r>
              <a:rPr lang="en-US" sz="4000" kern="1200">
                <a:solidFill>
                  <a:schemeClr val="tx1"/>
                </a:solidFill>
                <a:latin typeface="+mj-lt"/>
                <a:ea typeface="+mj-ea"/>
                <a:cs typeface="+mj-cs"/>
              </a:rPr>
              <a:t>                      Digital literacy</a:t>
            </a:r>
          </a:p>
        </p:txBody>
      </p:sp>
      <p:pic>
        <p:nvPicPr>
          <p:cNvPr id="2" name="Picture 1" descr="A person touching a tablet with graph&#10;&#10;AI-generated content may be incorrect.">
            <a:extLst>
              <a:ext uri="{FF2B5EF4-FFF2-40B4-BE49-F238E27FC236}">
                <a16:creationId xmlns:a16="http://schemas.microsoft.com/office/drawing/2014/main" id="{A3959A3E-095D-29EC-3C7A-1B3784F452ED}"/>
              </a:ext>
            </a:extLst>
          </p:cNvPr>
          <p:cNvPicPr>
            <a:picLocks noChangeAspect="1"/>
          </p:cNvPicPr>
          <p:nvPr/>
        </p:nvPicPr>
        <p:blipFill>
          <a:blip r:embed="rId2"/>
          <a:srcRect l="14465" r="26187"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123" name="Content Placeholder 2"/>
          <p:cNvSpPr txBox="1">
            <a:spLocks noGrp="1"/>
          </p:cNvSpPr>
          <p:nvPr>
            <p:ph type="body" idx="1"/>
          </p:nvPr>
        </p:nvSpPr>
        <p:spPr>
          <a:xfrm>
            <a:off x="6417734" y="2614612"/>
            <a:ext cx="5291663" cy="3752849"/>
          </a:xfrm>
          <a:prstGeom prst="rect">
            <a:avLst/>
          </a:prstGeom>
        </p:spPr>
        <p:txBody>
          <a:bodyPr vert="horz" lIns="91440" tIns="45720" rIns="91440" bIns="45720" rtlCol="0">
            <a:normAutofit/>
          </a:bodyPr>
          <a:lstStyle/>
          <a:p>
            <a:pPr>
              <a:buFont typeface="Arial" panose="020B0604020202020204" pitchFamily="34" charset="0"/>
              <a:buChar char="•"/>
            </a:pPr>
            <a:r>
              <a:rPr lang="en-US" sz="1800" kern="1200">
                <a:solidFill>
                  <a:schemeClr val="tx1"/>
                </a:solidFill>
                <a:latin typeface="+mn-lt"/>
                <a:ea typeface="+mn-ea"/>
                <a:cs typeface="+mn-cs"/>
              </a:rPr>
              <a:t>Digital literacy is the ability to confidently use digital tools to access, manage, and share information. It is essential in healthcare and social care settings for accurate documentation, efficient communication, and safe care delivery.</a:t>
            </a:r>
          </a:p>
          <a:p>
            <a:pPr>
              <a:buFont typeface="Arial" panose="020B0604020202020204" pitchFamily="34" charset="0"/>
              <a:buChar char="•"/>
            </a:pPr>
            <a:r>
              <a:rPr lang="en-US" sz="1800" kern="1200">
                <a:solidFill>
                  <a:schemeClr val="tx1"/>
                </a:solidFill>
                <a:latin typeface="+mn-lt"/>
                <a:ea typeface="+mn-ea"/>
                <a:cs typeface="+mn-cs"/>
              </a:rPr>
              <a:t>Staff with strong digital skills can record information quickly, reducing errors and improve teamwork. Digital literacy also boosts professional confidence and helps ensure residents receive person-centered care. </a:t>
            </a:r>
          </a:p>
          <a:p>
            <a:pPr>
              <a:buFont typeface="Arial" panose="020B0604020202020204" pitchFamily="34" charset="0"/>
              <a:buChar char="•"/>
            </a:pPr>
            <a:r>
              <a:rPr lang="en-US" sz="1800" kern="1200">
                <a:solidFill>
                  <a:schemeClr val="tx1"/>
                </a:solidFill>
                <a:latin typeface="+mn-lt"/>
                <a:ea typeface="+mn-ea"/>
                <a:cs typeface="+mn-cs"/>
              </a:rPr>
              <a:t>Overall, being digitally literate helps team works efficiently, communicate clearly, and provide safer care for everyone.</a:t>
            </a:r>
          </a:p>
          <a:p>
            <a:pPr marL="0">
              <a:buSzTx/>
              <a:buFont typeface="Arial" panose="020B0604020202020204" pitchFamily="34" charset="0"/>
              <a:buChar char="•"/>
              <a:defRPr>
                <a:solidFill>
                  <a:srgbClr val="FF0000"/>
                </a:solidFill>
              </a:defRPr>
            </a:pPr>
            <a:endParaRPr lang="en-US" sz="1800" kern="1200">
              <a:solidFill>
                <a:schemeClr val="tx1"/>
              </a:solidFill>
              <a:latin typeface="+mn-lt"/>
              <a:ea typeface="+mn-ea"/>
              <a:cs typeface="+mn-cs"/>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9741AE9-31A0-0EC9-452F-D947F3E1B01E}"/>
              </a:ext>
            </a:extLst>
          </p:cNvPr>
          <p:cNvSpPr>
            <a:spLocks noGrp="1"/>
          </p:cNvSpPr>
          <p:nvPr>
            <p:ph type="title"/>
          </p:nvPr>
        </p:nvSpPr>
        <p:spPr>
          <a:xfrm>
            <a:off x="838200" y="365125"/>
            <a:ext cx="5393361" cy="1325563"/>
          </a:xfrm>
        </p:spPr>
        <p:txBody>
          <a:bodyPr vert="horz" lIns="91440" tIns="45720" rIns="91440" bIns="45720" rtlCol="0" anchor="ctr">
            <a:normAutofit/>
          </a:bodyPr>
          <a:lstStyle/>
          <a:p>
            <a:pPr>
              <a:spcBef>
                <a:spcPct val="0"/>
              </a:spcBef>
            </a:pPr>
            <a:r>
              <a:rPr lang="en-US" kern="1200">
                <a:solidFill>
                  <a:schemeClr val="tx1"/>
                </a:solidFill>
                <a:latin typeface="+mj-lt"/>
                <a:ea typeface="+mj-ea"/>
                <a:cs typeface="+mj-cs"/>
              </a:rPr>
              <a:t>                               Digital literacy</a:t>
            </a:r>
          </a:p>
        </p:txBody>
      </p:sp>
      <p:sp>
        <p:nvSpPr>
          <p:cNvPr id="3" name="Text Placeholder 2">
            <a:extLst>
              <a:ext uri="{FF2B5EF4-FFF2-40B4-BE49-F238E27FC236}">
                <a16:creationId xmlns:a16="http://schemas.microsoft.com/office/drawing/2014/main" id="{21D295BE-A006-9DC3-9BDE-9EB30B09791D}"/>
              </a:ext>
            </a:extLst>
          </p:cNvPr>
          <p:cNvSpPr>
            <a:spLocks noGrp="1"/>
          </p:cNvSpPr>
          <p:nvPr>
            <p:ph type="body" idx="1"/>
          </p:nvPr>
        </p:nvSpPr>
        <p:spPr>
          <a:xfrm>
            <a:off x="838200" y="1825625"/>
            <a:ext cx="5393361" cy="4351338"/>
          </a:xfrm>
        </p:spPr>
        <p:txBody>
          <a:bodyPr vert="horz" lIns="91440" tIns="45720" rIns="91440" bIns="45720" rtlCol="0">
            <a:normAutofit/>
          </a:bodyPr>
          <a:lstStyle/>
          <a:p>
            <a:pPr>
              <a:buFont typeface="Arial" panose="020B0604020202020204" pitchFamily="34" charset="0"/>
              <a:buChar char="•"/>
            </a:pPr>
            <a:r>
              <a:rPr lang="en-US" sz="1500" kern="1200">
                <a:solidFill>
                  <a:schemeClr val="tx1"/>
                </a:solidFill>
                <a:latin typeface="+mn-lt"/>
                <a:ea typeface="+mn-ea"/>
                <a:cs typeface="+mn-cs"/>
              </a:rPr>
              <a:t>At Sunrise Residential Care Home, staff face some challenges with digital literacy. Not everyone is confident with technology, which can slow workflows, affect communication, and sometimes impact care quality.</a:t>
            </a:r>
          </a:p>
          <a:p>
            <a:pPr>
              <a:buFont typeface="Arial" panose="020B0604020202020204" pitchFamily="34" charset="0"/>
              <a:buChar char="•"/>
            </a:pPr>
            <a:r>
              <a:rPr lang="en-US" sz="1500" kern="1200">
                <a:solidFill>
                  <a:schemeClr val="tx1"/>
                </a:solidFill>
                <a:latin typeface="+mn-lt"/>
                <a:ea typeface="+mn-ea"/>
                <a:cs typeface="+mn-cs"/>
              </a:rPr>
              <a:t>However, there are clear advantages. Digitally skilled staff can document care faster, communicate more effectively, and keep residents safer. Care plans can be updated instantly, and important information shared securely (Patient Information Forum,2023; Caton et al., 2023).</a:t>
            </a:r>
          </a:p>
          <a:p>
            <a:pPr>
              <a:buFont typeface="Arial" panose="020B0604020202020204" pitchFamily="34" charset="0"/>
              <a:buChar char="•"/>
            </a:pPr>
            <a:r>
              <a:rPr lang="en-US" sz="1500" kern="1200">
                <a:solidFill>
                  <a:schemeClr val="tx1"/>
                </a:solidFill>
                <a:latin typeface="+mn-lt"/>
                <a:ea typeface="+mn-ea"/>
                <a:cs typeface="+mn-cs"/>
              </a:rPr>
              <a:t>There are also some disadvantages. Training takes time, technical issues can occur, and relying too much on technology may reduce face-to-face interaction. Regular training and support can help staff overcome these challenges, ensuring confidence and competency in using digital tools (Nuffield Trust, 2024; NHS England, 2023).  </a:t>
            </a:r>
          </a:p>
          <a:p>
            <a:pPr>
              <a:buFont typeface="Arial" panose="020B0604020202020204" pitchFamily="34" charset="0"/>
              <a:buChar char="•"/>
            </a:pPr>
            <a:endParaRPr lang="en-US" sz="1500" kern="1200">
              <a:solidFill>
                <a:schemeClr val="tx1"/>
              </a:solidFill>
              <a:latin typeface="+mn-lt"/>
              <a:ea typeface="+mn-ea"/>
              <a:cs typeface="+mn-cs"/>
            </a:endParaRPr>
          </a:p>
        </p:txBody>
      </p:sp>
      <p:pic>
        <p:nvPicPr>
          <p:cNvPr id="4" name="Picture 3" descr="A screen shot of a computer screen&#10;&#10;AI-generated content may be incorrect.">
            <a:extLst>
              <a:ext uri="{FF2B5EF4-FFF2-40B4-BE49-F238E27FC236}">
                <a16:creationId xmlns:a16="http://schemas.microsoft.com/office/drawing/2014/main" id="{1C8C4C3C-4468-C15F-5A73-B227A8967EBC}"/>
              </a:ext>
            </a:extLst>
          </p:cNvPr>
          <p:cNvPicPr>
            <a:picLocks noChangeAspect="1"/>
          </p:cNvPicPr>
          <p:nvPr/>
        </p:nvPicPr>
        <p:blipFill>
          <a:blip r:embed="rId2"/>
          <a:srcRect l="33251" r="-2"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309078"/>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13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Title 1"/>
          <p:cNvSpPr txBox="1">
            <a:spLocks noGrp="1"/>
          </p:cNvSpPr>
          <p:nvPr>
            <p:ph type="title"/>
          </p:nvPr>
        </p:nvSpPr>
        <p:spPr>
          <a:xfrm>
            <a:off x="1137033" y="670559"/>
            <a:ext cx="4683321" cy="2148841"/>
          </a:xfrm>
          <a:prstGeom prst="rect">
            <a:avLst/>
          </a:prstGeom>
        </p:spPr>
        <p:txBody>
          <a:bodyPr vert="horz" lIns="91440" tIns="45720" rIns="91440" bIns="45720" rtlCol="0" anchor="t">
            <a:normAutofit/>
          </a:bodyPr>
          <a:lstStyle/>
          <a:p>
            <a:pPr>
              <a:spcBef>
                <a:spcPct val="0"/>
              </a:spcBef>
            </a:pPr>
            <a:r>
              <a:rPr lang="en-US" kern="1200">
                <a:solidFill>
                  <a:schemeClr val="tx1"/>
                </a:solidFill>
                <a:latin typeface="+mj-lt"/>
                <a:ea typeface="+mj-ea"/>
                <a:cs typeface="+mj-cs"/>
              </a:rPr>
              <a:t>Check List for Digital Safety</a:t>
            </a:r>
          </a:p>
        </p:txBody>
      </p:sp>
      <p:pic>
        <p:nvPicPr>
          <p:cNvPr id="2" name="Picture 1" descr="A close-up of a checklist&#10;&#10;AI-generated content may be incorrect.">
            <a:extLst>
              <a:ext uri="{FF2B5EF4-FFF2-40B4-BE49-F238E27FC236}">
                <a16:creationId xmlns:a16="http://schemas.microsoft.com/office/drawing/2014/main" id="{0CA76DE5-FB31-6F07-5BE7-4E33E3843995}"/>
              </a:ext>
            </a:extLst>
          </p:cNvPr>
          <p:cNvPicPr>
            <a:picLocks noChangeAspect="1"/>
          </p:cNvPicPr>
          <p:nvPr/>
        </p:nvPicPr>
        <p:blipFill>
          <a:blip r:embed="rId2"/>
          <a:srcRect t="10788" b="202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126" name="Content Placeholder 2"/>
          <p:cNvSpPr txBox="1">
            <a:spLocks noGrp="1"/>
          </p:cNvSpPr>
          <p:nvPr>
            <p:ph type="body" idx="1"/>
          </p:nvPr>
        </p:nvSpPr>
        <p:spPr>
          <a:xfrm>
            <a:off x="6797004" y="670559"/>
            <a:ext cx="4555782" cy="5445076"/>
          </a:xfrm>
          <a:prstGeom prst="rect">
            <a:avLst/>
          </a:prstGeom>
        </p:spPr>
        <p:txBody>
          <a:bodyPr vert="horz" lIns="91440" tIns="45720" rIns="91440" bIns="45720" rtlCol="0" anchor="t">
            <a:normAutofit/>
          </a:bodyPr>
          <a:lstStyle/>
          <a:p>
            <a:pPr marL="0">
              <a:buFont typeface="Arial" panose="020B0604020202020204" pitchFamily="34" charset="0"/>
              <a:buChar char="•"/>
              <a:defRPr>
                <a:solidFill>
                  <a:srgbClr val="FF0000"/>
                </a:solidFill>
              </a:defRPr>
            </a:pPr>
            <a:endParaRPr lang="en-US" sz="1100" kern="1200">
              <a:solidFill>
                <a:schemeClr val="tx1"/>
              </a:solidFill>
              <a:latin typeface="+mn-lt"/>
              <a:ea typeface="+mn-ea"/>
              <a:cs typeface="+mn-cs"/>
            </a:endParaRPr>
          </a:p>
          <a:p>
            <a:pPr>
              <a:buFont typeface="Arial" panose="020B0604020202020204" pitchFamily="34" charset="0"/>
              <a:buChar char="•"/>
              <a:defRPr>
                <a:solidFill>
                  <a:srgbClr val="FF0000"/>
                </a:solidFill>
              </a:defRPr>
            </a:pPr>
            <a:r>
              <a:rPr lang="en-US" sz="1100" kern="1200">
                <a:solidFill>
                  <a:schemeClr val="tx1"/>
                </a:solidFill>
                <a:latin typeface="+mn-lt"/>
                <a:ea typeface="+mn-ea"/>
                <a:cs typeface="+mn-cs"/>
              </a:rPr>
              <a:t>I just want to take a minute to talk about how we can keep the patient information safe at Sunrise Home Care. </a:t>
            </a:r>
          </a:p>
          <a:p>
            <a:pPr>
              <a:buFont typeface="Arial" panose="020B0604020202020204" pitchFamily="34" charset="0"/>
              <a:buChar char="•"/>
              <a:defRPr>
                <a:solidFill>
                  <a:srgbClr val="FF0000"/>
                </a:solidFill>
              </a:defRPr>
            </a:pPr>
            <a:r>
              <a:rPr lang="en-US" sz="1100" i="1" kern="1200">
                <a:solidFill>
                  <a:schemeClr val="tx1"/>
                </a:solidFill>
                <a:latin typeface="+mn-lt"/>
                <a:ea typeface="+mn-ea"/>
                <a:cs typeface="+mn-cs"/>
              </a:rPr>
              <a:t>First, secure logins.</a:t>
            </a:r>
            <a:endParaRPr lang="en-US" sz="1100" kern="1200">
              <a:solidFill>
                <a:schemeClr val="tx1"/>
              </a:solidFill>
              <a:latin typeface="+mn-lt"/>
              <a:ea typeface="+mn-ea"/>
              <a:cs typeface="+mn-cs"/>
            </a:endParaRPr>
          </a:p>
          <a:p>
            <a:pPr>
              <a:buFont typeface="Arial" panose="020B0604020202020204" pitchFamily="34" charset="0"/>
              <a:buChar char="•"/>
              <a:defRPr>
                <a:solidFill>
                  <a:srgbClr val="FF0000"/>
                </a:solidFill>
              </a:defRPr>
            </a:pPr>
            <a:r>
              <a:rPr lang="en-US" sz="1100" kern="1200">
                <a:solidFill>
                  <a:schemeClr val="tx1"/>
                </a:solidFill>
                <a:latin typeface="+mn-lt"/>
                <a:ea typeface="+mn-ea"/>
                <a:cs typeface="+mn-cs"/>
              </a:rPr>
              <a:t>Always use your own username and passwords and never share them. Pick strong passwords and remember to log out when you’re done with using a computer or phone. Microsoft (2025).</a:t>
            </a:r>
            <a:endParaRPr lang="en-US" sz="1100" i="1" kern="1200">
              <a:solidFill>
                <a:schemeClr val="tx1"/>
              </a:solidFill>
              <a:latin typeface="+mn-lt"/>
              <a:ea typeface="+mn-ea"/>
              <a:cs typeface="+mn-cs"/>
            </a:endParaRPr>
          </a:p>
          <a:p>
            <a:pPr>
              <a:buFont typeface="Arial" panose="020B0604020202020204" pitchFamily="34" charset="0"/>
              <a:buChar char="•"/>
              <a:defRPr>
                <a:solidFill>
                  <a:srgbClr val="FF0000"/>
                </a:solidFill>
              </a:defRPr>
            </a:pPr>
            <a:r>
              <a:rPr lang="en-US" sz="1100" i="1" kern="1200">
                <a:solidFill>
                  <a:schemeClr val="tx1"/>
                </a:solidFill>
                <a:latin typeface="+mn-lt"/>
                <a:ea typeface="+mn-ea"/>
                <a:cs typeface="+mn-cs"/>
              </a:rPr>
              <a:t>Next, email safety.</a:t>
            </a:r>
            <a:endParaRPr lang="en-US" sz="1100" kern="1200">
              <a:solidFill>
                <a:schemeClr val="tx1"/>
              </a:solidFill>
              <a:latin typeface="+mn-lt"/>
              <a:ea typeface="+mn-ea"/>
              <a:cs typeface="+mn-cs"/>
            </a:endParaRPr>
          </a:p>
          <a:p>
            <a:pPr>
              <a:buFont typeface="Arial" panose="020B0604020202020204" pitchFamily="34" charset="0"/>
              <a:buChar char="•"/>
              <a:defRPr>
                <a:solidFill>
                  <a:srgbClr val="FF0000"/>
                </a:solidFill>
              </a:defRPr>
            </a:pPr>
            <a:r>
              <a:rPr lang="en-US" sz="1100" kern="1200">
                <a:solidFill>
                  <a:schemeClr val="tx1"/>
                </a:solidFill>
                <a:latin typeface="+mn-lt"/>
                <a:ea typeface="+mn-ea"/>
                <a:cs typeface="+mn-cs"/>
              </a:rPr>
              <a:t>Be cautious with emails, if something looks suspicious or unexpected, don’t open it or click any links. Report it to the IT. You should always use your Sunrise email for anything patient related and never use your personal one.</a:t>
            </a:r>
            <a:endParaRPr lang="en-US" sz="1100" i="1" kern="1200">
              <a:solidFill>
                <a:schemeClr val="tx1"/>
              </a:solidFill>
              <a:latin typeface="+mn-lt"/>
              <a:ea typeface="+mn-ea"/>
              <a:cs typeface="+mn-cs"/>
            </a:endParaRPr>
          </a:p>
          <a:p>
            <a:pPr>
              <a:buFont typeface="Arial" panose="020B0604020202020204" pitchFamily="34" charset="0"/>
              <a:buChar char="•"/>
              <a:defRPr>
                <a:solidFill>
                  <a:srgbClr val="FF0000"/>
                </a:solidFill>
              </a:defRPr>
            </a:pPr>
            <a:r>
              <a:rPr lang="en-US" sz="1100" i="1" kern="1200">
                <a:solidFill>
                  <a:schemeClr val="tx1"/>
                </a:solidFill>
                <a:latin typeface="+mn-lt"/>
                <a:ea typeface="+mn-ea"/>
                <a:cs typeface="+mn-cs"/>
              </a:rPr>
              <a:t>Then there’s document storage</a:t>
            </a:r>
            <a:r>
              <a:rPr lang="en-US" sz="1100" kern="1200">
                <a:solidFill>
                  <a:schemeClr val="tx1"/>
                </a:solidFill>
                <a:latin typeface="+mn-lt"/>
                <a:ea typeface="+mn-ea"/>
                <a:cs typeface="+mn-cs"/>
              </a:rPr>
              <a:t>.</a:t>
            </a:r>
          </a:p>
          <a:p>
            <a:pPr>
              <a:buFont typeface="Arial" panose="020B0604020202020204" pitchFamily="34" charset="0"/>
              <a:buChar char="•"/>
              <a:defRPr>
                <a:solidFill>
                  <a:srgbClr val="FF0000"/>
                </a:solidFill>
              </a:defRPr>
            </a:pPr>
            <a:r>
              <a:rPr lang="en-US" sz="1100" kern="1200">
                <a:solidFill>
                  <a:schemeClr val="tx1"/>
                </a:solidFill>
                <a:latin typeface="+mn-lt"/>
                <a:ea typeface="+mn-ea"/>
                <a:cs typeface="+mn-cs"/>
              </a:rPr>
              <a:t>Keep electronic files in the approved system such as Microsoft 365(SharePoint, OneDrive for Business) and lock up paper records when you’re finished. Never leave documents with patient details out in the open. Store the files only in OneDrive/SharePoint, limit access and avoid USB drives.</a:t>
            </a:r>
          </a:p>
          <a:p>
            <a:pPr>
              <a:buFont typeface="Arial" panose="020B0604020202020204" pitchFamily="34" charset="0"/>
              <a:buChar char="•"/>
              <a:defRPr>
                <a:solidFill>
                  <a:srgbClr val="FF0000"/>
                </a:solidFill>
              </a:defRPr>
            </a:pPr>
            <a:r>
              <a:rPr lang="en-US" sz="1100" i="1" kern="1200">
                <a:solidFill>
                  <a:schemeClr val="tx1"/>
                </a:solidFill>
                <a:latin typeface="+mn-lt"/>
                <a:ea typeface="+mn-ea"/>
                <a:cs typeface="+mn-cs"/>
              </a:rPr>
              <a:t>Finally, let’s talk a bit about the confidentiality</a:t>
            </a:r>
            <a:r>
              <a:rPr lang="en-US" sz="1100" kern="1200">
                <a:solidFill>
                  <a:schemeClr val="tx1"/>
                </a:solidFill>
                <a:latin typeface="+mn-lt"/>
                <a:ea typeface="+mn-ea"/>
                <a:cs typeface="+mn-cs"/>
              </a:rPr>
              <a:t>.</a:t>
            </a:r>
          </a:p>
          <a:p>
            <a:pPr>
              <a:buFont typeface="Arial" panose="020B0604020202020204" pitchFamily="34" charset="0"/>
              <a:buChar char="•"/>
              <a:defRPr>
                <a:solidFill>
                  <a:srgbClr val="FF0000"/>
                </a:solidFill>
              </a:defRPr>
            </a:pPr>
            <a:r>
              <a:rPr lang="en-US" sz="1100" kern="1200">
                <a:solidFill>
                  <a:schemeClr val="tx1"/>
                </a:solidFill>
                <a:latin typeface="+mn-lt"/>
                <a:ea typeface="+mn-ea"/>
                <a:cs typeface="+mn-cs"/>
              </a:rPr>
              <a:t>Avoid discussing patient details in public places or with people who are not involved in their care. A small slip can lead to a big breach of trust. At Sunrise Home Care, keeping patient information private isn’t just a rule, it’s part of the care provided every day (UK Government (2024)</a:t>
            </a:r>
          </a:p>
          <a:p>
            <a:pPr>
              <a:buFont typeface="Arial" panose="020B0604020202020204" pitchFamily="34" charset="0"/>
              <a:buChar char="•"/>
              <a:defRPr>
                <a:solidFill>
                  <a:srgbClr val="FF0000"/>
                </a:solidFill>
              </a:defRPr>
            </a:pPr>
            <a:endParaRPr lang="en-US" sz="1100" kern="1200">
              <a:solidFill>
                <a:schemeClr val="tx1"/>
              </a:solidFill>
              <a:latin typeface="+mn-lt"/>
              <a:ea typeface="+mn-ea"/>
              <a:cs typeface="+mn-cs"/>
            </a:endParaRPr>
          </a:p>
          <a:p>
            <a:pPr>
              <a:buFont typeface="Arial" panose="020B0604020202020204" pitchFamily="34" charset="0"/>
              <a:buChar char="•"/>
              <a:defRPr>
                <a:solidFill>
                  <a:srgbClr val="FF0000"/>
                </a:solidFill>
              </a:defRPr>
            </a:pPr>
            <a:endParaRPr lang="en-US" sz="1100" kern="1200">
              <a:solidFill>
                <a:schemeClr val="tx1"/>
              </a:solidFill>
              <a:latin typeface="+mn-lt"/>
              <a:ea typeface="+mn-ea"/>
              <a:cs typeface="+mn-cs"/>
            </a:endParaRPr>
          </a:p>
          <a:p>
            <a:pPr>
              <a:buFont typeface="Arial" panose="020B0604020202020204" pitchFamily="34" charset="0"/>
              <a:buChar char="•"/>
              <a:defRPr>
                <a:solidFill>
                  <a:srgbClr val="FF0000"/>
                </a:solidFill>
              </a:defRPr>
            </a:pPr>
            <a:endParaRPr lang="en-US" sz="1100" b="1" kern="1200">
              <a:solidFill>
                <a:schemeClr val="tx1"/>
              </a:solidFill>
              <a:latin typeface="+mn-lt"/>
              <a:ea typeface="+mn-ea"/>
              <a:cs typeface="+mn-cs"/>
            </a:endParaRPr>
          </a:p>
          <a:p>
            <a:pPr marL="0">
              <a:buSzTx/>
              <a:buFont typeface="Arial" panose="020B0604020202020204" pitchFamily="34" charset="0"/>
              <a:buChar char="•"/>
              <a:defRPr>
                <a:solidFill>
                  <a:srgbClr val="FF0000"/>
                </a:solidFill>
              </a:defRPr>
            </a:pPr>
            <a:endParaRPr lang="en-US" sz="1100" kern="1200">
              <a:solidFill>
                <a:schemeClr val="tx1"/>
              </a:solidFill>
              <a:latin typeface="+mn-lt"/>
              <a:ea typeface="+mn-ea"/>
              <a:cs typeface="+mn-cs"/>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C9515-6331-294E-9ADE-BA542B2E6FAE}"/>
              </a:ext>
            </a:extLst>
          </p:cNvPr>
          <p:cNvSpPr>
            <a:spLocks noGrp="1"/>
          </p:cNvSpPr>
          <p:nvPr>
            <p:ph type="title"/>
          </p:nvPr>
        </p:nvSpPr>
        <p:spPr>
          <a:xfrm>
            <a:off x="572493" y="238539"/>
            <a:ext cx="11018520" cy="1434415"/>
          </a:xfrm>
        </p:spPr>
        <p:txBody>
          <a:bodyPr vert="horz" lIns="91440" tIns="45720" rIns="91440" bIns="45720" rtlCol="0" anchor="b">
            <a:normAutofit/>
          </a:bodyPr>
          <a:lstStyle/>
          <a:p>
            <a:pPr>
              <a:spcBef>
                <a:spcPct val="0"/>
              </a:spcBef>
            </a:pPr>
            <a:r>
              <a:rPr lang="en-US" sz="4600" kern="1200">
                <a:solidFill>
                  <a:schemeClr val="tx1"/>
                </a:solidFill>
                <a:latin typeface="+mj-lt"/>
                <a:ea typeface="+mj-ea"/>
                <a:cs typeface="+mj-cs"/>
              </a:rPr>
              <a:t>Staff Awareness and Training for Digital Safety</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B3F1A2CC-D897-C504-FA97-7553D6C5278D}"/>
              </a:ext>
            </a:extLst>
          </p:cNvPr>
          <p:cNvSpPr>
            <a:spLocks noGrp="1"/>
          </p:cNvSpPr>
          <p:nvPr>
            <p:ph type="body" idx="1"/>
          </p:nvPr>
        </p:nvSpPr>
        <p:spPr>
          <a:xfrm>
            <a:off x="572493" y="2071316"/>
            <a:ext cx="6713552" cy="4119172"/>
          </a:xfrm>
        </p:spPr>
        <p:txBody>
          <a:bodyPr vert="horz" lIns="91440" tIns="45720" rIns="91440" bIns="45720" rtlCol="0" anchor="t">
            <a:normAutofit/>
          </a:bodyPr>
          <a:lstStyle/>
          <a:p>
            <a:pPr>
              <a:buFont typeface="Arial" panose="020B0604020202020204" pitchFamily="34" charset="0"/>
              <a:buChar char="•"/>
            </a:pPr>
            <a:r>
              <a:rPr lang="en-US" sz="2000" kern="1200">
                <a:solidFill>
                  <a:schemeClr val="tx1"/>
                </a:solidFill>
                <a:latin typeface="+mn-lt"/>
                <a:ea typeface="+mn-ea"/>
                <a:cs typeface="+mn-cs"/>
              </a:rPr>
              <a:t>Training is an important part of the digital safety at Sunrise. Every new member of staff gets training on how to use the systems safely and keep resident information private. Every year, everyone does a refresher to stay up to date. In this training the staff will learn how to spot fake emails, and scams and what to do if they see something suspicious. There will be regular checks and audit to make sure systems are safe and up to standard. There’s also a focus on building awareness and quick reminders in team meetings to help keeping digital safety on everyone’s mind. Always think twice before you share any information Microsoft (2025).</a:t>
            </a:r>
          </a:p>
        </p:txBody>
      </p:sp>
      <p:pic>
        <p:nvPicPr>
          <p:cNvPr id="4" name="Picture 3" descr="A group of people in a factory&#10;&#10;AI-generated content may be incorrect.">
            <a:extLst>
              <a:ext uri="{FF2B5EF4-FFF2-40B4-BE49-F238E27FC236}">
                <a16:creationId xmlns:a16="http://schemas.microsoft.com/office/drawing/2014/main" id="{6FE63DC4-D7D1-2DE8-3B53-A166173A3800}"/>
              </a:ext>
            </a:extLst>
          </p:cNvPr>
          <p:cNvPicPr>
            <a:picLocks noChangeAspect="1"/>
          </p:cNvPicPr>
          <p:nvPr/>
        </p:nvPicPr>
        <p:blipFill>
          <a:blip r:embed="rId2"/>
          <a:srcRect l="27502" r="8282"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662747210"/>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itle 1"/>
          <p:cNvSpPr txBox="1">
            <a:spLocks noGrp="1"/>
          </p:cNvSpPr>
          <p:nvPr>
            <p:ph type="title"/>
          </p:nvPr>
        </p:nvSpPr>
        <p:spPr>
          <a:xfrm>
            <a:off x="838200" y="365125"/>
            <a:ext cx="10515600" cy="1325563"/>
          </a:xfrm>
          <a:prstGeom prst="rect">
            <a:avLst/>
          </a:prstGeom>
        </p:spPr>
        <p:txBody>
          <a:bodyPr/>
          <a:lstStyle/>
          <a:p>
            <a:r>
              <a:t>Conclusion</a:t>
            </a:r>
          </a:p>
        </p:txBody>
      </p:sp>
      <p:sp>
        <p:nvSpPr>
          <p:cNvPr id="129" name="Content Placeholder 2"/>
          <p:cNvSpPr txBox="1">
            <a:spLocks noGrp="1"/>
          </p:cNvSpPr>
          <p:nvPr>
            <p:ph type="body" idx="1"/>
          </p:nvPr>
        </p:nvSpPr>
        <p:spPr>
          <a:xfrm>
            <a:off x="745524" y="1496111"/>
            <a:ext cx="4429899" cy="4258662"/>
          </a:xfrm>
          <a:prstGeom prst="rect">
            <a:avLst/>
          </a:prstGeom>
        </p:spPr>
        <p:txBody>
          <a:bodyPr lIns="45719" tIns="45720" rIns="45719" bIns="45720" anchor="t">
            <a:normAutofit/>
          </a:bodyPr>
          <a:lstStyle>
            <a:lvl1pPr>
              <a:defRPr>
                <a:solidFill>
                  <a:srgbClr val="FF0000"/>
                </a:solidFill>
              </a:defRPr>
            </a:lvl1pPr>
          </a:lstStyle>
          <a:p>
            <a:pPr algn="just">
              <a:buNone/>
            </a:pPr>
            <a:r>
              <a:rPr lang="en-US" sz="1800">
                <a:solidFill>
                  <a:srgbClr val="000000"/>
                </a:solidFill>
                <a:latin typeface="Times New Roman"/>
                <a:cs typeface="Times New Roman"/>
              </a:rPr>
              <a:t>This presentation reflected the </a:t>
            </a:r>
            <a:r>
              <a:rPr lang="en-US" sz="1800" err="1">
                <a:solidFill>
                  <a:srgbClr val="000000"/>
                </a:solidFill>
                <a:latin typeface="Times New Roman"/>
                <a:cs typeface="Times New Roman"/>
              </a:rPr>
              <a:t>utilisation</a:t>
            </a:r>
            <a:r>
              <a:rPr lang="en-US" sz="1800">
                <a:solidFill>
                  <a:srgbClr val="000000"/>
                </a:solidFill>
                <a:latin typeface="Times New Roman"/>
                <a:cs typeface="Times New Roman"/>
              </a:rPr>
              <a:t> of MS PowerPoint by Sunrise Residential Care Home to offer facilities to people suffering from a wide range of diseases.</a:t>
            </a:r>
            <a:endParaRPr lang="en-US"/>
          </a:p>
          <a:p>
            <a:pPr marL="0" indent="0">
              <a:buNone/>
            </a:pPr>
            <a:r>
              <a:rPr lang="en-US" sz="1800">
                <a:solidFill>
                  <a:srgbClr val="000000"/>
                </a:solidFill>
                <a:latin typeface="Times New Roman"/>
                <a:cs typeface="Times New Roman"/>
              </a:rPr>
              <a:t>The advantages and drawbacks of the use of MS PowerPoint in Sunrise Residential Care Home, including offering justifications for selecting MS Teams as a collaboration appliance, and its benefits and limitations, were also discussed</a:t>
            </a:r>
            <a:endParaRPr lang="en-US"/>
          </a:p>
        </p:txBody>
      </p:sp>
      <p:pic>
        <p:nvPicPr>
          <p:cNvPr id="2" name="Picture 1" descr="A screenshot of a computer program&#10;&#10;AI-generated content may be incorrect.">
            <a:extLst>
              <a:ext uri="{FF2B5EF4-FFF2-40B4-BE49-F238E27FC236}">
                <a16:creationId xmlns:a16="http://schemas.microsoft.com/office/drawing/2014/main" id="{67C5C38B-6978-319E-90D5-451120FC566F}"/>
              </a:ext>
            </a:extLst>
          </p:cNvPr>
          <p:cNvPicPr>
            <a:picLocks noChangeAspect="1"/>
          </p:cNvPicPr>
          <p:nvPr/>
        </p:nvPicPr>
        <p:blipFill>
          <a:blip r:embed="rId2"/>
          <a:stretch>
            <a:fillRect/>
          </a:stretch>
        </p:blipFill>
        <p:spPr>
          <a:xfrm>
            <a:off x="5315722" y="843992"/>
            <a:ext cx="6513556" cy="4078503"/>
          </a:xfrm>
          <a:prstGeom prst="rect">
            <a:avLst/>
          </a:prstGeom>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Title 1"/>
          <p:cNvSpPr txBox="1">
            <a:spLocks noGrp="1"/>
          </p:cNvSpPr>
          <p:nvPr>
            <p:ph type="title"/>
          </p:nvPr>
        </p:nvSpPr>
        <p:spPr>
          <a:xfrm>
            <a:off x="838200" y="365125"/>
            <a:ext cx="10515600" cy="1325563"/>
          </a:xfrm>
          <a:prstGeom prst="rect">
            <a:avLst/>
          </a:prstGeom>
        </p:spPr>
        <p:txBody>
          <a:bodyPr/>
          <a:lstStyle/>
          <a:p>
            <a:r>
              <a:t>Reference List</a:t>
            </a:r>
          </a:p>
        </p:txBody>
      </p:sp>
      <p:sp>
        <p:nvSpPr>
          <p:cNvPr id="132" name="Content Placeholder 2"/>
          <p:cNvSpPr txBox="1">
            <a:spLocks noGrp="1"/>
          </p:cNvSpPr>
          <p:nvPr>
            <p:ph type="body" idx="1"/>
          </p:nvPr>
        </p:nvSpPr>
        <p:spPr>
          <a:xfrm>
            <a:off x="714633" y="1959490"/>
            <a:ext cx="10515600" cy="4351338"/>
          </a:xfrm>
          <a:prstGeom prst="rect">
            <a:avLst/>
          </a:prstGeom>
        </p:spPr>
        <p:txBody>
          <a:bodyPr lIns="45719" tIns="45720" rIns="45719" bIns="45720" anchor="t">
            <a:normAutofit fontScale="92500" lnSpcReduction="10000"/>
          </a:bodyPr>
          <a:lstStyle>
            <a:lvl1pPr>
              <a:defRPr>
                <a:solidFill>
                  <a:srgbClr val="FF0000"/>
                </a:solidFill>
              </a:defRPr>
            </a:lvl1pPr>
          </a:lstStyle>
          <a:p>
            <a:pPr marL="0" indent="0">
              <a:buNone/>
            </a:pPr>
            <a:r>
              <a:rPr lang="en-US" sz="1200">
                <a:solidFill>
                  <a:schemeClr val="tx1"/>
                </a:solidFill>
                <a:ea typeface="+mj-lt"/>
                <a:cs typeface="+mj-lt"/>
              </a:rPr>
              <a:t>Caton, E., Philippou, J., Baker, </a:t>
            </a:r>
            <a:r>
              <a:rPr lang="en-US" sz="1200" err="1">
                <a:solidFill>
                  <a:schemeClr val="tx1"/>
                </a:solidFill>
                <a:ea typeface="+mj-lt"/>
                <a:cs typeface="+mj-lt"/>
              </a:rPr>
              <a:t>E.,Lee</a:t>
            </a:r>
            <a:r>
              <a:rPr lang="en-US" sz="1200">
                <a:solidFill>
                  <a:schemeClr val="tx1"/>
                </a:solidFill>
                <a:ea typeface="+mj-lt"/>
                <a:cs typeface="+mj-lt"/>
              </a:rPr>
              <a:t>, G. (2023) ‘Exploring perceptions of digital technology and digital skills among newly registered nurses and clinical managers.’ Nursing management: Evidence &amp; Practice.</a:t>
            </a:r>
            <a:endParaRPr lang="en-US">
              <a:solidFill>
                <a:schemeClr val="tx1"/>
              </a:solidFill>
            </a:endParaRPr>
          </a:p>
          <a:p>
            <a:pPr marL="0" indent="0">
              <a:buNone/>
            </a:pPr>
            <a:r>
              <a:rPr lang="en-US" sz="1100" err="1">
                <a:solidFill>
                  <a:schemeClr val="tx1"/>
                </a:solidFill>
                <a:ea typeface="+mj-lt"/>
                <a:cs typeface="+mj-lt"/>
              </a:rPr>
              <a:t>Hicking</a:t>
            </a:r>
            <a:r>
              <a:rPr lang="en-US" sz="1100">
                <a:solidFill>
                  <a:schemeClr val="tx1"/>
                </a:solidFill>
                <a:ea typeface="+mj-lt"/>
                <a:cs typeface="+mj-lt"/>
              </a:rPr>
              <a:t>, S. (2021) ‘NHS workers saved 2.9 million hours using Microsoft Teams’, </a:t>
            </a:r>
            <a:r>
              <a:rPr lang="en-US" sz="1100" i="1">
                <a:solidFill>
                  <a:schemeClr val="tx1"/>
                </a:solidFill>
                <a:ea typeface="+mj-lt"/>
                <a:cs typeface="+mj-lt"/>
              </a:rPr>
              <a:t>National Health Executive</a:t>
            </a:r>
            <a:r>
              <a:rPr lang="en-US" sz="1100">
                <a:solidFill>
                  <a:schemeClr val="tx1"/>
                </a:solidFill>
                <a:ea typeface="+mj-lt"/>
                <a:cs typeface="+mj-lt"/>
              </a:rPr>
              <a:t>, 27 October. [online] Available at: </a:t>
            </a:r>
            <a:r>
              <a:rPr lang="en-US" sz="1100">
                <a:solidFill>
                  <a:schemeClr val="tx1"/>
                </a:solidFill>
                <a:ea typeface="+mj-lt"/>
                <a:cs typeface="+mj-lt"/>
                <a:hlinkClick r:id="rId2">
                  <a:extLst>
                    <a:ext uri="{A12FA001-AC4F-418D-AE19-62706E023703}">
                      <ahyp:hlinkClr xmlns:ahyp="http://schemas.microsoft.com/office/drawing/2018/hyperlinkcolor" val="tx"/>
                    </a:ext>
                  </a:extLst>
                </a:hlinkClick>
              </a:rPr>
              <a:t>https://www.nationalhealthexecutive.com/articles/nhs-29-million-hours-microsoft-teams</a:t>
            </a:r>
            <a:r>
              <a:rPr lang="en-US" sz="1100">
                <a:solidFill>
                  <a:schemeClr val="tx1"/>
                </a:solidFill>
                <a:ea typeface="+mj-lt"/>
                <a:cs typeface="+mj-lt"/>
              </a:rPr>
              <a:t> [Accessed 31 Oct 2025].</a:t>
            </a:r>
            <a:endParaRPr lang="en-US">
              <a:solidFill>
                <a:schemeClr val="tx1"/>
              </a:solidFill>
            </a:endParaRPr>
          </a:p>
          <a:p>
            <a:pPr marL="0" indent="0">
              <a:buNone/>
            </a:pPr>
            <a:r>
              <a:rPr lang="en-GB" sz="1200">
                <a:solidFill>
                  <a:schemeClr val="tx1"/>
                </a:solidFill>
                <a:ea typeface="+mj-lt"/>
                <a:cs typeface="+mj-lt"/>
              </a:rPr>
              <a:t>Microsoft (2025), </a:t>
            </a:r>
            <a:r>
              <a:rPr lang="en-GB" sz="1200" i="1">
                <a:solidFill>
                  <a:schemeClr val="tx1"/>
                </a:solidFill>
                <a:ea typeface="+mj-lt"/>
                <a:cs typeface="+mj-lt"/>
              </a:rPr>
              <a:t>What is PowerPoint?</a:t>
            </a:r>
            <a:r>
              <a:rPr lang="en-GB" sz="1200">
                <a:solidFill>
                  <a:schemeClr val="tx1"/>
                </a:solidFill>
                <a:ea typeface="+mj-lt"/>
                <a:cs typeface="+mj-lt"/>
              </a:rPr>
              <a:t>, Available at:</a:t>
            </a:r>
            <a:r>
              <a:rPr lang="en-GB" sz="1200">
                <a:solidFill>
                  <a:schemeClr val="tx1"/>
                </a:solidFill>
                <a:ea typeface="+mj-lt"/>
                <a:cs typeface="+mj-lt"/>
                <a:hlinkClick r:id="rId3">
                  <a:extLst>
                    <a:ext uri="{A12FA001-AC4F-418D-AE19-62706E023703}">
                      <ahyp:hlinkClr xmlns:ahyp="http://schemas.microsoft.com/office/drawing/2018/hyperlinkcolor" val="tx"/>
                    </a:ext>
                  </a:extLst>
                </a:hlinkClick>
              </a:rPr>
              <a:t> https://support.microsoft.com/en-us/office/what-is-powerpoint-5f9cc860-d199-4d85-ad1b-4b74018acf5b#:~:text=Overview&amp;text=With%20PowerPoint%20on%20your%20PC,with%20others%2C%20wherever%20they%20are</a:t>
            </a:r>
            <a:r>
              <a:rPr lang="en-GB" sz="1200">
                <a:solidFill>
                  <a:schemeClr val="tx1"/>
                </a:solidFill>
                <a:ea typeface="+mj-lt"/>
                <a:cs typeface="+mj-lt"/>
              </a:rPr>
              <a:t>. (Accessed: 01 November 2025).</a:t>
            </a:r>
            <a:endParaRPr lang="en-US">
              <a:solidFill>
                <a:schemeClr val="tx1"/>
              </a:solidFill>
            </a:endParaRPr>
          </a:p>
          <a:p>
            <a:pPr marL="0" indent="0">
              <a:buNone/>
            </a:pPr>
            <a:r>
              <a:rPr lang="en-US" sz="1200">
                <a:solidFill>
                  <a:schemeClr val="tx1"/>
                </a:solidFill>
                <a:ea typeface="+mj-lt"/>
                <a:cs typeface="+mj-lt"/>
              </a:rPr>
              <a:t>Mehta, J., Yates, T., Smith, P., Henderson, D., Winteringham, G. &amp; Burns, A. (2020) ‘Rapid implementation of Microsoft Teams in response to COVID‑19: one acute healthcare organisation’s experience’, </a:t>
            </a:r>
            <a:r>
              <a:rPr lang="en-US" sz="1200" i="1">
                <a:solidFill>
                  <a:schemeClr val="tx1"/>
                </a:solidFill>
                <a:ea typeface="+mj-lt"/>
                <a:cs typeface="+mj-lt"/>
              </a:rPr>
              <a:t>BMJ Health &amp; Care Informatics</a:t>
            </a:r>
            <a:r>
              <a:rPr lang="en-US" sz="1200">
                <a:solidFill>
                  <a:schemeClr val="tx1"/>
                </a:solidFill>
                <a:ea typeface="+mj-lt"/>
                <a:cs typeface="+mj-lt"/>
              </a:rPr>
              <a:t>, 27(3), e100209. doi:10.1136/bmjhci‑2020‑100209. </a:t>
            </a:r>
            <a:endParaRPr lang="en-GB"/>
          </a:p>
          <a:p>
            <a:pPr marL="0" indent="0">
              <a:buNone/>
            </a:pPr>
            <a:r>
              <a:rPr lang="en-US" sz="1400">
                <a:solidFill>
                  <a:schemeClr val="tx1"/>
                </a:solidFill>
                <a:ea typeface="+mj-lt"/>
                <a:cs typeface="+mj-lt"/>
              </a:rPr>
              <a:t>NHS England (2</a:t>
            </a:r>
            <a:r>
              <a:rPr lang="en-US" sz="1200">
                <a:solidFill>
                  <a:schemeClr val="tx1"/>
                </a:solidFill>
                <a:ea typeface="+mj-lt"/>
                <a:cs typeface="+mj-lt"/>
              </a:rPr>
              <a:t>023) </a:t>
            </a:r>
            <a:r>
              <a:rPr lang="en-US" sz="1200" i="1">
                <a:solidFill>
                  <a:schemeClr val="tx1"/>
                </a:solidFill>
                <a:ea typeface="+mj-lt"/>
                <a:cs typeface="+mj-lt"/>
              </a:rPr>
              <a:t>Microsoft Teams and remote working</a:t>
            </a:r>
            <a:r>
              <a:rPr lang="en-US" sz="1200">
                <a:solidFill>
                  <a:schemeClr val="tx1"/>
                </a:solidFill>
                <a:ea typeface="+mj-lt"/>
                <a:cs typeface="+mj-lt"/>
              </a:rPr>
              <a:t>. [online] Available at: </a:t>
            </a:r>
            <a:r>
              <a:rPr lang="en-US" sz="1200">
                <a:solidFill>
                  <a:schemeClr val="tx1"/>
                </a:solidFill>
                <a:ea typeface="+mj-lt"/>
                <a:cs typeface="+mj-lt"/>
                <a:hlinkClick r:id="rId4">
                  <a:extLst>
                    <a:ext uri="{A12FA001-AC4F-418D-AE19-62706E023703}">
                      <ahyp:hlinkClr xmlns:ahyp="http://schemas.microsoft.com/office/drawing/2018/hyperlinkcolor" val="tx"/>
                    </a:ext>
                  </a:extLst>
                </a:hlinkClick>
              </a:rPr>
              <a:t>https://www.england.nhs.uk/long-read/microsoft-teams-and-remote-working/</a:t>
            </a:r>
            <a:r>
              <a:rPr lang="en-US" sz="1200">
                <a:solidFill>
                  <a:schemeClr val="tx1"/>
                </a:solidFill>
                <a:ea typeface="+mj-lt"/>
                <a:cs typeface="+mj-lt"/>
              </a:rPr>
              <a:t> [Accessed 31 Oct 2025].</a:t>
            </a:r>
            <a:endParaRPr lang="en-US">
              <a:solidFill>
                <a:schemeClr val="tx1"/>
              </a:solidFill>
            </a:endParaRPr>
          </a:p>
          <a:p>
            <a:pPr marL="0" indent="0">
              <a:buNone/>
            </a:pPr>
            <a:r>
              <a:rPr lang="en-US" sz="1200">
                <a:solidFill>
                  <a:schemeClr val="tx1"/>
                </a:solidFill>
              </a:rPr>
              <a:t>Nuffield Trust (2024) Developing the digital skills of the social care workforce. Available at: </a:t>
            </a:r>
            <a:r>
              <a:rPr lang="en-US" sz="1200">
                <a:solidFill>
                  <a:schemeClr val="tx1"/>
                </a:solidFill>
                <a:hlinkClick r:id="rId5">
                  <a:extLst>
                    <a:ext uri="{A12FA001-AC4F-418D-AE19-62706E023703}">
                      <ahyp:hlinkClr xmlns:ahyp="http://schemas.microsoft.com/office/drawing/2018/hyperlinkcolor" val="tx"/>
                    </a:ext>
                  </a:extLst>
                </a:hlinkClick>
              </a:rPr>
              <a:t>https://www.nuffieldtrust.org.uk/research/developing-the-digital-skills-of-the-social-care-workforce</a:t>
            </a:r>
            <a:endParaRPr lang="en-US"/>
          </a:p>
          <a:p>
            <a:pPr marL="0" indent="0">
              <a:buNone/>
            </a:pPr>
            <a:r>
              <a:rPr lang="en-US" sz="1200">
                <a:solidFill>
                  <a:schemeClr val="tx1"/>
                </a:solidFill>
                <a:ea typeface="+mj-lt"/>
                <a:cs typeface="+mj-lt"/>
              </a:rPr>
              <a:t>NHS England (2023) Inclusive digital healthcare: a framework for NHS actions on digital inclusion. Available at: </a:t>
            </a:r>
            <a:r>
              <a:rPr lang="en-US" sz="1200">
                <a:solidFill>
                  <a:schemeClr val="tx1"/>
                </a:solidFill>
                <a:ea typeface="+mj-lt"/>
                <a:cs typeface="+mj-lt"/>
                <a:hlinkClick r:id="rId6">
                  <a:extLst>
                    <a:ext uri="{A12FA001-AC4F-418D-AE19-62706E023703}">
                      <ahyp:hlinkClr xmlns:ahyp="http://schemas.microsoft.com/office/drawing/2018/hyperlinkcolor" val="tx"/>
                    </a:ext>
                  </a:extLst>
                </a:hlinkClick>
              </a:rPr>
              <a:t>https://www.england.nhs.uk/long-read/inclusive-digital-healthcare-a-f</a:t>
            </a:r>
            <a:r>
              <a:rPr lang="en-US" sz="1400">
                <a:solidFill>
                  <a:schemeClr val="tx1"/>
                </a:solidFill>
                <a:ea typeface="+mj-lt"/>
                <a:cs typeface="+mj-lt"/>
                <a:hlinkClick r:id="rId6">
                  <a:extLst>
                    <a:ext uri="{A12FA001-AC4F-418D-AE19-62706E023703}">
                      <ahyp:hlinkClr xmlns:ahyp="http://schemas.microsoft.com/office/drawing/2018/hyperlinkcolor" val="tx"/>
                    </a:ext>
                  </a:extLst>
                </a:hlinkClick>
              </a:rPr>
              <a:t>ramework-for-nhs-action-on-digital-inclusion</a:t>
            </a:r>
            <a:endParaRPr lang="en-US"/>
          </a:p>
          <a:p>
            <a:pPr marL="0" indent="0">
              <a:buNone/>
            </a:pPr>
            <a:r>
              <a:rPr lang="en-US" sz="1200">
                <a:solidFill>
                  <a:schemeClr val="tx1"/>
                </a:solidFill>
                <a:ea typeface="+mj-lt"/>
                <a:cs typeface="+mj-lt"/>
              </a:rPr>
              <a:t>Patient Information Forum (2023) Health and Digital Literacy Survey 2022/23: Executive Summary. Available at: https://pifonline.org.uk/resources/health-and-digital-literacy-survey-2022-23/</a:t>
            </a:r>
            <a:endParaRPr lang="en-US"/>
          </a:p>
          <a:p>
            <a:pPr marL="0" indent="0">
              <a:buNone/>
            </a:pPr>
            <a:r>
              <a:rPr lang="en-GB" sz="1200">
                <a:solidFill>
                  <a:schemeClr val="tx1"/>
                </a:solidFill>
                <a:ea typeface="+mj-lt"/>
                <a:cs typeface="+mj-lt"/>
              </a:rPr>
              <a:t>UK Government(2024)A Plan for Digital Health and Social Care. London: HM Government.</a:t>
            </a:r>
            <a:endParaRPr lang="en-US" sz="1200">
              <a:solidFill>
                <a:schemeClr val="tx1"/>
              </a:solidFill>
              <a:ea typeface="+mj-lt"/>
              <a:cs typeface="+mj-lt"/>
            </a:endParaRPr>
          </a:p>
          <a:p>
            <a:pPr marL="0" indent="0">
              <a:buNone/>
            </a:pPr>
            <a:r>
              <a:rPr lang="en-GB" sz="1200">
                <a:solidFill>
                  <a:schemeClr val="tx1"/>
                </a:solidFill>
                <a:ea typeface="+mj-lt"/>
                <a:cs typeface="+mj-lt"/>
              </a:rPr>
              <a:t>Available at: </a:t>
            </a:r>
            <a:r>
              <a:rPr lang="en-GB" sz="1200">
                <a:solidFill>
                  <a:schemeClr val="tx1"/>
                </a:solidFill>
                <a:ea typeface="+mj-lt"/>
                <a:cs typeface="+mj-lt"/>
                <a:hlinkClick r:id="rId7">
                  <a:extLst>
                    <a:ext uri="{A12FA001-AC4F-418D-AE19-62706E023703}">
                      <ahyp:hlinkClr xmlns:ahyp="http://schemas.microsoft.com/office/drawing/2018/hyperlinkcolor" val="tx"/>
                    </a:ext>
                  </a:extLst>
                </a:hlinkClick>
              </a:rPr>
              <a:t>http://www.gov.uk/government/publications/a-plan-for-digital-health-and-social-care</a:t>
            </a:r>
          </a:p>
          <a:p>
            <a:pPr marL="0" indent="0">
              <a:buNone/>
            </a:pPr>
            <a:r>
              <a:rPr lang="en-GB" sz="1200">
                <a:solidFill>
                  <a:schemeClr val="tx1"/>
                </a:solidFill>
                <a:ea typeface="+mj-lt"/>
                <a:cs typeface="+mj-lt"/>
              </a:rPr>
              <a:t>UK Government(2024)'Principle:B6 Staff Awareness and Training'</a:t>
            </a:r>
          </a:p>
          <a:p>
            <a:pPr marL="0" indent="0">
              <a:buNone/>
            </a:pPr>
            <a:r>
              <a:rPr lang="en-GB" sz="1200">
                <a:solidFill>
                  <a:schemeClr val="tx1"/>
                </a:solidFill>
                <a:ea typeface="+mj-lt"/>
                <a:cs typeface="+mj-lt"/>
              </a:rPr>
              <a:t>Available at: </a:t>
            </a:r>
            <a:r>
              <a:rPr lang="en-GB" sz="1200">
                <a:solidFill>
                  <a:schemeClr val="tx1"/>
                </a:solidFill>
                <a:ea typeface="+mj-lt"/>
                <a:cs typeface="+mj-lt"/>
                <a:hlinkClick r:id="rId8">
                  <a:extLst>
                    <a:ext uri="{A12FA001-AC4F-418D-AE19-62706E023703}">
                      <ahyp:hlinkClr xmlns:ahyp="http://schemas.microsoft.com/office/drawing/2018/hyperlinkcolor" val="tx"/>
                    </a:ext>
                  </a:extLst>
                </a:hlinkClick>
              </a:rPr>
              <a:t>https://www.security.gov.uk/policy-and-guidance/government-cyber-security-policy-handbook/principle-b6</a:t>
            </a:r>
          </a:p>
          <a:p>
            <a:pPr marL="0" indent="0">
              <a:lnSpc>
                <a:spcPct val="70000"/>
              </a:lnSpc>
              <a:buNone/>
            </a:pPr>
            <a:endParaRPr lang="en-US" sz="1400">
              <a:solidFill>
                <a:schemeClr val="tx1"/>
              </a:solidFill>
              <a:ea typeface="+mj-lt"/>
              <a:cs typeface="+mj-lt"/>
            </a:endParaRPr>
          </a:p>
          <a:p>
            <a:pPr marL="0" indent="0">
              <a:lnSpc>
                <a:spcPct val="70000"/>
              </a:lnSpc>
              <a:buNone/>
            </a:pPr>
            <a:endParaRPr lang="en-US" sz="1400">
              <a:solidFill>
                <a:schemeClr val="tx1"/>
              </a:solidFill>
            </a:endParaRPr>
          </a:p>
          <a:p>
            <a:pPr marL="0" indent="0">
              <a:buNone/>
            </a:pPr>
            <a:endParaRPr lang="en-US" sz="1400">
              <a:solidFill>
                <a:schemeClr val="tx1"/>
              </a:solidFill>
              <a:ea typeface="+mj-lt"/>
              <a:cs typeface="+mj-lt"/>
            </a:endParaRPr>
          </a:p>
          <a:p>
            <a:endParaRPr lang="en-US" sz="1400">
              <a:solidFill>
                <a:schemeClr val="tx1"/>
              </a:solidFill>
              <a:ea typeface="+mj-lt"/>
              <a:cs typeface="+mj-lt"/>
            </a:endParaRPr>
          </a:p>
        </p:txBody>
      </p:sp>
    </p:spTree>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Aptos"/>
        <a:ea typeface="Aptos"/>
        <a:cs typeface="Aptos"/>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Aptos"/>
        <a:ea typeface="Aptos"/>
        <a:cs typeface="Aptos"/>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Digital Skills and Research Methods LCHS4007  Assessment 1: Group  Presentation A </vt:lpstr>
      <vt:lpstr>Power Point and Microsoft Teams </vt:lpstr>
      <vt:lpstr>Acknowledgement of the use of AI</vt:lpstr>
      <vt:lpstr>Content</vt:lpstr>
      <vt:lpstr>Introduction</vt:lpstr>
      <vt:lpstr> Benefits and Limitations within Sunrise Residential Care Home and Limitation </vt:lpstr>
      <vt:lpstr>Communication and Collaboration tool</vt:lpstr>
      <vt:lpstr>Advantages and Limitations</vt:lpstr>
      <vt:lpstr>                      Digital literacy</vt:lpstr>
      <vt:lpstr>                               Digital literacy</vt:lpstr>
      <vt:lpstr>Check List for Digital Safety</vt:lpstr>
      <vt:lpstr>Staff Awareness and Training for Digital Safety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19</cp:revision>
  <dcterms:modified xsi:type="dcterms:W3CDTF">2025-11-02T20:28:17Z</dcterms:modified>
</cp:coreProperties>
</file>