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090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404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850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205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4877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950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068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774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231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184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360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855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3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nzo9qXLFUo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bigthink.com/thinking/rousseau-philosophy-explained/" TargetMode="External"/><Relationship Id="rId2" Type="http://schemas.openxmlformats.org/officeDocument/2006/relationships/hyperlink" Target="https://www.writlarge.fm/episodes/the-origins-of-totalitarianis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cnzo9qXLFUo" TargetMode="External"/><Relationship Id="rId5" Type="http://schemas.openxmlformats.org/officeDocument/2006/relationships/hyperlink" Target="https://www.newyorker.com/culture/richard-brody/why-does-it-matter-if-heidegger-was-anti-semitic" TargetMode="External"/><Relationship Id="rId4" Type="http://schemas.openxmlformats.org/officeDocument/2006/relationships/hyperlink" Target="https://en.wikipedia.org/wiki/Karl_Mar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5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5D4F7D-762A-4153-90F8-45BFDEB09EA7}"/>
              </a:ext>
            </a:extLst>
          </p:cNvPr>
          <p:cNvSpPr txBox="1"/>
          <p:nvPr/>
        </p:nvSpPr>
        <p:spPr>
          <a:xfrm>
            <a:off x="8141110" y="639098"/>
            <a:ext cx="3401961" cy="34947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i="1" spc="-5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Philosophy Of Totalitarianism</a:t>
            </a:r>
          </a:p>
        </p:txBody>
      </p:sp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9167243D-1B05-4341-9633-124FD4EBE4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999" y="678761"/>
            <a:ext cx="6912217" cy="4976796"/>
          </a:xfrm>
          <a:prstGeom prst="rect">
            <a:avLst/>
          </a:prstGeom>
        </p:spPr>
      </p:pic>
      <p:cxnSp>
        <p:nvCxnSpPr>
          <p:cNvPr id="28" name="Straight Connector 17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19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B80669-9FD8-4CAA-882F-8D0E4ADA7B5B}"/>
              </a:ext>
            </a:extLst>
          </p:cNvPr>
          <p:cNvSpPr txBox="1"/>
          <p:nvPr/>
        </p:nvSpPr>
        <p:spPr>
          <a:xfrm>
            <a:off x="8325928" y="4479727"/>
            <a:ext cx="3032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By Bradley Sloanes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937A8B-9742-4078-AD07-C9382AE11CCD}"/>
              </a:ext>
            </a:extLst>
          </p:cNvPr>
          <p:cNvSpPr txBox="1"/>
          <p:nvPr/>
        </p:nvSpPr>
        <p:spPr>
          <a:xfrm>
            <a:off x="661708" y="4424600"/>
            <a:ext cx="68041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highlight>
                  <a:srgbClr val="008000"/>
                </a:highlight>
                <a:latin typeface="Arial" panose="020B0604020202020204" pitchFamily="34" charset="0"/>
              </a:rPr>
              <a:t>Institute Of Modern Russian, Alexander </a:t>
            </a:r>
            <a:r>
              <a:rPr lang="en-GB" b="0" i="0" dirty="0" err="1">
                <a:solidFill>
                  <a:schemeClr val="bg1"/>
                </a:solidFill>
                <a:effectLst/>
                <a:highlight>
                  <a:srgbClr val="008000"/>
                </a:highlight>
                <a:latin typeface="Arial" panose="020B0604020202020204" pitchFamily="34" charset="0"/>
              </a:rPr>
              <a:t>Podrabinek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008000"/>
                </a:highlight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chemeClr val="bg1"/>
                </a:solidFill>
                <a:effectLst/>
                <a:highlight>
                  <a:srgbClr val="008000"/>
                </a:highlight>
                <a:latin typeface="Arial" panose="020B0604020202020204" pitchFamily="34" charset="0"/>
              </a:rPr>
              <a:t>Totalitarianism and Freedom of Speech</a:t>
            </a:r>
            <a:r>
              <a:rPr lang="en-GB" b="0" i="0" dirty="0">
                <a:solidFill>
                  <a:schemeClr val="bg1"/>
                </a:solidFill>
                <a:effectLst/>
                <a:highlight>
                  <a:srgbClr val="008000"/>
                </a:highlight>
                <a:latin typeface="Arial" panose="020B0604020202020204" pitchFamily="34" charset="0"/>
              </a:rPr>
              <a:t> (2014) &lt;https://imrussia.org/en/nation/763-totalitarianism-and-freedom-of-speech&gt; [accessed 9 February 2022].</a:t>
            </a:r>
            <a:endParaRPr lang="en-GB" dirty="0">
              <a:solidFill>
                <a:schemeClr val="bg1"/>
              </a:solidFill>
              <a:highlight>
                <a:srgbClr val="0080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6822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E41FC5-CB42-48FA-BF2D-F70925E84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What Is Totalitarianism?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77D8B089-C197-4ED3-9069-2ED09E616F10}"/>
              </a:ext>
            </a:extLst>
          </p:cNvPr>
          <p:cNvSpPr txBox="1"/>
          <p:nvPr/>
        </p:nvSpPr>
        <p:spPr>
          <a:xfrm>
            <a:off x="571752" y="2799654"/>
            <a:ext cx="3005462" cy="3189665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b="0" i="0">
                <a:solidFill>
                  <a:srgbClr val="FFFFFF"/>
                </a:solidFill>
                <a:effectLst/>
              </a:rPr>
              <a:t>"Everything within the state, nothing outside the state, nothing against the state.“ – </a:t>
            </a:r>
            <a:r>
              <a:rPr lang="en-US" b="0" i="1">
                <a:solidFill>
                  <a:srgbClr val="FFFFFF"/>
                </a:solidFill>
                <a:effectLst/>
              </a:rPr>
              <a:t>Benito Mussolini</a:t>
            </a:r>
            <a:endParaRPr lang="en-US" i="1">
              <a:solidFill>
                <a:srgbClr val="FFFFFF"/>
              </a:solidFill>
            </a:endParaRPr>
          </a:p>
        </p:txBody>
      </p:sp>
      <p:pic>
        <p:nvPicPr>
          <p:cNvPr id="5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766BB875-A253-42C4-9F05-2760878293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2138" y="640080"/>
            <a:ext cx="5577840" cy="55778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FF34BC-8DD7-4898-9107-C18F08CD0777}"/>
              </a:ext>
            </a:extLst>
          </p:cNvPr>
          <p:cNvSpPr txBox="1"/>
          <p:nvPr/>
        </p:nvSpPr>
        <p:spPr>
          <a:xfrm>
            <a:off x="-42100" y="4014018"/>
            <a:ext cx="413221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Speech to Chamber of Deputies (9 December 1928), quoted in Propaganda and Dictatorship (2007) by Marx Fritz </a:t>
            </a:r>
            <a:r>
              <a:rPr lang="en-GB" sz="1400" dirty="0" err="1">
                <a:solidFill>
                  <a:schemeClr val="bg1"/>
                </a:solidFill>
              </a:rPr>
              <a:t>Morstein</a:t>
            </a:r>
            <a:r>
              <a:rPr lang="en-GB" sz="1400" dirty="0">
                <a:solidFill>
                  <a:schemeClr val="bg1"/>
                </a:solidFill>
              </a:rPr>
              <a:t>, p. 48</a:t>
            </a:r>
            <a:br>
              <a:rPr lang="en-GB" sz="1400" dirty="0">
                <a:solidFill>
                  <a:schemeClr val="bg1"/>
                </a:solidFill>
              </a:rPr>
            </a:b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Source: https://quotepark.com/quotes/1891759-benito-mussolini-all-within-the-state-nothing-outside-the-state-n/</a:t>
            </a:r>
          </a:p>
        </p:txBody>
      </p:sp>
    </p:spTree>
    <p:extLst>
      <p:ext uri="{BB962C8B-B14F-4D97-AF65-F5344CB8AC3E}">
        <p14:creationId xmlns:p14="http://schemas.microsoft.com/office/powerpoint/2010/main" val="3298930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E63B9-65F1-4634-8362-ECF5993C2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Totalitarian Philosophers and it’s Philosophical Origins</a:t>
            </a:r>
          </a:p>
        </p:txBody>
      </p:sp>
      <p:pic>
        <p:nvPicPr>
          <p:cNvPr id="1026" name="Picture 2" descr="Credit: ullstein bild via Getty Images/ullstein bild Dtl.">
            <a:extLst>
              <a:ext uri="{FF2B5EF4-FFF2-40B4-BE49-F238E27FC236}">
                <a16:creationId xmlns:a16="http://schemas.microsoft.com/office/drawing/2014/main" id="{B1E46CF5-385C-4F82-8BC6-0B6945D95C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195" y="2108835"/>
            <a:ext cx="2904979" cy="3846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edit: ullstein bild via Getty Images/ullstein bild Dtl.">
            <a:extLst>
              <a:ext uri="{FF2B5EF4-FFF2-40B4-BE49-F238E27FC236}">
                <a16:creationId xmlns:a16="http://schemas.microsoft.com/office/drawing/2014/main" id="{2166E506-C45B-4AF5-A86F-5BF60C296E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175" y="2108835"/>
            <a:ext cx="2697163" cy="3846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CB6527-8FBF-4C82-AEB3-58B3EDD51AF2}"/>
              </a:ext>
            </a:extLst>
          </p:cNvPr>
          <p:cNvSpPr txBox="1"/>
          <p:nvPr/>
        </p:nvSpPr>
        <p:spPr>
          <a:xfrm>
            <a:off x="400195" y="5094006"/>
            <a:ext cx="303847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Big Think, </a:t>
            </a:r>
            <a:r>
              <a:rPr lang="en-GB" sz="10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Rousseau explained: What his philosophy means for us</a:t>
            </a:r>
            <a:r>
              <a:rPr lang="en-GB" sz="1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() &lt;https://bigthink.com/thinking/rousseau-philosophy-explained/&gt; [accessed 10 February 2022].</a:t>
            </a:r>
            <a:endParaRPr lang="en-GB" sz="1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E69CAD-5CAC-450B-B9D6-8254BC1D77EF}"/>
              </a:ext>
            </a:extLst>
          </p:cNvPr>
          <p:cNvSpPr txBox="1"/>
          <p:nvPr/>
        </p:nvSpPr>
        <p:spPr>
          <a:xfrm>
            <a:off x="3305175" y="5247894"/>
            <a:ext cx="25876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highlight>
                  <a:srgbClr val="008000"/>
                </a:highlight>
              </a:rPr>
              <a:t>http://t0.gstatic.com/licensed-image?q=tbn:ANd9GcQT4LgznqhJsBjwqn4XwuPY2JjO7m9MGPZ8wFfRiLhnNnRx0ki4-RoXf4BDRUJY</a:t>
            </a:r>
          </a:p>
        </p:txBody>
      </p:sp>
      <p:pic>
        <p:nvPicPr>
          <p:cNvPr id="1030" name="Picture 6" descr="Karl Marx - Wikipedia">
            <a:extLst>
              <a:ext uri="{FF2B5EF4-FFF2-40B4-BE49-F238E27FC236}">
                <a16:creationId xmlns:a16="http://schemas.microsoft.com/office/drawing/2014/main" id="{88B0A8A2-1C3E-432C-A753-9B9D77563A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338" y="2108835"/>
            <a:ext cx="2919989" cy="3846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AD7FF8-E3DE-4607-AA02-4F4D0CF0CC22}"/>
              </a:ext>
            </a:extLst>
          </p:cNvPr>
          <p:cNvSpPr txBox="1"/>
          <p:nvPr/>
        </p:nvSpPr>
        <p:spPr>
          <a:xfrm>
            <a:off x="6095350" y="5324838"/>
            <a:ext cx="27339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Wikipedia, </a:t>
            </a:r>
            <a:r>
              <a:rPr lang="en-GB" sz="10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Karl Marx</a:t>
            </a:r>
            <a:r>
              <a:rPr lang="en-GB" sz="1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() &lt;https://en.wikipedia.org/wiki/Karl_Marx&gt; [accessed 10 February 2022].</a:t>
            </a:r>
            <a:endParaRPr lang="en-GB" sz="1000" dirty="0">
              <a:solidFill>
                <a:schemeClr val="bg1"/>
              </a:solidFill>
            </a:endParaRPr>
          </a:p>
        </p:txBody>
      </p:sp>
      <p:pic>
        <p:nvPicPr>
          <p:cNvPr id="1032" name="Picture 8" descr="Why Does It Matter If Heidegger Was Anti-Semitic? | The New Yorker">
            <a:extLst>
              <a:ext uri="{FF2B5EF4-FFF2-40B4-BE49-F238E27FC236}">
                <a16:creationId xmlns:a16="http://schemas.microsoft.com/office/drawing/2014/main" id="{6DD33A68-856F-4143-957C-7D12255EE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326" y="2100146"/>
            <a:ext cx="2762250" cy="385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933AE8-0751-4EA3-932D-456100138A67}"/>
              </a:ext>
            </a:extLst>
          </p:cNvPr>
          <p:cNvSpPr txBox="1"/>
          <p:nvPr/>
        </p:nvSpPr>
        <p:spPr>
          <a:xfrm>
            <a:off x="8699501" y="4978590"/>
            <a:ext cx="3201841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Richard Brody, </a:t>
            </a:r>
            <a:r>
              <a:rPr lang="en-GB" sz="105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Why Does It Matter If Heidegger Was Anti-Semitic?</a:t>
            </a:r>
            <a:r>
              <a:rPr lang="en-GB" sz="105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() &lt;https://www.newyorker.com/culture/richard-brody/why-does-it-matter-if-heidegger-was-anti-semitic&gt; [accessed 10 February 2022].</a:t>
            </a:r>
            <a:endParaRPr lang="en-GB" sz="105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FF2509-4316-4447-B444-F74E323C2ED6}"/>
              </a:ext>
            </a:extLst>
          </p:cNvPr>
          <p:cNvSpPr txBox="1"/>
          <p:nvPr/>
        </p:nvSpPr>
        <p:spPr>
          <a:xfrm>
            <a:off x="471054" y="6031345"/>
            <a:ext cx="226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Jean-Jacques Rousseau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E018F7-AE3C-4A48-8EF4-B07A315E7DAF}"/>
              </a:ext>
            </a:extLst>
          </p:cNvPr>
          <p:cNvSpPr txBox="1"/>
          <p:nvPr/>
        </p:nvSpPr>
        <p:spPr>
          <a:xfrm>
            <a:off x="3711576" y="6040418"/>
            <a:ext cx="2587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Friedrich Nietzsche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F34BBB-F274-4119-9609-2F91D3858D6C}"/>
              </a:ext>
            </a:extLst>
          </p:cNvPr>
          <p:cNvSpPr txBox="1"/>
          <p:nvPr/>
        </p:nvSpPr>
        <p:spPr>
          <a:xfrm>
            <a:off x="6651334" y="6031345"/>
            <a:ext cx="2270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Karl Marx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DA33DC-A43A-469A-BF55-40DCF4EC95C1}"/>
              </a:ext>
            </a:extLst>
          </p:cNvPr>
          <p:cNvSpPr txBox="1"/>
          <p:nvPr/>
        </p:nvSpPr>
        <p:spPr>
          <a:xfrm>
            <a:off x="9391537" y="6031345"/>
            <a:ext cx="2456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Martin Heidegger</a:t>
            </a:r>
          </a:p>
        </p:txBody>
      </p:sp>
    </p:spTree>
    <p:extLst>
      <p:ext uri="{BB962C8B-B14F-4D97-AF65-F5344CB8AC3E}">
        <p14:creationId xmlns:p14="http://schemas.microsoft.com/office/powerpoint/2010/main" val="3226705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Viewpoint: What can Plato teach us about Donald Trump? - BBC Newsnight">
            <a:hlinkClick r:id="" action="ppaction://media"/>
            <a:extLst>
              <a:ext uri="{FF2B5EF4-FFF2-40B4-BE49-F238E27FC236}">
                <a16:creationId xmlns:a16="http://schemas.microsoft.com/office/drawing/2014/main" id="{76217BCF-54CF-4740-9968-F8BDB393193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54546" y="1958109"/>
            <a:ext cx="10049163" cy="4405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59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48358-733A-47BA-8B01-74B67ED96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047" y="643466"/>
            <a:ext cx="2771273" cy="5470463"/>
          </a:xfrm>
        </p:spPr>
        <p:txBody>
          <a:bodyPr anchor="ctr">
            <a:normAutofit/>
          </a:bodyPr>
          <a:lstStyle/>
          <a:p>
            <a:r>
              <a:rPr lang="en-GB" sz="3600"/>
              <a:t>Bibliography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3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EB22F-90A8-4C9F-B0B4-E08D17CFE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7010" y="1387538"/>
            <a:ext cx="6818427" cy="5470462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000" dirty="0"/>
              <a:t>Institute Of Modern Russian, Alexander </a:t>
            </a:r>
            <a:r>
              <a:rPr lang="en-GB" sz="1000" dirty="0" err="1"/>
              <a:t>Podrabinek</a:t>
            </a:r>
            <a:r>
              <a:rPr lang="en-GB" sz="1000" dirty="0"/>
              <a:t>, Totalitarianism and Freedom of Speech (2014) &lt;https://imrussia.org/en/nation/763-totalitarianism-and-freedom-of-speech&gt; 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Writ Large/ Hannah Arendt, The Origins of Totalitarianism () </a:t>
            </a:r>
            <a:r>
              <a:rPr lang="en-GB" sz="1000" dirty="0">
                <a:hlinkClick r:id="rId2"/>
              </a:rPr>
              <a:t>https://www.writlarge.fm/episodes/the-origins-of-totalitarianism</a:t>
            </a:r>
            <a:endParaRPr lang="en-GB" sz="1000" dirty="0"/>
          </a:p>
          <a:p>
            <a:pPr>
              <a:lnSpc>
                <a:spcPct val="90000"/>
              </a:lnSpc>
            </a:pPr>
            <a:r>
              <a:rPr lang="en-GB" sz="1000" dirty="0"/>
              <a:t>Big Think, Rousseau explained: What his philosophy means for us () </a:t>
            </a:r>
            <a:r>
              <a:rPr lang="en-GB" sz="1000" dirty="0">
                <a:hlinkClick r:id="rId3"/>
              </a:rPr>
              <a:t>https://bigthink.com/thinking/rousseau-philosophy-explained/</a:t>
            </a:r>
            <a:endParaRPr lang="en-GB" sz="1000" dirty="0"/>
          </a:p>
          <a:p>
            <a:pPr>
              <a:lnSpc>
                <a:spcPct val="90000"/>
              </a:lnSpc>
            </a:pPr>
            <a:r>
              <a:rPr lang="fi-FI" sz="1000" dirty="0"/>
              <a:t>Wikipedia, Karl Marx () </a:t>
            </a:r>
            <a:r>
              <a:rPr lang="fi-FI" sz="1000" dirty="0">
                <a:hlinkClick r:id="rId4"/>
              </a:rPr>
              <a:t>https://en.wikipedia.org/wiki/Karl_Marx</a:t>
            </a:r>
            <a:endParaRPr lang="fi-FI" sz="1000" dirty="0"/>
          </a:p>
          <a:p>
            <a:pPr>
              <a:lnSpc>
                <a:spcPct val="90000"/>
              </a:lnSpc>
            </a:pPr>
            <a:r>
              <a:rPr lang="en-GB" sz="1000" dirty="0"/>
              <a:t>Richard Brody, Why Does It Matter If Heidegger Was Anti-Semitic? () </a:t>
            </a:r>
            <a:r>
              <a:rPr lang="en-GB" sz="1000" dirty="0">
                <a:hlinkClick r:id="rId5"/>
              </a:rPr>
              <a:t>https://www.newyorker.com/culture/richard-brody/why-does-it-matter-if-heidegger-was-anti-semitic</a:t>
            </a:r>
            <a:endParaRPr lang="en-GB" sz="1000" dirty="0"/>
          </a:p>
          <a:p>
            <a:pPr>
              <a:lnSpc>
                <a:spcPct val="90000"/>
              </a:lnSpc>
            </a:pPr>
            <a:r>
              <a:rPr lang="en-GB" sz="1000" dirty="0"/>
              <a:t>Newsnight, B. B. C. 2017. “Viewpoint: What Can Plato Teach Us about Donald Trump? - BBC Newsnight” (</a:t>
            </a:r>
            <a:r>
              <a:rPr lang="en-GB" sz="1000" dirty="0" err="1"/>
              <a:t>Youtube</a:t>
            </a:r>
            <a:r>
              <a:rPr lang="en-GB" sz="1000" dirty="0"/>
              <a:t>) </a:t>
            </a:r>
            <a:r>
              <a:rPr lang="en-GB" sz="1000" dirty="0">
                <a:hlinkClick r:id="rId6"/>
              </a:rPr>
              <a:t>https://www.youtube.com/watch?v=cnzo9qXLFUo</a:t>
            </a:r>
            <a:endParaRPr lang="en-GB" sz="1000" dirty="0"/>
          </a:p>
          <a:p>
            <a:pPr>
              <a:lnSpc>
                <a:spcPct val="90000"/>
              </a:lnSpc>
            </a:pPr>
            <a:r>
              <a:rPr lang="en-GB" sz="1000" dirty="0"/>
              <a:t>Arendt, Hannah. 2018. The Origins of Totalitarianism (Franklin Classics)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Plato. 2013. The Republic (Rarebooksclub.com)</a:t>
            </a:r>
            <a:br>
              <a:rPr lang="en-GB" sz="1000" dirty="0"/>
            </a:br>
            <a:br>
              <a:rPr lang="en-GB" sz="1000" dirty="0"/>
            </a:br>
            <a:r>
              <a:rPr lang="en-GB" sz="1000" dirty="0"/>
              <a:t>Engels, Friedrich, and Karl Marx. 2015. The Communist Manifesto (London, England: Penguin Classics)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Mill, John Stuart. 2003. On Liberty, ed. by Gertrude Himmelfarb (London, England: Penguin Classics)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Heidegger, Martin. 1962. Being and Time (New York, NY: HarperCollins)</a:t>
            </a:r>
          </a:p>
          <a:p>
            <a:pPr>
              <a:lnSpc>
                <a:spcPct val="90000"/>
              </a:lnSpc>
            </a:pPr>
            <a:r>
              <a:rPr lang="en-GB" sz="1000" dirty="0" err="1"/>
              <a:t>Litwack</a:t>
            </a:r>
            <a:r>
              <a:rPr lang="en-GB" sz="1000" dirty="0"/>
              <a:t>, Eric B. Totalitarianism, The Internet Encyclopaedia  of Philosophy, https://iep.utm.edu/totalita/</a:t>
            </a:r>
          </a:p>
          <a:p>
            <a:pPr>
              <a:lnSpc>
                <a:spcPct val="90000"/>
              </a:lnSpc>
            </a:pPr>
            <a:br>
              <a:rPr lang="en-GB" sz="600" dirty="0">
                <a:effectLst/>
              </a:rPr>
            </a:br>
            <a:endParaRPr lang="en-GB" sz="600" dirty="0"/>
          </a:p>
          <a:p>
            <a:pPr>
              <a:lnSpc>
                <a:spcPct val="90000"/>
              </a:lnSpc>
            </a:pPr>
            <a:br>
              <a:rPr lang="en-GB" sz="600" dirty="0">
                <a:effectLst/>
              </a:rPr>
            </a:br>
            <a:endParaRPr lang="en-GB" sz="6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90000"/>
              </a:lnSpc>
            </a:pPr>
            <a:br>
              <a:rPr lang="en-GB" sz="600" dirty="0">
                <a:effectLst/>
              </a:rPr>
            </a:br>
            <a:endParaRPr lang="en-GB" sz="6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90000"/>
              </a:lnSpc>
            </a:pPr>
            <a:br>
              <a:rPr lang="en-GB" sz="600" dirty="0">
                <a:effectLst/>
              </a:rPr>
            </a:br>
            <a:endParaRPr lang="en-GB" sz="600" dirty="0">
              <a:effectLst/>
              <a:latin typeface="Georgia" panose="02040502050405020303" pitchFamily="18" charset="0"/>
            </a:endParaRPr>
          </a:p>
          <a:p>
            <a:pPr>
              <a:lnSpc>
                <a:spcPct val="90000"/>
              </a:lnSpc>
            </a:pPr>
            <a:br>
              <a:rPr lang="en-GB" sz="600" dirty="0">
                <a:effectLst/>
              </a:rPr>
            </a:br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23514697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Garamond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415</TotalTime>
  <Words>501</Words>
  <Application>Microsoft Office PowerPoint</Application>
  <PresentationFormat>Widescreen</PresentationFormat>
  <Paragraphs>32</Paragraphs>
  <Slides>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Garamond</vt:lpstr>
      <vt:lpstr>Georgia</vt:lpstr>
      <vt:lpstr>RetrospectVTI</vt:lpstr>
      <vt:lpstr>PowerPoint Presentation</vt:lpstr>
      <vt:lpstr>What Is Totalitarianism?</vt:lpstr>
      <vt:lpstr>Totalitarian Philosophers and it’s Philosophical Origins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Bradley Jay Sloanes (1801400)</dc:creator>
  <cp:lastModifiedBy>Bradley Sloanes</cp:lastModifiedBy>
  <cp:revision>14</cp:revision>
  <dcterms:created xsi:type="dcterms:W3CDTF">2022-02-11T07:35:10Z</dcterms:created>
  <dcterms:modified xsi:type="dcterms:W3CDTF">2022-02-11T14:31:06Z</dcterms:modified>
</cp:coreProperties>
</file>