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6" r:id="rId51"/>
    <p:sldId id="307" r:id="rId52"/>
    <p:sldId id="308" r:id="rId53"/>
    <p:sldId id="309" r:id="rId54"/>
    <p:sldId id="310" r:id="rId55"/>
    <p:sldId id="311" r:id="rId56"/>
    <p:sldId id="312" r:id="rId57"/>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4" d="100"/>
          <a:sy n="94" d="100"/>
        </p:scale>
        <p:origin x="976"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presProps" Target="presProps.xml"/><Relationship Id="rId5" Type="http://schemas.openxmlformats.org/officeDocument/2006/relationships/slide" Target="slides/slide4.xml"/><Relationship Id="rId61" Type="http://schemas.openxmlformats.org/officeDocument/2006/relationships/tableStyles" Target="tableStyle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B9EBC1E1-4885-4C93-A590-9D3B4ED309F6}" type="slidenum">
              <a:rPr lang="en-GB"/>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A6AB7418-B236-489D-BF72-E9DC25F458BF}" type="slidenum">
              <a:rPr lang="en-GB"/>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1762AFE3-441C-4A7D-81DF-E9E3A217DABD}" type="slidenum">
              <a:rPr lang="en-GB"/>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75A6ED6F-B404-4528-9429-B53EAFC5CAC8}" type="slidenum">
              <a:rPr lang="en-GB"/>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p>
        </p:txBody>
      </p:sp>
      <p:sp>
        <p:nvSpPr>
          <p:cNvPr id="8" name="Footer Placeholder 7"/>
          <p:cNvSpPr>
            <a:spLocks noGrp="1"/>
          </p:cNvSpPr>
          <p:nvPr>
            <p:ph type="ftr" sz="quarter" idx="11"/>
          </p:nvPr>
        </p:nvSpPr>
        <p:spPr/>
        <p:txBody>
          <a:bodyPr/>
          <a:lstStyle>
            <a:lvl1pPr>
              <a:defRPr/>
            </a:lvl1pPr>
          </a:lstStyle>
          <a:p>
            <a:endParaRPr lang="en-GB"/>
          </a:p>
        </p:txBody>
      </p:sp>
      <p:sp>
        <p:nvSpPr>
          <p:cNvPr id="9" name="Slide Number Placeholder 8"/>
          <p:cNvSpPr>
            <a:spLocks noGrp="1"/>
          </p:cNvSpPr>
          <p:nvPr>
            <p:ph type="sldNum" sz="quarter" idx="12"/>
          </p:nvPr>
        </p:nvSpPr>
        <p:spPr/>
        <p:txBody>
          <a:bodyPr/>
          <a:lstStyle>
            <a:lvl1pPr>
              <a:defRPr/>
            </a:lvl1pPr>
          </a:lstStyle>
          <a:p>
            <a:fld id="{FA5071E6-D535-45F7-840F-DD74C054DF6F}" type="slidenum">
              <a:rPr lang="en-GB"/>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p>
        </p:txBody>
      </p:sp>
      <p:sp>
        <p:nvSpPr>
          <p:cNvPr id="4" name="Footer Placeholder 3"/>
          <p:cNvSpPr>
            <a:spLocks noGrp="1"/>
          </p:cNvSpPr>
          <p:nvPr>
            <p:ph type="ftr" sz="quarter" idx="11"/>
          </p:nvPr>
        </p:nvSpPr>
        <p:spPr/>
        <p:txBody>
          <a:bodyPr/>
          <a:lstStyle>
            <a:lvl1pPr>
              <a:defRPr/>
            </a:lvl1pPr>
          </a:lstStyle>
          <a:p>
            <a:endParaRPr lang="en-GB"/>
          </a:p>
        </p:txBody>
      </p:sp>
      <p:sp>
        <p:nvSpPr>
          <p:cNvPr id="5" name="Slide Number Placeholder 4"/>
          <p:cNvSpPr>
            <a:spLocks noGrp="1"/>
          </p:cNvSpPr>
          <p:nvPr>
            <p:ph type="sldNum" sz="quarter" idx="12"/>
          </p:nvPr>
        </p:nvSpPr>
        <p:spPr/>
        <p:txBody>
          <a:bodyPr/>
          <a:lstStyle>
            <a:lvl1pPr>
              <a:defRPr/>
            </a:lvl1pPr>
          </a:lstStyle>
          <a:p>
            <a:fld id="{C36C3C61-5DAC-4015-87F5-CA3630EDABD0}" type="slidenum">
              <a:rPr lang="en-GB"/>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p>
        </p:txBody>
      </p:sp>
      <p:sp>
        <p:nvSpPr>
          <p:cNvPr id="3" name="Footer Placeholder 2"/>
          <p:cNvSpPr>
            <a:spLocks noGrp="1"/>
          </p:cNvSpPr>
          <p:nvPr>
            <p:ph type="ftr" sz="quarter" idx="11"/>
          </p:nvPr>
        </p:nvSpPr>
        <p:spPr/>
        <p:txBody>
          <a:bodyPr/>
          <a:lstStyle>
            <a:lvl1pPr>
              <a:defRPr/>
            </a:lvl1pPr>
          </a:lstStyle>
          <a:p>
            <a:endParaRPr lang="en-GB"/>
          </a:p>
        </p:txBody>
      </p:sp>
      <p:sp>
        <p:nvSpPr>
          <p:cNvPr id="4" name="Slide Number Placeholder 3"/>
          <p:cNvSpPr>
            <a:spLocks noGrp="1"/>
          </p:cNvSpPr>
          <p:nvPr>
            <p:ph type="sldNum" sz="quarter" idx="12"/>
          </p:nvPr>
        </p:nvSpPr>
        <p:spPr/>
        <p:txBody>
          <a:bodyPr/>
          <a:lstStyle>
            <a:lvl1pPr>
              <a:defRPr/>
            </a:lvl1pPr>
          </a:lstStyle>
          <a:p>
            <a:fld id="{411E7347-BB96-44A9-B463-40252B4D0078}" type="slidenum">
              <a:rPr lang="en-GB"/>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CCD54D5E-E6FE-4BDB-A3F7-353CD3FC9499}" type="slidenum">
              <a:rPr lang="en-GB"/>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p>
        </p:txBody>
      </p:sp>
      <p:sp>
        <p:nvSpPr>
          <p:cNvPr id="6" name="Footer Placeholder 5"/>
          <p:cNvSpPr>
            <a:spLocks noGrp="1"/>
          </p:cNvSpPr>
          <p:nvPr>
            <p:ph type="ftr" sz="quarter" idx="11"/>
          </p:nvPr>
        </p:nvSpPr>
        <p:spPr/>
        <p:txBody>
          <a:bodyPr/>
          <a:lstStyle>
            <a:lvl1pPr>
              <a:defRPr/>
            </a:lvl1pPr>
          </a:lstStyle>
          <a:p>
            <a:endParaRPr lang="en-GB"/>
          </a:p>
        </p:txBody>
      </p:sp>
      <p:sp>
        <p:nvSpPr>
          <p:cNvPr id="7" name="Slide Number Placeholder 6"/>
          <p:cNvSpPr>
            <a:spLocks noGrp="1"/>
          </p:cNvSpPr>
          <p:nvPr>
            <p:ph type="sldNum" sz="quarter" idx="12"/>
          </p:nvPr>
        </p:nvSpPr>
        <p:spPr/>
        <p:txBody>
          <a:bodyPr/>
          <a:lstStyle>
            <a:lvl1pPr>
              <a:defRPr/>
            </a:lvl1pPr>
          </a:lstStyle>
          <a:p>
            <a:fld id="{5EC21AC2-2716-4828-86C4-19BE73DC6082}" type="slidenum">
              <a:rPr lang="en-GB"/>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678715BB-1437-4710-99AC-2FAD0886435E}" type="slidenum">
              <a:rPr lang="en-GB"/>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p>
        </p:txBody>
      </p:sp>
      <p:sp>
        <p:nvSpPr>
          <p:cNvPr id="5" name="Footer Placeholder 4"/>
          <p:cNvSpPr>
            <a:spLocks noGrp="1"/>
          </p:cNvSpPr>
          <p:nvPr>
            <p:ph type="ftr" sz="quarter" idx="11"/>
          </p:nvPr>
        </p:nvSpPr>
        <p:spPr/>
        <p:txBody>
          <a:bodyPr/>
          <a:lstStyle>
            <a:lvl1pPr>
              <a:defRPr/>
            </a:lvl1pPr>
          </a:lstStyle>
          <a:p>
            <a:endParaRPr lang="en-GB"/>
          </a:p>
        </p:txBody>
      </p:sp>
      <p:sp>
        <p:nvSpPr>
          <p:cNvPr id="6" name="Slide Number Placeholder 5"/>
          <p:cNvSpPr>
            <a:spLocks noGrp="1"/>
          </p:cNvSpPr>
          <p:nvPr>
            <p:ph type="sldNum" sz="quarter" idx="12"/>
          </p:nvPr>
        </p:nvSpPr>
        <p:spPr/>
        <p:txBody>
          <a:bodyPr/>
          <a:lstStyle>
            <a:lvl1pPr>
              <a:defRPr/>
            </a:lvl1pPr>
          </a:lstStyle>
          <a:p>
            <a:fld id="{2188725E-EAEF-43A5-B374-0784BCB71036}"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vl1pPr>
          </a:lstStyle>
          <a:p>
            <a:endParaRPr lang="en-GB"/>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ctr">
              <a:defRPr sz="1400"/>
            </a:lvl1pPr>
          </a:lstStyle>
          <a:p>
            <a:endParaRPr lang="en-GB"/>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vl1pPr>
          </a:lstStyle>
          <a:p>
            <a:fld id="{4240936B-CD90-4104-83C0-9C2E1ED09EF3}" type="slidenum">
              <a:rPr lang="en-GB"/>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p:txBody>
          <a:bodyPr/>
          <a:lstStyle/>
          <a:p>
            <a:r>
              <a:rPr lang="en-GB"/>
              <a:t>Reverse Logistics</a:t>
            </a:r>
          </a:p>
        </p:txBody>
      </p:sp>
      <p:sp>
        <p:nvSpPr>
          <p:cNvPr id="2051" name="Rectangle 3"/>
          <p:cNvSpPr>
            <a:spLocks noGrp="1" noChangeArrowheads="1"/>
          </p:cNvSpPr>
          <p:nvPr>
            <p:ph type="subTitle" idx="1"/>
          </p:nvPr>
        </p:nvSpPr>
        <p:spPr/>
        <p:txBody>
          <a:bodyPr/>
          <a:lstStyle/>
          <a:p>
            <a:r>
              <a:rPr lang="en-GB"/>
              <a:t>Managing Returns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t>Managing Returns</a:t>
            </a:r>
          </a:p>
        </p:txBody>
      </p:sp>
      <p:sp>
        <p:nvSpPr>
          <p:cNvPr id="3075" name="Rectangle 3"/>
          <p:cNvSpPr>
            <a:spLocks noGrp="1" noChangeArrowheads="1"/>
          </p:cNvSpPr>
          <p:nvPr>
            <p:ph type="body" idx="1"/>
          </p:nvPr>
        </p:nvSpPr>
        <p:spPr/>
        <p:txBody>
          <a:bodyPr/>
          <a:lstStyle/>
          <a:p>
            <a:pPr>
              <a:lnSpc>
                <a:spcPct val="90000"/>
              </a:lnSpc>
            </a:pPr>
            <a:r>
              <a:rPr lang="en-GB"/>
              <a:t>There are many different kinds of reverse logistics activities aimed at managing the return flow of products from retailers back through the supply chain toward its original source, or to some other disposition</a:t>
            </a:r>
          </a:p>
          <a:p>
            <a:pPr>
              <a:lnSpc>
                <a:spcPct val="90000"/>
              </a:lnSpc>
            </a:pPr>
            <a:r>
              <a:rPr lang="en-GB"/>
              <a:t>The diverse modalities for handling returns utilised by companies can either positively or negatively impact a company’s bottom line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sz="4000"/>
              <a:t>Key Reverse Logistics Management Elements</a:t>
            </a:r>
          </a:p>
        </p:txBody>
      </p:sp>
      <p:sp>
        <p:nvSpPr>
          <p:cNvPr id="4099" name="Rectangle 3"/>
          <p:cNvSpPr>
            <a:spLocks noGrp="1" noChangeArrowheads="1"/>
          </p:cNvSpPr>
          <p:nvPr>
            <p:ph type="body" idx="1"/>
          </p:nvPr>
        </p:nvSpPr>
        <p:spPr>
          <a:xfrm>
            <a:off x="468313" y="1600200"/>
            <a:ext cx="8218487" cy="4997450"/>
          </a:xfrm>
        </p:spPr>
        <p:txBody>
          <a:bodyPr/>
          <a:lstStyle/>
          <a:p>
            <a:pPr marL="609600" indent="-609600">
              <a:lnSpc>
                <a:spcPct val="90000"/>
              </a:lnSpc>
              <a:buFontTx/>
              <a:buAutoNum type="arabicPeriod"/>
            </a:pPr>
            <a:r>
              <a:rPr lang="en-GB" sz="2800"/>
              <a:t>Gatekeeping</a:t>
            </a:r>
          </a:p>
          <a:p>
            <a:pPr marL="609600" indent="-609600">
              <a:lnSpc>
                <a:spcPct val="90000"/>
              </a:lnSpc>
              <a:buFontTx/>
              <a:buAutoNum type="arabicPeriod"/>
            </a:pPr>
            <a:r>
              <a:rPr lang="en-GB" sz="2800"/>
              <a:t>Compacting disposition cycle time</a:t>
            </a:r>
          </a:p>
          <a:p>
            <a:pPr marL="609600" indent="-609600">
              <a:lnSpc>
                <a:spcPct val="90000"/>
              </a:lnSpc>
              <a:buFontTx/>
              <a:buAutoNum type="arabicPeriod"/>
            </a:pPr>
            <a:r>
              <a:rPr lang="en-GB" sz="2800"/>
              <a:t>Reverse logistics information systems</a:t>
            </a:r>
          </a:p>
          <a:p>
            <a:pPr marL="609600" indent="-609600">
              <a:lnSpc>
                <a:spcPct val="90000"/>
              </a:lnSpc>
              <a:buFontTx/>
              <a:buAutoNum type="arabicPeriod"/>
            </a:pPr>
            <a:r>
              <a:rPr lang="en-GB" sz="2800"/>
              <a:t>Centralised return centres</a:t>
            </a:r>
          </a:p>
          <a:p>
            <a:pPr marL="609600" indent="-609600">
              <a:lnSpc>
                <a:spcPct val="90000"/>
              </a:lnSpc>
              <a:buFontTx/>
              <a:buAutoNum type="arabicPeriod"/>
            </a:pPr>
            <a:r>
              <a:rPr lang="en-GB" sz="2800"/>
              <a:t>Zero returns</a:t>
            </a:r>
          </a:p>
          <a:p>
            <a:pPr marL="609600" indent="-609600">
              <a:lnSpc>
                <a:spcPct val="90000"/>
              </a:lnSpc>
              <a:buFontTx/>
              <a:buAutoNum type="arabicPeriod"/>
            </a:pPr>
            <a:r>
              <a:rPr lang="en-GB" sz="2800"/>
              <a:t>Remanufacturing and refurbishment</a:t>
            </a:r>
          </a:p>
          <a:p>
            <a:pPr marL="609600" indent="-609600">
              <a:lnSpc>
                <a:spcPct val="90000"/>
              </a:lnSpc>
              <a:buFontTx/>
              <a:buAutoNum type="arabicPeriod"/>
            </a:pPr>
            <a:r>
              <a:rPr lang="en-GB" sz="2800"/>
              <a:t>Asset recovery</a:t>
            </a:r>
          </a:p>
          <a:p>
            <a:pPr marL="609600" indent="-609600">
              <a:lnSpc>
                <a:spcPct val="90000"/>
              </a:lnSpc>
              <a:buFontTx/>
              <a:buAutoNum type="arabicPeriod"/>
            </a:pPr>
            <a:r>
              <a:rPr lang="en-GB" sz="2800"/>
              <a:t>Negotiation</a:t>
            </a:r>
          </a:p>
          <a:p>
            <a:pPr marL="609600" indent="-609600">
              <a:lnSpc>
                <a:spcPct val="90000"/>
              </a:lnSpc>
              <a:buFontTx/>
              <a:buAutoNum type="arabicPeriod"/>
            </a:pPr>
            <a:r>
              <a:rPr lang="en-GB" sz="2800"/>
              <a:t>Financial management</a:t>
            </a:r>
          </a:p>
          <a:p>
            <a:pPr marL="609600" indent="-609600">
              <a:lnSpc>
                <a:spcPct val="90000"/>
              </a:lnSpc>
              <a:buFontTx/>
              <a:buAutoNum type="arabicPeriod"/>
            </a:pPr>
            <a:r>
              <a:rPr lang="en-GB" sz="2800"/>
              <a:t>Outsourcing </a:t>
            </a:r>
          </a:p>
          <a:p>
            <a:pPr marL="609600" indent="-609600">
              <a:lnSpc>
                <a:spcPct val="90000"/>
              </a:lnSpc>
              <a:buFontTx/>
              <a:buAutoNum type="arabicPeriod"/>
            </a:pPr>
            <a:endParaRPr lang="en-GB" sz="28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Gatekeeping</a:t>
            </a:r>
          </a:p>
        </p:txBody>
      </p:sp>
      <p:sp>
        <p:nvSpPr>
          <p:cNvPr id="5123" name="Rectangle 3"/>
          <p:cNvSpPr>
            <a:spLocks noGrp="1" noChangeArrowheads="1"/>
          </p:cNvSpPr>
          <p:nvPr>
            <p:ph type="body" idx="1"/>
          </p:nvPr>
        </p:nvSpPr>
        <p:spPr>
          <a:xfrm>
            <a:off x="457200" y="1600200"/>
            <a:ext cx="8229600" cy="4997450"/>
          </a:xfrm>
        </p:spPr>
        <p:txBody>
          <a:bodyPr/>
          <a:lstStyle/>
          <a:p>
            <a:r>
              <a:rPr lang="en-GB"/>
              <a:t>Is the point of entry into the reverse logistics pipeline</a:t>
            </a:r>
          </a:p>
          <a:p>
            <a:r>
              <a:rPr lang="en-GB"/>
              <a:t>Gatekeeping is the screening of defective and unwarranted returned merchandise at the entry point into the reverse logistics process</a:t>
            </a:r>
          </a:p>
          <a:p>
            <a:r>
              <a:rPr lang="en-GB"/>
              <a:t>Good gatekeeping is the first critical factor in making the entire reverse flow manageable and profitable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Gatekeeping</a:t>
            </a:r>
          </a:p>
        </p:txBody>
      </p:sp>
      <p:sp>
        <p:nvSpPr>
          <p:cNvPr id="6147" name="Rectangle 3"/>
          <p:cNvSpPr>
            <a:spLocks noGrp="1" noChangeArrowheads="1"/>
          </p:cNvSpPr>
          <p:nvPr>
            <p:ph type="body" idx="1"/>
          </p:nvPr>
        </p:nvSpPr>
        <p:spPr>
          <a:xfrm>
            <a:off x="179388" y="1600200"/>
            <a:ext cx="8785225" cy="5068888"/>
          </a:xfrm>
        </p:spPr>
        <p:txBody>
          <a:bodyPr/>
          <a:lstStyle/>
          <a:p>
            <a:r>
              <a:rPr lang="en-GB"/>
              <a:t>While liberal return policies draw customers, they can also encourage consumer abuse</a:t>
            </a:r>
          </a:p>
          <a:p>
            <a:r>
              <a:rPr lang="en-GB"/>
              <a:t>At one retail centralised return centre some of the items found where not even sold by the retailer to which they were returned</a:t>
            </a:r>
          </a:p>
          <a:p>
            <a:r>
              <a:rPr lang="en-GB"/>
              <a:t>However, without good systems in place and well trained personnel at store level, this kind of abuse occurs more often than retailers would like to admit</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Gatekeeping</a:t>
            </a:r>
          </a:p>
        </p:txBody>
      </p:sp>
      <p:sp>
        <p:nvSpPr>
          <p:cNvPr id="7171" name="Rectangle 3"/>
          <p:cNvSpPr>
            <a:spLocks noGrp="1" noChangeArrowheads="1"/>
          </p:cNvSpPr>
          <p:nvPr>
            <p:ph type="body" idx="1"/>
          </p:nvPr>
        </p:nvSpPr>
        <p:spPr>
          <a:xfrm>
            <a:off x="457200" y="1600200"/>
            <a:ext cx="8229600" cy="5068888"/>
          </a:xfrm>
        </p:spPr>
        <p:txBody>
          <a:bodyPr/>
          <a:lstStyle/>
          <a:p>
            <a:r>
              <a:rPr lang="en-GB" sz="2800"/>
              <a:t>Ninetendo, the electronic game manufacturer, has developed a particularly innovative gatekeeping system.  They rebate retailers £0.50 if they register the game player sold to the consumer at the point of sale.  Ninetendo and the retailer can then determine if the product is in warranty, and also if it is being returned inside the allowed time window.  The impact from this new system was an 80% drop in return rates to less than 2% of sales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r>
              <a:rPr lang="en-GB"/>
              <a:t>Gatekeeping</a:t>
            </a:r>
          </a:p>
        </p:txBody>
      </p:sp>
      <p:sp>
        <p:nvSpPr>
          <p:cNvPr id="8195" name="Rectangle 3"/>
          <p:cNvSpPr>
            <a:spLocks noGrp="1" noChangeArrowheads="1"/>
          </p:cNvSpPr>
          <p:nvPr>
            <p:ph type="body" idx="1"/>
          </p:nvPr>
        </p:nvSpPr>
        <p:spPr/>
        <p:txBody>
          <a:bodyPr/>
          <a:lstStyle/>
          <a:p>
            <a:r>
              <a:rPr lang="en-GB"/>
              <a:t>Failure in returns gatekeeping can also create significant friction between supplier and customer firms, not to mention lost revenue</a:t>
            </a:r>
          </a:p>
          <a:p>
            <a:r>
              <a:rPr lang="en-GB"/>
              <a:t>A specialist clothing manufacture saw a dramatic fall in stock price as a result in part of the inability of the retailer who sold the product to manage returns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r>
              <a:rPr lang="en-GB"/>
              <a:t>Managing Returns</a:t>
            </a:r>
          </a:p>
        </p:txBody>
      </p:sp>
      <p:sp>
        <p:nvSpPr>
          <p:cNvPr id="9219" name="Rectangle 3"/>
          <p:cNvSpPr>
            <a:spLocks noGrp="1" noChangeArrowheads="1"/>
          </p:cNvSpPr>
          <p:nvPr>
            <p:ph type="body" idx="1"/>
          </p:nvPr>
        </p:nvSpPr>
        <p:spPr>
          <a:xfrm>
            <a:off x="457200" y="1600200"/>
            <a:ext cx="8229600" cy="4997450"/>
          </a:xfrm>
        </p:spPr>
        <p:txBody>
          <a:bodyPr/>
          <a:lstStyle/>
          <a:p>
            <a:r>
              <a:rPr lang="en-GB" sz="2800"/>
              <a:t>Instead of using a centralised returns processing centre which significantly expedites the reverse logistics pipeline, the retailer accumulated store returns and sent them back to the manufacturer in infrequent, large batches</a:t>
            </a:r>
          </a:p>
          <a:p>
            <a:r>
              <a:rPr lang="en-GB" sz="2800"/>
              <a:t>This practice, coupled with a breakdown in manufacturer-retailer communication channels, created mountains of returned product on which the retailer only received a fraction of the original cost</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r>
              <a:rPr lang="en-GB" sz="4000"/>
              <a:t>Compact Disposition Cycle Time</a:t>
            </a:r>
          </a:p>
        </p:txBody>
      </p:sp>
      <p:sp>
        <p:nvSpPr>
          <p:cNvPr id="10243" name="Rectangle 3"/>
          <p:cNvSpPr>
            <a:spLocks noGrp="1" noChangeArrowheads="1"/>
          </p:cNvSpPr>
          <p:nvPr>
            <p:ph type="body" idx="1"/>
          </p:nvPr>
        </p:nvSpPr>
        <p:spPr>
          <a:xfrm>
            <a:off x="457200" y="1600200"/>
            <a:ext cx="8229600" cy="4997450"/>
          </a:xfrm>
        </p:spPr>
        <p:txBody>
          <a:bodyPr/>
          <a:lstStyle/>
          <a:p>
            <a:r>
              <a:rPr lang="en-GB" sz="2800"/>
              <a:t>Another critical element to successful reverse logistics is being able to reduce cycle times related to return product decisions, movement, and processing</a:t>
            </a:r>
          </a:p>
          <a:p>
            <a:r>
              <a:rPr lang="en-GB" sz="2800"/>
              <a:t>For many companies returns are exception-driven processes</a:t>
            </a:r>
          </a:p>
          <a:p>
            <a:r>
              <a:rPr lang="en-GB" sz="2800"/>
              <a:t>Often when material comes back to a distribution centre, it is not clear whether the items are defective, can be reused or refurbished, or need to be sent to landfill for disposal</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r>
              <a:rPr lang="en-GB" sz="4000"/>
              <a:t>Compact Disposition Cycle Time</a:t>
            </a:r>
          </a:p>
        </p:txBody>
      </p:sp>
      <p:sp>
        <p:nvSpPr>
          <p:cNvPr id="11267" name="Rectangle 3"/>
          <p:cNvSpPr>
            <a:spLocks noGrp="1" noChangeArrowheads="1"/>
          </p:cNvSpPr>
          <p:nvPr>
            <p:ph type="body" idx="1"/>
          </p:nvPr>
        </p:nvSpPr>
        <p:spPr>
          <a:xfrm>
            <a:off x="457200" y="1600200"/>
            <a:ext cx="8229600" cy="5068888"/>
          </a:xfrm>
        </p:spPr>
        <p:txBody>
          <a:bodyPr/>
          <a:lstStyle/>
          <a:p>
            <a:pPr>
              <a:lnSpc>
                <a:spcPct val="90000"/>
              </a:lnSpc>
            </a:pPr>
            <a:r>
              <a:rPr lang="en-GB" sz="2800"/>
              <a:t>The challenge of running a distribution system in forward is difficult; it is harder still for companies to allocate resources to manage the system in reverse</a:t>
            </a:r>
          </a:p>
          <a:p>
            <a:pPr>
              <a:lnSpc>
                <a:spcPct val="90000"/>
              </a:lnSpc>
            </a:pPr>
            <a:r>
              <a:rPr lang="en-GB" sz="2800"/>
              <a:t>Part of the difficulty that firms have in compacting disposition cycle time is that there does not seem to be much reward for taking responsibility and making a timely decision as to how product should be dispositioned</a:t>
            </a:r>
          </a:p>
          <a:p>
            <a:pPr>
              <a:lnSpc>
                <a:spcPct val="90000"/>
              </a:lnSpc>
            </a:pPr>
            <a:r>
              <a:rPr lang="en-GB" sz="2800"/>
              <a:t>Employees have difficulty making decisions when the decision rules are not clearly stated and exceptions are often made</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r>
              <a:rPr lang="en-GB" sz="4000"/>
              <a:t>Reverse Logistics Information Systems</a:t>
            </a:r>
          </a:p>
        </p:txBody>
      </p:sp>
      <p:sp>
        <p:nvSpPr>
          <p:cNvPr id="12291" name="Rectangle 3"/>
          <p:cNvSpPr>
            <a:spLocks noGrp="1" noChangeArrowheads="1"/>
          </p:cNvSpPr>
          <p:nvPr>
            <p:ph type="body" idx="1"/>
          </p:nvPr>
        </p:nvSpPr>
        <p:spPr>
          <a:xfrm>
            <a:off x="457200" y="1600200"/>
            <a:ext cx="8229600" cy="5068888"/>
          </a:xfrm>
        </p:spPr>
        <p:txBody>
          <a:bodyPr/>
          <a:lstStyle/>
          <a:p>
            <a:r>
              <a:rPr lang="en-GB"/>
              <a:t>One of the most serious problems that firms face in the execution of a reverse logistics operation is the lack of good information systems</a:t>
            </a:r>
          </a:p>
          <a:p>
            <a:r>
              <a:rPr lang="en-GB"/>
              <a:t>Reverse logistics is typically a boundary-spanning process between firms of business units of the company.  Developing systems that have to work across boundaries adds additional complexity to the problem</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r>
              <a:rPr lang="en-GB" sz="4000"/>
              <a:t>Reverse Logistics Information Systems</a:t>
            </a:r>
          </a:p>
        </p:txBody>
      </p:sp>
      <p:sp>
        <p:nvSpPr>
          <p:cNvPr id="13315" name="Rectangle 3"/>
          <p:cNvSpPr>
            <a:spLocks noGrp="1" noChangeArrowheads="1"/>
          </p:cNvSpPr>
          <p:nvPr>
            <p:ph type="body" idx="1"/>
          </p:nvPr>
        </p:nvSpPr>
        <p:spPr/>
        <p:txBody>
          <a:bodyPr/>
          <a:lstStyle/>
          <a:p>
            <a:r>
              <a:rPr lang="en-GB"/>
              <a:t>For the retailer, a system that tracks returns at store level is desirable</a:t>
            </a:r>
          </a:p>
          <a:p>
            <a:r>
              <a:rPr lang="en-GB"/>
              <a:t>The system should create a database at the store level so that the retailer can begin tracking returned product and follow it all the way back through the pipeline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r>
              <a:rPr lang="en-GB" sz="4000"/>
              <a:t>Reverse Logistics Information Systems</a:t>
            </a:r>
          </a:p>
        </p:txBody>
      </p:sp>
      <p:sp>
        <p:nvSpPr>
          <p:cNvPr id="14339" name="Rectangle 3"/>
          <p:cNvSpPr>
            <a:spLocks noGrp="1" noChangeArrowheads="1"/>
          </p:cNvSpPr>
          <p:nvPr>
            <p:ph type="body" idx="1"/>
          </p:nvPr>
        </p:nvSpPr>
        <p:spPr>
          <a:xfrm>
            <a:off x="457200" y="1600200"/>
            <a:ext cx="8229600" cy="4997450"/>
          </a:xfrm>
        </p:spPr>
        <p:txBody>
          <a:bodyPr/>
          <a:lstStyle/>
          <a:p>
            <a:r>
              <a:rPr lang="en-GB"/>
              <a:t>Better systems have the benefit of tracking returns, measuring cycle times and vendor performance</a:t>
            </a:r>
          </a:p>
          <a:p>
            <a:r>
              <a:rPr lang="en-GB"/>
              <a:t>The firm’s buyers have much better information in their hands when they talk to suppliers and negotiate allowances</a:t>
            </a:r>
          </a:p>
          <a:p>
            <a:r>
              <a:rPr lang="en-GB"/>
              <a:t>Also, the stores can see if the consumers are committing “return abuse” and are trying to take advantage of the store</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r>
              <a:rPr lang="en-GB" sz="4000"/>
              <a:t>Reverse Logistics Information Systems</a:t>
            </a:r>
          </a:p>
        </p:txBody>
      </p:sp>
      <p:sp>
        <p:nvSpPr>
          <p:cNvPr id="15363" name="Rectangle 3"/>
          <p:cNvSpPr>
            <a:spLocks noGrp="1" noChangeArrowheads="1"/>
          </p:cNvSpPr>
          <p:nvPr>
            <p:ph type="body" idx="1"/>
          </p:nvPr>
        </p:nvSpPr>
        <p:spPr/>
        <p:txBody>
          <a:bodyPr/>
          <a:lstStyle/>
          <a:p>
            <a:pPr marL="609600" indent="-609600">
              <a:buFontTx/>
              <a:buNone/>
            </a:pPr>
            <a:r>
              <a:rPr lang="en-GB" b="1" u="sng"/>
              <a:t>Returns transaction processing</a:t>
            </a:r>
          </a:p>
          <a:p>
            <a:pPr marL="609600" indent="-609600">
              <a:buFontTx/>
              <a:buNone/>
            </a:pPr>
            <a:r>
              <a:rPr lang="en-GB"/>
              <a:t>A good system might include: -</a:t>
            </a:r>
          </a:p>
          <a:p>
            <a:pPr marL="609600" indent="-609600">
              <a:buFontTx/>
              <a:buNone/>
            </a:pPr>
            <a:endParaRPr lang="en-GB"/>
          </a:p>
          <a:p>
            <a:pPr marL="609600" indent="-609600">
              <a:buFontTx/>
              <a:buAutoNum type="alphaLcParenR"/>
            </a:pPr>
            <a:r>
              <a:rPr lang="en-GB"/>
              <a:t>Inventory category update facility</a:t>
            </a:r>
          </a:p>
          <a:p>
            <a:pPr marL="609600" indent="-609600">
              <a:buFontTx/>
              <a:buAutoNum type="alphaLcParenR"/>
            </a:pPr>
            <a:r>
              <a:rPr lang="en-GB"/>
              <a:t>Chargeback to reconcile with the vendor</a:t>
            </a:r>
          </a:p>
          <a:p>
            <a:pPr marL="609600" indent="-609600">
              <a:buFontTx/>
              <a:buAutoNum type="alphaLcParenR"/>
            </a:pPr>
            <a:r>
              <a:rPr lang="en-GB"/>
              <a:t>Reorder facility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GB" sz="4000"/>
              <a:t>Reverse Logistics Information Systems</a:t>
            </a:r>
          </a:p>
        </p:txBody>
      </p:sp>
      <p:sp>
        <p:nvSpPr>
          <p:cNvPr id="16387" name="Rectangle 3"/>
          <p:cNvSpPr>
            <a:spLocks noGrp="1" noChangeArrowheads="1"/>
          </p:cNvSpPr>
          <p:nvPr>
            <p:ph type="body" idx="1"/>
          </p:nvPr>
        </p:nvSpPr>
        <p:spPr>
          <a:xfrm>
            <a:off x="457200" y="1600200"/>
            <a:ext cx="8229600" cy="5068888"/>
          </a:xfrm>
        </p:spPr>
        <p:txBody>
          <a:bodyPr/>
          <a:lstStyle/>
          <a:p>
            <a:r>
              <a:rPr lang="en-GB" sz="2800"/>
              <a:t>A good system allows the firm to quickly obtain credit for returned product, which improves cash flow management through the reverse logistics pipeline</a:t>
            </a:r>
          </a:p>
          <a:p>
            <a:r>
              <a:rPr lang="en-GB" sz="2800"/>
              <a:t>A company can change suppliers liquidate the old supplier’s product, and get through final resolution much more quickly than if the reverse logistics information flow is not automated</a:t>
            </a:r>
          </a:p>
          <a:p>
            <a:r>
              <a:rPr lang="en-GB" sz="2800"/>
              <a:t>Part of returns transaction processing is understanding why the items were returned and how they should be depositioned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lstStyle/>
          <a:p>
            <a:r>
              <a:rPr lang="en-GB"/>
              <a:t>Centralised Return Centres</a:t>
            </a:r>
          </a:p>
        </p:txBody>
      </p:sp>
      <p:sp>
        <p:nvSpPr>
          <p:cNvPr id="17411" name="Rectangle 3"/>
          <p:cNvSpPr>
            <a:spLocks noGrp="1" noChangeArrowheads="1"/>
          </p:cNvSpPr>
          <p:nvPr>
            <p:ph type="body" idx="1"/>
          </p:nvPr>
        </p:nvSpPr>
        <p:spPr/>
        <p:txBody>
          <a:bodyPr/>
          <a:lstStyle/>
          <a:p>
            <a:pPr>
              <a:lnSpc>
                <a:spcPct val="90000"/>
              </a:lnSpc>
            </a:pPr>
            <a:r>
              <a:rPr lang="en-GB"/>
              <a:t>Centralised return centres are processing facilities devoted to handling returns quickly and efficiently</a:t>
            </a:r>
          </a:p>
          <a:p>
            <a:pPr>
              <a:lnSpc>
                <a:spcPct val="90000"/>
              </a:lnSpc>
            </a:pPr>
            <a:r>
              <a:rPr lang="en-GB"/>
              <a:t>CRCs have been utilised for years, but in the last few years, they have become much more popular as more retailers and manufacturers have decided to devote specialised buildings and workforces to managing and processing returns</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p:txBody>
          <a:bodyPr/>
          <a:lstStyle/>
          <a:p>
            <a:r>
              <a:rPr lang="en-GB"/>
              <a:t>Centralised Return Centres</a:t>
            </a:r>
          </a:p>
        </p:txBody>
      </p:sp>
      <p:sp>
        <p:nvSpPr>
          <p:cNvPr id="18435" name="Rectangle 3"/>
          <p:cNvSpPr>
            <a:spLocks noGrp="1" noChangeArrowheads="1"/>
          </p:cNvSpPr>
          <p:nvPr>
            <p:ph type="body" idx="1"/>
          </p:nvPr>
        </p:nvSpPr>
        <p:spPr>
          <a:xfrm>
            <a:off x="179388" y="1341438"/>
            <a:ext cx="8785225" cy="5327650"/>
          </a:xfrm>
        </p:spPr>
        <p:txBody>
          <a:bodyPr/>
          <a:lstStyle/>
          <a:p>
            <a:pPr>
              <a:lnSpc>
                <a:spcPct val="90000"/>
              </a:lnSpc>
            </a:pPr>
            <a:r>
              <a:rPr lang="en-GB" sz="2800"/>
              <a:t>In a centralised system, all products for the reverse logistics pipeline are brought to a central facility, where they are sorted, processed, and then shipped to their next destinations</a:t>
            </a:r>
          </a:p>
          <a:p>
            <a:pPr>
              <a:lnSpc>
                <a:spcPct val="90000"/>
              </a:lnSpc>
            </a:pPr>
            <a:r>
              <a:rPr lang="en-GB" sz="2800"/>
              <a:t>This system has the benefit of creating the largest possible volumes for each of the reverse logistics flow customers, which often leads to higher revenues for the returned items</a:t>
            </a:r>
          </a:p>
          <a:p>
            <a:pPr>
              <a:lnSpc>
                <a:spcPct val="90000"/>
              </a:lnSpc>
            </a:pPr>
            <a:r>
              <a:rPr lang="en-GB" sz="2800"/>
              <a:t>It also allows the firm to maximise its return on the items, due in part, to sortation specialists who develop expertise in certain areas and can consistently find the best destination for each product</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r>
              <a:rPr lang="en-GB"/>
              <a:t>Centralised Return Centres</a:t>
            </a:r>
          </a:p>
        </p:txBody>
      </p:sp>
      <p:sp>
        <p:nvSpPr>
          <p:cNvPr id="19459" name="Rectangle 3"/>
          <p:cNvSpPr>
            <a:spLocks noGrp="1" noChangeArrowheads="1"/>
          </p:cNvSpPr>
          <p:nvPr>
            <p:ph type="body" idx="1"/>
          </p:nvPr>
        </p:nvSpPr>
        <p:spPr>
          <a:xfrm>
            <a:off x="457200" y="1600200"/>
            <a:ext cx="8229600" cy="5068888"/>
          </a:xfrm>
        </p:spPr>
        <p:txBody>
          <a:bodyPr/>
          <a:lstStyle/>
          <a:p>
            <a:pPr marL="609600" indent="-609600">
              <a:buFontTx/>
              <a:buNone/>
            </a:pPr>
            <a:r>
              <a:rPr lang="en-GB"/>
              <a:t>CRCs work as follows</a:t>
            </a:r>
          </a:p>
          <a:p>
            <a:pPr marL="609600" indent="-609600">
              <a:buFontTx/>
              <a:buAutoNum type="arabicPeriod"/>
            </a:pPr>
            <a:r>
              <a:rPr lang="en-GB"/>
              <a:t>The retail store send product back to one or more centralised return centres</a:t>
            </a:r>
          </a:p>
          <a:p>
            <a:pPr marL="609600" indent="-609600">
              <a:buFontTx/>
              <a:buAutoNum type="arabicPeriod"/>
            </a:pPr>
            <a:r>
              <a:rPr lang="en-GB"/>
              <a:t>The CRC then accumulates the returned product for processing</a:t>
            </a:r>
          </a:p>
          <a:p>
            <a:pPr marL="609600" indent="-609600">
              <a:buFontTx/>
              <a:buAutoNum type="arabicPeriod"/>
            </a:pPr>
            <a:r>
              <a:rPr lang="en-GB"/>
              <a:t>The CRC will make a decision about the appropriate disposition for the product, based on guidelines set by the retailer and manufacturer</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r>
              <a:rPr lang="en-GB"/>
              <a:t>Centralised Return Centres</a:t>
            </a:r>
          </a:p>
        </p:txBody>
      </p:sp>
      <p:sp>
        <p:nvSpPr>
          <p:cNvPr id="20483" name="Rectangle 3"/>
          <p:cNvSpPr>
            <a:spLocks noGrp="1" noChangeArrowheads="1"/>
          </p:cNvSpPr>
          <p:nvPr>
            <p:ph type="body" idx="1"/>
          </p:nvPr>
        </p:nvSpPr>
        <p:spPr>
          <a:xfrm>
            <a:off x="457200" y="1600200"/>
            <a:ext cx="8229600" cy="4997450"/>
          </a:xfrm>
        </p:spPr>
        <p:txBody>
          <a:bodyPr/>
          <a:lstStyle/>
          <a:p>
            <a:pPr>
              <a:lnSpc>
                <a:spcPct val="90000"/>
              </a:lnSpc>
            </a:pPr>
            <a:r>
              <a:rPr lang="en-GB"/>
              <a:t>One of the most important activities is the sortation step</a:t>
            </a:r>
          </a:p>
          <a:p>
            <a:pPr>
              <a:lnSpc>
                <a:spcPct val="90000"/>
              </a:lnSpc>
            </a:pPr>
            <a:r>
              <a:rPr lang="en-GB"/>
              <a:t>During this part of the process, employees make decisions about whether the product can be resold or if it has to be scrapped</a:t>
            </a:r>
          </a:p>
          <a:p>
            <a:pPr>
              <a:lnSpc>
                <a:spcPct val="90000"/>
              </a:lnSpc>
            </a:pPr>
            <a:r>
              <a:rPr lang="en-GB"/>
              <a:t>Determining the best channel for dispositioning of the product is of critical importance in maximising revenue from the products in the reverse logistics pipeline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GB"/>
              <a:t>Centralised Return Centres</a:t>
            </a:r>
          </a:p>
        </p:txBody>
      </p:sp>
      <p:sp>
        <p:nvSpPr>
          <p:cNvPr id="21507" name="Rectangle 3"/>
          <p:cNvSpPr>
            <a:spLocks noGrp="1" noChangeArrowheads="1"/>
          </p:cNvSpPr>
          <p:nvPr>
            <p:ph type="body" idx="1"/>
          </p:nvPr>
        </p:nvSpPr>
        <p:spPr/>
        <p:txBody>
          <a:bodyPr/>
          <a:lstStyle/>
          <a:p>
            <a:r>
              <a:rPr lang="en-GB" sz="2800"/>
              <a:t>Impose order on the reverse flow and they are associated with information system improvement</a:t>
            </a:r>
          </a:p>
          <a:p>
            <a:r>
              <a:rPr lang="en-GB" sz="2800"/>
              <a:t>In almost every instance, companies said that centralised return centres had a positive impact on the bottom line</a:t>
            </a:r>
          </a:p>
          <a:p>
            <a:r>
              <a:rPr lang="en-GB" sz="2800"/>
              <a:t>One company reported that the combination of implementing centralised return centres, moving to an asset recovery programme, and improved the corporate bottom line by 25%</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r>
              <a:rPr lang="en-GB"/>
              <a:t>Centralised Returns Centres</a:t>
            </a:r>
          </a:p>
        </p:txBody>
      </p:sp>
      <p:sp>
        <p:nvSpPr>
          <p:cNvPr id="22531" name="Rectangle 3"/>
          <p:cNvSpPr>
            <a:spLocks noGrp="1" noChangeArrowheads="1"/>
          </p:cNvSpPr>
          <p:nvPr>
            <p:ph type="body" idx="1"/>
          </p:nvPr>
        </p:nvSpPr>
        <p:spPr/>
        <p:txBody>
          <a:bodyPr/>
          <a:lstStyle/>
          <a:p>
            <a:pPr>
              <a:lnSpc>
                <a:spcPct val="90000"/>
              </a:lnSpc>
              <a:buFontTx/>
              <a:buNone/>
            </a:pPr>
            <a:r>
              <a:rPr lang="en-GB"/>
              <a:t>Can result in the following</a:t>
            </a:r>
          </a:p>
          <a:p>
            <a:pPr>
              <a:lnSpc>
                <a:spcPct val="90000"/>
              </a:lnSpc>
            </a:pPr>
            <a:r>
              <a:rPr lang="en-GB"/>
              <a:t>Consistency</a:t>
            </a:r>
          </a:p>
          <a:p>
            <a:pPr>
              <a:lnSpc>
                <a:spcPct val="90000"/>
              </a:lnSpc>
            </a:pPr>
            <a:r>
              <a:rPr lang="en-GB"/>
              <a:t>Improve space utilisation</a:t>
            </a:r>
          </a:p>
          <a:p>
            <a:pPr>
              <a:lnSpc>
                <a:spcPct val="90000"/>
              </a:lnSpc>
            </a:pPr>
            <a:r>
              <a:rPr lang="en-GB"/>
              <a:t>Labour saving</a:t>
            </a:r>
          </a:p>
          <a:p>
            <a:pPr>
              <a:lnSpc>
                <a:spcPct val="90000"/>
              </a:lnSpc>
            </a:pPr>
            <a:r>
              <a:rPr lang="en-GB"/>
              <a:t>Decreased/increased transportation costs</a:t>
            </a:r>
          </a:p>
          <a:p>
            <a:pPr>
              <a:lnSpc>
                <a:spcPct val="90000"/>
              </a:lnSpc>
            </a:pPr>
            <a:r>
              <a:rPr lang="en-GB"/>
              <a:t>Improved customer service</a:t>
            </a:r>
          </a:p>
          <a:p>
            <a:pPr>
              <a:lnSpc>
                <a:spcPct val="90000"/>
              </a:lnSpc>
            </a:pPr>
            <a:r>
              <a:rPr lang="en-GB"/>
              <a:t>Compacting disposition time</a:t>
            </a:r>
          </a:p>
          <a:p>
            <a:pPr>
              <a:lnSpc>
                <a:spcPct val="90000"/>
              </a:lnSpc>
            </a:pPr>
            <a:r>
              <a:rPr lang="en-GB"/>
              <a:t>Visibility of quality problems</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r>
              <a:rPr lang="en-GB"/>
              <a:t>Centralised Returns Centres</a:t>
            </a:r>
          </a:p>
        </p:txBody>
      </p:sp>
      <p:sp>
        <p:nvSpPr>
          <p:cNvPr id="23555" name="Rectangle 3"/>
          <p:cNvSpPr>
            <a:spLocks noGrp="1" noChangeArrowheads="1"/>
          </p:cNvSpPr>
          <p:nvPr>
            <p:ph type="body" idx="1"/>
          </p:nvPr>
        </p:nvSpPr>
        <p:spPr>
          <a:xfrm>
            <a:off x="395288" y="1600200"/>
            <a:ext cx="8291512" cy="4997450"/>
          </a:xfrm>
        </p:spPr>
        <p:txBody>
          <a:bodyPr/>
          <a:lstStyle/>
          <a:p>
            <a:pPr>
              <a:lnSpc>
                <a:spcPct val="90000"/>
              </a:lnSpc>
            </a:pPr>
            <a:r>
              <a:rPr lang="en-GB" b="1" u="sng"/>
              <a:t>Consistency</a:t>
            </a:r>
            <a:r>
              <a:rPr lang="en-GB"/>
              <a:t>: - sending returns back to CRCs results in more consistent decisions being made about product disposition.  Because processes are standardised, errors are more easily identified and avoided</a:t>
            </a:r>
            <a:endParaRPr lang="en-GB" b="1" u="sng"/>
          </a:p>
          <a:p>
            <a:pPr>
              <a:lnSpc>
                <a:spcPct val="90000"/>
              </a:lnSpc>
            </a:pPr>
            <a:r>
              <a:rPr lang="en-GB" b="1" u="sng"/>
              <a:t>Space utilisation</a:t>
            </a:r>
            <a:r>
              <a:rPr lang="en-GB"/>
              <a:t>: - retail stores generally have limited space and do not want to devote much space to holding non-selling returns</a:t>
            </a:r>
            <a:endParaRPr lang="en-GB" b="1" u="sng"/>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r>
              <a:rPr lang="en-GB"/>
              <a:t>Centralised Returns Centres</a:t>
            </a:r>
          </a:p>
        </p:txBody>
      </p:sp>
      <p:sp>
        <p:nvSpPr>
          <p:cNvPr id="24579" name="Rectangle 3"/>
          <p:cNvSpPr>
            <a:spLocks noGrp="1" noChangeArrowheads="1"/>
          </p:cNvSpPr>
          <p:nvPr>
            <p:ph type="body" idx="1"/>
          </p:nvPr>
        </p:nvSpPr>
        <p:spPr/>
        <p:txBody>
          <a:bodyPr/>
          <a:lstStyle/>
          <a:p>
            <a:pPr>
              <a:lnSpc>
                <a:spcPct val="90000"/>
              </a:lnSpc>
            </a:pPr>
            <a:r>
              <a:rPr lang="en-GB" b="1" u="sng"/>
              <a:t>Labour savings</a:t>
            </a:r>
            <a:r>
              <a:rPr lang="en-GB"/>
              <a:t>: - by centralising returns processing, a retailer minimises the labour required to complete the processing of returns</a:t>
            </a:r>
            <a:endParaRPr lang="en-GB" b="1" u="sng"/>
          </a:p>
          <a:p>
            <a:pPr>
              <a:lnSpc>
                <a:spcPct val="90000"/>
              </a:lnSpc>
            </a:pPr>
            <a:r>
              <a:rPr lang="en-GB" b="1" u="sng"/>
              <a:t>Transportation costs</a:t>
            </a:r>
            <a:r>
              <a:rPr lang="en-GB"/>
              <a:t>: - logistics- related transportation costs can decline due to consolidation.  With a CRC model, a retailer or manufacturer can utilise “milk runs” to pick up returned goods</a:t>
            </a:r>
            <a:endParaRPr lang="en-GB" b="1" u="sng"/>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r>
              <a:rPr lang="en-GB"/>
              <a:t>Centralised Returns Centres</a:t>
            </a:r>
          </a:p>
        </p:txBody>
      </p:sp>
      <p:sp>
        <p:nvSpPr>
          <p:cNvPr id="25603" name="Rectangle 3"/>
          <p:cNvSpPr>
            <a:spLocks noGrp="1" noChangeArrowheads="1"/>
          </p:cNvSpPr>
          <p:nvPr>
            <p:ph type="body" idx="1"/>
          </p:nvPr>
        </p:nvSpPr>
        <p:spPr>
          <a:xfrm>
            <a:off x="457200" y="1600200"/>
            <a:ext cx="8229600" cy="4997450"/>
          </a:xfrm>
        </p:spPr>
        <p:txBody>
          <a:bodyPr/>
          <a:lstStyle/>
          <a:p>
            <a:pPr>
              <a:lnSpc>
                <a:spcPct val="90000"/>
              </a:lnSpc>
            </a:pPr>
            <a:r>
              <a:rPr lang="en-GB" b="1" u="sng"/>
              <a:t>Transportation costs</a:t>
            </a:r>
            <a:r>
              <a:rPr lang="en-GB"/>
              <a:t>: - the downside to a completely centralised system is that handling and transportation costs can increase because all products must be transported from the retail locations to the centralised facility.  If a product is going to be thrown away, transporting it to a centralised facility just to throw it away increases costs, but does not increase revenues, because the product is still thrown away</a:t>
            </a:r>
            <a:endParaRPr lang="en-GB" b="1" u="sng"/>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r>
              <a:rPr lang="en-GB"/>
              <a:t>Centralised Returns Centres</a:t>
            </a:r>
          </a:p>
        </p:txBody>
      </p:sp>
      <p:sp>
        <p:nvSpPr>
          <p:cNvPr id="26627" name="Rectangle 3"/>
          <p:cNvSpPr>
            <a:spLocks noGrp="1" noChangeArrowheads="1"/>
          </p:cNvSpPr>
          <p:nvPr>
            <p:ph type="body" idx="1"/>
          </p:nvPr>
        </p:nvSpPr>
        <p:spPr/>
        <p:txBody>
          <a:bodyPr/>
          <a:lstStyle/>
          <a:p>
            <a:r>
              <a:rPr lang="en-GB" b="1" u="sng"/>
              <a:t>Transportation costs</a:t>
            </a:r>
            <a:r>
              <a:rPr lang="en-GB"/>
              <a:t>: - however, the cost savings, reduced disposition time, and improved revenues associated with the implementation of CRCs more than makes up for the increased transport costs incurred if the product is to be scrapped</a:t>
            </a:r>
            <a:endParaRPr lang="en-GB" b="1" u="sng"/>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p:txBody>
          <a:bodyPr/>
          <a:lstStyle/>
          <a:p>
            <a:r>
              <a:rPr lang="en-GB"/>
              <a:t>Centralised Returns Centres</a:t>
            </a:r>
          </a:p>
        </p:txBody>
      </p:sp>
      <p:sp>
        <p:nvSpPr>
          <p:cNvPr id="27651" name="Rectangle 3"/>
          <p:cNvSpPr>
            <a:spLocks noGrp="1" noChangeArrowheads="1"/>
          </p:cNvSpPr>
          <p:nvPr>
            <p:ph type="body" idx="1"/>
          </p:nvPr>
        </p:nvSpPr>
        <p:spPr>
          <a:xfrm>
            <a:off x="457200" y="1268413"/>
            <a:ext cx="8229600" cy="5329237"/>
          </a:xfrm>
        </p:spPr>
        <p:txBody>
          <a:bodyPr/>
          <a:lstStyle/>
          <a:p>
            <a:pPr>
              <a:lnSpc>
                <a:spcPct val="90000"/>
              </a:lnSpc>
            </a:pPr>
            <a:r>
              <a:rPr lang="en-GB" b="1" u="sng"/>
              <a:t>Improved customer service</a:t>
            </a:r>
            <a:r>
              <a:rPr lang="en-GB"/>
              <a:t>: - it can speed the reconciliation process, improve return material authorisation verification, and be part of developing important management information</a:t>
            </a:r>
          </a:p>
          <a:p>
            <a:pPr>
              <a:lnSpc>
                <a:spcPct val="90000"/>
              </a:lnSpc>
            </a:pPr>
            <a:r>
              <a:rPr lang="en-GB"/>
              <a:t>Also, good reverse logistics management can be a marketing strategy to keep customers loyal</a:t>
            </a:r>
          </a:p>
          <a:p>
            <a:pPr>
              <a:lnSpc>
                <a:spcPct val="90000"/>
              </a:lnSpc>
            </a:pPr>
            <a:r>
              <a:rPr lang="en-GB"/>
              <a:t>Processing the transaction quickly and giving the customer credit helps to build customer loyalty</a:t>
            </a:r>
            <a:endParaRPr lang="en-GB" b="1" u="sng"/>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r>
              <a:rPr lang="en-GB"/>
              <a:t>Centralised Returns Centres</a:t>
            </a:r>
          </a:p>
        </p:txBody>
      </p:sp>
      <p:sp>
        <p:nvSpPr>
          <p:cNvPr id="28675" name="Rectangle 3"/>
          <p:cNvSpPr>
            <a:spLocks noGrp="1" noChangeArrowheads="1"/>
          </p:cNvSpPr>
          <p:nvPr>
            <p:ph type="body" idx="1"/>
          </p:nvPr>
        </p:nvSpPr>
        <p:spPr>
          <a:xfrm>
            <a:off x="457200" y="1600200"/>
            <a:ext cx="8229600" cy="4852988"/>
          </a:xfrm>
        </p:spPr>
        <p:txBody>
          <a:bodyPr/>
          <a:lstStyle/>
          <a:p>
            <a:pPr>
              <a:lnSpc>
                <a:spcPct val="90000"/>
              </a:lnSpc>
            </a:pPr>
            <a:r>
              <a:rPr lang="en-GB" b="1" u="sng"/>
              <a:t>Compacting disposition time</a:t>
            </a:r>
            <a:r>
              <a:rPr lang="en-GB"/>
              <a:t>: - CRCs tend to expedite the reverse logistics pipeline.  Before implementing a CRC, retailers would accumulate store returns and send them back to the manufacturer in infrequent, unorganised, large batches</a:t>
            </a:r>
          </a:p>
          <a:p>
            <a:pPr>
              <a:lnSpc>
                <a:spcPct val="90000"/>
              </a:lnSpc>
            </a:pPr>
            <a:r>
              <a:rPr lang="en-GB"/>
              <a:t>This inefficient handling would result in the loss of value as the returned product sat for a long period of time and was often damaged</a:t>
            </a:r>
            <a:endParaRPr lang="en-GB" b="1" u="sng"/>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r>
              <a:rPr lang="en-GB"/>
              <a:t>Centralised Returns Centres</a:t>
            </a:r>
          </a:p>
        </p:txBody>
      </p:sp>
      <p:sp>
        <p:nvSpPr>
          <p:cNvPr id="29699" name="Rectangle 3"/>
          <p:cNvSpPr>
            <a:spLocks noGrp="1" noChangeArrowheads="1"/>
          </p:cNvSpPr>
          <p:nvPr>
            <p:ph type="body" idx="1"/>
          </p:nvPr>
        </p:nvSpPr>
        <p:spPr>
          <a:xfrm>
            <a:off x="457200" y="1600200"/>
            <a:ext cx="8229600" cy="4997450"/>
          </a:xfrm>
        </p:spPr>
        <p:txBody>
          <a:bodyPr/>
          <a:lstStyle/>
          <a:p>
            <a:pPr>
              <a:lnSpc>
                <a:spcPct val="90000"/>
              </a:lnSpc>
            </a:pPr>
            <a:r>
              <a:rPr lang="en-GB" sz="2800" b="1" u="sng"/>
              <a:t>Visibility of quality problems</a:t>
            </a:r>
            <a:r>
              <a:rPr lang="en-GB" sz="2800"/>
              <a:t>: - it becomes easier to see quality problems as product flows in from several retail stores</a:t>
            </a:r>
          </a:p>
          <a:p>
            <a:pPr>
              <a:lnSpc>
                <a:spcPct val="90000"/>
              </a:lnSpc>
            </a:pPr>
            <a:r>
              <a:rPr lang="en-GB" sz="2800"/>
              <a:t>It allows returned merchandise to be matched with the vendor, the firm can more quickly see problem products and suppliers</a:t>
            </a:r>
          </a:p>
          <a:p>
            <a:pPr>
              <a:lnSpc>
                <a:spcPct val="90000"/>
              </a:lnSpc>
            </a:pPr>
            <a:r>
              <a:rPr lang="en-GB" sz="2800"/>
              <a:t>They can then improve product quality and reduce returns</a:t>
            </a:r>
          </a:p>
          <a:p>
            <a:pPr>
              <a:lnSpc>
                <a:spcPct val="90000"/>
              </a:lnSpc>
            </a:pPr>
            <a:r>
              <a:rPr lang="en-GB" sz="2800"/>
              <a:t>By tracking hundreds of return authorisations, a firm can build a data warehouse that contains return reasons</a:t>
            </a:r>
            <a:endParaRPr lang="en-GB" sz="2800" b="1" u="sng"/>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r>
              <a:rPr lang="en-GB"/>
              <a:t>Centralised Returns Centres</a:t>
            </a:r>
          </a:p>
        </p:txBody>
      </p:sp>
      <p:sp>
        <p:nvSpPr>
          <p:cNvPr id="30723" name="Rectangle 3"/>
          <p:cNvSpPr>
            <a:spLocks noGrp="1" noChangeArrowheads="1"/>
          </p:cNvSpPr>
          <p:nvPr>
            <p:ph type="body" idx="1"/>
          </p:nvPr>
        </p:nvSpPr>
        <p:spPr>
          <a:xfrm>
            <a:off x="457200" y="1600200"/>
            <a:ext cx="8229600" cy="4924425"/>
          </a:xfrm>
        </p:spPr>
        <p:txBody>
          <a:bodyPr/>
          <a:lstStyle/>
          <a:p>
            <a:pPr>
              <a:buFontTx/>
              <a:buNone/>
            </a:pPr>
            <a:r>
              <a:rPr lang="en-GB" sz="2800" b="1" u="sng"/>
              <a:t>Quality Example</a:t>
            </a:r>
          </a:p>
          <a:p>
            <a:pPr>
              <a:buFontTx/>
              <a:buNone/>
            </a:pPr>
            <a:r>
              <a:rPr lang="en-GB" sz="2800"/>
              <a:t>	A firm that manufacturers bread machines was experiencing a high rate of return on apparently operable machines.  The problem was that the picture on the box showed a perfectly formed loaf of bread.  The machine, however, actually produced a loaf that looked like a ball.  It was not until the manufacturer could view management information that was derived from a number of returns that they understood the actual problem</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r>
              <a:rPr lang="en-GB" sz="4000"/>
              <a:t>Benefits Centralised Returns Centres</a:t>
            </a:r>
          </a:p>
        </p:txBody>
      </p:sp>
      <p:sp>
        <p:nvSpPr>
          <p:cNvPr id="31747" name="Rectangle 3"/>
          <p:cNvSpPr>
            <a:spLocks noGrp="1" noChangeArrowheads="1"/>
          </p:cNvSpPr>
          <p:nvPr>
            <p:ph type="body" idx="1"/>
          </p:nvPr>
        </p:nvSpPr>
        <p:spPr>
          <a:xfrm>
            <a:off x="457200" y="1600200"/>
            <a:ext cx="8229600" cy="4997450"/>
          </a:xfrm>
        </p:spPr>
        <p:txBody>
          <a:bodyPr/>
          <a:lstStyle/>
          <a:p>
            <a:pPr marL="609600" indent="-609600">
              <a:lnSpc>
                <a:spcPct val="90000"/>
              </a:lnSpc>
              <a:buFontTx/>
              <a:buAutoNum type="arabicPeriod"/>
            </a:pPr>
            <a:r>
              <a:rPr lang="en-GB" sz="2800"/>
              <a:t>Simplified stores procedures</a:t>
            </a:r>
          </a:p>
          <a:p>
            <a:pPr marL="609600" indent="-609600">
              <a:lnSpc>
                <a:spcPct val="90000"/>
              </a:lnSpc>
              <a:buFontTx/>
              <a:buAutoNum type="arabicPeriod"/>
            </a:pPr>
            <a:r>
              <a:rPr lang="en-GB" sz="2800"/>
              <a:t>Improved supplier relationships</a:t>
            </a:r>
          </a:p>
          <a:p>
            <a:pPr marL="609600" indent="-609600">
              <a:lnSpc>
                <a:spcPct val="90000"/>
              </a:lnSpc>
              <a:buFontTx/>
              <a:buAutoNum type="arabicPeriod"/>
            </a:pPr>
            <a:r>
              <a:rPr lang="en-GB" sz="2800"/>
              <a:t>Better returns inventory control</a:t>
            </a:r>
          </a:p>
          <a:p>
            <a:pPr marL="609600" indent="-609600">
              <a:lnSpc>
                <a:spcPct val="90000"/>
              </a:lnSpc>
              <a:buFontTx/>
              <a:buAutoNum type="arabicPeriod"/>
            </a:pPr>
            <a:r>
              <a:rPr lang="en-GB" sz="2800"/>
              <a:t>Improved inventory turns</a:t>
            </a:r>
          </a:p>
          <a:p>
            <a:pPr marL="609600" indent="-609600">
              <a:lnSpc>
                <a:spcPct val="90000"/>
              </a:lnSpc>
              <a:buFontTx/>
              <a:buAutoNum type="arabicPeriod"/>
            </a:pPr>
            <a:r>
              <a:rPr lang="en-GB" sz="2800"/>
              <a:t>Reduced administrative costs</a:t>
            </a:r>
          </a:p>
          <a:p>
            <a:pPr marL="609600" indent="-609600">
              <a:lnSpc>
                <a:spcPct val="90000"/>
              </a:lnSpc>
              <a:buFontTx/>
              <a:buAutoNum type="arabicPeriod"/>
            </a:pPr>
            <a:r>
              <a:rPr lang="en-GB" sz="2800"/>
              <a:t>Reduced store level costs</a:t>
            </a:r>
          </a:p>
          <a:p>
            <a:pPr marL="609600" indent="-609600">
              <a:lnSpc>
                <a:spcPct val="90000"/>
              </a:lnSpc>
              <a:buFontTx/>
              <a:buAutoNum type="arabicPeriod"/>
            </a:pPr>
            <a:r>
              <a:rPr lang="en-GB" sz="2800"/>
              <a:t>Reduced shrinkage</a:t>
            </a:r>
          </a:p>
          <a:p>
            <a:pPr marL="609600" indent="-609600">
              <a:lnSpc>
                <a:spcPct val="90000"/>
              </a:lnSpc>
              <a:buFontTx/>
              <a:buAutoNum type="arabicPeriod"/>
            </a:pPr>
            <a:r>
              <a:rPr lang="en-GB" sz="2800"/>
              <a:t>Refocus on retailer core competencies</a:t>
            </a:r>
          </a:p>
          <a:p>
            <a:pPr marL="609600" indent="-609600">
              <a:lnSpc>
                <a:spcPct val="90000"/>
              </a:lnSpc>
              <a:buFontTx/>
              <a:buAutoNum type="arabicPeriod"/>
            </a:pPr>
            <a:r>
              <a:rPr lang="en-GB" sz="2800"/>
              <a:t>Reduced landfill</a:t>
            </a:r>
          </a:p>
          <a:p>
            <a:pPr marL="609600" indent="-609600">
              <a:lnSpc>
                <a:spcPct val="90000"/>
              </a:lnSpc>
              <a:buFontTx/>
              <a:buAutoNum type="arabicPeriod"/>
            </a:pPr>
            <a:r>
              <a:rPr lang="en-GB" sz="2800"/>
              <a:t>Improved management information</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lang="en-GB"/>
              <a:t>Zero Returns</a:t>
            </a:r>
          </a:p>
        </p:txBody>
      </p:sp>
      <p:sp>
        <p:nvSpPr>
          <p:cNvPr id="32771" name="Rectangle 3"/>
          <p:cNvSpPr>
            <a:spLocks noGrp="1" noChangeArrowheads="1"/>
          </p:cNvSpPr>
          <p:nvPr>
            <p:ph type="body" idx="1"/>
          </p:nvPr>
        </p:nvSpPr>
        <p:spPr>
          <a:xfrm>
            <a:off x="457200" y="1600200"/>
            <a:ext cx="8229600" cy="4997450"/>
          </a:xfrm>
        </p:spPr>
        <p:txBody>
          <a:bodyPr/>
          <a:lstStyle/>
          <a:p>
            <a:pPr>
              <a:lnSpc>
                <a:spcPct val="90000"/>
              </a:lnSpc>
            </a:pPr>
            <a:r>
              <a:rPr lang="en-GB"/>
              <a:t>In zero returns programmes the manufacturer or distributor does not permit products to come back through the return channel</a:t>
            </a:r>
          </a:p>
          <a:p>
            <a:pPr>
              <a:lnSpc>
                <a:spcPct val="90000"/>
              </a:lnSpc>
            </a:pPr>
            <a:r>
              <a:rPr lang="en-GB"/>
              <a:t>Instead, they give the retailer or other downstream entity a return allowance, and develop rules and guidelines for acceptable disposition of the product</a:t>
            </a:r>
          </a:p>
          <a:p>
            <a:pPr>
              <a:lnSpc>
                <a:spcPct val="90000"/>
              </a:lnSpc>
            </a:pPr>
            <a:r>
              <a:rPr lang="en-GB"/>
              <a:t>A typical return allowance in many industries is 3-4% of sales to the retailer</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457200" y="0"/>
            <a:ext cx="8229600" cy="908050"/>
          </a:xfrm>
        </p:spPr>
        <p:txBody>
          <a:bodyPr/>
          <a:lstStyle/>
          <a:p>
            <a:r>
              <a:rPr lang="en-GB"/>
              <a:t>Zero Returns</a:t>
            </a:r>
          </a:p>
        </p:txBody>
      </p:sp>
      <p:sp>
        <p:nvSpPr>
          <p:cNvPr id="33795" name="Rectangle 3"/>
          <p:cNvSpPr>
            <a:spLocks noGrp="1" noChangeArrowheads="1"/>
          </p:cNvSpPr>
          <p:nvPr>
            <p:ph type="body" idx="1"/>
          </p:nvPr>
        </p:nvSpPr>
        <p:spPr>
          <a:xfrm>
            <a:off x="457200" y="908050"/>
            <a:ext cx="8229600" cy="5689600"/>
          </a:xfrm>
        </p:spPr>
        <p:txBody>
          <a:bodyPr/>
          <a:lstStyle/>
          <a:p>
            <a:pPr>
              <a:lnSpc>
                <a:spcPct val="90000"/>
              </a:lnSpc>
            </a:pPr>
            <a:r>
              <a:rPr lang="en-GB"/>
              <a:t>Stabilising return rates using a zero returns programme promotes planning and fiscal health</a:t>
            </a:r>
          </a:p>
          <a:p>
            <a:pPr>
              <a:lnSpc>
                <a:spcPct val="90000"/>
              </a:lnSpc>
            </a:pPr>
            <a:r>
              <a:rPr lang="en-GB"/>
              <a:t>Firms using zero returns can reduce the variability of returns costs, by pre-setting the maximum pound amount of returned product</a:t>
            </a:r>
          </a:p>
          <a:p>
            <a:pPr>
              <a:lnSpc>
                <a:spcPct val="90000"/>
              </a:lnSpc>
            </a:pPr>
            <a:r>
              <a:rPr lang="en-GB"/>
              <a:t>Zero returns enables the firm to avoid physically accepting returns altogether, a strategy being adopted by some consumer product companies, and several electronics companies</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r>
              <a:rPr lang="en-GB"/>
              <a:t>Zero Returns</a:t>
            </a:r>
          </a:p>
        </p:txBody>
      </p:sp>
      <p:sp>
        <p:nvSpPr>
          <p:cNvPr id="34819" name="Rectangle 3"/>
          <p:cNvSpPr>
            <a:spLocks noGrp="1" noChangeArrowheads="1"/>
          </p:cNvSpPr>
          <p:nvPr>
            <p:ph type="body" idx="1"/>
          </p:nvPr>
        </p:nvSpPr>
        <p:spPr>
          <a:xfrm>
            <a:off x="179388" y="1600200"/>
            <a:ext cx="8785225" cy="4997450"/>
          </a:xfrm>
        </p:spPr>
        <p:txBody>
          <a:bodyPr/>
          <a:lstStyle/>
          <a:p>
            <a:pPr>
              <a:lnSpc>
                <a:spcPct val="90000"/>
              </a:lnSpc>
            </a:pPr>
            <a:r>
              <a:rPr lang="en-GB"/>
              <a:t>Interestingly, a number of retailers do not track, the cost of returns.  Instead, merchandise buyers factor the return allowance into their pricing, which ignores the cost of returns</a:t>
            </a:r>
          </a:p>
          <a:p>
            <a:pPr>
              <a:lnSpc>
                <a:spcPct val="90000"/>
              </a:lnSpc>
            </a:pPr>
            <a:r>
              <a:rPr lang="en-GB"/>
              <a:t>While zero returns release upstream channel participants from dealing with the physical portion of reverse logistics management, it does not reduce much of the physical burden placed on downstream channel participants</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r>
              <a:rPr lang="en-GB"/>
              <a:t>Zero Returns</a:t>
            </a:r>
          </a:p>
        </p:txBody>
      </p:sp>
      <p:sp>
        <p:nvSpPr>
          <p:cNvPr id="35843" name="Rectangle 3"/>
          <p:cNvSpPr>
            <a:spLocks noGrp="1" noChangeArrowheads="1"/>
          </p:cNvSpPr>
          <p:nvPr>
            <p:ph type="body" idx="1"/>
          </p:nvPr>
        </p:nvSpPr>
        <p:spPr>
          <a:xfrm>
            <a:off x="457200" y="1600200"/>
            <a:ext cx="8229600" cy="4997450"/>
          </a:xfrm>
        </p:spPr>
        <p:txBody>
          <a:bodyPr/>
          <a:lstStyle/>
          <a:p>
            <a:pPr>
              <a:lnSpc>
                <a:spcPct val="90000"/>
              </a:lnSpc>
            </a:pPr>
            <a:r>
              <a:rPr lang="en-GB"/>
              <a:t>So far, zero return programmes have had mixed results.  At a large consumer products company, zero returns appear to have reduced the handling costs related to returns</a:t>
            </a:r>
          </a:p>
          <a:p>
            <a:pPr>
              <a:lnSpc>
                <a:spcPct val="90000"/>
              </a:lnSpc>
            </a:pPr>
            <a:r>
              <a:rPr lang="en-GB"/>
              <a:t>However, much of the product that this firm earmarks as scrap-in-the-field is, instead showing up in alternative channels, such as discount stores or remainder merchants</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How Zero Returns Work</a:t>
            </a:r>
          </a:p>
        </p:txBody>
      </p:sp>
      <p:sp>
        <p:nvSpPr>
          <p:cNvPr id="36867" name="Rectangle 3"/>
          <p:cNvSpPr>
            <a:spLocks noGrp="1" noChangeArrowheads="1"/>
          </p:cNvSpPr>
          <p:nvPr>
            <p:ph type="body" idx="1"/>
          </p:nvPr>
        </p:nvSpPr>
        <p:spPr/>
        <p:txBody>
          <a:bodyPr/>
          <a:lstStyle/>
          <a:p>
            <a:r>
              <a:rPr lang="en-GB"/>
              <a:t>In a typical zero returns programme a supplier tells its customers that no product will be accepted for return once ordered</a:t>
            </a:r>
          </a:p>
          <a:p>
            <a:r>
              <a:rPr lang="en-GB"/>
              <a:t>Instead, the supplier will give the customer a discount off the invoiced amount</a:t>
            </a:r>
          </a:p>
          <a:p>
            <a:r>
              <a:rPr lang="en-GB"/>
              <a:t>Depending on the supplier, the retailer either destroys the product, or disposes of it in some other manner</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r>
              <a:rPr lang="en-GB"/>
              <a:t>Zero Returns</a:t>
            </a:r>
          </a:p>
        </p:txBody>
      </p:sp>
      <p:sp>
        <p:nvSpPr>
          <p:cNvPr id="37891" name="Rectangle 3"/>
          <p:cNvSpPr>
            <a:spLocks noGrp="1" noChangeArrowheads="1"/>
          </p:cNvSpPr>
          <p:nvPr>
            <p:ph type="body" idx="1"/>
          </p:nvPr>
        </p:nvSpPr>
        <p:spPr>
          <a:xfrm>
            <a:off x="457200" y="1268413"/>
            <a:ext cx="8229600" cy="5329237"/>
          </a:xfrm>
        </p:spPr>
        <p:txBody>
          <a:bodyPr/>
          <a:lstStyle/>
          <a:p>
            <a:pPr>
              <a:lnSpc>
                <a:spcPct val="90000"/>
              </a:lnSpc>
            </a:pPr>
            <a:r>
              <a:rPr lang="en-GB" sz="2800"/>
              <a:t>In another model being utilised in the computer industry, the retailer returns all product to a central point on an open return material authorisation (RMA)</a:t>
            </a:r>
          </a:p>
          <a:p>
            <a:pPr>
              <a:lnSpc>
                <a:spcPct val="90000"/>
              </a:lnSpc>
            </a:pPr>
            <a:r>
              <a:rPr lang="en-GB" sz="2800"/>
              <a:t>Usable product is paid for and shipped to third party for refurbishment and disposition</a:t>
            </a:r>
          </a:p>
          <a:p>
            <a:pPr>
              <a:lnSpc>
                <a:spcPct val="90000"/>
              </a:lnSpc>
            </a:pPr>
            <a:r>
              <a:rPr lang="en-GB" sz="2800"/>
              <a:t>In eligible or unusable product is disposed of based on a predefined set of rules</a:t>
            </a:r>
          </a:p>
          <a:p>
            <a:pPr>
              <a:lnSpc>
                <a:spcPct val="90000"/>
              </a:lnSpc>
            </a:pPr>
            <a:r>
              <a:rPr lang="en-GB" sz="2800"/>
              <a:t>In this model, the goal for the retailer is to enlist as many manufacturers as possible to participate, to enable centralised receiving, auditing, and payment processing</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p:txBody>
          <a:bodyPr/>
          <a:lstStyle/>
          <a:p>
            <a:r>
              <a:rPr lang="en-GB"/>
              <a:t>Zero Returns</a:t>
            </a:r>
          </a:p>
        </p:txBody>
      </p:sp>
      <p:sp>
        <p:nvSpPr>
          <p:cNvPr id="38915" name="Rectangle 3"/>
          <p:cNvSpPr>
            <a:spLocks noGrp="1" noChangeArrowheads="1"/>
          </p:cNvSpPr>
          <p:nvPr>
            <p:ph type="body" idx="1"/>
          </p:nvPr>
        </p:nvSpPr>
        <p:spPr>
          <a:xfrm>
            <a:off x="457200" y="1600200"/>
            <a:ext cx="8229600" cy="5257800"/>
          </a:xfrm>
        </p:spPr>
        <p:txBody>
          <a:bodyPr/>
          <a:lstStyle/>
          <a:p>
            <a:pPr>
              <a:lnSpc>
                <a:spcPct val="90000"/>
              </a:lnSpc>
            </a:pPr>
            <a:r>
              <a:rPr lang="en-GB"/>
              <a:t>From the computer manufacturer’s point of view, all product from the channel is returned to the refurbishing third party</a:t>
            </a:r>
          </a:p>
          <a:p>
            <a:pPr>
              <a:lnSpc>
                <a:spcPct val="90000"/>
              </a:lnSpc>
            </a:pPr>
            <a:r>
              <a:rPr lang="en-GB"/>
              <a:t>All aspects of the RMA process and the disposition of the returned product are handled by the third party</a:t>
            </a:r>
          </a:p>
          <a:p>
            <a:pPr>
              <a:lnSpc>
                <a:spcPct val="90000"/>
              </a:lnSpc>
            </a:pPr>
            <a:r>
              <a:rPr lang="en-GB"/>
              <a:t>The result for the retailer may be faster reconciliation and payment, simplified easier returns processing and cheaper, reduced inventory awaiting return to the vendor </a:t>
            </a:r>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457200" y="0"/>
            <a:ext cx="8229600" cy="908050"/>
          </a:xfrm>
        </p:spPr>
        <p:txBody>
          <a:bodyPr/>
          <a:lstStyle/>
          <a:p>
            <a:r>
              <a:rPr lang="en-GB"/>
              <a:t>Zero Returns</a:t>
            </a:r>
          </a:p>
        </p:txBody>
      </p:sp>
      <p:sp>
        <p:nvSpPr>
          <p:cNvPr id="39939" name="Rectangle 3"/>
          <p:cNvSpPr>
            <a:spLocks noGrp="1" noChangeArrowheads="1"/>
          </p:cNvSpPr>
          <p:nvPr>
            <p:ph type="body" idx="1"/>
          </p:nvPr>
        </p:nvSpPr>
        <p:spPr>
          <a:xfrm>
            <a:off x="179388" y="981075"/>
            <a:ext cx="8785225" cy="5688013"/>
          </a:xfrm>
        </p:spPr>
        <p:txBody>
          <a:bodyPr/>
          <a:lstStyle/>
          <a:p>
            <a:pPr>
              <a:lnSpc>
                <a:spcPct val="90000"/>
              </a:lnSpc>
              <a:buFontTx/>
              <a:buNone/>
            </a:pPr>
            <a:r>
              <a:rPr lang="en-GB" b="1" u="sng"/>
              <a:t>2% / 6% Problem</a:t>
            </a:r>
          </a:p>
          <a:p>
            <a:pPr>
              <a:lnSpc>
                <a:spcPct val="90000"/>
              </a:lnSpc>
            </a:pPr>
            <a:r>
              <a:rPr lang="en-GB"/>
              <a:t>A notable problem with zero return policies is one can be referred to as the “2%/6% problem”</a:t>
            </a:r>
          </a:p>
          <a:p>
            <a:pPr>
              <a:lnSpc>
                <a:spcPct val="90000"/>
              </a:lnSpc>
            </a:pPr>
            <a:r>
              <a:rPr lang="en-GB"/>
              <a:t>Because of the considerable power that large retailers have in the channel, it is hard for manufacturers to decree an appropriate returns allowance and stick to it</a:t>
            </a:r>
          </a:p>
          <a:p>
            <a:pPr>
              <a:lnSpc>
                <a:spcPct val="90000"/>
              </a:lnSpc>
            </a:pPr>
            <a:r>
              <a:rPr lang="en-GB"/>
              <a:t>However, if the manufacturer sets a 2% return cap and the actual return rate is 6% the retailer is not likely to consent to the manufacturer’s set return cap percentage</a:t>
            </a:r>
          </a:p>
          <a:p>
            <a:pPr>
              <a:lnSpc>
                <a:spcPct val="90000"/>
              </a:lnSpc>
              <a:buFontTx/>
              <a:buNone/>
            </a:pPr>
            <a:endParaRPr lang="en-GB"/>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457200" y="0"/>
            <a:ext cx="8229600" cy="836613"/>
          </a:xfrm>
        </p:spPr>
        <p:txBody>
          <a:bodyPr/>
          <a:lstStyle/>
          <a:p>
            <a:r>
              <a:rPr lang="en-GB"/>
              <a:t>Zero Returns</a:t>
            </a:r>
          </a:p>
        </p:txBody>
      </p:sp>
      <p:sp>
        <p:nvSpPr>
          <p:cNvPr id="40963" name="Rectangle 3"/>
          <p:cNvSpPr>
            <a:spLocks noGrp="1" noChangeArrowheads="1"/>
          </p:cNvSpPr>
          <p:nvPr>
            <p:ph type="body" idx="1"/>
          </p:nvPr>
        </p:nvSpPr>
        <p:spPr>
          <a:xfrm>
            <a:off x="179388" y="908050"/>
            <a:ext cx="8785225" cy="5761038"/>
          </a:xfrm>
        </p:spPr>
        <p:txBody>
          <a:bodyPr/>
          <a:lstStyle/>
          <a:p>
            <a:r>
              <a:rPr lang="en-GB" sz="2800"/>
              <a:t>The retailer would insist that the manufacturer cover the entire 6%</a:t>
            </a:r>
          </a:p>
          <a:p>
            <a:r>
              <a:rPr lang="en-GB" sz="2800"/>
              <a:t>Because of the power of the large retailers, most manufacturers are not in a position to argue about the return cap percentage</a:t>
            </a:r>
          </a:p>
          <a:p>
            <a:r>
              <a:rPr lang="en-GB" sz="2800"/>
              <a:t>This, coupled with the inability of the manufacturer to truly control the disposition of the product, means that the retailer has less risk than the manufacturer from a zero returns programme</a:t>
            </a:r>
          </a:p>
          <a:p>
            <a:r>
              <a:rPr lang="en-GB" sz="2800"/>
              <a:t>An effective zero returns programme requires that both the buyer and seller truly understand what their actual costs are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r>
              <a:rPr lang="en-GB" sz="4000"/>
              <a:t>Remanufacture and refurbishment</a:t>
            </a:r>
          </a:p>
        </p:txBody>
      </p:sp>
      <p:sp>
        <p:nvSpPr>
          <p:cNvPr id="41987" name="Rectangle 3"/>
          <p:cNvSpPr>
            <a:spLocks noGrp="1" noChangeArrowheads="1"/>
          </p:cNvSpPr>
          <p:nvPr>
            <p:ph type="body" idx="1"/>
          </p:nvPr>
        </p:nvSpPr>
        <p:spPr/>
        <p:txBody>
          <a:bodyPr/>
          <a:lstStyle/>
          <a:p>
            <a:pPr marL="609600" indent="-609600">
              <a:buFontTx/>
              <a:buNone/>
            </a:pPr>
            <a:r>
              <a:rPr lang="en-GB"/>
              <a:t>	Thierry et al (1995) defined five categories of remanufacture and refurbishment</a:t>
            </a:r>
          </a:p>
          <a:p>
            <a:pPr marL="609600" indent="-609600">
              <a:buFontTx/>
              <a:buAutoNum type="arabicPeriod"/>
            </a:pPr>
            <a:r>
              <a:rPr lang="en-GB"/>
              <a:t>Repair</a:t>
            </a:r>
          </a:p>
          <a:p>
            <a:pPr marL="609600" indent="-609600">
              <a:buFontTx/>
              <a:buAutoNum type="arabicPeriod"/>
            </a:pPr>
            <a:r>
              <a:rPr lang="en-GB"/>
              <a:t>Refurbishing</a:t>
            </a:r>
          </a:p>
          <a:p>
            <a:pPr marL="609600" indent="-609600">
              <a:buFontTx/>
              <a:buAutoNum type="arabicPeriod"/>
            </a:pPr>
            <a:r>
              <a:rPr lang="en-GB"/>
              <a:t>Remanufacturing</a:t>
            </a:r>
          </a:p>
          <a:p>
            <a:pPr marL="609600" indent="-609600">
              <a:buFontTx/>
              <a:buAutoNum type="arabicPeriod"/>
            </a:pPr>
            <a:r>
              <a:rPr lang="en-GB"/>
              <a:t>Cannibalisation</a:t>
            </a:r>
          </a:p>
          <a:p>
            <a:pPr marL="609600" indent="-609600">
              <a:buFontTx/>
              <a:buAutoNum type="arabicPeriod"/>
            </a:pPr>
            <a:r>
              <a:rPr lang="en-GB"/>
              <a:t>Recycling </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lstStyle/>
          <a:p>
            <a:r>
              <a:rPr lang="en-GB" sz="4000"/>
              <a:t>Remanufacture and refurbishment</a:t>
            </a:r>
          </a:p>
        </p:txBody>
      </p:sp>
      <p:sp>
        <p:nvSpPr>
          <p:cNvPr id="43011" name="Rectangle 3"/>
          <p:cNvSpPr>
            <a:spLocks noGrp="1" noChangeArrowheads="1"/>
          </p:cNvSpPr>
          <p:nvPr>
            <p:ph type="body" idx="1"/>
          </p:nvPr>
        </p:nvSpPr>
        <p:spPr/>
        <p:txBody>
          <a:bodyPr/>
          <a:lstStyle/>
          <a:p>
            <a:r>
              <a:rPr lang="en-GB"/>
              <a:t>The first three categories: repair, refurbishing, and remanufacturing, involve product recondition and upgrade</a:t>
            </a:r>
          </a:p>
          <a:p>
            <a:r>
              <a:rPr lang="en-GB"/>
              <a:t>These options differ with respect to the degree of improvement</a:t>
            </a:r>
          </a:p>
          <a:p>
            <a:r>
              <a:rPr lang="en-GB"/>
              <a:t>Repair involves the least amount of effort to upgrade the product, and remanufacture involves the greatest</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r>
              <a:rPr lang="en-GB" sz="4000"/>
              <a:t>Remanufacture and refurbishment</a:t>
            </a:r>
          </a:p>
        </p:txBody>
      </p:sp>
      <p:sp>
        <p:nvSpPr>
          <p:cNvPr id="44035" name="Rectangle 3"/>
          <p:cNvSpPr>
            <a:spLocks noGrp="1" noChangeArrowheads="1"/>
          </p:cNvSpPr>
          <p:nvPr>
            <p:ph type="body" idx="1"/>
          </p:nvPr>
        </p:nvSpPr>
        <p:spPr/>
        <p:txBody>
          <a:bodyPr/>
          <a:lstStyle/>
          <a:p>
            <a:r>
              <a:rPr lang="en-GB"/>
              <a:t>Cannibalisation is simply the recovery of a restricted set of reusable parts from used products</a:t>
            </a:r>
          </a:p>
          <a:p>
            <a:r>
              <a:rPr lang="en-GB"/>
              <a:t>Recycling is the reuse of materials that were part of another product or subassembly</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GB" sz="4000"/>
              <a:t>Remanufacture and refurbishment</a:t>
            </a:r>
          </a:p>
        </p:txBody>
      </p:sp>
      <p:sp>
        <p:nvSpPr>
          <p:cNvPr id="45059" name="Rectangle 3"/>
          <p:cNvSpPr>
            <a:spLocks noGrp="1" noChangeArrowheads="1"/>
          </p:cNvSpPr>
          <p:nvPr>
            <p:ph type="body" idx="1"/>
          </p:nvPr>
        </p:nvSpPr>
        <p:spPr>
          <a:xfrm>
            <a:off x="457200" y="1600200"/>
            <a:ext cx="8229600" cy="4997450"/>
          </a:xfrm>
        </p:spPr>
        <p:txBody>
          <a:bodyPr/>
          <a:lstStyle/>
          <a:p>
            <a:pPr>
              <a:lnSpc>
                <a:spcPct val="90000"/>
              </a:lnSpc>
            </a:pPr>
            <a:r>
              <a:rPr lang="en-GB"/>
              <a:t>Hewlett Packard also uses remanufactured parts as service parts</a:t>
            </a:r>
          </a:p>
          <a:p>
            <a:pPr>
              <a:lnSpc>
                <a:spcPct val="90000"/>
              </a:lnSpc>
            </a:pPr>
            <a:r>
              <a:rPr lang="en-GB"/>
              <a:t>They are able to receive failed parts and assemblies, remanufacture and refurbish those items, and then use them as their primary materials throughout their service network</a:t>
            </a:r>
          </a:p>
          <a:p>
            <a:pPr>
              <a:lnSpc>
                <a:spcPct val="90000"/>
              </a:lnSpc>
            </a:pPr>
            <a:r>
              <a:rPr lang="en-GB"/>
              <a:t>They can reuse a valuable asset and reduce the costs associated with servicing computers and other complex machinery</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GB"/>
              <a:t>Asset Recovery</a:t>
            </a:r>
          </a:p>
        </p:txBody>
      </p:sp>
      <p:sp>
        <p:nvSpPr>
          <p:cNvPr id="46083" name="Rectangle 3"/>
          <p:cNvSpPr>
            <a:spLocks noGrp="1" noChangeArrowheads="1"/>
          </p:cNvSpPr>
          <p:nvPr>
            <p:ph type="body" idx="1"/>
          </p:nvPr>
        </p:nvSpPr>
        <p:spPr/>
        <p:txBody>
          <a:bodyPr/>
          <a:lstStyle/>
          <a:p>
            <a:r>
              <a:rPr lang="en-GB"/>
              <a:t>Asset recovery is the classification and disposition of returned goods, surplus, obsolete, scrap, waste and excess material products, and other assets, in a way that maximises returns to the owner, while minimising costs and liabilities associated with the dispositions</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r>
              <a:rPr lang="en-GB"/>
              <a:t>Asset Recovery</a:t>
            </a:r>
          </a:p>
        </p:txBody>
      </p:sp>
      <p:sp>
        <p:nvSpPr>
          <p:cNvPr id="47107" name="Rectangle 3"/>
          <p:cNvSpPr>
            <a:spLocks noGrp="1" noChangeArrowheads="1"/>
          </p:cNvSpPr>
          <p:nvPr>
            <p:ph type="body" idx="1"/>
          </p:nvPr>
        </p:nvSpPr>
        <p:spPr>
          <a:xfrm>
            <a:off x="457200" y="1600200"/>
            <a:ext cx="8229600" cy="4997450"/>
          </a:xfrm>
        </p:spPr>
        <p:txBody>
          <a:bodyPr/>
          <a:lstStyle/>
          <a:p>
            <a:r>
              <a:rPr lang="en-GB" sz="2800"/>
              <a:t>The objective of asset recovery is to recover as much of the economic (and ecological) value as reasonably possible, thereby reducing the ultimate quantities of waste</a:t>
            </a:r>
          </a:p>
          <a:p>
            <a:r>
              <a:rPr lang="en-GB" sz="2800"/>
              <a:t>The importance of asset recovery to the profitability of the company depends on the ability of that company to recover as much economic value as possible from used products, while minimising the negative impacts such as environmental problems</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p:txBody>
          <a:bodyPr/>
          <a:lstStyle/>
          <a:p>
            <a:r>
              <a:rPr lang="en-GB"/>
              <a:t>Asset Recovery</a:t>
            </a:r>
          </a:p>
        </p:txBody>
      </p:sp>
      <p:sp>
        <p:nvSpPr>
          <p:cNvPr id="48131" name="Rectangle 3"/>
          <p:cNvSpPr>
            <a:spLocks noGrp="1" noChangeArrowheads="1"/>
          </p:cNvSpPr>
          <p:nvPr>
            <p:ph type="body" idx="1"/>
          </p:nvPr>
        </p:nvSpPr>
        <p:spPr>
          <a:xfrm>
            <a:off x="457200" y="1600200"/>
            <a:ext cx="8229600" cy="4997450"/>
          </a:xfrm>
        </p:spPr>
        <p:txBody>
          <a:bodyPr/>
          <a:lstStyle/>
          <a:p>
            <a:r>
              <a:rPr lang="en-GB" sz="2800"/>
              <a:t>Most products are designed to minimise materials, assembly, and distribution costs, and until recently ignored the repair, reuse, and disposal requirements</a:t>
            </a:r>
          </a:p>
          <a:p>
            <a:r>
              <a:rPr lang="en-GB" sz="2800"/>
              <a:t>Many manufacturers believed that the costs of incorporating these requirements would outweigh the benefits</a:t>
            </a:r>
          </a:p>
          <a:p>
            <a:r>
              <a:rPr lang="en-GB" sz="2800"/>
              <a:t>The asset recovery process can include defacing the returned products.  Defacing may include removing the manufacturers name or peeling off price stickers</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r>
              <a:rPr lang="en-GB"/>
              <a:t>Asset Recovery</a:t>
            </a:r>
          </a:p>
        </p:txBody>
      </p:sp>
      <p:sp>
        <p:nvSpPr>
          <p:cNvPr id="49155" name="Rectangle 3"/>
          <p:cNvSpPr>
            <a:spLocks noGrp="1" noChangeArrowheads="1"/>
          </p:cNvSpPr>
          <p:nvPr>
            <p:ph type="body" idx="1"/>
          </p:nvPr>
        </p:nvSpPr>
        <p:spPr>
          <a:xfrm>
            <a:off x="457200" y="1600200"/>
            <a:ext cx="8229600" cy="4924425"/>
          </a:xfrm>
        </p:spPr>
        <p:txBody>
          <a:bodyPr/>
          <a:lstStyle/>
          <a:p>
            <a:r>
              <a:rPr lang="en-GB"/>
              <a:t>Firms that specialise in reclaiming value from used product enjoy a large supply of product from many different potential sources</a:t>
            </a:r>
          </a:p>
          <a:p>
            <a:r>
              <a:rPr lang="en-GB"/>
              <a:t>Materials are placed into the return stream for several different reasons.  One reason is legislation that places responsibility on producers for disposition of products at the end of their lives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2"/>
          <p:cNvSpPr>
            <a:spLocks noGrp="1" noChangeArrowheads="1"/>
          </p:cNvSpPr>
          <p:nvPr>
            <p:ph type="title"/>
          </p:nvPr>
        </p:nvSpPr>
        <p:spPr/>
        <p:txBody>
          <a:bodyPr/>
          <a:lstStyle/>
          <a:p>
            <a:r>
              <a:rPr lang="en-GB"/>
              <a:t>Asset Recovery</a:t>
            </a:r>
          </a:p>
        </p:txBody>
      </p:sp>
      <p:sp>
        <p:nvSpPr>
          <p:cNvPr id="50179" name="Rectangle 3"/>
          <p:cNvSpPr>
            <a:spLocks noGrp="1" noChangeArrowheads="1"/>
          </p:cNvSpPr>
          <p:nvPr>
            <p:ph type="body" idx="1"/>
          </p:nvPr>
        </p:nvSpPr>
        <p:spPr/>
        <p:txBody>
          <a:bodyPr/>
          <a:lstStyle/>
          <a:p>
            <a:r>
              <a:rPr lang="en-GB"/>
              <a:t>Products coming of a lease or rental agreement make up another source of supply</a:t>
            </a:r>
          </a:p>
          <a:p>
            <a:r>
              <a:rPr lang="en-GB"/>
              <a:t>Products that fail or have quality problems are another source of returned product.  Quantities of this kind of return can depend on product warranties and service contracts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lstStyle/>
          <a:p>
            <a:r>
              <a:rPr lang="en-GB"/>
              <a:t>Asset Recovery</a:t>
            </a:r>
          </a:p>
        </p:txBody>
      </p:sp>
      <p:sp>
        <p:nvSpPr>
          <p:cNvPr id="51203" name="Rectangle 3"/>
          <p:cNvSpPr>
            <a:spLocks noGrp="1" noChangeArrowheads="1"/>
          </p:cNvSpPr>
          <p:nvPr>
            <p:ph type="body" idx="1"/>
          </p:nvPr>
        </p:nvSpPr>
        <p:spPr/>
        <p:txBody>
          <a:bodyPr/>
          <a:lstStyle/>
          <a:p>
            <a:r>
              <a:rPr lang="en-GB"/>
              <a:t>Forecasting return flows of defective products is often difficult</a:t>
            </a:r>
          </a:p>
          <a:p>
            <a:r>
              <a:rPr lang="en-GB"/>
              <a:t>Failure or quality defect rates can depend on the type of product</a:t>
            </a:r>
          </a:p>
          <a:p>
            <a:r>
              <a:rPr lang="en-GB"/>
              <a:t>For example, electronic items tend to fail early in life, whereas mechanical components fail as they age</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r>
              <a:rPr lang="en-GB"/>
              <a:t>Negotiation</a:t>
            </a:r>
          </a:p>
        </p:txBody>
      </p:sp>
      <p:sp>
        <p:nvSpPr>
          <p:cNvPr id="53251" name="Rectangle 3"/>
          <p:cNvSpPr>
            <a:spLocks noGrp="1" noChangeArrowheads="1"/>
          </p:cNvSpPr>
          <p:nvPr>
            <p:ph type="body" idx="1"/>
          </p:nvPr>
        </p:nvSpPr>
        <p:spPr>
          <a:xfrm>
            <a:off x="457200" y="1600200"/>
            <a:ext cx="8229600" cy="5068888"/>
          </a:xfrm>
        </p:spPr>
        <p:txBody>
          <a:bodyPr/>
          <a:lstStyle/>
          <a:p>
            <a:r>
              <a:rPr lang="en-GB" sz="2800"/>
              <a:t>Deal-making is a key part of the reverse logistics process</a:t>
            </a:r>
          </a:p>
          <a:p>
            <a:r>
              <a:rPr lang="en-GB" sz="2800"/>
              <a:t>Reverse logistics often includes a bargaining phase, where the value of returned material is negotiated without pricing guidelines</a:t>
            </a:r>
          </a:p>
          <a:p>
            <a:r>
              <a:rPr lang="en-GB" sz="2800"/>
              <a:t>These negotiations may be handled loosely.  In addition, one or more of the negotiation partners often does not fully understand the real value of the returned materials, creating opportunities for third parties to operate on the margin</a:t>
            </a: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2"/>
          <p:cNvSpPr>
            <a:spLocks noGrp="1" noChangeArrowheads="1"/>
          </p:cNvSpPr>
          <p:nvPr>
            <p:ph type="title"/>
          </p:nvPr>
        </p:nvSpPr>
        <p:spPr/>
        <p:txBody>
          <a:bodyPr/>
          <a:lstStyle/>
          <a:p>
            <a:r>
              <a:rPr lang="en-GB"/>
              <a:t>Negotiation</a:t>
            </a:r>
          </a:p>
        </p:txBody>
      </p:sp>
      <p:sp>
        <p:nvSpPr>
          <p:cNvPr id="54275" name="Rectangle 3"/>
          <p:cNvSpPr>
            <a:spLocks noGrp="1" noChangeArrowheads="1"/>
          </p:cNvSpPr>
          <p:nvPr>
            <p:ph type="body" idx="1"/>
          </p:nvPr>
        </p:nvSpPr>
        <p:spPr>
          <a:xfrm>
            <a:off x="457200" y="1600200"/>
            <a:ext cx="8229600" cy="4997450"/>
          </a:xfrm>
        </p:spPr>
        <p:txBody>
          <a:bodyPr/>
          <a:lstStyle/>
          <a:p>
            <a:r>
              <a:rPr lang="en-GB" sz="2800"/>
              <a:t>These third parties act in an advisory capacity to the primary participants in the supply chain who are working to transfer ownership of the material back to the original source.</a:t>
            </a:r>
          </a:p>
          <a:p>
            <a:r>
              <a:rPr lang="en-GB" sz="2800"/>
              <a:t>Also third parties can manage the physical processing of the materials</a:t>
            </a:r>
          </a:p>
          <a:p>
            <a:r>
              <a:rPr lang="en-GB" sz="2800"/>
              <a:t>Generally, the same third party does not handle the value negotiations and physical processing of the product for both the retailer and the upstream manufacturer</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r>
              <a:rPr lang="en-GB"/>
              <a:t>Financial Management</a:t>
            </a:r>
          </a:p>
        </p:txBody>
      </p:sp>
      <p:sp>
        <p:nvSpPr>
          <p:cNvPr id="55299" name="Rectangle 3"/>
          <p:cNvSpPr>
            <a:spLocks noGrp="1" noChangeArrowheads="1"/>
          </p:cNvSpPr>
          <p:nvPr>
            <p:ph type="body" idx="1"/>
          </p:nvPr>
        </p:nvSpPr>
        <p:spPr>
          <a:xfrm>
            <a:off x="457200" y="1600200"/>
            <a:ext cx="8229600" cy="5068888"/>
          </a:xfrm>
        </p:spPr>
        <p:txBody>
          <a:bodyPr/>
          <a:lstStyle/>
          <a:p>
            <a:r>
              <a:rPr lang="en-GB" sz="2800"/>
              <a:t>Financial management issues are the primary determinants in the structure of a reverse logistics system and the manner in which product is dispositioned</a:t>
            </a:r>
          </a:p>
          <a:p>
            <a:r>
              <a:rPr lang="en-GB" sz="2800"/>
              <a:t>Most firms need to improve internal accounting processes and in some cases accounting issues have driven store managers to side step normal return systems</a:t>
            </a:r>
          </a:p>
          <a:p>
            <a:r>
              <a:rPr lang="en-GB" sz="2800"/>
              <a:t>In these cases, internal policies and controls moved them to inefficient, incorrect behaviours</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r>
              <a:rPr lang="en-GB"/>
              <a:t>Financial Management</a:t>
            </a:r>
          </a:p>
        </p:txBody>
      </p:sp>
      <p:sp>
        <p:nvSpPr>
          <p:cNvPr id="56323" name="Rectangle 3"/>
          <p:cNvSpPr>
            <a:spLocks noGrp="1" noChangeArrowheads="1"/>
          </p:cNvSpPr>
          <p:nvPr>
            <p:ph type="body" idx="1"/>
          </p:nvPr>
        </p:nvSpPr>
        <p:spPr/>
        <p:txBody>
          <a:bodyPr/>
          <a:lstStyle/>
          <a:p>
            <a:pPr>
              <a:buFontTx/>
              <a:buNone/>
            </a:pPr>
            <a:r>
              <a:rPr lang="en-GB" sz="2800" b="1" u="sng"/>
              <a:t>Example</a:t>
            </a:r>
          </a:p>
          <a:p>
            <a:r>
              <a:rPr lang="en-GB" sz="2800"/>
              <a:t>Merchandise designated to go back to the supplier due to overstocking or because it is not selling is earmarked for processing through a centralised return centre.  When the centralised return centre processes the material, they get full credit, and the stores are punished.  The stores do not want to be punished so they slow the flow back to the vendor to postpone the negative financial impact as long as possible</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r>
              <a:rPr lang="en-GB"/>
              <a:t>Financial Management</a:t>
            </a:r>
          </a:p>
        </p:txBody>
      </p:sp>
      <p:sp>
        <p:nvSpPr>
          <p:cNvPr id="57347" name="Rectangle 3"/>
          <p:cNvSpPr>
            <a:spLocks noGrp="1" noChangeArrowheads="1"/>
          </p:cNvSpPr>
          <p:nvPr>
            <p:ph type="body" idx="1"/>
          </p:nvPr>
        </p:nvSpPr>
        <p:spPr/>
        <p:txBody>
          <a:bodyPr/>
          <a:lstStyle/>
          <a:p>
            <a:pPr>
              <a:buFontTx/>
              <a:buNone/>
            </a:pPr>
            <a:r>
              <a:rPr lang="en-GB" b="1" u="sng"/>
              <a:t>Example</a:t>
            </a:r>
          </a:p>
          <a:p>
            <a:r>
              <a:rPr lang="en-GB"/>
              <a:t>This delay causes a store-level backup of material that should be dispositioned.  In addition, the loss of consolidation opportunities increases transportation costs</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lstStyle/>
          <a:p>
            <a:r>
              <a:rPr lang="en-GB"/>
              <a:t>Financial Management</a:t>
            </a:r>
          </a:p>
        </p:txBody>
      </p:sp>
      <p:sp>
        <p:nvSpPr>
          <p:cNvPr id="58371" name="Rectangle 3"/>
          <p:cNvSpPr>
            <a:spLocks noGrp="1" noChangeArrowheads="1"/>
          </p:cNvSpPr>
          <p:nvPr>
            <p:ph type="body" idx="1"/>
          </p:nvPr>
        </p:nvSpPr>
        <p:spPr>
          <a:xfrm>
            <a:off x="457200" y="1600200"/>
            <a:ext cx="8229600" cy="5068888"/>
          </a:xfrm>
        </p:spPr>
        <p:txBody>
          <a:bodyPr/>
          <a:lstStyle/>
          <a:p>
            <a:r>
              <a:rPr lang="en-GB" sz="2800"/>
              <a:t>Issues related to charge backs and bottom line responsibility for returns must be key considerations when developing a good reverse logistics management system</a:t>
            </a:r>
          </a:p>
          <a:p>
            <a:r>
              <a:rPr lang="en-GB" sz="2800"/>
              <a:t>The greatest roadblocks to successful reverse logistics are company policies and in particular those that pose difficulties related to accounting issues</a:t>
            </a:r>
          </a:p>
          <a:p>
            <a:r>
              <a:rPr lang="en-GB" sz="2800"/>
              <a:t>Sorting out what a supplier is to be paid, when deals and promotions are factored in, can be a challenge</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r>
              <a:rPr lang="en-GB"/>
              <a:t>Outsourcing</a:t>
            </a:r>
          </a:p>
        </p:txBody>
      </p:sp>
      <p:sp>
        <p:nvSpPr>
          <p:cNvPr id="59395" name="Rectangle 3"/>
          <p:cNvSpPr>
            <a:spLocks noGrp="1" noChangeArrowheads="1"/>
          </p:cNvSpPr>
          <p:nvPr>
            <p:ph type="body" idx="1"/>
          </p:nvPr>
        </p:nvSpPr>
        <p:spPr>
          <a:xfrm>
            <a:off x="179388" y="1600200"/>
            <a:ext cx="8785225" cy="5068888"/>
          </a:xfrm>
        </p:spPr>
        <p:txBody>
          <a:bodyPr/>
          <a:lstStyle/>
          <a:p>
            <a:r>
              <a:rPr lang="en-GB" sz="2800"/>
              <a:t>Some firms are extending their outsourcing to the reverse product flow</a:t>
            </a:r>
          </a:p>
          <a:p>
            <a:r>
              <a:rPr lang="en-GB" sz="2800"/>
              <a:t>These firms are using their reverse logistics outsource supplier as a benchmark to help determine what and how reverse activities should be performed, and how much these activities should cost</a:t>
            </a:r>
          </a:p>
          <a:p>
            <a:r>
              <a:rPr lang="en-GB" sz="2800"/>
              <a:t>Often, these outsource suppliers perform reverse activities better, and their customers find that using these service firms reduce the administrative hassle of doing it themselves</a:t>
            </a:r>
          </a:p>
        </p:txBody>
      </p:sp>
    </p:spTree>
  </p:cSld>
  <p:clrMapOvr>
    <a:masterClrMapping/>
  </p:clrMapOvr>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766</TotalTime>
  <Words>3296</Words>
  <Application>Microsoft Office PowerPoint</Application>
  <PresentationFormat>On-screen Show (4:3)</PresentationFormat>
  <Paragraphs>226</Paragraphs>
  <Slides>56</Slides>
  <Notes>0</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56</vt:i4>
      </vt:variant>
    </vt:vector>
  </HeadingPairs>
  <TitlesOfParts>
    <vt:vector size="58" baseType="lpstr">
      <vt:lpstr>Arial</vt:lpstr>
      <vt:lpstr>Default Design</vt:lpstr>
      <vt:lpstr>Reverse Logistics</vt:lpstr>
      <vt:lpstr>Managing Returns</vt:lpstr>
      <vt:lpstr>Key Reverse Logistics Management Elements</vt:lpstr>
      <vt:lpstr>Gatekeeping</vt:lpstr>
      <vt:lpstr>Gatekeeping</vt:lpstr>
      <vt:lpstr>Gatekeeping</vt:lpstr>
      <vt:lpstr>Gatekeeping</vt:lpstr>
      <vt:lpstr>Managing Returns</vt:lpstr>
      <vt:lpstr>Compact Disposition Cycle Time</vt:lpstr>
      <vt:lpstr>Compact Disposition Cycle Time</vt:lpstr>
      <vt:lpstr>Reverse Logistics Information Systems</vt:lpstr>
      <vt:lpstr>Reverse Logistics Information Systems</vt:lpstr>
      <vt:lpstr>Reverse Logistics Information Systems</vt:lpstr>
      <vt:lpstr>Reverse Logistics Information Systems</vt:lpstr>
      <vt:lpstr>Reverse Logistics Information Systems</vt:lpstr>
      <vt:lpstr>Centralised Return Centres</vt:lpstr>
      <vt:lpstr>Centralised Return Centres</vt:lpstr>
      <vt:lpstr>Centralised Return Centres</vt:lpstr>
      <vt:lpstr>Centralised Return Centres</vt:lpstr>
      <vt:lpstr>Centralised Return Centres</vt:lpstr>
      <vt:lpstr>Centralised Returns Centres</vt:lpstr>
      <vt:lpstr>Centralised Returns Centres</vt:lpstr>
      <vt:lpstr>Centralised Returns Centres</vt:lpstr>
      <vt:lpstr>Centralised Returns Centres</vt:lpstr>
      <vt:lpstr>Centralised Returns Centres</vt:lpstr>
      <vt:lpstr>Centralised Returns Centres</vt:lpstr>
      <vt:lpstr>Centralised Returns Centres</vt:lpstr>
      <vt:lpstr>Centralised Returns Centres</vt:lpstr>
      <vt:lpstr>Centralised Returns Centres</vt:lpstr>
      <vt:lpstr>Benefits Centralised Returns Centres</vt:lpstr>
      <vt:lpstr>Zero Returns</vt:lpstr>
      <vt:lpstr>Zero Returns</vt:lpstr>
      <vt:lpstr>Zero Returns</vt:lpstr>
      <vt:lpstr>Zero Returns</vt:lpstr>
      <vt:lpstr>How Zero Returns Work</vt:lpstr>
      <vt:lpstr>Zero Returns</vt:lpstr>
      <vt:lpstr>Zero Returns</vt:lpstr>
      <vt:lpstr>Zero Returns</vt:lpstr>
      <vt:lpstr>Zero Returns</vt:lpstr>
      <vt:lpstr>Remanufacture and refurbishment</vt:lpstr>
      <vt:lpstr>Remanufacture and refurbishment</vt:lpstr>
      <vt:lpstr>Remanufacture and refurbishment</vt:lpstr>
      <vt:lpstr>Remanufacture and refurbishment</vt:lpstr>
      <vt:lpstr>Asset Recovery</vt:lpstr>
      <vt:lpstr>Asset Recovery</vt:lpstr>
      <vt:lpstr>Asset Recovery</vt:lpstr>
      <vt:lpstr>Asset Recovery</vt:lpstr>
      <vt:lpstr>Asset Recovery</vt:lpstr>
      <vt:lpstr>Asset Recovery</vt:lpstr>
      <vt:lpstr>Negotiation</vt:lpstr>
      <vt:lpstr>Negotiation</vt:lpstr>
      <vt:lpstr>Financial Management</vt:lpstr>
      <vt:lpstr>Financial Management</vt:lpstr>
      <vt:lpstr>Financial Management</vt:lpstr>
      <vt:lpstr>Financial Management</vt:lpstr>
      <vt:lpstr>Outsourcing</vt:lpstr>
    </vt:vector>
  </TitlesOfParts>
  <Company>Swansea Institute Of Higher Education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Andrew Thorn</dc:creator>
  <cp:lastModifiedBy>Andrew Thorn</cp:lastModifiedBy>
  <cp:revision>14</cp:revision>
  <dcterms:created xsi:type="dcterms:W3CDTF">2008-06-18T01:41:25Z</dcterms:created>
  <dcterms:modified xsi:type="dcterms:W3CDTF">2026-10-08T11:13:54Z</dcterms:modified>
</cp:coreProperties>
</file>