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5" r:id="rId2"/>
    <p:sldId id="274" r:id="rId3"/>
    <p:sldId id="259" r:id="rId4"/>
    <p:sldId id="260" r:id="rId5"/>
    <p:sldId id="261" r:id="rId6"/>
    <p:sldId id="262" r:id="rId7"/>
    <p:sldId id="263" r:id="rId8"/>
    <p:sldId id="268" r:id="rId9"/>
    <p:sldId id="266" r:id="rId10"/>
    <p:sldId id="267" r:id="rId11"/>
    <p:sldId id="271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4180E8-1EAC-4EBC-99EE-036A72338AE1}" v="176" dt="2026-04-14T22:47:09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3096" autoAdjust="0"/>
  </p:normalViewPr>
  <p:slideViewPr>
    <p:cSldViewPr snapToGrid="0">
      <p:cViewPr varScale="1">
        <p:scale>
          <a:sx n="57" d="100"/>
          <a:sy n="57" d="100"/>
        </p:scale>
        <p:origin x="123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Gebremdhin" userId="2312c23805a2eb43" providerId="LiveId" clId="{48837943-DA76-40E5-8B1B-9F4F5C0F7EC2}"/>
    <pc:docChg chg="undo redo custSel addSld delSld modSld sldOrd">
      <pc:chgData name="Sara Gebremdhin" userId="2312c23805a2eb43" providerId="LiveId" clId="{48837943-DA76-40E5-8B1B-9F4F5C0F7EC2}" dt="2026-04-16T13:59:18.853" v="3284" actId="313"/>
      <pc:docMkLst>
        <pc:docMk/>
      </pc:docMkLst>
      <pc:sldChg chg="addSp delSp modSp mod setBg">
        <pc:chgData name="Sara Gebremdhin" userId="2312c23805a2eb43" providerId="LiveId" clId="{48837943-DA76-40E5-8B1B-9F4F5C0F7EC2}" dt="2026-04-14T22:08:25.147" v="2587" actId="26606"/>
        <pc:sldMkLst>
          <pc:docMk/>
          <pc:sldMk cId="455341707" sldId="259"/>
        </pc:sldMkLst>
        <pc:spChg chg="mod ord">
          <ac:chgData name="Sara Gebremdhin" userId="2312c23805a2eb43" providerId="LiveId" clId="{48837943-DA76-40E5-8B1B-9F4F5C0F7EC2}" dt="2026-04-14T22:08:25.147" v="2587" actId="26606"/>
          <ac:spMkLst>
            <pc:docMk/>
            <pc:sldMk cId="455341707" sldId="259"/>
            <ac:spMk id="3" creationId="{DCFBAAA3-2BDC-3181-6654-1E3A76ABA57A}"/>
          </ac:spMkLst>
        </pc:spChg>
      </pc:sldChg>
      <pc:sldChg chg="modSp mod">
        <pc:chgData name="Sara Gebremdhin" userId="2312c23805a2eb43" providerId="LiveId" clId="{48837943-DA76-40E5-8B1B-9F4F5C0F7EC2}" dt="2026-04-08T23:56:33.391" v="937" actId="5793"/>
        <pc:sldMkLst>
          <pc:docMk/>
          <pc:sldMk cId="4105131136" sldId="260"/>
        </pc:sldMkLst>
        <pc:spChg chg="mod">
          <ac:chgData name="Sara Gebremdhin" userId="2312c23805a2eb43" providerId="LiveId" clId="{48837943-DA76-40E5-8B1B-9F4F5C0F7EC2}" dt="2026-04-08T23:56:33.391" v="937" actId="5793"/>
          <ac:spMkLst>
            <pc:docMk/>
            <pc:sldMk cId="4105131136" sldId="260"/>
            <ac:spMk id="2" creationId="{C10BB72C-1C5A-A8FE-5ED4-45509E0E5276}"/>
          </ac:spMkLst>
        </pc:spChg>
      </pc:sldChg>
      <pc:sldChg chg="addSp delSp modSp mod">
        <pc:chgData name="Sara Gebremdhin" userId="2312c23805a2eb43" providerId="LiveId" clId="{48837943-DA76-40E5-8B1B-9F4F5C0F7EC2}" dt="2026-04-11T08:51:54.708" v="1674" actId="20577"/>
        <pc:sldMkLst>
          <pc:docMk/>
          <pc:sldMk cId="132477525" sldId="261"/>
        </pc:sldMkLst>
        <pc:spChg chg="mod">
          <ac:chgData name="Sara Gebremdhin" userId="2312c23805a2eb43" providerId="LiveId" clId="{48837943-DA76-40E5-8B1B-9F4F5C0F7EC2}" dt="2026-04-11T08:51:54.708" v="1674" actId="20577"/>
          <ac:spMkLst>
            <pc:docMk/>
            <pc:sldMk cId="132477525" sldId="261"/>
            <ac:spMk id="3" creationId="{CB8B3715-A805-12E2-0A52-FEC5F9BF7D93}"/>
          </ac:spMkLst>
        </pc:spChg>
      </pc:sldChg>
      <pc:sldChg chg="addSp delSp modSp mod">
        <pc:chgData name="Sara Gebremdhin" userId="2312c23805a2eb43" providerId="LiveId" clId="{48837943-DA76-40E5-8B1B-9F4F5C0F7EC2}" dt="2026-04-09T17:47:37.565" v="1668" actId="255"/>
        <pc:sldMkLst>
          <pc:docMk/>
          <pc:sldMk cId="2680481423" sldId="262"/>
        </pc:sldMkLst>
        <pc:spChg chg="mod">
          <ac:chgData name="Sara Gebremdhin" userId="2312c23805a2eb43" providerId="LiveId" clId="{48837943-DA76-40E5-8B1B-9F4F5C0F7EC2}" dt="2026-04-09T17:47:37.565" v="1668" actId="255"/>
          <ac:spMkLst>
            <pc:docMk/>
            <pc:sldMk cId="2680481423" sldId="262"/>
            <ac:spMk id="3" creationId="{CCFAABB4-014B-801C-2AD2-0E881B4CB949}"/>
          </ac:spMkLst>
        </pc:spChg>
      </pc:sldChg>
      <pc:sldChg chg="addSp modSp mod ord">
        <pc:chgData name="Sara Gebremdhin" userId="2312c23805a2eb43" providerId="LiveId" clId="{48837943-DA76-40E5-8B1B-9F4F5C0F7EC2}" dt="2026-04-16T01:18:46.076" v="2959" actId="14100"/>
        <pc:sldMkLst>
          <pc:docMk/>
          <pc:sldMk cId="2412210850" sldId="263"/>
        </pc:sldMkLst>
        <pc:spChg chg="mod">
          <ac:chgData name="Sara Gebremdhin" userId="2312c23805a2eb43" providerId="LiveId" clId="{48837943-DA76-40E5-8B1B-9F4F5C0F7EC2}" dt="2026-04-16T01:18:46.076" v="2959" actId="14100"/>
          <ac:spMkLst>
            <pc:docMk/>
            <pc:sldMk cId="2412210850" sldId="263"/>
            <ac:spMk id="3" creationId="{8430D1EA-1E3E-C022-CA94-4CE044DBD20A}"/>
          </ac:spMkLst>
        </pc:spChg>
      </pc:sldChg>
      <pc:sldChg chg="addSp delSp modSp mod modTransition setBg setClrOvrMap">
        <pc:chgData name="Sara Gebremdhin" userId="2312c23805a2eb43" providerId="LiveId" clId="{48837943-DA76-40E5-8B1B-9F4F5C0F7EC2}" dt="2026-04-14T23:47:32.220" v="2691" actId="20577"/>
        <pc:sldMkLst>
          <pc:docMk/>
          <pc:sldMk cId="2056514496" sldId="265"/>
        </pc:sldMkLst>
        <pc:spChg chg="mod ord">
          <ac:chgData name="Sara Gebremdhin" userId="2312c23805a2eb43" providerId="LiveId" clId="{48837943-DA76-40E5-8B1B-9F4F5C0F7EC2}" dt="2026-04-09T14:18:29.531" v="1252" actId="26606"/>
          <ac:spMkLst>
            <pc:docMk/>
            <pc:sldMk cId="2056514496" sldId="265"/>
            <ac:spMk id="2" creationId="{9C8DFE71-2B9C-BF6E-A1AC-6D53E016A23F}"/>
          </ac:spMkLst>
        </pc:spChg>
        <pc:spChg chg="add del mod ord">
          <ac:chgData name="Sara Gebremdhin" userId="2312c23805a2eb43" providerId="LiveId" clId="{48837943-DA76-40E5-8B1B-9F4F5C0F7EC2}" dt="2026-04-14T23:47:32.220" v="2691" actId="20577"/>
          <ac:spMkLst>
            <pc:docMk/>
            <pc:sldMk cId="2056514496" sldId="265"/>
            <ac:spMk id="4" creationId="{BD5EB63E-328F-FFD5-0D2F-F3F7D9331354}"/>
          </ac:spMkLst>
        </pc:spChg>
        <pc:spChg chg="add">
          <ac:chgData name="Sara Gebremdhin" userId="2312c23805a2eb43" providerId="LiveId" clId="{48837943-DA76-40E5-8B1B-9F4F5C0F7EC2}" dt="2026-04-09T14:19:37.627" v="1264" actId="26606"/>
          <ac:spMkLst>
            <pc:docMk/>
            <pc:sldMk cId="2056514496" sldId="265"/>
            <ac:spMk id="34" creationId="{85428F22-76B3-4107-AADE-3F9EC95FD325}"/>
          </ac:spMkLst>
        </pc:spChg>
        <pc:grpChg chg="add">
          <ac:chgData name="Sara Gebremdhin" userId="2312c23805a2eb43" providerId="LiveId" clId="{48837943-DA76-40E5-8B1B-9F4F5C0F7EC2}" dt="2026-04-09T14:19:37.627" v="1264" actId="26606"/>
          <ac:grpSpMkLst>
            <pc:docMk/>
            <pc:sldMk cId="2056514496" sldId="265"/>
            <ac:grpSpMk id="26" creationId="{260ACC13-B825-49F3-93DE-C8B8F2FA37A1}"/>
          </ac:grpSpMkLst>
        </pc:grpChg>
        <pc:grpChg chg="add">
          <ac:chgData name="Sara Gebremdhin" userId="2312c23805a2eb43" providerId="LiveId" clId="{48837943-DA76-40E5-8B1B-9F4F5C0F7EC2}" dt="2026-04-09T14:19:37.627" v="1264" actId="26606"/>
          <ac:grpSpMkLst>
            <pc:docMk/>
            <pc:sldMk cId="2056514496" sldId="265"/>
            <ac:grpSpMk id="36" creationId="{5346FBCF-5353-4172-96F5-4B7EB07777C4}"/>
          </ac:grpSpMkLst>
        </pc:grpChg>
        <pc:grpChg chg="add">
          <ac:chgData name="Sara Gebremdhin" userId="2312c23805a2eb43" providerId="LiveId" clId="{48837943-DA76-40E5-8B1B-9F4F5C0F7EC2}" dt="2026-04-09T14:19:37.627" v="1264" actId="26606"/>
          <ac:grpSpMkLst>
            <pc:docMk/>
            <pc:sldMk cId="2056514496" sldId="265"/>
            <ac:grpSpMk id="40" creationId="{78326E10-C8CB-487F-A110-F861268DE619}"/>
          </ac:grpSpMkLst>
        </pc:grpChg>
        <pc:picChg chg="add mod">
          <ac:chgData name="Sara Gebremdhin" userId="2312c23805a2eb43" providerId="LiveId" clId="{48837943-DA76-40E5-8B1B-9F4F5C0F7EC2}" dt="2026-04-14T22:47:09.825" v="2656" actId="14100"/>
          <ac:picMkLst>
            <pc:docMk/>
            <pc:sldMk cId="2056514496" sldId="265"/>
            <ac:picMk id="6" creationId="{CD1B5B25-D5B2-5604-F75D-E960F6B26210}"/>
          </ac:picMkLst>
        </pc:picChg>
      </pc:sldChg>
      <pc:sldChg chg="addSp modSp mod">
        <pc:chgData name="Sara Gebremdhin" userId="2312c23805a2eb43" providerId="LiveId" clId="{48837943-DA76-40E5-8B1B-9F4F5C0F7EC2}" dt="2026-04-16T01:26:15.059" v="3242" actId="20577"/>
        <pc:sldMkLst>
          <pc:docMk/>
          <pc:sldMk cId="788016615" sldId="266"/>
        </pc:sldMkLst>
        <pc:spChg chg="mod">
          <ac:chgData name="Sara Gebremdhin" userId="2312c23805a2eb43" providerId="LiveId" clId="{48837943-DA76-40E5-8B1B-9F4F5C0F7EC2}" dt="2026-04-16T01:26:15.059" v="3242" actId="20577"/>
          <ac:spMkLst>
            <pc:docMk/>
            <pc:sldMk cId="788016615" sldId="266"/>
            <ac:spMk id="3" creationId="{A03D8EFA-E392-E4D4-C9A8-3EF72F52BBFD}"/>
          </ac:spMkLst>
        </pc:spChg>
      </pc:sldChg>
      <pc:sldChg chg="addSp modSp mod ord">
        <pc:chgData name="Sara Gebremdhin" userId="2312c23805a2eb43" providerId="LiveId" clId="{48837943-DA76-40E5-8B1B-9F4F5C0F7EC2}" dt="2026-04-11T09:31:01.209" v="2119" actId="313"/>
        <pc:sldMkLst>
          <pc:docMk/>
          <pc:sldMk cId="110343417" sldId="267"/>
        </pc:sldMkLst>
        <pc:spChg chg="add mod">
          <ac:chgData name="Sara Gebremdhin" userId="2312c23805a2eb43" providerId="LiveId" clId="{48837943-DA76-40E5-8B1B-9F4F5C0F7EC2}" dt="2026-04-11T09:31:01.209" v="2119" actId="313"/>
          <ac:spMkLst>
            <pc:docMk/>
            <pc:sldMk cId="110343417" sldId="267"/>
            <ac:spMk id="3" creationId="{2F602DD5-B4A1-222B-7668-8AA7C5EC090E}"/>
          </ac:spMkLst>
        </pc:spChg>
      </pc:sldChg>
      <pc:sldChg chg="addSp modSp mod">
        <pc:chgData name="Sara Gebremdhin" userId="2312c23805a2eb43" providerId="LiveId" clId="{48837943-DA76-40E5-8B1B-9F4F5C0F7EC2}" dt="2026-04-16T01:20:15.496" v="3044" actId="20577"/>
        <pc:sldMkLst>
          <pc:docMk/>
          <pc:sldMk cId="4242079337" sldId="268"/>
        </pc:sldMkLst>
        <pc:spChg chg="mod">
          <ac:chgData name="Sara Gebremdhin" userId="2312c23805a2eb43" providerId="LiveId" clId="{48837943-DA76-40E5-8B1B-9F4F5C0F7EC2}" dt="2026-04-16T01:20:15.496" v="3044" actId="20577"/>
          <ac:spMkLst>
            <pc:docMk/>
            <pc:sldMk cId="4242079337" sldId="268"/>
            <ac:spMk id="3" creationId="{06AD8157-81AD-B857-0DE2-3468653175BB}"/>
          </ac:spMkLst>
        </pc:spChg>
      </pc:sldChg>
      <pc:sldChg chg="addSp delSp modSp new mod setBg">
        <pc:chgData name="Sara Gebremdhin" userId="2312c23805a2eb43" providerId="LiveId" clId="{48837943-DA76-40E5-8B1B-9F4F5C0F7EC2}" dt="2026-04-02T16:23:25.962" v="74" actId="14100"/>
        <pc:sldMkLst>
          <pc:docMk/>
          <pc:sldMk cId="3117568953" sldId="269"/>
        </pc:sldMkLst>
        <pc:spChg chg="add del">
          <ac:chgData name="Sara Gebremdhin" userId="2312c23805a2eb43" providerId="LiveId" clId="{48837943-DA76-40E5-8B1B-9F4F5C0F7EC2}" dt="2026-04-02T16:23:09.135" v="71" actId="26606"/>
          <ac:spMkLst>
            <pc:docMk/>
            <pc:sldMk cId="3117568953" sldId="269"/>
            <ac:spMk id="1047" creationId="{2856452A-4DE6-43E1-A5AC-D97C7E6F8675}"/>
          </ac:spMkLst>
        </pc:spChg>
        <pc:picChg chg="add mod">
          <ac:chgData name="Sara Gebremdhin" userId="2312c23805a2eb43" providerId="LiveId" clId="{48837943-DA76-40E5-8B1B-9F4F5C0F7EC2}" dt="2026-04-02T16:23:25.962" v="74" actId="14100"/>
          <ac:picMkLst>
            <pc:docMk/>
            <pc:sldMk cId="3117568953" sldId="269"/>
            <ac:picMk id="1026" creationId="{58448F6B-65CD-C05F-8292-A3CDC5A4C3C9}"/>
          </ac:picMkLst>
        </pc:picChg>
        <pc:picChg chg="add mod">
          <ac:chgData name="Sara Gebremdhin" userId="2312c23805a2eb43" providerId="LiveId" clId="{48837943-DA76-40E5-8B1B-9F4F5C0F7EC2}" dt="2026-04-02T16:23:09.135" v="71" actId="26606"/>
          <ac:picMkLst>
            <pc:docMk/>
            <pc:sldMk cId="3117568953" sldId="269"/>
            <ac:picMk id="1028" creationId="{FDFE0BFB-E888-7C64-817E-69FC88F537B9}"/>
          </ac:picMkLst>
        </pc:picChg>
      </pc:sldChg>
      <pc:sldChg chg="addSp modSp new mod">
        <pc:chgData name="Sara Gebremdhin" userId="2312c23805a2eb43" providerId="LiveId" clId="{48837943-DA76-40E5-8B1B-9F4F5C0F7EC2}" dt="2026-04-16T13:59:18.853" v="3284" actId="313"/>
        <pc:sldMkLst>
          <pc:docMk/>
          <pc:sldMk cId="2741153518" sldId="271"/>
        </pc:sldMkLst>
        <pc:spChg chg="add mod">
          <ac:chgData name="Sara Gebremdhin" userId="2312c23805a2eb43" providerId="LiveId" clId="{48837943-DA76-40E5-8B1B-9F4F5C0F7EC2}" dt="2026-04-16T13:59:18.853" v="3284" actId="313"/>
          <ac:spMkLst>
            <pc:docMk/>
            <pc:sldMk cId="2741153518" sldId="271"/>
            <ac:spMk id="3" creationId="{D3543F6B-4FF1-02A0-D7A8-8535837F033F}"/>
          </ac:spMkLst>
        </pc:spChg>
      </pc:sldChg>
      <pc:sldChg chg="addSp delSp modSp new mod setBg">
        <pc:chgData name="Sara Gebremdhin" userId="2312c23805a2eb43" providerId="LiveId" clId="{48837943-DA76-40E5-8B1B-9F4F5C0F7EC2}" dt="2026-04-14T22:57:06.860" v="2677" actId="20577"/>
        <pc:sldMkLst>
          <pc:docMk/>
          <pc:sldMk cId="653738172" sldId="274"/>
        </pc:sldMkLst>
        <pc:spChg chg="add mod ord">
          <ac:chgData name="Sara Gebremdhin" userId="2312c23805a2eb43" providerId="LiveId" clId="{48837943-DA76-40E5-8B1B-9F4F5C0F7EC2}" dt="2026-04-14T22:57:06.860" v="2677" actId="20577"/>
          <ac:spMkLst>
            <pc:docMk/>
            <pc:sldMk cId="653738172" sldId="274"/>
            <ac:spMk id="3" creationId="{AA361850-7C85-4599-68C8-3499DA1AEB4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47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3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962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9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027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53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681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63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11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6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176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864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9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0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75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1807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891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17CFA3A-9EE3-4E34-909C-30D019A98D9D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A98DCCE-8589-4F61-8D12-C8998825F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5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5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38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2">
            <a:extLst>
              <a:ext uri="{FF2B5EF4-FFF2-40B4-BE49-F238E27FC236}">
                <a16:creationId xmlns:a16="http://schemas.microsoft.com/office/drawing/2014/main" id="{CD1B5B25-D5B2-5604-F75D-E960F6B26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54" r="25707"/>
          <a:stretch>
            <a:fillRect/>
          </a:stretch>
        </p:blipFill>
        <p:spPr bwMode="auto"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5EB63E-328F-FFD5-0D2F-F3F7D9331354}"/>
              </a:ext>
            </a:extLst>
          </p:cNvPr>
          <p:cNvSpPr txBox="1"/>
          <p:nvPr/>
        </p:nvSpPr>
        <p:spPr>
          <a:xfrm>
            <a:off x="3459163" y="461963"/>
            <a:ext cx="8617760" cy="53292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0" u="none" strike="noStrike" dirty="0">
                <a:latin typeface="Arial Black" panose="020B0A04020102020204" pitchFamily="34" charset="0"/>
              </a:rPr>
              <a:t>MODULE NAME: EFFECTIVE TEAMWORK AND COMMUNICATION </a:t>
            </a:r>
            <a:r>
              <a:rPr lang="en-US" b="0" i="0" dirty="0">
                <a:latin typeface="Arial Black" panose="020B0A04020102020204" pitchFamily="34" charset="0"/>
              </a:rPr>
              <a:t>​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0" u="none" strike="noStrike" dirty="0">
                <a:latin typeface="Arial Black" panose="020B0A04020102020204" pitchFamily="34" charset="0"/>
              </a:rPr>
              <a:t>MODULE CODE: LCLM4003_ LON</a:t>
            </a:r>
            <a:r>
              <a:rPr lang="en-US" b="0" i="0" dirty="0">
                <a:latin typeface="Arial Black" panose="020B0A04020102020204" pitchFamily="34" charset="0"/>
              </a:rPr>
              <a:t>​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0" u="none" strike="noStrike" dirty="0">
                <a:latin typeface="Arial Black" panose="020B0A04020102020204" pitchFamily="34" charset="0"/>
              </a:rPr>
              <a:t>LECTURER</a:t>
            </a:r>
            <a:r>
              <a:rPr lang="en-US" b="1" i="0" u="none" strike="noStrike">
                <a:latin typeface="Arial Black" panose="020B0A04020102020204" pitchFamily="34" charset="0"/>
              </a:rPr>
              <a:t>: L</a:t>
            </a:r>
            <a:r>
              <a:rPr lang="en-US" b="1">
                <a:latin typeface="Arial Black" panose="020B0A04020102020204" pitchFamily="34" charset="0"/>
              </a:rPr>
              <a:t>IOYD</a:t>
            </a:r>
            <a:r>
              <a:rPr lang="en-US" b="1" i="0" u="none" strike="noStrike">
                <a:latin typeface="Arial Black" panose="020B0A04020102020204" pitchFamily="34" charset="0"/>
              </a:rPr>
              <a:t> </a:t>
            </a:r>
            <a:r>
              <a:rPr lang="en-US" b="1" i="0" u="none" strike="noStrike" dirty="0">
                <a:latin typeface="Arial Black" panose="020B0A04020102020204" pitchFamily="34" charset="0"/>
              </a:rPr>
              <a:t>BEHARRY </a:t>
            </a:r>
            <a:r>
              <a:rPr lang="en-US" b="0" i="0" dirty="0">
                <a:latin typeface="Arial Black" panose="020B0A04020102020204" pitchFamily="34" charset="0"/>
              </a:rPr>
              <a:t>​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0" u="none" strike="noStrike" dirty="0">
                <a:latin typeface="Arial Black" panose="020B0A04020102020204" pitchFamily="34" charset="0"/>
              </a:rPr>
              <a:t>ASSIGNMENT 2 – GROUP PRESENTATION</a:t>
            </a:r>
            <a:r>
              <a:rPr lang="en-US" b="0" i="0" dirty="0">
                <a:latin typeface="Arial Black" panose="020B0A04020102020204" pitchFamily="34" charset="0"/>
              </a:rPr>
              <a:t>​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dirty="0">
                <a:latin typeface="Arial Black" panose="020B0A04020102020204" pitchFamily="34" charset="0"/>
              </a:rPr>
              <a:t>DATE - APRIL 13, 2026</a:t>
            </a:r>
            <a:endParaRPr lang="en-US" b="1" i="0" dirty="0">
              <a:latin typeface="Arial Black" panose="020B0A04020102020204" pitchFamily="34" charset="0"/>
            </a:endParaRP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dirty="0">
                <a:latin typeface="Arial Black" panose="020B0A04020102020204" pitchFamily="34" charset="0"/>
              </a:rPr>
              <a:t>TITLE: COMMUNICATION BARRIERS IN THE WORKPLACE: CASE 			 STUDY ANALYSIS</a:t>
            </a:r>
            <a:endParaRPr lang="en-US" b="1" i="0" dirty="0">
              <a:latin typeface="Arial Black" panose="020B0A040201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8DFE71-2B9C-BF6E-A1AC-6D53E016A23F}"/>
              </a:ext>
            </a:extLst>
          </p:cNvPr>
          <p:cNvSpPr/>
          <p:nvPr/>
        </p:nvSpPr>
        <p:spPr>
          <a:xfrm>
            <a:off x="1002029" y="644978"/>
            <a:ext cx="10709910" cy="596156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1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361850-7C85-4599-68C8-3499DA1AEB4F}"/>
              </a:ext>
            </a:extLst>
          </p:cNvPr>
          <p:cNvSpPr txBox="1"/>
          <p:nvPr/>
        </p:nvSpPr>
        <p:spPr>
          <a:xfrm>
            <a:off x="1723605" y="1222726"/>
            <a:ext cx="10034122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STUDENT NAME AND ID</a:t>
            </a:r>
            <a:endParaRPr lang="en-US" sz="32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1200150" lvl="2" indent="-285750" fontAlgn="base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45000"/>
              <a:buFont typeface="Wingdings" panose="05000000000000000000" pitchFamily="2" charset="2"/>
              <a:buChar char="v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Sara Gebremdhin – 2512070 </a:t>
            </a:r>
          </a:p>
          <a:p>
            <a:pPr marL="1200150" lvl="2" indent="-285750" fontAlgn="base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45000"/>
              <a:buFont typeface="Wingdings" panose="05000000000000000000" pitchFamily="2" charset="2"/>
              <a:buChar char="v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Wojciech Michal Biernacki – 2511133</a:t>
            </a:r>
          </a:p>
          <a:p>
            <a:pPr marL="1200150" lvl="2" indent="-285750" fontAlgn="base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45000"/>
              <a:buFont typeface="Wingdings" panose="05000000000000000000" pitchFamily="2" charset="2"/>
              <a:buChar char="v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Alexandre Dias Semedo – 2442114</a:t>
            </a:r>
          </a:p>
          <a:p>
            <a:pPr marL="1200150" lvl="2" indent="-285750" fontAlgn="base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45000"/>
              <a:buFont typeface="Wingdings" panose="05000000000000000000" pitchFamily="2" charset="2"/>
              <a:buChar char="v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Joanna Bednorz – 2516687 </a:t>
            </a:r>
          </a:p>
          <a:p>
            <a:pPr marL="1200150" lvl="2" indent="-285750" fontAlgn="base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45000"/>
              <a:buFont typeface="Wingdings" panose="05000000000000000000" pitchFamily="2" charset="2"/>
              <a:buChar char="v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Mengistu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Tolcha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– 2518093 </a:t>
            </a:r>
          </a:p>
        </p:txBody>
      </p:sp>
    </p:spTree>
    <p:extLst>
      <p:ext uri="{BB962C8B-B14F-4D97-AF65-F5344CB8AC3E}">
        <p14:creationId xmlns:p14="http://schemas.microsoft.com/office/powerpoint/2010/main" val="653738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CFBAAA3-2BDC-3181-6654-1E3A76ABA57A}"/>
              </a:ext>
            </a:extLst>
          </p:cNvPr>
          <p:cNvSpPr/>
          <p:nvPr/>
        </p:nvSpPr>
        <p:spPr>
          <a:xfrm>
            <a:off x="1763486" y="628650"/>
            <a:ext cx="10042071" cy="58211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lnSpc>
                <a:spcPct val="150000"/>
              </a:lnSpc>
            </a:pPr>
            <a:r>
              <a:rPr lang="en-US" sz="3600" b="1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This presentation will cover:</a:t>
            </a: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​</a:t>
            </a:r>
          </a:p>
          <a:p>
            <a:pPr marL="914400" lvl="1" indent="-4572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 of the company​</a:t>
            </a:r>
          </a:p>
          <a:p>
            <a:pPr marL="914400" lvl="1" indent="-4572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Problems​</a:t>
            </a:r>
          </a:p>
          <a:p>
            <a:pPr marL="914400" lvl="1" indent="-4572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Barriers​</a:t>
            </a:r>
          </a:p>
          <a:p>
            <a:pPr marL="914400" lvl="1" indent="-4572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Theories​</a:t>
            </a:r>
          </a:p>
          <a:p>
            <a:pPr marL="914400" lvl="1" indent="-4572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Conclusion​</a:t>
            </a:r>
          </a:p>
        </p:txBody>
      </p:sp>
    </p:spTree>
    <p:extLst>
      <p:ext uri="{BB962C8B-B14F-4D97-AF65-F5344CB8AC3E}">
        <p14:creationId xmlns:p14="http://schemas.microsoft.com/office/powerpoint/2010/main" val="455341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0BB72C-1C5A-A8FE-5ED4-45509E0E5276}"/>
              </a:ext>
            </a:extLst>
          </p:cNvPr>
          <p:cNvSpPr/>
          <p:nvPr/>
        </p:nvSpPr>
        <p:spPr>
          <a:xfrm>
            <a:off x="1657350" y="283221"/>
            <a:ext cx="10254343" cy="61984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lnSpc>
                <a:spcPct val="150000"/>
              </a:lnSpc>
            </a:pPr>
            <a:r>
              <a:rPr lang="en-US" sz="3600" b="1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Background &amp; Key Problems</a:t>
            </a: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Flight Foods Ltd is a medium-sized company that makes ready meals for airlines ​</a:t>
            </a:r>
          </a:p>
          <a:p>
            <a:pPr fontAlgn="base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Main Problems: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is experiencing communication issues at work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Misunderstandings occur between team members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background and emotions affect communication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reduce teamwork and productivity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food quality (undercooked food, wrong ingredients)​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proper staff training​</a:t>
            </a:r>
          </a:p>
          <a:p>
            <a:pPr marL="1257300" lvl="2" indent="-34290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hygiene practices​</a:t>
            </a:r>
          </a:p>
          <a:p>
            <a:pPr lvl="2" fontAlgn="base">
              <a:lnSpc>
                <a:spcPct val="150000"/>
              </a:lnSpc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131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8B3715-A805-12E2-0A52-FEC5F9BF7D93}"/>
              </a:ext>
            </a:extLst>
          </p:cNvPr>
          <p:cNvSpPr txBox="1"/>
          <p:nvPr/>
        </p:nvSpPr>
        <p:spPr>
          <a:xfrm>
            <a:off x="1404257" y="735955"/>
            <a:ext cx="10376807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Communication Barriers, Theories and Solutions</a:t>
            </a:r>
            <a:r>
              <a:rPr lang="en-US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24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Environmental Noise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Problem: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Loud Machines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Difficult to hear Instruction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Miscommunication happens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algn="l" rtl="0" fontAlgn="base"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Theory: Shannon and Weaver Model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Noise interrupts communication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Message is not received clearly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Solution: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Reduce noise if possible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Give instructions in quiet areas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 visual aids (pictures/signs)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132477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FAABB4-014B-801C-2AD2-0E881B4CB949}"/>
              </a:ext>
            </a:extLst>
          </p:cNvPr>
          <p:cNvSpPr txBox="1"/>
          <p:nvPr/>
        </p:nvSpPr>
        <p:spPr>
          <a:xfrm>
            <a:off x="1347107" y="138793"/>
            <a:ext cx="10589079" cy="6504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buNone/>
            </a:pPr>
            <a:r>
              <a:rPr lang="en-US" sz="32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Language/Communication/Body Language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Language Barrier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Problem: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speak different languages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‘’Few English words’’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Gary struggles to explain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do not understand instructions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Mistakes happen in food preparation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Theory: Berlo’s SMCR Model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 depends on language and skills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Solution: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 simple English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 translators or bilingual staff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Demonstrate tasks instead of only talking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algn="just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Provide proper training before work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680481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30D1EA-1E3E-C022-CA94-4CE044DBD20A}"/>
              </a:ext>
            </a:extLst>
          </p:cNvPr>
          <p:cNvSpPr txBox="1"/>
          <p:nvPr/>
        </p:nvSpPr>
        <p:spPr>
          <a:xfrm>
            <a:off x="1719742" y="0"/>
            <a:ext cx="10472257" cy="7056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ct val="150000"/>
              </a:lnSpc>
              <a:buNone/>
            </a:pP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Age/ Generational Barrier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Problem: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aged 16-60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Younger workers ignore instructions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Different attitudes and learning styles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ct val="150000"/>
              </a:lnSpc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Theory: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 </a:t>
            </a:r>
            <a:r>
              <a:rPr lang="en-US" sz="2000" b="0" i="0" dirty="0" err="1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schramm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 Model of Communication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Different age groups process information differently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Solution: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Give clear instruction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 - Means use simple English, short sentences and show tasks step-by-steps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 practical training for younger workers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 - Show them physically how to do tasks, e.g. show food handling instead of only telling them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Provide supervision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 - Menas immediately correct mistakes, repeat instructions, and ensure rules are followed</a:t>
            </a:r>
          </a:p>
          <a:p>
            <a:pPr lvl="1" fontAlgn="base">
              <a:lnSpc>
                <a:spcPct val="150000"/>
              </a:lnSpc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210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AD8157-81AD-B857-0DE2-3468653175BB}"/>
              </a:ext>
            </a:extLst>
          </p:cNvPr>
          <p:cNvSpPr txBox="1"/>
          <p:nvPr/>
        </p:nvSpPr>
        <p:spPr>
          <a:xfrm>
            <a:off x="1744910" y="441770"/>
            <a:ext cx="10349692" cy="6689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ct val="150000"/>
              </a:lnSpc>
              <a:buNone/>
            </a:pPr>
            <a:r>
              <a:rPr lang="en-US" sz="3600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Cultural Barrier</a:t>
            </a:r>
            <a:r>
              <a:rPr lang="en-US" sz="360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Problem: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from 5 different cultures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Different habits and practices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Different understanding of hygiene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Mistakes like mixing meat in vegetarian meals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Theory: </a:t>
            </a:r>
            <a:r>
              <a:rPr lang="en-US" b="1" dirty="0">
                <a:solidFill>
                  <a:srgbClr val="000000"/>
                </a:solidFill>
                <a:latin typeface="Arial Black" panose="020B0A04020102020204" pitchFamily="34" charset="0"/>
              </a:rPr>
              <a:t>Berlo’s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 Model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If sender and receiver are from different cultures, communication can be difficult.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Solution: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Teach clear company rules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Respect cultural differences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 - Builds trust and cooperation, making workers more willing to follow instructions. 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Standard food handling procedures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 fontAlgn="base">
              <a:lnSpc>
                <a:spcPct val="150000"/>
              </a:lnSpc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079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3D8EFA-E392-E4D4-C9A8-3EF72F52BBFD}"/>
              </a:ext>
            </a:extLst>
          </p:cNvPr>
          <p:cNvSpPr txBox="1"/>
          <p:nvPr/>
        </p:nvSpPr>
        <p:spPr>
          <a:xfrm>
            <a:off x="1837188" y="0"/>
            <a:ext cx="10354811" cy="7112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ct val="150000"/>
              </a:lnSpc>
              <a:buNone/>
            </a:pP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Emotional Barrier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Problem: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Gary is stressed and tired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 shouts at workers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may feel uncomfortable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Poor relationship with workers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Workers may ignore instructions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Theory: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Emotions affect communication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Solution: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Stay calm and professional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Encourage workers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Improve teamwork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Other Important Issues from the case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 hygiene training before work – Workers don’t understand proper food safety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Gary breaks hygiene rules (dirty uniform, poor grooming)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Gary should set an example by:  Wearing clean uniform</a:t>
            </a:r>
          </a:p>
          <a:p>
            <a:pPr marL="3943350" lvl="8" indent="-285750" fontAlgn="base">
              <a:buFont typeface="Wingdings" panose="05000000000000000000" pitchFamily="2" charset="2"/>
              <a:buChar char="v"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Following hygiene rules</a:t>
            </a:r>
          </a:p>
          <a:p>
            <a:pPr marL="3943350" lvl="8" indent="-285750" fontAlgn="base"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    Acting professionally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fontAlgn="base">
              <a:buFont typeface="Wingdings" panose="05000000000000000000" pitchFamily="2" charset="2"/>
              <a:buChar char="v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Unsafe food handling (Chicken left overnight)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788016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602DD5-B4A1-222B-7668-8AA7C5EC090E}"/>
              </a:ext>
            </a:extLst>
          </p:cNvPr>
          <p:cNvSpPr txBox="1"/>
          <p:nvPr/>
        </p:nvSpPr>
        <p:spPr>
          <a:xfrm>
            <a:off x="1254265" y="962952"/>
            <a:ext cx="1076240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  		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Conclusion</a:t>
            </a:r>
            <a:r>
              <a:rPr lang="en-US" sz="3600" b="1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​</a:t>
            </a:r>
          </a:p>
          <a:p>
            <a:pPr algn="l" rtl="0" fontAlgn="base">
              <a:buNone/>
            </a:pPr>
            <a:endParaRPr lang="en-US" sz="1200" b="1" dirty="0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barriers can affect workplace effectiveness by  causing misunderstandings and reducing productivity, factors such as environmental, cultural, emotional, and generational differences influence how people understand messages.</a:t>
            </a:r>
          </a:p>
          <a:p>
            <a:pPr algn="l" rtl="0" fontAlgn="base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theories explain why these barriers happen, and using practical strategies can improve teamwork. Overall, effective communication is essential for organizational success.</a:t>
            </a:r>
          </a:p>
          <a:p>
            <a:pPr algn="l" rtl="0" fontAlgn="base">
              <a:buNone/>
            </a:pPr>
            <a:endParaRPr lang="en-US" sz="1200" b="1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43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543F6B-4FF1-02A0-D7A8-8535837F033F}"/>
              </a:ext>
            </a:extLst>
          </p:cNvPr>
          <p:cNvSpPr txBox="1"/>
          <p:nvPr/>
        </p:nvSpPr>
        <p:spPr>
          <a:xfrm>
            <a:off x="1392573" y="889232"/>
            <a:ext cx="10607916" cy="4713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Reference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Berlo, D.K. (1960)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The Process of Communication: An Introduction to Theory and Practice.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New York: Holt, Rinehart and Winston.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Mullins, L. (2016)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Organizational Behavior.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Schramm, W. (1954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communication works’, in Schramm, W. (ed.)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The Process and Effects of Mass Communication.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Urbana: University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IIIinois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Press.</a:t>
            </a: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Shannon, C.E. and Weaver, W. (1949)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The mathematical Theory of Communication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Urban: University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IIIinois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Press.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153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Rectangle 1046">
            <a:extLst>
              <a:ext uri="{FF2B5EF4-FFF2-40B4-BE49-F238E27FC236}">
                <a16:creationId xmlns:a16="http://schemas.microsoft.com/office/drawing/2014/main" id="{2856452A-4DE6-43E1-A5AC-D97C7E6F8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8448F6B-65CD-C05F-8292-A3CDC5A4C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2" r="8636" b="-1"/>
          <a:stretch>
            <a:fillRect/>
          </a:stretch>
        </p:blipFill>
        <p:spPr bwMode="auto">
          <a:xfrm>
            <a:off x="643466" y="643467"/>
            <a:ext cx="6891188" cy="5571066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FDFE0BFB-E888-7C64-817E-69FC88F53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8" r="6337" b="2"/>
          <a:stretch>
            <a:fillRect/>
          </a:stretch>
        </p:blipFill>
        <p:spPr bwMode="auto">
          <a:xfrm>
            <a:off x="7534654" y="643467"/>
            <a:ext cx="4013877" cy="5571066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5689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776</Words>
  <Application>Microsoft Office PowerPoint</Application>
  <PresentationFormat>Widescreen</PresentationFormat>
  <Paragraphs>116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Black</vt:lpstr>
      <vt:lpstr>Corbel</vt:lpstr>
      <vt:lpstr>Wingdings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Gebremdhin</dc:creator>
  <cp:lastModifiedBy>Sara Gebremdhin</cp:lastModifiedBy>
  <cp:revision>2</cp:revision>
  <dcterms:created xsi:type="dcterms:W3CDTF">2026-04-01T14:10:09Z</dcterms:created>
  <dcterms:modified xsi:type="dcterms:W3CDTF">2026-04-16T13:59:27Z</dcterms:modified>
</cp:coreProperties>
</file>