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0"/>
  </p:notesMasterIdLst>
  <p:sldIdLst>
    <p:sldId id="719" r:id="rId7"/>
    <p:sldId id="770" r:id="rId8"/>
    <p:sldId id="866" r:id="rId9"/>
    <p:sldId id="775" r:id="rId10"/>
    <p:sldId id="865" r:id="rId11"/>
    <p:sldId id="828" r:id="rId12"/>
    <p:sldId id="829" r:id="rId13"/>
    <p:sldId id="834" r:id="rId14"/>
    <p:sldId id="836" r:id="rId15"/>
    <p:sldId id="837" r:id="rId16"/>
    <p:sldId id="839" r:id="rId17"/>
    <p:sldId id="838" r:id="rId18"/>
    <p:sldId id="841" r:id="rId19"/>
    <p:sldId id="845" r:id="rId20"/>
    <p:sldId id="840" r:id="rId21"/>
    <p:sldId id="842" r:id="rId22"/>
    <p:sldId id="835" r:id="rId23"/>
    <p:sldId id="846" r:id="rId24"/>
    <p:sldId id="847" r:id="rId25"/>
    <p:sldId id="848" r:id="rId26"/>
    <p:sldId id="849" r:id="rId27"/>
    <p:sldId id="852" r:id="rId28"/>
    <p:sldId id="851" r:id="rId29"/>
    <p:sldId id="850" r:id="rId30"/>
    <p:sldId id="853" r:id="rId31"/>
    <p:sldId id="854" r:id="rId32"/>
    <p:sldId id="844" r:id="rId33"/>
    <p:sldId id="856" r:id="rId34"/>
    <p:sldId id="857" r:id="rId35"/>
    <p:sldId id="855" r:id="rId36"/>
    <p:sldId id="859" r:id="rId37"/>
    <p:sldId id="858" r:id="rId38"/>
    <p:sldId id="860" r:id="rId39"/>
    <p:sldId id="861" r:id="rId40"/>
    <p:sldId id="830" r:id="rId41"/>
    <p:sldId id="831" r:id="rId42"/>
    <p:sldId id="832" r:id="rId43"/>
    <p:sldId id="833" r:id="rId44"/>
    <p:sldId id="862" r:id="rId45"/>
    <p:sldId id="863" r:id="rId46"/>
    <p:sldId id="864" r:id="rId47"/>
    <p:sldId id="774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BE2611-BDCF-4810-A63C-3FC636CF192D}" v="12" dt="2026-01-28T07:43:05.3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72127" autoAdjust="0"/>
  </p:normalViewPr>
  <p:slideViewPr>
    <p:cSldViewPr snapToGrid="0">
      <p:cViewPr varScale="1">
        <p:scale>
          <a:sx n="61" d="100"/>
          <a:sy n="61" d="100"/>
        </p:scale>
        <p:origin x="1106" y="4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2DB876-C122-CA6C-331C-1EB8F0D0C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D9972D-2070-725B-70C6-3D987CB010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9EC622-C20B-9A68-80F2-C385CA2104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D8F541-5EC8-2FA0-7631-BFBF252798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239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87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7EA48-CD0F-F8EA-1830-D9BFB8450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946127-654D-2629-A31E-C83691147D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8F521-7B28-C550-6239-933C0F03A4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5AB641-A742-5836-4936-6373EA4AE4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91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40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920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63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89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521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91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5998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326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23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91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132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9498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317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0362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852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412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383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979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2322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86107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001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70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307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380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6806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09687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7290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3566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660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38660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621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6700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0414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96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9932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2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080421" y="1806634"/>
            <a:ext cx="93572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Introduction to </a:t>
            </a:r>
          </a:p>
          <a:p>
            <a:pPr algn="ctr">
              <a:lnSpc>
                <a:spcPct val="150000"/>
              </a:lnSpc>
            </a:pPr>
            <a:r>
              <a:rPr lang="en-GB" sz="5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573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13101"/>
            <a:ext cx="11067568" cy="2776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Define project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anagement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 Principles, Lifecycle, and Applications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21CA53-E182-9311-CEAF-6FA8E10CA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56AD4-7B2D-E9F4-E9E1-B7CC8DFFA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025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AF0A4C-7FFD-277C-E23E-725DFC753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A3503-AED6-C56F-193E-2EAEB58025A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FE40D-407E-279E-4E17-27CC19CEBE8D}"/>
              </a:ext>
            </a:extLst>
          </p:cNvPr>
          <p:cNvSpPr txBox="1"/>
          <p:nvPr/>
        </p:nvSpPr>
        <p:spPr>
          <a:xfrm>
            <a:off x="606829" y="1674673"/>
            <a:ext cx="110681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2800" b="1" dirty="0"/>
              <a:t>What is management?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According to Harold Koontz </a:t>
            </a:r>
            <a:r>
              <a:rPr lang="en-GB" sz="2800" dirty="0"/>
              <a:t>“Management is an art of </a:t>
            </a:r>
            <a:r>
              <a:rPr lang="en-GB" sz="2800" b="1" dirty="0"/>
              <a:t>getting things done through and with the people in formally organised groups</a:t>
            </a:r>
            <a:r>
              <a:rPr lang="en-GB" sz="2800" dirty="0"/>
              <a:t>”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Management is the process of reaching </a:t>
            </a:r>
            <a:r>
              <a:rPr lang="en-US" sz="2800" dirty="0" err="1"/>
              <a:t>organisational</a:t>
            </a:r>
            <a:r>
              <a:rPr lang="en-US" sz="2800" dirty="0"/>
              <a:t> goals by working with and through people and other </a:t>
            </a:r>
            <a:r>
              <a:rPr lang="en-US" sz="2800" dirty="0" err="1"/>
              <a:t>organisational</a:t>
            </a:r>
            <a:r>
              <a:rPr lang="en-US" sz="2800" dirty="0"/>
              <a:t> resources.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86492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2025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Engineering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1824FF-A3D8-5CE2-0A2B-529172C2B92F}"/>
              </a:ext>
            </a:extLst>
          </p:cNvPr>
          <p:cNvSpPr txBox="1"/>
          <p:nvPr/>
        </p:nvSpPr>
        <p:spPr>
          <a:xfrm>
            <a:off x="606829" y="1674673"/>
            <a:ext cx="11068100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/>
              <a:t>Engineering Management</a:t>
            </a:r>
            <a:r>
              <a:rPr lang="en-GB" sz="2800" dirty="0"/>
              <a:t> is the application of </a:t>
            </a:r>
            <a:r>
              <a:rPr lang="en-GB" sz="2800" b="1" dirty="0"/>
              <a:t>management principles</a:t>
            </a:r>
            <a:r>
              <a:rPr lang="en-GB" sz="2800" dirty="0"/>
              <a:t> in the field of </a:t>
            </a:r>
            <a:r>
              <a:rPr lang="en-GB" sz="2800" b="1" dirty="0"/>
              <a:t>Engineering</a:t>
            </a:r>
            <a:r>
              <a:rPr lang="en-GB" sz="2800" dirty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combines the </a:t>
            </a:r>
            <a:r>
              <a:rPr lang="en-GB" sz="2800" b="1" dirty="0"/>
              <a:t>technical problem-solving skills</a:t>
            </a:r>
            <a:r>
              <a:rPr lang="en-GB" sz="2800" dirty="0"/>
              <a:t> of Engineering with the </a:t>
            </a:r>
            <a:r>
              <a:rPr lang="en-GB" sz="2800" b="1" dirty="0"/>
              <a:t>organisational, administrative, and planning abilities</a:t>
            </a:r>
            <a:r>
              <a:rPr lang="en-GB" sz="2800" dirty="0"/>
              <a:t> of management, enabling professionals to oversee the </a:t>
            </a:r>
            <a:r>
              <a:rPr lang="en-GB" sz="2800" b="1" dirty="0"/>
              <a:t>operational and strategic performance</a:t>
            </a:r>
            <a:r>
              <a:rPr lang="en-GB" sz="2800" dirty="0"/>
              <a:t> of engineering-driven projects.</a:t>
            </a:r>
          </a:p>
        </p:txBody>
      </p:sp>
    </p:spTree>
    <p:extLst>
      <p:ext uri="{BB962C8B-B14F-4D97-AF65-F5344CB8AC3E}">
        <p14:creationId xmlns:p14="http://schemas.microsoft.com/office/powerpoint/2010/main" val="1324296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27C1D-7A7F-BCB1-D250-0D46F5358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8FACA-007E-5E79-5BE7-32C37B22C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270" y="18034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3748E-83C6-B3F6-8782-243856722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3E873-0DEB-EFC2-D12D-0EF9EE48CDE7}"/>
              </a:ext>
            </a:extLst>
          </p:cNvPr>
          <p:cNvSpPr txBox="1"/>
          <p:nvPr/>
        </p:nvSpPr>
        <p:spPr>
          <a:xfrm>
            <a:off x="644367" y="1049593"/>
            <a:ext cx="8597199" cy="5544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Project Management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Organising, planning, and executing tasks to achieve specific objectives.</a:t>
            </a:r>
          </a:p>
          <a:p>
            <a:pPr algn="just">
              <a:lnSpc>
                <a:spcPct val="150000"/>
              </a:lnSpc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	Example: </a:t>
            </a:r>
          </a:p>
          <a:p>
            <a:pPr marL="1616075" lvl="2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Building construction projects.</a:t>
            </a:r>
          </a:p>
          <a:p>
            <a:pPr marL="1616075" lvl="2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Software development processes.</a:t>
            </a:r>
          </a:p>
          <a:p>
            <a:pPr marL="1616075" lvl="2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Event management like organising conferences or festivals.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C414F-7A4D-6A8D-FCCF-9BECB2D6BFB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C65707-9FBC-CF97-11BF-95ABD2DF8E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2615" y="2515110"/>
            <a:ext cx="3479549" cy="2547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0049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2914" y="1270524"/>
            <a:ext cx="11760965" cy="4934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What is Project Management?</a:t>
            </a:r>
          </a:p>
          <a:p>
            <a:pPr marL="10763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Organising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: Coordinating resources, including people, equipment, and materials, to ensure tasks are completed efficiently.</a:t>
            </a:r>
          </a:p>
          <a:p>
            <a:pPr marL="10763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Planning: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Setting clear goals, identifying resources, and creating schedules and workflows to achieve objectives.</a:t>
            </a:r>
          </a:p>
          <a:p>
            <a:pPr marL="1076325" lvl="3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Executing tasks: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Implementing the plan by assigning tasks, managing teams, and ensuring work aligns with project goals.</a:t>
            </a: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985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042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Importance of  Project Management</a:t>
            </a:r>
          </a:p>
          <a:p>
            <a:pPr marL="8096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Timely Achievement of Goals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Project completion within time frame.</a:t>
            </a:r>
          </a:p>
          <a:p>
            <a:pPr marL="8096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Budget Management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Ensures cost efficiency by minimising waste and managing resources effectively.</a:t>
            </a:r>
          </a:p>
          <a:p>
            <a:pPr marL="8096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Quality Assurance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Implements standards and checks to ensure deliverables meet expectations.</a:t>
            </a:r>
          </a:p>
          <a:p>
            <a:pPr marL="809625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Risk Management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Identifies potential risks early and devises mitigation strategies.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766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82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Stages of Project Management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Specifying / Defining a project 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Planning 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Implementing 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Testing &amp; Evaluation.</a:t>
            </a:r>
          </a:p>
          <a:p>
            <a:pPr marL="1806575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Reporting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018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30723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1: Specifying / Defining a project 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</a:t>
            </a:r>
          </a:p>
          <a:p>
            <a:pPr marL="17954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283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9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89376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Reflection on the Problem: </a:t>
            </a:r>
          </a:p>
          <a:p>
            <a:pPr marL="13509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Free-thinking or brainstorming to arrive at a breakthrough idea.</a:t>
            </a:r>
          </a:p>
          <a:p>
            <a:pPr marL="13509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Designers may look for ways to surpass the competition.</a:t>
            </a:r>
          </a:p>
          <a:p>
            <a:pPr marL="893763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Team Collaboration: </a:t>
            </a:r>
          </a:p>
          <a:p>
            <a:pPr marL="13509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Teams work together to come up with initial concepts and ideas.</a:t>
            </a:r>
          </a:p>
          <a:p>
            <a:pPr marL="13509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Encourages "thinking outside the box" and open discussion of ideas.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922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3558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Initial concepts</a:t>
            </a:r>
          </a:p>
          <a:p>
            <a:pPr marL="8937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Recording Ideas:</a:t>
            </a:r>
          </a:p>
          <a:p>
            <a:pPr marL="1350963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 ideas are documented, even if they initially seem unrealistic.</a:t>
            </a:r>
          </a:p>
          <a:p>
            <a:pPr marL="8937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Decision-Making:</a:t>
            </a:r>
          </a:p>
          <a:p>
            <a:pPr marL="1350963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team evaluates recorded ideas and decides which products or initiatives to develop.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36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38295" y="1571799"/>
            <a:ext cx="10334258" cy="39147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Chance of Success: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 the concept or idea has a realistic chance of success before proceeding.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Resource Implications: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Development requires significant investment in time and money.</a:t>
            </a:r>
          </a:p>
          <a:p>
            <a:pPr marL="625475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Feasibility Study: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 a study before full-scale development to assess feasibility.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46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1895" y="1450491"/>
            <a:ext cx="10146452" cy="4527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Setting Limits : 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4 - Parameters: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Time: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 the timeline to achieve a viable solution, particularly for rapidly evolving technologies such as microelectronics and telecommunications.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Cost: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Evaluate the development costs involved.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Feasibility: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Determine if the concept is practical or overly ambitious.</a:t>
            </a:r>
          </a:p>
          <a:p>
            <a:pPr marL="1808163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Need: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whether there is a clear market demand for the product.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643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27568"/>
            <a:ext cx="11812693" cy="5451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Research the chosen topic thoroughly after identifying the initial concept.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Gather sufficient information to make informed decisions for the project's specification.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critical aspects such as Product size (dimensions),Materials to be used, Expertise/team/personnel required.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 research objectives and questions to answer before starting the research exercise.</a:t>
            </a:r>
          </a:p>
          <a:p>
            <a:pPr marL="989013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brainstorming sessions to identify all relevant criteria effectively.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150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00069" y="1403671"/>
            <a:ext cx="9963572" cy="2907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Specifications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Contains detailed information on requirements, legal standards, materials, and physical dimensions.</a:t>
            </a:r>
          </a:p>
          <a:p>
            <a:pPr marL="11652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Requires consideration of technical requirements, timescale, resources, and budget.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3058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98516" y="1450491"/>
            <a:ext cx="11594968" cy="4815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Specifications - Template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Describe Project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purpose, aims and deliverables.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State parameters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timescales, budgets, scope, authority.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People involved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States people involved and the way the team will work (frequency of meetings, decision-making process).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Establish 'break or review-points’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- to meet review and check progress, and how progress and results will be measured.</a:t>
            </a:r>
          </a:p>
          <a:p>
            <a:pPr marL="822325"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64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784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2 : Planning </a:t>
            </a:r>
          </a:p>
          <a:p>
            <a:pPr marL="12525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Activities: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Determine the activities to be carried out in the project.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List with Timings: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Organise the activities into a list with approximate timings for each.</a:t>
            </a:r>
          </a:p>
          <a:p>
            <a:pPr marL="1252538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Consider Goals and Objectives: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Treat each activity as a goal or objective.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the resources required for each activity.</a:t>
            </a:r>
          </a:p>
          <a:p>
            <a:pPr marL="17097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Develop ways to monitor progress and achievement.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401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42995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2 : Planning(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12525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Set Milestones: 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Establish expected outcomes at specific points in the project.</a:t>
            </a:r>
          </a:p>
          <a:p>
            <a:pPr marL="17097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Define milestones for these outcomes.</a:t>
            </a:r>
          </a:p>
          <a:p>
            <a:pPr marL="12525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 Milestones: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Decide on how and when milestones will be monitored.</a:t>
            </a:r>
          </a:p>
          <a:p>
            <a:pPr marL="1709738" lvl="3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Add time markers to planning tools like Gantt charts.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738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8" y="1517611"/>
            <a:ext cx="9055946" cy="4069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Visual Techniques for Planning: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Utilise various techniques to visually outline the project, showcasing the essential activities to be accomplished.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Flowcharts and Block Diagrams: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flowchart or block diagram can effectively represent the project's key stages and tasks.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929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63787" y="1517611"/>
            <a:ext cx="11129468" cy="4755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Techniques for Effective Project Planning (</a:t>
            </a:r>
            <a:r>
              <a:rPr lang="en-GB" sz="2800" b="1" dirty="0" err="1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8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..)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Traditional Phased Approach:</a:t>
            </a:r>
            <a:r>
              <a:rPr lang="en-US" sz="2800" dirty="0"/>
              <a:t> Also known as the traditional phased approach to project management, this method provides a structured framework for managing projects through sequential stages.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a typeface="Cambria" panose="02040503050406030204" pitchFamily="18" charset="0"/>
                <a:cs typeface="Times New Roman" panose="02020603050405020304" pitchFamily="18" charset="0"/>
              </a:rPr>
              <a:t>Industry Variations: 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Many industries adapt these project stages to suit their needs. For instance, in software development, it is commonly referred to as the waterfall model.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4709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6053" y="1727584"/>
            <a:ext cx="9963573" cy="3097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chart has no timings attached to each activity.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Ideal for showing the various stages of a project in an easy-to-see format. </a:t>
            </a:r>
          </a:p>
          <a:p>
            <a:pPr marL="893763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Useful for presenting information about how your project is being set up.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67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1: Flow-chart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4EE2D72-0750-494F-BD08-6773C1B09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454" y="2569729"/>
            <a:ext cx="9795016" cy="293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4095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2507" y="1625983"/>
            <a:ext cx="9963573" cy="404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Gantt chart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Named after US engineer and consultant Henry Gantt (1861-1919) who devised the technique in the 1910s.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Very well-established method for showing the various activities which contribute to a project. 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These are set out against a timeline and will have review points.</a:t>
            </a:r>
          </a:p>
          <a:p>
            <a:pPr marL="8937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3774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34CB5-EEFA-4A30-A798-4CF2DBD04715}"/>
              </a:ext>
            </a:extLst>
          </p:cNvPr>
          <p:cNvSpPr txBox="1"/>
          <p:nvPr/>
        </p:nvSpPr>
        <p:spPr>
          <a:xfrm>
            <a:off x="164253" y="1240517"/>
            <a:ext cx="7426960" cy="6317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EED258-CAFB-4BEA-B5E3-94D0F505A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0934" y="2139064"/>
            <a:ext cx="6759786" cy="448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805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66997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chart 2:  Basic Gantt 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F67D08-C493-425C-8E0B-00A225032479}"/>
              </a:ext>
            </a:extLst>
          </p:cNvPr>
          <p:cNvSpPr txBox="1"/>
          <p:nvPr/>
        </p:nvSpPr>
        <p:spPr>
          <a:xfrm>
            <a:off x="7959868" y="2592560"/>
            <a:ext cx="4003040" cy="14318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 Gantt chart like this can be used to keep track of progress for each activity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54E5FBB-5705-47C3-B625-0B2B2071BD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999642"/>
            <a:ext cx="7355841" cy="433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6179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3494" y="1327956"/>
            <a:ext cx="9963573" cy="611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Flags: Key Milestones / Time-markers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214.png">
            <a:extLst>
              <a:ext uri="{FF2B5EF4-FFF2-40B4-BE49-F238E27FC236}">
                <a16:creationId xmlns:a16="http://schemas.microsoft.com/office/drawing/2014/main" id="{5FA74264-C388-41D5-B1B4-BEC9B6B46BA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71786" y="1938957"/>
            <a:ext cx="9144000" cy="425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969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9112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Monitoring and Recording Achievements: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Managed by the Project Manager throughout the project.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Done using tools like a logbook, journal, or diary.</a:t>
            </a:r>
          </a:p>
          <a:p>
            <a:pPr marL="184150"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Purpose of the Logbook: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 working document containing real-time notes and records.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notes on discussions, challenges, and decisions.</a:t>
            </a:r>
          </a:p>
          <a:p>
            <a:pPr marL="1087438" lvl="2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Captures problems, revisions, and process updates.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4584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4299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Content of the Logbook: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Important dates, names, addresses, and contact information.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Goals, milestones, and critical project details.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Modern Tools for Record Keeping: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Electronic and cloud-based applications like Google Drive, Evernote can be used. 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Offers a more streamlined and accessible approach.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302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5440" y="1314411"/>
            <a:ext cx="11352107" cy="3073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3 :  Monitoring (</a:t>
            </a:r>
            <a:r>
              <a:rPr lang="en-GB" sz="25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conti</a:t>
            </a: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..) </a:t>
            </a:r>
          </a:p>
          <a:p>
            <a:pPr marL="1841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Importance of Maintaining Records: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Ensures a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complete record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project’s progress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Includes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specifications, manufacturing data, and test results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10874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Provides a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full audit trail for accountability and future reference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6994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27959"/>
            <a:ext cx="11747264" cy="5848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4 :  Implementing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Stages of Engineering Projects: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Specification formulation: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Defining the problem and establishing requirements or constraints.</a:t>
            </a:r>
            <a:endParaRPr lang="en-GB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Conceptual design: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Generating and exploring different ideas or design approaches.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Detailed design: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Finalising the exact components, dimensions, materials, and configurations.</a:t>
            </a:r>
            <a:endParaRPr lang="en-GB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Manufacture: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Building or assembling the final product.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Testing: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Checking if the build works correctly and meets performance targets.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Evaluation against the initial specification: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Reviewing whether the final product meets the original </a:t>
            </a:r>
            <a:r>
              <a:rPr lang="en-GB" sz="2000" dirty="0"/>
              <a:t>requirements.</a:t>
            </a:r>
          </a:p>
          <a:p>
            <a:pPr marL="719138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0597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27959"/>
            <a:ext cx="11352107" cy="4299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4 :  Implementing </a:t>
            </a:r>
          </a:p>
          <a:p>
            <a:pPr marL="1524000" indent="-34290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Role of the Project Manager: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Communicates with team members throughout the project.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Ensures progress towards individual goals and milestones.</a:t>
            </a:r>
          </a:p>
          <a:p>
            <a:pPr marL="1524000" indent="-34290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Teamwork Importance: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Understanding how to work respectfully with others.</a:t>
            </a:r>
          </a:p>
          <a:p>
            <a:pPr marL="19812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Collaboration is key to implementing and achieving the project aim.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8951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8374" y="1233132"/>
            <a:ext cx="10241279" cy="4815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5 :  Testing &amp; Evaluation.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Final Checks: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Ensure the project meets the specifications.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Functionality: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Verify the product functions as planned.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Evaluation Methods: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evaluative and analytical techniques.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Outcome Assessment: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Compare the final product to original specifications through testing.</a:t>
            </a:r>
          </a:p>
          <a:p>
            <a:pPr marL="806450" indent="-3587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Project Success: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Gantt charts and financial reports to evaluate progress and budget.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1654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91254" y="1307639"/>
            <a:ext cx="11352107" cy="47842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6 :  Reporting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Final Stage - Reporting Back: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Report to stakeholders, including financial backers and management.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Dissemination to professionals, academics, and attendees of events like conferences and trade shows.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of Project Planning Charts: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Tools like Gantt and CPM charts are helpful for reporting and presentations.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3770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2214" y="1544705"/>
            <a:ext cx="11352107" cy="2460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Stage 6 :  Reporting (cont..)</a:t>
            </a:r>
          </a:p>
          <a:p>
            <a:pPr marL="360362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Logbooks as References: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Logbooks or diaries documenting the project are valuable reference materials.</a:t>
            </a:r>
          </a:p>
          <a:p>
            <a:pPr marL="1263650" lvl="1" indent="-446088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Useful for preparing reports and presentations.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4017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1"/>
            <a:ext cx="7464215" cy="5066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Originated by Cap Gemini in 1980s.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trategic planning tool used to give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terms-of-reference for new projects.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It is believed to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have originated with consulting company Cap Gemini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 the 1980s.  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Q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uick way of delivering all the necessary project information to stakeholders, without having to complete a full project initiation document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061817-58F5-4D06-A30B-ADB56807A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4467" y="2063960"/>
            <a:ext cx="4280120" cy="348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618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4902" y="1307639"/>
            <a:ext cx="10520139" cy="7867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Background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includes the reasons for creating the project and mentions the key stakeholders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who will benefit from the project result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Describe the project goals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link each of them with related,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SMART project 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Scope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Provide a high-level description of the features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functions that characterise the product, service, or result the project is meant to deliver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marL="63023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5635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2"/>
            <a:ext cx="10255979" cy="4578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9890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Constraints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: Identify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specific constraints or restrictions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that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limit or place conditions on the project,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especially those associated with project scope.</a:t>
            </a:r>
          </a:p>
          <a:p>
            <a:pPr marL="9890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Assumptions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Specify all factors that are, for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planning purposes considered to be true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During the planning process, these assumptions will be validated.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8725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73772"/>
            <a:ext cx="9659925" cy="4687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BOSCARD : 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Risks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Outline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risks identified at the start of the project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Include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quick assessment of the significance of each risk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how to deal with them.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i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Deliverables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Define the key deliverables the project is required to produce to achieve the stated objectives.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8274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86155" y="1937559"/>
            <a:ext cx="9659925" cy="2527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 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Legal Compliance for Products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Protecting Workers' Health and Safety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8753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2662" y="1198176"/>
            <a:ext cx="10242431" cy="5345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- Legal Compliance for Products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Products must meet relevant legal requirements.</a:t>
            </a:r>
          </a:p>
          <a:p>
            <a:pPr marL="920750"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Examples: 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Motor vehicles must comply with regulations on exhaust emissions and crash protection.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Electrical products must adhere to standards for electromagnetic compatibility (EMC).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Manufacturers must limit electromagnetic radiation levels according to EU directives.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0509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120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to Project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66210" y="1507788"/>
            <a:ext cx="11177150" cy="4089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Health and Safety - Protecting Workers Health and Safety</a:t>
            </a:r>
          </a:p>
          <a:p>
            <a:pPr marL="80645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Businesses must ensure the safety of workers during production or service delivery.</a:t>
            </a:r>
          </a:p>
          <a:p>
            <a:pPr marL="463550"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Examples: 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Use manufacturing techniques that follow workplace health and safety regulations.</a:t>
            </a:r>
          </a:p>
          <a:p>
            <a:pPr marL="172085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Electronics companies should use lead-free solder and minimise materials like beryllium copper, which pose health hazards.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1543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71799"/>
            <a:ext cx="11332323" cy="380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</a:p>
          <a:p>
            <a:pPr marL="360363" indent="-271463"/>
            <a:r>
              <a:rPr lang="en-GB" sz="2000" dirty="0"/>
              <a:t>[1] Michael K. Badawy, Van Nostrand Reinhold, 1995, </a:t>
            </a:r>
            <a:r>
              <a:rPr lang="en-GB" sz="2000" dirty="0" err="1"/>
              <a:t>eveloping</a:t>
            </a:r>
            <a:r>
              <a:rPr lang="en-GB" sz="2000" dirty="0"/>
              <a:t> Managerial Skills in Engineers and Scientists: Succeeding as a Technical Manager;.</a:t>
            </a:r>
          </a:p>
          <a:p>
            <a:pPr marL="360363" indent="-271463"/>
            <a:r>
              <a:rPr lang="en-US" sz="2000" dirty="0"/>
              <a:t>[2] B. Michael Aucoin, From Engineer to Manager, mastering the transition, Artech House, 2002.</a:t>
            </a:r>
          </a:p>
          <a:p>
            <a:pPr marL="360363" lvl="2" indent="-271463">
              <a:spcAft>
                <a:spcPts val="1000"/>
              </a:spcAft>
            </a:pPr>
            <a:r>
              <a:rPr lang="en-GB" sz="20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[3] National Engineering, London: Edexcel, 2010. [Online]. Available: http://www.businessballs.com/project.htm. [Accessed: Jan. 26, 2025].</a:t>
            </a:r>
          </a:p>
          <a:p>
            <a:pPr marL="360363" lvl="2" indent="-271463">
              <a:spcAft>
                <a:spcPts val="1000"/>
              </a:spcAft>
            </a:pPr>
            <a:r>
              <a:rPr lang="en-GB" sz="20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[4] National Engineering, London: Edexcel, 2010. [Online]. Available: http://www.businessballs.com/project-sponsorship.htm. [Accessed: Jan. 26, 2025].</a:t>
            </a:r>
          </a:p>
          <a:p>
            <a:pPr lvl="2">
              <a:lnSpc>
                <a:spcPct val="200000"/>
              </a:lnSpc>
              <a:spcAft>
                <a:spcPts val="1000"/>
              </a:spcAft>
            </a:pPr>
            <a:endParaRPr lang="en-GB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2396</Words>
  <Application>Microsoft Office PowerPoint</Application>
  <PresentationFormat>Widescreen</PresentationFormat>
  <Paragraphs>358</Paragraphs>
  <Slides>43</Slides>
  <Notes>39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43</vt:i4>
      </vt:variant>
    </vt:vector>
  </HeadingPairs>
  <TitlesOfParts>
    <vt:vector size="46" baseType="lpstr">
      <vt:lpstr>UWTSD 200_Title Page</vt:lpstr>
      <vt:lpstr>UWTSD 200_Title Page 2</vt:lpstr>
      <vt:lpstr>UWTSD 200_Text 4</vt:lpstr>
      <vt:lpstr>PowerPoint Presentation</vt:lpstr>
      <vt:lpstr>Introduction to Project Management</vt:lpstr>
      <vt:lpstr>Management</vt:lpstr>
      <vt:lpstr>Engineering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Introduction to Project Management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7</cp:revision>
  <dcterms:created xsi:type="dcterms:W3CDTF">2021-03-09T15:35:42Z</dcterms:created>
  <dcterms:modified xsi:type="dcterms:W3CDTF">2026-01-28T09:07:07Z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