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nica pusey" initials="mp" lastIdx="1" clrIdx="0">
    <p:extLst>
      <p:ext uri="{19B8F6BF-5375-455C-9EA6-DF929625EA0E}">
        <p15:presenceInfo xmlns:p15="http://schemas.microsoft.com/office/powerpoint/2012/main" userId="330a6cfc0219369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0" autoAdjust="0"/>
    <p:restoredTop sz="9424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pusey" userId="330a6cfc02193690" providerId="LiveId" clId="{F30D0DDA-3A2D-4ABE-850C-C0DA1EACC620}"/>
    <pc:docChg chg="modSld">
      <pc:chgData name="monica pusey" userId="330a6cfc02193690" providerId="LiveId" clId="{F30D0DDA-3A2D-4ABE-850C-C0DA1EACC620}" dt="2021-07-22T21:40:26.336" v="8" actId="14100"/>
      <pc:docMkLst>
        <pc:docMk/>
      </pc:docMkLst>
      <pc:sldChg chg="modSp mod">
        <pc:chgData name="monica pusey" userId="330a6cfc02193690" providerId="LiveId" clId="{F30D0DDA-3A2D-4ABE-850C-C0DA1EACC620}" dt="2021-07-22T21:38:38.979" v="0" actId="255"/>
        <pc:sldMkLst>
          <pc:docMk/>
          <pc:sldMk cId="1880702999" sldId="258"/>
        </pc:sldMkLst>
        <pc:spChg chg="mod">
          <ac:chgData name="monica pusey" userId="330a6cfc02193690" providerId="LiveId" clId="{F30D0DDA-3A2D-4ABE-850C-C0DA1EACC620}" dt="2021-07-22T21:38:38.979" v="0" actId="255"/>
          <ac:spMkLst>
            <pc:docMk/>
            <pc:sldMk cId="1880702999" sldId="258"/>
            <ac:spMk id="2" creationId="{44CAC1BA-4588-47B6-AF69-B2B0597A9D34}"/>
          </ac:spMkLst>
        </pc:spChg>
      </pc:sldChg>
      <pc:sldChg chg="modSp mod">
        <pc:chgData name="monica pusey" userId="330a6cfc02193690" providerId="LiveId" clId="{F30D0DDA-3A2D-4ABE-850C-C0DA1EACC620}" dt="2021-07-22T21:39:29.788" v="4" actId="255"/>
        <pc:sldMkLst>
          <pc:docMk/>
          <pc:sldMk cId="456139921" sldId="259"/>
        </pc:sldMkLst>
        <pc:spChg chg="mod">
          <ac:chgData name="monica pusey" userId="330a6cfc02193690" providerId="LiveId" clId="{F30D0DDA-3A2D-4ABE-850C-C0DA1EACC620}" dt="2021-07-22T21:39:29.788" v="4" actId="255"/>
          <ac:spMkLst>
            <pc:docMk/>
            <pc:sldMk cId="456139921" sldId="259"/>
            <ac:spMk id="2" creationId="{2101FE0A-2A7E-4E8C-83ED-73815AFE6F85}"/>
          </ac:spMkLst>
        </pc:spChg>
      </pc:sldChg>
      <pc:sldChg chg="modSp mod">
        <pc:chgData name="monica pusey" userId="330a6cfc02193690" providerId="LiveId" clId="{F30D0DDA-3A2D-4ABE-850C-C0DA1EACC620}" dt="2021-07-22T21:39:46.256" v="5" actId="255"/>
        <pc:sldMkLst>
          <pc:docMk/>
          <pc:sldMk cId="248571494" sldId="261"/>
        </pc:sldMkLst>
        <pc:spChg chg="mod">
          <ac:chgData name="monica pusey" userId="330a6cfc02193690" providerId="LiveId" clId="{F30D0DDA-3A2D-4ABE-850C-C0DA1EACC620}" dt="2021-07-22T21:39:46.256" v="5" actId="255"/>
          <ac:spMkLst>
            <pc:docMk/>
            <pc:sldMk cId="248571494" sldId="261"/>
            <ac:spMk id="2" creationId="{6D2C6631-4F4D-4535-8832-6BF2C80DB6BF}"/>
          </ac:spMkLst>
        </pc:spChg>
      </pc:sldChg>
      <pc:sldChg chg="modSp mod">
        <pc:chgData name="monica pusey" userId="330a6cfc02193690" providerId="LiveId" clId="{F30D0DDA-3A2D-4ABE-850C-C0DA1EACC620}" dt="2021-07-22T21:40:10.992" v="7" actId="255"/>
        <pc:sldMkLst>
          <pc:docMk/>
          <pc:sldMk cId="408429503" sldId="262"/>
        </pc:sldMkLst>
        <pc:spChg chg="mod">
          <ac:chgData name="monica pusey" userId="330a6cfc02193690" providerId="LiveId" clId="{F30D0DDA-3A2D-4ABE-850C-C0DA1EACC620}" dt="2021-07-22T21:40:10.992" v="7" actId="255"/>
          <ac:spMkLst>
            <pc:docMk/>
            <pc:sldMk cId="408429503" sldId="262"/>
            <ac:spMk id="2" creationId="{1CFD088B-2EDC-42D6-BEE7-B2D4343D1ECC}"/>
          </ac:spMkLst>
        </pc:spChg>
      </pc:sldChg>
      <pc:sldChg chg="modSp mod">
        <pc:chgData name="monica pusey" userId="330a6cfc02193690" providerId="LiveId" clId="{F30D0DDA-3A2D-4ABE-850C-C0DA1EACC620}" dt="2021-07-22T21:40:26.336" v="8" actId="14100"/>
        <pc:sldMkLst>
          <pc:docMk/>
          <pc:sldMk cId="2731875015" sldId="263"/>
        </pc:sldMkLst>
        <pc:spChg chg="mod">
          <ac:chgData name="monica pusey" userId="330a6cfc02193690" providerId="LiveId" clId="{F30D0DDA-3A2D-4ABE-850C-C0DA1EACC620}" dt="2021-07-22T21:40:26.336" v="8" actId="14100"/>
          <ac:spMkLst>
            <pc:docMk/>
            <pc:sldMk cId="2731875015" sldId="263"/>
            <ac:spMk id="4" creationId="{4071B557-F189-404F-A890-5A979832AB76}"/>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7-22T22:26:28.313" idx="1">
    <p:pos x="10" y="10"/>
    <p:text>hvhbbhjkbk</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672001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80886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3191965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F83E4-E4AD-4020-B3BA-07D078DC2D0D}"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83736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F83E4-E4AD-4020-B3BA-07D078DC2D0D}" type="datetimeFigureOut">
              <a:rPr lang="en-GB" smtClean="0"/>
              <a:t>22/07/2021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3366388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F83E4-E4AD-4020-B3BA-07D078DC2D0D}" type="datetimeFigureOut">
              <a:rPr lang="en-GB" smtClean="0"/>
              <a:t>22/07/2021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3560362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F83E4-E4AD-4020-B3BA-07D078DC2D0D}" type="datetimeFigureOut">
              <a:rPr lang="en-GB" smtClean="0"/>
              <a:t>22/07/2021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3279966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F83E4-E4AD-4020-B3BA-07D078DC2D0D}"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538744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F83E4-E4AD-4020-B3BA-07D078DC2D0D}"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216262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187338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23406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082684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5190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659468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2866763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F83E4-E4AD-4020-B3BA-07D078DC2D0D}"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3438F2-2FA1-45BB-B227-ACD860C717FD}" type="slidenum">
              <a:rPr lang="en-GB" smtClean="0"/>
              <a:t>‹#›</a:t>
            </a:fld>
            <a:endParaRPr lang="en-GB"/>
          </a:p>
        </p:txBody>
      </p:sp>
    </p:spTree>
    <p:extLst>
      <p:ext uri="{BB962C8B-B14F-4D97-AF65-F5344CB8AC3E}">
        <p14:creationId xmlns:p14="http://schemas.microsoft.com/office/powerpoint/2010/main" val="1669291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7F83E4-E4AD-4020-B3BA-07D078DC2D0D}" type="datetimeFigureOut">
              <a:rPr lang="en-GB" smtClean="0"/>
              <a:t>22/07/2021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FF3438F2-2FA1-45BB-B227-ACD860C717FD}" type="slidenum">
              <a:rPr lang="en-GB" smtClean="0"/>
              <a:t>‹#›</a:t>
            </a:fld>
            <a:endParaRPr lang="en-GB"/>
          </a:p>
        </p:txBody>
      </p:sp>
    </p:spTree>
    <p:extLst>
      <p:ext uri="{BB962C8B-B14F-4D97-AF65-F5344CB8AC3E}">
        <p14:creationId xmlns:p14="http://schemas.microsoft.com/office/powerpoint/2010/main" val="65186031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698D3DB5-C804-42F7-8579-52C3413CDB53}"/>
              </a:ext>
            </a:extLst>
          </p:cNvPr>
          <p:cNvPicPr>
            <a:picLocks noChangeAspect="1"/>
          </p:cNvPicPr>
          <p:nvPr/>
        </p:nvPicPr>
        <p:blipFill rotWithShape="1">
          <a:blip r:embed="rId2"/>
          <a:srcRect l="25405" r="22084" b="-2"/>
          <a:stretch/>
        </p:blipFill>
        <p:spPr>
          <a:xfrm>
            <a:off x="-14048" y="-154746"/>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5" name="Title 24">
            <a:extLst>
              <a:ext uri="{FF2B5EF4-FFF2-40B4-BE49-F238E27FC236}">
                <a16:creationId xmlns:a16="http://schemas.microsoft.com/office/drawing/2014/main" id="{7CA619D5-B004-4722-AAF7-59CE57C68D6B}"/>
              </a:ext>
            </a:extLst>
          </p:cNvPr>
          <p:cNvSpPr>
            <a:spLocks noGrp="1"/>
          </p:cNvSpPr>
          <p:nvPr>
            <p:ph type="ctrTitle"/>
          </p:nvPr>
        </p:nvSpPr>
        <p:spPr>
          <a:xfrm>
            <a:off x="3545059" y="0"/>
            <a:ext cx="6682154" cy="1096899"/>
          </a:xfrm>
        </p:spPr>
        <p:txBody>
          <a:bodyPr>
            <a:normAutofit/>
          </a:bodyPr>
          <a:lstStyle/>
          <a:p>
            <a:pPr algn="ctr"/>
            <a:r>
              <a:rPr lang="en-GB" sz="2000" dirty="0"/>
              <a:t>Leadership and management skills in the work place</a:t>
            </a:r>
            <a:br>
              <a:rPr lang="en-GB" sz="2000" dirty="0"/>
            </a:br>
            <a:br>
              <a:rPr lang="en-GB" sz="2000" dirty="0"/>
            </a:br>
            <a:r>
              <a:rPr lang="en-GB" sz="2000" dirty="0"/>
              <a:t>BMSW5104  </a:t>
            </a:r>
          </a:p>
        </p:txBody>
      </p:sp>
      <p:sp>
        <p:nvSpPr>
          <p:cNvPr id="27" name="Subtitle 26">
            <a:extLst>
              <a:ext uri="{FF2B5EF4-FFF2-40B4-BE49-F238E27FC236}">
                <a16:creationId xmlns:a16="http://schemas.microsoft.com/office/drawing/2014/main" id="{75AEEE1D-3F55-4C20-B5C1-370B821C4A60}"/>
              </a:ext>
            </a:extLst>
          </p:cNvPr>
          <p:cNvSpPr>
            <a:spLocks noGrp="1"/>
          </p:cNvSpPr>
          <p:nvPr>
            <p:ph type="subTitle" idx="1"/>
          </p:nvPr>
        </p:nvSpPr>
        <p:spPr>
          <a:xfrm>
            <a:off x="3879063" y="1656521"/>
            <a:ext cx="6523894" cy="4890053"/>
          </a:xfrm>
        </p:spPr>
        <p:txBody>
          <a:bodyPr>
            <a:normAutofit fontScale="92500" lnSpcReduction="20000"/>
          </a:bodyPr>
          <a:lstStyle/>
          <a:p>
            <a:pPr algn="ctr"/>
            <a:endParaRPr lang="en-GB" dirty="0"/>
          </a:p>
          <a:p>
            <a:pPr algn="ctr"/>
            <a:endParaRPr lang="en-GB" dirty="0"/>
          </a:p>
          <a:p>
            <a:pPr algn="ctr"/>
            <a:r>
              <a:rPr lang="en-GB" dirty="0"/>
              <a:t>Project A. Wedding Project</a:t>
            </a:r>
          </a:p>
          <a:p>
            <a:pPr algn="ctr"/>
            <a:endParaRPr lang="en-GB" dirty="0"/>
          </a:p>
          <a:p>
            <a:pPr algn="ctr"/>
            <a:endParaRPr lang="en-GB" dirty="0"/>
          </a:p>
          <a:p>
            <a:pPr algn="ctr"/>
            <a:endParaRPr lang="en-GB" dirty="0"/>
          </a:p>
          <a:p>
            <a:pPr algn="ctr"/>
            <a:endParaRPr lang="en-GB" dirty="0"/>
          </a:p>
          <a:p>
            <a:pPr algn="ctr"/>
            <a:r>
              <a:rPr lang="en-GB" dirty="0"/>
              <a:t>Monica Pusey</a:t>
            </a:r>
          </a:p>
          <a:p>
            <a:pPr algn="ctr"/>
            <a:r>
              <a:rPr lang="en-GB" dirty="0"/>
              <a:t>1817260</a:t>
            </a:r>
          </a:p>
          <a:p>
            <a:pPr algn="ctr"/>
            <a:endParaRPr lang="en-GB" dirty="0"/>
          </a:p>
          <a:p>
            <a:pPr algn="ctr"/>
            <a:endParaRPr lang="en-GB" dirty="0"/>
          </a:p>
          <a:p>
            <a:pPr algn="ctr"/>
            <a:endParaRPr lang="en-GB" dirty="0"/>
          </a:p>
          <a:p>
            <a:pPr algn="ctr"/>
            <a:endParaRPr lang="en-GB" dirty="0"/>
          </a:p>
          <a:p>
            <a:pPr algn="ctr"/>
            <a:r>
              <a:rPr lang="en-GB" dirty="0"/>
              <a:t>Lecturer: Vajira Balasuriya</a:t>
            </a:r>
          </a:p>
        </p:txBody>
      </p:sp>
    </p:spTree>
    <p:extLst>
      <p:ext uri="{BB962C8B-B14F-4D97-AF65-F5344CB8AC3E}">
        <p14:creationId xmlns:p14="http://schemas.microsoft.com/office/powerpoint/2010/main" val="1646117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4E038-E6E5-4AD8-BCB7-A92BDC97CC47}"/>
              </a:ext>
            </a:extLst>
          </p:cNvPr>
          <p:cNvSpPr>
            <a:spLocks noGrp="1"/>
          </p:cNvSpPr>
          <p:nvPr>
            <p:ph type="ctrTitle"/>
          </p:nvPr>
        </p:nvSpPr>
        <p:spPr>
          <a:xfrm>
            <a:off x="1600199" y="4571999"/>
            <a:ext cx="7673801" cy="1087656"/>
          </a:xfrm>
        </p:spPr>
        <p:txBody>
          <a:bodyPr>
            <a:normAutofit/>
          </a:bodyPr>
          <a:lstStyle/>
          <a:p>
            <a:pPr algn="l">
              <a:lnSpc>
                <a:spcPct val="90000"/>
              </a:lnSpc>
            </a:pPr>
            <a:br>
              <a:rPr lang="en-GB" sz="2300" dirty="0"/>
            </a:br>
            <a:br>
              <a:rPr lang="en-GB" sz="2300" dirty="0"/>
            </a:br>
            <a:endParaRPr lang="en-GB" sz="2300" dirty="0"/>
          </a:p>
        </p:txBody>
      </p:sp>
      <p:sp>
        <p:nvSpPr>
          <p:cNvPr id="3" name="Subtitle 2">
            <a:extLst>
              <a:ext uri="{FF2B5EF4-FFF2-40B4-BE49-F238E27FC236}">
                <a16:creationId xmlns:a16="http://schemas.microsoft.com/office/drawing/2014/main" id="{F11A33A3-012A-4206-9243-86E5BC597E41}"/>
              </a:ext>
            </a:extLst>
          </p:cNvPr>
          <p:cNvSpPr>
            <a:spLocks noGrp="1"/>
          </p:cNvSpPr>
          <p:nvPr>
            <p:ph type="subTitle" idx="1"/>
          </p:nvPr>
        </p:nvSpPr>
        <p:spPr>
          <a:xfrm>
            <a:off x="9024730" y="397566"/>
            <a:ext cx="2743199" cy="649356"/>
          </a:xfrm>
        </p:spPr>
        <p:txBody>
          <a:bodyPr>
            <a:normAutofit/>
          </a:bodyPr>
          <a:lstStyle/>
          <a:p>
            <a:pPr algn="ctr"/>
            <a:r>
              <a:rPr lang="en-GB" sz="2800" b="1" dirty="0"/>
              <a:t>Project Scope</a:t>
            </a:r>
          </a:p>
        </p:txBody>
      </p:sp>
      <p:graphicFrame>
        <p:nvGraphicFramePr>
          <p:cNvPr id="4" name="Table 3">
            <a:extLst>
              <a:ext uri="{FF2B5EF4-FFF2-40B4-BE49-F238E27FC236}">
                <a16:creationId xmlns:a16="http://schemas.microsoft.com/office/drawing/2014/main" id="{31DB48BE-9548-40AA-B869-43D7D09A6D4F}"/>
              </a:ext>
            </a:extLst>
          </p:cNvPr>
          <p:cNvGraphicFramePr>
            <a:graphicFrameLocks noGrp="1"/>
          </p:cNvGraphicFramePr>
          <p:nvPr>
            <p:extLst>
              <p:ext uri="{D42A27DB-BD31-4B8C-83A1-F6EECF244321}">
                <p14:modId xmlns:p14="http://schemas.microsoft.com/office/powerpoint/2010/main" val="1768670786"/>
              </p:ext>
            </p:extLst>
          </p:nvPr>
        </p:nvGraphicFramePr>
        <p:xfrm>
          <a:off x="1034730" y="37479"/>
          <a:ext cx="7673802" cy="3564099"/>
        </p:xfrm>
        <a:graphic>
          <a:graphicData uri="http://schemas.openxmlformats.org/drawingml/2006/table">
            <a:tbl>
              <a:tblPr firstRow="1" firstCol="1" bandRow="1">
                <a:tableStyleId>{5C22544A-7EE6-4342-B048-85BDC9FD1C3A}</a:tableStyleId>
              </a:tblPr>
              <a:tblGrid>
                <a:gridCol w="412997">
                  <a:extLst>
                    <a:ext uri="{9D8B030D-6E8A-4147-A177-3AD203B41FA5}">
                      <a16:colId xmlns:a16="http://schemas.microsoft.com/office/drawing/2014/main" val="1023272450"/>
                    </a:ext>
                  </a:extLst>
                </a:gridCol>
                <a:gridCol w="3009353">
                  <a:extLst>
                    <a:ext uri="{9D8B030D-6E8A-4147-A177-3AD203B41FA5}">
                      <a16:colId xmlns:a16="http://schemas.microsoft.com/office/drawing/2014/main" val="2527973380"/>
                    </a:ext>
                  </a:extLst>
                </a:gridCol>
                <a:gridCol w="378814">
                  <a:extLst>
                    <a:ext uri="{9D8B030D-6E8A-4147-A177-3AD203B41FA5}">
                      <a16:colId xmlns:a16="http://schemas.microsoft.com/office/drawing/2014/main" val="1202796337"/>
                    </a:ext>
                  </a:extLst>
                </a:gridCol>
                <a:gridCol w="1513069">
                  <a:extLst>
                    <a:ext uri="{9D8B030D-6E8A-4147-A177-3AD203B41FA5}">
                      <a16:colId xmlns:a16="http://schemas.microsoft.com/office/drawing/2014/main" val="2807627411"/>
                    </a:ext>
                  </a:extLst>
                </a:gridCol>
                <a:gridCol w="310448">
                  <a:extLst>
                    <a:ext uri="{9D8B030D-6E8A-4147-A177-3AD203B41FA5}">
                      <a16:colId xmlns:a16="http://schemas.microsoft.com/office/drawing/2014/main" val="493880488"/>
                    </a:ext>
                  </a:extLst>
                </a:gridCol>
                <a:gridCol w="2049121">
                  <a:extLst>
                    <a:ext uri="{9D8B030D-6E8A-4147-A177-3AD203B41FA5}">
                      <a16:colId xmlns:a16="http://schemas.microsoft.com/office/drawing/2014/main" val="2646677461"/>
                    </a:ext>
                  </a:extLst>
                </a:gridCol>
              </a:tblGrid>
              <a:tr h="618647">
                <a:tc gridSpan="2">
                  <a:txBody>
                    <a:bodyPr/>
                    <a:lstStyle/>
                    <a:p>
                      <a:pPr algn="just">
                        <a:lnSpc>
                          <a:spcPct val="150000"/>
                        </a:lnSpc>
                        <a:spcAft>
                          <a:spcPts val="1000"/>
                        </a:spcAft>
                      </a:pPr>
                      <a:r>
                        <a:rPr lang="en-GB" sz="1000" dirty="0">
                          <a:effectLst/>
                        </a:rPr>
                        <a:t>Memorable Moments Deliverables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hMerge="1">
                  <a:txBody>
                    <a:bodyPr/>
                    <a:lstStyle/>
                    <a:p>
                      <a:endParaRPr lang="en-GB"/>
                    </a:p>
                  </a:txBody>
                  <a:tcPr/>
                </a:tc>
                <a:tc gridSpan="2">
                  <a:txBody>
                    <a:bodyPr/>
                    <a:lstStyle/>
                    <a:p>
                      <a:pPr algn="just">
                        <a:lnSpc>
                          <a:spcPct val="150000"/>
                        </a:lnSpc>
                        <a:spcAft>
                          <a:spcPts val="1000"/>
                        </a:spcAft>
                      </a:pPr>
                      <a:r>
                        <a:rPr lang="en-GB" sz="1000">
                          <a:effectLst/>
                        </a:rPr>
                        <a:t>Out Scope            Couples/ </a:t>
                      </a:r>
                    </a:p>
                    <a:p>
                      <a:pPr algn="just">
                        <a:lnSpc>
                          <a:spcPct val="150000"/>
                        </a:lnSpc>
                        <a:spcAft>
                          <a:spcPts val="1000"/>
                        </a:spcAft>
                      </a:pPr>
                      <a:r>
                        <a:rPr lang="en-GB" sz="1000">
                          <a:effectLst/>
                        </a:rPr>
                        <a:t>Stakeholders deliverables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hMerge="1">
                  <a:txBody>
                    <a:bodyPr/>
                    <a:lstStyle/>
                    <a:p>
                      <a:endParaRPr lang="en-GB"/>
                    </a:p>
                  </a:txBody>
                  <a:tcPr/>
                </a:tc>
                <a:tc gridSpan="2">
                  <a:txBody>
                    <a:bodyPr/>
                    <a:lstStyle/>
                    <a:p>
                      <a:pPr algn="just">
                        <a:lnSpc>
                          <a:spcPct val="150000"/>
                        </a:lnSpc>
                        <a:spcAft>
                          <a:spcPts val="1000"/>
                        </a:spcAft>
                      </a:pPr>
                      <a:r>
                        <a:rPr lang="en-GB" sz="1000">
                          <a:effectLst/>
                        </a:rPr>
                        <a:t>Risks that could occur </a:t>
                      </a:r>
                    </a:p>
                    <a:p>
                      <a:pPr algn="just">
                        <a:lnSpc>
                          <a:spcPct val="150000"/>
                        </a:lnSpc>
                        <a:spcAft>
                          <a:spcPts val="1000"/>
                        </a:spcAft>
                      </a:pPr>
                      <a:r>
                        <a:rPr lang="en-GB" sz="1000">
                          <a:effectLst/>
                        </a:rPr>
                        <a:t> Constraints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hMerge="1">
                  <a:txBody>
                    <a:bodyPr/>
                    <a:lstStyle/>
                    <a:p>
                      <a:endParaRPr lang="en-GB"/>
                    </a:p>
                  </a:txBody>
                  <a:tcPr/>
                </a:tc>
                <a:extLst>
                  <a:ext uri="{0D108BD9-81ED-4DB2-BD59-A6C34878D82A}">
                    <a16:rowId xmlns:a16="http://schemas.microsoft.com/office/drawing/2014/main" val="271409483"/>
                  </a:ext>
                </a:extLst>
              </a:tr>
              <a:tr h="461633">
                <a:tc>
                  <a:txBody>
                    <a:bodyPr/>
                    <a:lstStyle/>
                    <a:p>
                      <a:pPr algn="just">
                        <a:lnSpc>
                          <a:spcPct val="150000"/>
                        </a:lnSpc>
                        <a:spcAft>
                          <a:spcPts val="1000"/>
                        </a:spcAft>
                      </a:pPr>
                      <a:r>
                        <a:rPr lang="en-GB" sz="1000">
                          <a:effectLst/>
                        </a:rPr>
                        <a:t>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dirty="0">
                          <a:effectLst/>
                        </a:rPr>
                        <a:t>Wedding criteria / budget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Wedding criteria / budget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Out of budget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4173540893"/>
                  </a:ext>
                </a:extLst>
              </a:tr>
              <a:tr h="249621">
                <a:tc>
                  <a:txBody>
                    <a:bodyPr/>
                    <a:lstStyle/>
                    <a:p>
                      <a:pPr algn="just">
                        <a:lnSpc>
                          <a:spcPct val="150000"/>
                        </a:lnSpc>
                        <a:spcAft>
                          <a:spcPts val="1000"/>
                        </a:spcAft>
                      </a:pPr>
                      <a:r>
                        <a:rPr lang="en-GB" sz="1000">
                          <a:effectLst/>
                        </a:rPr>
                        <a:t>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Payment of budget/fees to vendors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Wedding Rings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Time management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1103486228"/>
                  </a:ext>
                </a:extLst>
              </a:tr>
              <a:tr h="486851">
                <a:tc>
                  <a:txBody>
                    <a:bodyPr/>
                    <a:lstStyle/>
                    <a:p>
                      <a:pPr algn="just">
                        <a:lnSpc>
                          <a:spcPct val="150000"/>
                        </a:lnSpc>
                        <a:spcAft>
                          <a:spcPts val="1000"/>
                        </a:spcAft>
                      </a:pPr>
                      <a:r>
                        <a:rPr lang="en-GB" sz="1000">
                          <a:effectLst/>
                        </a:rPr>
                        <a:t>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Search for venues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Wedding attire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Lack of professional human resources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1015797393"/>
                  </a:ext>
                </a:extLst>
              </a:tr>
              <a:tr h="249621">
                <a:tc>
                  <a:txBody>
                    <a:bodyPr/>
                    <a:lstStyle/>
                    <a:p>
                      <a:pPr algn="just">
                        <a:lnSpc>
                          <a:spcPct val="150000"/>
                        </a:lnSpc>
                        <a:spcAft>
                          <a:spcPts val="1000"/>
                        </a:spcAft>
                      </a:pPr>
                      <a:r>
                        <a:rPr lang="en-GB" sz="1000">
                          <a:effectLst/>
                        </a:rPr>
                        <a:t>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Wedding theme and colours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Cake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Weather</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230933979"/>
                  </a:ext>
                </a:extLst>
              </a:tr>
              <a:tr h="249621">
                <a:tc>
                  <a:txBody>
                    <a:bodyPr/>
                    <a:lstStyle/>
                    <a:p>
                      <a:pPr algn="just">
                        <a:lnSpc>
                          <a:spcPct val="150000"/>
                        </a:lnSpc>
                        <a:spcAft>
                          <a:spcPts val="1000"/>
                        </a:spcAft>
                      </a:pPr>
                      <a:r>
                        <a:rPr lang="en-GB" sz="1000">
                          <a:effectLst/>
                        </a:rPr>
                        <a:t>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Flowers and Bouquets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Honeymoon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Technology problems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1572370054"/>
                  </a:ext>
                </a:extLst>
              </a:tr>
              <a:tr h="249621">
                <a:tc>
                  <a:txBody>
                    <a:bodyPr/>
                    <a:lstStyle/>
                    <a:p>
                      <a:pPr algn="just">
                        <a:lnSpc>
                          <a:spcPct val="150000"/>
                        </a:lnSpc>
                        <a:spcAft>
                          <a:spcPts val="1000"/>
                        </a:spcAft>
                      </a:pPr>
                      <a:r>
                        <a:rPr lang="en-GB" sz="1000">
                          <a:effectLst/>
                        </a:rPr>
                        <a:t>6.</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Search for caterers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6.</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Accommodation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6.</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Sickness or accident at venue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3255943807"/>
                  </a:ext>
                </a:extLst>
              </a:tr>
              <a:tr h="249621">
                <a:tc>
                  <a:txBody>
                    <a:bodyPr/>
                    <a:lstStyle/>
                    <a:p>
                      <a:pPr algn="just">
                        <a:lnSpc>
                          <a:spcPct val="150000"/>
                        </a:lnSpc>
                        <a:spcAft>
                          <a:spcPts val="1000"/>
                        </a:spcAft>
                      </a:pPr>
                      <a:r>
                        <a:rPr lang="en-GB" sz="1000">
                          <a:effectLst/>
                        </a:rPr>
                        <a:t>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DJ/ Band</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Hair and makeup</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Transportation breakdown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2328803607"/>
                  </a:ext>
                </a:extLst>
              </a:tr>
              <a:tr h="249621">
                <a:tc>
                  <a:txBody>
                    <a:bodyPr/>
                    <a:lstStyle/>
                    <a:p>
                      <a:pPr algn="just">
                        <a:lnSpc>
                          <a:spcPct val="150000"/>
                        </a:lnSpc>
                        <a:spcAft>
                          <a:spcPts val="1000"/>
                        </a:spcAft>
                      </a:pPr>
                      <a:r>
                        <a:rPr lang="en-GB" sz="1000">
                          <a:effectLst/>
                        </a:rPr>
                        <a:t>8.</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Transportation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8.</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Total Budget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1134891406"/>
                  </a:ext>
                </a:extLst>
              </a:tr>
              <a:tr h="249621">
                <a:tc>
                  <a:txBody>
                    <a:bodyPr/>
                    <a:lstStyle/>
                    <a:p>
                      <a:pPr algn="just">
                        <a:lnSpc>
                          <a:spcPct val="150000"/>
                        </a:lnSpc>
                        <a:spcAft>
                          <a:spcPts val="1000"/>
                        </a:spcAft>
                      </a:pPr>
                      <a:r>
                        <a:rPr lang="en-GB" sz="1000">
                          <a:effectLst/>
                        </a:rPr>
                        <a:t>9.</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Video/ Photography</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9.</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Marriage license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2938813336"/>
                  </a:ext>
                </a:extLst>
              </a:tr>
              <a:tr h="249621">
                <a:tc>
                  <a:txBody>
                    <a:bodyPr/>
                    <a:lstStyle/>
                    <a:p>
                      <a:pPr algn="just">
                        <a:lnSpc>
                          <a:spcPct val="150000"/>
                        </a:lnSpc>
                        <a:spcAft>
                          <a:spcPts val="1000"/>
                        </a:spcAft>
                      </a:pPr>
                      <a:r>
                        <a:rPr lang="en-GB" sz="1000">
                          <a:effectLst/>
                        </a:rPr>
                        <a:t>10.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dirty="0">
                          <a:effectLst/>
                        </a:rPr>
                        <a:t>Guest List Data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10.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Communications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tc>
                  <a:txBody>
                    <a:bodyPr/>
                    <a:lstStyle/>
                    <a:p>
                      <a:pPr algn="just">
                        <a:lnSpc>
                          <a:spcPct val="150000"/>
                        </a:lnSpc>
                        <a:spcAft>
                          <a:spcPts val="1000"/>
                        </a:spcAft>
                      </a:pPr>
                      <a:r>
                        <a:rPr lang="en-GB" sz="1000" dirty="0">
                          <a:effectLst/>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6046" marR="56046" marT="0" marB="0"/>
                </a:tc>
                <a:extLst>
                  <a:ext uri="{0D108BD9-81ED-4DB2-BD59-A6C34878D82A}">
                    <a16:rowId xmlns:a16="http://schemas.microsoft.com/office/drawing/2014/main" val="1642827860"/>
                  </a:ext>
                </a:extLst>
              </a:tr>
            </a:tbl>
          </a:graphicData>
        </a:graphic>
      </p:graphicFrame>
      <p:graphicFrame>
        <p:nvGraphicFramePr>
          <p:cNvPr id="5" name="Table 4">
            <a:extLst>
              <a:ext uri="{FF2B5EF4-FFF2-40B4-BE49-F238E27FC236}">
                <a16:creationId xmlns:a16="http://schemas.microsoft.com/office/drawing/2014/main" id="{2833C777-2BE5-4F53-9781-DE90304035FA}"/>
              </a:ext>
            </a:extLst>
          </p:cNvPr>
          <p:cNvGraphicFramePr>
            <a:graphicFrameLocks noGrp="1"/>
          </p:cNvGraphicFramePr>
          <p:nvPr>
            <p:extLst>
              <p:ext uri="{D42A27DB-BD31-4B8C-83A1-F6EECF244321}">
                <p14:modId xmlns:p14="http://schemas.microsoft.com/office/powerpoint/2010/main" val="2694708524"/>
              </p:ext>
            </p:extLst>
          </p:nvPr>
        </p:nvGraphicFramePr>
        <p:xfrm>
          <a:off x="1034730" y="3611817"/>
          <a:ext cx="9346098" cy="3147335"/>
        </p:xfrm>
        <a:graphic>
          <a:graphicData uri="http://schemas.openxmlformats.org/drawingml/2006/table">
            <a:tbl>
              <a:tblPr firstRow="1" firstCol="1" bandRow="1">
                <a:tableStyleId>{5C22544A-7EE6-4342-B048-85BDC9FD1C3A}</a:tableStyleId>
              </a:tblPr>
              <a:tblGrid>
                <a:gridCol w="1557684">
                  <a:extLst>
                    <a:ext uri="{9D8B030D-6E8A-4147-A177-3AD203B41FA5}">
                      <a16:colId xmlns:a16="http://schemas.microsoft.com/office/drawing/2014/main" val="2956426683"/>
                    </a:ext>
                  </a:extLst>
                </a:gridCol>
                <a:gridCol w="1557684">
                  <a:extLst>
                    <a:ext uri="{9D8B030D-6E8A-4147-A177-3AD203B41FA5}">
                      <a16:colId xmlns:a16="http://schemas.microsoft.com/office/drawing/2014/main" val="2778590388"/>
                    </a:ext>
                  </a:extLst>
                </a:gridCol>
                <a:gridCol w="1544879">
                  <a:extLst>
                    <a:ext uri="{9D8B030D-6E8A-4147-A177-3AD203B41FA5}">
                      <a16:colId xmlns:a16="http://schemas.microsoft.com/office/drawing/2014/main" val="971871883"/>
                    </a:ext>
                  </a:extLst>
                </a:gridCol>
                <a:gridCol w="1570483">
                  <a:extLst>
                    <a:ext uri="{9D8B030D-6E8A-4147-A177-3AD203B41FA5}">
                      <a16:colId xmlns:a16="http://schemas.microsoft.com/office/drawing/2014/main" val="3411515216"/>
                    </a:ext>
                  </a:extLst>
                </a:gridCol>
                <a:gridCol w="1557684">
                  <a:extLst>
                    <a:ext uri="{9D8B030D-6E8A-4147-A177-3AD203B41FA5}">
                      <a16:colId xmlns:a16="http://schemas.microsoft.com/office/drawing/2014/main" val="1817042118"/>
                    </a:ext>
                  </a:extLst>
                </a:gridCol>
                <a:gridCol w="1557684">
                  <a:extLst>
                    <a:ext uri="{9D8B030D-6E8A-4147-A177-3AD203B41FA5}">
                      <a16:colId xmlns:a16="http://schemas.microsoft.com/office/drawing/2014/main" val="1999336371"/>
                    </a:ext>
                  </a:extLst>
                </a:gridCol>
              </a:tblGrid>
              <a:tr h="154585">
                <a:tc>
                  <a:txBody>
                    <a:bodyPr/>
                    <a:lstStyle/>
                    <a:p>
                      <a:pPr algn="just">
                        <a:lnSpc>
                          <a:spcPct val="150000"/>
                        </a:lnSpc>
                        <a:spcAft>
                          <a:spcPts val="1000"/>
                        </a:spcAft>
                      </a:pPr>
                      <a:r>
                        <a:rPr lang="en-GB" sz="1050" dirty="0">
                          <a:effectLst/>
                        </a:rPr>
                        <a:t>11.</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Security</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00637587"/>
                  </a:ext>
                </a:extLst>
              </a:tr>
              <a:tr h="312843">
                <a:tc>
                  <a:txBody>
                    <a:bodyPr/>
                    <a:lstStyle/>
                    <a:p>
                      <a:pPr algn="just">
                        <a:lnSpc>
                          <a:spcPct val="150000"/>
                        </a:lnSpc>
                        <a:spcAft>
                          <a:spcPts val="1000"/>
                        </a:spcAft>
                      </a:pPr>
                      <a:r>
                        <a:rPr lang="en-GB" sz="1050" dirty="0">
                          <a:effectLst/>
                        </a:rPr>
                        <a:t>12.</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Find wedding venue and book</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25404360"/>
                  </a:ext>
                </a:extLst>
              </a:tr>
              <a:tr h="312843">
                <a:tc>
                  <a:txBody>
                    <a:bodyPr/>
                    <a:lstStyle/>
                    <a:p>
                      <a:pPr algn="just">
                        <a:lnSpc>
                          <a:spcPct val="150000"/>
                        </a:lnSpc>
                        <a:spcAft>
                          <a:spcPts val="1000"/>
                        </a:spcAft>
                      </a:pPr>
                      <a:r>
                        <a:rPr lang="en-GB" sz="1050" dirty="0">
                          <a:effectLst/>
                        </a:rPr>
                        <a:t>13.</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Book wedding venue/ reception</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48070972"/>
                  </a:ext>
                </a:extLst>
              </a:tr>
              <a:tr h="312843">
                <a:tc>
                  <a:txBody>
                    <a:bodyPr/>
                    <a:lstStyle/>
                    <a:p>
                      <a:pPr algn="just">
                        <a:lnSpc>
                          <a:spcPct val="150000"/>
                        </a:lnSpc>
                        <a:spcAft>
                          <a:spcPts val="1000"/>
                        </a:spcAft>
                      </a:pPr>
                      <a:r>
                        <a:rPr lang="en-GB" sz="1050" dirty="0">
                          <a:effectLst/>
                        </a:rPr>
                        <a:t>14.</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Find and book caterers</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5647856"/>
                  </a:ext>
                </a:extLst>
              </a:tr>
              <a:tr h="312843">
                <a:tc>
                  <a:txBody>
                    <a:bodyPr/>
                    <a:lstStyle/>
                    <a:p>
                      <a:pPr algn="just">
                        <a:lnSpc>
                          <a:spcPct val="150000"/>
                        </a:lnSpc>
                        <a:spcAft>
                          <a:spcPts val="1000"/>
                        </a:spcAft>
                      </a:pPr>
                      <a:r>
                        <a:rPr lang="en-GB" sz="1050">
                          <a:effectLst/>
                        </a:rPr>
                        <a:t>15.</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Reception seating plan</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55382398"/>
                  </a:ext>
                </a:extLst>
              </a:tr>
              <a:tr h="643440">
                <a:tc>
                  <a:txBody>
                    <a:bodyPr/>
                    <a:lstStyle/>
                    <a:p>
                      <a:pPr algn="just">
                        <a:lnSpc>
                          <a:spcPct val="150000"/>
                        </a:lnSpc>
                        <a:spcAft>
                          <a:spcPts val="1000"/>
                        </a:spcAft>
                      </a:pPr>
                      <a:r>
                        <a:rPr lang="en-GB" sz="1050" dirty="0">
                          <a:effectLst/>
                        </a:rPr>
                        <a:t>16.</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Stay within the twelve month life cycle of the project.</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60737244"/>
                  </a:ext>
                </a:extLst>
              </a:tr>
              <a:tr h="478141">
                <a:tc>
                  <a:txBody>
                    <a:bodyPr/>
                    <a:lstStyle/>
                    <a:p>
                      <a:pPr algn="just">
                        <a:lnSpc>
                          <a:spcPct val="150000"/>
                        </a:lnSpc>
                        <a:spcAft>
                          <a:spcPts val="1000"/>
                        </a:spcAft>
                      </a:pPr>
                      <a:r>
                        <a:rPr lang="en-GB" sz="1050" dirty="0">
                          <a:effectLst/>
                        </a:rPr>
                        <a:t>17.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050" dirty="0">
                          <a:effectLst/>
                        </a:rPr>
                        <a:t>Communications, phone, email and video chat.</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effectLst/>
                        </a:rPr>
                        <a:t> </a:t>
                      </a:r>
                      <a:endParaRPr lang="en-GB" sz="105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effectLst/>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39420706"/>
                  </a:ext>
                </a:extLst>
              </a:tr>
            </a:tbl>
          </a:graphicData>
        </a:graphic>
      </p:graphicFrame>
    </p:spTree>
    <p:extLst>
      <p:ext uri="{BB962C8B-B14F-4D97-AF65-F5344CB8AC3E}">
        <p14:creationId xmlns:p14="http://schemas.microsoft.com/office/powerpoint/2010/main" val="2890038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4CAC1BA-4588-47B6-AF69-B2B0597A9D34}"/>
              </a:ext>
            </a:extLst>
          </p:cNvPr>
          <p:cNvSpPr>
            <a:spLocks noGrp="1"/>
          </p:cNvSpPr>
          <p:nvPr>
            <p:ph type="title"/>
          </p:nvPr>
        </p:nvSpPr>
        <p:spPr>
          <a:xfrm>
            <a:off x="985969" y="6020972"/>
            <a:ext cx="8288032" cy="837028"/>
          </a:xfrm>
        </p:spPr>
        <p:txBody>
          <a:bodyPr vert="horz" lIns="91440" tIns="45720" rIns="91440" bIns="45720" rtlCol="0" anchor="b">
            <a:normAutofit/>
          </a:bodyPr>
          <a:lstStyle/>
          <a:p>
            <a:pPr algn="ctr"/>
            <a:r>
              <a:rPr lang="en-US" sz="2800" b="1" u="sng" dirty="0"/>
              <a:t>Stakeholders</a:t>
            </a:r>
            <a:r>
              <a:rPr lang="en-US" sz="2800" b="1" dirty="0"/>
              <a:t> analysis</a:t>
            </a:r>
          </a:p>
        </p:txBody>
      </p:sp>
      <p:graphicFrame>
        <p:nvGraphicFramePr>
          <p:cNvPr id="3" name="Table 2">
            <a:extLst>
              <a:ext uri="{FF2B5EF4-FFF2-40B4-BE49-F238E27FC236}">
                <a16:creationId xmlns:a16="http://schemas.microsoft.com/office/drawing/2014/main" id="{F327CA62-F653-45C4-8227-774D953D4CD7}"/>
              </a:ext>
            </a:extLst>
          </p:cNvPr>
          <p:cNvGraphicFramePr>
            <a:graphicFrameLocks noGrp="1"/>
          </p:cNvGraphicFramePr>
          <p:nvPr>
            <p:extLst>
              <p:ext uri="{D42A27DB-BD31-4B8C-83A1-F6EECF244321}">
                <p14:modId xmlns:p14="http://schemas.microsoft.com/office/powerpoint/2010/main" val="2035254674"/>
              </p:ext>
            </p:extLst>
          </p:nvPr>
        </p:nvGraphicFramePr>
        <p:xfrm>
          <a:off x="842597" y="0"/>
          <a:ext cx="8525242" cy="6127764"/>
        </p:xfrm>
        <a:graphic>
          <a:graphicData uri="http://schemas.openxmlformats.org/drawingml/2006/table">
            <a:tbl>
              <a:tblPr firstRow="1" firstCol="1" bandRow="1">
                <a:noFill/>
                <a:tableStyleId>{5C22544A-7EE6-4342-B048-85BDC9FD1C3A}</a:tableStyleId>
              </a:tblPr>
              <a:tblGrid>
                <a:gridCol w="536407">
                  <a:extLst>
                    <a:ext uri="{9D8B030D-6E8A-4147-A177-3AD203B41FA5}">
                      <a16:colId xmlns:a16="http://schemas.microsoft.com/office/drawing/2014/main" val="4161825081"/>
                    </a:ext>
                  </a:extLst>
                </a:gridCol>
                <a:gridCol w="1788671">
                  <a:extLst>
                    <a:ext uri="{9D8B030D-6E8A-4147-A177-3AD203B41FA5}">
                      <a16:colId xmlns:a16="http://schemas.microsoft.com/office/drawing/2014/main" val="1353428810"/>
                    </a:ext>
                  </a:extLst>
                </a:gridCol>
                <a:gridCol w="3100082">
                  <a:extLst>
                    <a:ext uri="{9D8B030D-6E8A-4147-A177-3AD203B41FA5}">
                      <a16:colId xmlns:a16="http://schemas.microsoft.com/office/drawing/2014/main" val="4144927271"/>
                    </a:ext>
                  </a:extLst>
                </a:gridCol>
                <a:gridCol w="3100082">
                  <a:extLst>
                    <a:ext uri="{9D8B030D-6E8A-4147-A177-3AD203B41FA5}">
                      <a16:colId xmlns:a16="http://schemas.microsoft.com/office/drawing/2014/main" val="1076710153"/>
                    </a:ext>
                  </a:extLst>
                </a:gridCol>
              </a:tblGrid>
              <a:tr h="334893">
                <a:tc>
                  <a:txBody>
                    <a:bodyPr/>
                    <a:lstStyle/>
                    <a:p>
                      <a:pPr algn="just">
                        <a:lnSpc>
                          <a:spcPct val="150000"/>
                        </a:lnSpc>
                        <a:spcAft>
                          <a:spcPts val="1000"/>
                        </a:spcAft>
                      </a:pPr>
                      <a:r>
                        <a:rPr lang="en-GB" sz="1000" b="0" cap="all" spc="150">
                          <a:solidFill>
                            <a:schemeClr val="lt1"/>
                          </a:solidFill>
                          <a:effectLst/>
                          <a:latin typeface="Amasis MT Pro Medium" panose="020B0604020202020204" pitchFamily="18" charset="0"/>
                        </a:rPr>
                        <a:t> </a:t>
                      </a:r>
                      <a:endParaRPr lang="en-GB" sz="1000" b="0" cap="all" spc="150">
                        <a:solidFill>
                          <a:schemeClr val="lt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lnL>
                    <a:lnR w="12700" cmpd="sng">
                      <a:noFill/>
                    </a:lnR>
                    <a:lnT w="12700" cmpd="sng">
                      <a:noFill/>
                    </a:lnT>
                    <a:lnB w="38100" cmpd="sng">
                      <a:noFill/>
                    </a:lnB>
                    <a:solidFill>
                      <a:srgbClr val="505356"/>
                    </a:solidFill>
                  </a:tcPr>
                </a:tc>
                <a:tc>
                  <a:txBody>
                    <a:bodyPr/>
                    <a:lstStyle/>
                    <a:p>
                      <a:pPr algn="just">
                        <a:lnSpc>
                          <a:spcPct val="150000"/>
                        </a:lnSpc>
                        <a:spcAft>
                          <a:spcPts val="1000"/>
                        </a:spcAft>
                      </a:pPr>
                      <a:r>
                        <a:rPr lang="en-GB" sz="1000" b="0" cap="all" spc="150">
                          <a:solidFill>
                            <a:schemeClr val="lt1"/>
                          </a:solidFill>
                          <a:effectLst/>
                          <a:latin typeface="Amasis MT Pro Medium" panose="020B0604020202020204" pitchFamily="18" charset="0"/>
                        </a:rPr>
                        <a:t>Stakeholder</a:t>
                      </a:r>
                      <a:endParaRPr lang="en-GB" sz="1000" b="0" cap="all" spc="150">
                        <a:solidFill>
                          <a:schemeClr val="lt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lnL>
                    <a:lnR w="12700" cmpd="sng">
                      <a:noFill/>
                    </a:lnR>
                    <a:lnT w="12700" cmpd="sng">
                      <a:noFill/>
                    </a:lnT>
                    <a:lnB w="38100" cmpd="sng">
                      <a:noFill/>
                    </a:lnB>
                    <a:solidFill>
                      <a:srgbClr val="505356"/>
                    </a:solidFill>
                  </a:tcPr>
                </a:tc>
                <a:tc>
                  <a:txBody>
                    <a:bodyPr/>
                    <a:lstStyle/>
                    <a:p>
                      <a:pPr algn="just">
                        <a:lnSpc>
                          <a:spcPct val="150000"/>
                        </a:lnSpc>
                        <a:spcAft>
                          <a:spcPts val="1000"/>
                        </a:spcAft>
                      </a:pPr>
                      <a:r>
                        <a:rPr lang="en-GB" sz="1000" b="0" cap="all" spc="150">
                          <a:solidFill>
                            <a:schemeClr val="lt1"/>
                          </a:solidFill>
                          <a:effectLst/>
                          <a:latin typeface="Amasis MT Pro Medium" panose="020B0604020202020204" pitchFamily="18" charset="0"/>
                        </a:rPr>
                        <a:t>Description</a:t>
                      </a:r>
                      <a:endParaRPr lang="en-GB" sz="1000" b="0" cap="all" spc="150">
                        <a:solidFill>
                          <a:schemeClr val="lt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lnL>
                    <a:lnR w="12700" cmpd="sng">
                      <a:noFill/>
                    </a:lnR>
                    <a:lnT w="12700" cmpd="sng">
                      <a:noFill/>
                    </a:lnT>
                    <a:lnB w="38100" cmpd="sng">
                      <a:noFill/>
                    </a:lnB>
                    <a:solidFill>
                      <a:srgbClr val="505356"/>
                    </a:solidFill>
                  </a:tcPr>
                </a:tc>
                <a:tc>
                  <a:txBody>
                    <a:bodyPr/>
                    <a:lstStyle/>
                    <a:p>
                      <a:pPr algn="just">
                        <a:lnSpc>
                          <a:spcPct val="150000"/>
                        </a:lnSpc>
                        <a:spcAft>
                          <a:spcPts val="1000"/>
                        </a:spcAft>
                      </a:pPr>
                      <a:r>
                        <a:rPr lang="en-GB" sz="1000" b="0" cap="all" spc="150">
                          <a:solidFill>
                            <a:schemeClr val="lt1"/>
                          </a:solidFill>
                          <a:effectLst/>
                          <a:latin typeface="Amasis MT Pro Medium" panose="020B0604020202020204" pitchFamily="18" charset="0"/>
                        </a:rPr>
                        <a:t>Influence</a:t>
                      </a:r>
                      <a:endParaRPr lang="en-GB" sz="1000" b="0" cap="all" spc="150">
                        <a:solidFill>
                          <a:schemeClr val="lt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359071910"/>
                  </a:ext>
                </a:extLst>
              </a:tr>
              <a:tr h="1353381">
                <a:tc>
                  <a:txBody>
                    <a:bodyPr/>
                    <a:lstStyle/>
                    <a:p>
                      <a:pPr algn="just">
                        <a:lnSpc>
                          <a:spcPct val="150000"/>
                        </a:lnSpc>
                        <a:spcAft>
                          <a:spcPts val="1000"/>
                        </a:spcAft>
                      </a:pPr>
                      <a:r>
                        <a:rPr lang="en-GB" sz="1000" b="1" cap="none" spc="0">
                          <a:solidFill>
                            <a:schemeClr val="tx1"/>
                          </a:solidFill>
                          <a:effectLst/>
                          <a:latin typeface="Amasis MT Pro Medium" panose="020B0604020202020204" pitchFamily="18" charset="0"/>
                        </a:rPr>
                        <a:t>1.</a:t>
                      </a:r>
                      <a:endParaRPr lang="en-GB" sz="1000" b="1" cap="none" spc="0">
                        <a:solidFill>
                          <a:schemeClr val="tx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prstDash val="solid"/>
                    </a:lnL>
                    <a:lnR w="12700" cmpd="sng">
                      <a:noFill/>
                      <a:prstDash val="solid"/>
                    </a:lnR>
                    <a:lnT w="38100" cmpd="sng">
                      <a:noFill/>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Bride &amp; Groom</a:t>
                      </a:r>
                    </a:p>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(Drivers)</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38100" cmpd="sng">
                      <a:noFill/>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Have a say in defining the results the project should achieve.</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38100" cmpd="sng">
                      <a:noFill/>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High, they are the major stakeholders and the central point of the project. All aspect of the service would focus on the bride and groom. They are the biggest influencers and the biggest contributor of the revenue.</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462350974"/>
                  </a:ext>
                </a:extLst>
              </a:tr>
              <a:tr h="1563486">
                <a:tc>
                  <a:txBody>
                    <a:bodyPr/>
                    <a:lstStyle/>
                    <a:p>
                      <a:pPr algn="just">
                        <a:lnSpc>
                          <a:spcPct val="150000"/>
                        </a:lnSpc>
                        <a:spcAft>
                          <a:spcPts val="1000"/>
                        </a:spcAft>
                      </a:pPr>
                      <a:r>
                        <a:rPr lang="en-GB" sz="1000" b="1" cap="none" spc="0">
                          <a:solidFill>
                            <a:schemeClr val="tx1"/>
                          </a:solidFill>
                          <a:effectLst/>
                          <a:latin typeface="Amasis MT Pro Medium" panose="020B0604020202020204" pitchFamily="18" charset="0"/>
                        </a:rPr>
                        <a:t>2.</a:t>
                      </a:r>
                      <a:endParaRPr lang="en-GB" sz="1000" b="1" cap="none" spc="0">
                        <a:solidFill>
                          <a:schemeClr val="tx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Project Management team</a:t>
                      </a:r>
                    </a:p>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(Supporters)</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dirty="0">
                          <a:solidFill>
                            <a:schemeClr val="tx1"/>
                          </a:solidFill>
                          <a:effectLst/>
                          <a:latin typeface="Amasis MT Pro Medium" panose="020B0604020202020204" pitchFamily="18" charset="0"/>
                          <a:cs typeface="Calibri" panose="020F0502020204030204" pitchFamily="34" charset="0"/>
                        </a:rPr>
                        <a:t>Two team members, initiates project and authorise resources.</a:t>
                      </a:r>
                      <a:endParaRPr lang="en-GB" sz="1000" cap="none" spc="0" dirty="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High, Approval of project completion and closure, procurement of monetary funds, communicate with stakeholder concerning any issues, contact and negotiate with vendors. Identify risks, report progress and coordinate all aspects of the project.</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55214466"/>
                  </a:ext>
                </a:extLst>
              </a:tr>
              <a:tr h="1143275">
                <a:tc>
                  <a:txBody>
                    <a:bodyPr/>
                    <a:lstStyle/>
                    <a:p>
                      <a:pPr algn="just">
                        <a:lnSpc>
                          <a:spcPct val="150000"/>
                        </a:lnSpc>
                        <a:spcAft>
                          <a:spcPts val="1000"/>
                        </a:spcAft>
                      </a:pPr>
                      <a:r>
                        <a:rPr lang="en-GB" sz="1000" b="1" cap="none" spc="0">
                          <a:solidFill>
                            <a:schemeClr val="tx1"/>
                          </a:solidFill>
                          <a:effectLst/>
                          <a:latin typeface="Amasis MT Pro Medium" panose="020B0604020202020204" pitchFamily="18" charset="0"/>
                        </a:rPr>
                        <a:t>3.</a:t>
                      </a:r>
                      <a:endParaRPr lang="en-GB" sz="1000" b="1" cap="none" spc="0">
                        <a:solidFill>
                          <a:schemeClr val="tx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Wedding Vendors</a:t>
                      </a:r>
                    </a:p>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(Supporters)</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These people are the doers they help with the projects completion. These are music/DJ, caterers, florists, venue and transport.</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dirty="0">
                          <a:solidFill>
                            <a:schemeClr val="tx1"/>
                          </a:solidFill>
                          <a:effectLst/>
                          <a:latin typeface="Amasis MT Pro Medium" panose="020B0604020202020204" pitchFamily="18" charset="0"/>
                          <a:cs typeface="Calibri" panose="020F0502020204030204" pitchFamily="34" charset="0"/>
                        </a:rPr>
                        <a:t>High, all selected vendors are vital to the success of the event because they provide necessary equipment. The event could not run as expected without them.</a:t>
                      </a:r>
                      <a:endParaRPr lang="en-GB" sz="1000" cap="none" spc="0" dirty="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82070728"/>
                  </a:ext>
                </a:extLst>
              </a:tr>
              <a:tr h="933169">
                <a:tc>
                  <a:txBody>
                    <a:bodyPr/>
                    <a:lstStyle/>
                    <a:p>
                      <a:pPr algn="just">
                        <a:lnSpc>
                          <a:spcPct val="150000"/>
                        </a:lnSpc>
                        <a:spcAft>
                          <a:spcPts val="1000"/>
                        </a:spcAft>
                      </a:pPr>
                      <a:r>
                        <a:rPr lang="en-GB" sz="1000" b="1" cap="none" spc="0">
                          <a:solidFill>
                            <a:schemeClr val="tx1"/>
                          </a:solidFill>
                          <a:effectLst/>
                          <a:latin typeface="Amasis MT Pro Medium" panose="020B0604020202020204" pitchFamily="18" charset="0"/>
                        </a:rPr>
                        <a:t>4.</a:t>
                      </a:r>
                      <a:endParaRPr lang="en-GB" sz="1000" b="1" cap="none" spc="0">
                        <a:solidFill>
                          <a:schemeClr val="tx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Wedding Guests</a:t>
                      </a:r>
                    </a:p>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(Observers)</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dirty="0">
                          <a:solidFill>
                            <a:schemeClr val="tx1"/>
                          </a:solidFill>
                          <a:effectLst/>
                          <a:latin typeface="Amasis MT Pro Medium" panose="020B0604020202020204" pitchFamily="18" charset="0"/>
                          <a:cs typeface="Calibri" panose="020F0502020204030204" pitchFamily="34" charset="0"/>
                        </a:rPr>
                        <a:t>The guests are interested in the results of the activities, but do not have a say in the project.</a:t>
                      </a:r>
                      <a:endParaRPr lang="en-GB" sz="1000" cap="none" spc="0" dirty="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spcAft>
                          <a:spcPts val="1000"/>
                        </a:spcAft>
                      </a:pPr>
                      <a:r>
                        <a:rPr lang="en-GB" sz="1000" cap="none" spc="0" dirty="0">
                          <a:solidFill>
                            <a:schemeClr val="tx1"/>
                          </a:solidFill>
                          <a:effectLst/>
                          <a:latin typeface="Amasis MT Pro Medium" panose="020B0604020202020204" pitchFamily="18" charset="0"/>
                          <a:cs typeface="Calibri" panose="020F0502020204030204" pitchFamily="34" charset="0"/>
                        </a:rPr>
                        <a:t>Medium, through their opinions of the food, deco, venue and so on could affect the reputation of Memorable Moments business.</a:t>
                      </a:r>
                      <a:endParaRPr lang="en-GB" sz="1000" cap="none" spc="0" dirty="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564427004"/>
                  </a:ext>
                </a:extLst>
              </a:tr>
              <a:tr h="799560">
                <a:tc>
                  <a:txBody>
                    <a:bodyPr/>
                    <a:lstStyle/>
                    <a:p>
                      <a:pPr algn="just">
                        <a:lnSpc>
                          <a:spcPct val="150000"/>
                        </a:lnSpc>
                        <a:spcAft>
                          <a:spcPts val="1000"/>
                        </a:spcAft>
                      </a:pPr>
                      <a:r>
                        <a:rPr lang="en-GB" sz="1000" b="1" cap="none" spc="0">
                          <a:solidFill>
                            <a:schemeClr val="tx1"/>
                          </a:solidFill>
                          <a:effectLst/>
                          <a:latin typeface="Amasis MT Pro Medium" panose="020B0604020202020204" pitchFamily="18" charset="0"/>
                        </a:rPr>
                        <a:t>5.</a:t>
                      </a:r>
                      <a:endParaRPr lang="en-GB" sz="1000" b="1" cap="none" spc="0">
                        <a:solidFill>
                          <a:schemeClr val="tx1"/>
                        </a:solidFill>
                        <a:effectLst/>
                        <a:latin typeface="Amasis MT Pro Medium" panose="020B0604020202020204" pitchFamily="18" charset="0"/>
                        <a:ea typeface="Times New Roman" panose="02020603050405020304" pitchFamily="18" charset="0"/>
                        <a:cs typeface="Times New Roman" panose="02020603050405020304" pitchFamily="18"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Parents of the Bride and Groom.</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a:solidFill>
                            <a:schemeClr val="tx1"/>
                          </a:solidFill>
                          <a:effectLst/>
                          <a:latin typeface="Amasis MT Pro Medium" panose="020B0604020202020204" pitchFamily="18" charset="0"/>
                          <a:cs typeface="Calibri" panose="020F0502020204030204" pitchFamily="34" charset="0"/>
                        </a:rPr>
                        <a:t>The bride and Groom Parents have not input in resources or project. only invested in children’s happiness.</a:t>
                      </a:r>
                      <a:endParaRPr lang="en-GB" sz="1000" cap="none" spc="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spcAft>
                          <a:spcPts val="1000"/>
                        </a:spcAft>
                      </a:pPr>
                      <a:r>
                        <a:rPr lang="en-GB" sz="1000" cap="none" spc="0" dirty="0">
                          <a:solidFill>
                            <a:schemeClr val="tx1"/>
                          </a:solidFill>
                          <a:effectLst/>
                          <a:latin typeface="Amasis MT Pro Medium" panose="020B0604020202020204" pitchFamily="18" charset="0"/>
                          <a:cs typeface="Calibri" panose="020F0502020204030204" pitchFamily="34" charset="0"/>
                        </a:rPr>
                        <a:t>Medium, through their opinions.</a:t>
                      </a:r>
                      <a:endParaRPr lang="en-GB" sz="1000" cap="none" spc="0" dirty="0">
                        <a:solidFill>
                          <a:schemeClr val="tx1"/>
                        </a:solidFill>
                        <a:effectLst/>
                        <a:latin typeface="Amasis MT Pro Medium" panose="020B0604020202020204" pitchFamily="18" charset="0"/>
                        <a:ea typeface="Times New Roman" panose="02020603050405020304" pitchFamily="18" charset="0"/>
                        <a:cs typeface="Calibri" panose="020F0502020204030204" pitchFamily="34" charset="0"/>
                      </a:endParaRPr>
                    </a:p>
                  </a:txBody>
                  <a:tcPr marL="63854" marR="63854" marT="63854" marB="6385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01860475"/>
                  </a:ext>
                </a:extLst>
              </a:tr>
            </a:tbl>
          </a:graphicData>
        </a:graphic>
      </p:graphicFrame>
    </p:spTree>
    <p:extLst>
      <p:ext uri="{BB962C8B-B14F-4D97-AF65-F5344CB8AC3E}">
        <p14:creationId xmlns:p14="http://schemas.microsoft.com/office/powerpoint/2010/main" val="1880702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1FE0A-2A7E-4E8C-83ED-73815AFE6F85}"/>
              </a:ext>
            </a:extLst>
          </p:cNvPr>
          <p:cNvSpPr>
            <a:spLocks noGrp="1"/>
          </p:cNvSpPr>
          <p:nvPr>
            <p:ph type="title"/>
          </p:nvPr>
        </p:nvSpPr>
        <p:spPr>
          <a:xfrm>
            <a:off x="0" y="-1"/>
            <a:ext cx="2447078" cy="1417983"/>
          </a:xfrm>
        </p:spPr>
        <p:txBody>
          <a:bodyPr>
            <a:normAutofit/>
          </a:bodyPr>
          <a:lstStyle/>
          <a:p>
            <a:pPr algn="ctr"/>
            <a:r>
              <a:rPr lang="en-GB" sz="2800" dirty="0"/>
              <a:t>Work Breakdown Structure</a:t>
            </a:r>
          </a:p>
        </p:txBody>
      </p:sp>
      <p:graphicFrame>
        <p:nvGraphicFramePr>
          <p:cNvPr id="4" name="Table 3">
            <a:extLst>
              <a:ext uri="{FF2B5EF4-FFF2-40B4-BE49-F238E27FC236}">
                <a16:creationId xmlns:a16="http://schemas.microsoft.com/office/drawing/2014/main" id="{84BBE091-BA08-43E3-B10B-4E44DE1862C9}"/>
              </a:ext>
            </a:extLst>
          </p:cNvPr>
          <p:cNvGraphicFramePr>
            <a:graphicFrameLocks noGrp="1"/>
          </p:cNvGraphicFramePr>
          <p:nvPr>
            <p:extLst>
              <p:ext uri="{D42A27DB-BD31-4B8C-83A1-F6EECF244321}">
                <p14:modId xmlns:p14="http://schemas.microsoft.com/office/powerpoint/2010/main" val="2797289730"/>
              </p:ext>
            </p:extLst>
          </p:nvPr>
        </p:nvGraphicFramePr>
        <p:xfrm>
          <a:off x="2447078" y="212035"/>
          <a:ext cx="8172487" cy="6668817"/>
        </p:xfrm>
        <a:graphic>
          <a:graphicData uri="http://schemas.openxmlformats.org/drawingml/2006/table">
            <a:tbl>
              <a:tblPr firstRow="1" firstCol="1" bandRow="1">
                <a:tableStyleId>{5C22544A-7EE6-4342-B048-85BDC9FD1C3A}</a:tableStyleId>
              </a:tblPr>
              <a:tblGrid>
                <a:gridCol w="1851287">
                  <a:extLst>
                    <a:ext uri="{9D8B030D-6E8A-4147-A177-3AD203B41FA5}">
                      <a16:colId xmlns:a16="http://schemas.microsoft.com/office/drawing/2014/main" val="3972024552"/>
                    </a:ext>
                  </a:extLst>
                </a:gridCol>
                <a:gridCol w="2135564">
                  <a:extLst>
                    <a:ext uri="{9D8B030D-6E8A-4147-A177-3AD203B41FA5}">
                      <a16:colId xmlns:a16="http://schemas.microsoft.com/office/drawing/2014/main" val="2147478399"/>
                    </a:ext>
                  </a:extLst>
                </a:gridCol>
                <a:gridCol w="3420313">
                  <a:extLst>
                    <a:ext uri="{9D8B030D-6E8A-4147-A177-3AD203B41FA5}">
                      <a16:colId xmlns:a16="http://schemas.microsoft.com/office/drawing/2014/main" val="3479940113"/>
                    </a:ext>
                  </a:extLst>
                </a:gridCol>
                <a:gridCol w="765323">
                  <a:extLst>
                    <a:ext uri="{9D8B030D-6E8A-4147-A177-3AD203B41FA5}">
                      <a16:colId xmlns:a16="http://schemas.microsoft.com/office/drawing/2014/main" val="244963968"/>
                    </a:ext>
                  </a:extLst>
                </a:gridCol>
              </a:tblGrid>
              <a:tr h="387490">
                <a:tc>
                  <a:txBody>
                    <a:bodyPr/>
                    <a:lstStyle/>
                    <a:p>
                      <a:pPr algn="just">
                        <a:lnSpc>
                          <a:spcPct val="150000"/>
                        </a:lnSpc>
                        <a:spcAft>
                          <a:spcPts val="1000"/>
                        </a:spcAft>
                      </a:pPr>
                      <a:r>
                        <a:rPr lang="en-GB" sz="700" dirty="0">
                          <a:effectLst/>
                        </a:rPr>
                        <a:t>Activity</a:t>
                      </a:r>
                    </a:p>
                    <a:p>
                      <a:pPr algn="just">
                        <a:lnSpc>
                          <a:spcPct val="150000"/>
                        </a:lnSpc>
                        <a:spcAft>
                          <a:spcPts val="1000"/>
                        </a:spcAft>
                      </a:pPr>
                      <a:r>
                        <a:rPr lang="en-GB" sz="700" dirty="0">
                          <a:effectLst/>
                        </a:rPr>
                        <a:t> </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Sub-activity</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Sub sub-activity</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Duration</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2769211213"/>
                  </a:ext>
                </a:extLst>
              </a:tr>
              <a:tr h="1163614">
                <a:tc>
                  <a:txBody>
                    <a:bodyPr/>
                    <a:lstStyle/>
                    <a:p>
                      <a:pPr marL="342900" lvl="0" indent="-342900">
                        <a:lnSpc>
                          <a:spcPct val="150000"/>
                        </a:lnSpc>
                        <a:spcAft>
                          <a:spcPts val="1000"/>
                        </a:spcAft>
                        <a:buSzPts val="1100"/>
                        <a:buFont typeface="+mj-lt"/>
                        <a:buAutoNum type="alphaUcPeriod"/>
                      </a:pPr>
                      <a:r>
                        <a:rPr lang="en-GB" sz="700" dirty="0">
                          <a:effectLst/>
                        </a:rPr>
                        <a:t>Wedding</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A.1 Receive payment.</a:t>
                      </a:r>
                    </a:p>
                    <a:p>
                      <a:pPr algn="just">
                        <a:lnSpc>
                          <a:spcPct val="150000"/>
                        </a:lnSpc>
                        <a:spcAft>
                          <a:spcPts val="1000"/>
                        </a:spcAft>
                      </a:pPr>
                      <a:r>
                        <a:rPr lang="en-GB" sz="700" dirty="0">
                          <a:effectLst/>
                        </a:rPr>
                        <a:t>A.2 Decide on date.</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 </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A.2.1 Allocation of resources.</a:t>
                      </a:r>
                    </a:p>
                    <a:p>
                      <a:pPr algn="just">
                        <a:lnSpc>
                          <a:spcPct val="150000"/>
                        </a:lnSpc>
                        <a:spcAft>
                          <a:spcPts val="1000"/>
                        </a:spcAft>
                      </a:pPr>
                      <a:r>
                        <a:rPr lang="en-GB" sz="700" dirty="0">
                          <a:effectLst/>
                        </a:rPr>
                        <a:t>A.2.2 Checks paid to all vendors on completion of owns activity.</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 </a:t>
                      </a:r>
                    </a:p>
                    <a:p>
                      <a:pPr algn="just">
                        <a:lnSpc>
                          <a:spcPct val="150000"/>
                        </a:lnSpc>
                        <a:spcAft>
                          <a:spcPts val="1000"/>
                        </a:spcAft>
                      </a:pPr>
                      <a:r>
                        <a:rPr lang="en-GB" sz="700" dirty="0">
                          <a:effectLst/>
                        </a:rPr>
                        <a:t>1 week</a:t>
                      </a:r>
                    </a:p>
                    <a:p>
                      <a:pPr algn="just">
                        <a:lnSpc>
                          <a:spcPct val="150000"/>
                        </a:lnSpc>
                        <a:spcAft>
                          <a:spcPts val="1000"/>
                        </a:spcAft>
                      </a:pPr>
                      <a:r>
                        <a:rPr lang="en-GB" sz="700" dirty="0">
                          <a:effectLst/>
                        </a:rPr>
                        <a:t>1 week</a:t>
                      </a:r>
                    </a:p>
                    <a:p>
                      <a:pPr marL="457200" algn="just">
                        <a:lnSpc>
                          <a:spcPct val="150000"/>
                        </a:lnSpc>
                        <a:spcAft>
                          <a:spcPts val="1000"/>
                        </a:spcAft>
                      </a:pPr>
                      <a:r>
                        <a:rPr lang="en-GB" sz="700" dirty="0">
                          <a:effectLst/>
                        </a:rPr>
                        <a:t> </a:t>
                      </a:r>
                    </a:p>
                    <a:p>
                      <a:pPr algn="just">
                        <a:lnSpc>
                          <a:spcPct val="150000"/>
                        </a:lnSpc>
                        <a:spcAft>
                          <a:spcPts val="1000"/>
                        </a:spcAft>
                      </a:pPr>
                      <a:r>
                        <a:rPr lang="en-GB" sz="700" dirty="0">
                          <a:effectLst/>
                        </a:rPr>
                        <a:t>2weeks</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1187639860"/>
                  </a:ext>
                </a:extLst>
              </a:tr>
              <a:tr h="2715863">
                <a:tc>
                  <a:txBody>
                    <a:bodyPr/>
                    <a:lstStyle/>
                    <a:p>
                      <a:pPr marL="228600">
                        <a:lnSpc>
                          <a:spcPct val="150000"/>
                        </a:lnSpc>
                        <a:spcAft>
                          <a:spcPts val="1000"/>
                        </a:spcAft>
                      </a:pPr>
                      <a:r>
                        <a:rPr lang="en-GB" sz="700" dirty="0">
                          <a:effectLst/>
                        </a:rPr>
                        <a:t>B.  Ceremony</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B.1 Search / negotiate venue.</a:t>
                      </a:r>
                    </a:p>
                    <a:p>
                      <a:pPr algn="just">
                        <a:lnSpc>
                          <a:spcPct val="150000"/>
                        </a:lnSpc>
                        <a:spcAft>
                          <a:spcPts val="1000"/>
                        </a:spcAft>
                      </a:pPr>
                      <a:r>
                        <a:rPr lang="en-GB" sz="700" dirty="0">
                          <a:effectLst/>
                        </a:rPr>
                        <a:t>B.2 Establish wedding theme and colours.</a:t>
                      </a:r>
                    </a:p>
                    <a:p>
                      <a:pPr algn="just">
                        <a:lnSpc>
                          <a:spcPct val="150000"/>
                        </a:lnSpc>
                        <a:spcAft>
                          <a:spcPts val="1000"/>
                        </a:spcAft>
                      </a:pPr>
                      <a:r>
                        <a:rPr lang="en-GB" sz="700" dirty="0">
                          <a:effectLst/>
                        </a:rPr>
                        <a:t>B.3 Search and negotiate possible venders DJ, Catering service with own waiting staff, Video/Photography,</a:t>
                      </a:r>
                    </a:p>
                    <a:p>
                      <a:pPr algn="just">
                        <a:lnSpc>
                          <a:spcPct val="150000"/>
                        </a:lnSpc>
                        <a:spcAft>
                          <a:spcPts val="1000"/>
                        </a:spcAft>
                      </a:pPr>
                      <a:r>
                        <a:rPr lang="en-GB" sz="700" dirty="0">
                          <a:effectLst/>
                        </a:rPr>
                        <a:t>Florists and security. </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B.1.1 Book venue for date and time required.</a:t>
                      </a:r>
                    </a:p>
                    <a:p>
                      <a:pPr algn="just">
                        <a:lnSpc>
                          <a:spcPct val="150000"/>
                        </a:lnSpc>
                        <a:spcAft>
                          <a:spcPts val="1000"/>
                        </a:spcAft>
                      </a:pPr>
                      <a:r>
                        <a:rPr lang="en-GB" sz="700" dirty="0">
                          <a:effectLst/>
                        </a:rPr>
                        <a:t>B.1.2 Confirm booking</a:t>
                      </a:r>
                    </a:p>
                    <a:p>
                      <a:pPr algn="just">
                        <a:lnSpc>
                          <a:spcPct val="150000"/>
                        </a:lnSpc>
                        <a:spcAft>
                          <a:spcPts val="1000"/>
                        </a:spcAft>
                      </a:pPr>
                      <a:r>
                        <a:rPr lang="en-GB" sz="700" dirty="0">
                          <a:effectLst/>
                        </a:rPr>
                        <a:t>B.2.1 Allocate resources as needed.</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B.3.1 Book all venders, catering service with own waiting staff. Catering service has a menu and taster day.</a:t>
                      </a:r>
                    </a:p>
                    <a:p>
                      <a:pPr algn="just">
                        <a:lnSpc>
                          <a:spcPct val="150000"/>
                        </a:lnSpc>
                        <a:spcAft>
                          <a:spcPts val="1000"/>
                        </a:spcAft>
                      </a:pPr>
                      <a:r>
                        <a:rPr lang="en-GB" sz="700" dirty="0">
                          <a:effectLst/>
                        </a:rPr>
                        <a:t>B.3.2 Finalise menu.</a:t>
                      </a:r>
                    </a:p>
                    <a:p>
                      <a:pPr algn="just">
                        <a:lnSpc>
                          <a:spcPct val="150000"/>
                        </a:lnSpc>
                        <a:spcAft>
                          <a:spcPts val="1000"/>
                        </a:spcAft>
                      </a:pPr>
                      <a:r>
                        <a:rPr lang="en-GB" sz="700" dirty="0">
                          <a:effectLst/>
                        </a:rPr>
                        <a:t>B.3.3 Confirm bookings.</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ctr">
                        <a:lnSpc>
                          <a:spcPct val="150000"/>
                        </a:lnSpc>
                        <a:spcAft>
                          <a:spcPts val="1000"/>
                        </a:spcAft>
                      </a:pPr>
                      <a:r>
                        <a:rPr lang="en-GB" sz="700" dirty="0">
                          <a:effectLst/>
                        </a:rPr>
                        <a:t> </a:t>
                      </a:r>
                    </a:p>
                    <a:p>
                      <a:pPr algn="just">
                        <a:lnSpc>
                          <a:spcPct val="150000"/>
                        </a:lnSpc>
                        <a:spcAft>
                          <a:spcPts val="1000"/>
                        </a:spcAft>
                      </a:pPr>
                      <a:r>
                        <a:rPr lang="en-GB" sz="700" dirty="0">
                          <a:effectLst/>
                        </a:rPr>
                        <a:t>6 weeks</a:t>
                      </a:r>
                    </a:p>
                    <a:p>
                      <a:pPr algn="just">
                        <a:lnSpc>
                          <a:spcPct val="150000"/>
                        </a:lnSpc>
                        <a:spcAft>
                          <a:spcPts val="1000"/>
                        </a:spcAft>
                      </a:pPr>
                      <a:r>
                        <a:rPr lang="en-GB" sz="700" dirty="0">
                          <a:effectLst/>
                        </a:rPr>
                        <a:t>1 week</a:t>
                      </a:r>
                    </a:p>
                    <a:p>
                      <a:pPr algn="just">
                        <a:lnSpc>
                          <a:spcPct val="150000"/>
                        </a:lnSpc>
                        <a:spcAft>
                          <a:spcPts val="1000"/>
                        </a:spcAft>
                      </a:pPr>
                      <a:r>
                        <a:rPr lang="en-GB" sz="700" dirty="0">
                          <a:effectLst/>
                        </a:rPr>
                        <a:t>4 weeks</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4 weeks</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6 weeks</a:t>
                      </a:r>
                    </a:p>
                    <a:p>
                      <a:pPr algn="just">
                        <a:lnSpc>
                          <a:spcPct val="150000"/>
                        </a:lnSpc>
                        <a:spcAft>
                          <a:spcPts val="1000"/>
                        </a:spcAft>
                      </a:pPr>
                      <a:r>
                        <a:rPr lang="en-GB" sz="700" dirty="0">
                          <a:effectLst/>
                        </a:rPr>
                        <a:t>1 week</a:t>
                      </a:r>
                    </a:p>
                    <a:p>
                      <a:pPr algn="just">
                        <a:lnSpc>
                          <a:spcPct val="150000"/>
                        </a:lnSpc>
                        <a:spcAft>
                          <a:spcPts val="1000"/>
                        </a:spcAft>
                      </a:pPr>
                      <a:r>
                        <a:rPr lang="en-GB" sz="700" dirty="0">
                          <a:effectLst/>
                        </a:rPr>
                        <a:t>1 week</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2631681434"/>
                  </a:ext>
                </a:extLst>
              </a:tr>
              <a:tr h="387490">
                <a:tc>
                  <a:txBody>
                    <a:bodyPr/>
                    <a:lstStyle/>
                    <a:p>
                      <a:pPr marL="342900" lvl="0" indent="-342900">
                        <a:lnSpc>
                          <a:spcPct val="150000"/>
                        </a:lnSpc>
                        <a:spcAft>
                          <a:spcPts val="1000"/>
                        </a:spcAft>
                        <a:buFont typeface="+mj-lt"/>
                        <a:buAutoNum type="alphaUcPeriod"/>
                      </a:pPr>
                      <a:r>
                        <a:rPr lang="en-GB" sz="700">
                          <a:effectLst/>
                        </a:rPr>
                        <a:t>Guests</a:t>
                      </a:r>
                      <a:endParaRPr lang="en-GB" sz="70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C.1 Collect RSPV’s for seating data.</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a:effectLst/>
                        </a:rPr>
                        <a:t>C.1.1 Structure a seating plan for guests.</a:t>
                      </a:r>
                      <a:endParaRPr lang="en-GB" sz="70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 </a:t>
                      </a:r>
                    </a:p>
                    <a:p>
                      <a:pPr algn="just">
                        <a:lnSpc>
                          <a:spcPct val="150000"/>
                        </a:lnSpc>
                        <a:spcAft>
                          <a:spcPts val="1000"/>
                        </a:spcAft>
                      </a:pPr>
                      <a:r>
                        <a:rPr lang="en-GB" sz="700" dirty="0">
                          <a:effectLst/>
                        </a:rPr>
                        <a:t>4 weeks</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3835248305"/>
                  </a:ext>
                </a:extLst>
              </a:tr>
              <a:tr h="1163614">
                <a:tc>
                  <a:txBody>
                    <a:bodyPr/>
                    <a:lstStyle/>
                    <a:p>
                      <a:pPr algn="ctr">
                        <a:lnSpc>
                          <a:spcPct val="150000"/>
                        </a:lnSpc>
                        <a:spcAft>
                          <a:spcPts val="1000"/>
                        </a:spcAft>
                      </a:pPr>
                      <a:r>
                        <a:rPr lang="en-GB" sz="700" dirty="0">
                          <a:effectLst/>
                        </a:rPr>
                        <a:t>D.  Communications</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D.1 stakeholders informed daily or weekly and monthly though out the life cycle of the project.</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D.1.1 There are many ways we keep our clients up to date with the projects progress including, email, video calls, phone also face to face.</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 </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 </a:t>
                      </a:r>
                    </a:p>
                    <a:p>
                      <a:pPr algn="just">
                        <a:lnSpc>
                          <a:spcPct val="150000"/>
                        </a:lnSpc>
                        <a:spcAft>
                          <a:spcPts val="1000"/>
                        </a:spcAft>
                      </a:pPr>
                      <a:r>
                        <a:rPr lang="en-GB" sz="700" dirty="0">
                          <a:effectLst/>
                        </a:rPr>
                        <a:t>21 weeks</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2373802157"/>
                  </a:ext>
                </a:extLst>
              </a:tr>
              <a:tr h="214042">
                <a:tc>
                  <a:txBody>
                    <a:bodyPr/>
                    <a:lstStyle/>
                    <a:p>
                      <a:pPr marL="457200" algn="just">
                        <a:lnSpc>
                          <a:spcPct val="150000"/>
                        </a:lnSpc>
                        <a:spcAft>
                          <a:spcPts val="1000"/>
                        </a:spcAft>
                      </a:pPr>
                      <a:r>
                        <a:rPr lang="en-GB" sz="700">
                          <a:effectLst/>
                        </a:rPr>
                        <a:t> </a:t>
                      </a:r>
                      <a:endParaRPr lang="en-GB" sz="70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a:effectLst/>
                        </a:rPr>
                        <a:t> </a:t>
                      </a:r>
                      <a:endParaRPr lang="en-GB" sz="70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a:effectLst/>
                        </a:rPr>
                        <a:t> </a:t>
                      </a:r>
                      <a:endParaRPr lang="en-GB" sz="70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tc>
                  <a:txBody>
                    <a:bodyPr/>
                    <a:lstStyle/>
                    <a:p>
                      <a:pPr algn="just">
                        <a:lnSpc>
                          <a:spcPct val="150000"/>
                        </a:lnSpc>
                        <a:spcAft>
                          <a:spcPts val="1000"/>
                        </a:spcAft>
                      </a:pPr>
                      <a:r>
                        <a:rPr lang="en-GB" sz="700" dirty="0">
                          <a:effectLst/>
                        </a:rPr>
                        <a:t>Total weeks 46</a:t>
                      </a:r>
                      <a:endParaRPr lang="en-GB" sz="7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637" marR="29637" marT="0" marB="0"/>
                </a:tc>
                <a:extLst>
                  <a:ext uri="{0D108BD9-81ED-4DB2-BD59-A6C34878D82A}">
                    <a16:rowId xmlns:a16="http://schemas.microsoft.com/office/drawing/2014/main" val="3225624851"/>
                  </a:ext>
                </a:extLst>
              </a:tr>
            </a:tbl>
          </a:graphicData>
        </a:graphic>
      </p:graphicFrame>
    </p:spTree>
    <p:extLst>
      <p:ext uri="{BB962C8B-B14F-4D97-AF65-F5344CB8AC3E}">
        <p14:creationId xmlns:p14="http://schemas.microsoft.com/office/powerpoint/2010/main" val="456139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68FE8B5-D724-452F-86A2-B7DC99E44DD4}"/>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Project Network</a:t>
            </a:r>
          </a:p>
        </p:txBody>
      </p:sp>
      <p:sp>
        <p:nvSpPr>
          <p:cNvPr id="22" name="Isosceles Triangle 21">
            <a:extLst>
              <a:ext uri="{FF2B5EF4-FFF2-40B4-BE49-F238E27FC236}">
                <a16:creationId xmlns:a16="http://schemas.microsoft.com/office/drawing/2014/main" id="{5AFB35D3-858E-4E79-BF76-43CADC0A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E5D03F74-E8D0-47A6-B21E-80FE37BDD0D7}"/>
              </a:ext>
            </a:extLst>
          </p:cNvPr>
          <p:cNvPicPr>
            <a:picLocks noChangeAspect="1"/>
          </p:cNvPicPr>
          <p:nvPr/>
        </p:nvPicPr>
        <p:blipFill>
          <a:blip r:embed="rId2"/>
          <a:stretch>
            <a:fillRect/>
          </a:stretch>
        </p:blipFill>
        <p:spPr>
          <a:xfrm>
            <a:off x="842597" y="422031"/>
            <a:ext cx="3785674" cy="6423269"/>
          </a:xfrm>
          <a:prstGeom prst="rect">
            <a:avLst/>
          </a:prstGeom>
        </p:spPr>
      </p:pic>
    </p:spTree>
    <p:extLst>
      <p:ext uri="{BB962C8B-B14F-4D97-AF65-F5344CB8AC3E}">
        <p14:creationId xmlns:p14="http://schemas.microsoft.com/office/powerpoint/2010/main" val="2728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C6631-4F4D-4535-8832-6BF2C80DB6BF}"/>
              </a:ext>
            </a:extLst>
          </p:cNvPr>
          <p:cNvSpPr>
            <a:spLocks noGrp="1"/>
          </p:cNvSpPr>
          <p:nvPr>
            <p:ph type="title"/>
          </p:nvPr>
        </p:nvSpPr>
        <p:spPr>
          <a:xfrm>
            <a:off x="6625883" y="0"/>
            <a:ext cx="3305907" cy="928468"/>
          </a:xfrm>
        </p:spPr>
        <p:txBody>
          <a:bodyPr>
            <a:normAutofit/>
          </a:bodyPr>
          <a:lstStyle/>
          <a:p>
            <a:pPr algn="ctr"/>
            <a:r>
              <a:rPr lang="en-GB" sz="2800" dirty="0"/>
              <a:t>Gannt Chart</a:t>
            </a:r>
          </a:p>
        </p:txBody>
      </p:sp>
      <p:pic>
        <p:nvPicPr>
          <p:cNvPr id="3" name="Picture 2">
            <a:extLst>
              <a:ext uri="{FF2B5EF4-FFF2-40B4-BE49-F238E27FC236}">
                <a16:creationId xmlns:a16="http://schemas.microsoft.com/office/drawing/2014/main" id="{DFEB0EDE-7DAE-4474-9EC5-6AF1D25080C0}"/>
              </a:ext>
            </a:extLst>
          </p:cNvPr>
          <p:cNvPicPr>
            <a:picLocks noChangeAspect="1"/>
          </p:cNvPicPr>
          <p:nvPr/>
        </p:nvPicPr>
        <p:blipFill>
          <a:blip r:embed="rId2"/>
          <a:stretch>
            <a:fillRect/>
          </a:stretch>
        </p:blipFill>
        <p:spPr>
          <a:xfrm>
            <a:off x="5598942" y="2008509"/>
            <a:ext cx="5106571" cy="5151945"/>
          </a:xfrm>
          <a:prstGeom prst="rect">
            <a:avLst/>
          </a:prstGeom>
        </p:spPr>
      </p:pic>
      <p:pic>
        <p:nvPicPr>
          <p:cNvPr id="4" name="Picture 3">
            <a:extLst>
              <a:ext uri="{FF2B5EF4-FFF2-40B4-BE49-F238E27FC236}">
                <a16:creationId xmlns:a16="http://schemas.microsoft.com/office/drawing/2014/main" id="{6589C1E1-4AE7-4595-94CA-4383B1FED546}"/>
              </a:ext>
            </a:extLst>
          </p:cNvPr>
          <p:cNvPicPr>
            <a:picLocks noChangeAspect="1"/>
          </p:cNvPicPr>
          <p:nvPr/>
        </p:nvPicPr>
        <p:blipFill>
          <a:blip r:embed="rId3"/>
          <a:stretch>
            <a:fillRect/>
          </a:stretch>
        </p:blipFill>
        <p:spPr>
          <a:xfrm>
            <a:off x="872197" y="2008510"/>
            <a:ext cx="4726745" cy="4462628"/>
          </a:xfrm>
          <a:prstGeom prst="rect">
            <a:avLst/>
          </a:prstGeom>
        </p:spPr>
      </p:pic>
    </p:spTree>
    <p:extLst>
      <p:ext uri="{BB962C8B-B14F-4D97-AF65-F5344CB8AC3E}">
        <p14:creationId xmlns:p14="http://schemas.microsoft.com/office/powerpoint/2010/main" val="248571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D088B-2EDC-42D6-BEE7-B2D4343D1ECC}"/>
              </a:ext>
            </a:extLst>
          </p:cNvPr>
          <p:cNvSpPr>
            <a:spLocks noGrp="1"/>
          </p:cNvSpPr>
          <p:nvPr>
            <p:ph type="title"/>
          </p:nvPr>
        </p:nvSpPr>
        <p:spPr>
          <a:xfrm>
            <a:off x="6970642" y="2869809"/>
            <a:ext cx="2690193" cy="1317878"/>
          </a:xfrm>
        </p:spPr>
        <p:txBody>
          <a:bodyPr>
            <a:noAutofit/>
          </a:bodyPr>
          <a:lstStyle/>
          <a:p>
            <a:r>
              <a:rPr lang="en-GB" sz="2800" dirty="0"/>
              <a:t>Costs and Resources for the Project</a:t>
            </a:r>
          </a:p>
        </p:txBody>
      </p:sp>
      <p:pic>
        <p:nvPicPr>
          <p:cNvPr id="3" name="Picture 2">
            <a:extLst>
              <a:ext uri="{FF2B5EF4-FFF2-40B4-BE49-F238E27FC236}">
                <a16:creationId xmlns:a16="http://schemas.microsoft.com/office/drawing/2014/main" id="{713B50CF-2906-4502-888C-CFFA0CE2B6F7}"/>
              </a:ext>
            </a:extLst>
          </p:cNvPr>
          <p:cNvPicPr>
            <a:picLocks noChangeAspect="1"/>
          </p:cNvPicPr>
          <p:nvPr/>
        </p:nvPicPr>
        <p:blipFill>
          <a:blip r:embed="rId2"/>
          <a:stretch>
            <a:fillRect/>
          </a:stretch>
        </p:blipFill>
        <p:spPr>
          <a:xfrm>
            <a:off x="422031" y="0"/>
            <a:ext cx="6548611" cy="6858000"/>
          </a:xfrm>
          <a:prstGeom prst="rect">
            <a:avLst/>
          </a:prstGeom>
        </p:spPr>
      </p:pic>
    </p:spTree>
    <p:extLst>
      <p:ext uri="{BB962C8B-B14F-4D97-AF65-F5344CB8AC3E}">
        <p14:creationId xmlns:p14="http://schemas.microsoft.com/office/powerpoint/2010/main" val="408429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71B557-F189-404F-A890-5A979832AB76}"/>
              </a:ext>
            </a:extLst>
          </p:cNvPr>
          <p:cNvSpPr>
            <a:spLocks noGrp="1"/>
          </p:cNvSpPr>
          <p:nvPr>
            <p:ph type="title"/>
          </p:nvPr>
        </p:nvSpPr>
        <p:spPr>
          <a:xfrm>
            <a:off x="7821636" y="3080824"/>
            <a:ext cx="2607825" cy="970671"/>
          </a:xfrm>
        </p:spPr>
        <p:txBody>
          <a:bodyPr>
            <a:normAutofit/>
          </a:bodyPr>
          <a:lstStyle/>
          <a:p>
            <a:pPr algn="ctr"/>
            <a:r>
              <a:rPr lang="en-GB" sz="2800" dirty="0"/>
              <a:t>Risk Analysis</a:t>
            </a:r>
          </a:p>
        </p:txBody>
      </p:sp>
      <p:pic>
        <p:nvPicPr>
          <p:cNvPr id="5" name="Picture 4">
            <a:extLst>
              <a:ext uri="{FF2B5EF4-FFF2-40B4-BE49-F238E27FC236}">
                <a16:creationId xmlns:a16="http://schemas.microsoft.com/office/drawing/2014/main" id="{2E8F5754-E7C7-4817-8008-36F42BFF59B0}"/>
              </a:ext>
            </a:extLst>
          </p:cNvPr>
          <p:cNvPicPr>
            <a:picLocks noChangeAspect="1"/>
          </p:cNvPicPr>
          <p:nvPr/>
        </p:nvPicPr>
        <p:blipFill>
          <a:blip r:embed="rId2"/>
          <a:stretch>
            <a:fillRect/>
          </a:stretch>
        </p:blipFill>
        <p:spPr>
          <a:xfrm>
            <a:off x="745588" y="0"/>
            <a:ext cx="7076049" cy="6858000"/>
          </a:xfrm>
          <a:prstGeom prst="rect">
            <a:avLst/>
          </a:prstGeom>
        </p:spPr>
      </p:pic>
    </p:spTree>
    <p:extLst>
      <p:ext uri="{BB962C8B-B14F-4D97-AF65-F5344CB8AC3E}">
        <p14:creationId xmlns:p14="http://schemas.microsoft.com/office/powerpoint/2010/main" val="2731875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A7573-5470-4DBA-9D7E-9895432A3BED}"/>
              </a:ext>
            </a:extLst>
          </p:cNvPr>
          <p:cNvSpPr>
            <a:spLocks noGrp="1"/>
          </p:cNvSpPr>
          <p:nvPr>
            <p:ph type="title"/>
          </p:nvPr>
        </p:nvSpPr>
        <p:spPr>
          <a:xfrm>
            <a:off x="677334" y="609599"/>
            <a:ext cx="8596668" cy="4810539"/>
          </a:xfrm>
        </p:spPr>
        <p:txBody>
          <a:bodyPr/>
          <a:lstStyle/>
          <a:p>
            <a:pPr algn="ctr"/>
            <a:br>
              <a:rPr lang="en-GB" dirty="0"/>
            </a:br>
            <a:br>
              <a:rPr lang="en-GB" dirty="0"/>
            </a:br>
            <a:r>
              <a:rPr lang="en-GB" dirty="0"/>
              <a:t>Thank you </a:t>
            </a:r>
            <a:br>
              <a:rPr lang="en-GB" dirty="0"/>
            </a:br>
            <a:r>
              <a:rPr lang="en-GB" dirty="0"/>
              <a:t>for your time.</a:t>
            </a:r>
            <a:br>
              <a:rPr lang="en-GB" dirty="0"/>
            </a:br>
            <a:br>
              <a:rPr lang="en-GB" dirty="0"/>
            </a:br>
            <a:br>
              <a:rPr lang="en-GB" dirty="0"/>
            </a:br>
            <a:br>
              <a:rPr lang="en-GB" dirty="0"/>
            </a:br>
            <a:r>
              <a:rPr lang="en-GB" sz="5400" dirty="0"/>
              <a:t>Memorable Moments</a:t>
            </a:r>
          </a:p>
        </p:txBody>
      </p:sp>
    </p:spTree>
    <p:extLst>
      <p:ext uri="{BB962C8B-B14F-4D97-AF65-F5344CB8AC3E}">
        <p14:creationId xmlns:p14="http://schemas.microsoft.com/office/powerpoint/2010/main" val="123458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TM02900688[[fn=Facet]]</Template>
  <TotalTime>167</TotalTime>
  <Words>819</Words>
  <Application>Microsoft Office PowerPoint</Application>
  <PresentationFormat>Widescreen</PresentationFormat>
  <Paragraphs>216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Amasis MT Pro Medium</vt:lpstr>
      <vt:lpstr>Arial</vt:lpstr>
      <vt:lpstr>Calibri</vt:lpstr>
      <vt:lpstr>Trebuchet MS</vt:lpstr>
      <vt:lpstr>Wingdings 3</vt:lpstr>
      <vt:lpstr>Facet</vt:lpstr>
      <vt:lpstr>Leadership and management skills in the work place  BMSW5104  </vt:lpstr>
      <vt:lpstr>  </vt:lpstr>
      <vt:lpstr>Stakeholders analysis</vt:lpstr>
      <vt:lpstr>Work Breakdown Structure</vt:lpstr>
      <vt:lpstr>Project Network</vt:lpstr>
      <vt:lpstr>Gannt Chart</vt:lpstr>
      <vt:lpstr>Costs and Resources for the Project</vt:lpstr>
      <vt:lpstr>Risk Analysis</vt:lpstr>
      <vt:lpstr>  Thank you  for your time.    Memorable Moments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skills in the work place  BMSW5104  </dc:title>
  <dc:creator>monica pusey</dc:creator>
  <cp:lastModifiedBy>monica pusey</cp:lastModifiedBy>
  <cp:revision>1</cp:revision>
  <dcterms:created xsi:type="dcterms:W3CDTF">2021-07-22T18:53:22Z</dcterms:created>
  <dcterms:modified xsi:type="dcterms:W3CDTF">2021-07-22T21:40:27Z</dcterms:modified>
</cp:coreProperties>
</file>