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tiff" ContentType="image/tif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30"/>
  </p:notesMasterIdLst>
  <p:sldIdLst>
    <p:sldId id="257" r:id="rId2"/>
    <p:sldId id="258" r:id="rId3"/>
    <p:sldId id="259" r:id="rId4"/>
    <p:sldId id="288" r:id="rId5"/>
    <p:sldId id="289" r:id="rId6"/>
    <p:sldId id="290" r:id="rId7"/>
    <p:sldId id="262" r:id="rId8"/>
    <p:sldId id="263" r:id="rId9"/>
    <p:sldId id="274" r:id="rId10"/>
    <p:sldId id="291" r:id="rId11"/>
    <p:sldId id="280" r:id="rId12"/>
    <p:sldId id="264" r:id="rId13"/>
    <p:sldId id="265" r:id="rId14"/>
    <p:sldId id="266" r:id="rId15"/>
    <p:sldId id="292" r:id="rId16"/>
    <p:sldId id="293" r:id="rId17"/>
    <p:sldId id="269" r:id="rId18"/>
    <p:sldId id="270" r:id="rId19"/>
    <p:sldId id="272" r:id="rId20"/>
    <p:sldId id="273" r:id="rId21"/>
    <p:sldId id="285" r:id="rId22"/>
    <p:sldId id="256" r:id="rId23"/>
    <p:sldId id="277" r:id="rId24"/>
    <p:sldId id="295" r:id="rId25"/>
    <p:sldId id="278" r:id="rId26"/>
    <p:sldId id="281" r:id="rId27"/>
    <p:sldId id="283" r:id="rId28"/>
    <p:sldId id="287" r:id="rId29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256B"/>
    <a:srgbClr val="94007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9861" autoAdjust="0"/>
    <p:restoredTop sz="94691"/>
  </p:normalViewPr>
  <p:slideViewPr>
    <p:cSldViewPr snapToGrid="0" snapToObjects="1">
      <p:cViewPr>
        <p:scale>
          <a:sx n="66" d="100"/>
          <a:sy n="66" d="100"/>
        </p:scale>
        <p:origin x="510" y="1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F3FC127-787C-BE45-A40F-EDB2E16DA646}" type="datetimeFigureOut">
              <a:rPr lang="en-US" smtClean="0"/>
              <a:pPr/>
              <a:t>3/22/2019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y-GB" smtClean="0"/>
              <a:t>Click to edit Master text styles</a:t>
            </a:r>
          </a:p>
          <a:p>
            <a:pPr lvl="1"/>
            <a:r>
              <a:rPr lang="cy-GB" smtClean="0"/>
              <a:t>Second level</a:t>
            </a:r>
          </a:p>
          <a:p>
            <a:pPr lvl="2"/>
            <a:r>
              <a:rPr lang="cy-GB" smtClean="0"/>
              <a:t>Third level</a:t>
            </a:r>
          </a:p>
          <a:p>
            <a:pPr lvl="3"/>
            <a:r>
              <a:rPr lang="cy-GB" smtClean="0"/>
              <a:t>Fourth level</a:t>
            </a:r>
          </a:p>
          <a:p>
            <a:pPr lvl="4"/>
            <a:r>
              <a:rPr lang="cy-GB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C533029-7B37-EA45-89D4-C61C8C09C98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71DEE72E-D990-9F40-8207-341716D83889}" type="slidenum">
              <a:rPr lang="en-GB"/>
              <a:pPr/>
              <a:t>1</a:t>
            </a:fld>
            <a:endParaRPr lang="en-GB" dirty="0"/>
          </a:p>
        </p:txBody>
      </p:sp>
      <p:sp>
        <p:nvSpPr>
          <p:cNvPr id="2662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6628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r>
              <a:rPr lang="en-GB" dirty="0">
                <a:latin typeface="Times New Roman" charset="0"/>
              </a:rPr>
              <a:t>Welcome and thanks for attending and for your work as a Governor</a:t>
            </a:r>
          </a:p>
          <a:p>
            <a:pPr eaLnBrk="1" hangingPunct="1"/>
            <a:endParaRPr lang="en-GB" dirty="0">
              <a:latin typeface="Times New Roman" charset="0"/>
            </a:endParaRPr>
          </a:p>
          <a:p>
            <a:pPr eaLnBrk="1" hangingPunct="1"/>
            <a:r>
              <a:rPr lang="en-GB" dirty="0">
                <a:latin typeface="Times New Roman" charset="0"/>
              </a:rPr>
              <a:t>Introduction</a:t>
            </a:r>
          </a:p>
          <a:p>
            <a:pPr eaLnBrk="1" hangingPunct="1"/>
            <a:endParaRPr lang="en-GB" dirty="0">
              <a:latin typeface="Times New Roman" charset="0"/>
            </a:endParaRPr>
          </a:p>
          <a:p>
            <a:pPr eaLnBrk="1" hangingPunct="1"/>
            <a:r>
              <a:rPr lang="en-GB" dirty="0">
                <a:latin typeface="Times New Roman" charset="0"/>
              </a:rPr>
              <a:t>Copies of other course materials at back of the room</a:t>
            </a:r>
          </a:p>
          <a:p>
            <a:pPr eaLnBrk="1" hangingPunct="1"/>
            <a:endParaRPr lang="en-GB" dirty="0">
              <a:latin typeface="Times New Roman" charset="0"/>
            </a:endParaRPr>
          </a:p>
          <a:p>
            <a:pPr eaLnBrk="1" hangingPunct="1"/>
            <a:r>
              <a:rPr lang="en-GB" dirty="0">
                <a:latin typeface="Times New Roman" charset="0"/>
              </a:rPr>
              <a:t>Information pack</a:t>
            </a:r>
          </a:p>
          <a:p>
            <a:pPr eaLnBrk="1" hangingPunct="1"/>
            <a:endParaRPr lang="en-GB" dirty="0">
              <a:latin typeface="Times New Roman" charset="0"/>
            </a:endParaRPr>
          </a:p>
          <a:p>
            <a:pPr eaLnBrk="1" hangingPunct="1"/>
            <a:r>
              <a:rPr lang="en-GB" dirty="0">
                <a:latin typeface="Times New Roman" charset="0"/>
              </a:rPr>
              <a:t>Evaluation form- particularly as we near the end of the school year and continue our planning for next year</a:t>
            </a:r>
          </a:p>
          <a:p>
            <a:pPr eaLnBrk="1" hangingPunct="1"/>
            <a:endParaRPr lang="en-GB" dirty="0">
              <a:latin typeface="Times New Roman" charset="0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D7BFF870-D584-324D-AE83-F3C5730E09ED}" type="slidenum">
              <a:rPr lang="en-GB"/>
              <a:pPr/>
              <a:t>2</a:t>
            </a:fld>
            <a:endParaRPr lang="en-GB" dirty="0"/>
          </a:p>
        </p:txBody>
      </p:sp>
      <p:sp>
        <p:nvSpPr>
          <p:cNvPr id="2765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7652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r>
              <a:rPr lang="en-GB" dirty="0">
                <a:latin typeface="Times New Roman" charset="0"/>
              </a:rPr>
              <a:t>Very important issue for all schools and central to your role</a:t>
            </a:r>
          </a:p>
          <a:p>
            <a:pPr eaLnBrk="1" hangingPunct="1"/>
            <a:endParaRPr lang="en-GB" dirty="0">
              <a:latin typeface="Times New Roman" charset="0"/>
            </a:endParaRPr>
          </a:p>
          <a:p>
            <a:pPr eaLnBrk="1" hangingPunct="1"/>
            <a:r>
              <a:rPr lang="en-GB" dirty="0">
                <a:latin typeface="Times New Roman" charset="0"/>
              </a:rPr>
              <a:t>Important to know “what” and “why” in order to do justice to your role</a:t>
            </a:r>
          </a:p>
          <a:p>
            <a:pPr eaLnBrk="1" hangingPunct="1"/>
            <a:r>
              <a:rPr lang="en-GB" dirty="0">
                <a:latin typeface="Times New Roman" charset="0"/>
              </a:rPr>
              <a:t> </a:t>
            </a: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A494FF9B-E195-0B47-81E0-BF2DFBE4CBE0}" type="slidenum">
              <a:rPr lang="en-GB"/>
              <a:pPr/>
              <a:t>3</a:t>
            </a:fld>
            <a:endParaRPr lang="en-GB" dirty="0"/>
          </a:p>
        </p:txBody>
      </p:sp>
      <p:sp>
        <p:nvSpPr>
          <p:cNvPr id="2867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8676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r>
              <a:rPr lang="en-GB" dirty="0">
                <a:latin typeface="Times New Roman" charset="0"/>
              </a:rPr>
              <a:t>It would appear that we are best at the first 2, not bad at the third and not good at the last one</a:t>
            </a: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A494FF9B-E195-0B47-81E0-BF2DFBE4CBE0}" type="slidenum">
              <a:rPr lang="en-GB"/>
              <a:pPr/>
              <a:t>4</a:t>
            </a:fld>
            <a:endParaRPr lang="en-GB" dirty="0"/>
          </a:p>
        </p:txBody>
      </p:sp>
      <p:sp>
        <p:nvSpPr>
          <p:cNvPr id="2867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8676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r>
              <a:rPr lang="en-GB" dirty="0">
                <a:latin typeface="Times New Roman" charset="0"/>
              </a:rPr>
              <a:t>It would appear that we are best at the first 2, not bad at the third and not good at the last one</a:t>
            </a:r>
          </a:p>
        </p:txBody>
      </p:sp>
    </p:spTree>
    <p:extLst>
      <p:ext uri="{BB962C8B-B14F-4D97-AF65-F5344CB8AC3E}">
        <p14:creationId xmlns:p14="http://schemas.microsoft.com/office/powerpoint/2010/main" val="49330990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B8CAB2D0-C832-614C-A828-3EF65CFE7460}" type="slidenum">
              <a:rPr lang="en-GB"/>
              <a:pPr/>
              <a:t>5</a:t>
            </a:fld>
            <a:endParaRPr lang="en-GB"/>
          </a:p>
        </p:txBody>
      </p:sp>
      <p:sp>
        <p:nvSpPr>
          <p:cNvPr id="2969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9700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r>
              <a:rPr lang="en-GB">
                <a:latin typeface="Times New Roman" charset="0"/>
              </a:rPr>
              <a:t>First – self explanitory</a:t>
            </a:r>
          </a:p>
          <a:p>
            <a:pPr eaLnBrk="1" hangingPunct="1"/>
            <a:endParaRPr lang="en-GB">
              <a:latin typeface="Times New Roman" charset="0"/>
            </a:endParaRPr>
          </a:p>
          <a:p>
            <a:pPr eaLnBrk="1" hangingPunct="1"/>
            <a:r>
              <a:rPr lang="en-GB">
                <a:latin typeface="Times New Roman" charset="0"/>
              </a:rPr>
              <a:t>Second- often overlooked, but can give an opportunity to appreciate the good things going on in school</a:t>
            </a:r>
          </a:p>
          <a:p>
            <a:pPr eaLnBrk="1" hangingPunct="1"/>
            <a:endParaRPr lang="en-GB">
              <a:latin typeface="Times New Roman" charset="0"/>
            </a:endParaRPr>
          </a:p>
          <a:p>
            <a:pPr eaLnBrk="1" hangingPunct="1"/>
            <a:r>
              <a:rPr lang="en-GB">
                <a:latin typeface="Times New Roman" charset="0"/>
              </a:rPr>
              <a:t>Third – emphasises that all schools are unique while sharing common features</a:t>
            </a:r>
          </a:p>
          <a:p>
            <a:pPr eaLnBrk="1" hangingPunct="1"/>
            <a:endParaRPr lang="en-GB">
              <a:latin typeface="Times New Roman" charset="0"/>
            </a:endParaRPr>
          </a:p>
          <a:p>
            <a:pPr eaLnBrk="1" hangingPunct="1"/>
            <a:r>
              <a:rPr lang="en-GB">
                <a:latin typeface="Times New Roman" charset="0"/>
              </a:rPr>
              <a:t>Fourth – Change is both constant and inevitable. Not an option to stand still as the world beyond school is changing very rapidly</a:t>
            </a:r>
          </a:p>
          <a:p>
            <a:pPr eaLnBrk="1" hangingPunct="1"/>
            <a:endParaRPr lang="en-GB">
              <a:latin typeface="Times New Roman" charset="0"/>
            </a:endParaRPr>
          </a:p>
          <a:p>
            <a:pPr eaLnBrk="1" hangingPunct="1"/>
            <a:r>
              <a:rPr lang="en-GB">
                <a:latin typeface="Times New Roman" charset="0"/>
              </a:rPr>
              <a:t>Fifth – Only by doing an audit as part of this process does the school clarify strengths and weaknesses</a:t>
            </a:r>
          </a:p>
          <a:p>
            <a:pPr eaLnBrk="1" hangingPunct="1"/>
            <a:endParaRPr lang="en-GB">
              <a:latin typeface="Times New Roman" charset="0"/>
            </a:endParaRPr>
          </a:p>
          <a:p>
            <a:pPr eaLnBrk="1" hangingPunct="1"/>
            <a:r>
              <a:rPr lang="en-GB">
                <a:latin typeface="Times New Roman" charset="0"/>
              </a:rPr>
              <a:t>Sixth – another “hidden” advantage of this process –staff development, staff morale and motivation, self esteem</a:t>
            </a:r>
          </a:p>
        </p:txBody>
      </p:sp>
    </p:spTree>
    <p:extLst>
      <p:ext uri="{BB962C8B-B14F-4D97-AF65-F5344CB8AC3E}">
        <p14:creationId xmlns:p14="http://schemas.microsoft.com/office/powerpoint/2010/main" val="376639020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3E6ECF3F-D37D-8941-8C41-F9134DA1061E}" type="slidenum">
              <a:rPr lang="en-GB"/>
              <a:pPr/>
              <a:t>12</a:t>
            </a:fld>
            <a:endParaRPr lang="en-GB" dirty="0"/>
          </a:p>
        </p:txBody>
      </p:sp>
      <p:sp>
        <p:nvSpPr>
          <p:cNvPr id="30723" name="Rectangle 1026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0724" name="Rectangle 1027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r>
              <a:rPr lang="en-GB" dirty="0">
                <a:latin typeface="Times New Roman" charset="0"/>
              </a:rPr>
              <a:t>Similar to other roles and responsibilities</a:t>
            </a:r>
          </a:p>
          <a:p>
            <a:pPr eaLnBrk="1" hangingPunct="1"/>
            <a:endParaRPr lang="en-GB" dirty="0">
              <a:latin typeface="Times New Roman" charset="0"/>
            </a:endParaRPr>
          </a:p>
          <a:p>
            <a:pPr eaLnBrk="1" hangingPunct="1"/>
            <a:r>
              <a:rPr lang="en-GB" dirty="0">
                <a:latin typeface="Times New Roman" charset="0"/>
              </a:rPr>
              <a:t>Advantage that you are not personally involved and can therefore be objective</a:t>
            </a:r>
          </a:p>
          <a:p>
            <a:pPr eaLnBrk="1" hangingPunct="1"/>
            <a:endParaRPr lang="en-GB" dirty="0">
              <a:latin typeface="Times New Roman" charset="0"/>
            </a:endParaRPr>
          </a:p>
          <a:p>
            <a:pPr eaLnBrk="1" hangingPunct="1"/>
            <a:r>
              <a:rPr lang="en-GB" dirty="0">
                <a:latin typeface="Times New Roman" charset="0"/>
              </a:rPr>
              <a:t>If the dev/action plan is not easy to understand by you chances are its not well thought out or written</a:t>
            </a:r>
          </a:p>
          <a:p>
            <a:pPr eaLnBrk="1" hangingPunct="1"/>
            <a:endParaRPr lang="en-GB" dirty="0">
              <a:latin typeface="Times New Roman" charset="0"/>
            </a:endParaRPr>
          </a:p>
          <a:p>
            <a:pPr eaLnBrk="1" hangingPunct="1"/>
            <a:r>
              <a:rPr lang="en-GB" dirty="0">
                <a:latin typeface="Times New Roman" charset="0"/>
              </a:rPr>
              <a:t>The better you know and understand of the plans the better you will be able to contribute to the last 2 points</a:t>
            </a:r>
          </a:p>
          <a:p>
            <a:pPr eaLnBrk="1" hangingPunct="1"/>
            <a:endParaRPr lang="en-GB" dirty="0">
              <a:latin typeface="Times New Roman" charset="0"/>
            </a:endParaRPr>
          </a:p>
          <a:p>
            <a:pPr eaLnBrk="1" hangingPunct="1"/>
            <a:r>
              <a:rPr lang="en-GB" dirty="0">
                <a:latin typeface="Times New Roman" charset="0"/>
              </a:rPr>
              <a:t>Exercise we will be doing will , I hope , help in this understanding</a:t>
            </a: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1747" name="Notes Placeholder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US">
              <a:latin typeface="Times New Roman" charset="0"/>
            </a:endParaRPr>
          </a:p>
        </p:txBody>
      </p:sp>
      <p:sp>
        <p:nvSpPr>
          <p:cNvPr id="3174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7E6EFC5F-D0CC-7943-8448-1C32B8975D06}" type="slidenum">
              <a:rPr lang="en-GB"/>
              <a:pPr/>
              <a:t>13</a:t>
            </a:fld>
            <a:endParaRPr lang="en-GB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2771" name="Notes Placeholder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US">
              <a:latin typeface="Times New Roman" charset="0"/>
            </a:endParaRPr>
          </a:p>
        </p:txBody>
      </p:sp>
      <p:sp>
        <p:nvSpPr>
          <p:cNvPr id="32772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D5AF1875-B0A1-3E43-BFAE-51CD8434ABC3}" type="slidenum">
              <a:rPr lang="en-GB">
                <a:latin typeface="Arial" charset="0"/>
              </a:rPr>
              <a:pPr/>
              <a:t>14</a:t>
            </a:fld>
            <a:endParaRPr lang="en-GB">
              <a:latin typeface="Arial" charset="0"/>
            </a:endParaRPr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3795" name="Notes Placeholder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r>
              <a:rPr lang="en-GB">
                <a:latin typeface="Times New Roman" charset="0"/>
              </a:rPr>
              <a:t>Evaluation is the key change.</a:t>
            </a:r>
          </a:p>
          <a:p>
            <a:pPr eaLnBrk="1" hangingPunct="1"/>
            <a:endParaRPr lang="en-GB">
              <a:latin typeface="Times New Roman" charset="0"/>
            </a:endParaRPr>
          </a:p>
          <a:p>
            <a:pPr eaLnBrk="1" hangingPunct="1"/>
            <a:endParaRPr lang="en-GB">
              <a:latin typeface="Times New Roman" charset="0"/>
            </a:endParaRPr>
          </a:p>
          <a:p>
            <a:pPr eaLnBrk="1" hangingPunct="1">
              <a:buFontTx/>
              <a:buChar char="•"/>
            </a:pPr>
            <a:r>
              <a:rPr lang="en-GB">
                <a:latin typeface="Times New Roman" charset="0"/>
              </a:rPr>
              <a:t>Raising standards - in particular in communication, using mathematics and using Information and Communications Technologies (ICT);</a:t>
            </a:r>
          </a:p>
          <a:p>
            <a:pPr eaLnBrk="1" hangingPunct="1"/>
            <a:endParaRPr lang="en-GB">
              <a:latin typeface="Times New Roman" charset="0"/>
            </a:endParaRPr>
          </a:p>
        </p:txBody>
      </p:sp>
      <p:sp>
        <p:nvSpPr>
          <p:cNvPr id="337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D0979FE1-33FF-464C-AC41-74725604E154}" type="slidenum">
              <a:rPr lang="en-GB">
                <a:latin typeface="Arial" charset="0"/>
              </a:rPr>
              <a:pPr/>
              <a:t>15</a:t>
            </a:fld>
            <a:endParaRPr lang="en-GB"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86209644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4819" name="Notes Placeholder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r>
              <a:rPr lang="en-GB">
                <a:latin typeface="Times New Roman" charset="0"/>
              </a:rPr>
              <a:t>1.  based on the Department’s priorities for education, in order of priority.</a:t>
            </a:r>
          </a:p>
          <a:p>
            <a:pPr eaLnBrk="1" hangingPunct="1"/>
            <a:endParaRPr lang="en-GB">
              <a:latin typeface="Times New Roman" charset="0"/>
            </a:endParaRPr>
          </a:p>
          <a:p>
            <a:pPr eaLnBrk="1" hangingPunct="1"/>
            <a:r>
              <a:rPr lang="en-GB">
                <a:latin typeface="Times New Roman" charset="0"/>
              </a:rPr>
              <a:t>2. In the case of schools other than nursery and special schools, must include targets for raising standards of attainment in communication, using mathematics and using ICT;</a:t>
            </a:r>
          </a:p>
          <a:p>
            <a:pPr eaLnBrk="1" hangingPunct="1"/>
            <a:endParaRPr lang="en-GB">
              <a:latin typeface="Times New Roman" charset="0"/>
            </a:endParaRPr>
          </a:p>
          <a:p>
            <a:pPr eaLnBrk="1" hangingPunct="1"/>
            <a:r>
              <a:rPr lang="en-GB">
                <a:latin typeface="Times New Roman" charset="0"/>
              </a:rPr>
              <a:t>4. to be used in support of the actions identified at sub-paragraph (c) to achieve the outcomes identified at sub-paragraph (b)</a:t>
            </a:r>
          </a:p>
        </p:txBody>
      </p:sp>
      <p:sp>
        <p:nvSpPr>
          <p:cNvPr id="34820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984A2634-EF4F-FE4B-8A41-607DAF216873}" type="slidenum">
              <a:rPr lang="en-GB">
                <a:latin typeface="Arial" charset="0"/>
              </a:rPr>
              <a:pPr/>
              <a:t>16</a:t>
            </a:fld>
            <a:endParaRPr lang="en-GB"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82984669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5843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>
              <a:buFontTx/>
              <a:buChar char="•"/>
            </a:pPr>
            <a:r>
              <a:rPr lang="en-GB" sz="1400">
                <a:latin typeface="Times New Roman" charset="0"/>
              </a:rPr>
              <a:t>Many are too vague and can’t be measured …</a:t>
            </a:r>
          </a:p>
          <a:p>
            <a:pPr lvl="1" eaLnBrk="1" hangingPunct="1"/>
            <a:r>
              <a:rPr lang="en-GB" i="1">
                <a:solidFill>
                  <a:srgbClr val="FF0000"/>
                </a:solidFill>
                <a:latin typeface="Times New Roman" charset="0"/>
              </a:rPr>
              <a:t>Continued to offer.., gave advice to…, provided more information, revised the scheme, incorporated rich multimedia</a:t>
            </a:r>
          </a:p>
          <a:p>
            <a:pPr lvl="1" eaLnBrk="1" hangingPunct="1"/>
            <a:endParaRPr lang="en-GB">
              <a:solidFill>
                <a:srgbClr val="FF0000"/>
              </a:solidFill>
              <a:latin typeface="Times New Roman" charset="0"/>
            </a:endParaRPr>
          </a:p>
          <a:p>
            <a:pPr lvl="1" eaLnBrk="1" hangingPunct="1">
              <a:buFontTx/>
              <a:buChar char="•"/>
            </a:pPr>
            <a:r>
              <a:rPr lang="en-GB" sz="1000" i="1">
                <a:solidFill>
                  <a:srgbClr val="FF0000"/>
                </a:solidFill>
                <a:latin typeface="Times New Roman" charset="0"/>
              </a:rPr>
              <a:t>55  students (up 15%) passed </a:t>
            </a:r>
            <a:r>
              <a:rPr lang="en-GB" sz="1000" b="1" i="1">
                <a:solidFill>
                  <a:srgbClr val="FF0000"/>
                </a:solidFill>
                <a:latin typeface="Times New Roman" charset="0"/>
              </a:rPr>
              <a:t>Exam </a:t>
            </a:r>
            <a:r>
              <a:rPr lang="en-GB" sz="1000" i="1">
                <a:solidFill>
                  <a:srgbClr val="FF0000"/>
                </a:solidFill>
                <a:latin typeface="Times New Roman" charset="0"/>
              </a:rPr>
              <a:t>with 10% fewer timetabled lessons.</a:t>
            </a:r>
          </a:p>
          <a:p>
            <a:pPr lvl="1" eaLnBrk="1" hangingPunct="1"/>
            <a:r>
              <a:rPr lang="en-GB" sz="1000" i="1">
                <a:solidFill>
                  <a:srgbClr val="FF0000"/>
                </a:solidFill>
                <a:latin typeface="Times New Roman" charset="0"/>
              </a:rPr>
              <a:t>Increased uptake by 50% evidenced by attendance registers </a:t>
            </a:r>
          </a:p>
          <a:p>
            <a:pPr lvl="1" eaLnBrk="1" hangingPunct="1"/>
            <a:r>
              <a:rPr lang="en-GB" sz="1000" i="1">
                <a:solidFill>
                  <a:srgbClr val="FF0000"/>
                </a:solidFill>
                <a:latin typeface="Times New Roman" charset="0"/>
              </a:rPr>
              <a:t>3 additional schools – worked on new environmental project – sustained into 2nd year.</a:t>
            </a:r>
          </a:p>
          <a:p>
            <a:pPr lvl="1" eaLnBrk="1" hangingPunct="1"/>
            <a:r>
              <a:rPr lang="en-GB" sz="1000" i="1">
                <a:solidFill>
                  <a:srgbClr val="FF0000"/>
                </a:solidFill>
                <a:latin typeface="Times New Roman" charset="0"/>
              </a:rPr>
              <a:t>First time our school won national competition in….</a:t>
            </a:r>
          </a:p>
          <a:p>
            <a:pPr lvl="1" eaLnBrk="1" hangingPunct="1"/>
            <a:r>
              <a:rPr lang="en-GB" sz="1000" i="1">
                <a:solidFill>
                  <a:srgbClr val="FF0000"/>
                </a:solidFill>
                <a:latin typeface="Times New Roman" charset="0"/>
              </a:rPr>
              <a:t>The project featured on ZZZ’s website</a:t>
            </a:r>
          </a:p>
          <a:p>
            <a:pPr lvl="1" eaLnBrk="1" hangingPunct="1"/>
            <a:endParaRPr lang="en-GB" sz="1800">
              <a:solidFill>
                <a:srgbClr val="FF0000"/>
              </a:solidFill>
              <a:latin typeface="Times New Roman" charset="0"/>
            </a:endParaRPr>
          </a:p>
          <a:p>
            <a:pPr eaLnBrk="1" hangingPunct="1"/>
            <a:r>
              <a:rPr lang="en-GB" sz="1400">
                <a:latin typeface="Times New Roman" charset="0"/>
              </a:rPr>
              <a:t>Historical and consistent flow – not just annual</a:t>
            </a:r>
          </a:p>
          <a:p>
            <a:pPr lvl="1" eaLnBrk="1" hangingPunct="1"/>
            <a:r>
              <a:rPr lang="en-GB">
                <a:latin typeface="Times New Roman" charset="0"/>
              </a:rPr>
              <a:t>What’s the pattern?      Up or down?</a:t>
            </a:r>
          </a:p>
          <a:p>
            <a:pPr lvl="1" eaLnBrk="1" hangingPunct="1"/>
            <a:r>
              <a:rPr lang="en-GB">
                <a:latin typeface="Times New Roman" charset="0"/>
              </a:rPr>
              <a:t>What was the result of last year’s actions?     Did they ‘work’? </a:t>
            </a:r>
          </a:p>
          <a:p>
            <a:pPr lvl="1" eaLnBrk="1" hangingPunct="1"/>
            <a:r>
              <a:rPr lang="en-GB">
                <a:latin typeface="Times New Roman" charset="0"/>
              </a:rPr>
              <a:t>What do you project will happen next year?</a:t>
            </a:r>
          </a:p>
          <a:p>
            <a:pPr lvl="1" eaLnBrk="1" hangingPunct="1"/>
            <a:endParaRPr lang="en-GB" sz="1400" i="1">
              <a:latin typeface="Times New Roman" charset="0"/>
            </a:endParaRPr>
          </a:p>
          <a:p>
            <a:pPr eaLnBrk="1" hangingPunct="1"/>
            <a:endParaRPr lang="en-GB">
              <a:latin typeface="Times New Roman" charset="0"/>
            </a:endParaRPr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6867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r>
              <a:rPr lang="en-GB">
                <a:latin typeface="Times New Roman" charset="0"/>
              </a:rPr>
              <a:t>Much less descriptive language – too long-winded</a:t>
            </a:r>
          </a:p>
          <a:p>
            <a:pPr lvl="1" eaLnBrk="1" hangingPunct="1"/>
            <a:r>
              <a:rPr lang="en-GB" i="1">
                <a:solidFill>
                  <a:srgbClr val="FF0000"/>
                </a:solidFill>
                <a:latin typeface="Times New Roman" charset="0"/>
              </a:rPr>
              <a:t>Provided, delivered, met, talked, offered, promoted, re-wrote, researched, we are addressing, develop awareness, raise profile</a:t>
            </a:r>
          </a:p>
          <a:p>
            <a:pPr eaLnBrk="1" hangingPunct="1"/>
            <a:r>
              <a:rPr lang="en-GB">
                <a:latin typeface="Times New Roman" charset="0"/>
              </a:rPr>
              <a:t>Much more evaluative language – short executive commentary</a:t>
            </a:r>
          </a:p>
          <a:p>
            <a:pPr lvl="1" eaLnBrk="1" hangingPunct="1"/>
            <a:r>
              <a:rPr lang="en-GB" i="1">
                <a:solidFill>
                  <a:srgbClr val="FF0000"/>
                </a:solidFill>
                <a:latin typeface="Times New Roman" charset="0"/>
              </a:rPr>
              <a:t>Risen by x.., dropped x%,   half the attendance,   a third higher than last year,   z% fewer are..,   for the first time…</a:t>
            </a:r>
          </a:p>
          <a:p>
            <a:pPr eaLnBrk="1" hangingPunct="1"/>
            <a:r>
              <a:rPr lang="en-GB">
                <a:latin typeface="Times New Roman" charset="0"/>
              </a:rPr>
              <a:t>Refer to your evidence sources</a:t>
            </a:r>
          </a:p>
          <a:p>
            <a:pPr lvl="1" eaLnBrk="1" hangingPunct="1"/>
            <a:r>
              <a:rPr lang="en-GB" i="1">
                <a:latin typeface="Times New Roman" charset="0"/>
              </a:rPr>
              <a:t>Have available for ETI</a:t>
            </a:r>
          </a:p>
          <a:p>
            <a:pPr eaLnBrk="1" hangingPunct="1"/>
            <a:r>
              <a:rPr lang="en-GB">
                <a:latin typeface="Times New Roman" charset="0"/>
              </a:rPr>
              <a:t>Give the evaluation headline: did it show cause?   “Why”?</a:t>
            </a:r>
          </a:p>
          <a:p>
            <a:pPr lvl="1" eaLnBrk="1" hangingPunct="1"/>
            <a:r>
              <a:rPr lang="en-GB" i="1">
                <a:solidFill>
                  <a:srgbClr val="FF0000"/>
                </a:solidFill>
                <a:latin typeface="Times New Roman" charset="0"/>
              </a:rPr>
              <a:t>Fewer are attending the homework club: evidence Register: Survey</a:t>
            </a:r>
            <a:endParaRPr lang="en-GB" b="1" i="1">
              <a:solidFill>
                <a:srgbClr val="FF0000"/>
              </a:solidFill>
              <a:latin typeface="Times New Roman" charset="0"/>
            </a:endParaRPr>
          </a:p>
          <a:p>
            <a:pPr eaLnBrk="1" hangingPunct="1"/>
            <a:r>
              <a:rPr lang="en-GB">
                <a:latin typeface="Times New Roman" charset="0"/>
              </a:rPr>
              <a:t>Be precise and specific – What did it tell you?</a:t>
            </a:r>
          </a:p>
          <a:p>
            <a:pPr lvl="1" eaLnBrk="1" hangingPunct="1"/>
            <a:r>
              <a:rPr lang="en-GB" sz="1000" i="1">
                <a:latin typeface="Times New Roman" charset="0"/>
              </a:rPr>
              <a:t>Links with X School </a:t>
            </a:r>
            <a:r>
              <a:rPr lang="en-GB" sz="1000" i="1">
                <a:solidFill>
                  <a:srgbClr val="FF0000"/>
                </a:solidFill>
                <a:latin typeface="Times New Roman" charset="0"/>
              </a:rPr>
              <a:t>developed</a:t>
            </a:r>
            <a:r>
              <a:rPr lang="en-GB" sz="1000" i="1">
                <a:latin typeface="Times New Roman" charset="0"/>
              </a:rPr>
              <a:t> – </a:t>
            </a:r>
            <a:r>
              <a:rPr lang="en-GB" sz="1000" i="1">
                <a:solidFill>
                  <a:srgbClr val="FF0000"/>
                </a:solidFill>
                <a:latin typeface="Times New Roman" charset="0"/>
              </a:rPr>
              <a:t>increased</a:t>
            </a:r>
            <a:r>
              <a:rPr lang="en-GB" sz="1000" i="1">
                <a:latin typeface="Times New Roman" charset="0"/>
              </a:rPr>
              <a:t> pupil participation</a:t>
            </a:r>
          </a:p>
          <a:p>
            <a:pPr lvl="1" eaLnBrk="1" hangingPunct="1"/>
            <a:r>
              <a:rPr lang="en-GB" sz="1000" i="1">
                <a:solidFill>
                  <a:srgbClr val="FF0000"/>
                </a:solidFill>
                <a:latin typeface="Times New Roman" charset="0"/>
              </a:rPr>
              <a:t>improvement</a:t>
            </a:r>
            <a:r>
              <a:rPr lang="en-GB" sz="1000" i="1">
                <a:latin typeface="Times New Roman" charset="0"/>
              </a:rPr>
              <a:t> was </a:t>
            </a:r>
            <a:r>
              <a:rPr lang="en-GB" sz="1000" i="1">
                <a:solidFill>
                  <a:srgbClr val="FF0000"/>
                </a:solidFill>
                <a:latin typeface="Times New Roman" charset="0"/>
              </a:rPr>
              <a:t>evident</a:t>
            </a:r>
            <a:r>
              <a:rPr lang="en-GB" sz="1000" i="1">
                <a:latin typeface="Times New Roman" charset="0"/>
              </a:rPr>
              <a:t> </a:t>
            </a:r>
          </a:p>
          <a:p>
            <a:pPr lvl="1" eaLnBrk="1" hangingPunct="1"/>
            <a:r>
              <a:rPr lang="en-GB" sz="1000" i="1">
                <a:solidFill>
                  <a:srgbClr val="FF0000"/>
                </a:solidFill>
                <a:latin typeface="Times New Roman" charset="0"/>
              </a:rPr>
              <a:t>revised</a:t>
            </a:r>
            <a:r>
              <a:rPr lang="en-GB" sz="1000" i="1">
                <a:latin typeface="Times New Roman" charset="0"/>
              </a:rPr>
              <a:t> schemes were </a:t>
            </a:r>
            <a:r>
              <a:rPr lang="en-GB" sz="1000" i="1">
                <a:solidFill>
                  <a:srgbClr val="FF0000"/>
                </a:solidFill>
                <a:latin typeface="Times New Roman" charset="0"/>
              </a:rPr>
              <a:t>evaluated</a:t>
            </a:r>
            <a:r>
              <a:rPr lang="en-GB" sz="1000" i="1">
                <a:latin typeface="Times New Roman" charset="0"/>
              </a:rPr>
              <a:t> by book scoops</a:t>
            </a:r>
          </a:p>
          <a:p>
            <a:pPr eaLnBrk="1" hangingPunct="1"/>
            <a:endParaRPr lang="en-GB">
              <a:latin typeface="Times New Roman" charset="0"/>
            </a:endParaRPr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8915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lvl="1" eaLnBrk="1" hangingPunct="1"/>
            <a:r>
              <a:rPr lang="en-GB" sz="1000" i="1">
                <a:solidFill>
                  <a:srgbClr val="FF0000"/>
                </a:solidFill>
                <a:latin typeface="Times New Roman" charset="0"/>
              </a:rPr>
              <a:t>The test results show we remain below average. </a:t>
            </a:r>
          </a:p>
          <a:p>
            <a:pPr lvl="1" eaLnBrk="1" hangingPunct="1"/>
            <a:r>
              <a:rPr lang="en-GB" sz="1000" i="1">
                <a:solidFill>
                  <a:srgbClr val="FF0000"/>
                </a:solidFill>
                <a:latin typeface="Times New Roman" charset="0"/>
              </a:rPr>
              <a:t>Evidence from coordinator’s review of teachers’ plans; a teacher survey and a parent survey indicate the following relevant issues:</a:t>
            </a:r>
          </a:p>
          <a:p>
            <a:pPr eaLnBrk="1" hangingPunct="1"/>
            <a:endParaRPr lang="en-GB">
              <a:latin typeface="Times New Roman" charset="0"/>
            </a:endParaRPr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1747" name="Notes Placeholder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US">
              <a:latin typeface="Times New Roman" charset="0"/>
            </a:endParaRPr>
          </a:p>
        </p:txBody>
      </p:sp>
      <p:sp>
        <p:nvSpPr>
          <p:cNvPr id="3174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7E6EFC5F-D0CC-7943-8448-1C32B8975D06}" type="slidenum">
              <a:rPr lang="en-GB"/>
              <a:pPr/>
              <a:t>25</a:t>
            </a:fld>
            <a:endParaRPr lang="en-GB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y-GB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y-GB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BE880C-B3FC-1845-A48D-E30FB9139E1D}" type="datetimeFigureOut">
              <a:rPr lang="en-US" smtClean="0"/>
              <a:pPr/>
              <a:t>3/22/2019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85355F-8F73-3D4F-8D25-60A1E5D4EFAA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y-GB" smtClean="0"/>
              <a:t>Click to edit Master text styles</a:t>
            </a:r>
          </a:p>
          <a:p>
            <a:pPr lvl="1"/>
            <a:r>
              <a:rPr lang="cy-GB" smtClean="0"/>
              <a:t>Second level</a:t>
            </a:r>
          </a:p>
          <a:p>
            <a:pPr lvl="2"/>
            <a:r>
              <a:rPr lang="cy-GB" smtClean="0"/>
              <a:t>Third level</a:t>
            </a:r>
          </a:p>
          <a:p>
            <a:pPr lvl="3"/>
            <a:r>
              <a:rPr lang="cy-GB" smtClean="0"/>
              <a:t>Fourth level</a:t>
            </a:r>
          </a:p>
          <a:p>
            <a:pPr lvl="4"/>
            <a:r>
              <a:rPr lang="cy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BE880C-B3FC-1845-A48D-E30FB9139E1D}" type="datetimeFigureOut">
              <a:rPr lang="en-US" smtClean="0"/>
              <a:pPr/>
              <a:t>3/22/2019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85355F-8F73-3D4F-8D25-60A1E5D4EFAA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y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y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BE880C-B3FC-1845-A48D-E30FB9139E1D}" type="datetimeFigureOut">
              <a:rPr lang="en-US" smtClean="0"/>
              <a:pPr/>
              <a:t>3/22/2019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85355F-8F73-3D4F-8D25-60A1E5D4EFAA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y-GB" smtClean="0"/>
              <a:t>Click to edit Master text styles</a:t>
            </a:r>
          </a:p>
          <a:p>
            <a:pPr lvl="1"/>
            <a:r>
              <a:rPr lang="cy-GB" smtClean="0"/>
              <a:t>Second level</a:t>
            </a:r>
          </a:p>
          <a:p>
            <a:pPr lvl="2"/>
            <a:r>
              <a:rPr lang="cy-GB" smtClean="0"/>
              <a:t>Third level</a:t>
            </a:r>
          </a:p>
          <a:p>
            <a:pPr lvl="3"/>
            <a:r>
              <a:rPr lang="cy-GB" smtClean="0"/>
              <a:t>Fourth level</a:t>
            </a:r>
          </a:p>
          <a:p>
            <a:pPr lvl="4"/>
            <a:r>
              <a:rPr lang="cy-GB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y-GB" smtClean="0"/>
              <a:t>Click to edit Master text styles</a:t>
            </a:r>
          </a:p>
          <a:p>
            <a:pPr lvl="1"/>
            <a:r>
              <a:rPr lang="cy-GB" smtClean="0"/>
              <a:t>Second level</a:t>
            </a:r>
          </a:p>
          <a:p>
            <a:pPr lvl="2"/>
            <a:r>
              <a:rPr lang="cy-GB" smtClean="0"/>
              <a:t>Third level</a:t>
            </a:r>
          </a:p>
          <a:p>
            <a:pPr lvl="3"/>
            <a:r>
              <a:rPr lang="cy-GB" smtClean="0"/>
              <a:t>Fourth level</a:t>
            </a:r>
          </a:p>
          <a:p>
            <a:pPr lvl="4"/>
            <a:r>
              <a:rPr lang="cy-GB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BE880C-B3FC-1845-A48D-E30FB9139E1D}" type="datetimeFigureOut">
              <a:rPr lang="en-US" smtClean="0"/>
              <a:pPr/>
              <a:t>3/22/2019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85355F-8F73-3D4F-8D25-60A1E5D4EFAA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y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y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y-GB" smtClean="0"/>
              <a:t>Click to edit Master text styles</a:t>
            </a:r>
          </a:p>
          <a:p>
            <a:pPr lvl="1"/>
            <a:r>
              <a:rPr lang="cy-GB" smtClean="0"/>
              <a:t>Second level</a:t>
            </a:r>
          </a:p>
          <a:p>
            <a:pPr lvl="2"/>
            <a:r>
              <a:rPr lang="cy-GB" smtClean="0"/>
              <a:t>Third level</a:t>
            </a:r>
          </a:p>
          <a:p>
            <a:pPr lvl="3"/>
            <a:r>
              <a:rPr lang="cy-GB" smtClean="0"/>
              <a:t>Fourth level</a:t>
            </a:r>
          </a:p>
          <a:p>
            <a:pPr lvl="4"/>
            <a:r>
              <a:rPr lang="cy-GB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y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y-GB" smtClean="0"/>
              <a:t>Click to edit Master text styles</a:t>
            </a:r>
          </a:p>
          <a:p>
            <a:pPr lvl="1"/>
            <a:r>
              <a:rPr lang="cy-GB" smtClean="0"/>
              <a:t>Second level</a:t>
            </a:r>
          </a:p>
          <a:p>
            <a:pPr lvl="2"/>
            <a:r>
              <a:rPr lang="cy-GB" smtClean="0"/>
              <a:t>Third level</a:t>
            </a:r>
          </a:p>
          <a:p>
            <a:pPr lvl="3"/>
            <a:r>
              <a:rPr lang="cy-GB" smtClean="0"/>
              <a:t>Fourth level</a:t>
            </a:r>
          </a:p>
          <a:p>
            <a:pPr lvl="4"/>
            <a:r>
              <a:rPr lang="cy-GB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BE880C-B3FC-1845-A48D-E30FB9139E1D}" type="datetimeFigureOut">
              <a:rPr lang="en-US" smtClean="0"/>
              <a:pPr/>
              <a:t>3/22/2019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85355F-8F73-3D4F-8D25-60A1E5D4EFAA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BE880C-B3FC-1845-A48D-E30FB9139E1D}" type="datetimeFigureOut">
              <a:rPr lang="en-US" smtClean="0"/>
              <a:pPr/>
              <a:t>3/22/2019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85355F-8F73-3D4F-8D25-60A1E5D4EFAA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BE880C-B3FC-1845-A48D-E30FB9139E1D}" type="datetimeFigureOut">
              <a:rPr lang="en-US" smtClean="0"/>
              <a:pPr/>
              <a:t>3/22/2019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85355F-8F73-3D4F-8D25-60A1E5D4EFAA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y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y-GB" smtClean="0"/>
              <a:t>Click to edit Master text styles</a:t>
            </a:r>
          </a:p>
          <a:p>
            <a:pPr lvl="1"/>
            <a:r>
              <a:rPr lang="cy-GB" smtClean="0"/>
              <a:t>Second level</a:t>
            </a:r>
          </a:p>
          <a:p>
            <a:pPr lvl="2"/>
            <a:r>
              <a:rPr lang="cy-GB" smtClean="0"/>
              <a:t>Third level</a:t>
            </a:r>
          </a:p>
          <a:p>
            <a:pPr lvl="3"/>
            <a:r>
              <a:rPr lang="cy-GB" smtClean="0"/>
              <a:t>Fourth level</a:t>
            </a:r>
          </a:p>
          <a:p>
            <a:pPr lvl="4"/>
            <a:r>
              <a:rPr lang="cy-GB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y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BE880C-B3FC-1845-A48D-E30FB9139E1D}" type="datetimeFigureOut">
              <a:rPr lang="en-US" smtClean="0"/>
              <a:pPr/>
              <a:t>3/22/2019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85355F-8F73-3D4F-8D25-60A1E5D4EFAA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y-GB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y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BE880C-B3FC-1845-A48D-E30FB9139E1D}" type="datetimeFigureOut">
              <a:rPr lang="en-US" smtClean="0"/>
              <a:pPr/>
              <a:t>3/22/2019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85355F-8F73-3D4F-8D25-60A1E5D4EFAA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y-GB" smtClean="0"/>
              <a:t>Click to edit Master text styles</a:t>
            </a:r>
          </a:p>
          <a:p>
            <a:pPr lvl="1"/>
            <a:r>
              <a:rPr lang="cy-GB" smtClean="0"/>
              <a:t>Second level</a:t>
            </a:r>
          </a:p>
          <a:p>
            <a:pPr lvl="2"/>
            <a:r>
              <a:rPr lang="cy-GB" smtClean="0"/>
              <a:t>Third level</a:t>
            </a:r>
          </a:p>
          <a:p>
            <a:pPr lvl="3"/>
            <a:r>
              <a:rPr lang="cy-GB" smtClean="0"/>
              <a:t>Fourth level</a:t>
            </a:r>
          </a:p>
          <a:p>
            <a:pPr lvl="4"/>
            <a:r>
              <a:rPr lang="cy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BE880C-B3FC-1845-A48D-E30FB9139E1D}" type="datetimeFigureOut">
              <a:rPr lang="en-US" smtClean="0"/>
              <a:pPr/>
              <a:t>3/22/2019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85355F-8F73-3D4F-8D25-60A1E5D4EFAA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y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y-GB" smtClean="0"/>
              <a:t>Click to edit Master text styles</a:t>
            </a:r>
          </a:p>
          <a:p>
            <a:pPr lvl="1"/>
            <a:r>
              <a:rPr lang="cy-GB" smtClean="0"/>
              <a:t>Second level</a:t>
            </a:r>
          </a:p>
          <a:p>
            <a:pPr lvl="2"/>
            <a:r>
              <a:rPr lang="cy-GB" smtClean="0"/>
              <a:t>Third level</a:t>
            </a:r>
          </a:p>
          <a:p>
            <a:pPr lvl="3"/>
            <a:r>
              <a:rPr lang="cy-GB" smtClean="0"/>
              <a:t>Fourth level</a:t>
            </a:r>
          </a:p>
          <a:p>
            <a:pPr lvl="4"/>
            <a:r>
              <a:rPr lang="cy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BE880C-B3FC-1845-A48D-E30FB9139E1D}" type="datetimeFigureOut">
              <a:rPr lang="en-US" smtClean="0"/>
              <a:pPr/>
              <a:t>3/22/2019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85355F-8F73-3D4F-8D25-60A1E5D4EFAA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y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y-GB" smtClean="0"/>
              <a:t>Click to edit Master text styles</a:t>
            </a:r>
          </a:p>
          <a:p>
            <a:pPr lvl="1"/>
            <a:r>
              <a:rPr lang="cy-GB" smtClean="0"/>
              <a:t>Second level</a:t>
            </a:r>
          </a:p>
          <a:p>
            <a:pPr lvl="2"/>
            <a:r>
              <a:rPr lang="cy-GB" smtClean="0"/>
              <a:t>Third level</a:t>
            </a:r>
          </a:p>
          <a:p>
            <a:pPr lvl="3"/>
            <a:r>
              <a:rPr lang="cy-GB" smtClean="0"/>
              <a:t>Fourth level</a:t>
            </a:r>
          </a:p>
          <a:p>
            <a:pPr lvl="4"/>
            <a:r>
              <a:rPr lang="cy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1BE880C-B3FC-1845-A48D-E30FB9139E1D}" type="datetimeFigureOut">
              <a:rPr lang="en-US" smtClean="0"/>
              <a:pPr/>
              <a:t>3/22/2019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985355F-8F73-3D4F-8D25-60A1E5D4EFAA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tiff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1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0" y="4198595"/>
            <a:ext cx="6400800" cy="2133600"/>
          </a:xfrm>
        </p:spPr>
        <p:txBody>
          <a:bodyPr>
            <a:normAutofit/>
          </a:bodyPr>
          <a:lstStyle/>
          <a:p>
            <a:pPr>
              <a:lnSpc>
                <a:spcPct val="80000"/>
              </a:lnSpc>
            </a:pPr>
            <a:r>
              <a:rPr lang="en-GB" sz="3100" dirty="0" smtClean="0">
                <a:solidFill>
                  <a:schemeClr val="accent2"/>
                </a:solidFill>
              </a:rPr>
              <a:t> </a:t>
            </a:r>
            <a:r>
              <a:rPr lang="cy-GB" sz="4400" b="1" dirty="0" smtClean="0">
                <a:solidFill>
                  <a:schemeClr val="accent4">
                    <a:lumMod val="60000"/>
                    <a:lumOff val="40000"/>
                  </a:schemeClr>
                </a:solidFill>
              </a:rPr>
              <a:t>Cynllunio strategol ar gyfer gwella, </a:t>
            </a:r>
            <a:r>
              <a:rPr lang="cy-GB" sz="4400" b="1" dirty="0" smtClean="0">
                <a:solidFill>
                  <a:schemeClr val="accent4">
                    <a:lumMod val="60000"/>
                    <a:lumOff val="40000"/>
                  </a:schemeClr>
                </a:solidFill>
              </a:rPr>
              <a:t>cynlluniau </a:t>
            </a:r>
            <a:r>
              <a:rPr lang="cy-GB" sz="4400" b="1" dirty="0" smtClean="0">
                <a:solidFill>
                  <a:schemeClr val="accent4">
                    <a:lumMod val="60000"/>
                    <a:lumOff val="40000"/>
                  </a:schemeClr>
                </a:solidFill>
              </a:rPr>
              <a:t>Datblygu Ysgol</a:t>
            </a:r>
            <a:r>
              <a:rPr lang="en-US" sz="4400" dirty="0" smtClean="0">
                <a:solidFill>
                  <a:schemeClr val="accent4">
                    <a:lumMod val="60000"/>
                    <a:lumOff val="40000"/>
                  </a:schemeClr>
                </a:solidFill>
              </a:rPr>
              <a:t> </a:t>
            </a:r>
            <a:endParaRPr lang="en-GB" sz="3100" dirty="0" smtClean="0">
              <a:solidFill>
                <a:schemeClr val="accent4">
                  <a:lumMod val="60000"/>
                  <a:lumOff val="40000"/>
                </a:schemeClr>
              </a:solidFill>
            </a:endParaRPr>
          </a:p>
          <a:p>
            <a:pPr>
              <a:lnSpc>
                <a:spcPct val="80000"/>
              </a:lnSpc>
            </a:pPr>
            <a:r>
              <a:rPr lang="en-GB" sz="2000" b="1" dirty="0">
                <a:solidFill>
                  <a:srgbClr val="898989"/>
                </a:solidFill>
              </a:rPr>
              <a:t>	</a:t>
            </a:r>
          </a:p>
        </p:txBody>
      </p:sp>
      <p:sp>
        <p:nvSpPr>
          <p:cNvPr id="2" name="Rectangle 1"/>
          <p:cNvSpPr/>
          <p:nvPr/>
        </p:nvSpPr>
        <p:spPr>
          <a:xfrm>
            <a:off x="296916" y="123264"/>
            <a:ext cx="7278414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3600" dirty="0"/>
              <a:t>L7: M7X02153/C L6: M6X02151/C  </a:t>
            </a:r>
            <a:endParaRPr lang="en-US" altLang="en-US" sz="3600" b="1" dirty="0">
              <a:solidFill>
                <a:srgbClr val="0070C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3600" b="1" dirty="0" smtClean="0">
                <a:solidFill>
                  <a:srgbClr val="94007C"/>
                </a:solidFill>
              </a:rPr>
              <a:t/>
            </a:r>
            <a:br>
              <a:rPr lang="en-GB" sz="3600" b="1" dirty="0" smtClean="0">
                <a:solidFill>
                  <a:srgbClr val="94007C"/>
                </a:solidFill>
              </a:rPr>
            </a:br>
            <a:r>
              <a:rPr lang="en-GB" sz="3600" b="1" dirty="0" err="1" smtClean="0">
                <a:solidFill>
                  <a:srgbClr val="94007C"/>
                </a:solidFill>
              </a:rPr>
              <a:t>Cynllunio</a:t>
            </a:r>
            <a:r>
              <a:rPr lang="en-GB" sz="3600" b="1" dirty="0" smtClean="0">
                <a:solidFill>
                  <a:srgbClr val="94007C"/>
                </a:solidFill>
              </a:rPr>
              <a:t> </a:t>
            </a:r>
            <a:r>
              <a:rPr lang="en-GB" sz="3600" b="1" dirty="0" err="1" smtClean="0">
                <a:solidFill>
                  <a:srgbClr val="94007C"/>
                </a:solidFill>
              </a:rPr>
              <a:t>Datblygiad</a:t>
            </a:r>
            <a:r>
              <a:rPr lang="en-GB" sz="3600" b="1" dirty="0" smtClean="0">
                <a:solidFill>
                  <a:srgbClr val="94007C"/>
                </a:solidFill>
              </a:rPr>
              <a:t> </a:t>
            </a:r>
            <a:r>
              <a:rPr lang="en-GB" sz="3600" b="1" dirty="0" err="1" smtClean="0">
                <a:solidFill>
                  <a:srgbClr val="94007C"/>
                </a:solidFill>
              </a:rPr>
              <a:t>Ysgol</a:t>
            </a:r>
            <a:endParaRPr lang="en-GB" sz="3600" b="1" dirty="0">
              <a:solidFill>
                <a:srgbClr val="94007C"/>
              </a:solidFill>
            </a:endParaRPr>
          </a:p>
        </p:txBody>
      </p:sp>
      <p:sp>
        <p:nvSpPr>
          <p:cNvPr id="4099" name="Rectangle 3"/>
          <p:cNvSpPr>
            <a:spLocks noGrp="1" noChangeArrowheads="1"/>
          </p:cNvSpPr>
          <p:nvPr>
            <p:ph idx="1"/>
          </p:nvPr>
        </p:nvSpPr>
        <p:spPr>
          <a:xfrm>
            <a:off x="2397572" y="1600200"/>
            <a:ext cx="8229600" cy="4525963"/>
          </a:xfrm>
        </p:spPr>
        <p:txBody>
          <a:bodyPr>
            <a:normAutofit/>
          </a:bodyPr>
          <a:lstStyle/>
          <a:p>
            <a:pPr>
              <a:buFontTx/>
              <a:buNone/>
            </a:pPr>
            <a:r>
              <a:rPr lang="en-GB" sz="2800" b="1" dirty="0" err="1" smtClean="0"/>
              <a:t>Themau’r</a:t>
            </a:r>
            <a:r>
              <a:rPr lang="en-GB" sz="2800" b="1" dirty="0" smtClean="0"/>
              <a:t> </a:t>
            </a:r>
            <a:r>
              <a:rPr lang="en-GB" sz="2800" b="1" dirty="0" err="1" smtClean="0"/>
              <a:t>sesiwn</a:t>
            </a:r>
            <a:endParaRPr lang="en-GB" sz="2800" b="1" dirty="0" smtClean="0"/>
          </a:p>
          <a:p>
            <a:pPr>
              <a:buClr>
                <a:srgbClr val="66FF33"/>
              </a:buClr>
              <a:buFont typeface="Wingdings" charset="2"/>
              <a:buChar char="v"/>
            </a:pPr>
            <a:endParaRPr lang="en-GB" sz="2800" b="1" dirty="0"/>
          </a:p>
          <a:p>
            <a:pPr>
              <a:buClr>
                <a:srgbClr val="66FF33"/>
              </a:buClr>
              <a:buFont typeface="Wingdings" charset="2"/>
              <a:buChar char="v"/>
            </a:pPr>
            <a:r>
              <a:rPr lang="en-GB" sz="2800" b="1" dirty="0" smtClean="0">
                <a:solidFill>
                  <a:schemeClr val="accent2"/>
                </a:solidFill>
              </a:rPr>
              <a:t>Beth </a:t>
            </a:r>
            <a:r>
              <a:rPr lang="en-GB" sz="2800" b="1" dirty="0" err="1" smtClean="0">
                <a:solidFill>
                  <a:schemeClr val="accent2"/>
                </a:solidFill>
              </a:rPr>
              <a:t>yw</a:t>
            </a:r>
            <a:r>
              <a:rPr lang="en-GB" sz="2800" b="1" dirty="0" smtClean="0">
                <a:solidFill>
                  <a:schemeClr val="accent2"/>
                </a:solidFill>
              </a:rPr>
              <a:t> </a:t>
            </a:r>
            <a:r>
              <a:rPr lang="en-GB" sz="2800" b="1" dirty="0" smtClean="0">
                <a:solidFill>
                  <a:schemeClr val="accent2"/>
                </a:solidFill>
              </a:rPr>
              <a:t>e’?</a:t>
            </a:r>
            <a:endParaRPr lang="en-GB" sz="2800" b="1" dirty="0" smtClean="0">
              <a:solidFill>
                <a:schemeClr val="accent2"/>
              </a:solidFill>
            </a:endParaRPr>
          </a:p>
          <a:p>
            <a:pPr>
              <a:buClr>
                <a:srgbClr val="66FF33"/>
              </a:buClr>
              <a:buFont typeface="Wingdings" charset="2"/>
              <a:buChar char="v"/>
            </a:pPr>
            <a:endParaRPr lang="en-GB" sz="2800" b="1" dirty="0">
              <a:solidFill>
                <a:schemeClr val="accent2"/>
              </a:solidFill>
            </a:endParaRPr>
          </a:p>
          <a:p>
            <a:pPr>
              <a:buClr>
                <a:srgbClr val="66FF33"/>
              </a:buClr>
              <a:buFont typeface="Wingdings" charset="2"/>
              <a:buChar char="v"/>
            </a:pPr>
            <a:r>
              <a:rPr lang="en-GB" sz="2800" b="1" dirty="0" smtClean="0">
                <a:solidFill>
                  <a:schemeClr val="accent2"/>
                </a:solidFill>
              </a:rPr>
              <a:t>Pam </a:t>
            </a:r>
            <a:r>
              <a:rPr lang="en-GB" sz="2800" b="1" dirty="0" err="1" smtClean="0">
                <a:solidFill>
                  <a:schemeClr val="accent2"/>
                </a:solidFill>
              </a:rPr>
              <a:t>gwneud</a:t>
            </a:r>
            <a:r>
              <a:rPr lang="en-GB" sz="2800" b="1" dirty="0" smtClean="0">
                <a:solidFill>
                  <a:schemeClr val="accent2"/>
                </a:solidFill>
              </a:rPr>
              <a:t> </a:t>
            </a:r>
            <a:r>
              <a:rPr lang="en-GB" sz="2800" b="1" dirty="0" smtClean="0">
                <a:solidFill>
                  <a:schemeClr val="accent2"/>
                </a:solidFill>
              </a:rPr>
              <a:t>e’?</a:t>
            </a:r>
            <a:endParaRPr lang="en-GB" sz="2800" b="1" dirty="0" smtClean="0">
              <a:solidFill>
                <a:schemeClr val="accent2"/>
              </a:solidFill>
            </a:endParaRPr>
          </a:p>
          <a:p>
            <a:pPr>
              <a:buClr>
                <a:srgbClr val="66FF33"/>
              </a:buClr>
              <a:buFont typeface="Wingdings" charset="2"/>
              <a:buChar char="v"/>
            </a:pPr>
            <a:endParaRPr lang="en-GB" sz="2800" b="1" dirty="0">
              <a:solidFill>
                <a:schemeClr val="accent2"/>
              </a:solidFill>
            </a:endParaRPr>
          </a:p>
          <a:p>
            <a:pPr>
              <a:buClr>
                <a:srgbClr val="66FF33"/>
              </a:buClr>
              <a:buFont typeface="Wingdings" charset="2"/>
              <a:buChar char="v"/>
            </a:pPr>
            <a:r>
              <a:rPr lang="en-GB" sz="2800" b="1" dirty="0" smtClean="0">
                <a:solidFill>
                  <a:schemeClr val="accent2"/>
                </a:solidFill>
              </a:rPr>
              <a:t>Beth </a:t>
            </a:r>
            <a:r>
              <a:rPr lang="en-GB" sz="2800" b="1" dirty="0" err="1" smtClean="0">
                <a:solidFill>
                  <a:schemeClr val="accent2"/>
                </a:solidFill>
              </a:rPr>
              <a:t>yw</a:t>
            </a:r>
            <a:r>
              <a:rPr lang="en-GB" sz="2800" b="1" dirty="0" smtClean="0">
                <a:solidFill>
                  <a:schemeClr val="accent2"/>
                </a:solidFill>
              </a:rPr>
              <a:t> </a:t>
            </a:r>
            <a:r>
              <a:rPr lang="en-GB" sz="2800" b="1" dirty="0" err="1" smtClean="0">
                <a:solidFill>
                  <a:schemeClr val="accent2"/>
                </a:solidFill>
              </a:rPr>
              <a:t>rôl</a:t>
            </a:r>
            <a:r>
              <a:rPr lang="en-GB" sz="2800" b="1" dirty="0" smtClean="0">
                <a:solidFill>
                  <a:schemeClr val="accent2"/>
                </a:solidFill>
              </a:rPr>
              <a:t> y </a:t>
            </a:r>
            <a:r>
              <a:rPr lang="en-GB" sz="2800" b="1" dirty="0" err="1" smtClean="0">
                <a:solidFill>
                  <a:schemeClr val="accent2"/>
                </a:solidFill>
              </a:rPr>
              <a:t>rhanddeiliaid</a:t>
            </a:r>
            <a:r>
              <a:rPr lang="en-GB" sz="2800" b="1" dirty="0" smtClean="0">
                <a:solidFill>
                  <a:schemeClr val="accent2"/>
                </a:solidFill>
              </a:rPr>
              <a:t>?</a:t>
            </a:r>
            <a:endParaRPr lang="en-GB" sz="2800" b="1" dirty="0">
              <a:solidFill>
                <a:schemeClr val="accent2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0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GB" sz="4000" b="1" dirty="0" smtClean="0">
                <a:solidFill>
                  <a:srgbClr val="94007C"/>
                </a:solidFill>
              </a:rPr>
              <a:t/>
            </a:r>
            <a:br>
              <a:rPr lang="en-GB" sz="4000" b="1" dirty="0" smtClean="0">
                <a:solidFill>
                  <a:srgbClr val="94007C"/>
                </a:solidFill>
              </a:rPr>
            </a:br>
            <a:r>
              <a:rPr lang="en-GB" sz="4000" b="1" dirty="0" err="1" smtClean="0">
                <a:solidFill>
                  <a:srgbClr val="94007C"/>
                </a:solidFill>
              </a:rPr>
              <a:t>Cynllun</a:t>
            </a:r>
            <a:r>
              <a:rPr lang="en-GB" sz="4000" b="1" dirty="0" smtClean="0">
                <a:solidFill>
                  <a:srgbClr val="94007C"/>
                </a:solidFill>
              </a:rPr>
              <a:t> </a:t>
            </a:r>
            <a:r>
              <a:rPr lang="en-GB" sz="4000" b="1" dirty="0" err="1" smtClean="0">
                <a:solidFill>
                  <a:srgbClr val="94007C"/>
                </a:solidFill>
              </a:rPr>
              <a:t>Datblygu</a:t>
            </a:r>
            <a:r>
              <a:rPr lang="en-GB" sz="4000" b="1" dirty="0" smtClean="0">
                <a:solidFill>
                  <a:srgbClr val="94007C"/>
                </a:solidFill>
              </a:rPr>
              <a:t> </a:t>
            </a:r>
            <a:r>
              <a:rPr lang="en-GB" sz="4000" b="1" dirty="0" err="1" smtClean="0">
                <a:solidFill>
                  <a:srgbClr val="94007C"/>
                </a:solidFill>
              </a:rPr>
              <a:t>Ysgol</a:t>
            </a:r>
            <a:endParaRPr lang="en-GB" sz="4000" b="1" dirty="0">
              <a:solidFill>
                <a:srgbClr val="94007C"/>
              </a:solidFill>
            </a:endParaRPr>
          </a:p>
        </p:txBody>
      </p:sp>
      <p:sp>
        <p:nvSpPr>
          <p:cNvPr id="5123" name="Rectangle 3"/>
          <p:cNvSpPr>
            <a:spLocks noGrp="1" noChangeArrowheads="1"/>
          </p:cNvSpPr>
          <p:nvPr>
            <p:ph idx="1"/>
          </p:nvPr>
        </p:nvSpPr>
        <p:spPr>
          <a:xfrm>
            <a:off x="2325810" y="1505553"/>
            <a:ext cx="7113510" cy="5546176"/>
          </a:xfrm>
        </p:spPr>
        <p:txBody>
          <a:bodyPr>
            <a:normAutofit lnSpcReduction="10000"/>
          </a:bodyPr>
          <a:lstStyle/>
          <a:p>
            <a:pPr>
              <a:lnSpc>
                <a:spcPct val="90000"/>
              </a:lnSpc>
              <a:buFontTx/>
              <a:buNone/>
            </a:pPr>
            <a:endParaRPr lang="en-GB" sz="2400" b="1" dirty="0" smtClean="0"/>
          </a:p>
          <a:p>
            <a:pPr marL="0" indent="0">
              <a:lnSpc>
                <a:spcPct val="90000"/>
              </a:lnSpc>
              <a:buClr>
                <a:srgbClr val="66FF33"/>
              </a:buClr>
              <a:buSzPct val="150000"/>
              <a:buNone/>
            </a:pPr>
            <a:endParaRPr lang="en-GB" sz="2400" b="1" dirty="0" smtClean="0">
              <a:solidFill>
                <a:schemeClr val="accent2"/>
              </a:solidFill>
            </a:endParaRPr>
          </a:p>
          <a:p>
            <a:pPr>
              <a:lnSpc>
                <a:spcPct val="90000"/>
              </a:lnSpc>
              <a:buClr>
                <a:srgbClr val="66FF33"/>
              </a:buClr>
              <a:buSzPct val="150000"/>
              <a:buFont typeface="Wingdings" charset="2"/>
              <a:buChar char="ü"/>
            </a:pPr>
            <a:r>
              <a:rPr lang="en-GB" sz="2400" b="1" dirty="0" err="1" smtClean="0">
                <a:solidFill>
                  <a:schemeClr val="accent2"/>
                </a:solidFill>
              </a:rPr>
              <a:t>Ble</a:t>
            </a:r>
            <a:r>
              <a:rPr lang="en-GB" sz="2400" b="1" dirty="0" smtClean="0">
                <a:solidFill>
                  <a:schemeClr val="accent2"/>
                </a:solidFill>
              </a:rPr>
              <a:t> </a:t>
            </a:r>
            <a:r>
              <a:rPr lang="en-GB" sz="2400" b="1" dirty="0" err="1" smtClean="0">
                <a:solidFill>
                  <a:schemeClr val="accent2"/>
                </a:solidFill>
              </a:rPr>
              <a:t>ydyn</a:t>
            </a:r>
            <a:r>
              <a:rPr lang="en-GB" sz="2400" b="1" dirty="0" smtClean="0">
                <a:solidFill>
                  <a:schemeClr val="accent2"/>
                </a:solidFill>
              </a:rPr>
              <a:t> </a:t>
            </a:r>
            <a:r>
              <a:rPr lang="en-GB" sz="2400" b="1" dirty="0" err="1" smtClean="0">
                <a:solidFill>
                  <a:schemeClr val="accent2"/>
                </a:solidFill>
              </a:rPr>
              <a:t>ni</a:t>
            </a:r>
            <a:r>
              <a:rPr lang="en-GB" sz="2400" b="1" dirty="0" smtClean="0">
                <a:solidFill>
                  <a:schemeClr val="accent2"/>
                </a:solidFill>
              </a:rPr>
              <a:t> </a:t>
            </a:r>
            <a:r>
              <a:rPr lang="en-GB" sz="2400" b="1" dirty="0" err="1" smtClean="0">
                <a:solidFill>
                  <a:schemeClr val="accent2"/>
                </a:solidFill>
              </a:rPr>
              <a:t>nawr</a:t>
            </a:r>
            <a:r>
              <a:rPr lang="en-GB" sz="2400" b="1" dirty="0" smtClean="0">
                <a:solidFill>
                  <a:schemeClr val="accent2"/>
                </a:solidFill>
              </a:rPr>
              <a:t>?</a:t>
            </a:r>
          </a:p>
          <a:p>
            <a:pPr>
              <a:lnSpc>
                <a:spcPct val="90000"/>
              </a:lnSpc>
              <a:buClr>
                <a:srgbClr val="66FF33"/>
              </a:buClr>
              <a:buSzPct val="150000"/>
              <a:buFont typeface="Wingdings" charset="2"/>
              <a:buChar char="ü"/>
            </a:pPr>
            <a:endParaRPr lang="en-GB" sz="2400" b="1" dirty="0">
              <a:solidFill>
                <a:schemeClr val="accent2"/>
              </a:solidFill>
            </a:endParaRPr>
          </a:p>
          <a:p>
            <a:pPr>
              <a:lnSpc>
                <a:spcPct val="90000"/>
              </a:lnSpc>
              <a:buClr>
                <a:srgbClr val="66FF33"/>
              </a:buClr>
              <a:buSzPct val="150000"/>
              <a:buFont typeface="Wingdings" charset="2"/>
              <a:buChar char="ü"/>
            </a:pPr>
            <a:r>
              <a:rPr lang="en-GB" sz="2400" b="1" dirty="0" err="1" smtClean="0">
                <a:solidFill>
                  <a:schemeClr val="accent2"/>
                </a:solidFill>
              </a:rPr>
              <a:t>Ble</a:t>
            </a:r>
            <a:r>
              <a:rPr lang="en-GB" sz="2400" b="1" dirty="0" smtClean="0">
                <a:solidFill>
                  <a:schemeClr val="accent2"/>
                </a:solidFill>
              </a:rPr>
              <a:t> </a:t>
            </a:r>
            <a:r>
              <a:rPr lang="en-GB" sz="2400" b="1" dirty="0" err="1" smtClean="0">
                <a:solidFill>
                  <a:schemeClr val="accent2"/>
                </a:solidFill>
              </a:rPr>
              <a:t>ydyn</a:t>
            </a:r>
            <a:r>
              <a:rPr lang="en-GB" sz="2400" b="1" dirty="0" smtClean="0">
                <a:solidFill>
                  <a:schemeClr val="accent2"/>
                </a:solidFill>
              </a:rPr>
              <a:t> </a:t>
            </a:r>
            <a:r>
              <a:rPr lang="en-GB" sz="2400" b="1" dirty="0" err="1" smtClean="0">
                <a:solidFill>
                  <a:schemeClr val="accent2"/>
                </a:solidFill>
              </a:rPr>
              <a:t>ni</a:t>
            </a:r>
            <a:r>
              <a:rPr lang="en-GB" sz="2400" b="1" dirty="0" smtClean="0">
                <a:solidFill>
                  <a:schemeClr val="accent2"/>
                </a:solidFill>
              </a:rPr>
              <a:t> </a:t>
            </a:r>
            <a:r>
              <a:rPr lang="en-GB" sz="2400" b="1" dirty="0" err="1" smtClean="0">
                <a:solidFill>
                  <a:schemeClr val="accent2"/>
                </a:solidFill>
              </a:rPr>
              <a:t>eisiau</a:t>
            </a:r>
            <a:r>
              <a:rPr lang="en-GB" sz="2400" b="1" dirty="0" smtClean="0">
                <a:solidFill>
                  <a:schemeClr val="accent2"/>
                </a:solidFill>
              </a:rPr>
              <a:t> bod </a:t>
            </a:r>
            <a:r>
              <a:rPr lang="en-GB" sz="2400" b="1" dirty="0" err="1" smtClean="0">
                <a:solidFill>
                  <a:schemeClr val="accent2"/>
                </a:solidFill>
              </a:rPr>
              <a:t>mewn</a:t>
            </a:r>
            <a:r>
              <a:rPr lang="en-GB" sz="2400" b="1" dirty="0" smtClean="0">
                <a:solidFill>
                  <a:schemeClr val="accent2"/>
                </a:solidFill>
              </a:rPr>
              <a:t> un </a:t>
            </a:r>
            <a:r>
              <a:rPr lang="en-GB" sz="2400" b="1" dirty="0" err="1" smtClean="0">
                <a:solidFill>
                  <a:schemeClr val="accent2"/>
                </a:solidFill>
              </a:rPr>
              <a:t>tymor</a:t>
            </a:r>
            <a:r>
              <a:rPr lang="en-GB" sz="2400" b="1" dirty="0" smtClean="0">
                <a:solidFill>
                  <a:schemeClr val="accent2"/>
                </a:solidFill>
              </a:rPr>
              <a:t> o </a:t>
            </a:r>
            <a:r>
              <a:rPr lang="en-GB" sz="2400" b="1" dirty="0" err="1" smtClean="0">
                <a:solidFill>
                  <a:schemeClr val="accent2"/>
                </a:solidFill>
              </a:rPr>
              <a:t>nawr</a:t>
            </a:r>
            <a:r>
              <a:rPr lang="en-GB" sz="2400" b="1" dirty="0" smtClean="0">
                <a:solidFill>
                  <a:schemeClr val="accent2"/>
                </a:solidFill>
              </a:rPr>
              <a:t>?</a:t>
            </a:r>
          </a:p>
          <a:p>
            <a:pPr>
              <a:lnSpc>
                <a:spcPct val="90000"/>
              </a:lnSpc>
              <a:buClr>
                <a:srgbClr val="66FF33"/>
              </a:buClr>
              <a:buSzPct val="150000"/>
              <a:buFont typeface="Wingdings" charset="2"/>
              <a:buChar char="ü"/>
            </a:pPr>
            <a:endParaRPr lang="en-GB" sz="2400" b="1" dirty="0" smtClean="0">
              <a:solidFill>
                <a:schemeClr val="accent2"/>
              </a:solidFill>
            </a:endParaRPr>
          </a:p>
          <a:p>
            <a:pPr>
              <a:lnSpc>
                <a:spcPct val="90000"/>
              </a:lnSpc>
              <a:buClr>
                <a:srgbClr val="66FF33"/>
              </a:buClr>
              <a:buSzPct val="150000"/>
              <a:buFont typeface="Wingdings" charset="2"/>
              <a:buChar char="ü"/>
            </a:pPr>
            <a:r>
              <a:rPr lang="en-GB" sz="2400" b="1" dirty="0" err="1" smtClean="0">
                <a:solidFill>
                  <a:schemeClr val="accent2"/>
                </a:solidFill>
              </a:rPr>
              <a:t>Ble</a:t>
            </a:r>
            <a:r>
              <a:rPr lang="en-GB" sz="2400" b="1" dirty="0" smtClean="0">
                <a:solidFill>
                  <a:schemeClr val="accent2"/>
                </a:solidFill>
              </a:rPr>
              <a:t> </a:t>
            </a:r>
            <a:r>
              <a:rPr lang="en-GB" sz="2400" b="1" dirty="0" err="1" smtClean="0">
                <a:solidFill>
                  <a:schemeClr val="accent2"/>
                </a:solidFill>
              </a:rPr>
              <a:t>ydyn</a:t>
            </a:r>
            <a:r>
              <a:rPr lang="en-GB" sz="2400" b="1" dirty="0" smtClean="0">
                <a:solidFill>
                  <a:schemeClr val="accent2"/>
                </a:solidFill>
              </a:rPr>
              <a:t> </a:t>
            </a:r>
            <a:r>
              <a:rPr lang="en-GB" sz="2400" b="1" dirty="0" err="1">
                <a:solidFill>
                  <a:schemeClr val="accent2"/>
                </a:solidFill>
              </a:rPr>
              <a:t>ni</a:t>
            </a:r>
            <a:r>
              <a:rPr lang="en-GB" sz="2400" b="1" dirty="0">
                <a:solidFill>
                  <a:schemeClr val="accent2"/>
                </a:solidFill>
              </a:rPr>
              <a:t> </a:t>
            </a:r>
            <a:r>
              <a:rPr lang="en-GB" sz="2400" b="1" dirty="0" err="1">
                <a:solidFill>
                  <a:schemeClr val="accent2"/>
                </a:solidFill>
              </a:rPr>
              <a:t>eisiau</a:t>
            </a:r>
            <a:r>
              <a:rPr lang="en-GB" sz="2400" b="1" dirty="0">
                <a:solidFill>
                  <a:schemeClr val="accent2"/>
                </a:solidFill>
              </a:rPr>
              <a:t> bod </a:t>
            </a:r>
            <a:r>
              <a:rPr lang="en-GB" sz="2400" b="1" dirty="0" err="1">
                <a:solidFill>
                  <a:schemeClr val="accent2"/>
                </a:solidFill>
              </a:rPr>
              <a:t>mewn</a:t>
            </a:r>
            <a:r>
              <a:rPr lang="en-GB" sz="2400" b="1" dirty="0">
                <a:solidFill>
                  <a:schemeClr val="accent2"/>
                </a:solidFill>
              </a:rPr>
              <a:t> un </a:t>
            </a:r>
            <a:r>
              <a:rPr lang="en-GB" sz="2400" b="1" dirty="0" err="1" smtClean="0">
                <a:solidFill>
                  <a:schemeClr val="accent2"/>
                </a:solidFill>
              </a:rPr>
              <a:t>blwyddyn</a:t>
            </a:r>
            <a:r>
              <a:rPr lang="en-GB" sz="2400" b="1" dirty="0" smtClean="0">
                <a:solidFill>
                  <a:schemeClr val="accent2"/>
                </a:solidFill>
              </a:rPr>
              <a:t> </a:t>
            </a:r>
            <a:r>
              <a:rPr lang="en-GB" sz="2400" b="1" dirty="0">
                <a:solidFill>
                  <a:schemeClr val="accent2"/>
                </a:solidFill>
              </a:rPr>
              <a:t>o </a:t>
            </a:r>
            <a:r>
              <a:rPr lang="en-GB" sz="2400" b="1" dirty="0" err="1">
                <a:solidFill>
                  <a:schemeClr val="accent2"/>
                </a:solidFill>
              </a:rPr>
              <a:t>nawr</a:t>
            </a:r>
            <a:r>
              <a:rPr lang="en-GB" sz="2400" b="1" dirty="0">
                <a:solidFill>
                  <a:schemeClr val="accent2"/>
                </a:solidFill>
              </a:rPr>
              <a:t>?</a:t>
            </a:r>
          </a:p>
          <a:p>
            <a:pPr>
              <a:lnSpc>
                <a:spcPct val="90000"/>
              </a:lnSpc>
              <a:buClr>
                <a:srgbClr val="66FF33"/>
              </a:buClr>
              <a:buSzPct val="150000"/>
              <a:buFont typeface="Wingdings" charset="2"/>
              <a:buChar char="ü"/>
            </a:pPr>
            <a:endParaRPr lang="en-GB" sz="2400" b="1" dirty="0" smtClean="0">
              <a:solidFill>
                <a:schemeClr val="accent2"/>
              </a:solidFill>
            </a:endParaRPr>
          </a:p>
          <a:p>
            <a:pPr>
              <a:lnSpc>
                <a:spcPct val="90000"/>
              </a:lnSpc>
              <a:buClr>
                <a:srgbClr val="66FF33"/>
              </a:buClr>
              <a:buSzPct val="150000"/>
              <a:buFont typeface="Wingdings" charset="2"/>
              <a:buChar char="ü"/>
            </a:pPr>
            <a:r>
              <a:rPr lang="en-GB" sz="2400" b="1" dirty="0" err="1" smtClean="0">
                <a:solidFill>
                  <a:schemeClr val="accent2"/>
                </a:solidFill>
              </a:rPr>
              <a:t>Ble</a:t>
            </a:r>
            <a:r>
              <a:rPr lang="en-GB" sz="2400" b="1" dirty="0" smtClean="0">
                <a:solidFill>
                  <a:schemeClr val="accent2"/>
                </a:solidFill>
              </a:rPr>
              <a:t> </a:t>
            </a:r>
            <a:r>
              <a:rPr lang="en-GB" sz="2400" b="1" dirty="0" err="1" smtClean="0">
                <a:solidFill>
                  <a:schemeClr val="accent2"/>
                </a:solidFill>
              </a:rPr>
              <a:t>ydyn</a:t>
            </a:r>
            <a:r>
              <a:rPr lang="en-GB" sz="2400" b="1" dirty="0" smtClean="0">
                <a:solidFill>
                  <a:schemeClr val="accent2"/>
                </a:solidFill>
              </a:rPr>
              <a:t> </a:t>
            </a:r>
            <a:r>
              <a:rPr lang="en-GB" sz="2400" b="1" dirty="0" err="1">
                <a:solidFill>
                  <a:schemeClr val="accent2"/>
                </a:solidFill>
              </a:rPr>
              <a:t>ni</a:t>
            </a:r>
            <a:r>
              <a:rPr lang="en-GB" sz="2400" b="1" dirty="0">
                <a:solidFill>
                  <a:schemeClr val="accent2"/>
                </a:solidFill>
              </a:rPr>
              <a:t> </a:t>
            </a:r>
            <a:r>
              <a:rPr lang="en-GB" sz="2400" b="1" dirty="0" err="1">
                <a:solidFill>
                  <a:schemeClr val="accent2"/>
                </a:solidFill>
              </a:rPr>
              <a:t>eisiau</a:t>
            </a:r>
            <a:r>
              <a:rPr lang="en-GB" sz="2400" b="1" dirty="0">
                <a:solidFill>
                  <a:schemeClr val="accent2"/>
                </a:solidFill>
              </a:rPr>
              <a:t> bod </a:t>
            </a:r>
            <a:r>
              <a:rPr lang="en-GB" sz="2400" b="1" dirty="0" err="1">
                <a:solidFill>
                  <a:schemeClr val="accent2"/>
                </a:solidFill>
              </a:rPr>
              <a:t>mewn</a:t>
            </a:r>
            <a:r>
              <a:rPr lang="en-GB" sz="2400" b="1" dirty="0">
                <a:solidFill>
                  <a:schemeClr val="accent2"/>
                </a:solidFill>
              </a:rPr>
              <a:t> </a:t>
            </a:r>
            <a:r>
              <a:rPr lang="en-GB" sz="2400" b="1" dirty="0" err="1">
                <a:solidFill>
                  <a:schemeClr val="accent2"/>
                </a:solidFill>
              </a:rPr>
              <a:t>tair</a:t>
            </a:r>
            <a:r>
              <a:rPr lang="en-GB" sz="2400" b="1" dirty="0">
                <a:solidFill>
                  <a:schemeClr val="accent2"/>
                </a:solidFill>
              </a:rPr>
              <a:t> </a:t>
            </a:r>
            <a:r>
              <a:rPr lang="en-GB" sz="2400" b="1" dirty="0" err="1">
                <a:solidFill>
                  <a:schemeClr val="accent2"/>
                </a:solidFill>
              </a:rPr>
              <a:t>blynedd</a:t>
            </a:r>
            <a:r>
              <a:rPr lang="en-GB" sz="2400" b="1" dirty="0">
                <a:solidFill>
                  <a:schemeClr val="accent2"/>
                </a:solidFill>
              </a:rPr>
              <a:t>?</a:t>
            </a:r>
          </a:p>
          <a:p>
            <a:pPr>
              <a:lnSpc>
                <a:spcPct val="90000"/>
              </a:lnSpc>
              <a:buClr>
                <a:srgbClr val="66FF33"/>
              </a:buClr>
              <a:buSzPct val="150000"/>
              <a:buFont typeface="Wingdings" charset="2"/>
              <a:buChar char="ü"/>
            </a:pPr>
            <a:endParaRPr lang="en-GB" sz="2400" b="1" dirty="0">
              <a:solidFill>
                <a:schemeClr val="accent2"/>
              </a:solidFill>
            </a:endParaRPr>
          </a:p>
          <a:p>
            <a:pPr>
              <a:lnSpc>
                <a:spcPct val="90000"/>
              </a:lnSpc>
              <a:buClr>
                <a:srgbClr val="66FF33"/>
              </a:buClr>
              <a:buSzPct val="150000"/>
              <a:buFont typeface="Wingdings" charset="2"/>
              <a:buChar char="ü"/>
            </a:pPr>
            <a:r>
              <a:rPr lang="en-GB" sz="2400" b="1" dirty="0" err="1" smtClean="0">
                <a:solidFill>
                  <a:schemeClr val="accent2"/>
                </a:solidFill>
              </a:rPr>
              <a:t>Sut</a:t>
            </a:r>
            <a:r>
              <a:rPr lang="en-GB" sz="2400" b="1" dirty="0" smtClean="0">
                <a:solidFill>
                  <a:schemeClr val="accent2"/>
                </a:solidFill>
              </a:rPr>
              <a:t> </a:t>
            </a:r>
            <a:r>
              <a:rPr lang="en-GB" sz="2400" b="1" dirty="0" err="1" smtClean="0">
                <a:solidFill>
                  <a:schemeClr val="accent2"/>
                </a:solidFill>
              </a:rPr>
              <a:t>ydyn</a:t>
            </a:r>
            <a:r>
              <a:rPr lang="en-GB" sz="2400" b="1" dirty="0" smtClean="0">
                <a:solidFill>
                  <a:schemeClr val="accent2"/>
                </a:solidFill>
              </a:rPr>
              <a:t> </a:t>
            </a:r>
            <a:r>
              <a:rPr lang="en-GB" sz="2400" b="1" dirty="0" err="1" smtClean="0">
                <a:solidFill>
                  <a:schemeClr val="accent2"/>
                </a:solidFill>
              </a:rPr>
              <a:t>i</a:t>
            </a:r>
            <a:r>
              <a:rPr lang="en-GB" sz="2400" b="1" dirty="0" smtClean="0">
                <a:solidFill>
                  <a:schemeClr val="accent2"/>
                </a:solidFill>
              </a:rPr>
              <a:t> </a:t>
            </a:r>
            <a:r>
              <a:rPr lang="en-GB" sz="2400" b="1" dirty="0" err="1" smtClean="0">
                <a:solidFill>
                  <a:schemeClr val="accent2"/>
                </a:solidFill>
              </a:rPr>
              <a:t>ni</a:t>
            </a:r>
            <a:r>
              <a:rPr lang="en-GB" sz="2400" b="1" dirty="0" smtClean="0">
                <a:solidFill>
                  <a:schemeClr val="accent2"/>
                </a:solidFill>
              </a:rPr>
              <a:t> </a:t>
            </a:r>
            <a:r>
              <a:rPr lang="en-GB" sz="2400" b="1" dirty="0" err="1" smtClean="0">
                <a:solidFill>
                  <a:schemeClr val="accent2"/>
                </a:solidFill>
              </a:rPr>
              <a:t>yn</a:t>
            </a:r>
            <a:r>
              <a:rPr lang="en-GB" sz="2400" b="1" dirty="0" smtClean="0">
                <a:solidFill>
                  <a:schemeClr val="accent2"/>
                </a:solidFill>
              </a:rPr>
              <a:t> </a:t>
            </a:r>
            <a:r>
              <a:rPr lang="en-GB" sz="2400" b="1" dirty="0" err="1" smtClean="0">
                <a:solidFill>
                  <a:schemeClr val="accent2"/>
                </a:solidFill>
              </a:rPr>
              <a:t>mynd</a:t>
            </a:r>
            <a:r>
              <a:rPr lang="en-GB" sz="2400" b="1" dirty="0" smtClean="0">
                <a:solidFill>
                  <a:schemeClr val="accent2"/>
                </a:solidFill>
              </a:rPr>
              <a:t> </a:t>
            </a:r>
            <a:r>
              <a:rPr lang="en-GB" sz="2400" b="1" dirty="0" err="1" smtClean="0">
                <a:solidFill>
                  <a:schemeClr val="accent2"/>
                </a:solidFill>
              </a:rPr>
              <a:t>i</a:t>
            </a:r>
            <a:r>
              <a:rPr lang="en-GB" sz="2400" b="1" dirty="0" smtClean="0">
                <a:solidFill>
                  <a:schemeClr val="accent2"/>
                </a:solidFill>
              </a:rPr>
              <a:t> </a:t>
            </a:r>
            <a:r>
              <a:rPr lang="en-GB" sz="2400" b="1" dirty="0" err="1" smtClean="0">
                <a:solidFill>
                  <a:schemeClr val="accent2"/>
                </a:solidFill>
              </a:rPr>
              <a:t>gyrraedd</a:t>
            </a:r>
            <a:r>
              <a:rPr lang="en-GB" sz="2400" b="1" dirty="0" smtClean="0">
                <a:solidFill>
                  <a:schemeClr val="accent2"/>
                </a:solidFill>
              </a:rPr>
              <a:t> </a:t>
            </a:r>
            <a:r>
              <a:rPr lang="en-GB" sz="2400" b="1" dirty="0" err="1" smtClean="0">
                <a:solidFill>
                  <a:schemeClr val="accent2"/>
                </a:solidFill>
              </a:rPr>
              <a:t>yna</a:t>
            </a:r>
            <a:r>
              <a:rPr lang="en-GB" sz="2400" b="1" dirty="0" smtClean="0">
                <a:solidFill>
                  <a:schemeClr val="accent2"/>
                </a:solidFill>
              </a:rPr>
              <a:t>?</a:t>
            </a:r>
          </a:p>
          <a:p>
            <a:pPr>
              <a:lnSpc>
                <a:spcPct val="90000"/>
              </a:lnSpc>
              <a:buClr>
                <a:srgbClr val="66FF33"/>
              </a:buClr>
              <a:buSzPct val="150000"/>
              <a:buFont typeface="Wingdings" charset="2"/>
              <a:buChar char="ü"/>
            </a:pPr>
            <a:endParaRPr lang="en-GB" sz="2400" b="1" dirty="0">
              <a:solidFill>
                <a:schemeClr val="accent2"/>
              </a:solidFill>
            </a:endParaRPr>
          </a:p>
          <a:p>
            <a:pPr>
              <a:lnSpc>
                <a:spcPct val="90000"/>
              </a:lnSpc>
              <a:buClr>
                <a:srgbClr val="66FF33"/>
              </a:buClr>
              <a:buSzPct val="150000"/>
              <a:buFont typeface="Wingdings" charset="2"/>
              <a:buChar char="ü"/>
            </a:pPr>
            <a:r>
              <a:rPr lang="en-GB" sz="2400" b="1" dirty="0" err="1" smtClean="0">
                <a:solidFill>
                  <a:schemeClr val="accent2"/>
                </a:solidFill>
              </a:rPr>
              <a:t>Sut</a:t>
            </a:r>
            <a:r>
              <a:rPr lang="en-GB" sz="2400" b="1" dirty="0" smtClean="0">
                <a:solidFill>
                  <a:schemeClr val="accent2"/>
                </a:solidFill>
              </a:rPr>
              <a:t> </a:t>
            </a:r>
            <a:r>
              <a:rPr lang="en-GB" sz="2400" b="1" dirty="0" err="1" smtClean="0">
                <a:solidFill>
                  <a:schemeClr val="accent2"/>
                </a:solidFill>
              </a:rPr>
              <a:t>byddwn</a:t>
            </a:r>
            <a:r>
              <a:rPr lang="en-GB" sz="2400" b="1" dirty="0" smtClean="0">
                <a:solidFill>
                  <a:schemeClr val="accent2"/>
                </a:solidFill>
              </a:rPr>
              <a:t> </a:t>
            </a:r>
            <a:r>
              <a:rPr lang="en-GB" sz="2400" b="1" dirty="0" err="1" smtClean="0">
                <a:solidFill>
                  <a:schemeClr val="accent2"/>
                </a:solidFill>
              </a:rPr>
              <a:t>yn</a:t>
            </a:r>
            <a:r>
              <a:rPr lang="en-GB" sz="2400" b="1" dirty="0" smtClean="0">
                <a:solidFill>
                  <a:schemeClr val="accent2"/>
                </a:solidFill>
              </a:rPr>
              <a:t> </a:t>
            </a:r>
            <a:r>
              <a:rPr lang="en-GB" sz="2400" b="1" dirty="0" err="1" smtClean="0">
                <a:solidFill>
                  <a:schemeClr val="accent2"/>
                </a:solidFill>
              </a:rPr>
              <a:t>gwybod</a:t>
            </a:r>
            <a:r>
              <a:rPr lang="en-GB" sz="2400" b="1" dirty="0" smtClean="0">
                <a:solidFill>
                  <a:schemeClr val="accent2"/>
                </a:solidFill>
              </a:rPr>
              <a:t> </a:t>
            </a:r>
            <a:r>
              <a:rPr lang="en-GB" sz="2400" b="1" dirty="0" err="1" smtClean="0">
                <a:solidFill>
                  <a:schemeClr val="accent2"/>
                </a:solidFill>
              </a:rPr>
              <a:t>os</a:t>
            </a:r>
            <a:r>
              <a:rPr lang="en-GB" sz="2400" b="1" dirty="0" smtClean="0">
                <a:solidFill>
                  <a:schemeClr val="accent2"/>
                </a:solidFill>
              </a:rPr>
              <a:t> </a:t>
            </a:r>
            <a:r>
              <a:rPr lang="en-GB" sz="2400" b="1" dirty="0" err="1" smtClean="0">
                <a:solidFill>
                  <a:schemeClr val="accent2"/>
                </a:solidFill>
              </a:rPr>
              <a:t>neu</a:t>
            </a:r>
            <a:r>
              <a:rPr lang="en-GB" sz="2400" b="1" dirty="0" smtClean="0">
                <a:solidFill>
                  <a:schemeClr val="accent2"/>
                </a:solidFill>
              </a:rPr>
              <a:t> </a:t>
            </a:r>
            <a:r>
              <a:rPr lang="en-GB" sz="2400" b="1" dirty="0" err="1" smtClean="0">
                <a:solidFill>
                  <a:schemeClr val="accent2"/>
                </a:solidFill>
              </a:rPr>
              <a:t>pryd</a:t>
            </a:r>
            <a:r>
              <a:rPr lang="en-GB" sz="2400" b="1" dirty="0" smtClean="0">
                <a:solidFill>
                  <a:schemeClr val="accent2"/>
                </a:solidFill>
              </a:rPr>
              <a:t> </a:t>
            </a:r>
            <a:r>
              <a:rPr lang="en-GB" sz="2400" b="1" dirty="0" err="1" smtClean="0">
                <a:solidFill>
                  <a:schemeClr val="accent2"/>
                </a:solidFill>
              </a:rPr>
              <a:t>byddwn</a:t>
            </a:r>
            <a:r>
              <a:rPr lang="en-GB" sz="2400" b="1" dirty="0" smtClean="0">
                <a:solidFill>
                  <a:schemeClr val="accent2"/>
                </a:solidFill>
              </a:rPr>
              <a:t> </a:t>
            </a:r>
            <a:r>
              <a:rPr lang="en-GB" sz="2400" b="1" dirty="0" err="1" smtClean="0">
                <a:solidFill>
                  <a:schemeClr val="accent2"/>
                </a:solidFill>
              </a:rPr>
              <a:t>wedi</a:t>
            </a:r>
            <a:r>
              <a:rPr lang="en-GB" sz="2400" b="1" dirty="0" smtClean="0">
                <a:solidFill>
                  <a:schemeClr val="accent2"/>
                </a:solidFill>
              </a:rPr>
              <a:t> </a:t>
            </a:r>
            <a:r>
              <a:rPr lang="en-GB" sz="2400" b="1" dirty="0" err="1" smtClean="0">
                <a:solidFill>
                  <a:schemeClr val="accent2"/>
                </a:solidFill>
              </a:rPr>
              <a:t>cyrraedd</a:t>
            </a:r>
            <a:r>
              <a:rPr lang="en-GB" sz="2400" b="1" dirty="0" smtClean="0">
                <a:solidFill>
                  <a:schemeClr val="accent2"/>
                </a:solidFill>
              </a:rPr>
              <a:t>?</a:t>
            </a:r>
          </a:p>
          <a:p>
            <a:pPr>
              <a:lnSpc>
                <a:spcPct val="90000"/>
              </a:lnSpc>
              <a:buClr>
                <a:srgbClr val="66FF33"/>
              </a:buClr>
              <a:buFont typeface="Wingdings" charset="2"/>
              <a:buNone/>
            </a:pPr>
            <a:r>
              <a:rPr lang="en-GB" sz="2400" b="1" dirty="0">
                <a:solidFill>
                  <a:schemeClr val="accent2"/>
                </a:solidFill>
              </a:rPr>
              <a:t> 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1598327" y="1143000"/>
            <a:ext cx="306558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 err="1" smtClean="0"/>
              <a:t>Medru</a:t>
            </a:r>
            <a:r>
              <a:rPr lang="en-GB" b="1" dirty="0" smtClean="0"/>
              <a:t> </a:t>
            </a:r>
            <a:r>
              <a:rPr lang="en-GB" b="1" dirty="0" err="1" smtClean="0"/>
              <a:t>ateb</a:t>
            </a:r>
            <a:r>
              <a:rPr lang="en-GB" b="1" dirty="0" smtClean="0"/>
              <a:t> y </a:t>
            </a:r>
            <a:r>
              <a:rPr lang="en-GB" b="1" dirty="0" err="1" smtClean="0"/>
              <a:t>cwestiynau</a:t>
            </a:r>
            <a:r>
              <a:rPr lang="en-GB" b="1" dirty="0" smtClean="0"/>
              <a:t> </a:t>
            </a:r>
            <a:r>
              <a:rPr lang="en-GB" b="1" dirty="0" err="1" smtClean="0"/>
              <a:t>yma</a:t>
            </a:r>
            <a:endParaRPr lang="en-GB" b="1" dirty="0" smtClean="0"/>
          </a:p>
          <a:p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0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GB" sz="4000" b="1" dirty="0" smtClean="0">
                <a:solidFill>
                  <a:srgbClr val="94007C"/>
                </a:solidFill>
              </a:rPr>
              <a:t/>
            </a:r>
            <a:br>
              <a:rPr lang="en-GB" sz="4000" b="1" dirty="0" smtClean="0">
                <a:solidFill>
                  <a:srgbClr val="94007C"/>
                </a:solidFill>
              </a:rPr>
            </a:br>
            <a:r>
              <a:rPr lang="en-GB" sz="4000" b="1" dirty="0" err="1" smtClean="0">
                <a:solidFill>
                  <a:srgbClr val="94007C"/>
                </a:solidFill>
              </a:rPr>
              <a:t>Cynllun</a:t>
            </a:r>
            <a:r>
              <a:rPr lang="en-GB" sz="4000" b="1" dirty="0" smtClean="0">
                <a:solidFill>
                  <a:srgbClr val="94007C"/>
                </a:solidFill>
              </a:rPr>
              <a:t> </a:t>
            </a:r>
            <a:r>
              <a:rPr lang="en-GB" sz="4000" b="1" dirty="0" err="1" smtClean="0">
                <a:solidFill>
                  <a:srgbClr val="94007C"/>
                </a:solidFill>
              </a:rPr>
              <a:t>Datblygu</a:t>
            </a:r>
            <a:r>
              <a:rPr lang="en-GB" sz="4000" b="1" dirty="0" smtClean="0">
                <a:solidFill>
                  <a:srgbClr val="94007C"/>
                </a:solidFill>
              </a:rPr>
              <a:t> </a:t>
            </a:r>
            <a:r>
              <a:rPr lang="en-GB" sz="4000" b="1" dirty="0" err="1" smtClean="0">
                <a:solidFill>
                  <a:srgbClr val="94007C"/>
                </a:solidFill>
              </a:rPr>
              <a:t>Ysgol</a:t>
            </a:r>
            <a:endParaRPr lang="en-GB" sz="4000" b="1" dirty="0">
              <a:solidFill>
                <a:srgbClr val="94007C"/>
              </a:solidFill>
            </a:endParaRPr>
          </a:p>
        </p:txBody>
      </p:sp>
      <p:sp>
        <p:nvSpPr>
          <p:cNvPr id="5123" name="Rectangle 3"/>
          <p:cNvSpPr>
            <a:spLocks noGrp="1" noChangeArrowheads="1"/>
          </p:cNvSpPr>
          <p:nvPr>
            <p:ph idx="1"/>
          </p:nvPr>
        </p:nvSpPr>
        <p:spPr>
          <a:xfrm>
            <a:off x="2325810" y="1505553"/>
            <a:ext cx="7113510" cy="5546176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  <a:buClr>
                <a:srgbClr val="66FF33"/>
              </a:buClr>
              <a:buSzPct val="150000"/>
              <a:buFont typeface="Wingdings" charset="2"/>
              <a:buChar char="ü"/>
            </a:pPr>
            <a:r>
              <a:rPr lang="en-GB" sz="2400" b="1" dirty="0" err="1" smtClean="0">
                <a:solidFill>
                  <a:schemeClr val="accent2"/>
                </a:solidFill>
              </a:rPr>
              <a:t>Sut</a:t>
            </a:r>
            <a:r>
              <a:rPr lang="en-GB" sz="2400" b="1" dirty="0" smtClean="0">
                <a:solidFill>
                  <a:schemeClr val="accent2"/>
                </a:solidFill>
              </a:rPr>
              <a:t> </a:t>
            </a:r>
            <a:r>
              <a:rPr lang="en-GB" sz="2400" b="1" dirty="0" err="1" smtClean="0">
                <a:solidFill>
                  <a:schemeClr val="accent2"/>
                </a:solidFill>
              </a:rPr>
              <a:t>byddwn</a:t>
            </a:r>
            <a:r>
              <a:rPr lang="en-GB" sz="2400" b="1" dirty="0" smtClean="0">
                <a:solidFill>
                  <a:schemeClr val="accent2"/>
                </a:solidFill>
              </a:rPr>
              <a:t> </a:t>
            </a:r>
            <a:r>
              <a:rPr lang="en-GB" sz="2400" b="1" dirty="0" err="1" smtClean="0">
                <a:solidFill>
                  <a:schemeClr val="accent2"/>
                </a:solidFill>
              </a:rPr>
              <a:t>yn</a:t>
            </a:r>
            <a:r>
              <a:rPr lang="en-GB" sz="2400" b="1" dirty="0" smtClean="0">
                <a:solidFill>
                  <a:schemeClr val="accent2"/>
                </a:solidFill>
              </a:rPr>
              <a:t> </a:t>
            </a:r>
            <a:r>
              <a:rPr lang="en-GB" sz="2400" b="1" dirty="0" err="1" smtClean="0">
                <a:solidFill>
                  <a:schemeClr val="accent2"/>
                </a:solidFill>
              </a:rPr>
              <a:t>gwybod</a:t>
            </a:r>
            <a:r>
              <a:rPr lang="en-GB" sz="2400" b="1" dirty="0" smtClean="0">
                <a:solidFill>
                  <a:schemeClr val="accent2"/>
                </a:solidFill>
              </a:rPr>
              <a:t> </a:t>
            </a:r>
            <a:r>
              <a:rPr lang="en-GB" sz="2400" b="1" dirty="0" err="1" smtClean="0">
                <a:solidFill>
                  <a:schemeClr val="accent2"/>
                </a:solidFill>
              </a:rPr>
              <a:t>os</a:t>
            </a:r>
            <a:r>
              <a:rPr lang="en-GB" sz="2400" b="1" dirty="0" smtClean="0">
                <a:solidFill>
                  <a:schemeClr val="accent2"/>
                </a:solidFill>
              </a:rPr>
              <a:t> </a:t>
            </a:r>
            <a:r>
              <a:rPr lang="en-GB" sz="2400" b="1" dirty="0" err="1" smtClean="0">
                <a:solidFill>
                  <a:schemeClr val="accent2"/>
                </a:solidFill>
              </a:rPr>
              <a:t>neu</a:t>
            </a:r>
            <a:r>
              <a:rPr lang="en-GB" sz="2400" b="1" dirty="0" smtClean="0">
                <a:solidFill>
                  <a:schemeClr val="accent2"/>
                </a:solidFill>
              </a:rPr>
              <a:t> </a:t>
            </a:r>
            <a:r>
              <a:rPr lang="en-GB" sz="2400" b="1" dirty="0" err="1" smtClean="0">
                <a:solidFill>
                  <a:schemeClr val="accent2"/>
                </a:solidFill>
              </a:rPr>
              <a:t>pryd</a:t>
            </a:r>
            <a:r>
              <a:rPr lang="en-GB" sz="2400" b="1" dirty="0" smtClean="0">
                <a:solidFill>
                  <a:schemeClr val="accent2"/>
                </a:solidFill>
              </a:rPr>
              <a:t> </a:t>
            </a:r>
            <a:r>
              <a:rPr lang="en-GB" sz="2400" b="1" dirty="0" err="1" smtClean="0">
                <a:solidFill>
                  <a:schemeClr val="accent2"/>
                </a:solidFill>
              </a:rPr>
              <a:t>byddwn</a:t>
            </a:r>
            <a:r>
              <a:rPr lang="en-GB" sz="2400" b="1" dirty="0" smtClean="0">
                <a:solidFill>
                  <a:schemeClr val="accent2"/>
                </a:solidFill>
              </a:rPr>
              <a:t> </a:t>
            </a:r>
            <a:r>
              <a:rPr lang="en-GB" sz="2400" b="1" dirty="0" err="1" smtClean="0">
                <a:solidFill>
                  <a:schemeClr val="accent2"/>
                </a:solidFill>
              </a:rPr>
              <a:t>wedi</a:t>
            </a:r>
            <a:r>
              <a:rPr lang="en-GB" sz="2400" b="1" dirty="0" smtClean="0">
                <a:solidFill>
                  <a:schemeClr val="accent2"/>
                </a:solidFill>
              </a:rPr>
              <a:t> </a:t>
            </a:r>
            <a:r>
              <a:rPr lang="en-GB" sz="2400" b="1" dirty="0" err="1" smtClean="0">
                <a:solidFill>
                  <a:schemeClr val="accent2"/>
                </a:solidFill>
              </a:rPr>
              <a:t>cyrraedd</a:t>
            </a:r>
            <a:r>
              <a:rPr lang="en-GB" sz="2400" b="1" dirty="0" smtClean="0">
                <a:solidFill>
                  <a:schemeClr val="accent2"/>
                </a:solidFill>
              </a:rPr>
              <a:t>?</a:t>
            </a:r>
          </a:p>
          <a:p>
            <a:pPr>
              <a:lnSpc>
                <a:spcPct val="90000"/>
              </a:lnSpc>
              <a:buClr>
                <a:srgbClr val="66FF33"/>
              </a:buClr>
              <a:buFont typeface="Wingdings" charset="2"/>
              <a:buNone/>
            </a:pPr>
            <a:r>
              <a:rPr lang="en-GB" sz="2400" b="1" dirty="0">
                <a:solidFill>
                  <a:schemeClr val="accent2"/>
                </a:solidFill>
              </a:rPr>
              <a:t> </a:t>
            </a:r>
            <a:endParaRPr lang="en-GB" sz="2400" b="1" dirty="0" smtClean="0">
              <a:solidFill>
                <a:schemeClr val="accent2"/>
              </a:solidFill>
            </a:endParaRPr>
          </a:p>
          <a:p>
            <a:pPr>
              <a:lnSpc>
                <a:spcPct val="90000"/>
              </a:lnSpc>
              <a:buClr>
                <a:srgbClr val="66FF33"/>
              </a:buClr>
              <a:buFont typeface="Wingdings" charset="2"/>
              <a:buNone/>
            </a:pPr>
            <a:r>
              <a:rPr lang="cy-GB" sz="2400" b="1" dirty="0" smtClean="0">
                <a:solidFill>
                  <a:schemeClr val="accent2"/>
                </a:solidFill>
              </a:rPr>
              <a:t>Yn </a:t>
            </a:r>
            <a:r>
              <a:rPr lang="cy-GB" sz="2400" b="1" dirty="0" smtClean="0">
                <a:solidFill>
                  <a:schemeClr val="accent2"/>
                </a:solidFill>
              </a:rPr>
              <a:t>syml iawn... Beth yw’r effaith?</a:t>
            </a:r>
            <a:endParaRPr lang="en-GB" sz="2400" b="1" dirty="0">
              <a:solidFill>
                <a:schemeClr val="accent2"/>
              </a:solidFill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1598327" y="1143000"/>
            <a:ext cx="306558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 err="1" smtClean="0"/>
              <a:t>Medru</a:t>
            </a:r>
            <a:r>
              <a:rPr lang="en-GB" b="1" dirty="0" smtClean="0"/>
              <a:t> </a:t>
            </a:r>
            <a:r>
              <a:rPr lang="en-GB" b="1" dirty="0" err="1" smtClean="0"/>
              <a:t>ateb</a:t>
            </a:r>
            <a:r>
              <a:rPr lang="en-GB" b="1" dirty="0" smtClean="0"/>
              <a:t> y </a:t>
            </a:r>
            <a:r>
              <a:rPr lang="en-GB" b="1" dirty="0" err="1" smtClean="0"/>
              <a:t>cwestiynau</a:t>
            </a:r>
            <a:r>
              <a:rPr lang="en-GB" b="1" dirty="0" smtClean="0"/>
              <a:t> </a:t>
            </a:r>
            <a:r>
              <a:rPr lang="en-GB" b="1" dirty="0" err="1" smtClean="0"/>
              <a:t>yma</a:t>
            </a:r>
            <a:endParaRPr lang="en-GB" b="1" dirty="0" smtClean="0"/>
          </a:p>
          <a:p>
            <a:endParaRPr lang="en-US" dirty="0"/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12802" y="5205122"/>
            <a:ext cx="4339525" cy="1487011"/>
          </a:xfrm>
          <a:prstGeom prst="rect">
            <a:avLst/>
          </a:prstGeom>
        </p:spPr>
      </p:pic>
      <p:sp>
        <p:nvSpPr>
          <p:cNvPr id="3" name="Rectangle 2"/>
          <p:cNvSpPr/>
          <p:nvPr/>
        </p:nvSpPr>
        <p:spPr>
          <a:xfrm>
            <a:off x="3958703" y="4281792"/>
            <a:ext cx="384772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y-GB" sz="5400" b="0" cap="none" spc="0" dirty="0" smtClean="0">
                <a:ln w="0"/>
                <a:solidFill>
                  <a:srgbClr val="00B05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halkduster" charset="0"/>
                <a:ea typeface="Chalkduster" charset="0"/>
                <a:cs typeface="Chalkduster" charset="0"/>
              </a:rPr>
              <a:t>EFFAITH!</a:t>
            </a:r>
            <a:endParaRPr lang="cy-GB" sz="5400" b="0" cap="none" spc="0" dirty="0">
              <a:ln w="0"/>
              <a:solidFill>
                <a:srgbClr val="00B05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Chalkduster" charset="0"/>
              <a:ea typeface="Chalkduster" charset="0"/>
              <a:cs typeface="Chalkduster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062666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>
          <a:xfrm>
            <a:off x="805912" y="274638"/>
            <a:ext cx="7880888" cy="1143000"/>
          </a:xfrm>
        </p:spPr>
        <p:txBody>
          <a:bodyPr>
            <a:normAutofit fontScale="90000"/>
          </a:bodyPr>
          <a:lstStyle/>
          <a:p>
            <a:r>
              <a:rPr lang="en-GB" sz="3600" b="1" dirty="0" smtClean="0">
                <a:solidFill>
                  <a:srgbClr val="94007C"/>
                </a:solidFill>
              </a:rPr>
              <a:t>Y </a:t>
            </a:r>
            <a:r>
              <a:rPr lang="en-GB" sz="3600" b="1" dirty="0" err="1" smtClean="0">
                <a:solidFill>
                  <a:srgbClr val="94007C"/>
                </a:solidFill>
              </a:rPr>
              <a:t>Cynllun</a:t>
            </a:r>
            <a:r>
              <a:rPr lang="en-GB" sz="3600" b="1" dirty="0" smtClean="0">
                <a:solidFill>
                  <a:srgbClr val="94007C"/>
                </a:solidFill>
              </a:rPr>
              <a:t> </a:t>
            </a:r>
            <a:r>
              <a:rPr lang="en-GB" sz="3600" b="1" dirty="0" err="1" smtClean="0">
                <a:solidFill>
                  <a:srgbClr val="94007C"/>
                </a:solidFill>
              </a:rPr>
              <a:t>Datblygu</a:t>
            </a:r>
            <a:r>
              <a:rPr lang="en-GB" sz="3600" b="1" dirty="0" smtClean="0">
                <a:solidFill>
                  <a:srgbClr val="94007C"/>
                </a:solidFill>
              </a:rPr>
              <a:t> </a:t>
            </a:r>
            <a:r>
              <a:rPr lang="en-GB" sz="3600" b="1" dirty="0" err="1" smtClean="0">
                <a:solidFill>
                  <a:srgbClr val="94007C"/>
                </a:solidFill>
              </a:rPr>
              <a:t>Ysgol</a:t>
            </a:r>
            <a:r>
              <a:rPr lang="en-GB" sz="3600" b="1" dirty="0" smtClean="0">
                <a:solidFill>
                  <a:srgbClr val="94007C"/>
                </a:solidFill>
              </a:rPr>
              <a:t/>
            </a:r>
            <a:br>
              <a:rPr lang="en-GB" sz="3600" b="1" dirty="0" smtClean="0">
                <a:solidFill>
                  <a:srgbClr val="94007C"/>
                </a:solidFill>
              </a:rPr>
            </a:br>
            <a:r>
              <a:rPr lang="en-GB" sz="3600" b="1" dirty="0" smtClean="0">
                <a:solidFill>
                  <a:srgbClr val="94007C"/>
                </a:solidFill>
              </a:rPr>
              <a:t>(</a:t>
            </a:r>
            <a:r>
              <a:rPr lang="en-GB" sz="3600" b="1" dirty="0" err="1" smtClean="0">
                <a:solidFill>
                  <a:srgbClr val="94007C"/>
                </a:solidFill>
              </a:rPr>
              <a:t>Cyfeirir</a:t>
            </a:r>
            <a:r>
              <a:rPr lang="en-GB" sz="3600" b="1" dirty="0" smtClean="0">
                <a:solidFill>
                  <a:srgbClr val="94007C"/>
                </a:solidFill>
              </a:rPr>
              <a:t> </a:t>
            </a:r>
            <a:r>
              <a:rPr lang="en-GB" sz="3600" b="1" dirty="0" err="1" smtClean="0">
                <a:solidFill>
                  <a:srgbClr val="94007C"/>
                </a:solidFill>
              </a:rPr>
              <a:t>atynt</a:t>
            </a:r>
            <a:r>
              <a:rPr lang="en-GB" sz="3600" b="1" dirty="0" smtClean="0">
                <a:solidFill>
                  <a:srgbClr val="94007C"/>
                </a:solidFill>
              </a:rPr>
              <a:t> </a:t>
            </a:r>
            <a:r>
              <a:rPr lang="en-GB" sz="3600" b="1" dirty="0" err="1" smtClean="0">
                <a:solidFill>
                  <a:srgbClr val="94007C"/>
                </a:solidFill>
              </a:rPr>
              <a:t>weithiau</a:t>
            </a:r>
            <a:r>
              <a:rPr lang="en-GB" sz="3600" b="1" dirty="0" smtClean="0">
                <a:solidFill>
                  <a:srgbClr val="94007C"/>
                </a:solidFill>
              </a:rPr>
              <a:t> </a:t>
            </a:r>
            <a:r>
              <a:rPr lang="en-GB" sz="3600" b="1" dirty="0" err="1" smtClean="0">
                <a:solidFill>
                  <a:srgbClr val="94007C"/>
                </a:solidFill>
              </a:rPr>
              <a:t>fel</a:t>
            </a:r>
            <a:r>
              <a:rPr lang="en-GB" sz="3600" b="1" dirty="0" smtClean="0">
                <a:solidFill>
                  <a:srgbClr val="94007C"/>
                </a:solidFill>
              </a:rPr>
              <a:t> </a:t>
            </a:r>
            <a:r>
              <a:rPr lang="en-GB" sz="3600" b="1" dirty="0" err="1" smtClean="0">
                <a:solidFill>
                  <a:srgbClr val="94007C"/>
                </a:solidFill>
              </a:rPr>
              <a:t>Nodau</a:t>
            </a:r>
            <a:r>
              <a:rPr lang="en-GB" sz="3600" b="1" dirty="0" smtClean="0">
                <a:solidFill>
                  <a:srgbClr val="94007C"/>
                </a:solidFill>
              </a:rPr>
              <a:t> </a:t>
            </a:r>
            <a:r>
              <a:rPr lang="en-GB" sz="3600" b="1" dirty="0" err="1" smtClean="0">
                <a:solidFill>
                  <a:srgbClr val="94007C"/>
                </a:solidFill>
              </a:rPr>
              <a:t>Datblygiad</a:t>
            </a:r>
            <a:r>
              <a:rPr lang="en-GB" sz="3600" b="1" dirty="0" smtClean="0">
                <a:solidFill>
                  <a:srgbClr val="94007C"/>
                </a:solidFill>
              </a:rPr>
              <a:t> </a:t>
            </a:r>
            <a:r>
              <a:rPr lang="en-GB" sz="3600" b="1" dirty="0" err="1" smtClean="0">
                <a:solidFill>
                  <a:srgbClr val="94007C"/>
                </a:solidFill>
              </a:rPr>
              <a:t>Ysgol</a:t>
            </a:r>
            <a:r>
              <a:rPr lang="en-GB" sz="3600" b="1" dirty="0" smtClean="0">
                <a:solidFill>
                  <a:srgbClr val="94007C"/>
                </a:solidFill>
              </a:rPr>
              <a:t>)</a:t>
            </a:r>
            <a:endParaRPr lang="en-GB" sz="3600" b="1" dirty="0">
              <a:solidFill>
                <a:srgbClr val="94007C"/>
              </a:solidFill>
            </a:endParaRPr>
          </a:p>
        </p:txBody>
      </p:sp>
      <p:sp>
        <p:nvSpPr>
          <p:cNvPr id="6147" name="Rectangle 3"/>
          <p:cNvSpPr>
            <a:spLocks noGrp="1" noChangeArrowheads="1"/>
          </p:cNvSpPr>
          <p:nvPr>
            <p:ph idx="1"/>
          </p:nvPr>
        </p:nvSpPr>
        <p:spPr>
          <a:xfrm>
            <a:off x="2404186" y="1600200"/>
            <a:ext cx="6739814" cy="4525963"/>
          </a:xfrm>
        </p:spPr>
        <p:txBody>
          <a:bodyPr>
            <a:normAutofit/>
          </a:bodyPr>
          <a:lstStyle/>
          <a:p>
            <a:pPr>
              <a:buClr>
                <a:srgbClr val="66FF33"/>
              </a:buClr>
              <a:buFont typeface="Wingdings" charset="2"/>
              <a:buChar char="v"/>
            </a:pPr>
            <a:r>
              <a:rPr lang="en-GB" sz="2400" b="1" dirty="0" err="1" smtClean="0">
                <a:solidFill>
                  <a:schemeClr val="accent2"/>
                </a:solidFill>
              </a:rPr>
              <a:t>Nodi</a:t>
            </a:r>
            <a:r>
              <a:rPr lang="en-GB" sz="2400" b="1" dirty="0" smtClean="0">
                <a:solidFill>
                  <a:schemeClr val="accent2"/>
                </a:solidFill>
              </a:rPr>
              <a:t> </a:t>
            </a:r>
            <a:r>
              <a:rPr lang="en-GB" sz="2400" b="1" dirty="0" err="1" smtClean="0">
                <a:solidFill>
                  <a:schemeClr val="accent2"/>
                </a:solidFill>
              </a:rPr>
              <a:t>amcanion</a:t>
            </a:r>
            <a:r>
              <a:rPr lang="en-GB" sz="2400" b="1" dirty="0" smtClean="0">
                <a:solidFill>
                  <a:schemeClr val="accent2"/>
                </a:solidFill>
              </a:rPr>
              <a:t> </a:t>
            </a:r>
            <a:r>
              <a:rPr lang="en-GB" sz="2400" b="1" dirty="0" err="1" smtClean="0">
                <a:solidFill>
                  <a:schemeClr val="accent2"/>
                </a:solidFill>
              </a:rPr>
              <a:t>cwricwlwaidd</a:t>
            </a:r>
            <a:r>
              <a:rPr lang="en-GB" sz="2400" b="1" dirty="0" smtClean="0">
                <a:solidFill>
                  <a:schemeClr val="accent2"/>
                </a:solidFill>
              </a:rPr>
              <a:t> ac </a:t>
            </a:r>
            <a:r>
              <a:rPr lang="en-GB" sz="2400" b="1" dirty="0" err="1" smtClean="0">
                <a:solidFill>
                  <a:schemeClr val="accent2"/>
                </a:solidFill>
              </a:rPr>
              <a:t>amcanion</a:t>
            </a:r>
            <a:r>
              <a:rPr lang="en-GB" sz="2400" b="1" dirty="0" smtClean="0">
                <a:solidFill>
                  <a:schemeClr val="accent2"/>
                </a:solidFill>
              </a:rPr>
              <a:t> </a:t>
            </a:r>
            <a:r>
              <a:rPr lang="en-GB" sz="2400" b="1" dirty="0" err="1" smtClean="0">
                <a:solidFill>
                  <a:schemeClr val="accent2"/>
                </a:solidFill>
              </a:rPr>
              <a:t>eraill</a:t>
            </a:r>
            <a:r>
              <a:rPr lang="en-GB" sz="2400" b="1" dirty="0" smtClean="0">
                <a:solidFill>
                  <a:schemeClr val="accent2"/>
                </a:solidFill>
              </a:rPr>
              <a:t> </a:t>
            </a:r>
            <a:r>
              <a:rPr lang="en-GB" sz="2400" b="1" dirty="0" err="1" smtClean="0">
                <a:solidFill>
                  <a:schemeClr val="accent2"/>
                </a:solidFill>
              </a:rPr>
              <a:t>yr</a:t>
            </a:r>
            <a:r>
              <a:rPr lang="en-GB" sz="2400" b="1" dirty="0" smtClean="0">
                <a:solidFill>
                  <a:schemeClr val="accent2"/>
                </a:solidFill>
              </a:rPr>
              <a:t> </a:t>
            </a:r>
            <a:r>
              <a:rPr lang="en-GB" sz="2400" b="1" dirty="0" err="1" smtClean="0">
                <a:solidFill>
                  <a:schemeClr val="accent2"/>
                </a:solidFill>
              </a:rPr>
              <a:t>ysgol</a:t>
            </a:r>
            <a:r>
              <a:rPr lang="en-GB" sz="2400" b="1" dirty="0" smtClean="0">
                <a:solidFill>
                  <a:schemeClr val="accent2"/>
                </a:solidFill>
              </a:rPr>
              <a:t> </a:t>
            </a:r>
            <a:endParaRPr lang="en-GB" sz="2400" b="1" dirty="0">
              <a:solidFill>
                <a:schemeClr val="accent2"/>
              </a:solidFill>
            </a:endParaRPr>
          </a:p>
          <a:p>
            <a:pPr>
              <a:buClr>
                <a:srgbClr val="66FF33"/>
              </a:buClr>
              <a:buFont typeface="Wingdings" charset="2"/>
              <a:buChar char="v"/>
            </a:pPr>
            <a:r>
              <a:rPr lang="en-GB" sz="2400" b="1" dirty="0" smtClean="0"/>
              <a:t>Dull da o </a:t>
            </a:r>
            <a:r>
              <a:rPr lang="en-GB" sz="2400" b="1" dirty="0" err="1" smtClean="0"/>
              <a:t>gydnabod</a:t>
            </a:r>
            <a:r>
              <a:rPr lang="en-GB" sz="2400" b="1" dirty="0" smtClean="0"/>
              <a:t> </a:t>
            </a:r>
            <a:r>
              <a:rPr lang="en-GB" sz="2400" b="1" dirty="0" err="1" smtClean="0"/>
              <a:t>cyrhaeddiadau’r</a:t>
            </a:r>
            <a:r>
              <a:rPr lang="en-GB" sz="2400" b="1" dirty="0" smtClean="0"/>
              <a:t> </a:t>
            </a:r>
            <a:r>
              <a:rPr lang="en-GB" sz="2400" b="1" dirty="0" err="1" smtClean="0"/>
              <a:t>ysgol</a:t>
            </a:r>
            <a:r>
              <a:rPr lang="en-GB" sz="2400" b="1" dirty="0" smtClean="0"/>
              <a:t> </a:t>
            </a:r>
          </a:p>
          <a:p>
            <a:pPr>
              <a:buClr>
                <a:srgbClr val="66FF33"/>
              </a:buClr>
              <a:buFont typeface="Wingdings" charset="2"/>
              <a:buChar char="v"/>
            </a:pPr>
            <a:r>
              <a:rPr lang="en-GB" sz="2400" b="1" dirty="0" err="1" smtClean="0">
                <a:solidFill>
                  <a:schemeClr val="accent2"/>
                </a:solidFill>
              </a:rPr>
              <a:t>Gosod</a:t>
            </a:r>
            <a:r>
              <a:rPr lang="en-GB" sz="2400" b="1" dirty="0" smtClean="0">
                <a:solidFill>
                  <a:schemeClr val="accent2"/>
                </a:solidFill>
              </a:rPr>
              <a:t> </a:t>
            </a:r>
            <a:r>
              <a:rPr lang="en-GB" sz="2400" b="1" dirty="0" err="1" smtClean="0">
                <a:solidFill>
                  <a:schemeClr val="accent2"/>
                </a:solidFill>
              </a:rPr>
              <a:t>cyd-destun</a:t>
            </a:r>
            <a:r>
              <a:rPr lang="en-GB" sz="2400" b="1" dirty="0" smtClean="0">
                <a:solidFill>
                  <a:schemeClr val="accent2"/>
                </a:solidFill>
              </a:rPr>
              <a:t> a </a:t>
            </a:r>
            <a:r>
              <a:rPr lang="en-GB" sz="2400" b="1" dirty="0" err="1" smtClean="0">
                <a:solidFill>
                  <a:schemeClr val="accent2"/>
                </a:solidFill>
              </a:rPr>
              <a:t>fframwaith</a:t>
            </a:r>
            <a:r>
              <a:rPr lang="en-GB" sz="2400" b="1" dirty="0" smtClean="0">
                <a:solidFill>
                  <a:schemeClr val="accent2"/>
                </a:solidFill>
              </a:rPr>
              <a:t> </a:t>
            </a:r>
            <a:r>
              <a:rPr lang="en-GB" sz="2400" b="1" dirty="0" err="1">
                <a:solidFill>
                  <a:schemeClr val="accent2"/>
                </a:solidFill>
              </a:rPr>
              <a:t>i</a:t>
            </a:r>
            <a:r>
              <a:rPr lang="en-GB" sz="2400" b="1" dirty="0" err="1" smtClean="0">
                <a:solidFill>
                  <a:schemeClr val="accent2"/>
                </a:solidFill>
              </a:rPr>
              <a:t>’r</a:t>
            </a:r>
            <a:r>
              <a:rPr lang="en-GB" sz="2400" b="1" dirty="0" smtClean="0">
                <a:solidFill>
                  <a:schemeClr val="accent2"/>
                </a:solidFill>
              </a:rPr>
              <a:t> </a:t>
            </a:r>
            <a:r>
              <a:rPr lang="en-GB" sz="2400" b="1" dirty="0" err="1" smtClean="0">
                <a:solidFill>
                  <a:schemeClr val="accent2"/>
                </a:solidFill>
              </a:rPr>
              <a:t>ysgol</a:t>
            </a:r>
            <a:r>
              <a:rPr lang="en-GB" sz="2400" b="1" dirty="0" smtClean="0">
                <a:solidFill>
                  <a:schemeClr val="accent2"/>
                </a:solidFill>
              </a:rPr>
              <a:t> </a:t>
            </a:r>
            <a:r>
              <a:rPr lang="en-GB" sz="2400" b="1" dirty="0" err="1" smtClean="0">
                <a:solidFill>
                  <a:schemeClr val="accent2"/>
                </a:solidFill>
              </a:rPr>
              <a:t>ar</a:t>
            </a:r>
            <a:r>
              <a:rPr lang="en-GB" sz="2400" b="1" dirty="0" smtClean="0">
                <a:solidFill>
                  <a:schemeClr val="accent2"/>
                </a:solidFill>
              </a:rPr>
              <a:t> </a:t>
            </a:r>
            <a:r>
              <a:rPr lang="en-GB" sz="2400" b="1" dirty="0" err="1" smtClean="0">
                <a:solidFill>
                  <a:schemeClr val="accent2"/>
                </a:solidFill>
              </a:rPr>
              <a:t>gyfer</a:t>
            </a:r>
            <a:r>
              <a:rPr lang="en-GB" sz="2400" b="1" dirty="0" smtClean="0">
                <a:solidFill>
                  <a:schemeClr val="accent2"/>
                </a:solidFill>
              </a:rPr>
              <a:t> </a:t>
            </a:r>
            <a:r>
              <a:rPr lang="en-GB" sz="2400" b="1" dirty="0" err="1" smtClean="0">
                <a:solidFill>
                  <a:schemeClr val="accent2"/>
                </a:solidFill>
              </a:rPr>
              <a:t>cynllunio</a:t>
            </a:r>
            <a:r>
              <a:rPr lang="en-GB" sz="2400" b="1" dirty="0" smtClean="0">
                <a:solidFill>
                  <a:schemeClr val="accent2"/>
                </a:solidFill>
              </a:rPr>
              <a:t> </a:t>
            </a:r>
            <a:r>
              <a:rPr lang="en-GB" sz="2400" b="1" dirty="0" err="1" smtClean="0">
                <a:solidFill>
                  <a:schemeClr val="accent2"/>
                </a:solidFill>
              </a:rPr>
              <a:t>ar</a:t>
            </a:r>
            <a:r>
              <a:rPr lang="en-GB" sz="2400" b="1" dirty="0" smtClean="0">
                <a:solidFill>
                  <a:schemeClr val="accent2"/>
                </a:solidFill>
              </a:rPr>
              <a:t> </a:t>
            </a:r>
            <a:r>
              <a:rPr lang="en-GB" sz="2400" b="1" dirty="0" err="1" smtClean="0">
                <a:solidFill>
                  <a:schemeClr val="accent2"/>
                </a:solidFill>
              </a:rPr>
              <a:t>gyfer</a:t>
            </a:r>
            <a:r>
              <a:rPr lang="en-GB" sz="2400" b="1" dirty="0" smtClean="0">
                <a:solidFill>
                  <a:schemeClr val="accent2"/>
                </a:solidFill>
              </a:rPr>
              <a:t> </a:t>
            </a:r>
            <a:r>
              <a:rPr lang="en-GB" sz="2400" b="1" dirty="0" err="1" smtClean="0">
                <a:solidFill>
                  <a:schemeClr val="accent2"/>
                </a:solidFill>
              </a:rPr>
              <a:t>cynnydd</a:t>
            </a:r>
            <a:r>
              <a:rPr lang="en-GB" sz="2400" b="1" dirty="0" smtClean="0">
                <a:solidFill>
                  <a:schemeClr val="accent2"/>
                </a:solidFill>
              </a:rPr>
              <a:t> </a:t>
            </a:r>
          </a:p>
          <a:p>
            <a:pPr>
              <a:buClr>
                <a:srgbClr val="66FF33"/>
              </a:buClr>
              <a:buFont typeface="Wingdings" charset="2"/>
              <a:buChar char="v"/>
            </a:pPr>
            <a:r>
              <a:rPr lang="en-GB" sz="2400" b="1" dirty="0" err="1" smtClean="0"/>
              <a:t>Helpu</a:t>
            </a:r>
            <a:r>
              <a:rPr lang="en-GB" sz="2400" b="1" dirty="0" smtClean="0"/>
              <a:t> </a:t>
            </a:r>
            <a:r>
              <a:rPr lang="en-GB" sz="2400" b="1" dirty="0" err="1" smtClean="0"/>
              <a:t>newid</a:t>
            </a:r>
            <a:r>
              <a:rPr lang="en-GB" sz="2400" b="1" dirty="0" smtClean="0"/>
              <a:t> </a:t>
            </a:r>
            <a:r>
              <a:rPr lang="en-GB" sz="2400" b="1" dirty="0" err="1" smtClean="0"/>
              <a:t>uniongyrchol</a:t>
            </a:r>
            <a:r>
              <a:rPr lang="en-GB" sz="2400" b="1" dirty="0" smtClean="0"/>
              <a:t> </a:t>
            </a:r>
            <a:r>
              <a:rPr lang="en-GB" sz="2400" b="1" dirty="0" err="1" smtClean="0"/>
              <a:t>yn</a:t>
            </a:r>
            <a:r>
              <a:rPr lang="en-GB" sz="2400" b="1" dirty="0" smtClean="0"/>
              <a:t> </a:t>
            </a:r>
            <a:r>
              <a:rPr lang="en-GB" sz="2400" b="1" dirty="0" err="1" smtClean="0"/>
              <a:t>hytrach</a:t>
            </a:r>
            <a:r>
              <a:rPr lang="en-GB" sz="2400" b="1" dirty="0" smtClean="0"/>
              <a:t> nag </a:t>
            </a:r>
            <a:r>
              <a:rPr lang="en-GB" sz="2400" b="1" dirty="0" err="1" smtClean="0"/>
              <a:t>ymateb</a:t>
            </a:r>
            <a:r>
              <a:rPr lang="en-GB" sz="2400" b="1" dirty="0" smtClean="0"/>
              <a:t> </a:t>
            </a:r>
            <a:r>
              <a:rPr lang="en-GB" sz="2400" b="1" dirty="0" err="1" smtClean="0"/>
              <a:t>iddo</a:t>
            </a:r>
            <a:endParaRPr lang="en-GB" sz="2400" b="1" dirty="0"/>
          </a:p>
          <a:p>
            <a:pPr>
              <a:buClr>
                <a:srgbClr val="66FF33"/>
              </a:buClr>
              <a:buFont typeface="Wingdings" charset="2"/>
              <a:buChar char="v"/>
            </a:pPr>
            <a:r>
              <a:rPr lang="en-GB" sz="2400" b="1" dirty="0" err="1" smtClean="0">
                <a:solidFill>
                  <a:schemeClr val="accent2"/>
                </a:solidFill>
              </a:rPr>
              <a:t>Cynorthwyo’r</a:t>
            </a:r>
            <a:r>
              <a:rPr lang="en-GB" sz="2400" b="1" dirty="0" smtClean="0">
                <a:solidFill>
                  <a:schemeClr val="accent2"/>
                </a:solidFill>
              </a:rPr>
              <a:t> </a:t>
            </a:r>
            <a:r>
              <a:rPr lang="en-GB" sz="2400" b="1" dirty="0" err="1" smtClean="0">
                <a:solidFill>
                  <a:schemeClr val="accent2"/>
                </a:solidFill>
              </a:rPr>
              <a:t>ysgol</a:t>
            </a:r>
            <a:r>
              <a:rPr lang="en-GB" sz="2400" b="1" dirty="0" smtClean="0">
                <a:solidFill>
                  <a:schemeClr val="accent2"/>
                </a:solidFill>
              </a:rPr>
              <a:t> </a:t>
            </a:r>
            <a:r>
              <a:rPr lang="en-GB" sz="2400" b="1" dirty="0" err="1" smtClean="0">
                <a:solidFill>
                  <a:schemeClr val="accent2"/>
                </a:solidFill>
              </a:rPr>
              <a:t>i</a:t>
            </a:r>
            <a:r>
              <a:rPr lang="en-GB" sz="2400" b="1" dirty="0" smtClean="0">
                <a:solidFill>
                  <a:schemeClr val="accent2"/>
                </a:solidFill>
              </a:rPr>
              <a:t> </a:t>
            </a:r>
            <a:r>
              <a:rPr lang="en-GB" sz="2400" b="1" dirty="0" err="1" smtClean="0">
                <a:solidFill>
                  <a:schemeClr val="accent2"/>
                </a:solidFill>
              </a:rPr>
              <a:t>adnabod</a:t>
            </a:r>
            <a:r>
              <a:rPr lang="en-GB" sz="2400" b="1" dirty="0" smtClean="0">
                <a:solidFill>
                  <a:schemeClr val="accent2"/>
                </a:solidFill>
              </a:rPr>
              <a:t> </a:t>
            </a:r>
            <a:r>
              <a:rPr lang="en-GB" sz="2400" b="1" dirty="0" err="1" smtClean="0">
                <a:solidFill>
                  <a:schemeClr val="accent2"/>
                </a:solidFill>
              </a:rPr>
              <a:t>cryfderau</a:t>
            </a:r>
            <a:r>
              <a:rPr lang="en-GB" sz="2400" b="1" dirty="0" smtClean="0">
                <a:solidFill>
                  <a:schemeClr val="accent2"/>
                </a:solidFill>
              </a:rPr>
              <a:t> a </a:t>
            </a:r>
            <a:r>
              <a:rPr lang="en-GB" sz="2400" b="1" dirty="0" err="1" smtClean="0">
                <a:solidFill>
                  <a:schemeClr val="accent2"/>
                </a:solidFill>
              </a:rPr>
              <a:t>gwendidau</a:t>
            </a:r>
            <a:endParaRPr lang="en-GB" sz="2400" b="1" dirty="0">
              <a:solidFill>
                <a:schemeClr val="accent2"/>
              </a:solidFill>
            </a:endParaRPr>
          </a:p>
          <a:p>
            <a:pPr>
              <a:buClr>
                <a:srgbClr val="66FF33"/>
              </a:buClr>
              <a:buFont typeface="Wingdings" charset="2"/>
              <a:buChar char="v"/>
            </a:pPr>
            <a:r>
              <a:rPr lang="en-GB" sz="2400" b="1" dirty="0" err="1" smtClean="0"/>
              <a:t>Galluogi’r</a:t>
            </a:r>
            <a:r>
              <a:rPr lang="en-GB" sz="2400" b="1" dirty="0" smtClean="0"/>
              <a:t> </a:t>
            </a:r>
            <a:r>
              <a:rPr lang="en-GB" sz="2400" b="1" dirty="0" err="1" smtClean="0"/>
              <a:t>ysgol</a:t>
            </a:r>
            <a:r>
              <a:rPr lang="en-GB" sz="2400" b="1" dirty="0" smtClean="0"/>
              <a:t> </a:t>
            </a:r>
            <a:r>
              <a:rPr lang="en-GB" sz="2400" b="1" dirty="0" err="1" smtClean="0"/>
              <a:t>i</a:t>
            </a:r>
            <a:r>
              <a:rPr lang="en-GB" sz="2400" b="1" dirty="0" smtClean="0"/>
              <a:t> </a:t>
            </a:r>
            <a:r>
              <a:rPr lang="en-GB" sz="2400" b="1" dirty="0" err="1" smtClean="0"/>
              <a:t>fanteisio</a:t>
            </a:r>
            <a:r>
              <a:rPr lang="en-GB" sz="2400" b="1" dirty="0" smtClean="0"/>
              <a:t> </a:t>
            </a:r>
            <a:r>
              <a:rPr lang="en-GB" sz="2400" b="1" dirty="0" err="1" smtClean="0"/>
              <a:t>ar</a:t>
            </a:r>
            <a:r>
              <a:rPr lang="en-GB" sz="2400" b="1" dirty="0" smtClean="0"/>
              <a:t> </a:t>
            </a:r>
            <a:r>
              <a:rPr lang="en-GB" sz="2400" b="1" dirty="0" err="1" smtClean="0"/>
              <a:t>arbenigedd</a:t>
            </a:r>
            <a:r>
              <a:rPr lang="en-GB" sz="2400" b="1" dirty="0" smtClean="0"/>
              <a:t> </a:t>
            </a:r>
            <a:r>
              <a:rPr lang="en-GB" sz="2400" b="1" dirty="0" err="1" smtClean="0"/>
              <a:t>pob</a:t>
            </a:r>
            <a:r>
              <a:rPr lang="en-GB" sz="2400" b="1" dirty="0" smtClean="0"/>
              <a:t> </a:t>
            </a:r>
            <a:r>
              <a:rPr lang="en-GB" sz="2400" b="1" dirty="0" err="1" smtClean="0"/>
              <a:t>aelod</a:t>
            </a:r>
            <a:r>
              <a:rPr lang="en-GB" sz="2400" b="1" dirty="0" smtClean="0"/>
              <a:t> o staff a </a:t>
            </a:r>
            <a:r>
              <a:rPr lang="en-GB" sz="2400" b="1" dirty="0" err="1" smtClean="0"/>
              <a:t>hybu</a:t>
            </a:r>
            <a:r>
              <a:rPr lang="en-GB" sz="2400" b="1" dirty="0" smtClean="0"/>
              <a:t> </a:t>
            </a:r>
            <a:r>
              <a:rPr lang="en-GB" sz="2400" b="1" dirty="0" err="1" smtClean="0"/>
              <a:t>cyd-weithio</a:t>
            </a:r>
            <a:r>
              <a:rPr lang="en-GB" sz="2400" b="1" dirty="0" smtClean="0"/>
              <a:t> </a:t>
            </a:r>
            <a:r>
              <a:rPr lang="en-GB" sz="2400" b="1" dirty="0" err="1" smtClean="0"/>
              <a:t>fel</a:t>
            </a:r>
            <a:r>
              <a:rPr lang="en-GB" sz="2400" b="1" dirty="0" smtClean="0"/>
              <a:t> </a:t>
            </a:r>
            <a:r>
              <a:rPr lang="en-GB" sz="2400" b="1" dirty="0" err="1" smtClean="0"/>
              <a:t>tim</a:t>
            </a:r>
            <a:endParaRPr lang="en-GB" sz="2400" b="1" dirty="0"/>
          </a:p>
        </p:txBody>
      </p:sp>
    </p:spTree>
    <p:extLst>
      <p:ext uri="{BB962C8B-B14F-4D97-AF65-F5344CB8AC3E}">
        <p14:creationId xmlns:p14="http://schemas.microsoft.com/office/powerpoint/2010/main" val="41576318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4000" dirty="0" err="1" smtClean="0">
                <a:solidFill>
                  <a:srgbClr val="94007C"/>
                </a:solidFill>
              </a:rPr>
              <a:t>Cynllun</a:t>
            </a:r>
            <a:r>
              <a:rPr lang="en-GB" sz="4000" dirty="0" smtClean="0">
                <a:solidFill>
                  <a:srgbClr val="94007C"/>
                </a:solidFill>
              </a:rPr>
              <a:t> </a:t>
            </a:r>
            <a:r>
              <a:rPr lang="en-GB" sz="4000" dirty="0" err="1" smtClean="0">
                <a:solidFill>
                  <a:srgbClr val="94007C"/>
                </a:solidFill>
              </a:rPr>
              <a:t>Datblygu</a:t>
            </a:r>
            <a:r>
              <a:rPr lang="en-GB" sz="4000" dirty="0" smtClean="0">
                <a:solidFill>
                  <a:srgbClr val="94007C"/>
                </a:solidFill>
              </a:rPr>
              <a:t> </a:t>
            </a:r>
            <a:r>
              <a:rPr lang="en-GB" sz="4000" dirty="0" err="1" smtClean="0">
                <a:solidFill>
                  <a:srgbClr val="94007C"/>
                </a:solidFill>
              </a:rPr>
              <a:t>Ysgol</a:t>
            </a:r>
            <a:r>
              <a:rPr lang="en-GB" sz="4000" dirty="0" smtClean="0">
                <a:solidFill>
                  <a:srgbClr val="94007C"/>
                </a:solidFill>
              </a:rPr>
              <a:t> - Pam</a:t>
            </a:r>
            <a:r>
              <a:rPr lang="en-GB" sz="4000" dirty="0" smtClean="0">
                <a:solidFill>
                  <a:srgbClr val="94007C"/>
                </a:solidFill>
              </a:rPr>
              <a:t>?</a:t>
            </a:r>
            <a:endParaRPr lang="en-GB" sz="4000" dirty="0">
              <a:solidFill>
                <a:srgbClr val="94007C"/>
              </a:solidFill>
            </a:endParaRPr>
          </a:p>
        </p:txBody>
      </p:sp>
      <p:sp>
        <p:nvSpPr>
          <p:cNvPr id="7171" name="Rectangle 3"/>
          <p:cNvSpPr>
            <a:spLocks noGrp="1" noChangeArrowheads="1"/>
          </p:cNvSpPr>
          <p:nvPr>
            <p:ph idx="1"/>
          </p:nvPr>
        </p:nvSpPr>
        <p:spPr>
          <a:xfrm>
            <a:off x="2327012" y="1600200"/>
            <a:ext cx="7145528" cy="4525963"/>
          </a:xfrm>
        </p:spPr>
        <p:txBody>
          <a:bodyPr>
            <a:normAutofit/>
          </a:bodyPr>
          <a:lstStyle/>
          <a:p>
            <a:pPr>
              <a:lnSpc>
                <a:spcPct val="80000"/>
              </a:lnSpc>
            </a:pPr>
            <a:r>
              <a:rPr lang="en-GB" sz="2400" dirty="0" err="1" smtClean="0"/>
              <a:t>Er</a:t>
            </a:r>
            <a:r>
              <a:rPr lang="en-GB" sz="2400" dirty="0" smtClean="0"/>
              <a:t> </a:t>
            </a:r>
            <a:r>
              <a:rPr lang="en-GB" sz="2400" dirty="0" err="1" smtClean="0"/>
              <a:t>mwyn</a:t>
            </a:r>
            <a:r>
              <a:rPr lang="en-GB" sz="2400" dirty="0" smtClean="0"/>
              <a:t> </a:t>
            </a:r>
            <a:r>
              <a:rPr lang="en-GB" sz="2400" dirty="0" err="1" smtClean="0"/>
              <a:t>medru</a:t>
            </a:r>
            <a:r>
              <a:rPr lang="en-GB" sz="2400" dirty="0" smtClean="0"/>
              <a:t> </a:t>
            </a:r>
            <a:r>
              <a:rPr lang="en-GB" sz="2400" dirty="0" err="1" smtClean="0"/>
              <a:t>rheoli</a:t>
            </a:r>
            <a:r>
              <a:rPr lang="en-GB" sz="2400" dirty="0" smtClean="0"/>
              <a:t> </a:t>
            </a:r>
            <a:r>
              <a:rPr lang="en-GB" sz="2400" dirty="0" err="1" smtClean="0"/>
              <a:t>newid</a:t>
            </a:r>
            <a:endParaRPr lang="en-GB" sz="2400" dirty="0"/>
          </a:p>
          <a:p>
            <a:pPr>
              <a:lnSpc>
                <a:spcPct val="80000"/>
              </a:lnSpc>
            </a:pPr>
            <a:r>
              <a:rPr lang="en-GB" sz="2400" dirty="0" smtClean="0"/>
              <a:t>I </a:t>
            </a:r>
            <a:r>
              <a:rPr lang="en-GB" sz="2400" dirty="0" err="1" smtClean="0"/>
              <a:t>arwain</a:t>
            </a:r>
            <a:r>
              <a:rPr lang="en-GB" sz="2400" dirty="0" smtClean="0"/>
              <a:t> </a:t>
            </a:r>
            <a:r>
              <a:rPr lang="en-GB" sz="2400" dirty="0" err="1" smtClean="0"/>
              <a:t>newid</a:t>
            </a:r>
            <a:r>
              <a:rPr lang="en-GB" sz="2400" dirty="0" smtClean="0"/>
              <a:t> </a:t>
            </a:r>
            <a:r>
              <a:rPr lang="en-GB" sz="2400" dirty="0" err="1" smtClean="0"/>
              <a:t>yn</a:t>
            </a:r>
            <a:r>
              <a:rPr lang="en-GB" sz="2400" dirty="0" smtClean="0"/>
              <a:t> </a:t>
            </a:r>
            <a:r>
              <a:rPr lang="en-GB" sz="2400" dirty="0" err="1" smtClean="0"/>
              <a:t>hytrach</a:t>
            </a:r>
            <a:r>
              <a:rPr lang="en-GB" sz="2400" dirty="0" smtClean="0"/>
              <a:t> nag </a:t>
            </a:r>
            <a:r>
              <a:rPr lang="en-GB" sz="2400" dirty="0" err="1" smtClean="0"/>
              <a:t>ymateb</a:t>
            </a:r>
            <a:r>
              <a:rPr lang="en-GB" sz="2400" dirty="0" smtClean="0"/>
              <a:t> </a:t>
            </a:r>
            <a:r>
              <a:rPr lang="en-GB" sz="2400" dirty="0" err="1" smtClean="0"/>
              <a:t>iddo</a:t>
            </a:r>
            <a:endParaRPr lang="en-GB" sz="2400" dirty="0"/>
          </a:p>
          <a:p>
            <a:pPr>
              <a:lnSpc>
                <a:spcPct val="80000"/>
              </a:lnSpc>
            </a:pPr>
            <a:r>
              <a:rPr lang="en-GB" sz="2400" dirty="0" smtClean="0"/>
              <a:t>I </a:t>
            </a:r>
            <a:r>
              <a:rPr lang="en-GB" sz="2400" dirty="0" err="1" smtClean="0"/>
              <a:t>osod</a:t>
            </a:r>
            <a:r>
              <a:rPr lang="en-GB" sz="2400" dirty="0" smtClean="0"/>
              <a:t> </a:t>
            </a:r>
            <a:r>
              <a:rPr lang="en-GB" sz="2400" dirty="0" err="1" smtClean="0"/>
              <a:t>strwythur</a:t>
            </a:r>
            <a:r>
              <a:rPr lang="en-GB" sz="2400" dirty="0" smtClean="0"/>
              <a:t> </a:t>
            </a:r>
            <a:r>
              <a:rPr lang="en-GB" sz="2400" dirty="0" err="1"/>
              <a:t>i</a:t>
            </a:r>
            <a:r>
              <a:rPr lang="en-GB" sz="2400" dirty="0" err="1" smtClean="0"/>
              <a:t>’r</a:t>
            </a:r>
            <a:r>
              <a:rPr lang="en-GB" sz="2400" dirty="0" smtClean="0"/>
              <a:t> broses</a:t>
            </a:r>
            <a:endParaRPr lang="en-GB" sz="2400" dirty="0"/>
          </a:p>
          <a:p>
            <a:pPr>
              <a:lnSpc>
                <a:spcPct val="80000"/>
              </a:lnSpc>
            </a:pPr>
            <a:r>
              <a:rPr lang="en-GB" sz="2400" dirty="0" err="1" smtClean="0"/>
              <a:t>Mecanwaith</a:t>
            </a:r>
            <a:r>
              <a:rPr lang="en-GB" sz="2400" dirty="0" smtClean="0"/>
              <a:t> </a:t>
            </a:r>
            <a:r>
              <a:rPr lang="en-GB" sz="2400" dirty="0" err="1" smtClean="0"/>
              <a:t>canolog</a:t>
            </a:r>
            <a:r>
              <a:rPr lang="en-GB" sz="2400" dirty="0" smtClean="0"/>
              <a:t> </a:t>
            </a:r>
            <a:r>
              <a:rPr lang="en-GB" sz="2400" dirty="0" err="1" smtClean="0"/>
              <a:t>i</a:t>
            </a:r>
            <a:r>
              <a:rPr lang="en-GB" sz="2400" dirty="0" smtClean="0"/>
              <a:t> </a:t>
            </a:r>
            <a:r>
              <a:rPr lang="en-GB" sz="2400" dirty="0" err="1" smtClean="0"/>
              <a:t>gydlynu</a:t>
            </a:r>
            <a:r>
              <a:rPr lang="en-GB" sz="2400" dirty="0" smtClean="0"/>
              <a:t> </a:t>
            </a:r>
            <a:r>
              <a:rPr lang="en-GB" sz="2400" dirty="0" err="1" smtClean="0"/>
              <a:t>cynllunio</a:t>
            </a:r>
            <a:endParaRPr lang="en-GB" sz="2400" dirty="0"/>
          </a:p>
          <a:p>
            <a:pPr>
              <a:lnSpc>
                <a:spcPct val="80000"/>
              </a:lnSpc>
            </a:pPr>
            <a:r>
              <a:rPr lang="en-GB" sz="2400" dirty="0" smtClean="0"/>
              <a:t>I </a:t>
            </a:r>
            <a:r>
              <a:rPr lang="en-GB" sz="2400" dirty="0" err="1" smtClean="0"/>
              <a:t>sefydlu</a:t>
            </a:r>
            <a:r>
              <a:rPr lang="en-GB" sz="2400" dirty="0" smtClean="0"/>
              <a:t> </a:t>
            </a:r>
            <a:r>
              <a:rPr lang="en-GB" sz="2400" dirty="0" err="1" smtClean="0"/>
              <a:t>i</a:t>
            </a:r>
            <a:r>
              <a:rPr lang="en-GB" sz="2400" dirty="0" smtClean="0"/>
              <a:t> </a:t>
            </a:r>
            <a:r>
              <a:rPr lang="en-GB" sz="2400" dirty="0" err="1" smtClean="0"/>
              <a:t>ble</a:t>
            </a:r>
            <a:r>
              <a:rPr lang="en-GB" sz="2400" dirty="0" smtClean="0"/>
              <a:t> </a:t>
            </a:r>
            <a:r>
              <a:rPr lang="en-GB" sz="2400" dirty="0" err="1" smtClean="0"/>
              <a:t>mae’r</a:t>
            </a:r>
            <a:r>
              <a:rPr lang="en-GB" sz="2400" dirty="0" smtClean="0"/>
              <a:t> mater </a:t>
            </a:r>
            <a:r>
              <a:rPr lang="en-GB" sz="2400" dirty="0" err="1" smtClean="0"/>
              <a:t>yn</a:t>
            </a:r>
            <a:r>
              <a:rPr lang="en-GB" sz="2400" dirty="0" smtClean="0"/>
              <a:t> </a:t>
            </a:r>
            <a:r>
              <a:rPr lang="en-GB" sz="2400" dirty="0" err="1" smtClean="0"/>
              <a:t>mynd</a:t>
            </a:r>
            <a:endParaRPr lang="en-GB" sz="2400" dirty="0"/>
          </a:p>
          <a:p>
            <a:pPr>
              <a:lnSpc>
                <a:spcPct val="80000"/>
              </a:lnSpc>
            </a:pPr>
            <a:r>
              <a:rPr lang="en-GB" sz="2400" dirty="0" err="1" smtClean="0"/>
              <a:t>Cyfrwng</a:t>
            </a:r>
            <a:r>
              <a:rPr lang="en-GB" sz="2400" dirty="0" smtClean="0"/>
              <a:t> </a:t>
            </a:r>
            <a:r>
              <a:rPr lang="en-GB" sz="2400" dirty="0" err="1" smtClean="0"/>
              <a:t>i</a:t>
            </a:r>
            <a:r>
              <a:rPr lang="en-GB" sz="2400" dirty="0" smtClean="0"/>
              <a:t> </a:t>
            </a:r>
            <a:r>
              <a:rPr lang="en-GB" sz="2400" dirty="0" err="1" smtClean="0"/>
              <a:t>sefydlu</a:t>
            </a:r>
            <a:r>
              <a:rPr lang="en-GB" sz="2400" dirty="0" smtClean="0"/>
              <a:t> </a:t>
            </a:r>
            <a:r>
              <a:rPr lang="en-GB" sz="2400" dirty="0" err="1" smtClean="0"/>
              <a:t>blaenoriaethau</a:t>
            </a:r>
            <a:endParaRPr lang="en-GB" sz="2400" dirty="0"/>
          </a:p>
          <a:p>
            <a:pPr>
              <a:lnSpc>
                <a:spcPct val="80000"/>
              </a:lnSpc>
            </a:pPr>
            <a:r>
              <a:rPr lang="en-GB" sz="2400" dirty="0" err="1" smtClean="0"/>
              <a:t>Ffocysu</a:t>
            </a:r>
            <a:r>
              <a:rPr lang="en-GB" sz="2400" dirty="0" smtClean="0"/>
              <a:t> </a:t>
            </a:r>
            <a:r>
              <a:rPr lang="en-GB" sz="2400" dirty="0" err="1" smtClean="0"/>
              <a:t>egni</a:t>
            </a:r>
            <a:r>
              <a:rPr lang="en-GB" sz="2400" dirty="0" smtClean="0"/>
              <a:t> </a:t>
            </a:r>
            <a:r>
              <a:rPr lang="en-GB" sz="2400" dirty="0" err="1" smtClean="0"/>
              <a:t>mewn</a:t>
            </a:r>
            <a:r>
              <a:rPr lang="en-GB" sz="2400" dirty="0" smtClean="0"/>
              <a:t> </a:t>
            </a:r>
            <a:r>
              <a:rPr lang="en-GB" sz="2400" dirty="0" err="1" smtClean="0"/>
              <a:t>modd</a:t>
            </a:r>
            <a:r>
              <a:rPr lang="en-GB" sz="2400" dirty="0" smtClean="0"/>
              <a:t> </a:t>
            </a:r>
            <a:r>
              <a:rPr lang="en-GB" sz="2400" dirty="0" err="1" smtClean="0"/>
              <a:t>benodol</a:t>
            </a:r>
            <a:endParaRPr lang="en-GB" sz="2400" dirty="0"/>
          </a:p>
          <a:p>
            <a:pPr>
              <a:lnSpc>
                <a:spcPct val="80000"/>
              </a:lnSpc>
            </a:pPr>
            <a:r>
              <a:rPr lang="en-GB" sz="2400" dirty="0" err="1" smtClean="0"/>
              <a:t>Sicrhau</a:t>
            </a:r>
            <a:r>
              <a:rPr lang="en-GB" sz="2400" dirty="0" smtClean="0"/>
              <a:t> </a:t>
            </a:r>
            <a:r>
              <a:rPr lang="en-GB" sz="2400" dirty="0" err="1" smtClean="0"/>
              <a:t>gwelliant</a:t>
            </a:r>
            <a:r>
              <a:rPr lang="en-GB" sz="2400" dirty="0" smtClean="0"/>
              <a:t> a </a:t>
            </a:r>
            <a:r>
              <a:rPr lang="en-GB" sz="2400" dirty="0" err="1" smtClean="0"/>
              <a:t>chysondeb</a:t>
            </a:r>
            <a:endParaRPr lang="en-GB" sz="2400" dirty="0"/>
          </a:p>
          <a:p>
            <a:pPr>
              <a:lnSpc>
                <a:spcPct val="80000"/>
              </a:lnSpc>
            </a:pPr>
            <a:r>
              <a:rPr lang="en-GB" sz="2400" dirty="0" err="1" smtClean="0"/>
              <a:t>Cynorthwyo</a:t>
            </a:r>
            <a:r>
              <a:rPr lang="en-GB" sz="2400" dirty="0" smtClean="0"/>
              <a:t> </a:t>
            </a:r>
            <a:r>
              <a:rPr lang="en-GB" sz="2400" dirty="0" err="1" smtClean="0"/>
              <a:t>gwaith</a:t>
            </a:r>
            <a:r>
              <a:rPr lang="en-GB" sz="2400" dirty="0" smtClean="0"/>
              <a:t> </a:t>
            </a:r>
            <a:r>
              <a:rPr lang="en-GB" sz="2400" dirty="0" err="1" smtClean="0"/>
              <a:t>tim</a:t>
            </a:r>
            <a:r>
              <a:rPr lang="en-GB" sz="2400" dirty="0" smtClean="0"/>
              <a:t>  </a:t>
            </a:r>
            <a:r>
              <a:rPr lang="en-GB" sz="2400" dirty="0" err="1" smtClean="0"/>
              <a:t>effeithiol</a:t>
            </a:r>
            <a:endParaRPr lang="en-GB" sz="2400" dirty="0"/>
          </a:p>
          <a:p>
            <a:pPr>
              <a:lnSpc>
                <a:spcPct val="80000"/>
              </a:lnSpc>
            </a:pPr>
            <a:r>
              <a:rPr lang="en-GB" sz="2400" dirty="0" smtClean="0"/>
              <a:t>Proses </a:t>
            </a:r>
            <a:r>
              <a:rPr lang="en-GB" sz="2400" dirty="0" err="1" smtClean="0"/>
              <a:t>i</a:t>
            </a:r>
            <a:r>
              <a:rPr lang="en-GB" sz="2400" dirty="0" smtClean="0"/>
              <a:t> </a:t>
            </a:r>
            <a:r>
              <a:rPr lang="en-GB" sz="2400" dirty="0" err="1" smtClean="0"/>
              <a:t>adnabod</a:t>
            </a:r>
            <a:r>
              <a:rPr lang="en-GB" sz="2400" dirty="0" smtClean="0"/>
              <a:t> </a:t>
            </a:r>
            <a:r>
              <a:rPr lang="en-GB" sz="2400" dirty="0" err="1" smtClean="0"/>
              <a:t>rolau</a:t>
            </a:r>
            <a:r>
              <a:rPr lang="en-GB" sz="2400" dirty="0" smtClean="0"/>
              <a:t> a </a:t>
            </a:r>
            <a:r>
              <a:rPr lang="en-GB" sz="2400" dirty="0" err="1" smtClean="0"/>
              <a:t>chyfrifoldebau</a:t>
            </a:r>
            <a:endParaRPr lang="en-GB" sz="2400" dirty="0"/>
          </a:p>
          <a:p>
            <a:pPr>
              <a:lnSpc>
                <a:spcPct val="80000"/>
              </a:lnSpc>
            </a:pPr>
            <a:r>
              <a:rPr lang="en-GB" sz="2400" dirty="0" err="1" smtClean="0"/>
              <a:t>Rhoi</a:t>
            </a:r>
            <a:r>
              <a:rPr lang="en-GB" sz="2400" dirty="0" smtClean="0"/>
              <a:t> </a:t>
            </a:r>
            <a:r>
              <a:rPr lang="en-GB" sz="2400" dirty="0" err="1" smtClean="0"/>
              <a:t>pob</a:t>
            </a:r>
            <a:r>
              <a:rPr lang="en-GB" sz="2400" dirty="0" smtClean="0"/>
              <a:t> </a:t>
            </a:r>
            <a:r>
              <a:rPr lang="en-GB" sz="2400" dirty="0" err="1" smtClean="0"/>
              <a:t>cyfle</a:t>
            </a:r>
            <a:r>
              <a:rPr lang="en-GB" sz="2400" dirty="0" smtClean="0"/>
              <a:t> </a:t>
            </a:r>
            <a:r>
              <a:rPr lang="en-GB" sz="2400" dirty="0" err="1" smtClean="0"/>
              <a:t>ar</a:t>
            </a:r>
            <a:r>
              <a:rPr lang="en-GB" sz="2400" dirty="0" smtClean="0"/>
              <a:t> </a:t>
            </a:r>
            <a:r>
              <a:rPr lang="en-GB" sz="2400" dirty="0" err="1" smtClean="0"/>
              <a:t>gyfer</a:t>
            </a:r>
            <a:r>
              <a:rPr lang="en-GB" sz="2400" dirty="0" smtClean="0"/>
              <a:t> </a:t>
            </a:r>
            <a:r>
              <a:rPr lang="en-GB" sz="2400" dirty="0" err="1" smtClean="0"/>
              <a:t>ymglymiad</a:t>
            </a:r>
            <a:r>
              <a:rPr lang="en-GB" sz="2400" dirty="0" smtClean="0"/>
              <a:t> a </a:t>
            </a:r>
            <a:r>
              <a:rPr lang="en-GB" sz="2400" dirty="0" err="1" smtClean="0"/>
              <a:t>pherchnogaeth</a:t>
            </a:r>
            <a:r>
              <a:rPr lang="en-GB" sz="2400" dirty="0" smtClean="0"/>
              <a:t> </a:t>
            </a:r>
            <a:endParaRPr lang="en-GB" sz="2400" dirty="0"/>
          </a:p>
          <a:p>
            <a:pPr>
              <a:lnSpc>
                <a:spcPct val="80000"/>
              </a:lnSpc>
            </a:pPr>
            <a:r>
              <a:rPr lang="en-GB" sz="2400" dirty="0" smtClean="0"/>
              <a:t>Dull o </a:t>
            </a:r>
            <a:r>
              <a:rPr lang="en-GB" sz="2400" dirty="0" err="1" smtClean="0"/>
              <a:t>adnabod</a:t>
            </a:r>
            <a:r>
              <a:rPr lang="en-GB" sz="2400" dirty="0" smtClean="0"/>
              <a:t> </a:t>
            </a:r>
            <a:r>
              <a:rPr lang="en-GB" sz="2400" dirty="0" err="1" smtClean="0"/>
              <a:t>cyrhaeddiadau</a:t>
            </a:r>
            <a:endParaRPr lang="en-GB" sz="2400" dirty="0"/>
          </a:p>
          <a:p>
            <a:pPr>
              <a:lnSpc>
                <a:spcPct val="80000"/>
              </a:lnSpc>
              <a:buFontTx/>
              <a:buNone/>
            </a:pP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33091869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 smtClean="0">
                <a:solidFill>
                  <a:srgbClr val="94007C"/>
                </a:solidFill>
              </a:rPr>
              <a:t/>
            </a:r>
            <a:br>
              <a:rPr lang="en-GB" b="1" dirty="0" smtClean="0">
                <a:solidFill>
                  <a:srgbClr val="94007C"/>
                </a:solidFill>
              </a:rPr>
            </a:br>
            <a:r>
              <a:rPr lang="en-GB" b="1" dirty="0" err="1" smtClean="0">
                <a:solidFill>
                  <a:srgbClr val="94007C"/>
                </a:solidFill>
              </a:rPr>
              <a:t>Pwrpas</a:t>
            </a:r>
            <a:endParaRPr lang="en-US" b="1" dirty="0">
              <a:solidFill>
                <a:srgbClr val="94007C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663456" y="1600200"/>
            <a:ext cx="6023344" cy="4525963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2400" dirty="0" smtClean="0"/>
              <a:t>I </a:t>
            </a:r>
            <a:r>
              <a:rPr lang="en-GB" sz="2400" dirty="0" err="1" smtClean="0"/>
              <a:t>amlinellu’r</a:t>
            </a:r>
            <a:r>
              <a:rPr lang="en-GB" sz="2400" dirty="0" smtClean="0"/>
              <a:t> broses y </a:t>
            </a:r>
            <a:r>
              <a:rPr lang="en-GB" sz="2400" dirty="0" err="1" smtClean="0"/>
              <a:t>byddai</a:t>
            </a:r>
            <a:r>
              <a:rPr lang="en-GB" sz="2400" dirty="0" smtClean="0"/>
              <a:t> </a:t>
            </a:r>
            <a:r>
              <a:rPr lang="en-GB" sz="2400" dirty="0" err="1" smtClean="0"/>
              <a:t>ysgol</a:t>
            </a:r>
            <a:r>
              <a:rPr lang="en-GB" sz="2400" dirty="0" smtClean="0"/>
              <a:t> </a:t>
            </a:r>
            <a:r>
              <a:rPr lang="en-GB" sz="2400" dirty="0" err="1" smtClean="0"/>
              <a:t>yn</a:t>
            </a:r>
            <a:r>
              <a:rPr lang="en-GB" sz="2400" dirty="0" smtClean="0"/>
              <a:t> </a:t>
            </a:r>
            <a:r>
              <a:rPr lang="en-GB" sz="2400" dirty="0" err="1" smtClean="0"/>
              <a:t>mynd</a:t>
            </a:r>
            <a:r>
              <a:rPr lang="en-GB" sz="2400" dirty="0" smtClean="0"/>
              <a:t> </a:t>
            </a:r>
            <a:r>
              <a:rPr lang="en-GB" sz="2400" dirty="0" err="1" smtClean="0"/>
              <a:t>trwyddi</a:t>
            </a:r>
            <a:r>
              <a:rPr lang="en-GB" sz="2400" dirty="0" smtClean="0"/>
              <a:t> </a:t>
            </a:r>
            <a:r>
              <a:rPr lang="en-GB" sz="2400" dirty="0" err="1" smtClean="0"/>
              <a:t>er</a:t>
            </a:r>
            <a:r>
              <a:rPr lang="en-GB" sz="2400" dirty="0" smtClean="0"/>
              <a:t> </a:t>
            </a:r>
            <a:r>
              <a:rPr lang="en-GB" sz="2400" dirty="0" err="1" smtClean="0"/>
              <a:t>mwyn</a:t>
            </a:r>
            <a:r>
              <a:rPr lang="en-GB" sz="2400" dirty="0" smtClean="0"/>
              <a:t> </a:t>
            </a:r>
            <a:r>
              <a:rPr lang="en-GB" sz="2400" dirty="0" err="1" smtClean="0"/>
              <a:t>cynhyrchu</a:t>
            </a:r>
            <a:r>
              <a:rPr lang="en-GB" sz="2400" dirty="0" smtClean="0"/>
              <a:t> </a:t>
            </a:r>
            <a:r>
              <a:rPr lang="en-GB" sz="2400" dirty="0" err="1" smtClean="0"/>
              <a:t>Cynllun</a:t>
            </a:r>
            <a:r>
              <a:rPr lang="en-GB" sz="2400" dirty="0" smtClean="0"/>
              <a:t> </a:t>
            </a:r>
            <a:r>
              <a:rPr lang="en-GB" sz="2400" dirty="0" err="1" smtClean="0"/>
              <a:t>Datblygiad</a:t>
            </a:r>
            <a:r>
              <a:rPr lang="en-GB" sz="2400" dirty="0" smtClean="0"/>
              <a:t> </a:t>
            </a:r>
            <a:r>
              <a:rPr lang="en-GB" sz="2400" dirty="0" err="1" smtClean="0"/>
              <a:t>Ysgol</a:t>
            </a:r>
            <a:r>
              <a:rPr lang="en-GB" sz="2400" dirty="0" smtClean="0"/>
              <a:t> </a:t>
            </a:r>
            <a:endParaRPr lang="en-GB" sz="2400" dirty="0" smtClean="0"/>
          </a:p>
          <a:p>
            <a:pPr>
              <a:lnSpc>
                <a:spcPct val="90000"/>
              </a:lnSpc>
            </a:pPr>
            <a:r>
              <a:rPr lang="en-GB" sz="2400" dirty="0" err="1" smtClean="0"/>
              <a:t>Dylai’r</a:t>
            </a:r>
            <a:r>
              <a:rPr lang="en-GB" sz="2400" dirty="0" smtClean="0"/>
              <a:t> </a:t>
            </a:r>
            <a:r>
              <a:rPr lang="en-GB" sz="2400" dirty="0" err="1"/>
              <a:t>Cynllun</a:t>
            </a:r>
            <a:r>
              <a:rPr lang="en-GB" sz="2400" dirty="0"/>
              <a:t> </a:t>
            </a:r>
            <a:r>
              <a:rPr lang="en-GB" sz="2400" dirty="0" err="1"/>
              <a:t>Datblygiad</a:t>
            </a:r>
            <a:r>
              <a:rPr lang="en-GB" sz="2400" dirty="0"/>
              <a:t> </a:t>
            </a:r>
            <a:r>
              <a:rPr lang="en-GB" sz="2400" dirty="0" err="1"/>
              <a:t>Ysgol</a:t>
            </a:r>
            <a:r>
              <a:rPr lang="en-GB" sz="2400" dirty="0"/>
              <a:t> </a:t>
            </a:r>
            <a:r>
              <a:rPr lang="en-GB" sz="2400" dirty="0" err="1" smtClean="0"/>
              <a:t>adlewyrchu</a:t>
            </a:r>
            <a:r>
              <a:rPr lang="en-GB" sz="2400" dirty="0" smtClean="0"/>
              <a:t> </a:t>
            </a:r>
            <a:r>
              <a:rPr lang="en-GB" sz="2400" dirty="0" err="1" smtClean="0"/>
              <a:t>iaith</a:t>
            </a:r>
            <a:r>
              <a:rPr lang="en-GB" sz="2400" dirty="0" smtClean="0"/>
              <a:t> </a:t>
            </a:r>
            <a:r>
              <a:rPr lang="en-GB" sz="2400" dirty="0" err="1" smtClean="0"/>
              <a:t>gwelliant</a:t>
            </a:r>
            <a:r>
              <a:rPr lang="en-GB" sz="2400" dirty="0" smtClean="0"/>
              <a:t> </a:t>
            </a:r>
            <a:r>
              <a:rPr lang="en-GB" sz="2400" dirty="0" err="1" smtClean="0"/>
              <a:t>ysgol</a:t>
            </a:r>
            <a:r>
              <a:rPr lang="en-GB" sz="2400" dirty="0" smtClean="0"/>
              <a:t> </a:t>
            </a:r>
            <a:endParaRPr lang="en-GB" sz="2400" dirty="0"/>
          </a:p>
          <a:p>
            <a:pPr>
              <a:lnSpc>
                <a:spcPct val="90000"/>
              </a:lnSpc>
            </a:pPr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Content Placeholder 2"/>
          <p:cNvSpPr txBox="1">
            <a:spLocks/>
          </p:cNvSpPr>
          <p:nvPr/>
        </p:nvSpPr>
        <p:spPr>
          <a:xfrm>
            <a:off x="1776414" y="1752600"/>
            <a:ext cx="3498937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buFont typeface="Arial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>
                <a:solidFill>
                  <a:srgbClr val="94007C"/>
                </a:solidFill>
              </a:rPr>
              <a:t/>
            </a:r>
            <a:br>
              <a:rPr lang="en-GB" dirty="0" smtClean="0">
                <a:solidFill>
                  <a:srgbClr val="94007C"/>
                </a:solidFill>
              </a:rPr>
            </a:br>
            <a:r>
              <a:rPr lang="en-GB" dirty="0" smtClean="0">
                <a:solidFill>
                  <a:srgbClr val="94007C"/>
                </a:solidFill>
              </a:rPr>
              <a:t>Proses </a:t>
            </a:r>
            <a:r>
              <a:rPr lang="en-GB" dirty="0" err="1" smtClean="0">
                <a:solidFill>
                  <a:srgbClr val="94007C"/>
                </a:solidFill>
              </a:rPr>
              <a:t>Gynhwysol</a:t>
            </a:r>
            <a:endParaRPr lang="en-US" dirty="0">
              <a:solidFill>
                <a:srgbClr val="94007C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79956" y="1598721"/>
            <a:ext cx="6906844" cy="4968875"/>
          </a:xfrm>
        </p:spPr>
        <p:txBody>
          <a:bodyPr>
            <a:normAutofit/>
          </a:bodyPr>
          <a:lstStyle/>
          <a:p>
            <a:pPr>
              <a:lnSpc>
                <a:spcPct val="80000"/>
              </a:lnSpc>
            </a:pPr>
            <a:r>
              <a:rPr lang="en-GB" sz="2400" dirty="0"/>
              <a:t>“The principal encourages others to undertake a leadership role and supports a culture of self-evaluation in which there is a sharing of responsibility for monitoring and evaluating, from classroom teacher level to senior management level”</a:t>
            </a:r>
          </a:p>
          <a:p>
            <a:pPr>
              <a:lnSpc>
                <a:spcPct val="80000"/>
              </a:lnSpc>
              <a:buFont typeface="Arial" charset="0"/>
              <a:buNone/>
            </a:pPr>
            <a:r>
              <a:rPr lang="en-GB" sz="2400" dirty="0">
                <a:solidFill>
                  <a:schemeClr val="accent1"/>
                </a:solidFill>
              </a:rPr>
              <a:t>   </a:t>
            </a:r>
            <a:endParaRPr lang="en-GB" sz="2400" dirty="0"/>
          </a:p>
          <a:p>
            <a:pPr>
              <a:lnSpc>
                <a:spcPct val="80000"/>
              </a:lnSpc>
            </a:pPr>
            <a:r>
              <a:rPr lang="en-GB" sz="2400" dirty="0"/>
              <a:t>“There is appropriate consultation and involvement of others in the SDP process, including governors, pupils and parents”</a:t>
            </a:r>
          </a:p>
          <a:p>
            <a:pPr algn="r">
              <a:lnSpc>
                <a:spcPct val="80000"/>
              </a:lnSpc>
              <a:buFont typeface="Arial" charset="0"/>
              <a:buNone/>
            </a:pPr>
            <a:endParaRPr lang="en-GB" sz="2400" dirty="0"/>
          </a:p>
          <a:p>
            <a:pPr algn="r">
              <a:lnSpc>
                <a:spcPct val="80000"/>
              </a:lnSpc>
              <a:buFont typeface="Arial" charset="0"/>
              <a:buNone/>
            </a:pPr>
            <a:r>
              <a:rPr lang="en-GB" sz="2400" i="1" dirty="0"/>
              <a:t>DE School Development Planning Guidance, 2010 p3</a:t>
            </a:r>
            <a:endParaRPr lang="en-US" sz="2400" i="1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3203575" y="6381750"/>
            <a:ext cx="2895600" cy="365125"/>
          </a:xfrm>
        </p:spPr>
        <p:txBody>
          <a:bodyPr/>
          <a:lstStyle/>
          <a:p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smtClean="0">
                <a:solidFill>
                  <a:srgbClr val="94007C"/>
                </a:solidFill>
              </a:rPr>
              <a:t/>
            </a:r>
            <a:br>
              <a:rPr lang="en-US" dirty="0" smtClean="0">
                <a:solidFill>
                  <a:srgbClr val="94007C"/>
                </a:solidFill>
              </a:rPr>
            </a:br>
            <a:r>
              <a:rPr lang="en-US" dirty="0" smtClean="0">
                <a:solidFill>
                  <a:srgbClr val="94007C"/>
                </a:solidFill>
              </a:rPr>
              <a:t> </a:t>
            </a:r>
            <a:r>
              <a:rPr lang="en-US" dirty="0" err="1" smtClean="0">
                <a:solidFill>
                  <a:srgbClr val="94007C"/>
                </a:solidFill>
              </a:rPr>
              <a:t>Rôl</a:t>
            </a:r>
            <a:r>
              <a:rPr lang="en-US" dirty="0" smtClean="0">
                <a:solidFill>
                  <a:srgbClr val="94007C"/>
                </a:solidFill>
              </a:rPr>
              <a:t> yr </a:t>
            </a:r>
            <a:r>
              <a:rPr lang="en-US" dirty="0" err="1" smtClean="0">
                <a:solidFill>
                  <a:srgbClr val="94007C"/>
                </a:solidFill>
              </a:rPr>
              <a:t>athro</a:t>
            </a:r>
            <a:endParaRPr lang="en-US" dirty="0">
              <a:solidFill>
                <a:srgbClr val="94007C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30549" y="1752599"/>
            <a:ext cx="6613451" cy="4525963"/>
          </a:xfrm>
        </p:spPr>
        <p:txBody>
          <a:bodyPr>
            <a:normAutofit/>
          </a:bodyPr>
          <a:lstStyle/>
          <a:p>
            <a:r>
              <a:rPr lang="en-US" sz="3600" dirty="0" err="1" smtClean="0"/>
              <a:t>Sut</a:t>
            </a:r>
            <a:r>
              <a:rPr lang="en-US" sz="3600" dirty="0" smtClean="0"/>
              <a:t> </a:t>
            </a:r>
            <a:r>
              <a:rPr lang="en-US" sz="3600" dirty="0" err="1" smtClean="0"/>
              <a:t>mae</a:t>
            </a:r>
            <a:r>
              <a:rPr lang="en-US" sz="3600" dirty="0" smtClean="0"/>
              <a:t> </a:t>
            </a:r>
            <a:r>
              <a:rPr lang="en-US" sz="3600" dirty="0" err="1" smtClean="0"/>
              <a:t>pethau’n</a:t>
            </a:r>
            <a:r>
              <a:rPr lang="en-US" sz="3600" dirty="0" smtClean="0"/>
              <a:t> </a:t>
            </a:r>
            <a:r>
              <a:rPr lang="en-US" sz="3600" dirty="0" err="1" smtClean="0"/>
              <a:t>mynd</a:t>
            </a:r>
            <a:r>
              <a:rPr lang="en-US" sz="3600" dirty="0" smtClean="0"/>
              <a:t> </a:t>
            </a:r>
            <a:r>
              <a:rPr lang="en-US" sz="3600" dirty="0" err="1" smtClean="0"/>
              <a:t>yn</a:t>
            </a:r>
            <a:r>
              <a:rPr lang="en-US" sz="3600" dirty="0" smtClean="0"/>
              <a:t> </a:t>
            </a:r>
            <a:r>
              <a:rPr lang="en-US" sz="3600" dirty="0" err="1" smtClean="0"/>
              <a:t>eich</a:t>
            </a:r>
            <a:r>
              <a:rPr lang="en-US" sz="3600" dirty="0" smtClean="0"/>
              <a:t> </a:t>
            </a:r>
            <a:r>
              <a:rPr lang="en-US" sz="3600" dirty="0" err="1" smtClean="0"/>
              <a:t>dosbarth</a:t>
            </a:r>
            <a:r>
              <a:rPr lang="en-US" sz="3600" dirty="0" smtClean="0"/>
              <a:t>?</a:t>
            </a:r>
            <a:endParaRPr lang="en-US" sz="3600" dirty="0" smtClean="0"/>
          </a:p>
          <a:p>
            <a:r>
              <a:rPr lang="en-US" sz="3600" dirty="0" err="1" smtClean="0"/>
              <a:t>Sut</a:t>
            </a:r>
            <a:r>
              <a:rPr lang="en-US" sz="3600" dirty="0" smtClean="0"/>
              <a:t> </a:t>
            </a:r>
            <a:r>
              <a:rPr lang="en-US" sz="3600" dirty="0" err="1" smtClean="0"/>
              <a:t>mae’r</a:t>
            </a:r>
            <a:r>
              <a:rPr lang="en-US" sz="3600" dirty="0" smtClean="0"/>
              <a:t> </a:t>
            </a:r>
            <a:r>
              <a:rPr lang="en-US" sz="3600" dirty="0" err="1" smtClean="0"/>
              <a:t>agwedd</a:t>
            </a:r>
            <a:r>
              <a:rPr lang="en-US" sz="3600" dirty="0" smtClean="0"/>
              <a:t>/</a:t>
            </a:r>
            <a:r>
              <a:rPr lang="en-US" sz="3600" dirty="0" err="1" smtClean="0"/>
              <a:t>pwnc</a:t>
            </a:r>
            <a:r>
              <a:rPr lang="en-US" sz="3600" dirty="0" smtClean="0"/>
              <a:t> </a:t>
            </a:r>
            <a:r>
              <a:rPr lang="en-US" sz="3600" dirty="0" err="1" smtClean="0"/>
              <a:t>yn</a:t>
            </a:r>
            <a:r>
              <a:rPr lang="en-US" sz="3600" dirty="0" smtClean="0"/>
              <a:t> </a:t>
            </a:r>
            <a:r>
              <a:rPr lang="en-US" sz="3600" dirty="0" err="1" smtClean="0"/>
              <a:t>mynd</a:t>
            </a:r>
            <a:r>
              <a:rPr lang="en-US" sz="3600" dirty="0" smtClean="0"/>
              <a:t> </a:t>
            </a:r>
            <a:r>
              <a:rPr lang="en-US" sz="3600" dirty="0" err="1" smtClean="0"/>
              <a:t>ar</a:t>
            </a:r>
            <a:r>
              <a:rPr lang="en-US" sz="3600" dirty="0" smtClean="0"/>
              <a:t> draws </a:t>
            </a:r>
            <a:r>
              <a:rPr lang="en-US" sz="3600" dirty="0" err="1" smtClean="0"/>
              <a:t>yr</a:t>
            </a:r>
            <a:r>
              <a:rPr lang="en-US" sz="3600" dirty="0" smtClean="0"/>
              <a:t> </a:t>
            </a:r>
            <a:r>
              <a:rPr lang="en-US" sz="3600" dirty="0" err="1" smtClean="0"/>
              <a:t>ysgol</a:t>
            </a:r>
            <a:r>
              <a:rPr lang="en-US" sz="3600" dirty="0" smtClean="0"/>
              <a:t>?</a:t>
            </a:r>
            <a:endParaRPr lang="en-US" sz="3600" dirty="0" smtClean="0"/>
          </a:p>
          <a:p>
            <a:r>
              <a:rPr lang="en-US" sz="3600" dirty="0" err="1" smtClean="0"/>
              <a:t>Sut</a:t>
            </a:r>
            <a:r>
              <a:rPr lang="en-US" sz="3600" dirty="0" smtClean="0"/>
              <a:t> </a:t>
            </a:r>
            <a:r>
              <a:rPr lang="en-US" sz="3600" dirty="0" err="1" smtClean="0"/>
              <a:t>mae’r</a:t>
            </a:r>
            <a:r>
              <a:rPr lang="en-US" sz="3600" dirty="0" smtClean="0"/>
              <a:t> </a:t>
            </a:r>
            <a:r>
              <a:rPr lang="en-US" sz="3600" dirty="0" err="1" smtClean="0"/>
              <a:t>ysgol</a:t>
            </a:r>
            <a:r>
              <a:rPr lang="en-US" sz="3600" dirty="0" smtClean="0"/>
              <a:t> </a:t>
            </a:r>
            <a:r>
              <a:rPr lang="en-US" sz="3600" dirty="0" err="1" smtClean="0"/>
              <a:t>yn</a:t>
            </a:r>
            <a:r>
              <a:rPr lang="en-US" sz="3600" dirty="0" smtClean="0"/>
              <a:t> </a:t>
            </a:r>
            <a:r>
              <a:rPr lang="en-US" sz="3600" dirty="0" err="1" smtClean="0"/>
              <a:t>gwybod</a:t>
            </a:r>
            <a:r>
              <a:rPr lang="en-US" sz="3600" dirty="0" smtClean="0"/>
              <a:t> </a:t>
            </a:r>
            <a:r>
              <a:rPr lang="en-US" sz="3600" dirty="0" err="1" smtClean="0"/>
              <a:t>hyn</a:t>
            </a:r>
            <a:r>
              <a:rPr lang="en-US" sz="3600" dirty="0" smtClean="0"/>
              <a:t>?</a:t>
            </a:r>
            <a:endParaRPr lang="en-US" sz="3600" dirty="0" smtClean="0"/>
          </a:p>
          <a:p>
            <a:r>
              <a:rPr lang="en-US" sz="3600" dirty="0" err="1" smtClean="0"/>
              <a:t>Sut</a:t>
            </a:r>
            <a:r>
              <a:rPr lang="en-US" sz="3600" dirty="0" smtClean="0"/>
              <a:t> </a:t>
            </a:r>
            <a:r>
              <a:rPr lang="en-US" sz="3600" dirty="0" err="1" smtClean="0"/>
              <a:t>ydych</a:t>
            </a:r>
            <a:r>
              <a:rPr lang="en-US" sz="3600" dirty="0" smtClean="0"/>
              <a:t> </a:t>
            </a:r>
            <a:r>
              <a:rPr lang="en-US" sz="3600" dirty="0" err="1" smtClean="0"/>
              <a:t>chi’n</a:t>
            </a:r>
            <a:r>
              <a:rPr lang="en-US" sz="3600" dirty="0" smtClean="0"/>
              <a:t> </a:t>
            </a:r>
            <a:r>
              <a:rPr lang="en-US" sz="3600" dirty="0" err="1" smtClean="0"/>
              <a:t>datblygu</a:t>
            </a:r>
            <a:r>
              <a:rPr lang="en-US" sz="3600" dirty="0" smtClean="0"/>
              <a:t> </a:t>
            </a:r>
            <a:r>
              <a:rPr lang="en-US" sz="3600" dirty="0" err="1" smtClean="0"/>
              <a:t>neu</a:t>
            </a:r>
            <a:r>
              <a:rPr lang="en-US" sz="3600" dirty="0" smtClean="0"/>
              <a:t> </a:t>
            </a:r>
            <a:r>
              <a:rPr lang="en-US" sz="3600" dirty="0" err="1" smtClean="0"/>
              <a:t>gwella</a:t>
            </a:r>
            <a:r>
              <a:rPr lang="en-US" sz="3600" dirty="0" smtClean="0"/>
              <a:t> </a:t>
            </a:r>
            <a:r>
              <a:rPr lang="en-US" sz="3600" dirty="0" err="1" smtClean="0"/>
              <a:t>agwedd</a:t>
            </a:r>
            <a:r>
              <a:rPr lang="en-US" sz="3600" dirty="0" smtClean="0"/>
              <a:t>?</a:t>
            </a:r>
            <a:endParaRPr lang="en-US" sz="3600" dirty="0" smtClean="0"/>
          </a:p>
          <a:p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62368"/>
            <a:ext cx="8229600" cy="424539"/>
          </a:xfrm>
        </p:spPr>
        <p:txBody>
          <a:bodyPr>
            <a:normAutofit fontScale="90000"/>
          </a:bodyPr>
          <a:lstStyle/>
          <a:p>
            <a:r>
              <a:rPr lang="en-US" dirty="0" err="1" smtClean="0">
                <a:solidFill>
                  <a:srgbClr val="94007C"/>
                </a:solidFill>
              </a:rPr>
              <a:t>Rôl</a:t>
            </a:r>
            <a:r>
              <a:rPr lang="en-US" dirty="0" smtClean="0">
                <a:solidFill>
                  <a:srgbClr val="94007C"/>
                </a:solidFill>
              </a:rPr>
              <a:t> </a:t>
            </a:r>
            <a:r>
              <a:rPr lang="en-US" dirty="0" smtClean="0">
                <a:solidFill>
                  <a:srgbClr val="94007C"/>
                </a:solidFill>
              </a:rPr>
              <a:t>yr </a:t>
            </a:r>
            <a:r>
              <a:rPr lang="en-US" dirty="0" err="1" smtClean="0">
                <a:solidFill>
                  <a:srgbClr val="94007C"/>
                </a:solidFill>
              </a:rPr>
              <a:t>Athro</a:t>
            </a:r>
            <a:endParaRPr lang="en-US" dirty="0">
              <a:solidFill>
                <a:srgbClr val="94007C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311866" y="486907"/>
            <a:ext cx="6832134" cy="5648729"/>
          </a:xfrm>
        </p:spPr>
        <p:txBody>
          <a:bodyPr>
            <a:noAutofit/>
          </a:bodyPr>
          <a:lstStyle/>
          <a:p>
            <a:r>
              <a:rPr lang="en-US" sz="2000" dirty="0" err="1" smtClean="0"/>
              <a:t>Sut</a:t>
            </a:r>
            <a:r>
              <a:rPr lang="en-US" sz="2000" dirty="0" smtClean="0"/>
              <a:t> </a:t>
            </a:r>
            <a:r>
              <a:rPr lang="en-US" sz="2000" dirty="0" err="1" smtClean="0"/>
              <a:t>mae</a:t>
            </a:r>
            <a:r>
              <a:rPr lang="en-US" sz="2000" dirty="0" smtClean="0"/>
              <a:t> </a:t>
            </a:r>
            <a:r>
              <a:rPr lang="en-US" sz="2000" dirty="0" err="1" smtClean="0"/>
              <a:t>eich</a:t>
            </a:r>
            <a:r>
              <a:rPr lang="en-US" sz="2000" dirty="0" smtClean="0"/>
              <a:t> </a:t>
            </a:r>
            <a:r>
              <a:rPr lang="en-US" sz="2000" dirty="0" err="1" smtClean="0"/>
              <a:t>dosbarth</a:t>
            </a:r>
            <a:r>
              <a:rPr lang="en-US" sz="2000" dirty="0" smtClean="0"/>
              <a:t> </a:t>
            </a:r>
            <a:r>
              <a:rPr lang="en-US" sz="2000" dirty="0" err="1" smtClean="0"/>
              <a:t>yn</a:t>
            </a:r>
            <a:r>
              <a:rPr lang="en-US" sz="2000" dirty="0" smtClean="0"/>
              <a:t> </a:t>
            </a:r>
            <a:r>
              <a:rPr lang="en-US" sz="2000" dirty="0" err="1" smtClean="0"/>
              <a:t>gwneud</a:t>
            </a:r>
            <a:r>
              <a:rPr lang="en-US" sz="2000" dirty="0" smtClean="0"/>
              <a:t>?</a:t>
            </a:r>
          </a:p>
          <a:p>
            <a:pPr>
              <a:buNone/>
            </a:pPr>
            <a:r>
              <a:rPr lang="en-US" sz="2000" dirty="0" err="1" smtClean="0">
                <a:solidFill>
                  <a:schemeClr val="accent6">
                    <a:lumMod val="75000"/>
                  </a:schemeClr>
                </a:solidFill>
              </a:rPr>
              <a:t>Perfformiad</a:t>
            </a:r>
            <a:r>
              <a:rPr lang="en-US" sz="2000" dirty="0" smtClean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en-US" sz="2000" dirty="0" err="1" smtClean="0">
                <a:solidFill>
                  <a:schemeClr val="accent6">
                    <a:lumMod val="75000"/>
                  </a:schemeClr>
                </a:solidFill>
              </a:rPr>
              <a:t>mewn</a:t>
            </a:r>
            <a:r>
              <a:rPr lang="en-US" sz="2000" dirty="0" smtClean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en-US" sz="2000" dirty="0" err="1" smtClean="0">
                <a:solidFill>
                  <a:schemeClr val="accent6">
                    <a:lumMod val="75000"/>
                  </a:schemeClr>
                </a:solidFill>
              </a:rPr>
              <a:t>agweddau</a:t>
            </a:r>
            <a:r>
              <a:rPr lang="en-US" sz="2000" dirty="0" smtClean="0">
                <a:solidFill>
                  <a:schemeClr val="accent6">
                    <a:lumMod val="75000"/>
                  </a:schemeClr>
                </a:solidFill>
              </a:rPr>
              <a:t>/</a:t>
            </a:r>
            <a:r>
              <a:rPr lang="en-US" sz="2000" dirty="0" err="1" smtClean="0">
                <a:solidFill>
                  <a:schemeClr val="accent6">
                    <a:lumMod val="75000"/>
                  </a:schemeClr>
                </a:solidFill>
              </a:rPr>
              <a:t>pynciau</a:t>
            </a:r>
            <a:r>
              <a:rPr lang="en-US" sz="2000" dirty="0" smtClean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en-US" sz="2000" dirty="0" err="1" smtClean="0">
                <a:solidFill>
                  <a:schemeClr val="accent6">
                    <a:lumMod val="75000"/>
                  </a:schemeClr>
                </a:solidFill>
              </a:rPr>
              <a:t>ar</a:t>
            </a:r>
            <a:r>
              <a:rPr lang="en-US" sz="2000" dirty="0" smtClean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en-US" sz="2000" dirty="0" err="1" smtClean="0">
                <a:solidFill>
                  <a:schemeClr val="accent6">
                    <a:lumMod val="75000"/>
                  </a:schemeClr>
                </a:solidFill>
              </a:rPr>
              <a:t>lefel</a:t>
            </a:r>
            <a:r>
              <a:rPr lang="en-US" sz="2000" dirty="0" smtClean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en-US" sz="2000" dirty="0" err="1" smtClean="0">
                <a:solidFill>
                  <a:schemeClr val="accent6">
                    <a:lumMod val="75000"/>
                  </a:schemeClr>
                </a:solidFill>
              </a:rPr>
              <a:t>dosbarth</a:t>
            </a:r>
            <a:r>
              <a:rPr lang="en-US" sz="2000" dirty="0" smtClean="0">
                <a:solidFill>
                  <a:schemeClr val="accent6">
                    <a:lumMod val="75000"/>
                  </a:schemeClr>
                </a:solidFill>
              </a:rPr>
              <a:t>, </a:t>
            </a:r>
            <a:r>
              <a:rPr lang="en-US" sz="2000" dirty="0" err="1" smtClean="0">
                <a:solidFill>
                  <a:schemeClr val="accent6">
                    <a:lumMod val="75000"/>
                  </a:schemeClr>
                </a:solidFill>
              </a:rPr>
              <a:t>asesiadau</a:t>
            </a:r>
            <a:r>
              <a:rPr lang="en-US" sz="2000" dirty="0" smtClean="0">
                <a:solidFill>
                  <a:schemeClr val="accent6">
                    <a:lumMod val="75000"/>
                  </a:schemeClr>
                </a:solidFill>
              </a:rPr>
              <a:t>, </a:t>
            </a:r>
            <a:r>
              <a:rPr lang="en-US" sz="2000" dirty="0" err="1" smtClean="0">
                <a:solidFill>
                  <a:schemeClr val="accent6">
                    <a:lumMod val="75000"/>
                  </a:schemeClr>
                </a:solidFill>
              </a:rPr>
              <a:t>arsylwadau</a:t>
            </a:r>
            <a:r>
              <a:rPr lang="en-US" sz="2000" dirty="0" smtClean="0">
                <a:solidFill>
                  <a:schemeClr val="accent6">
                    <a:lumMod val="75000"/>
                  </a:schemeClr>
                </a:solidFill>
              </a:rPr>
              <a:t>, </a:t>
            </a:r>
            <a:r>
              <a:rPr lang="en-US" sz="2000" dirty="0" err="1" smtClean="0">
                <a:solidFill>
                  <a:schemeClr val="accent6">
                    <a:lumMod val="75000"/>
                  </a:schemeClr>
                </a:solidFill>
              </a:rPr>
              <a:t>cofnodion</a:t>
            </a:r>
            <a:r>
              <a:rPr lang="en-US" sz="2000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en-US" sz="2000" dirty="0" smtClean="0">
                <a:solidFill>
                  <a:schemeClr val="accent6">
                    <a:lumMod val="75000"/>
                  </a:schemeClr>
                </a:solidFill>
              </a:rPr>
              <a:t>ac </a:t>
            </a:r>
            <a:r>
              <a:rPr lang="en-US" sz="2000" dirty="0" err="1" smtClean="0">
                <a:solidFill>
                  <a:schemeClr val="accent6">
                    <a:lumMod val="75000"/>
                  </a:schemeClr>
                </a:solidFill>
              </a:rPr>
              <a:t>ati</a:t>
            </a:r>
            <a:endParaRPr lang="en-US" sz="2000" dirty="0" smtClean="0">
              <a:solidFill>
                <a:schemeClr val="accent6">
                  <a:lumMod val="75000"/>
                </a:schemeClr>
              </a:solidFill>
            </a:endParaRPr>
          </a:p>
          <a:p>
            <a:endParaRPr lang="en-US" sz="2000" dirty="0" smtClean="0"/>
          </a:p>
          <a:p>
            <a:r>
              <a:rPr lang="en-US" sz="2000" dirty="0" err="1" smtClean="0"/>
              <a:t>Sut</a:t>
            </a:r>
            <a:r>
              <a:rPr lang="en-US" sz="2000" dirty="0" smtClean="0"/>
              <a:t> </a:t>
            </a:r>
            <a:r>
              <a:rPr lang="en-US" sz="2000" dirty="0" err="1" smtClean="0"/>
              <a:t>mae</a:t>
            </a:r>
            <a:r>
              <a:rPr lang="en-US" sz="2000" dirty="0" smtClean="0"/>
              <a:t> </a:t>
            </a:r>
            <a:r>
              <a:rPr lang="en-US" sz="2000" dirty="0" err="1" smtClean="0"/>
              <a:t>agwedd</a:t>
            </a:r>
            <a:r>
              <a:rPr lang="en-US" sz="2000" dirty="0" smtClean="0"/>
              <a:t>/</a:t>
            </a:r>
            <a:r>
              <a:rPr lang="en-US" sz="2000" dirty="0" err="1" smtClean="0"/>
              <a:t>pwnc</a:t>
            </a:r>
            <a:r>
              <a:rPr lang="en-US" sz="2000" dirty="0" smtClean="0"/>
              <a:t> </a:t>
            </a:r>
            <a:r>
              <a:rPr lang="en-US" sz="2000" dirty="0" err="1" smtClean="0"/>
              <a:t>yn</a:t>
            </a:r>
            <a:r>
              <a:rPr lang="en-US" sz="2000" dirty="0" smtClean="0"/>
              <a:t> </a:t>
            </a:r>
            <a:r>
              <a:rPr lang="en-US" sz="2000" dirty="0" err="1" smtClean="0"/>
              <a:t>gwneud</a:t>
            </a:r>
            <a:r>
              <a:rPr lang="en-US" sz="2000" dirty="0" smtClean="0"/>
              <a:t> </a:t>
            </a:r>
            <a:r>
              <a:rPr lang="en-US" sz="2000" dirty="0" err="1" smtClean="0"/>
              <a:t>ar</a:t>
            </a:r>
            <a:r>
              <a:rPr lang="en-US" sz="2000" dirty="0" smtClean="0"/>
              <a:t> draws </a:t>
            </a:r>
            <a:r>
              <a:rPr lang="en-US" sz="2000" dirty="0" err="1" smtClean="0"/>
              <a:t>yr</a:t>
            </a:r>
            <a:r>
              <a:rPr lang="en-US" sz="2000" dirty="0" smtClean="0"/>
              <a:t> </a:t>
            </a:r>
            <a:r>
              <a:rPr lang="en-US" sz="2000" dirty="0" err="1" smtClean="0"/>
              <a:t>ysgol</a:t>
            </a:r>
            <a:r>
              <a:rPr lang="en-US" sz="2000" dirty="0" smtClean="0"/>
              <a:t>?</a:t>
            </a:r>
          </a:p>
          <a:p>
            <a:pPr>
              <a:buNone/>
            </a:pPr>
            <a:r>
              <a:rPr lang="en-US" sz="2000" dirty="0" err="1">
                <a:solidFill>
                  <a:schemeClr val="accent6">
                    <a:lumMod val="75000"/>
                  </a:schemeClr>
                </a:solidFill>
              </a:rPr>
              <a:t>Perfformiad</a:t>
            </a:r>
            <a:r>
              <a:rPr lang="en-US" sz="2000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en-US" sz="2000" dirty="0" err="1">
                <a:solidFill>
                  <a:schemeClr val="accent6">
                    <a:lumMod val="75000"/>
                  </a:schemeClr>
                </a:solidFill>
              </a:rPr>
              <a:t>mewn</a:t>
            </a:r>
            <a:r>
              <a:rPr lang="en-US" sz="2000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en-US" sz="2000" dirty="0" err="1">
                <a:solidFill>
                  <a:schemeClr val="accent6">
                    <a:lumMod val="75000"/>
                  </a:schemeClr>
                </a:solidFill>
              </a:rPr>
              <a:t>agweddau</a:t>
            </a:r>
            <a:r>
              <a:rPr lang="en-US" sz="2000" dirty="0">
                <a:solidFill>
                  <a:schemeClr val="accent6">
                    <a:lumMod val="75000"/>
                  </a:schemeClr>
                </a:solidFill>
              </a:rPr>
              <a:t>/</a:t>
            </a:r>
            <a:r>
              <a:rPr lang="en-US" sz="2000" dirty="0" err="1">
                <a:solidFill>
                  <a:schemeClr val="accent6">
                    <a:lumMod val="75000"/>
                  </a:schemeClr>
                </a:solidFill>
              </a:rPr>
              <a:t>pynciau</a:t>
            </a:r>
            <a:r>
              <a:rPr lang="en-US" sz="2000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en-US" sz="2000" dirty="0" err="1">
                <a:solidFill>
                  <a:schemeClr val="accent6">
                    <a:lumMod val="75000"/>
                  </a:schemeClr>
                </a:solidFill>
              </a:rPr>
              <a:t>ar</a:t>
            </a:r>
            <a:r>
              <a:rPr lang="en-US" sz="2000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en-US" sz="2000" dirty="0" err="1">
                <a:solidFill>
                  <a:schemeClr val="accent6">
                    <a:lumMod val="75000"/>
                  </a:schemeClr>
                </a:solidFill>
              </a:rPr>
              <a:t>lefel</a:t>
            </a:r>
            <a:r>
              <a:rPr lang="en-US" sz="2000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en-US" sz="2000" dirty="0" err="1" smtClean="0">
                <a:solidFill>
                  <a:schemeClr val="accent6">
                    <a:lumMod val="75000"/>
                  </a:schemeClr>
                </a:solidFill>
              </a:rPr>
              <a:t>ysgol</a:t>
            </a:r>
            <a:r>
              <a:rPr lang="en-US" sz="2000" dirty="0" smtClean="0">
                <a:solidFill>
                  <a:schemeClr val="accent6">
                    <a:lumMod val="75000"/>
                  </a:schemeClr>
                </a:solidFill>
              </a:rPr>
              <a:t>, </a:t>
            </a:r>
            <a:r>
              <a:rPr lang="en-US" sz="2000" dirty="0" err="1">
                <a:solidFill>
                  <a:schemeClr val="accent6">
                    <a:lumMod val="75000"/>
                  </a:schemeClr>
                </a:solidFill>
              </a:rPr>
              <a:t>asesiadau</a:t>
            </a:r>
            <a:r>
              <a:rPr lang="en-US" sz="2000" dirty="0">
                <a:solidFill>
                  <a:schemeClr val="accent6">
                    <a:lumMod val="75000"/>
                  </a:schemeClr>
                </a:solidFill>
              </a:rPr>
              <a:t>, </a:t>
            </a:r>
            <a:r>
              <a:rPr lang="en-US" sz="2000" dirty="0" err="1">
                <a:solidFill>
                  <a:schemeClr val="accent6">
                    <a:lumMod val="75000"/>
                  </a:schemeClr>
                </a:solidFill>
              </a:rPr>
              <a:t>arsylwadau</a:t>
            </a:r>
            <a:r>
              <a:rPr lang="en-US" sz="2000" dirty="0">
                <a:solidFill>
                  <a:schemeClr val="accent6">
                    <a:lumMod val="75000"/>
                  </a:schemeClr>
                </a:solidFill>
              </a:rPr>
              <a:t>, </a:t>
            </a:r>
            <a:r>
              <a:rPr lang="en-US" sz="2000" dirty="0" err="1">
                <a:solidFill>
                  <a:schemeClr val="accent6">
                    <a:lumMod val="75000"/>
                  </a:schemeClr>
                </a:solidFill>
              </a:rPr>
              <a:t>cofnodion</a:t>
            </a:r>
            <a:r>
              <a:rPr lang="en-US" sz="2000" dirty="0">
                <a:solidFill>
                  <a:schemeClr val="accent6">
                    <a:lumMod val="75000"/>
                  </a:schemeClr>
                </a:solidFill>
              </a:rPr>
              <a:t> ac </a:t>
            </a:r>
            <a:r>
              <a:rPr lang="en-US" sz="2000" dirty="0" err="1">
                <a:solidFill>
                  <a:schemeClr val="accent6">
                    <a:lumMod val="75000"/>
                  </a:schemeClr>
                </a:solidFill>
              </a:rPr>
              <a:t>ati</a:t>
            </a:r>
            <a:endParaRPr lang="en-US" sz="2000" dirty="0">
              <a:solidFill>
                <a:schemeClr val="accent6">
                  <a:lumMod val="75000"/>
                </a:schemeClr>
              </a:solidFill>
            </a:endParaRPr>
          </a:p>
          <a:p>
            <a:pPr>
              <a:buNone/>
            </a:pPr>
            <a:r>
              <a:rPr lang="en-US" sz="2000" dirty="0" err="1" smtClean="0">
                <a:solidFill>
                  <a:schemeClr val="accent6">
                    <a:lumMod val="75000"/>
                  </a:schemeClr>
                </a:solidFill>
              </a:rPr>
              <a:t>P</a:t>
            </a:r>
            <a:r>
              <a:rPr lang="en-US" sz="2000" dirty="0" err="1" smtClean="0">
                <a:solidFill>
                  <a:schemeClr val="accent6">
                    <a:lumMod val="75000"/>
                  </a:schemeClr>
                </a:solidFill>
              </a:rPr>
              <a:t>ortffolios</a:t>
            </a:r>
            <a:r>
              <a:rPr lang="en-US" sz="2000" dirty="0" smtClean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en-US" sz="2000" dirty="0" err="1" smtClean="0">
                <a:solidFill>
                  <a:schemeClr val="accent6">
                    <a:lumMod val="75000"/>
                  </a:schemeClr>
                </a:solidFill>
              </a:rPr>
              <a:t>pwnc</a:t>
            </a:r>
            <a:r>
              <a:rPr lang="en-US" sz="2000" dirty="0" smtClean="0">
                <a:solidFill>
                  <a:schemeClr val="accent6">
                    <a:lumMod val="75000"/>
                  </a:schemeClr>
                </a:solidFill>
              </a:rPr>
              <a:t> – </a:t>
            </a:r>
            <a:r>
              <a:rPr lang="en-US" sz="2000" dirty="0" err="1" smtClean="0">
                <a:solidFill>
                  <a:schemeClr val="accent6">
                    <a:lumMod val="75000"/>
                  </a:schemeClr>
                </a:solidFill>
              </a:rPr>
              <a:t>enghreifftiau</a:t>
            </a:r>
            <a:r>
              <a:rPr lang="en-US" sz="2000" dirty="0" smtClean="0">
                <a:solidFill>
                  <a:schemeClr val="accent6">
                    <a:lumMod val="75000"/>
                  </a:schemeClr>
                </a:solidFill>
              </a:rPr>
              <a:t> o </a:t>
            </a:r>
            <a:r>
              <a:rPr lang="en-US" sz="2000" dirty="0" err="1" smtClean="0">
                <a:solidFill>
                  <a:schemeClr val="accent6">
                    <a:lumMod val="75000"/>
                  </a:schemeClr>
                </a:solidFill>
              </a:rPr>
              <a:t>waith</a:t>
            </a:r>
            <a:r>
              <a:rPr lang="en-US" sz="2000" dirty="0" smtClean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en-US" sz="2000" dirty="0" err="1" smtClean="0">
                <a:solidFill>
                  <a:schemeClr val="accent6">
                    <a:lumMod val="75000"/>
                  </a:schemeClr>
                </a:solidFill>
              </a:rPr>
              <a:t>wedi’i</a:t>
            </a:r>
            <a:r>
              <a:rPr lang="en-US" sz="2000" dirty="0" smtClean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en-US" sz="2000" dirty="0" err="1" smtClean="0">
                <a:solidFill>
                  <a:schemeClr val="accent6">
                    <a:lumMod val="75000"/>
                  </a:schemeClr>
                </a:solidFill>
              </a:rPr>
              <a:t>lefelu</a:t>
            </a:r>
            <a:r>
              <a:rPr lang="en-US" sz="2000" dirty="0" smtClean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en-US" sz="2000" dirty="0" err="1" smtClean="0">
                <a:solidFill>
                  <a:schemeClr val="accent6">
                    <a:lumMod val="75000"/>
                  </a:schemeClr>
                </a:solidFill>
              </a:rPr>
              <a:t>ym</a:t>
            </a:r>
            <a:r>
              <a:rPr lang="en-US" sz="2000" dirty="0" smtClean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en-US" sz="2000" dirty="0" err="1" smtClean="0">
                <a:solidFill>
                  <a:schemeClr val="accent6">
                    <a:lumMod val="75000"/>
                  </a:schemeClr>
                </a:solidFill>
              </a:rPr>
              <a:t>mhob</a:t>
            </a:r>
            <a:r>
              <a:rPr lang="en-US" sz="2000" dirty="0" smtClean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en-US" sz="2000" dirty="0" err="1" smtClean="0">
                <a:solidFill>
                  <a:schemeClr val="accent6">
                    <a:lumMod val="75000"/>
                  </a:schemeClr>
                </a:solidFill>
              </a:rPr>
              <a:t>pwnc</a:t>
            </a:r>
            <a:r>
              <a:rPr lang="en-US" sz="2000" dirty="0" smtClean="0">
                <a:solidFill>
                  <a:schemeClr val="accent6">
                    <a:lumMod val="75000"/>
                  </a:schemeClr>
                </a:solidFill>
              </a:rPr>
              <a:t>.</a:t>
            </a:r>
            <a:endParaRPr lang="en-US" sz="2000" dirty="0" smtClean="0"/>
          </a:p>
          <a:p>
            <a:r>
              <a:rPr lang="en-US" sz="2000" dirty="0" err="1" smtClean="0"/>
              <a:t>Sut</a:t>
            </a:r>
            <a:r>
              <a:rPr lang="en-US" sz="2000" dirty="0" smtClean="0"/>
              <a:t> </a:t>
            </a:r>
            <a:r>
              <a:rPr lang="en-US" sz="2000" dirty="0" err="1" smtClean="0"/>
              <a:t>mae’r</a:t>
            </a:r>
            <a:r>
              <a:rPr lang="en-US" sz="2000" dirty="0" smtClean="0"/>
              <a:t> </a:t>
            </a:r>
            <a:r>
              <a:rPr lang="en-US" sz="2000" dirty="0" err="1" smtClean="0"/>
              <a:t>ysgol</a:t>
            </a:r>
            <a:r>
              <a:rPr lang="en-US" sz="2000" dirty="0" smtClean="0"/>
              <a:t> </a:t>
            </a:r>
            <a:r>
              <a:rPr lang="en-US" sz="2000" dirty="0" err="1" smtClean="0"/>
              <a:t>yn</a:t>
            </a:r>
            <a:r>
              <a:rPr lang="en-US" sz="2000" dirty="0" smtClean="0"/>
              <a:t> </a:t>
            </a:r>
            <a:r>
              <a:rPr lang="en-US" sz="2000" dirty="0" err="1" smtClean="0"/>
              <a:t>gwybod</a:t>
            </a:r>
            <a:r>
              <a:rPr lang="en-US" sz="2000" dirty="0" smtClean="0"/>
              <a:t> </a:t>
            </a:r>
            <a:r>
              <a:rPr lang="en-US" sz="2000" dirty="0" err="1" smtClean="0"/>
              <a:t>hyn</a:t>
            </a:r>
            <a:r>
              <a:rPr lang="en-US" sz="2000" dirty="0" smtClean="0"/>
              <a:t>?</a:t>
            </a:r>
          </a:p>
          <a:p>
            <a:pPr>
              <a:buNone/>
            </a:pPr>
            <a:r>
              <a:rPr lang="en-US" sz="2000" dirty="0" err="1" smtClean="0">
                <a:solidFill>
                  <a:srgbClr val="E46C0A"/>
                </a:solidFill>
              </a:rPr>
              <a:t>M</a:t>
            </a:r>
            <a:r>
              <a:rPr lang="en-US" sz="2000" dirty="0" err="1" smtClean="0">
                <a:solidFill>
                  <a:srgbClr val="E46C0A"/>
                </a:solidFill>
              </a:rPr>
              <a:t>onitro</a:t>
            </a:r>
            <a:r>
              <a:rPr lang="en-US" sz="2000" dirty="0" smtClean="0">
                <a:solidFill>
                  <a:srgbClr val="E46C0A"/>
                </a:solidFill>
              </a:rPr>
              <a:t> </a:t>
            </a:r>
            <a:r>
              <a:rPr lang="en-US" sz="2000" dirty="0" err="1" smtClean="0">
                <a:solidFill>
                  <a:srgbClr val="E46C0A"/>
                </a:solidFill>
              </a:rPr>
              <a:t>pwnc</a:t>
            </a:r>
            <a:r>
              <a:rPr lang="en-US" sz="2000" dirty="0" smtClean="0">
                <a:solidFill>
                  <a:srgbClr val="E46C0A"/>
                </a:solidFill>
              </a:rPr>
              <a:t>,  </a:t>
            </a:r>
            <a:r>
              <a:rPr lang="en-US" sz="2000" dirty="0" err="1" smtClean="0">
                <a:solidFill>
                  <a:srgbClr val="E46C0A"/>
                </a:solidFill>
              </a:rPr>
              <a:t>c</a:t>
            </a:r>
            <a:r>
              <a:rPr lang="en-US" sz="2000" dirty="0" err="1" smtClean="0">
                <a:solidFill>
                  <a:srgbClr val="E46C0A"/>
                </a:solidFill>
              </a:rPr>
              <a:t>asglu</a:t>
            </a:r>
            <a:r>
              <a:rPr lang="en-US" sz="2000" dirty="0" smtClean="0">
                <a:solidFill>
                  <a:srgbClr val="E46C0A"/>
                </a:solidFill>
              </a:rPr>
              <a:t> </a:t>
            </a:r>
            <a:r>
              <a:rPr lang="en-US" sz="2000" dirty="0" err="1" smtClean="0">
                <a:solidFill>
                  <a:srgbClr val="E46C0A"/>
                </a:solidFill>
              </a:rPr>
              <a:t>tystiolaeth</a:t>
            </a:r>
            <a:r>
              <a:rPr lang="en-US" sz="2000" dirty="0" smtClean="0">
                <a:solidFill>
                  <a:srgbClr val="E46C0A"/>
                </a:solidFill>
              </a:rPr>
              <a:t>, data </a:t>
            </a:r>
            <a:r>
              <a:rPr lang="en-US" sz="2000" dirty="0" err="1" smtClean="0">
                <a:solidFill>
                  <a:srgbClr val="E46C0A"/>
                </a:solidFill>
              </a:rPr>
              <a:t>asesu</a:t>
            </a:r>
            <a:r>
              <a:rPr lang="en-US" sz="2000" dirty="0" smtClean="0">
                <a:solidFill>
                  <a:srgbClr val="E46C0A"/>
                </a:solidFill>
              </a:rPr>
              <a:t>, </a:t>
            </a:r>
            <a:r>
              <a:rPr lang="en-US" sz="2000" dirty="0" err="1" smtClean="0">
                <a:solidFill>
                  <a:srgbClr val="E46C0A"/>
                </a:solidFill>
              </a:rPr>
              <a:t>gwobrau</a:t>
            </a:r>
            <a:r>
              <a:rPr lang="en-US" sz="2000" dirty="0" smtClean="0">
                <a:solidFill>
                  <a:srgbClr val="E46C0A"/>
                </a:solidFill>
              </a:rPr>
              <a:t> </a:t>
            </a:r>
            <a:r>
              <a:rPr lang="en-US" sz="2000" dirty="0" err="1" smtClean="0">
                <a:solidFill>
                  <a:srgbClr val="E46C0A"/>
                </a:solidFill>
              </a:rPr>
              <a:t>cydnabyddiaeth</a:t>
            </a:r>
            <a:r>
              <a:rPr lang="en-US" sz="2000" dirty="0" smtClean="0">
                <a:solidFill>
                  <a:srgbClr val="E46C0A"/>
                </a:solidFill>
              </a:rPr>
              <a:t> am </a:t>
            </a:r>
            <a:r>
              <a:rPr lang="en-US" sz="2000" dirty="0" err="1" smtClean="0">
                <a:solidFill>
                  <a:srgbClr val="E46C0A"/>
                </a:solidFill>
              </a:rPr>
              <a:t>agweddau</a:t>
            </a:r>
            <a:r>
              <a:rPr lang="en-US" sz="2000" dirty="0" smtClean="0">
                <a:solidFill>
                  <a:srgbClr val="E46C0A"/>
                </a:solidFill>
              </a:rPr>
              <a:t> </a:t>
            </a:r>
            <a:r>
              <a:rPr lang="en-US" sz="2000" dirty="0" err="1" smtClean="0">
                <a:solidFill>
                  <a:srgbClr val="E46C0A"/>
                </a:solidFill>
              </a:rPr>
              <a:t>oddi</a:t>
            </a:r>
            <a:r>
              <a:rPr lang="en-US" sz="2000" dirty="0" smtClean="0">
                <a:solidFill>
                  <a:srgbClr val="E46C0A"/>
                </a:solidFill>
              </a:rPr>
              <a:t> </a:t>
            </a:r>
            <a:r>
              <a:rPr lang="en-US" sz="2000" dirty="0" err="1" smtClean="0">
                <a:solidFill>
                  <a:srgbClr val="E46C0A"/>
                </a:solidFill>
              </a:rPr>
              <a:t>wrth</a:t>
            </a:r>
            <a:r>
              <a:rPr lang="en-US" sz="2000" dirty="0" smtClean="0">
                <a:solidFill>
                  <a:srgbClr val="E46C0A"/>
                </a:solidFill>
              </a:rPr>
              <a:t> </a:t>
            </a:r>
            <a:r>
              <a:rPr lang="en-US" sz="2000" dirty="0" err="1" smtClean="0">
                <a:solidFill>
                  <a:srgbClr val="E46C0A"/>
                </a:solidFill>
              </a:rPr>
              <a:t>yr</a:t>
            </a:r>
            <a:r>
              <a:rPr lang="en-US" sz="2000" dirty="0" smtClean="0">
                <a:solidFill>
                  <a:srgbClr val="E46C0A"/>
                </a:solidFill>
              </a:rPr>
              <a:t> </a:t>
            </a:r>
            <a:r>
              <a:rPr lang="en-US" sz="2000" dirty="0" err="1" smtClean="0">
                <a:solidFill>
                  <a:srgbClr val="E46C0A"/>
                </a:solidFill>
              </a:rPr>
              <a:t>ALl</a:t>
            </a:r>
            <a:r>
              <a:rPr lang="en-US" sz="2000" dirty="0" smtClean="0">
                <a:solidFill>
                  <a:srgbClr val="E46C0A"/>
                </a:solidFill>
              </a:rPr>
              <a:t>, </a:t>
            </a:r>
            <a:r>
              <a:rPr lang="en-US" sz="2000" dirty="0" err="1" smtClean="0">
                <a:solidFill>
                  <a:srgbClr val="E46C0A"/>
                </a:solidFill>
              </a:rPr>
              <a:t>cyrff</a:t>
            </a:r>
            <a:r>
              <a:rPr lang="en-US" sz="2000" dirty="0" smtClean="0">
                <a:solidFill>
                  <a:srgbClr val="E46C0A"/>
                </a:solidFill>
              </a:rPr>
              <a:t> </a:t>
            </a:r>
            <a:r>
              <a:rPr lang="en-US" sz="2000" dirty="0" err="1" smtClean="0">
                <a:solidFill>
                  <a:srgbClr val="E46C0A"/>
                </a:solidFill>
              </a:rPr>
              <a:t>eraill</a:t>
            </a:r>
            <a:r>
              <a:rPr lang="en-US" sz="2000" dirty="0" smtClean="0">
                <a:solidFill>
                  <a:srgbClr val="E46C0A"/>
                </a:solidFill>
              </a:rPr>
              <a:t> </a:t>
            </a:r>
            <a:r>
              <a:rPr lang="en-US" sz="2000" dirty="0" err="1" smtClean="0">
                <a:solidFill>
                  <a:srgbClr val="E46C0A"/>
                </a:solidFill>
              </a:rPr>
              <a:t>e.e</a:t>
            </a:r>
            <a:r>
              <a:rPr lang="en-US" sz="2000" dirty="0" smtClean="0">
                <a:solidFill>
                  <a:srgbClr val="E46C0A"/>
                </a:solidFill>
              </a:rPr>
              <a:t>. marc </a:t>
            </a:r>
            <a:r>
              <a:rPr lang="en-US" sz="2000" dirty="0" err="1" smtClean="0">
                <a:solidFill>
                  <a:srgbClr val="E46C0A"/>
                </a:solidFill>
              </a:rPr>
              <a:t>rhifedd</a:t>
            </a:r>
            <a:r>
              <a:rPr lang="en-US" sz="2000" dirty="0" smtClean="0">
                <a:solidFill>
                  <a:srgbClr val="E46C0A"/>
                </a:solidFill>
              </a:rPr>
              <a:t>, marc </a:t>
            </a:r>
            <a:r>
              <a:rPr lang="en-US" sz="2000" dirty="0" err="1" smtClean="0">
                <a:solidFill>
                  <a:srgbClr val="E46C0A"/>
                </a:solidFill>
              </a:rPr>
              <a:t>ansawdd</a:t>
            </a:r>
            <a:r>
              <a:rPr lang="en-US" sz="2000" dirty="0" smtClean="0">
                <a:solidFill>
                  <a:srgbClr val="E46C0A"/>
                </a:solidFill>
              </a:rPr>
              <a:t>, </a:t>
            </a:r>
            <a:r>
              <a:rPr lang="en-US" sz="2000" dirty="0" err="1" smtClean="0">
                <a:solidFill>
                  <a:srgbClr val="E46C0A"/>
                </a:solidFill>
              </a:rPr>
              <a:t>Sportsmark</a:t>
            </a:r>
            <a:r>
              <a:rPr lang="en-US" sz="2000" dirty="0" smtClean="0">
                <a:solidFill>
                  <a:srgbClr val="E46C0A"/>
                </a:solidFill>
              </a:rPr>
              <a:t>, </a:t>
            </a:r>
            <a:r>
              <a:rPr lang="en-US" sz="2000" dirty="0" err="1" smtClean="0">
                <a:solidFill>
                  <a:srgbClr val="E46C0A"/>
                </a:solidFill>
              </a:rPr>
              <a:t>achrediad</a:t>
            </a:r>
            <a:r>
              <a:rPr lang="en-US" sz="2000" dirty="0" smtClean="0">
                <a:solidFill>
                  <a:srgbClr val="E46C0A"/>
                </a:solidFill>
              </a:rPr>
              <a:t> </a:t>
            </a:r>
            <a:r>
              <a:rPr lang="en-US" sz="2000" dirty="0" err="1" smtClean="0">
                <a:solidFill>
                  <a:srgbClr val="E46C0A"/>
                </a:solidFill>
              </a:rPr>
              <a:t>Ysgolion</a:t>
            </a:r>
            <a:r>
              <a:rPr lang="en-US" sz="2000" dirty="0" smtClean="0">
                <a:solidFill>
                  <a:srgbClr val="E46C0A"/>
                </a:solidFill>
              </a:rPr>
              <a:t> </a:t>
            </a:r>
            <a:r>
              <a:rPr lang="en-US" sz="2000" dirty="0" err="1" smtClean="0">
                <a:solidFill>
                  <a:srgbClr val="E46C0A"/>
                </a:solidFill>
              </a:rPr>
              <a:t>Meddwl</a:t>
            </a:r>
            <a:r>
              <a:rPr lang="en-US" sz="2000" dirty="0" smtClean="0">
                <a:solidFill>
                  <a:srgbClr val="E46C0A"/>
                </a:solidFill>
              </a:rPr>
              <a:t> </a:t>
            </a:r>
          </a:p>
          <a:p>
            <a:r>
              <a:rPr lang="en-US" sz="2000" dirty="0" err="1" smtClean="0"/>
              <a:t>Sut</a:t>
            </a:r>
            <a:r>
              <a:rPr lang="en-US" sz="2000" dirty="0" smtClean="0"/>
              <a:t> </a:t>
            </a:r>
            <a:r>
              <a:rPr lang="en-US" sz="2000" dirty="0" err="1" smtClean="0"/>
              <a:t>ydych</a:t>
            </a:r>
            <a:r>
              <a:rPr lang="en-US" sz="2000" dirty="0" smtClean="0"/>
              <a:t> </a:t>
            </a:r>
            <a:r>
              <a:rPr lang="en-US" sz="2000" dirty="0" err="1" smtClean="0"/>
              <a:t>chi’n</a:t>
            </a:r>
            <a:r>
              <a:rPr lang="en-US" sz="2000" dirty="0" smtClean="0"/>
              <a:t> </a:t>
            </a:r>
            <a:r>
              <a:rPr lang="en-US" sz="2000" dirty="0" err="1" smtClean="0"/>
              <a:t>datblygu</a:t>
            </a:r>
            <a:r>
              <a:rPr lang="en-US" sz="2000" dirty="0" smtClean="0"/>
              <a:t> </a:t>
            </a:r>
            <a:r>
              <a:rPr lang="en-US" sz="2000" dirty="0" err="1" smtClean="0"/>
              <a:t>neu</a:t>
            </a:r>
            <a:r>
              <a:rPr lang="en-US" sz="2000" dirty="0" smtClean="0"/>
              <a:t> </a:t>
            </a:r>
            <a:r>
              <a:rPr lang="en-US" sz="2000" dirty="0" err="1" smtClean="0"/>
              <a:t>gwella</a:t>
            </a:r>
            <a:r>
              <a:rPr lang="en-US" sz="2000" dirty="0" smtClean="0"/>
              <a:t> </a:t>
            </a:r>
            <a:r>
              <a:rPr lang="en-US" sz="2000" dirty="0" err="1" smtClean="0"/>
              <a:t>agwedd</a:t>
            </a:r>
            <a:r>
              <a:rPr lang="en-US" sz="2000" dirty="0" smtClean="0"/>
              <a:t>?</a:t>
            </a:r>
          </a:p>
          <a:p>
            <a:pPr>
              <a:buNone/>
            </a:pPr>
            <a:r>
              <a:rPr lang="en-US" sz="2000" dirty="0" err="1" smtClean="0">
                <a:solidFill>
                  <a:srgbClr val="E46C0A"/>
                </a:solidFill>
              </a:rPr>
              <a:t>Adnabod</a:t>
            </a:r>
            <a:r>
              <a:rPr lang="en-US" sz="2000" dirty="0" smtClean="0">
                <a:solidFill>
                  <a:srgbClr val="E46C0A"/>
                </a:solidFill>
              </a:rPr>
              <a:t> </a:t>
            </a:r>
            <a:r>
              <a:rPr lang="en-US" sz="2000" dirty="0" err="1" smtClean="0">
                <a:solidFill>
                  <a:srgbClr val="E46C0A"/>
                </a:solidFill>
              </a:rPr>
              <a:t>blaenoriaethau</a:t>
            </a:r>
            <a:r>
              <a:rPr lang="en-US" sz="2000" dirty="0" smtClean="0">
                <a:solidFill>
                  <a:srgbClr val="E46C0A"/>
                </a:solidFill>
              </a:rPr>
              <a:t> </a:t>
            </a:r>
            <a:r>
              <a:rPr lang="en-US" sz="2000" dirty="0" err="1" smtClean="0">
                <a:solidFill>
                  <a:srgbClr val="E46C0A"/>
                </a:solidFill>
              </a:rPr>
              <a:t>ar</a:t>
            </a:r>
            <a:r>
              <a:rPr lang="en-US" sz="2000" dirty="0" smtClean="0">
                <a:solidFill>
                  <a:srgbClr val="E46C0A"/>
                </a:solidFill>
              </a:rPr>
              <a:t> </a:t>
            </a:r>
            <a:r>
              <a:rPr lang="en-US" sz="2000" dirty="0" err="1" smtClean="0">
                <a:solidFill>
                  <a:srgbClr val="E46C0A"/>
                </a:solidFill>
              </a:rPr>
              <a:t>gyfer</a:t>
            </a:r>
            <a:r>
              <a:rPr lang="en-US" sz="2000" dirty="0" smtClean="0">
                <a:solidFill>
                  <a:srgbClr val="E46C0A"/>
                </a:solidFill>
              </a:rPr>
              <a:t> </a:t>
            </a:r>
            <a:r>
              <a:rPr lang="en-US" sz="2000" dirty="0" err="1" smtClean="0">
                <a:solidFill>
                  <a:srgbClr val="E46C0A"/>
                </a:solidFill>
              </a:rPr>
              <a:t>gwelliant</a:t>
            </a:r>
            <a:r>
              <a:rPr lang="en-US" sz="2000" dirty="0" smtClean="0">
                <a:solidFill>
                  <a:srgbClr val="E46C0A"/>
                </a:solidFill>
              </a:rPr>
              <a:t>, </a:t>
            </a:r>
            <a:r>
              <a:rPr lang="en-US" sz="2000" dirty="0" err="1" smtClean="0">
                <a:solidFill>
                  <a:srgbClr val="E46C0A"/>
                </a:solidFill>
              </a:rPr>
              <a:t>yr</a:t>
            </a:r>
            <a:r>
              <a:rPr lang="en-US" sz="2000" dirty="0" smtClean="0">
                <a:solidFill>
                  <a:srgbClr val="E46C0A"/>
                </a:solidFill>
              </a:rPr>
              <a:t> </a:t>
            </a:r>
            <a:r>
              <a:rPr lang="en-US" sz="2000" dirty="0" err="1" smtClean="0">
                <a:solidFill>
                  <a:srgbClr val="E46C0A"/>
                </a:solidFill>
              </a:rPr>
              <a:t>adnoddau</a:t>
            </a:r>
            <a:r>
              <a:rPr lang="en-US" sz="2000" dirty="0" smtClean="0">
                <a:solidFill>
                  <a:srgbClr val="E46C0A"/>
                </a:solidFill>
              </a:rPr>
              <a:t> </a:t>
            </a:r>
            <a:r>
              <a:rPr lang="en-US" sz="2000" dirty="0" err="1" smtClean="0">
                <a:solidFill>
                  <a:srgbClr val="E46C0A"/>
                </a:solidFill>
              </a:rPr>
              <a:t>angenrheidiol</a:t>
            </a:r>
            <a:r>
              <a:rPr lang="en-US" sz="2000" dirty="0" smtClean="0">
                <a:solidFill>
                  <a:srgbClr val="E46C0A"/>
                </a:solidFill>
              </a:rPr>
              <a:t>, </a:t>
            </a:r>
            <a:r>
              <a:rPr lang="en-US" sz="2000" dirty="0" err="1" smtClean="0">
                <a:solidFill>
                  <a:srgbClr val="E46C0A"/>
                </a:solidFill>
              </a:rPr>
              <a:t>anghenion</a:t>
            </a:r>
            <a:r>
              <a:rPr lang="en-US" sz="2000" dirty="0" smtClean="0">
                <a:solidFill>
                  <a:srgbClr val="E46C0A"/>
                </a:solidFill>
              </a:rPr>
              <a:t> </a:t>
            </a:r>
            <a:r>
              <a:rPr lang="en-US" sz="2000" dirty="0" err="1" smtClean="0">
                <a:solidFill>
                  <a:srgbClr val="E46C0A"/>
                </a:solidFill>
              </a:rPr>
              <a:t>hyfforddiant</a:t>
            </a:r>
            <a:r>
              <a:rPr lang="en-US" sz="2000" dirty="0" smtClean="0">
                <a:solidFill>
                  <a:srgbClr val="E46C0A"/>
                </a:solidFill>
              </a:rPr>
              <a:t>, </a:t>
            </a:r>
            <a:r>
              <a:rPr lang="en-US" sz="2000" dirty="0" err="1" smtClean="0">
                <a:solidFill>
                  <a:srgbClr val="E46C0A"/>
                </a:solidFill>
              </a:rPr>
              <a:t>cyllid</a:t>
            </a:r>
            <a:r>
              <a:rPr lang="en-US" sz="2000" dirty="0" smtClean="0">
                <a:solidFill>
                  <a:srgbClr val="E46C0A"/>
                </a:solidFill>
              </a:rPr>
              <a:t> ac </a:t>
            </a:r>
            <a:r>
              <a:rPr lang="en-US" sz="2000" dirty="0" err="1" smtClean="0">
                <a:solidFill>
                  <a:srgbClr val="E46C0A"/>
                </a:solidFill>
              </a:rPr>
              <a:t>ati</a:t>
            </a:r>
            <a:endParaRPr lang="en-US" sz="1200" dirty="0"/>
          </a:p>
        </p:txBody>
      </p:sp>
    </p:spTree>
    <p:extLst>
      <p:ext uri="{BB962C8B-B14F-4D97-AF65-F5344CB8AC3E}">
        <p14:creationId xmlns:p14="http://schemas.microsoft.com/office/powerpoint/2010/main" val="37961273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2560638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US" dirty="0" smtClean="0"/>
              <a:t/>
            </a:r>
            <a:br>
              <a:rPr lang="en-US" dirty="0" smtClean="0"/>
            </a:br>
            <a:r>
              <a:rPr lang="en-US" dirty="0" smtClean="0"/>
              <a:t> </a:t>
            </a:r>
            <a:r>
              <a:rPr lang="en-US" dirty="0" err="1" smtClean="0"/>
              <a:t>Rhieni</a:t>
            </a:r>
            <a:r>
              <a:rPr lang="en-US" dirty="0" smtClean="0"/>
              <a:t>?</a:t>
            </a:r>
            <a:br>
              <a:rPr lang="en-US" dirty="0" smtClean="0"/>
            </a:br>
            <a:r>
              <a:rPr lang="en-US" dirty="0" smtClean="0"/>
              <a:t/>
            </a:r>
            <a:br>
              <a:rPr lang="en-US" dirty="0" smtClean="0"/>
            </a:br>
            <a:r>
              <a:rPr lang="en-US" dirty="0" smtClean="0"/>
              <a:t/>
            </a:r>
            <a:br>
              <a:rPr lang="en-US" dirty="0" smtClean="0"/>
            </a:br>
            <a:r>
              <a:rPr lang="en-US" dirty="0" smtClean="0"/>
              <a:t/>
            </a:r>
            <a:br>
              <a:rPr lang="en-US" dirty="0" smtClean="0"/>
            </a:br>
            <a:r>
              <a:rPr lang="en-US" dirty="0" err="1" smtClean="0"/>
              <a:t>Cymuned</a:t>
            </a:r>
            <a:r>
              <a:rPr lang="en-US" dirty="0" smtClean="0"/>
              <a:t>?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b="1" dirty="0" smtClean="0">
                <a:solidFill>
                  <a:srgbClr val="94007C"/>
                </a:solidFill>
              </a:rPr>
              <a:t/>
            </a:r>
            <a:br>
              <a:rPr lang="en-GB" sz="3200" b="1" dirty="0" smtClean="0">
                <a:solidFill>
                  <a:srgbClr val="94007C"/>
                </a:solidFill>
              </a:rPr>
            </a:br>
            <a:r>
              <a:rPr lang="en-GB" sz="3200" b="1" dirty="0" err="1" smtClean="0">
                <a:solidFill>
                  <a:srgbClr val="94007C"/>
                </a:solidFill>
              </a:rPr>
              <a:t>Rol</a:t>
            </a:r>
            <a:r>
              <a:rPr lang="en-GB" sz="3200" b="1" dirty="0" smtClean="0">
                <a:solidFill>
                  <a:srgbClr val="94007C"/>
                </a:solidFill>
              </a:rPr>
              <a:t> y </a:t>
            </a:r>
            <a:r>
              <a:rPr lang="en-GB" sz="3200" b="1" dirty="0" err="1" smtClean="0">
                <a:solidFill>
                  <a:srgbClr val="94007C"/>
                </a:solidFill>
              </a:rPr>
              <a:t>Corff</a:t>
            </a:r>
            <a:r>
              <a:rPr lang="en-GB" sz="3200" b="1" dirty="0" smtClean="0">
                <a:solidFill>
                  <a:srgbClr val="94007C"/>
                </a:solidFill>
              </a:rPr>
              <a:t> </a:t>
            </a:r>
            <a:r>
              <a:rPr lang="en-GB" sz="3200" b="1" dirty="0" err="1" smtClean="0">
                <a:solidFill>
                  <a:srgbClr val="94007C"/>
                </a:solidFill>
              </a:rPr>
              <a:t>Llywodraethol</a:t>
            </a:r>
            <a:endParaRPr lang="en-GB" sz="3200" b="1" dirty="0">
              <a:solidFill>
                <a:srgbClr val="94007C"/>
              </a:solidFill>
            </a:endParaRPr>
          </a:p>
        </p:txBody>
      </p:sp>
      <p:sp>
        <p:nvSpPr>
          <p:cNvPr id="10243" name="Rectangle 3"/>
          <p:cNvSpPr>
            <a:spLocks noGrp="1" noChangeArrowheads="1"/>
          </p:cNvSpPr>
          <p:nvPr>
            <p:ph idx="1"/>
          </p:nvPr>
        </p:nvSpPr>
        <p:spPr>
          <a:xfrm>
            <a:off x="1577390" y="1308799"/>
            <a:ext cx="7768100" cy="4708525"/>
          </a:xfrm>
        </p:spPr>
        <p:txBody>
          <a:bodyPr>
            <a:normAutofit/>
          </a:bodyPr>
          <a:lstStyle/>
          <a:p>
            <a:pPr>
              <a:buClr>
                <a:srgbClr val="66FF33"/>
              </a:buClr>
              <a:buSzPct val="150000"/>
              <a:buFont typeface="Wingdings" charset="2"/>
              <a:buChar char="ü"/>
            </a:pPr>
            <a:r>
              <a:rPr lang="en-GB" sz="2400" b="1" dirty="0" err="1" smtClean="0">
                <a:solidFill>
                  <a:schemeClr val="accent2"/>
                </a:solidFill>
              </a:rPr>
              <a:t>Ymglymiad</a:t>
            </a:r>
            <a:r>
              <a:rPr lang="en-GB" sz="2400" b="1" dirty="0" smtClean="0">
                <a:solidFill>
                  <a:schemeClr val="accent2"/>
                </a:solidFill>
              </a:rPr>
              <a:t> </a:t>
            </a:r>
            <a:r>
              <a:rPr lang="en-GB" sz="2400" b="1" dirty="0" err="1" smtClean="0">
                <a:solidFill>
                  <a:schemeClr val="accent2"/>
                </a:solidFill>
              </a:rPr>
              <a:t>gweithredol</a:t>
            </a:r>
            <a:r>
              <a:rPr lang="en-GB" sz="2400" b="1" dirty="0" smtClean="0">
                <a:solidFill>
                  <a:schemeClr val="accent2"/>
                </a:solidFill>
              </a:rPr>
              <a:t> </a:t>
            </a:r>
            <a:r>
              <a:rPr lang="en-GB" sz="2400" b="1" dirty="0" err="1" smtClean="0">
                <a:solidFill>
                  <a:schemeClr val="accent2"/>
                </a:solidFill>
              </a:rPr>
              <a:t>gyda</a:t>
            </a:r>
            <a:r>
              <a:rPr lang="en-GB" sz="2400" b="1" dirty="0" smtClean="0">
                <a:solidFill>
                  <a:schemeClr val="accent2"/>
                </a:solidFill>
              </a:rPr>
              <a:t> staff </a:t>
            </a:r>
            <a:r>
              <a:rPr lang="en-GB" sz="2400" b="1" dirty="0" err="1" smtClean="0">
                <a:solidFill>
                  <a:schemeClr val="accent2"/>
                </a:solidFill>
              </a:rPr>
              <a:t>proffesiynol</a:t>
            </a:r>
            <a:r>
              <a:rPr lang="en-GB" sz="2400" b="1" dirty="0" smtClean="0">
                <a:solidFill>
                  <a:schemeClr val="accent2"/>
                </a:solidFill>
              </a:rPr>
              <a:t> </a:t>
            </a:r>
            <a:r>
              <a:rPr lang="en-GB" sz="2400" b="1" dirty="0" err="1" smtClean="0">
                <a:solidFill>
                  <a:schemeClr val="accent2"/>
                </a:solidFill>
              </a:rPr>
              <a:t>yr</a:t>
            </a:r>
            <a:r>
              <a:rPr lang="en-GB" sz="2400" b="1" dirty="0" smtClean="0">
                <a:solidFill>
                  <a:schemeClr val="accent2"/>
                </a:solidFill>
              </a:rPr>
              <a:t> </a:t>
            </a:r>
            <a:r>
              <a:rPr lang="en-GB" sz="2400" b="1" dirty="0" err="1" smtClean="0">
                <a:solidFill>
                  <a:schemeClr val="accent2"/>
                </a:solidFill>
              </a:rPr>
              <a:t>ysgol</a:t>
            </a:r>
            <a:r>
              <a:rPr lang="en-GB" sz="2400" b="1" dirty="0" smtClean="0">
                <a:solidFill>
                  <a:schemeClr val="accent2"/>
                </a:solidFill>
              </a:rPr>
              <a:t> a </a:t>
            </a:r>
            <a:r>
              <a:rPr lang="en-GB" sz="2400" b="1" dirty="0" err="1" smtClean="0">
                <a:solidFill>
                  <a:schemeClr val="accent2"/>
                </a:solidFill>
              </a:rPr>
              <a:t>fydd</a:t>
            </a:r>
            <a:r>
              <a:rPr lang="en-GB" sz="2400" b="1" dirty="0" smtClean="0">
                <a:solidFill>
                  <a:schemeClr val="accent2"/>
                </a:solidFill>
              </a:rPr>
              <a:t> </a:t>
            </a:r>
            <a:r>
              <a:rPr lang="en-GB" sz="2400" b="1" dirty="0" err="1" smtClean="0">
                <a:solidFill>
                  <a:schemeClr val="accent2"/>
                </a:solidFill>
              </a:rPr>
              <a:t>wedi</a:t>
            </a:r>
            <a:r>
              <a:rPr lang="en-GB" sz="2400" b="1" dirty="0" smtClean="0">
                <a:solidFill>
                  <a:schemeClr val="accent2"/>
                </a:solidFill>
              </a:rPr>
              <a:t> </a:t>
            </a:r>
            <a:r>
              <a:rPr lang="en-GB" sz="2400" b="1" dirty="0" err="1" smtClean="0">
                <a:solidFill>
                  <a:schemeClr val="accent2"/>
                </a:solidFill>
              </a:rPr>
              <a:t>cynhyrchu’r</a:t>
            </a:r>
            <a:r>
              <a:rPr lang="en-GB" sz="2400" b="1" dirty="0" smtClean="0">
                <a:solidFill>
                  <a:schemeClr val="accent2"/>
                </a:solidFill>
              </a:rPr>
              <a:t> </a:t>
            </a:r>
            <a:r>
              <a:rPr lang="en-GB" sz="2400" b="1" dirty="0" err="1" smtClean="0">
                <a:solidFill>
                  <a:schemeClr val="accent2"/>
                </a:solidFill>
              </a:rPr>
              <a:t>cynllun</a:t>
            </a:r>
            <a:r>
              <a:rPr lang="en-GB" sz="2400" b="1" dirty="0" smtClean="0">
                <a:solidFill>
                  <a:schemeClr val="accent2"/>
                </a:solidFill>
              </a:rPr>
              <a:t> </a:t>
            </a:r>
            <a:r>
              <a:rPr lang="en-GB" sz="2400" b="1" dirty="0" err="1" smtClean="0">
                <a:solidFill>
                  <a:schemeClr val="accent2"/>
                </a:solidFill>
              </a:rPr>
              <a:t>drafft</a:t>
            </a:r>
            <a:endParaRPr lang="en-GB" sz="2400" b="1" dirty="0">
              <a:solidFill>
                <a:schemeClr val="accent2"/>
              </a:solidFill>
            </a:endParaRPr>
          </a:p>
          <a:p>
            <a:pPr>
              <a:lnSpc>
                <a:spcPct val="130000"/>
              </a:lnSpc>
              <a:buClr>
                <a:srgbClr val="66FF33"/>
              </a:buClr>
              <a:buSzPct val="150000"/>
              <a:buFont typeface="Wingdings" charset="2"/>
              <a:buChar char="ü"/>
            </a:pPr>
            <a:r>
              <a:rPr lang="en-GB" sz="2400" b="1" dirty="0" err="1" smtClean="0"/>
              <a:t>Dod</a:t>
            </a:r>
            <a:r>
              <a:rPr lang="en-GB" sz="2400" b="1" dirty="0" smtClean="0"/>
              <a:t> a </a:t>
            </a:r>
            <a:r>
              <a:rPr lang="en-GB" sz="2400" b="1" dirty="0" err="1" smtClean="0"/>
              <a:t>gogwydd</a:t>
            </a:r>
            <a:r>
              <a:rPr lang="en-GB" sz="2400" b="1" dirty="0" smtClean="0"/>
              <a:t> </a:t>
            </a:r>
            <a:r>
              <a:rPr lang="en-GB" sz="2400" b="1" dirty="0" err="1" smtClean="0"/>
              <a:t>wrthrychol</a:t>
            </a:r>
            <a:r>
              <a:rPr lang="en-GB" sz="2400" b="1" dirty="0" smtClean="0"/>
              <a:t> </a:t>
            </a:r>
            <a:r>
              <a:rPr lang="en-GB" sz="2400" b="1" dirty="0" err="1" smtClean="0"/>
              <a:t>wrth</a:t>
            </a:r>
            <a:r>
              <a:rPr lang="en-GB" sz="2400" b="1" dirty="0" smtClean="0"/>
              <a:t> </a:t>
            </a:r>
            <a:r>
              <a:rPr lang="en-GB" sz="2400" b="1" dirty="0" err="1" smtClean="0"/>
              <a:t>drafod</a:t>
            </a:r>
            <a:r>
              <a:rPr lang="en-GB" sz="2400" b="1" dirty="0" smtClean="0"/>
              <a:t> y </a:t>
            </a:r>
            <a:r>
              <a:rPr lang="en-GB" sz="2400" b="1" dirty="0" err="1" smtClean="0"/>
              <a:t>cynllun</a:t>
            </a:r>
            <a:endParaRPr lang="en-GB" sz="2400" b="1" dirty="0"/>
          </a:p>
          <a:p>
            <a:pPr>
              <a:lnSpc>
                <a:spcPct val="130000"/>
              </a:lnSpc>
              <a:buClr>
                <a:srgbClr val="66FF33"/>
              </a:buClr>
              <a:buSzPct val="150000"/>
              <a:buFont typeface="Wingdings" charset="2"/>
              <a:buChar char="ü"/>
            </a:pPr>
            <a:r>
              <a:rPr lang="en-GB" sz="2400" b="1" dirty="0" err="1" smtClean="0">
                <a:solidFill>
                  <a:schemeClr val="accent2"/>
                </a:solidFill>
              </a:rPr>
              <a:t>Gofyn</a:t>
            </a:r>
            <a:r>
              <a:rPr lang="en-GB" sz="2400" b="1" dirty="0" smtClean="0">
                <a:solidFill>
                  <a:schemeClr val="accent2"/>
                </a:solidFill>
              </a:rPr>
              <a:t> y </a:t>
            </a:r>
            <a:r>
              <a:rPr lang="en-GB" sz="2400" b="1" dirty="0" err="1" smtClean="0">
                <a:solidFill>
                  <a:schemeClr val="accent2"/>
                </a:solidFill>
              </a:rPr>
              <a:t>cwestiynau</a:t>
            </a:r>
            <a:r>
              <a:rPr lang="en-GB" sz="2400" b="1" dirty="0" smtClean="0">
                <a:solidFill>
                  <a:schemeClr val="accent2"/>
                </a:solidFill>
              </a:rPr>
              <a:t> </a:t>
            </a:r>
            <a:r>
              <a:rPr lang="en-GB" sz="2400" b="1" dirty="0" err="1" smtClean="0">
                <a:solidFill>
                  <a:schemeClr val="accent2"/>
                </a:solidFill>
              </a:rPr>
              <a:t>nad</a:t>
            </a:r>
            <a:r>
              <a:rPr lang="en-GB" sz="2400" b="1" dirty="0" smtClean="0">
                <a:solidFill>
                  <a:schemeClr val="accent2"/>
                </a:solidFill>
              </a:rPr>
              <a:t> </a:t>
            </a:r>
            <a:r>
              <a:rPr lang="en-GB" sz="2400" b="1" dirty="0" err="1" smtClean="0">
                <a:solidFill>
                  <a:schemeClr val="accent2"/>
                </a:solidFill>
              </a:rPr>
              <a:t>yw</a:t>
            </a:r>
            <a:r>
              <a:rPr lang="en-GB" sz="2400" b="1" dirty="0" smtClean="0">
                <a:solidFill>
                  <a:schemeClr val="accent2"/>
                </a:solidFill>
              </a:rPr>
              <a:t> </a:t>
            </a:r>
            <a:r>
              <a:rPr lang="en-GB" sz="2400" b="1" dirty="0" err="1" smtClean="0">
                <a:solidFill>
                  <a:schemeClr val="accent2"/>
                </a:solidFill>
              </a:rPr>
              <a:t>eraill</a:t>
            </a:r>
            <a:r>
              <a:rPr lang="en-GB" sz="2400" b="1" dirty="0" smtClean="0">
                <a:solidFill>
                  <a:schemeClr val="accent2"/>
                </a:solidFill>
              </a:rPr>
              <a:t> </a:t>
            </a:r>
            <a:r>
              <a:rPr lang="en-GB" sz="2400" b="1" dirty="0" err="1" smtClean="0">
                <a:solidFill>
                  <a:schemeClr val="accent2"/>
                </a:solidFill>
              </a:rPr>
              <a:t>wedi</a:t>
            </a:r>
            <a:r>
              <a:rPr lang="en-GB" sz="2400" b="1" dirty="0" smtClean="0">
                <a:solidFill>
                  <a:schemeClr val="accent2"/>
                </a:solidFill>
              </a:rPr>
              <a:t> </a:t>
            </a:r>
            <a:r>
              <a:rPr lang="en-GB" sz="2400" b="1" dirty="0" err="1" smtClean="0">
                <a:solidFill>
                  <a:schemeClr val="accent2"/>
                </a:solidFill>
              </a:rPr>
              <a:t>eu</a:t>
            </a:r>
            <a:r>
              <a:rPr lang="en-GB" sz="2400" b="1" dirty="0" smtClean="0">
                <a:solidFill>
                  <a:schemeClr val="accent2"/>
                </a:solidFill>
              </a:rPr>
              <a:t> </a:t>
            </a:r>
            <a:r>
              <a:rPr lang="en-GB" sz="2400" b="1" dirty="0" err="1" smtClean="0">
                <a:solidFill>
                  <a:schemeClr val="accent2"/>
                </a:solidFill>
              </a:rPr>
              <a:t>gofyn</a:t>
            </a:r>
            <a:endParaRPr lang="en-GB" sz="2400" b="1" dirty="0">
              <a:solidFill>
                <a:schemeClr val="accent2"/>
              </a:solidFill>
            </a:endParaRPr>
          </a:p>
          <a:p>
            <a:pPr>
              <a:lnSpc>
                <a:spcPct val="130000"/>
              </a:lnSpc>
              <a:buClr>
                <a:srgbClr val="66FF33"/>
              </a:buClr>
              <a:buSzPct val="150000"/>
              <a:buFont typeface="Wingdings" charset="2"/>
              <a:buChar char="ü"/>
            </a:pPr>
            <a:r>
              <a:rPr lang="en-GB" sz="2400" b="1" dirty="0" err="1" smtClean="0"/>
              <a:t>Cadw</a:t>
            </a:r>
            <a:r>
              <a:rPr lang="en-GB" sz="2400" b="1" dirty="0" smtClean="0"/>
              <a:t> </a:t>
            </a:r>
            <a:r>
              <a:rPr lang="en-GB" sz="2400" b="1" dirty="0" err="1" smtClean="0"/>
              <a:t>trosolwg</a:t>
            </a:r>
            <a:r>
              <a:rPr lang="en-GB" sz="2400" b="1" dirty="0" smtClean="0"/>
              <a:t> </a:t>
            </a:r>
            <a:r>
              <a:rPr lang="en-GB" sz="2400" b="1" dirty="0" err="1" smtClean="0"/>
              <a:t>o’r</a:t>
            </a:r>
            <a:r>
              <a:rPr lang="en-GB" sz="2400" b="1" dirty="0" smtClean="0"/>
              <a:t> broses </a:t>
            </a:r>
            <a:r>
              <a:rPr lang="en-GB" sz="2400" b="1" dirty="0" err="1" smtClean="0"/>
              <a:t>wrth</a:t>
            </a:r>
            <a:r>
              <a:rPr lang="en-GB" sz="2400" b="1" dirty="0" smtClean="0"/>
              <a:t> </a:t>
            </a:r>
            <a:r>
              <a:rPr lang="en-GB" sz="2400" b="1" dirty="0" err="1" smtClean="0"/>
              <a:t>iddo</a:t>
            </a:r>
            <a:r>
              <a:rPr lang="en-GB" sz="2400" b="1" dirty="0" smtClean="0"/>
              <a:t> </a:t>
            </a:r>
            <a:r>
              <a:rPr lang="en-GB" sz="2400" b="1" dirty="0" err="1" smtClean="0"/>
              <a:t>ddatblygu</a:t>
            </a:r>
            <a:endParaRPr lang="en-GB" sz="2400" b="1" dirty="0"/>
          </a:p>
          <a:p>
            <a:pPr>
              <a:lnSpc>
                <a:spcPct val="130000"/>
              </a:lnSpc>
              <a:buClr>
                <a:srgbClr val="66FF33"/>
              </a:buClr>
              <a:buSzPct val="150000"/>
              <a:buFont typeface="Wingdings" charset="2"/>
              <a:buChar char="ü"/>
            </a:pPr>
            <a:r>
              <a:rPr lang="en-GB" sz="2400" b="1" dirty="0" err="1" smtClean="0">
                <a:solidFill>
                  <a:schemeClr val="accent2"/>
                </a:solidFill>
              </a:rPr>
              <a:t>Cyfrannu</a:t>
            </a:r>
            <a:r>
              <a:rPr lang="en-GB" sz="2400" b="1" dirty="0" smtClean="0">
                <a:solidFill>
                  <a:schemeClr val="accent2"/>
                </a:solidFill>
              </a:rPr>
              <a:t> </a:t>
            </a:r>
            <a:r>
              <a:rPr lang="en-GB" sz="2400" b="1" dirty="0" err="1" smtClean="0">
                <a:solidFill>
                  <a:schemeClr val="accent2"/>
                </a:solidFill>
              </a:rPr>
              <a:t>i’r</a:t>
            </a:r>
            <a:r>
              <a:rPr lang="en-GB" sz="2400" b="1" dirty="0" smtClean="0">
                <a:solidFill>
                  <a:schemeClr val="accent2"/>
                </a:solidFill>
              </a:rPr>
              <a:t> cam </a:t>
            </a:r>
            <a:r>
              <a:rPr lang="en-GB" sz="2400" b="1" dirty="0" err="1" smtClean="0">
                <a:solidFill>
                  <a:schemeClr val="accent2"/>
                </a:solidFill>
              </a:rPr>
              <a:t>gwerthuso</a:t>
            </a:r>
            <a:endParaRPr lang="en-GB" sz="2400" b="1" dirty="0">
              <a:solidFill>
                <a:schemeClr val="accent2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Rectangle 29"/>
          <p:cNvSpPr/>
          <p:nvPr/>
        </p:nvSpPr>
        <p:spPr>
          <a:xfrm>
            <a:off x="409230" y="260350"/>
            <a:ext cx="8401050" cy="6408738"/>
          </a:xfrm>
          <a:prstGeom prst="rect">
            <a:avLst/>
          </a:prstGeom>
          <a:noFill/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anchor="ctr">
            <a:prstTxWarp prst="textNoShape">
              <a:avLst/>
            </a:prstTxWarp>
          </a:bodyPr>
          <a:lstStyle/>
          <a:p>
            <a:pPr algn="ctr">
              <a:lnSpc>
                <a:spcPct val="90000"/>
              </a:lnSpc>
              <a:spcBef>
                <a:spcPts val="600"/>
              </a:spcBef>
              <a:buClr>
                <a:srgbClr val="00FFFF"/>
              </a:buClr>
              <a:buSzPct val="75000"/>
              <a:buFont typeface="Wingdings" charset="2"/>
              <a:buNone/>
            </a:pPr>
            <a:endParaRPr lang="en-US" dirty="0">
              <a:solidFill>
                <a:srgbClr val="000000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14375" y="142875"/>
            <a:ext cx="7972425" cy="1143000"/>
          </a:xfrm>
        </p:spPr>
        <p:txBody>
          <a:bodyPr rtlCol="0">
            <a:no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GB" sz="3600" b="1" dirty="0" smtClean="0">
                <a:solidFill>
                  <a:srgbClr val="94007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The School Development Planning Cycle</a:t>
            </a:r>
            <a:br>
              <a:rPr lang="en-GB" sz="3600" b="1" dirty="0" smtClean="0">
                <a:solidFill>
                  <a:srgbClr val="94007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en-GB" sz="3600" b="1" dirty="0" smtClean="0">
                <a:solidFill>
                  <a:srgbClr val="94007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Y </a:t>
            </a:r>
            <a:r>
              <a:rPr lang="en-GB" sz="3600" b="1" dirty="0" err="1" smtClean="0">
                <a:solidFill>
                  <a:srgbClr val="94007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Gylchred</a:t>
            </a:r>
            <a:r>
              <a:rPr lang="en-GB" sz="3600" b="1" dirty="0" smtClean="0">
                <a:solidFill>
                  <a:srgbClr val="94007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GB" sz="3600" b="1" dirty="0" err="1">
                <a:solidFill>
                  <a:srgbClr val="94007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</a:t>
            </a:r>
            <a:r>
              <a:rPr lang="en-GB" sz="3600" b="1" dirty="0" err="1" smtClean="0">
                <a:solidFill>
                  <a:srgbClr val="94007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ynllunio</a:t>
            </a:r>
            <a:r>
              <a:rPr lang="en-GB" sz="3600" b="1" dirty="0" smtClean="0">
                <a:solidFill>
                  <a:srgbClr val="94007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GB" sz="3600" b="1" dirty="0" err="1" smtClean="0">
                <a:solidFill>
                  <a:srgbClr val="94007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Datblygiad</a:t>
            </a:r>
            <a:r>
              <a:rPr lang="en-GB" sz="3600" b="1" dirty="0" smtClean="0">
                <a:solidFill>
                  <a:srgbClr val="94007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GB" sz="3600" b="1" dirty="0" err="1" smtClean="0">
                <a:solidFill>
                  <a:srgbClr val="94007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Ysgol</a:t>
            </a:r>
            <a:endParaRPr lang="en-GB" sz="3600" b="1" dirty="0">
              <a:solidFill>
                <a:srgbClr val="94007C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2292" name="Footer Placeholder 28"/>
          <p:cNvSpPr>
            <a:spLocks noGrp="1"/>
          </p:cNvSpPr>
          <p:nvPr>
            <p:ph type="ftr" sz="quarter" idx="11"/>
          </p:nvPr>
        </p:nvSpPr>
        <p:spPr bwMode="auto">
          <a:xfrm>
            <a:off x="2786063" y="6357938"/>
            <a:ext cx="3500437" cy="365125"/>
          </a:xfrm>
          <a:noFill/>
          <a:ln>
            <a:miter lim="800000"/>
            <a:headEnd/>
            <a:tailEnd/>
          </a:ln>
        </p:spPr>
        <p:txBody>
          <a:bodyPr/>
          <a:lstStyle/>
          <a:p>
            <a:pPr>
              <a:spcBef>
                <a:spcPct val="20000"/>
              </a:spcBef>
            </a:pPr>
            <a:r>
              <a:rPr lang="en-GB" sz="2000" i="1">
                <a:solidFill>
                  <a:srgbClr val="FF0000"/>
                </a:solidFill>
              </a:rPr>
              <a:t>Every School a Good School</a:t>
            </a:r>
          </a:p>
        </p:txBody>
      </p:sp>
      <p:sp>
        <p:nvSpPr>
          <p:cNvPr id="12293" name="Rectangle 1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prstTxWarp prst="textNoShape">
              <a:avLst/>
            </a:prstTxWarp>
            <a:spAutoFit/>
          </a:bodyPr>
          <a:lstStyle/>
          <a:p>
            <a:pPr>
              <a:lnSpc>
                <a:spcPct val="90000"/>
              </a:lnSpc>
              <a:spcBef>
                <a:spcPts val="600"/>
              </a:spcBef>
              <a:buClr>
                <a:srgbClr val="00FFFF"/>
              </a:buClr>
              <a:buSzPct val="75000"/>
              <a:buFont typeface="Wingdings" charset="2"/>
              <a:buNone/>
            </a:pPr>
            <a:endParaRPr lang="en-US"/>
          </a:p>
        </p:txBody>
      </p:sp>
      <p:grpSp>
        <p:nvGrpSpPr>
          <p:cNvPr id="3" name="Group 3"/>
          <p:cNvGrpSpPr>
            <a:grpSpLocks noChangeAspect="1"/>
          </p:cNvGrpSpPr>
          <p:nvPr/>
        </p:nvGrpSpPr>
        <p:grpSpPr bwMode="auto">
          <a:xfrm>
            <a:off x="681817" y="836613"/>
            <a:ext cx="8358188" cy="6307137"/>
            <a:chOff x="3167" y="2299"/>
            <a:chExt cx="5816" cy="4495"/>
          </a:xfrm>
        </p:grpSpPr>
        <p:sp>
          <p:nvSpPr>
            <p:cNvPr id="12304" name="AutoShape 11"/>
            <p:cNvSpPr>
              <a:spLocks noChangeArrowheads="1" noTextEdit="1"/>
            </p:cNvSpPr>
            <p:nvPr/>
          </p:nvSpPr>
          <p:spPr bwMode="auto">
            <a:xfrm>
              <a:off x="3167" y="2299"/>
              <a:ext cx="5816" cy="4495"/>
            </a:xfrm>
            <a:custGeom>
              <a:avLst/>
              <a:gdLst>
                <a:gd name="T0" fmla="*/ 12427 w 21600"/>
                <a:gd name="T1" fmla="*/ 2912 h 21600"/>
                <a:gd name="T2" fmla="*/ 18228 w 21600"/>
                <a:gd name="T3" fmla="*/ 9245 h 21600"/>
              </a:gdLst>
              <a:ahLst/>
              <a:cxnLst>
                <a:cxn ang="0">
                  <a:pos x="21600" y="6079"/>
                </a:cxn>
                <a:cxn ang="0">
                  <a:pos x="15126" y="0"/>
                </a:cxn>
                <a:cxn ang="0">
                  <a:pos x="15126" y="2912"/>
                </a:cxn>
                <a:cxn ang="0">
                  <a:pos x="12427" y="2912"/>
                </a:cxn>
                <a:cxn ang="0">
                  <a:pos x="0" y="12158"/>
                </a:cxn>
                <a:cxn ang="0">
                  <a:pos x="0" y="21600"/>
                </a:cxn>
                <a:cxn ang="0">
                  <a:pos x="6474" y="21600"/>
                </a:cxn>
                <a:cxn ang="0">
                  <a:pos x="6474" y="12158"/>
                </a:cxn>
                <a:cxn ang="0">
                  <a:pos x="12427" y="9246"/>
                </a:cxn>
                <a:cxn ang="0">
                  <a:pos x="15126" y="9246"/>
                </a:cxn>
                <a:cxn ang="0">
                  <a:pos x="15126" y="12158"/>
                </a:cxn>
                <a:cxn ang="0">
                  <a:pos x="21600" y="6079"/>
                </a:cxn>
              </a:cxnLst>
              <a:rect l="T0" t="T1" r="T2" b="T3"/>
              <a:pathLst>
                <a:path w="21600" h="21600">
                  <a:moveTo>
                    <a:pt x="21600" y="6079"/>
                  </a:moveTo>
                  <a:lnTo>
                    <a:pt x="15126" y="0"/>
                  </a:lnTo>
                  <a:lnTo>
                    <a:pt x="15126" y="2912"/>
                  </a:lnTo>
                  <a:lnTo>
                    <a:pt x="12427" y="2912"/>
                  </a:lnTo>
                  <a:cubicBezTo>
                    <a:pt x="5564" y="2912"/>
                    <a:pt x="0" y="7052"/>
                    <a:pt x="0" y="12158"/>
                  </a:cubicBezTo>
                  <a:lnTo>
                    <a:pt x="0" y="21600"/>
                  </a:lnTo>
                  <a:lnTo>
                    <a:pt x="6474" y="21600"/>
                  </a:lnTo>
                  <a:lnTo>
                    <a:pt x="6474" y="12158"/>
                  </a:lnTo>
                  <a:cubicBezTo>
                    <a:pt x="6474" y="10550"/>
                    <a:pt x="9139" y="9246"/>
                    <a:pt x="12427" y="9246"/>
                  </a:cubicBezTo>
                  <a:lnTo>
                    <a:pt x="15126" y="9246"/>
                  </a:lnTo>
                  <a:lnTo>
                    <a:pt x="15126" y="12158"/>
                  </a:lnTo>
                  <a:lnTo>
                    <a:pt x="21600" y="6079"/>
                  </a:lnTo>
                  <a:close/>
                </a:path>
              </a:pathLst>
            </a:custGeom>
            <a:noFill/>
            <a:ln w="9525">
              <a:noFill/>
              <a:miter lim="800000"/>
              <a:headEnd/>
              <a:tailEnd/>
            </a:ln>
          </p:spPr>
          <p:txBody>
            <a:bodyPr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34" name="Oval 10"/>
            <p:cNvSpPr>
              <a:spLocks noChangeArrowheads="1"/>
            </p:cNvSpPr>
            <p:nvPr/>
          </p:nvSpPr>
          <p:spPr bwMode="auto">
            <a:xfrm>
              <a:off x="4367" y="2823"/>
              <a:ext cx="3523" cy="3327"/>
            </a:xfrm>
            <a:prstGeom prst="ellipse">
              <a:avLst/>
            </a:prstGeom>
            <a:noFill/>
            <a:ln w="28575">
              <a:solidFill>
                <a:srgbClr val="0070C0"/>
              </a:solidFill>
              <a:headEnd/>
              <a:tailEnd/>
            </a:ln>
          </p:spPr>
          <p:style>
            <a:lnRef idx="2">
              <a:schemeClr val="accent2"/>
            </a:lnRef>
            <a:fillRef idx="1">
              <a:schemeClr val="lt1"/>
            </a:fillRef>
            <a:effectRef idx="0">
              <a:schemeClr val="accent2"/>
            </a:effectRef>
            <a:fontRef idx="minor">
              <a:schemeClr val="dk1"/>
            </a:fontRef>
          </p:style>
          <p:txBody>
            <a:bodyPr>
              <a:prstTxWarp prst="textNoShape">
                <a:avLst/>
              </a:prstTxWarp>
            </a:bodyPr>
            <a:lstStyle/>
            <a:p>
              <a:pPr>
                <a:lnSpc>
                  <a:spcPct val="90000"/>
                </a:lnSpc>
                <a:spcBef>
                  <a:spcPts val="600"/>
                </a:spcBef>
                <a:buClr>
                  <a:srgbClr val="00FFFF"/>
                </a:buClr>
                <a:buSzPct val="75000"/>
                <a:buFont typeface="Wingdings" charset="2"/>
                <a:buNone/>
              </a:pPr>
              <a:endParaRPr lang="en-US">
                <a:solidFill>
                  <a:srgbClr val="000000"/>
                </a:solidFill>
                <a:effectLst>
                  <a:outerShdw blurRad="38100" dist="38100" dir="2700000" algn="tl">
                    <a:srgbClr val="DDDDDD"/>
                  </a:outerShdw>
                </a:effectLst>
              </a:endParaRPr>
            </a:p>
          </p:txBody>
        </p:sp>
        <p:sp>
          <p:nvSpPr>
            <p:cNvPr id="1028" name="Text Box 4"/>
            <p:cNvSpPr txBox="1">
              <a:spLocks noChangeArrowheads="1"/>
            </p:cNvSpPr>
            <p:nvPr/>
          </p:nvSpPr>
          <p:spPr bwMode="auto">
            <a:xfrm>
              <a:off x="3653" y="3713"/>
              <a:ext cx="1570" cy="794"/>
            </a:xfrm>
            <a:prstGeom prst="rect">
              <a:avLst/>
            </a:prstGeom>
            <a:solidFill>
              <a:schemeClr val="accent1">
                <a:lumMod val="20000"/>
                <a:lumOff val="80000"/>
              </a:schemeClr>
            </a:solidFill>
            <a:ln w="9525">
              <a:noFill/>
              <a:miter lim="800000"/>
              <a:headEnd/>
              <a:tailEnd/>
            </a:ln>
          </p:spPr>
          <p:txBody>
            <a:bodyPr lIns="18000" tIns="10800" rIns="18000" bIns="10800">
              <a:prstTxWarp prst="textNoShape">
                <a:avLst/>
              </a:prstTxWarp>
            </a:bodyPr>
            <a:lstStyle/>
            <a:p>
              <a:pPr algn="ctr"/>
              <a:r>
                <a:rPr lang="en-US" b="1" dirty="0">
                  <a:solidFill>
                    <a:schemeClr val="tx1"/>
                  </a:solidFill>
                  <a:effectLst>
                    <a:outerShdw blurRad="38100" dist="38100" dir="2700000" algn="tl">
                      <a:srgbClr val="FFFFFF"/>
                    </a:outerShdw>
                  </a:effectLst>
                  <a:latin typeface="Calibri" charset="0"/>
                  <a:ea typeface="Times New Roman" charset="0"/>
                </a:rPr>
                <a:t>Stage 5: Take action and review </a:t>
              </a:r>
              <a:r>
                <a:rPr lang="en-US" b="1" dirty="0" smtClean="0">
                  <a:solidFill>
                    <a:schemeClr val="tx1"/>
                  </a:solidFill>
                  <a:effectLst>
                    <a:outerShdw blurRad="38100" dist="38100" dir="2700000" algn="tl">
                      <a:srgbClr val="FFFFFF"/>
                    </a:outerShdw>
                  </a:effectLst>
                  <a:latin typeface="Calibri" charset="0"/>
                  <a:ea typeface="Times New Roman" charset="0"/>
                </a:rPr>
                <a:t>progress</a:t>
              </a:r>
            </a:p>
            <a:p>
              <a:pPr algn="ctr"/>
              <a:r>
                <a:rPr lang="en-US" b="1" dirty="0" smtClean="0">
                  <a:effectLst>
                    <a:outerShdw blurRad="38100" dist="38100" dir="2700000" algn="tl">
                      <a:srgbClr val="FFFFFF"/>
                    </a:outerShdw>
                  </a:effectLst>
                  <a:latin typeface="Calibri" charset="0"/>
                  <a:ea typeface="Times New Roman" charset="0"/>
                </a:rPr>
                <a:t>Cam 5: </a:t>
              </a:r>
              <a:r>
                <a:rPr lang="en-US" b="1" dirty="0" err="1" smtClean="0">
                  <a:effectLst>
                    <a:outerShdw blurRad="38100" dist="38100" dir="2700000" algn="tl">
                      <a:srgbClr val="FFFFFF"/>
                    </a:outerShdw>
                  </a:effectLst>
                  <a:latin typeface="Calibri" charset="0"/>
                  <a:ea typeface="Times New Roman" charset="0"/>
                </a:rPr>
                <a:t>Gweithredu</a:t>
              </a:r>
              <a:r>
                <a:rPr lang="en-US" b="1" dirty="0" smtClean="0">
                  <a:effectLst>
                    <a:outerShdw blurRad="38100" dist="38100" dir="2700000" algn="tl">
                      <a:srgbClr val="FFFFFF"/>
                    </a:outerShdw>
                  </a:effectLst>
                  <a:latin typeface="Calibri" charset="0"/>
                  <a:ea typeface="Times New Roman" charset="0"/>
                </a:rPr>
                <a:t> a </a:t>
              </a:r>
              <a:r>
                <a:rPr lang="en-US" b="1" dirty="0" err="1" smtClean="0">
                  <a:effectLst>
                    <a:outerShdw blurRad="38100" dist="38100" dir="2700000" algn="tl">
                      <a:srgbClr val="FFFFFF"/>
                    </a:outerShdw>
                  </a:effectLst>
                  <a:latin typeface="Calibri" charset="0"/>
                  <a:ea typeface="Times New Roman" charset="0"/>
                </a:rPr>
                <a:t>gwerthuso</a:t>
              </a:r>
              <a:r>
                <a:rPr lang="en-US" b="1" dirty="0" smtClean="0">
                  <a:effectLst>
                    <a:outerShdw blurRad="38100" dist="38100" dir="2700000" algn="tl">
                      <a:srgbClr val="FFFFFF"/>
                    </a:outerShdw>
                  </a:effectLst>
                  <a:latin typeface="Calibri" charset="0"/>
                  <a:ea typeface="Times New Roman" charset="0"/>
                </a:rPr>
                <a:t> </a:t>
              </a:r>
              <a:r>
                <a:rPr lang="en-US" b="1" dirty="0" err="1" smtClean="0">
                  <a:effectLst>
                    <a:outerShdw blurRad="38100" dist="38100" dir="2700000" algn="tl">
                      <a:srgbClr val="FFFFFF"/>
                    </a:outerShdw>
                  </a:effectLst>
                  <a:latin typeface="Calibri" charset="0"/>
                  <a:ea typeface="Times New Roman" charset="0"/>
                </a:rPr>
                <a:t>cynnydd</a:t>
              </a:r>
              <a:endParaRPr lang="en-US" sz="4000" b="1" dirty="0">
                <a:solidFill>
                  <a:schemeClr val="tx1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Calibri" charset="0"/>
                <a:ea typeface="Times New Roman" charset="0"/>
              </a:endParaRPr>
            </a:p>
          </p:txBody>
        </p:sp>
      </p:grpSp>
      <p:sp>
        <p:nvSpPr>
          <p:cNvPr id="23" name="Text Box 4"/>
          <p:cNvSpPr txBox="1">
            <a:spLocks noChangeArrowheads="1"/>
          </p:cNvSpPr>
          <p:nvPr/>
        </p:nvSpPr>
        <p:spPr bwMode="auto">
          <a:xfrm>
            <a:off x="1682820" y="4714875"/>
            <a:ext cx="2255838" cy="152525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9525">
            <a:noFill/>
            <a:miter lim="800000"/>
            <a:headEnd/>
            <a:tailEnd/>
          </a:ln>
        </p:spPr>
        <p:txBody>
          <a:bodyPr lIns="18000" tIns="10800" rIns="18000" bIns="10800">
            <a:prstTxWarp prst="textNoShape">
              <a:avLst/>
            </a:prstTxWarp>
          </a:bodyPr>
          <a:lstStyle/>
          <a:p>
            <a:pPr algn="ctr">
              <a:lnSpc>
                <a:spcPct val="90000"/>
              </a:lnSpc>
              <a:buClr>
                <a:srgbClr val="00FFFF"/>
              </a:buClr>
              <a:buSzPct val="75000"/>
              <a:buFont typeface="Wingdings" charset="2"/>
              <a:buNone/>
            </a:pPr>
            <a:r>
              <a:rPr lang="en-US" b="1" dirty="0">
                <a:solidFill>
                  <a:schemeClr val="tx1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Calibri" charset="0"/>
                <a:ea typeface="Times New Roman" charset="0"/>
              </a:rPr>
              <a:t>Stage 4: What must we do to make it happen</a:t>
            </a:r>
            <a:r>
              <a:rPr lang="en-US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Calibri" charset="0"/>
                <a:ea typeface="Times New Roman" charset="0"/>
              </a:rPr>
              <a:t>?</a:t>
            </a:r>
          </a:p>
          <a:p>
            <a:pPr algn="ctr">
              <a:lnSpc>
                <a:spcPct val="90000"/>
              </a:lnSpc>
              <a:buClr>
                <a:srgbClr val="00FFFF"/>
              </a:buClr>
              <a:buSzPct val="75000"/>
              <a:buFont typeface="Wingdings" charset="2"/>
              <a:buNone/>
            </a:pPr>
            <a:r>
              <a:rPr lang="en-US" b="1" dirty="0" smtClean="0">
                <a:effectLst>
                  <a:outerShdw blurRad="38100" dist="38100" dir="2700000" algn="tl">
                    <a:srgbClr val="FFFFFF"/>
                  </a:outerShdw>
                </a:effectLst>
                <a:latin typeface="Calibri" charset="0"/>
                <a:ea typeface="Times New Roman" charset="0"/>
              </a:rPr>
              <a:t>Cam 4: Beth </a:t>
            </a:r>
            <a:r>
              <a:rPr lang="en-US" b="1" dirty="0" err="1" smtClean="0">
                <a:effectLst>
                  <a:outerShdw blurRad="38100" dist="38100" dir="2700000" algn="tl">
                    <a:srgbClr val="FFFFFF"/>
                  </a:outerShdw>
                </a:effectLst>
                <a:latin typeface="Calibri" charset="0"/>
                <a:ea typeface="Times New Roman" charset="0"/>
              </a:rPr>
              <a:t>sydd</a:t>
            </a:r>
            <a:r>
              <a:rPr lang="en-US" b="1" dirty="0" smtClean="0">
                <a:effectLst>
                  <a:outerShdw blurRad="38100" dist="38100" dir="2700000" algn="tl">
                    <a:srgbClr val="FFFFFF"/>
                  </a:outerShdw>
                </a:effectLst>
                <a:latin typeface="Calibri" charset="0"/>
                <a:ea typeface="Times New Roman" charset="0"/>
              </a:rPr>
              <a:t> </a:t>
            </a:r>
            <a:r>
              <a:rPr lang="en-US" b="1" dirty="0" err="1" smtClean="0">
                <a:effectLst>
                  <a:outerShdw blurRad="38100" dist="38100" dir="2700000" algn="tl">
                    <a:srgbClr val="FFFFFF"/>
                  </a:outerShdw>
                </a:effectLst>
                <a:latin typeface="Calibri" charset="0"/>
                <a:ea typeface="Times New Roman" charset="0"/>
              </a:rPr>
              <a:t>angen</a:t>
            </a:r>
            <a:r>
              <a:rPr lang="en-US" b="1" dirty="0" smtClean="0">
                <a:effectLst>
                  <a:outerShdw blurRad="38100" dist="38100" dir="2700000" algn="tl">
                    <a:srgbClr val="FFFFFF"/>
                  </a:outerShdw>
                </a:effectLst>
                <a:latin typeface="Calibri" charset="0"/>
                <a:ea typeface="Times New Roman" charset="0"/>
              </a:rPr>
              <a:t> </a:t>
            </a:r>
            <a:r>
              <a:rPr lang="en-US" b="1" dirty="0" err="1" smtClean="0">
                <a:effectLst>
                  <a:outerShdw blurRad="38100" dist="38100" dir="2700000" algn="tl">
                    <a:srgbClr val="FFFFFF"/>
                  </a:outerShdw>
                </a:effectLst>
                <a:latin typeface="Calibri" charset="0"/>
                <a:ea typeface="Times New Roman" charset="0"/>
              </a:rPr>
              <a:t>gwneud</a:t>
            </a:r>
            <a:r>
              <a:rPr lang="en-US" b="1" dirty="0" smtClean="0">
                <a:effectLst>
                  <a:outerShdw blurRad="38100" dist="38100" dir="2700000" algn="tl">
                    <a:srgbClr val="FFFFFF"/>
                  </a:outerShdw>
                </a:effectLst>
                <a:latin typeface="Calibri" charset="0"/>
                <a:ea typeface="Times New Roman" charset="0"/>
              </a:rPr>
              <a:t> </a:t>
            </a:r>
            <a:r>
              <a:rPr lang="en-US" b="1" dirty="0" err="1" smtClean="0">
                <a:effectLst>
                  <a:outerShdw blurRad="38100" dist="38100" dir="2700000" algn="tl">
                    <a:srgbClr val="FFFFFF"/>
                  </a:outerShdw>
                </a:effectLst>
                <a:latin typeface="Calibri" charset="0"/>
                <a:ea typeface="Times New Roman" charset="0"/>
              </a:rPr>
              <a:t>i</a:t>
            </a:r>
            <a:r>
              <a:rPr lang="en-US" b="1" dirty="0" smtClean="0">
                <a:effectLst>
                  <a:outerShdw blurRad="38100" dist="38100" dir="2700000" algn="tl">
                    <a:srgbClr val="FFFFFF"/>
                  </a:outerShdw>
                </a:effectLst>
                <a:latin typeface="Calibri" charset="0"/>
                <a:ea typeface="Times New Roman" charset="0"/>
              </a:rPr>
              <a:t> </a:t>
            </a:r>
            <a:r>
              <a:rPr lang="en-US" b="1" dirty="0" err="1" smtClean="0">
                <a:effectLst>
                  <a:outerShdw blurRad="38100" dist="38100" dir="2700000" algn="tl">
                    <a:srgbClr val="FFFFFF"/>
                  </a:outerShdw>
                </a:effectLst>
                <a:latin typeface="Calibri" charset="0"/>
                <a:ea typeface="Times New Roman" charset="0"/>
              </a:rPr>
              <a:t>gael</a:t>
            </a:r>
            <a:r>
              <a:rPr lang="en-US" b="1" dirty="0" smtClean="0">
                <a:effectLst>
                  <a:outerShdw blurRad="38100" dist="38100" dir="2700000" algn="tl">
                    <a:srgbClr val="FFFFFF"/>
                  </a:outerShdw>
                </a:effectLst>
                <a:latin typeface="Calibri" charset="0"/>
                <a:ea typeface="Times New Roman" charset="0"/>
              </a:rPr>
              <a:t> </a:t>
            </a:r>
            <a:r>
              <a:rPr lang="en-US" b="1" dirty="0" err="1" smtClean="0">
                <a:effectLst>
                  <a:outerShdw blurRad="38100" dist="38100" dir="2700000" algn="tl">
                    <a:srgbClr val="FFFFFF"/>
                  </a:outerShdw>
                </a:effectLst>
                <a:latin typeface="Calibri" charset="0"/>
                <a:ea typeface="Times New Roman" charset="0"/>
              </a:rPr>
              <a:t>hwn</a:t>
            </a:r>
            <a:r>
              <a:rPr lang="en-US" b="1" dirty="0" smtClean="0">
                <a:effectLst>
                  <a:outerShdw blurRad="38100" dist="38100" dir="2700000" algn="tl">
                    <a:srgbClr val="FFFFFF"/>
                  </a:outerShdw>
                </a:effectLst>
                <a:latin typeface="Calibri" charset="0"/>
                <a:ea typeface="Times New Roman" charset="0"/>
              </a:rPr>
              <a:t> </a:t>
            </a:r>
            <a:r>
              <a:rPr lang="en-US" b="1" dirty="0" err="1" smtClean="0">
                <a:effectLst>
                  <a:outerShdw blurRad="38100" dist="38100" dir="2700000" algn="tl">
                    <a:srgbClr val="FFFFFF"/>
                  </a:outerShdw>
                </a:effectLst>
                <a:latin typeface="Calibri" charset="0"/>
                <a:ea typeface="Times New Roman" charset="0"/>
              </a:rPr>
              <a:t>i</a:t>
            </a:r>
            <a:r>
              <a:rPr lang="en-US" b="1" dirty="0" smtClean="0">
                <a:effectLst>
                  <a:outerShdw blurRad="38100" dist="38100" dir="2700000" algn="tl">
                    <a:srgbClr val="FFFFFF"/>
                  </a:outerShdw>
                </a:effectLst>
                <a:latin typeface="Calibri" charset="0"/>
                <a:ea typeface="Times New Roman" charset="0"/>
              </a:rPr>
              <a:t> </a:t>
            </a:r>
            <a:r>
              <a:rPr lang="en-US" b="1" dirty="0" err="1" smtClean="0">
                <a:effectLst>
                  <a:outerShdw blurRad="38100" dist="38100" dir="2700000" algn="tl">
                    <a:srgbClr val="FFFFFF"/>
                  </a:outerShdw>
                </a:effectLst>
                <a:latin typeface="Calibri" charset="0"/>
                <a:ea typeface="Times New Roman" charset="0"/>
              </a:rPr>
              <a:t>ddigwydd</a:t>
            </a:r>
            <a:r>
              <a:rPr lang="en-US" b="1" dirty="0" smtClean="0">
                <a:effectLst>
                  <a:outerShdw blurRad="38100" dist="38100" dir="2700000" algn="tl">
                    <a:srgbClr val="FFFFFF"/>
                  </a:outerShdw>
                </a:effectLst>
                <a:latin typeface="Calibri" charset="0"/>
                <a:ea typeface="Times New Roman" charset="0"/>
              </a:rPr>
              <a:t>?</a:t>
            </a:r>
            <a:endParaRPr lang="en-US" sz="4000" b="1" dirty="0">
              <a:solidFill>
                <a:schemeClr val="tx1"/>
              </a:solidFill>
              <a:effectLst>
                <a:outerShdw blurRad="38100" dist="38100" dir="2700000" algn="tl">
                  <a:srgbClr val="FFFFFF"/>
                </a:outerShdw>
              </a:effectLst>
              <a:latin typeface="Calibri" charset="0"/>
              <a:ea typeface="Times New Roman" charset="0"/>
            </a:endParaRPr>
          </a:p>
        </p:txBody>
      </p:sp>
      <p:sp>
        <p:nvSpPr>
          <p:cNvPr id="24" name="Text Box 4"/>
          <p:cNvSpPr txBox="1">
            <a:spLocks noChangeArrowheads="1"/>
          </p:cNvSpPr>
          <p:nvPr/>
        </p:nvSpPr>
        <p:spPr bwMode="auto">
          <a:xfrm>
            <a:off x="3641795" y="1285874"/>
            <a:ext cx="2255838" cy="1357313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9525">
            <a:noFill/>
            <a:miter lim="800000"/>
            <a:headEnd/>
            <a:tailEnd/>
          </a:ln>
        </p:spPr>
        <p:txBody>
          <a:bodyPr lIns="18000" tIns="10800" rIns="18000" bIns="10800">
            <a:prstTxWarp prst="textNoShape">
              <a:avLst/>
            </a:prstTxWarp>
          </a:bodyPr>
          <a:lstStyle/>
          <a:p>
            <a:pPr algn="ctr"/>
            <a:r>
              <a:rPr lang="en-US" b="1" dirty="0">
                <a:solidFill>
                  <a:schemeClr val="tx1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Calibri" charset="0"/>
                <a:ea typeface="Times New Roman" charset="0"/>
              </a:rPr>
              <a:t>Stage 1: What is our vision for our school</a:t>
            </a:r>
            <a:r>
              <a:rPr lang="en-US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Calibri" charset="0"/>
                <a:ea typeface="Times New Roman" charset="0"/>
              </a:rPr>
              <a:t>?</a:t>
            </a:r>
          </a:p>
          <a:p>
            <a:pPr algn="ctr"/>
            <a:r>
              <a:rPr lang="en-US" b="1" dirty="0" smtClean="0">
                <a:effectLst>
                  <a:outerShdw blurRad="38100" dist="38100" dir="2700000" algn="tl">
                    <a:srgbClr val="FFFFFF"/>
                  </a:outerShdw>
                </a:effectLst>
                <a:latin typeface="Calibri" charset="0"/>
                <a:ea typeface="Times New Roman" charset="0"/>
              </a:rPr>
              <a:t>Cam 1: Beth </a:t>
            </a:r>
            <a:r>
              <a:rPr lang="en-US" b="1" dirty="0" err="1" smtClean="0">
                <a:effectLst>
                  <a:outerShdw blurRad="38100" dist="38100" dir="2700000" algn="tl">
                    <a:srgbClr val="FFFFFF"/>
                  </a:outerShdw>
                </a:effectLst>
                <a:latin typeface="Calibri" charset="0"/>
                <a:ea typeface="Times New Roman" charset="0"/>
              </a:rPr>
              <a:t>yw</a:t>
            </a:r>
            <a:r>
              <a:rPr lang="en-US" b="1" dirty="0" smtClean="0">
                <a:effectLst>
                  <a:outerShdw blurRad="38100" dist="38100" dir="2700000" algn="tl">
                    <a:srgbClr val="FFFFFF"/>
                  </a:outerShdw>
                </a:effectLst>
                <a:latin typeface="Calibri" charset="0"/>
                <a:ea typeface="Times New Roman" charset="0"/>
              </a:rPr>
              <a:t> </a:t>
            </a:r>
            <a:r>
              <a:rPr lang="en-US" b="1" dirty="0" err="1" smtClean="0">
                <a:effectLst>
                  <a:outerShdw blurRad="38100" dist="38100" dir="2700000" algn="tl">
                    <a:srgbClr val="FFFFFF"/>
                  </a:outerShdw>
                </a:effectLst>
                <a:latin typeface="Calibri" charset="0"/>
                <a:ea typeface="Times New Roman" charset="0"/>
              </a:rPr>
              <a:t>weledigaeth</a:t>
            </a:r>
            <a:r>
              <a:rPr lang="en-US" b="1" dirty="0" smtClean="0">
                <a:effectLst>
                  <a:outerShdw blurRad="38100" dist="38100" dir="2700000" algn="tl">
                    <a:srgbClr val="FFFFFF"/>
                  </a:outerShdw>
                </a:effectLst>
                <a:latin typeface="Calibri" charset="0"/>
                <a:ea typeface="Times New Roman" charset="0"/>
              </a:rPr>
              <a:t> </a:t>
            </a:r>
            <a:r>
              <a:rPr lang="en-US" b="1" dirty="0" err="1" smtClean="0">
                <a:effectLst>
                  <a:outerShdw blurRad="38100" dist="38100" dir="2700000" algn="tl">
                    <a:srgbClr val="FFFFFF"/>
                  </a:outerShdw>
                </a:effectLst>
                <a:latin typeface="Calibri" charset="0"/>
                <a:ea typeface="Times New Roman" charset="0"/>
              </a:rPr>
              <a:t>ein</a:t>
            </a:r>
            <a:r>
              <a:rPr lang="en-US" b="1" dirty="0" smtClean="0">
                <a:effectLst>
                  <a:outerShdw blurRad="38100" dist="38100" dir="2700000" algn="tl">
                    <a:srgbClr val="FFFFFF"/>
                  </a:outerShdw>
                </a:effectLst>
                <a:latin typeface="Calibri" charset="0"/>
                <a:ea typeface="Times New Roman" charset="0"/>
              </a:rPr>
              <a:t> </a:t>
            </a:r>
            <a:r>
              <a:rPr lang="en-US" b="1" dirty="0" err="1" smtClean="0">
                <a:effectLst>
                  <a:outerShdw blurRad="38100" dist="38100" dir="2700000" algn="tl">
                    <a:srgbClr val="FFFFFF"/>
                  </a:outerShdw>
                </a:effectLst>
                <a:latin typeface="Calibri" charset="0"/>
                <a:ea typeface="Times New Roman" charset="0"/>
              </a:rPr>
              <a:t>ysgol</a:t>
            </a:r>
            <a:r>
              <a:rPr lang="en-US" b="1" dirty="0" smtClean="0">
                <a:effectLst>
                  <a:outerShdw blurRad="38100" dist="38100" dir="2700000" algn="tl">
                    <a:srgbClr val="FFFFFF"/>
                  </a:outerShdw>
                </a:effectLst>
                <a:latin typeface="Calibri" charset="0"/>
                <a:ea typeface="Times New Roman" charset="0"/>
              </a:rPr>
              <a:t>?</a:t>
            </a:r>
            <a:endParaRPr lang="en-US" sz="4000" b="1" dirty="0">
              <a:solidFill>
                <a:schemeClr val="tx1"/>
              </a:solidFill>
              <a:effectLst>
                <a:outerShdw blurRad="38100" dist="38100" dir="2700000" algn="tl">
                  <a:srgbClr val="FFFFFF"/>
                </a:outerShdw>
              </a:effectLst>
              <a:latin typeface="Calibri" charset="0"/>
              <a:ea typeface="Times New Roman" charset="0"/>
            </a:endParaRPr>
          </a:p>
        </p:txBody>
      </p:sp>
      <p:sp>
        <p:nvSpPr>
          <p:cNvPr id="25" name="Text Box 4"/>
          <p:cNvSpPr txBox="1">
            <a:spLocks noChangeArrowheads="1"/>
          </p:cNvSpPr>
          <p:nvPr/>
        </p:nvSpPr>
        <p:spPr bwMode="auto">
          <a:xfrm>
            <a:off x="5897633" y="4786313"/>
            <a:ext cx="2500312" cy="157162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9525">
            <a:noFill/>
            <a:miter lim="800000"/>
            <a:headEnd/>
            <a:tailEnd/>
          </a:ln>
        </p:spPr>
        <p:txBody>
          <a:bodyPr lIns="18000" tIns="10800" rIns="18000" bIns="10800">
            <a:prstTxWarp prst="textNoShape">
              <a:avLst/>
            </a:prstTxWarp>
          </a:bodyPr>
          <a:lstStyle/>
          <a:p>
            <a:pPr algn="ctr"/>
            <a:r>
              <a:rPr lang="en-US" sz="1600" b="1" dirty="0">
                <a:solidFill>
                  <a:schemeClr val="tx1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Calibri" charset="0"/>
                <a:ea typeface="Times New Roman" charset="0"/>
              </a:rPr>
              <a:t>Stage 3: What more do we want to achieve in 1 to 3 years</a:t>
            </a:r>
            <a:r>
              <a:rPr lang="en-US" sz="1600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Calibri" charset="0"/>
                <a:ea typeface="Times New Roman" charset="0"/>
              </a:rPr>
              <a:t>? </a:t>
            </a:r>
          </a:p>
          <a:p>
            <a:pPr algn="ctr"/>
            <a:r>
              <a:rPr lang="en-US" sz="1600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Calibri" charset="0"/>
                <a:ea typeface="Times New Roman" charset="0"/>
              </a:rPr>
              <a:t>Cam 3: Beth </a:t>
            </a:r>
            <a:r>
              <a:rPr lang="en-US" sz="1600" b="1" dirty="0" err="1" smtClean="0">
                <a:solidFill>
                  <a:schemeClr val="tx1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Calibri" charset="0"/>
                <a:ea typeface="Times New Roman" charset="0"/>
              </a:rPr>
              <a:t>arall</a:t>
            </a:r>
            <a:r>
              <a:rPr lang="en-US" sz="1600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Calibri" charset="0"/>
                <a:ea typeface="Times New Roman" charset="0"/>
              </a:rPr>
              <a:t> </a:t>
            </a:r>
            <a:r>
              <a:rPr lang="en-US" sz="1600" b="1" dirty="0" err="1" smtClean="0">
                <a:solidFill>
                  <a:schemeClr val="tx1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Calibri" charset="0"/>
                <a:ea typeface="Times New Roman" charset="0"/>
              </a:rPr>
              <a:t>rydym</a:t>
            </a:r>
            <a:r>
              <a:rPr lang="en-US" sz="1600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Calibri" charset="0"/>
                <a:ea typeface="Times New Roman" charset="0"/>
              </a:rPr>
              <a:t> am </a:t>
            </a:r>
            <a:r>
              <a:rPr lang="en-US" sz="1600" b="1" dirty="0" err="1">
                <a:effectLst>
                  <a:outerShdw blurRad="38100" dist="38100" dir="2700000" algn="tl">
                    <a:srgbClr val="FFFFFF"/>
                  </a:outerShdw>
                </a:effectLst>
                <a:latin typeface="Calibri" charset="0"/>
                <a:ea typeface="Times New Roman" charset="0"/>
              </a:rPr>
              <a:t>g</a:t>
            </a:r>
            <a:r>
              <a:rPr lang="en-US" sz="1600" b="1" dirty="0" err="1" smtClean="0">
                <a:solidFill>
                  <a:schemeClr val="tx1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Calibri" charset="0"/>
                <a:ea typeface="Times New Roman" charset="0"/>
              </a:rPr>
              <a:t>yflawni</a:t>
            </a:r>
            <a:r>
              <a:rPr lang="en-US" sz="1600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Calibri" charset="0"/>
                <a:ea typeface="Times New Roman" charset="0"/>
              </a:rPr>
              <a:t> </a:t>
            </a:r>
            <a:r>
              <a:rPr lang="en-US" sz="1600" b="1" dirty="0" err="1" smtClean="0">
                <a:solidFill>
                  <a:schemeClr val="tx1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Calibri" charset="0"/>
                <a:ea typeface="Times New Roman" charset="0"/>
              </a:rPr>
              <a:t>mewn</a:t>
            </a:r>
            <a:r>
              <a:rPr lang="en-US" sz="1600" b="1" dirty="0" smtClean="0">
                <a:effectLst>
                  <a:outerShdw blurRad="38100" dist="38100" dir="2700000" algn="tl">
                    <a:srgbClr val="FFFFFF"/>
                  </a:outerShdw>
                </a:effectLst>
                <a:latin typeface="Calibri" charset="0"/>
                <a:ea typeface="Times New Roman" charset="0"/>
              </a:rPr>
              <a:t> 1 </a:t>
            </a:r>
            <a:r>
              <a:rPr lang="en-US" sz="1600" b="1" dirty="0" err="1" smtClean="0">
                <a:effectLst>
                  <a:outerShdw blurRad="38100" dist="38100" dir="2700000" algn="tl">
                    <a:srgbClr val="FFFFFF"/>
                  </a:outerShdw>
                </a:effectLst>
                <a:latin typeface="Calibri" charset="0"/>
                <a:ea typeface="Times New Roman" charset="0"/>
              </a:rPr>
              <a:t>i</a:t>
            </a:r>
            <a:r>
              <a:rPr lang="en-US" sz="1600" b="1" dirty="0" smtClean="0">
                <a:effectLst>
                  <a:outerShdw blurRad="38100" dist="38100" dir="2700000" algn="tl">
                    <a:srgbClr val="FFFFFF"/>
                  </a:outerShdw>
                </a:effectLst>
                <a:latin typeface="Calibri" charset="0"/>
                <a:ea typeface="Times New Roman" charset="0"/>
              </a:rPr>
              <a:t> 3 </a:t>
            </a:r>
            <a:r>
              <a:rPr lang="en-US" sz="1600" b="1" dirty="0" err="1" smtClean="0">
                <a:effectLst>
                  <a:outerShdw blurRad="38100" dist="38100" dir="2700000" algn="tl">
                    <a:srgbClr val="FFFFFF"/>
                  </a:outerShdw>
                </a:effectLst>
                <a:latin typeface="Calibri" charset="0"/>
                <a:ea typeface="Times New Roman" charset="0"/>
              </a:rPr>
              <a:t>blwyddyn</a:t>
            </a:r>
            <a:r>
              <a:rPr lang="en-US" sz="1600" b="1" dirty="0" smtClean="0">
                <a:effectLst>
                  <a:outerShdw blurRad="38100" dist="38100" dir="2700000" algn="tl">
                    <a:srgbClr val="FFFFFF"/>
                  </a:outerShdw>
                </a:effectLst>
                <a:latin typeface="Calibri" charset="0"/>
                <a:ea typeface="Times New Roman" charset="0"/>
              </a:rPr>
              <a:t>?</a:t>
            </a:r>
            <a:endParaRPr lang="en-US" sz="3200" b="1" dirty="0">
              <a:solidFill>
                <a:schemeClr val="tx1"/>
              </a:solidFill>
              <a:effectLst>
                <a:outerShdw blurRad="38100" dist="38100" dir="2700000" algn="tl">
                  <a:srgbClr val="FFFFFF"/>
                </a:outerShdw>
              </a:effectLst>
              <a:latin typeface="Calibri" charset="0"/>
              <a:ea typeface="Times New Roman" charset="0"/>
            </a:endParaRPr>
          </a:p>
        </p:txBody>
      </p:sp>
      <p:sp>
        <p:nvSpPr>
          <p:cNvPr id="26" name="Text Box 4"/>
          <p:cNvSpPr txBox="1">
            <a:spLocks noChangeArrowheads="1"/>
          </p:cNvSpPr>
          <p:nvPr/>
        </p:nvSpPr>
        <p:spPr bwMode="auto">
          <a:xfrm>
            <a:off x="6111945" y="2643187"/>
            <a:ext cx="2357438" cy="1696537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9525">
            <a:noFill/>
            <a:miter lim="800000"/>
            <a:headEnd/>
            <a:tailEnd/>
          </a:ln>
        </p:spPr>
        <p:txBody>
          <a:bodyPr lIns="18000" tIns="10800" rIns="18000" bIns="10800">
            <a:prstTxWarp prst="textNoShape">
              <a:avLst/>
            </a:prstTxWarp>
          </a:bodyPr>
          <a:lstStyle/>
          <a:p>
            <a:pPr algn="ctr"/>
            <a:r>
              <a:rPr lang="en-US" b="1" dirty="0">
                <a:solidFill>
                  <a:schemeClr val="tx1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Calibri" charset="0"/>
                <a:ea typeface="Times New Roman" charset="0"/>
              </a:rPr>
              <a:t>Stage 2: How well, based on evidence, are we doing</a:t>
            </a:r>
            <a:r>
              <a:rPr lang="en-US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Calibri" charset="0"/>
                <a:ea typeface="Times New Roman" charset="0"/>
              </a:rPr>
              <a:t>? Cam 2 </a:t>
            </a:r>
            <a:r>
              <a:rPr lang="en-US" b="1" dirty="0" err="1" smtClean="0">
                <a:solidFill>
                  <a:schemeClr val="tx1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Calibri" charset="0"/>
                <a:ea typeface="Times New Roman" charset="0"/>
              </a:rPr>
              <a:t>Gan</a:t>
            </a:r>
            <a:r>
              <a:rPr lang="en-US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Calibri" charset="0"/>
                <a:ea typeface="Times New Roman" charset="0"/>
              </a:rPr>
              <a:t> </a:t>
            </a:r>
            <a:r>
              <a:rPr lang="en-US" b="1" dirty="0" err="1" smtClean="0">
                <a:solidFill>
                  <a:schemeClr val="tx1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Calibri" charset="0"/>
                <a:ea typeface="Times New Roman" charset="0"/>
              </a:rPr>
              <a:t>edrych</a:t>
            </a:r>
            <a:r>
              <a:rPr lang="en-US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Calibri" charset="0"/>
                <a:ea typeface="Times New Roman" charset="0"/>
              </a:rPr>
              <a:t> </a:t>
            </a:r>
            <a:r>
              <a:rPr lang="en-US" b="1" dirty="0" err="1" smtClean="0">
                <a:solidFill>
                  <a:schemeClr val="tx1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Calibri" charset="0"/>
                <a:ea typeface="Times New Roman" charset="0"/>
              </a:rPr>
              <a:t>ar</a:t>
            </a:r>
            <a:r>
              <a:rPr lang="en-US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Calibri" charset="0"/>
                <a:ea typeface="Times New Roman" charset="0"/>
              </a:rPr>
              <a:t> </a:t>
            </a:r>
            <a:r>
              <a:rPr lang="en-US" b="1" dirty="0" err="1" smtClean="0">
                <a:effectLst>
                  <a:outerShdw blurRad="38100" dist="38100" dir="2700000" algn="tl">
                    <a:srgbClr val="FFFFFF"/>
                  </a:outerShdw>
                </a:effectLst>
                <a:latin typeface="Calibri" charset="0"/>
                <a:ea typeface="Times New Roman" charset="0"/>
              </a:rPr>
              <a:t>d</a:t>
            </a:r>
            <a:r>
              <a:rPr lang="en-US" b="1" dirty="0" err="1" smtClean="0">
                <a:solidFill>
                  <a:schemeClr val="tx1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Calibri" charset="0"/>
                <a:ea typeface="Times New Roman" charset="0"/>
              </a:rPr>
              <a:t>ystiolaeth</a:t>
            </a:r>
            <a:r>
              <a:rPr lang="en-US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Calibri" charset="0"/>
                <a:ea typeface="Times New Roman" charset="0"/>
              </a:rPr>
              <a:t>, pa </a:t>
            </a:r>
            <a:r>
              <a:rPr lang="en-US" b="1" dirty="0" err="1" smtClean="0">
                <a:solidFill>
                  <a:schemeClr val="tx1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Calibri" charset="0"/>
                <a:ea typeface="Times New Roman" charset="0"/>
              </a:rPr>
              <a:t>mor</a:t>
            </a:r>
            <a:r>
              <a:rPr lang="en-US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Calibri" charset="0"/>
                <a:ea typeface="Times New Roman" charset="0"/>
              </a:rPr>
              <a:t> </a:t>
            </a:r>
            <a:r>
              <a:rPr lang="en-US" b="1" dirty="0" err="1" smtClean="0">
                <a:solidFill>
                  <a:schemeClr val="tx1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Calibri" charset="0"/>
                <a:ea typeface="Times New Roman" charset="0"/>
              </a:rPr>
              <a:t>dd</a:t>
            </a:r>
            <a:r>
              <a:rPr lang="en-US" b="1" dirty="0" err="1" smtClean="0">
                <a:effectLst>
                  <a:outerShdw blurRad="38100" dist="38100" dir="2700000" algn="tl">
                    <a:srgbClr val="FFFFFF"/>
                  </a:outerShdw>
                </a:effectLst>
                <a:latin typeface="Calibri" charset="0"/>
                <a:ea typeface="Times New Roman" charset="0"/>
              </a:rPr>
              <a:t>a</a:t>
            </a:r>
            <a:r>
              <a:rPr lang="en-US" b="1" dirty="0" smtClean="0">
                <a:effectLst>
                  <a:outerShdw blurRad="38100" dist="38100" dir="2700000" algn="tl">
                    <a:srgbClr val="FFFFFF"/>
                  </a:outerShdw>
                </a:effectLst>
                <a:latin typeface="Calibri" charset="0"/>
                <a:ea typeface="Times New Roman" charset="0"/>
              </a:rPr>
              <a:t> </a:t>
            </a:r>
            <a:r>
              <a:rPr lang="en-US" b="1" dirty="0" err="1" smtClean="0">
                <a:effectLst>
                  <a:outerShdw blurRad="38100" dist="38100" dir="2700000" algn="tl">
                    <a:srgbClr val="FFFFFF"/>
                  </a:outerShdw>
                </a:effectLst>
                <a:latin typeface="Calibri" charset="0"/>
                <a:ea typeface="Times New Roman" charset="0"/>
              </a:rPr>
              <a:t>mae’r</a:t>
            </a:r>
            <a:r>
              <a:rPr lang="en-US" b="1" dirty="0" smtClean="0">
                <a:effectLst>
                  <a:outerShdw blurRad="38100" dist="38100" dir="2700000" algn="tl">
                    <a:srgbClr val="FFFFFF"/>
                  </a:outerShdw>
                </a:effectLst>
                <a:latin typeface="Calibri" charset="0"/>
                <a:ea typeface="Times New Roman" charset="0"/>
              </a:rPr>
              <a:t> </a:t>
            </a:r>
            <a:r>
              <a:rPr lang="en-US" b="1" dirty="0" err="1" smtClean="0">
                <a:effectLst>
                  <a:outerShdw blurRad="38100" dist="38100" dir="2700000" algn="tl">
                    <a:srgbClr val="FFFFFF"/>
                  </a:outerShdw>
                </a:effectLst>
                <a:latin typeface="Calibri" charset="0"/>
                <a:ea typeface="Times New Roman" charset="0"/>
              </a:rPr>
              <a:t>ysgol</a:t>
            </a:r>
            <a:r>
              <a:rPr lang="en-US" b="1" dirty="0" smtClean="0">
                <a:effectLst>
                  <a:outerShdw blurRad="38100" dist="38100" dir="2700000" algn="tl">
                    <a:srgbClr val="FFFFFF"/>
                  </a:outerShdw>
                </a:effectLst>
                <a:latin typeface="Calibri" charset="0"/>
                <a:ea typeface="Times New Roman" charset="0"/>
              </a:rPr>
              <a:t> </a:t>
            </a:r>
            <a:r>
              <a:rPr lang="en-US" b="1" dirty="0" err="1" smtClean="0">
                <a:effectLst>
                  <a:outerShdw blurRad="38100" dist="38100" dir="2700000" algn="tl">
                    <a:srgbClr val="FFFFFF"/>
                  </a:outerShdw>
                </a:effectLst>
                <a:latin typeface="Calibri" charset="0"/>
                <a:ea typeface="Times New Roman" charset="0"/>
              </a:rPr>
              <a:t>yn</a:t>
            </a:r>
            <a:r>
              <a:rPr lang="en-US" b="1" dirty="0" smtClean="0">
                <a:effectLst>
                  <a:outerShdw blurRad="38100" dist="38100" dir="2700000" algn="tl">
                    <a:srgbClr val="FFFFFF"/>
                  </a:outerShdw>
                </a:effectLst>
                <a:latin typeface="Calibri" charset="0"/>
                <a:ea typeface="Times New Roman" charset="0"/>
              </a:rPr>
              <a:t> </a:t>
            </a:r>
            <a:r>
              <a:rPr lang="en-US" b="1" dirty="0" err="1" smtClean="0">
                <a:effectLst>
                  <a:outerShdw blurRad="38100" dist="38100" dir="2700000" algn="tl">
                    <a:srgbClr val="FFFFFF"/>
                  </a:outerShdw>
                </a:effectLst>
                <a:latin typeface="Calibri" charset="0"/>
                <a:ea typeface="Times New Roman" charset="0"/>
              </a:rPr>
              <a:t>gwneud</a:t>
            </a:r>
            <a:r>
              <a:rPr lang="en-US" b="1" dirty="0" smtClean="0">
                <a:effectLst>
                  <a:outerShdw blurRad="38100" dist="38100" dir="2700000" algn="tl">
                    <a:srgbClr val="FFFFFF"/>
                  </a:outerShdw>
                </a:effectLst>
                <a:latin typeface="Calibri" charset="0"/>
                <a:ea typeface="Times New Roman" charset="0"/>
              </a:rPr>
              <a:t>?</a:t>
            </a:r>
            <a:endParaRPr lang="en-US" b="1" dirty="0">
              <a:solidFill>
                <a:schemeClr val="tx1"/>
              </a:solidFill>
              <a:effectLst>
                <a:outerShdw blurRad="38100" dist="38100" dir="2700000" algn="tl">
                  <a:srgbClr val="FFFFFF"/>
                </a:outerShdw>
              </a:effectLst>
              <a:latin typeface="Calibri" charset="0"/>
              <a:ea typeface="Times New Roman" charset="0"/>
            </a:endParaRPr>
          </a:p>
        </p:txBody>
      </p:sp>
      <p:sp>
        <p:nvSpPr>
          <p:cNvPr id="27" name="Oval 9"/>
          <p:cNvSpPr>
            <a:spLocks noChangeArrowheads="1"/>
          </p:cNvSpPr>
          <p:nvPr/>
        </p:nvSpPr>
        <p:spPr bwMode="auto">
          <a:xfrm>
            <a:off x="3862968" y="2849080"/>
            <a:ext cx="2143137" cy="2178651"/>
          </a:xfrm>
          <a:prstGeom prst="ellipse">
            <a:avLst/>
          </a:prstGeom>
          <a:solidFill>
            <a:srgbClr val="94007C"/>
          </a:solidFill>
          <a:ln w="38100">
            <a:solidFill>
              <a:srgbClr val="0070C0"/>
            </a:solidFill>
            <a:round/>
            <a:headEnd/>
            <a:tailEnd/>
          </a:ln>
          <a:effectLst>
            <a:softEdge rad="63500"/>
          </a:effectLst>
        </p:spPr>
        <p:txBody>
          <a:bodyPr>
            <a:prstTxWarp prst="textNoShape">
              <a:avLst/>
            </a:prstTxWarp>
          </a:bodyPr>
          <a:lstStyle/>
          <a:p>
            <a:pPr algn="ctr"/>
            <a:r>
              <a:rPr lang="en-US" sz="1600" b="1" i="1" dirty="0">
                <a:solidFill>
                  <a:schemeClr val="bg1"/>
                </a:solidFill>
                <a:effectLst>
                  <a:outerShdw blurRad="38100" dist="38100" dir="2700000" algn="tl">
                    <a:srgbClr val="DDDDDD"/>
                  </a:outerShdw>
                </a:effectLst>
                <a:latin typeface="Calibri" charset="0"/>
                <a:ea typeface="Times New Roman" charset="0"/>
              </a:rPr>
              <a:t>Improving outcomes for all </a:t>
            </a:r>
            <a:r>
              <a:rPr lang="en-US" sz="1600" b="1" i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DDDDDD"/>
                  </a:outerShdw>
                </a:effectLst>
                <a:latin typeface="Calibri" charset="0"/>
                <a:ea typeface="Times New Roman" charset="0"/>
              </a:rPr>
              <a:t>pupils</a:t>
            </a:r>
          </a:p>
          <a:p>
            <a:pPr algn="ctr"/>
            <a:r>
              <a:rPr lang="en-US" sz="1600" b="1" i="1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DDDDDD"/>
                  </a:outerShdw>
                </a:effectLst>
                <a:latin typeface="Calibri" charset="0"/>
                <a:ea typeface="Times New Roman" charset="0"/>
              </a:rPr>
              <a:t>Sicrhau</a:t>
            </a:r>
            <a:r>
              <a:rPr lang="en-US" sz="1600" b="1" i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DDDDDD"/>
                  </a:outerShdw>
                </a:effectLst>
                <a:latin typeface="Calibri" charset="0"/>
                <a:ea typeface="Times New Roman" charset="0"/>
              </a:rPr>
              <a:t> </a:t>
            </a:r>
            <a:r>
              <a:rPr lang="en-US" sz="1600" b="1" i="1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DDDDDD"/>
                  </a:outerShdw>
                </a:effectLst>
                <a:latin typeface="Calibri" charset="0"/>
                <a:ea typeface="Times New Roman" charset="0"/>
              </a:rPr>
              <a:t>deilliannau</a:t>
            </a:r>
            <a:r>
              <a:rPr lang="en-US" sz="1600" b="1" i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DDDDDD"/>
                  </a:outerShdw>
                </a:effectLst>
                <a:latin typeface="Calibri" charset="0"/>
                <a:ea typeface="Times New Roman" charset="0"/>
              </a:rPr>
              <a:t> </a:t>
            </a:r>
            <a:r>
              <a:rPr lang="en-US" sz="1600" b="1" i="1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DDDDDD"/>
                  </a:outerShdw>
                </a:effectLst>
                <a:latin typeface="Calibri" charset="0"/>
                <a:ea typeface="Times New Roman" charset="0"/>
              </a:rPr>
              <a:t>ar</a:t>
            </a:r>
            <a:r>
              <a:rPr lang="en-US" sz="1600" b="1" i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DDDDDD"/>
                  </a:outerShdw>
                </a:effectLst>
                <a:latin typeface="Calibri" charset="0"/>
                <a:ea typeface="Times New Roman" charset="0"/>
              </a:rPr>
              <a:t> </a:t>
            </a:r>
            <a:r>
              <a:rPr lang="en-US" sz="1600" b="1" i="1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DDDDDD"/>
                  </a:outerShdw>
                </a:effectLst>
                <a:latin typeface="Calibri" charset="0"/>
                <a:ea typeface="Times New Roman" charset="0"/>
              </a:rPr>
              <a:t>gyfer</a:t>
            </a:r>
            <a:r>
              <a:rPr lang="en-US" sz="1600" b="1" i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DDDDDD"/>
                  </a:outerShdw>
                </a:effectLst>
                <a:latin typeface="Calibri" charset="0"/>
                <a:ea typeface="Times New Roman" charset="0"/>
              </a:rPr>
              <a:t> </a:t>
            </a:r>
            <a:r>
              <a:rPr lang="en-US" sz="1600" b="1" i="1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DDDDDD"/>
                  </a:outerShdw>
                </a:effectLst>
                <a:latin typeface="Calibri" charset="0"/>
                <a:ea typeface="Times New Roman" charset="0"/>
              </a:rPr>
              <a:t>pob</a:t>
            </a:r>
            <a:r>
              <a:rPr lang="en-US" sz="1600" b="1" i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DDDDDD"/>
                  </a:outerShdw>
                </a:effectLst>
                <a:latin typeface="Calibri" charset="0"/>
                <a:ea typeface="Times New Roman" charset="0"/>
              </a:rPr>
              <a:t> </a:t>
            </a:r>
            <a:r>
              <a:rPr lang="en-US" sz="1600" b="1" i="1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DDDDDD"/>
                  </a:outerShdw>
                </a:effectLst>
                <a:latin typeface="Calibri" charset="0"/>
                <a:ea typeface="Times New Roman" charset="0"/>
              </a:rPr>
              <a:t>disgybl</a:t>
            </a:r>
            <a:endParaRPr lang="en-US" sz="3600" b="1" i="1" dirty="0">
              <a:solidFill>
                <a:schemeClr val="bg1"/>
              </a:solidFill>
              <a:effectLst>
                <a:outerShdw blurRad="38100" dist="38100" dir="2700000" algn="tl">
                  <a:srgbClr val="DDDDDD"/>
                </a:outerShdw>
              </a:effectLst>
              <a:latin typeface="Calibri" charset="0"/>
              <a:ea typeface="Times New Roman" charset="0"/>
            </a:endParaRPr>
          </a:p>
        </p:txBody>
      </p:sp>
      <p:sp>
        <p:nvSpPr>
          <p:cNvPr id="28" name="TextBox 27"/>
          <p:cNvSpPr txBox="1"/>
          <p:nvPr/>
        </p:nvSpPr>
        <p:spPr>
          <a:xfrm>
            <a:off x="5286375" y="5857875"/>
            <a:ext cx="3857625" cy="646113"/>
          </a:xfrm>
          <a:prstGeom prst="rect">
            <a:avLst/>
          </a:prstGeom>
          <a:noFill/>
        </p:spPr>
        <p:txBody>
          <a:bodyPr>
            <a:prstTxWarp prst="textNoShape">
              <a:avLst/>
            </a:prstTxWarp>
            <a:spAutoFit/>
          </a:bodyPr>
          <a:lstStyle/>
          <a:p>
            <a:pPr>
              <a:lnSpc>
                <a:spcPct val="90000"/>
              </a:lnSpc>
              <a:spcBef>
                <a:spcPts val="600"/>
              </a:spcBef>
              <a:buClr>
                <a:srgbClr val="00FFFF"/>
              </a:buClr>
              <a:buSzPct val="75000"/>
              <a:buFont typeface="Wingdings" charset="2"/>
              <a:buNone/>
            </a:pPr>
            <a:r>
              <a:rPr lang="en-GB">
                <a:solidFill>
                  <a:srgbClr val="C00000"/>
                </a:solidFill>
                <a:latin typeface="Calibri" charset="0"/>
              </a:rPr>
              <a:t> </a:t>
            </a:r>
            <a:endParaRPr lang="en-GB" i="1">
              <a:solidFill>
                <a:srgbClr val="C00000"/>
              </a:solidFill>
              <a:latin typeface="Calibri" charset="0"/>
            </a:endParaRPr>
          </a:p>
          <a:p>
            <a:pPr>
              <a:lnSpc>
                <a:spcPct val="90000"/>
              </a:lnSpc>
              <a:spcBef>
                <a:spcPts val="600"/>
              </a:spcBef>
              <a:buClr>
                <a:srgbClr val="00FFFF"/>
              </a:buClr>
              <a:buSzPct val="75000"/>
              <a:buFont typeface="Wingdings" charset="2"/>
              <a:buNone/>
            </a:pPr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9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2900" b="1" u="sng" dirty="0"/>
              <a:t/>
            </a:r>
            <a:br>
              <a:rPr lang="en-GB" sz="2900" b="1" u="sng" dirty="0"/>
            </a:br>
            <a:r>
              <a:rPr lang="en-GB" sz="2900" b="1" u="sng" dirty="0">
                <a:solidFill>
                  <a:srgbClr val="94007C"/>
                </a:solidFill>
              </a:rPr>
              <a:t> </a:t>
            </a:r>
            <a:r>
              <a:rPr lang="en-GB" sz="2500" b="1" u="sng" dirty="0" smtClean="0">
                <a:solidFill>
                  <a:srgbClr val="94007C"/>
                </a:solidFill>
              </a:rPr>
              <a:t>CYNLLUNIO DATBLYGIAD YSGOL </a:t>
            </a:r>
            <a:r>
              <a:rPr lang="en-GB" sz="2500" b="1" u="sng" dirty="0" smtClean="0"/>
              <a:t/>
            </a:r>
            <a:br>
              <a:rPr lang="en-GB" sz="2500" b="1" u="sng" dirty="0" smtClean="0"/>
            </a:br>
            <a:r>
              <a:rPr lang="en-GB" sz="2500" dirty="0" err="1" smtClean="0"/>
              <a:t>Pwyntiau</a:t>
            </a:r>
            <a:r>
              <a:rPr lang="en-GB" sz="2500" dirty="0" smtClean="0"/>
              <a:t> </a:t>
            </a:r>
            <a:r>
              <a:rPr lang="en-GB" sz="2500" dirty="0" err="1" smtClean="0"/>
              <a:t>allweddol</a:t>
            </a:r>
            <a:endParaRPr lang="en-GB" sz="2500" dirty="0"/>
          </a:p>
        </p:txBody>
      </p:sp>
      <p:sp>
        <p:nvSpPr>
          <p:cNvPr id="2" name="Content Placeholder 1"/>
          <p:cNvSpPr>
            <a:spLocks noGrp="1"/>
          </p:cNvSpPr>
          <p:nvPr>
            <p:ph sz="half" idx="2"/>
          </p:nvPr>
        </p:nvSpPr>
        <p:spPr>
          <a:xfrm>
            <a:off x="2721935" y="1597794"/>
            <a:ext cx="5874488" cy="4525963"/>
          </a:xfrm>
        </p:spPr>
        <p:txBody>
          <a:bodyPr>
            <a:normAutofit fontScale="25000" lnSpcReduction="20000"/>
          </a:bodyPr>
          <a:lstStyle/>
          <a:p>
            <a:pPr>
              <a:lnSpc>
                <a:spcPct val="80000"/>
              </a:lnSpc>
              <a:buFont typeface="Wingdings" charset="2"/>
              <a:buChar char="Ø"/>
            </a:pPr>
            <a:r>
              <a:rPr lang="en-GB" sz="8000" dirty="0" err="1" smtClean="0"/>
              <a:t>gosod</a:t>
            </a:r>
            <a:r>
              <a:rPr lang="en-GB" sz="8000" dirty="0" smtClean="0"/>
              <a:t> </a:t>
            </a:r>
            <a:r>
              <a:rPr lang="en-GB" sz="8000" b="1" dirty="0" err="1" smtClean="0"/>
              <a:t>blaenoriaethau</a:t>
            </a:r>
            <a:r>
              <a:rPr lang="en-GB" sz="8000" b="1" dirty="0" smtClean="0"/>
              <a:t> </a:t>
            </a:r>
            <a:r>
              <a:rPr lang="en-GB" sz="8000" b="1" dirty="0" err="1" smtClean="0"/>
              <a:t>ysgol</a:t>
            </a:r>
            <a:r>
              <a:rPr lang="en-GB" sz="8000" b="1" dirty="0" smtClean="0"/>
              <a:t> ac </a:t>
            </a:r>
            <a:r>
              <a:rPr lang="en-GB" sz="8000" b="1" dirty="0" err="1" smtClean="0"/>
              <a:t>alunio</a:t>
            </a:r>
            <a:r>
              <a:rPr lang="en-GB" sz="8000" b="1" dirty="0" smtClean="0"/>
              <a:t> </a:t>
            </a:r>
            <a:r>
              <a:rPr lang="en-GB" sz="8000" b="1" dirty="0" err="1" smtClean="0"/>
              <a:t>adnoddau</a:t>
            </a:r>
            <a:r>
              <a:rPr lang="en-GB" sz="8000" b="1" dirty="0"/>
              <a:t> </a:t>
            </a:r>
            <a:r>
              <a:rPr lang="en-GB" sz="8000" dirty="0" smtClean="0"/>
              <a:t>(</a:t>
            </a:r>
            <a:r>
              <a:rPr lang="en-GB" sz="8000" dirty="0" err="1" smtClean="0"/>
              <a:t>dynol</a:t>
            </a:r>
            <a:r>
              <a:rPr lang="en-GB" sz="8000" dirty="0" smtClean="0"/>
              <a:t> ac </a:t>
            </a:r>
            <a:r>
              <a:rPr lang="en-GB" sz="8000" dirty="0" err="1" smtClean="0"/>
              <a:t>ariannol</a:t>
            </a:r>
            <a:r>
              <a:rPr lang="en-GB" sz="8000" dirty="0" smtClean="0"/>
              <a:t>) </a:t>
            </a:r>
            <a:r>
              <a:rPr lang="en-GB" sz="8000" dirty="0" err="1" smtClean="0"/>
              <a:t>dros</a:t>
            </a:r>
            <a:r>
              <a:rPr lang="en-GB" sz="8000" dirty="0" smtClean="0"/>
              <a:t> </a:t>
            </a:r>
            <a:r>
              <a:rPr lang="en-GB" sz="8000" dirty="0" err="1" smtClean="0"/>
              <a:t>gyfnod</a:t>
            </a:r>
            <a:r>
              <a:rPr lang="en-GB" sz="8000" dirty="0" smtClean="0"/>
              <a:t> o </a:t>
            </a:r>
            <a:r>
              <a:rPr lang="en-GB" sz="8000" dirty="0"/>
              <a:t>3 </a:t>
            </a:r>
            <a:r>
              <a:rPr lang="en-GB" sz="8000" dirty="0" err="1" smtClean="0"/>
              <a:t>blynedd</a:t>
            </a:r>
            <a:r>
              <a:rPr lang="en-GB" sz="8000" dirty="0" smtClean="0"/>
              <a:t>, </a:t>
            </a:r>
            <a:endParaRPr lang="en-GB" sz="8000" dirty="0"/>
          </a:p>
          <a:p>
            <a:pPr>
              <a:lnSpc>
                <a:spcPct val="80000"/>
              </a:lnSpc>
              <a:buFontTx/>
              <a:buNone/>
            </a:pPr>
            <a:endParaRPr lang="en-GB" sz="8000" dirty="0"/>
          </a:p>
          <a:p>
            <a:pPr>
              <a:lnSpc>
                <a:spcPct val="80000"/>
              </a:lnSpc>
              <a:buFont typeface="Wingdings" charset="2"/>
              <a:buChar char="Ø"/>
            </a:pPr>
            <a:r>
              <a:rPr lang="en-GB" sz="8000" b="1" dirty="0" err="1"/>
              <a:t>a</a:t>
            </a:r>
            <a:r>
              <a:rPr lang="en-GB" sz="8000" b="1" dirty="0" err="1" smtClean="0"/>
              <a:t>dolygiad</a:t>
            </a:r>
            <a:r>
              <a:rPr lang="en-GB" sz="8000" b="1" dirty="0" smtClean="0"/>
              <a:t> </a:t>
            </a:r>
            <a:r>
              <a:rPr lang="en-GB" sz="8000" b="1" dirty="0" err="1"/>
              <a:t>b</a:t>
            </a:r>
            <a:r>
              <a:rPr lang="en-GB" sz="8000" b="1" dirty="0" err="1" smtClean="0"/>
              <a:t>lynyddol</a:t>
            </a:r>
            <a:r>
              <a:rPr lang="en-GB" sz="8000" b="1" dirty="0" smtClean="0"/>
              <a:t> </a:t>
            </a:r>
            <a:r>
              <a:rPr lang="en-GB" sz="8000" dirty="0" err="1" smtClean="0"/>
              <a:t>o’r</a:t>
            </a:r>
            <a:r>
              <a:rPr lang="en-GB" sz="8000" dirty="0" smtClean="0"/>
              <a:t> CDY</a:t>
            </a:r>
            <a:endParaRPr lang="en-GB" sz="8000" dirty="0"/>
          </a:p>
          <a:p>
            <a:pPr>
              <a:lnSpc>
                <a:spcPct val="80000"/>
              </a:lnSpc>
              <a:buFontTx/>
              <a:buNone/>
            </a:pPr>
            <a:endParaRPr lang="en-GB" sz="8000" dirty="0"/>
          </a:p>
          <a:p>
            <a:pPr>
              <a:lnSpc>
                <a:spcPct val="80000"/>
              </a:lnSpc>
              <a:buFont typeface="Wingdings" charset="2"/>
              <a:buChar char="Ø"/>
            </a:pPr>
            <a:r>
              <a:rPr lang="en-GB" sz="8000" dirty="0" err="1" smtClean="0"/>
              <a:t>codi</a:t>
            </a:r>
            <a:r>
              <a:rPr lang="en-GB" sz="8000" dirty="0" smtClean="0"/>
              <a:t> </a:t>
            </a:r>
            <a:r>
              <a:rPr lang="en-GB" sz="8000" b="1" dirty="0" err="1" smtClean="0"/>
              <a:t>safonau</a:t>
            </a:r>
            <a:r>
              <a:rPr lang="en-GB" sz="8000" dirty="0" smtClean="0"/>
              <a:t> </a:t>
            </a:r>
            <a:r>
              <a:rPr lang="en-GB" sz="8000" dirty="0" err="1" smtClean="0"/>
              <a:t>mewn</a:t>
            </a:r>
            <a:r>
              <a:rPr lang="en-GB" sz="8000" dirty="0" smtClean="0"/>
              <a:t> </a:t>
            </a:r>
            <a:r>
              <a:rPr lang="en-GB" sz="8000" dirty="0" err="1" smtClean="0"/>
              <a:t>llythrennedd</a:t>
            </a:r>
            <a:r>
              <a:rPr lang="en-GB" sz="8000" dirty="0" smtClean="0"/>
              <a:t>, </a:t>
            </a:r>
            <a:r>
              <a:rPr lang="en-GB" sz="8000" dirty="0" err="1" smtClean="0"/>
              <a:t>rhifedd</a:t>
            </a:r>
            <a:r>
              <a:rPr lang="en-GB" sz="8000" dirty="0" smtClean="0"/>
              <a:t> a </a:t>
            </a:r>
            <a:r>
              <a:rPr lang="en-GB" sz="8000" dirty="0" err="1" smtClean="0"/>
              <a:t>TGCh</a:t>
            </a:r>
            <a:r>
              <a:rPr lang="en-GB" sz="8000" dirty="0" smtClean="0"/>
              <a:t> </a:t>
            </a:r>
            <a:endParaRPr lang="en-GB" sz="8000" dirty="0"/>
          </a:p>
          <a:p>
            <a:pPr>
              <a:lnSpc>
                <a:spcPct val="80000"/>
              </a:lnSpc>
              <a:buFontTx/>
              <a:buNone/>
            </a:pPr>
            <a:endParaRPr lang="en-GB" sz="8000" dirty="0"/>
          </a:p>
          <a:p>
            <a:pPr>
              <a:lnSpc>
                <a:spcPct val="80000"/>
              </a:lnSpc>
              <a:buFont typeface="Wingdings" charset="2"/>
              <a:buChar char="Ø"/>
            </a:pPr>
            <a:r>
              <a:rPr lang="en-GB" sz="8000" dirty="0" err="1"/>
              <a:t>p</a:t>
            </a:r>
            <a:r>
              <a:rPr lang="en-GB" sz="8000" dirty="0" err="1" smtClean="0"/>
              <a:t>wysleisio</a:t>
            </a:r>
            <a:r>
              <a:rPr lang="en-GB" sz="8000" dirty="0" smtClean="0"/>
              <a:t> </a:t>
            </a:r>
            <a:r>
              <a:rPr lang="en-GB" sz="8000" dirty="0" err="1" smtClean="0"/>
              <a:t>pwysigrwydd</a:t>
            </a:r>
            <a:r>
              <a:rPr lang="en-GB" sz="8000" dirty="0" smtClean="0"/>
              <a:t> </a:t>
            </a:r>
            <a:r>
              <a:rPr lang="en-GB" sz="8000" b="1" dirty="0" smtClean="0"/>
              <a:t>ethos a </a:t>
            </a:r>
            <a:r>
              <a:rPr lang="en-GB" sz="8000" b="1" dirty="0" err="1" smtClean="0"/>
              <a:t>chyd-destun</a:t>
            </a:r>
            <a:endParaRPr lang="en-GB" sz="8000" b="1" dirty="0"/>
          </a:p>
          <a:p>
            <a:pPr>
              <a:lnSpc>
                <a:spcPct val="80000"/>
              </a:lnSpc>
              <a:buFontTx/>
              <a:buNone/>
            </a:pPr>
            <a:endParaRPr lang="en-GB" sz="8000" dirty="0"/>
          </a:p>
          <a:p>
            <a:pPr>
              <a:lnSpc>
                <a:spcPct val="80000"/>
              </a:lnSpc>
              <a:buFont typeface="Wingdings" charset="2"/>
              <a:buChar char="Ø"/>
            </a:pPr>
            <a:r>
              <a:rPr lang="en-GB" sz="8000" dirty="0" err="1"/>
              <a:t>pwysleisio</a:t>
            </a:r>
            <a:r>
              <a:rPr lang="en-GB" sz="8000" dirty="0"/>
              <a:t> </a:t>
            </a:r>
            <a:r>
              <a:rPr lang="en-GB" sz="8000" dirty="0" err="1"/>
              <a:t>pwysigrwydd</a:t>
            </a:r>
            <a:r>
              <a:rPr lang="en-GB" sz="8000" dirty="0"/>
              <a:t> </a:t>
            </a:r>
            <a:r>
              <a:rPr lang="en-GB" sz="8000" b="1" dirty="0" err="1" smtClean="0"/>
              <a:t>hunan</a:t>
            </a:r>
            <a:r>
              <a:rPr lang="en-GB" sz="8000" b="1" dirty="0" smtClean="0"/>
              <a:t> - </a:t>
            </a:r>
            <a:r>
              <a:rPr lang="en-GB" sz="8000" b="1" dirty="0" err="1" smtClean="0"/>
              <a:t>werthuso</a:t>
            </a:r>
            <a:r>
              <a:rPr lang="en-GB" sz="8000" dirty="0" smtClean="0"/>
              <a:t> a </a:t>
            </a:r>
            <a:r>
              <a:rPr lang="en-GB" sz="8000" b="1" dirty="0" err="1" smtClean="0"/>
              <a:t>thystiolaeth</a:t>
            </a:r>
            <a:r>
              <a:rPr lang="en-GB" sz="8000" b="1" dirty="0" smtClean="0"/>
              <a:t> </a:t>
            </a:r>
            <a:r>
              <a:rPr lang="en-GB" sz="8000" dirty="0" smtClean="0"/>
              <a:t>o ac </a:t>
            </a:r>
            <a:r>
              <a:rPr lang="en-GB" sz="8000" dirty="0" err="1" smtClean="0"/>
              <a:t>ar</a:t>
            </a:r>
            <a:r>
              <a:rPr lang="en-GB" sz="8000" dirty="0" smtClean="0"/>
              <a:t> </a:t>
            </a:r>
            <a:r>
              <a:rPr lang="en-GB" sz="8000" dirty="0" err="1" smtClean="0"/>
              <a:t>gyfer</a:t>
            </a:r>
            <a:r>
              <a:rPr lang="en-GB" sz="8000" dirty="0" smtClean="0"/>
              <a:t> </a:t>
            </a:r>
            <a:r>
              <a:rPr lang="en-GB" sz="8000" dirty="0" err="1" smtClean="0"/>
              <a:t>gwelliant</a:t>
            </a:r>
            <a:endParaRPr lang="en-GB" sz="8000" dirty="0"/>
          </a:p>
          <a:p>
            <a:pPr>
              <a:lnSpc>
                <a:spcPct val="80000"/>
              </a:lnSpc>
              <a:buFontTx/>
              <a:buNone/>
            </a:pPr>
            <a:endParaRPr lang="en-GB" sz="8000" dirty="0"/>
          </a:p>
          <a:p>
            <a:pPr>
              <a:lnSpc>
                <a:spcPct val="80000"/>
              </a:lnSpc>
              <a:buFont typeface="Wingdings" charset="2"/>
              <a:buChar char="Ø"/>
            </a:pPr>
            <a:r>
              <a:rPr lang="en-GB" sz="8000" dirty="0" err="1" smtClean="0"/>
              <a:t>amlinellu</a:t>
            </a:r>
            <a:r>
              <a:rPr lang="en-GB" sz="8000" dirty="0" smtClean="0"/>
              <a:t> </a:t>
            </a:r>
            <a:r>
              <a:rPr lang="en-GB" sz="8000" b="1" dirty="0" smtClean="0"/>
              <a:t>proses a </a:t>
            </a:r>
            <a:r>
              <a:rPr lang="en-GB" sz="8000" b="1" dirty="0" err="1" smtClean="0"/>
              <a:t>chylchred</a:t>
            </a:r>
            <a:r>
              <a:rPr lang="en-GB" sz="8000" b="1" dirty="0" smtClean="0"/>
              <a:t> </a:t>
            </a:r>
            <a:r>
              <a:rPr lang="en-GB" sz="8000" b="1" dirty="0" err="1" smtClean="0"/>
              <a:t>ar</a:t>
            </a:r>
            <a:r>
              <a:rPr lang="en-GB" sz="8000" b="1" dirty="0" smtClean="0"/>
              <a:t> </a:t>
            </a:r>
            <a:r>
              <a:rPr lang="en-GB" sz="8000" b="1" dirty="0" err="1" smtClean="0"/>
              <a:t>gyfer</a:t>
            </a:r>
            <a:r>
              <a:rPr lang="en-GB" sz="8000" b="1" dirty="0" smtClean="0"/>
              <a:t> </a:t>
            </a:r>
            <a:r>
              <a:rPr lang="en-GB" sz="8000" b="1" dirty="0" err="1" smtClean="0"/>
              <a:t>gwelliant</a:t>
            </a:r>
            <a:r>
              <a:rPr lang="en-GB" sz="8000" b="1" dirty="0" smtClean="0"/>
              <a:t> </a:t>
            </a:r>
            <a:r>
              <a:rPr lang="en-GB" sz="8000" dirty="0" smtClean="0"/>
              <a:t> </a:t>
            </a:r>
            <a:r>
              <a:rPr lang="en-GB" sz="8000" dirty="0"/>
              <a:t>- </a:t>
            </a:r>
            <a:r>
              <a:rPr lang="en-GB" sz="8000" dirty="0" err="1" smtClean="0"/>
              <a:t>ymgynghori</a:t>
            </a:r>
            <a:r>
              <a:rPr lang="en-GB" sz="8000" dirty="0" smtClean="0"/>
              <a:t>, </a:t>
            </a:r>
            <a:r>
              <a:rPr lang="en-GB" sz="8000" dirty="0" err="1" smtClean="0"/>
              <a:t>cyhoeddi</a:t>
            </a:r>
            <a:r>
              <a:rPr lang="en-GB" sz="8000" dirty="0" smtClean="0"/>
              <a:t>, </a:t>
            </a:r>
            <a:r>
              <a:rPr lang="en-GB" sz="8000" dirty="0" err="1" smtClean="0"/>
              <a:t>monitro</a:t>
            </a:r>
            <a:r>
              <a:rPr lang="en-GB" sz="8000" dirty="0" smtClean="0"/>
              <a:t>, </a:t>
            </a:r>
            <a:r>
              <a:rPr lang="en-GB" sz="8000" dirty="0" err="1" smtClean="0"/>
              <a:t>adolygu</a:t>
            </a:r>
            <a:endParaRPr lang="en-GB" sz="8000" dirty="0"/>
          </a:p>
          <a:p>
            <a:pPr>
              <a:lnSpc>
                <a:spcPct val="80000"/>
              </a:lnSpc>
              <a:buFont typeface="Wingdings" charset="2"/>
              <a:buChar char="Ø"/>
            </a:pPr>
            <a:r>
              <a:rPr lang="en-GB" sz="8000" dirty="0" err="1" smtClean="0"/>
              <a:t>wysleisio</a:t>
            </a:r>
            <a:r>
              <a:rPr lang="en-GB" sz="8000" dirty="0" smtClean="0"/>
              <a:t> </a:t>
            </a:r>
            <a:r>
              <a:rPr lang="en-GB" sz="8000" dirty="0" err="1" smtClean="0"/>
              <a:t>rol</a:t>
            </a:r>
            <a:r>
              <a:rPr lang="en-GB" sz="8000" dirty="0" smtClean="0"/>
              <a:t> </a:t>
            </a:r>
            <a:r>
              <a:rPr lang="en-GB" sz="8000" dirty="0" err="1" smtClean="0"/>
              <a:t>allweddol</a:t>
            </a:r>
            <a:r>
              <a:rPr lang="en-GB" sz="8000" dirty="0" smtClean="0"/>
              <a:t> </a:t>
            </a:r>
            <a:r>
              <a:rPr lang="en-GB" sz="8000" b="1" dirty="0" err="1" smtClean="0"/>
              <a:t>llywodraethwyr</a:t>
            </a:r>
            <a:endParaRPr lang="en-GB" sz="8000" dirty="0"/>
          </a:p>
          <a:p>
            <a:endParaRPr lang="en-GB" dirty="0"/>
          </a:p>
        </p:txBody>
      </p:sp>
      <p:sp>
        <p:nvSpPr>
          <p:cNvPr id="17410" name="Slide Number Placeholder 5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/>
          <a:lstStyle/>
          <a:p>
            <a:fld id="{76A2D4CB-2C7F-4041-90BA-819BC7179C35}" type="slidenum">
              <a:rPr lang="en-GB" sz="1400">
                <a:solidFill>
                  <a:schemeClr val="tx1"/>
                </a:solidFill>
                <a:latin typeface="Arial" charset="0"/>
              </a:rPr>
              <a:pPr/>
              <a:t>14</a:t>
            </a:fld>
            <a:endParaRPr lang="en-GB" sz="1400">
              <a:solidFill>
                <a:schemeClr val="tx1"/>
              </a:solidFill>
              <a:latin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Slide Number Placeholder 5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/>
          <a:lstStyle/>
          <a:p>
            <a:fld id="{7992BFDF-C048-8448-8FE2-F47E5A664EA6}" type="slidenum">
              <a:rPr lang="en-GB" sz="1400">
                <a:solidFill>
                  <a:schemeClr val="tx1"/>
                </a:solidFill>
                <a:latin typeface="Arial" charset="0"/>
              </a:rPr>
              <a:pPr/>
              <a:t>15</a:t>
            </a:fld>
            <a:endParaRPr lang="en-GB" sz="1400">
              <a:solidFill>
                <a:schemeClr val="tx1"/>
              </a:solidFill>
              <a:latin typeface="Arial" charset="0"/>
            </a:endParaRPr>
          </a:p>
        </p:txBody>
      </p:sp>
      <p:sp>
        <p:nvSpPr>
          <p:cNvPr id="55298" name="Rectangle 2"/>
          <p:cNvSpPr>
            <a:spLocks noGrp="1" noChangeArrowheads="1"/>
          </p:cNvSpPr>
          <p:nvPr>
            <p:ph type="title"/>
          </p:nvPr>
        </p:nvSpPr>
        <p:spPr>
          <a:ln>
            <a:solidFill>
              <a:srgbClr val="94007C"/>
            </a:solidFill>
          </a:ln>
        </p:spPr>
        <p:txBody>
          <a:bodyPr/>
          <a:lstStyle/>
          <a:p>
            <a:r>
              <a:rPr lang="en-GB" sz="4000" dirty="0"/>
              <a:t>“…</a:t>
            </a:r>
            <a:r>
              <a:rPr lang="en-GB" sz="4000" dirty="0" smtClean="0"/>
              <a:t>a </a:t>
            </a:r>
            <a:r>
              <a:rPr lang="en-GB" sz="4000" dirty="0" err="1" smtClean="0"/>
              <a:t>gwerthuso</a:t>
            </a:r>
            <a:r>
              <a:rPr lang="en-GB" sz="4000" dirty="0" smtClean="0"/>
              <a:t>”</a:t>
            </a:r>
            <a:endParaRPr lang="en-GB" sz="4000" dirty="0"/>
          </a:p>
        </p:txBody>
      </p:sp>
      <p:sp>
        <p:nvSpPr>
          <p:cNvPr id="5529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2346084" y="1600200"/>
            <a:ext cx="6561984" cy="4756150"/>
          </a:xfrm>
        </p:spPr>
        <p:txBody>
          <a:bodyPr>
            <a:normAutofit/>
          </a:bodyPr>
          <a:lstStyle/>
          <a:p>
            <a:pPr marL="609600" indent="-609600">
              <a:lnSpc>
                <a:spcPct val="70000"/>
              </a:lnSpc>
            </a:pPr>
            <a:r>
              <a:rPr lang="en-GB" sz="2400" dirty="0"/>
              <a:t> </a:t>
            </a:r>
            <a:r>
              <a:rPr lang="en-GB" sz="2400" dirty="0" err="1" smtClean="0"/>
              <a:t>Datganiad</a:t>
            </a:r>
            <a:r>
              <a:rPr lang="en-GB" sz="2400" dirty="0" smtClean="0"/>
              <a:t> a </a:t>
            </a:r>
            <a:r>
              <a:rPr lang="en-GB" sz="2400" dirty="0" err="1" smtClean="0">
                <a:solidFill>
                  <a:srgbClr val="FF0000"/>
                </a:solidFill>
              </a:rPr>
              <a:t>gwerthusiad</a:t>
            </a:r>
            <a:r>
              <a:rPr lang="en-GB" sz="2400" dirty="0" smtClean="0"/>
              <a:t> o ethos </a:t>
            </a:r>
            <a:r>
              <a:rPr lang="en-GB" sz="2400" dirty="0" err="1" smtClean="0"/>
              <a:t>yr</a:t>
            </a:r>
            <a:r>
              <a:rPr lang="en-GB" sz="2400" dirty="0" smtClean="0"/>
              <a:t> </a:t>
            </a:r>
            <a:r>
              <a:rPr lang="en-GB" sz="2400" dirty="0" err="1" smtClean="0"/>
              <a:t>ysgol</a:t>
            </a:r>
            <a:r>
              <a:rPr lang="en-GB" sz="2400" dirty="0" smtClean="0"/>
              <a:t>.</a:t>
            </a:r>
            <a:endParaRPr lang="en-GB" sz="2400" dirty="0"/>
          </a:p>
          <a:p>
            <a:pPr marL="609600" indent="-609600">
              <a:lnSpc>
                <a:spcPct val="70000"/>
              </a:lnSpc>
              <a:buFontTx/>
              <a:buNone/>
            </a:pPr>
            <a:endParaRPr lang="en-GB" sz="1200" dirty="0"/>
          </a:p>
          <a:p>
            <a:pPr marL="609600" indent="-609600">
              <a:lnSpc>
                <a:spcPct val="70000"/>
              </a:lnSpc>
            </a:pPr>
            <a:r>
              <a:rPr lang="en-GB" sz="2400" dirty="0" err="1" smtClean="0"/>
              <a:t>Crynodeb</a:t>
            </a:r>
            <a:r>
              <a:rPr lang="en-GB" sz="2400" dirty="0" smtClean="0"/>
              <a:t>  a </a:t>
            </a:r>
            <a:r>
              <a:rPr lang="en-GB" sz="2400" dirty="0" err="1" smtClean="0">
                <a:solidFill>
                  <a:srgbClr val="FF0000"/>
                </a:solidFill>
              </a:rPr>
              <a:t>gwerthusiad</a:t>
            </a:r>
            <a:r>
              <a:rPr lang="en-GB" sz="2400" dirty="0" smtClean="0"/>
              <a:t>, </a:t>
            </a:r>
            <a:r>
              <a:rPr lang="en-GB" sz="2400" dirty="0" err="1" smtClean="0"/>
              <a:t>gan</a:t>
            </a:r>
            <a:r>
              <a:rPr lang="en-GB" sz="2400" dirty="0" smtClean="0"/>
              <a:t> </a:t>
            </a:r>
            <a:r>
              <a:rPr lang="en-GB" sz="2400" dirty="0" err="1" smtClean="0"/>
              <a:t>gynnwys</a:t>
            </a:r>
            <a:r>
              <a:rPr lang="en-GB" sz="2400" dirty="0" smtClean="0"/>
              <a:t> y </a:t>
            </a:r>
            <a:r>
              <a:rPr lang="en-GB" sz="2400" dirty="0" err="1" smtClean="0"/>
              <a:t>defnydd</a:t>
            </a:r>
            <a:r>
              <a:rPr lang="en-GB" sz="2400" dirty="0" smtClean="0"/>
              <a:t> o </a:t>
            </a:r>
            <a:r>
              <a:rPr lang="en-GB" sz="2400" dirty="0" err="1" smtClean="0"/>
              <a:t>ddata</a:t>
            </a:r>
            <a:r>
              <a:rPr lang="en-GB" sz="2400" dirty="0" smtClean="0"/>
              <a:t> </a:t>
            </a:r>
            <a:r>
              <a:rPr lang="en-GB" sz="2400" dirty="0" err="1" smtClean="0"/>
              <a:t>perfformiad</a:t>
            </a:r>
            <a:r>
              <a:rPr lang="en-GB" sz="2400" dirty="0" smtClean="0"/>
              <a:t> a data </a:t>
            </a:r>
            <a:r>
              <a:rPr lang="en-GB" sz="2400" dirty="0" err="1" smtClean="0"/>
              <a:t>arall</a:t>
            </a:r>
            <a:r>
              <a:rPr lang="en-GB" sz="2400" dirty="0" smtClean="0"/>
              <a:t>, am </a:t>
            </a:r>
            <a:r>
              <a:rPr lang="en-GB" sz="2400" dirty="0" err="1" smtClean="0"/>
              <a:t>ymagwedd</a:t>
            </a:r>
            <a:r>
              <a:rPr lang="en-GB" sz="2400" dirty="0" smtClean="0"/>
              <a:t> </a:t>
            </a:r>
            <a:r>
              <a:rPr lang="en-GB" sz="2400" dirty="0" err="1" smtClean="0"/>
              <a:t>yr</a:t>
            </a:r>
            <a:r>
              <a:rPr lang="en-GB" sz="2400" dirty="0" smtClean="0"/>
              <a:t> </a:t>
            </a:r>
            <a:r>
              <a:rPr lang="en-GB" sz="2400" dirty="0" err="1" smtClean="0"/>
              <a:t>ysgol</a:t>
            </a:r>
            <a:r>
              <a:rPr lang="en-GB" sz="2400" dirty="0" smtClean="0"/>
              <a:t> </a:t>
            </a:r>
            <a:r>
              <a:rPr lang="en-GB" sz="2400" dirty="0" err="1" smtClean="0"/>
              <a:t>tuag</a:t>
            </a:r>
            <a:r>
              <a:rPr lang="en-GB" sz="2400" dirty="0" smtClean="0"/>
              <a:t> at -</a:t>
            </a:r>
            <a:endParaRPr lang="en-GB" sz="2400" dirty="0"/>
          </a:p>
          <a:p>
            <a:pPr marL="895350" lvl="1" indent="-381000">
              <a:lnSpc>
                <a:spcPct val="70000"/>
              </a:lnSpc>
            </a:pPr>
            <a:r>
              <a:rPr lang="en-GB" sz="1800" dirty="0" err="1" smtClean="0"/>
              <a:t>dysgu</a:t>
            </a:r>
            <a:r>
              <a:rPr lang="en-GB" sz="1800" dirty="0" smtClean="0"/>
              <a:t>, </a:t>
            </a:r>
            <a:r>
              <a:rPr lang="en-GB" sz="1800" dirty="0" err="1" smtClean="0"/>
              <a:t>addysgu</a:t>
            </a:r>
            <a:r>
              <a:rPr lang="en-GB" sz="1800" dirty="0" smtClean="0"/>
              <a:t>, </a:t>
            </a:r>
            <a:r>
              <a:rPr lang="en-GB" sz="1800" dirty="0" err="1" smtClean="0"/>
              <a:t>asesu</a:t>
            </a:r>
            <a:r>
              <a:rPr lang="en-GB" sz="1800" dirty="0" smtClean="0"/>
              <a:t>, a </a:t>
            </a:r>
            <a:r>
              <a:rPr lang="en-GB" sz="1800" dirty="0" err="1" smtClean="0"/>
              <a:t>chodi</a:t>
            </a:r>
            <a:r>
              <a:rPr lang="en-GB" sz="1800" dirty="0" smtClean="0"/>
              <a:t> </a:t>
            </a:r>
            <a:r>
              <a:rPr lang="en-GB" sz="1800" dirty="0" err="1" smtClean="0"/>
              <a:t>safonau</a:t>
            </a:r>
            <a:r>
              <a:rPr lang="en-GB" sz="1800" dirty="0" smtClean="0"/>
              <a:t> </a:t>
            </a:r>
            <a:r>
              <a:rPr lang="en-GB" sz="1800" dirty="0" err="1" smtClean="0"/>
              <a:t>cyrhaeddia</a:t>
            </a:r>
            <a:r>
              <a:rPr lang="en-GB" sz="1800" dirty="0" err="1" smtClean="0"/>
              <a:t>d</a:t>
            </a:r>
            <a:r>
              <a:rPr lang="en-GB" sz="1800" dirty="0" smtClean="0"/>
              <a:t> </a:t>
            </a:r>
            <a:r>
              <a:rPr lang="en-GB" sz="1800" dirty="0" err="1" smtClean="0"/>
              <a:t>disgyblion</a:t>
            </a:r>
            <a:r>
              <a:rPr lang="en-GB" sz="1800" dirty="0" smtClean="0"/>
              <a:t>; </a:t>
            </a:r>
            <a:endParaRPr lang="en-GB" sz="1800" dirty="0"/>
          </a:p>
          <a:p>
            <a:pPr marL="895350" lvl="1" indent="-381000">
              <a:lnSpc>
                <a:spcPct val="70000"/>
              </a:lnSpc>
            </a:pPr>
            <a:r>
              <a:rPr lang="en-GB" sz="1800" dirty="0" err="1"/>
              <a:t>d</a:t>
            </a:r>
            <a:r>
              <a:rPr lang="en-GB" sz="1800" dirty="0" err="1" smtClean="0"/>
              <a:t>arparu</a:t>
            </a:r>
            <a:r>
              <a:rPr lang="en-GB" sz="1800" dirty="0" smtClean="0"/>
              <a:t> </a:t>
            </a:r>
            <a:r>
              <a:rPr lang="en-GB" sz="1800" dirty="0" err="1" smtClean="0"/>
              <a:t>ar</a:t>
            </a:r>
            <a:r>
              <a:rPr lang="en-GB" sz="1800" dirty="0" smtClean="0"/>
              <a:t> </a:t>
            </a:r>
            <a:r>
              <a:rPr lang="en-GB" sz="1800" dirty="0" err="1" smtClean="0"/>
              <a:t>gyfer</a:t>
            </a:r>
            <a:r>
              <a:rPr lang="en-GB" sz="1800" dirty="0" smtClean="0"/>
              <a:t> </a:t>
            </a:r>
            <a:r>
              <a:rPr lang="en-GB" sz="1800" dirty="0" err="1" smtClean="0"/>
              <a:t>anghenion</a:t>
            </a:r>
            <a:r>
              <a:rPr lang="en-GB" sz="1800" dirty="0" smtClean="0"/>
              <a:t> </a:t>
            </a:r>
            <a:r>
              <a:rPr lang="en-GB" sz="1800" dirty="0" err="1" smtClean="0"/>
              <a:t>arbennig</a:t>
            </a:r>
            <a:r>
              <a:rPr lang="en-GB" sz="1800" dirty="0" smtClean="0"/>
              <a:t>, </a:t>
            </a:r>
            <a:r>
              <a:rPr lang="en-GB" sz="1800" dirty="0" err="1" smtClean="0"/>
              <a:t>ychwanegol</a:t>
            </a:r>
            <a:r>
              <a:rPr lang="en-GB" sz="1800" dirty="0" smtClean="0"/>
              <a:t> </a:t>
            </a:r>
            <a:r>
              <a:rPr lang="en-GB" sz="1800" dirty="0" err="1" smtClean="0"/>
              <a:t>neu</a:t>
            </a:r>
            <a:r>
              <a:rPr lang="en-GB" sz="1800" dirty="0" smtClean="0"/>
              <a:t> </a:t>
            </a:r>
            <a:r>
              <a:rPr lang="en-GB" sz="1800" dirty="0" err="1" smtClean="0"/>
              <a:t>unigol</a:t>
            </a:r>
            <a:r>
              <a:rPr lang="en-GB" sz="1800" dirty="0" smtClean="0"/>
              <a:t> </a:t>
            </a:r>
            <a:r>
              <a:rPr lang="en-GB" sz="1800" dirty="0" err="1" smtClean="0"/>
              <a:t>disgyblion</a:t>
            </a:r>
            <a:r>
              <a:rPr lang="en-GB" sz="1800" dirty="0" smtClean="0"/>
              <a:t>;</a:t>
            </a:r>
            <a:endParaRPr lang="en-GB" sz="1800" dirty="0"/>
          </a:p>
          <a:p>
            <a:pPr marL="895350" lvl="1" indent="-381000">
              <a:lnSpc>
                <a:spcPct val="70000"/>
              </a:lnSpc>
            </a:pPr>
            <a:r>
              <a:rPr lang="en-GB" sz="1800" dirty="0" err="1"/>
              <a:t>h</a:t>
            </a:r>
            <a:r>
              <a:rPr lang="en-GB" sz="1800" dirty="0" err="1" smtClean="0"/>
              <a:t>ybu</a:t>
            </a:r>
            <a:r>
              <a:rPr lang="en-GB" sz="1800" dirty="0" smtClean="0"/>
              <a:t> </a:t>
            </a:r>
            <a:r>
              <a:rPr lang="en-GB" sz="1800" dirty="0" err="1" smtClean="0"/>
              <a:t>iechyd</a:t>
            </a:r>
            <a:r>
              <a:rPr lang="en-GB" sz="1800" dirty="0" smtClean="0"/>
              <a:t> a </a:t>
            </a:r>
            <a:r>
              <a:rPr lang="en-GB" sz="1800" dirty="0" err="1" smtClean="0"/>
              <a:t>lles</a:t>
            </a:r>
            <a:r>
              <a:rPr lang="en-GB" sz="1800" dirty="0" smtClean="0"/>
              <a:t>, </a:t>
            </a:r>
            <a:r>
              <a:rPr lang="en-GB" sz="1800" dirty="0" err="1" smtClean="0"/>
              <a:t>presenoldeb</a:t>
            </a:r>
            <a:r>
              <a:rPr lang="en-GB" sz="1800" dirty="0" smtClean="0"/>
              <a:t>, </a:t>
            </a:r>
            <a:r>
              <a:rPr lang="en-GB" sz="1800" dirty="0" err="1" smtClean="0"/>
              <a:t>ymddygiad</a:t>
            </a:r>
            <a:r>
              <a:rPr lang="en-GB" sz="1800" dirty="0" smtClean="0"/>
              <a:t> da a </a:t>
            </a:r>
            <a:r>
              <a:rPr lang="en-GB" sz="1800" dirty="0" err="1" smtClean="0"/>
              <a:t>disgyblaeth</a:t>
            </a:r>
            <a:r>
              <a:rPr lang="en-GB" sz="1800" dirty="0"/>
              <a:t> </a:t>
            </a:r>
            <a:r>
              <a:rPr lang="en-GB" sz="1800" dirty="0" err="1" smtClean="0"/>
              <a:t>disgyblion</a:t>
            </a:r>
            <a:r>
              <a:rPr lang="en-GB" sz="1800" dirty="0" smtClean="0"/>
              <a:t>; </a:t>
            </a:r>
            <a:endParaRPr lang="en-GB" sz="1800" dirty="0"/>
          </a:p>
          <a:p>
            <a:pPr marL="895350" lvl="1" indent="-381000">
              <a:lnSpc>
                <a:spcPct val="70000"/>
              </a:lnSpc>
            </a:pPr>
            <a:r>
              <a:rPr lang="en-GB" sz="1800" dirty="0" err="1"/>
              <a:t>d</a:t>
            </a:r>
            <a:r>
              <a:rPr lang="en-GB" sz="1800" dirty="0" err="1" smtClean="0"/>
              <a:t>arparu</a:t>
            </a:r>
            <a:r>
              <a:rPr lang="en-GB" sz="1800" dirty="0" smtClean="0"/>
              <a:t> </a:t>
            </a:r>
            <a:r>
              <a:rPr lang="en-GB" sz="1800" dirty="0" err="1" smtClean="0"/>
              <a:t>ar</a:t>
            </a:r>
            <a:r>
              <a:rPr lang="en-GB" sz="1800" dirty="0" smtClean="0"/>
              <a:t> </a:t>
            </a:r>
            <a:r>
              <a:rPr lang="en-GB" sz="1800" dirty="0" err="1" smtClean="0"/>
              <a:t>gyfer</a:t>
            </a:r>
            <a:r>
              <a:rPr lang="en-GB" sz="1800" dirty="0" smtClean="0"/>
              <a:t> </a:t>
            </a:r>
            <a:r>
              <a:rPr lang="en-GB" sz="1800" dirty="0" err="1" smtClean="0"/>
              <a:t>datblygiad</a:t>
            </a:r>
            <a:r>
              <a:rPr lang="en-GB" sz="1800" dirty="0" smtClean="0"/>
              <a:t> </a:t>
            </a:r>
            <a:r>
              <a:rPr lang="en-GB" sz="1800" dirty="0" err="1" smtClean="0"/>
              <a:t>proffesiynol</a:t>
            </a:r>
            <a:r>
              <a:rPr lang="en-GB" sz="1800" dirty="0" smtClean="0"/>
              <a:t> </a:t>
            </a:r>
            <a:r>
              <a:rPr lang="en-GB" sz="1800" dirty="0"/>
              <a:t>staff; </a:t>
            </a:r>
          </a:p>
          <a:p>
            <a:pPr marL="895350" lvl="1" indent="-381000">
              <a:lnSpc>
                <a:spcPct val="70000"/>
              </a:lnSpc>
            </a:pPr>
            <a:r>
              <a:rPr lang="en-GB" sz="1800" dirty="0" err="1" smtClean="0"/>
              <a:t>rheoli</a:t>
            </a:r>
            <a:r>
              <a:rPr lang="en-GB" sz="1800" dirty="0" smtClean="0"/>
              <a:t> </a:t>
            </a:r>
            <a:r>
              <a:rPr lang="en-GB" sz="1800" dirty="0" err="1" smtClean="0"/>
              <a:t>presenoldeb</a:t>
            </a:r>
            <a:r>
              <a:rPr lang="en-GB" sz="1800" dirty="0" smtClean="0"/>
              <a:t> a </a:t>
            </a:r>
            <a:r>
              <a:rPr lang="en-GB" sz="1800" dirty="0" err="1" smtClean="0"/>
              <a:t>hybu</a:t>
            </a:r>
            <a:r>
              <a:rPr lang="en-GB" sz="1800" dirty="0" smtClean="0"/>
              <a:t> </a:t>
            </a:r>
            <a:r>
              <a:rPr lang="en-GB" sz="1800" dirty="0" err="1" smtClean="0"/>
              <a:t>iechyd</a:t>
            </a:r>
            <a:r>
              <a:rPr lang="en-GB" sz="1800" dirty="0" smtClean="0"/>
              <a:t> a </a:t>
            </a:r>
            <a:r>
              <a:rPr lang="en-GB" sz="1800" dirty="0" err="1" smtClean="0"/>
              <a:t>lles</a:t>
            </a:r>
            <a:r>
              <a:rPr lang="en-GB" sz="1800" dirty="0" smtClean="0"/>
              <a:t> </a:t>
            </a:r>
            <a:r>
              <a:rPr lang="en-GB" sz="1800" dirty="0"/>
              <a:t>staff; </a:t>
            </a:r>
          </a:p>
          <a:p>
            <a:pPr marL="895350" lvl="1" indent="-381000">
              <a:lnSpc>
                <a:spcPct val="70000"/>
              </a:lnSpc>
            </a:pPr>
            <a:r>
              <a:rPr lang="en-GB" sz="1800" dirty="0" err="1"/>
              <a:t>h</a:t>
            </a:r>
            <a:r>
              <a:rPr lang="en-GB" sz="1800" dirty="0" err="1" smtClean="0"/>
              <a:t>ybu</a:t>
            </a:r>
            <a:r>
              <a:rPr lang="en-GB" sz="1800" dirty="0" smtClean="0"/>
              <a:t> </a:t>
            </a:r>
            <a:r>
              <a:rPr lang="en-GB" sz="1800" dirty="0" err="1" smtClean="0"/>
              <a:t>cysylltiadau</a:t>
            </a:r>
            <a:r>
              <a:rPr lang="en-GB" sz="1800" dirty="0" smtClean="0"/>
              <a:t> </a:t>
            </a:r>
            <a:r>
              <a:rPr lang="en-GB" sz="1800" dirty="0" err="1" smtClean="0"/>
              <a:t>gyda</a:t>
            </a:r>
            <a:r>
              <a:rPr lang="en-GB" sz="1800" dirty="0" smtClean="0"/>
              <a:t> </a:t>
            </a:r>
            <a:r>
              <a:rPr lang="en-GB" sz="1800" dirty="0" err="1" smtClean="0"/>
              <a:t>rhieni</a:t>
            </a:r>
            <a:r>
              <a:rPr lang="en-GB" sz="1800" dirty="0" smtClean="0"/>
              <a:t> </a:t>
            </a:r>
            <a:r>
              <a:rPr lang="en-GB" sz="1800" dirty="0" err="1" smtClean="0"/>
              <a:t>disgyblion</a:t>
            </a:r>
            <a:r>
              <a:rPr lang="en-GB" sz="1800" dirty="0" smtClean="0"/>
              <a:t> </a:t>
            </a:r>
            <a:r>
              <a:rPr lang="en-GB" sz="1800" dirty="0" err="1" smtClean="0"/>
              <a:t>yr</a:t>
            </a:r>
            <a:r>
              <a:rPr lang="en-GB" sz="1800" dirty="0" smtClean="0"/>
              <a:t> </a:t>
            </a:r>
            <a:r>
              <a:rPr lang="en-GB" sz="1800" dirty="0" err="1" smtClean="0"/>
              <a:t>ysgol</a:t>
            </a:r>
            <a:r>
              <a:rPr lang="en-GB" sz="1800" dirty="0" smtClean="0"/>
              <a:t> </a:t>
            </a:r>
            <a:r>
              <a:rPr lang="en-GB" sz="1800" dirty="0" err="1" smtClean="0"/>
              <a:t>a’r</a:t>
            </a:r>
            <a:r>
              <a:rPr lang="en-GB" sz="1800" dirty="0" smtClean="0"/>
              <a:t> </a:t>
            </a:r>
            <a:r>
              <a:rPr lang="en-GB" sz="1800" dirty="0" err="1" smtClean="0"/>
              <a:t>gymuned</a:t>
            </a:r>
            <a:r>
              <a:rPr lang="en-GB" sz="1800" dirty="0" smtClean="0"/>
              <a:t> </a:t>
            </a:r>
            <a:r>
              <a:rPr lang="en-GB" sz="1800" dirty="0" err="1" smtClean="0"/>
              <a:t>leol</a:t>
            </a:r>
            <a:r>
              <a:rPr lang="en-GB" sz="1800" dirty="0" smtClean="0"/>
              <a:t>, </a:t>
            </a:r>
            <a:r>
              <a:rPr lang="en-GB" sz="1800" dirty="0" err="1" smtClean="0"/>
              <a:t>gan</a:t>
            </a:r>
            <a:r>
              <a:rPr lang="en-GB" sz="1800" dirty="0" smtClean="0"/>
              <a:t> </a:t>
            </a:r>
            <a:r>
              <a:rPr lang="en-GB" sz="1800" dirty="0" err="1" smtClean="0"/>
              <a:t>gynnwys</a:t>
            </a:r>
            <a:r>
              <a:rPr lang="en-GB" sz="1800" dirty="0" smtClean="0"/>
              <a:t> </a:t>
            </a:r>
            <a:r>
              <a:rPr lang="en-GB" sz="1800" dirty="0" err="1" smtClean="0"/>
              <a:t>ysgolion</a:t>
            </a:r>
            <a:r>
              <a:rPr lang="en-GB" sz="1800" dirty="0" smtClean="0"/>
              <a:t> </a:t>
            </a:r>
            <a:r>
              <a:rPr lang="en-GB" sz="1800" dirty="0" err="1" smtClean="0"/>
              <a:t>eraill</a:t>
            </a:r>
            <a:r>
              <a:rPr lang="en-GB" sz="1800" dirty="0" smtClean="0"/>
              <a:t>, y </a:t>
            </a:r>
            <a:r>
              <a:rPr lang="en-GB" sz="1800" dirty="0" err="1" smtClean="0"/>
              <a:t>gymuned</a:t>
            </a:r>
            <a:r>
              <a:rPr lang="en-GB" sz="1800" dirty="0" smtClean="0"/>
              <a:t> </a:t>
            </a:r>
            <a:r>
              <a:rPr lang="en-GB" sz="1800" dirty="0" err="1" smtClean="0"/>
              <a:t>fusnes</a:t>
            </a:r>
            <a:r>
              <a:rPr lang="en-GB" sz="1800" dirty="0" smtClean="0"/>
              <a:t> a </a:t>
            </a:r>
            <a:r>
              <a:rPr lang="en-GB" sz="1800" dirty="0" err="1" smtClean="0"/>
              <a:t>chyrff</a:t>
            </a:r>
            <a:r>
              <a:rPr lang="en-GB" sz="1800" dirty="0" smtClean="0"/>
              <a:t> </a:t>
            </a:r>
            <a:r>
              <a:rPr lang="en-GB" sz="1800" dirty="0" err="1" smtClean="0"/>
              <a:t>statudol</a:t>
            </a:r>
            <a:r>
              <a:rPr lang="en-GB" sz="1800" dirty="0" smtClean="0"/>
              <a:t> a </a:t>
            </a:r>
            <a:r>
              <a:rPr lang="en-GB" sz="1800" dirty="0" err="1" smtClean="0"/>
              <a:t>gwirfoddol</a:t>
            </a:r>
            <a:r>
              <a:rPr lang="en-GB" sz="1800" dirty="0" smtClean="0"/>
              <a:t>; a</a:t>
            </a:r>
            <a:r>
              <a:rPr lang="en-GB" sz="1800" dirty="0" smtClean="0"/>
              <a:t> </a:t>
            </a:r>
            <a:endParaRPr lang="en-GB" sz="1800" dirty="0"/>
          </a:p>
          <a:p>
            <a:pPr marL="895350" lvl="1" indent="-381000">
              <a:lnSpc>
                <a:spcPct val="70000"/>
              </a:lnSpc>
            </a:pPr>
            <a:r>
              <a:rPr lang="en-GB" sz="1800" dirty="0" err="1"/>
              <a:t>h</a:t>
            </a:r>
            <a:r>
              <a:rPr lang="en-GB" sz="1800" dirty="0" err="1" smtClean="0"/>
              <a:t>ybu</a:t>
            </a:r>
            <a:r>
              <a:rPr lang="en-GB" sz="1800" dirty="0" smtClean="0"/>
              <a:t> </a:t>
            </a:r>
            <a:r>
              <a:rPr lang="en-GB" sz="1800" dirty="0" err="1" smtClean="0"/>
              <a:t>defnydd</a:t>
            </a:r>
            <a:r>
              <a:rPr lang="en-GB" sz="1800" dirty="0" smtClean="0"/>
              <a:t> </a:t>
            </a:r>
            <a:r>
              <a:rPr lang="en-GB" sz="1800" dirty="0" err="1" smtClean="0"/>
              <a:t>effeithiol</a:t>
            </a:r>
            <a:r>
              <a:rPr lang="en-GB" sz="1800" dirty="0" smtClean="0"/>
              <a:t> o </a:t>
            </a:r>
            <a:r>
              <a:rPr lang="en-GB" sz="1800" dirty="0" err="1" smtClean="0"/>
              <a:t>TGCh</a:t>
            </a:r>
            <a:r>
              <a:rPr lang="en-GB" sz="1800" dirty="0" smtClean="0"/>
              <a:t>, </a:t>
            </a:r>
            <a:r>
              <a:rPr lang="en-GB" sz="1800" dirty="0" err="1" smtClean="0"/>
              <a:t>gan</a:t>
            </a:r>
            <a:r>
              <a:rPr lang="en-GB" sz="1800" dirty="0" smtClean="0"/>
              <a:t> </a:t>
            </a:r>
            <a:r>
              <a:rPr lang="en-GB" sz="1800" dirty="0" err="1" smtClean="0"/>
              <a:t>gynnwys</a:t>
            </a:r>
            <a:r>
              <a:rPr lang="en-GB" sz="1800" dirty="0" smtClean="0"/>
              <a:t> </a:t>
            </a:r>
            <a:r>
              <a:rPr lang="en-GB" sz="1800" dirty="0" err="1" smtClean="0"/>
              <a:t>ei</a:t>
            </a:r>
            <a:r>
              <a:rPr lang="en-GB" sz="1800" dirty="0" smtClean="0"/>
              <a:t> </a:t>
            </a:r>
            <a:r>
              <a:rPr lang="en-GB" sz="1800" dirty="0" err="1" smtClean="0"/>
              <a:t>ddefnydd</a:t>
            </a:r>
            <a:r>
              <a:rPr lang="en-GB" sz="1800" dirty="0" smtClean="0"/>
              <a:t> </a:t>
            </a:r>
            <a:r>
              <a:rPr lang="en-GB" sz="1800" dirty="0" err="1" smtClean="0"/>
              <a:t>i</a:t>
            </a:r>
            <a:r>
              <a:rPr lang="en-GB" sz="1800" dirty="0" smtClean="0"/>
              <a:t> </a:t>
            </a:r>
            <a:r>
              <a:rPr lang="en-GB" sz="1800" dirty="0" err="1" smtClean="0"/>
              <a:t>gefnogi</a:t>
            </a:r>
            <a:r>
              <a:rPr lang="en-GB" sz="1800" dirty="0" smtClean="0"/>
              <a:t> </a:t>
            </a:r>
            <a:r>
              <a:rPr lang="en-GB" sz="1800" dirty="0" err="1" smtClean="0"/>
              <a:t>dysgu</a:t>
            </a:r>
            <a:r>
              <a:rPr lang="en-GB" sz="1800" dirty="0" smtClean="0"/>
              <a:t> ac </a:t>
            </a:r>
            <a:r>
              <a:rPr lang="en-GB" sz="1800" dirty="0" err="1" smtClean="0"/>
              <a:t>addysgu</a:t>
            </a:r>
            <a:r>
              <a:rPr lang="en-GB" sz="1800" dirty="0" smtClean="0"/>
              <a:t>, </a:t>
            </a:r>
            <a:r>
              <a:rPr lang="en-GB" sz="1800" dirty="0" err="1" smtClean="0"/>
              <a:t>hybu</a:t>
            </a:r>
            <a:r>
              <a:rPr lang="en-GB" sz="1800" dirty="0" smtClean="0"/>
              <a:t> </a:t>
            </a:r>
            <a:r>
              <a:rPr lang="en-GB" sz="1800" dirty="0" err="1" smtClean="0"/>
              <a:t>defnydd</a:t>
            </a:r>
            <a:r>
              <a:rPr lang="en-GB" sz="1800" dirty="0" smtClean="0"/>
              <a:t> </a:t>
            </a:r>
            <a:r>
              <a:rPr lang="en-GB" sz="1800" dirty="0" err="1" smtClean="0"/>
              <a:t>effeithiol</a:t>
            </a:r>
            <a:r>
              <a:rPr lang="en-GB" sz="1800" dirty="0" smtClean="0"/>
              <a:t> o </a:t>
            </a:r>
            <a:r>
              <a:rPr lang="en-GB" sz="1800" dirty="0" err="1" smtClean="0"/>
              <a:t>ddatblygiad</a:t>
            </a:r>
            <a:r>
              <a:rPr lang="en-GB" sz="1800" dirty="0" smtClean="0"/>
              <a:t> </a:t>
            </a:r>
            <a:r>
              <a:rPr lang="en-GB" sz="1800" dirty="0" err="1" smtClean="0"/>
              <a:t>proffesiynol</a:t>
            </a:r>
            <a:r>
              <a:rPr lang="en-GB" sz="1800" dirty="0" smtClean="0"/>
              <a:t> </a:t>
            </a:r>
            <a:r>
              <a:rPr lang="en-GB" sz="1800" dirty="0" err="1" smtClean="0"/>
              <a:t>parhaus</a:t>
            </a:r>
            <a:r>
              <a:rPr lang="en-GB" sz="1800" dirty="0" smtClean="0"/>
              <a:t> a </a:t>
            </a:r>
            <a:r>
              <a:rPr lang="en-GB" sz="1800" dirty="0" err="1" smtClean="0"/>
              <a:t>rheolaeth</a:t>
            </a:r>
            <a:r>
              <a:rPr lang="en-GB" sz="1800" dirty="0" smtClean="0"/>
              <a:t> ac </a:t>
            </a:r>
            <a:r>
              <a:rPr lang="en-GB" sz="1800" dirty="0" err="1" smtClean="0"/>
              <a:t>arweinyddiaeth</a:t>
            </a:r>
            <a:r>
              <a:rPr lang="en-GB" sz="1800" dirty="0" smtClean="0"/>
              <a:t> </a:t>
            </a:r>
            <a:r>
              <a:rPr lang="en-GB" sz="1800" dirty="0" err="1" smtClean="0"/>
              <a:t>ysgol</a:t>
            </a:r>
            <a:r>
              <a:rPr lang="en-GB" sz="1800" dirty="0" smtClean="0"/>
              <a:t>. </a:t>
            </a:r>
            <a:endParaRPr lang="en-GB" sz="1800" dirty="0"/>
          </a:p>
        </p:txBody>
      </p:sp>
    </p:spTree>
    <p:extLst>
      <p:ext uri="{BB962C8B-B14F-4D97-AF65-F5344CB8AC3E}">
        <p14:creationId xmlns:p14="http://schemas.microsoft.com/office/powerpoint/2010/main" val="34268426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2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52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2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552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2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552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29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5529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29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5529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29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5529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29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2000"/>
                                        <p:tgtEl>
                                          <p:spTgt spid="5529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29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5529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29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2000"/>
                                        <p:tgtEl>
                                          <p:spTgt spid="5529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299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2000"/>
                                        <p:tgtEl>
                                          <p:spTgt spid="55299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5298" grpId="0" animBg="1"/>
      <p:bldP spid="55299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Slide Number Placeholder 5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/>
          <a:lstStyle/>
          <a:p>
            <a:fld id="{7657A8F6-45A8-D045-B027-58C51C45D695}" type="slidenum">
              <a:rPr lang="en-GB" sz="1400">
                <a:solidFill>
                  <a:schemeClr val="tx1"/>
                </a:solidFill>
                <a:latin typeface="Arial" charset="0"/>
              </a:rPr>
              <a:pPr/>
              <a:t>16</a:t>
            </a:fld>
            <a:endParaRPr lang="en-GB" sz="1400">
              <a:solidFill>
                <a:schemeClr val="tx1"/>
              </a:solidFill>
              <a:latin typeface="Arial" charset="0"/>
            </a:endParaRPr>
          </a:p>
        </p:txBody>
      </p:sp>
      <p:sp>
        <p:nvSpPr>
          <p:cNvPr id="19459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4000" dirty="0" smtClean="0"/>
              <a:t>…</a:t>
            </a:r>
            <a:r>
              <a:rPr lang="en-GB" sz="4000" dirty="0"/>
              <a:t> </a:t>
            </a:r>
            <a:r>
              <a:rPr lang="en-GB" sz="4000" dirty="0" err="1" smtClean="0"/>
              <a:t>hunan-werthuso</a:t>
            </a:r>
            <a:r>
              <a:rPr lang="en-GB" sz="4000" dirty="0" smtClean="0"/>
              <a:t> </a:t>
            </a:r>
            <a:r>
              <a:rPr lang="en-GB" sz="4000" dirty="0" err="1" smtClean="0"/>
              <a:t>ysgol</a:t>
            </a:r>
            <a:r>
              <a:rPr lang="en-GB" sz="4000" dirty="0" smtClean="0"/>
              <a:t>”</a:t>
            </a:r>
            <a:endParaRPr lang="en-GB" sz="4000" dirty="0"/>
          </a:p>
        </p:txBody>
      </p:sp>
      <p:sp>
        <p:nvSpPr>
          <p:cNvPr id="563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2093495" y="1341438"/>
            <a:ext cx="6604418" cy="5256212"/>
          </a:xfrm>
        </p:spPr>
        <p:txBody>
          <a:bodyPr>
            <a:normAutofit lnSpcReduction="10000"/>
          </a:bodyPr>
          <a:lstStyle/>
          <a:p>
            <a:pPr lvl="1">
              <a:lnSpc>
                <a:spcPct val="70000"/>
              </a:lnSpc>
              <a:buFontTx/>
              <a:buNone/>
            </a:pPr>
            <a:r>
              <a:rPr lang="en-GB" dirty="0" smtClean="0"/>
              <a:t>    </a:t>
            </a:r>
            <a:r>
              <a:rPr lang="en-GB" dirty="0" err="1" smtClean="0"/>
              <a:t>Adnabod</a:t>
            </a:r>
            <a:r>
              <a:rPr lang="en-GB" dirty="0" smtClean="0"/>
              <a:t> </a:t>
            </a:r>
            <a:r>
              <a:rPr lang="en-GB" dirty="0" err="1" smtClean="0"/>
              <a:t>meysydd</a:t>
            </a:r>
            <a:r>
              <a:rPr lang="en-GB" dirty="0" smtClean="0"/>
              <a:t> </a:t>
            </a:r>
            <a:r>
              <a:rPr lang="en-GB" dirty="0" err="1" smtClean="0"/>
              <a:t>ar</a:t>
            </a:r>
            <a:r>
              <a:rPr lang="en-GB" dirty="0" smtClean="0"/>
              <a:t> </a:t>
            </a:r>
            <a:r>
              <a:rPr lang="en-GB" dirty="0" err="1" smtClean="0"/>
              <a:t>gyfer</a:t>
            </a:r>
            <a:r>
              <a:rPr lang="en-GB" dirty="0" smtClean="0"/>
              <a:t> </a:t>
            </a:r>
            <a:r>
              <a:rPr lang="en-GB" dirty="0" err="1" smtClean="0"/>
              <a:t>datblygiad</a:t>
            </a:r>
            <a:r>
              <a:rPr lang="en-GB" dirty="0" smtClean="0"/>
              <a:t>, a </a:t>
            </a:r>
            <a:r>
              <a:rPr lang="en-GB" dirty="0" err="1" smtClean="0"/>
              <a:t>fydd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cael</a:t>
            </a:r>
            <a:r>
              <a:rPr lang="en-GB" dirty="0" smtClean="0"/>
              <a:t> </a:t>
            </a:r>
            <a:r>
              <a:rPr lang="en-GB" dirty="0" err="1" smtClean="0"/>
              <a:t>eu</a:t>
            </a:r>
            <a:r>
              <a:rPr lang="en-GB" dirty="0" smtClean="0"/>
              <a:t> </a:t>
            </a:r>
            <a:r>
              <a:rPr lang="en-GB" dirty="0" err="1" smtClean="0"/>
              <a:t>dylanwadu</a:t>
            </a:r>
            <a:r>
              <a:rPr lang="en-GB" dirty="0" smtClean="0"/>
              <a:t> </a:t>
            </a:r>
            <a:r>
              <a:rPr lang="en-GB" dirty="0" err="1" smtClean="0"/>
              <a:t>gan</a:t>
            </a:r>
            <a:r>
              <a:rPr lang="en-GB" dirty="0" smtClean="0"/>
              <a:t> </a:t>
            </a:r>
            <a:r>
              <a:rPr lang="en-GB" dirty="0" err="1" smtClean="0">
                <a:solidFill>
                  <a:srgbClr val="FF0000"/>
                </a:solidFill>
              </a:rPr>
              <a:t>hunan-werthusiad</a:t>
            </a:r>
            <a:r>
              <a:rPr lang="en-GB" dirty="0" smtClean="0">
                <a:solidFill>
                  <a:srgbClr val="FF0000"/>
                </a:solidFill>
              </a:rPr>
              <a:t> </a:t>
            </a:r>
            <a:r>
              <a:rPr lang="en-GB" dirty="0" err="1" smtClean="0">
                <a:solidFill>
                  <a:srgbClr val="FF0000"/>
                </a:solidFill>
              </a:rPr>
              <a:t>yr</a:t>
            </a:r>
            <a:r>
              <a:rPr lang="en-GB" dirty="0" smtClean="0">
                <a:solidFill>
                  <a:srgbClr val="FF0000"/>
                </a:solidFill>
              </a:rPr>
              <a:t> </a:t>
            </a:r>
            <a:r>
              <a:rPr lang="en-GB" dirty="0" err="1" smtClean="0">
                <a:solidFill>
                  <a:srgbClr val="FF0000"/>
                </a:solidFill>
              </a:rPr>
              <a:t>ysgol</a:t>
            </a:r>
            <a:r>
              <a:rPr lang="en-GB" dirty="0" smtClean="0">
                <a:solidFill>
                  <a:srgbClr val="FF0000"/>
                </a:solidFill>
              </a:rPr>
              <a:t> </a:t>
            </a:r>
            <a:r>
              <a:rPr lang="en-GB" dirty="0" smtClean="0"/>
              <a:t>ac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cynnwys</a:t>
            </a:r>
            <a:r>
              <a:rPr lang="en-GB" dirty="0" smtClean="0"/>
              <a:t> </a:t>
            </a:r>
            <a:r>
              <a:rPr lang="en-GB" dirty="0"/>
              <a:t>–</a:t>
            </a:r>
          </a:p>
          <a:p>
            <a:pPr lvl="1">
              <a:lnSpc>
                <a:spcPct val="70000"/>
              </a:lnSpc>
              <a:buFontTx/>
              <a:buNone/>
            </a:pPr>
            <a:endParaRPr lang="en-GB" dirty="0"/>
          </a:p>
          <a:p>
            <a:pPr lvl="1">
              <a:lnSpc>
                <a:spcPct val="70000"/>
              </a:lnSpc>
              <a:buFont typeface="Calibri" charset="0"/>
              <a:buAutoNum type="arabicPeriod"/>
            </a:pPr>
            <a:r>
              <a:rPr lang="en-GB" sz="2000" b="1" dirty="0" err="1" smtClean="0"/>
              <a:t>targedau</a:t>
            </a:r>
            <a:r>
              <a:rPr lang="en-GB" sz="2000" b="1" dirty="0" smtClean="0"/>
              <a:t> </a:t>
            </a:r>
            <a:r>
              <a:rPr lang="en-GB" sz="2000" b="1" dirty="0" err="1" smtClean="0"/>
              <a:t>allweddol</a:t>
            </a:r>
            <a:r>
              <a:rPr lang="en-GB" sz="2000" b="1" dirty="0" smtClean="0"/>
              <a:t> </a:t>
            </a:r>
            <a:r>
              <a:rPr lang="en-GB" sz="2000" b="1" dirty="0" err="1" smtClean="0"/>
              <a:t>yr</a:t>
            </a:r>
            <a:r>
              <a:rPr lang="en-GB" sz="2000" b="1" dirty="0" smtClean="0"/>
              <a:t> </a:t>
            </a:r>
            <a:r>
              <a:rPr lang="en-GB" sz="2000" b="1" dirty="0" err="1" smtClean="0"/>
              <a:t>ysgol</a:t>
            </a:r>
            <a:r>
              <a:rPr lang="en-GB" sz="2000" b="1" dirty="0" smtClean="0"/>
              <a:t> </a:t>
            </a:r>
            <a:r>
              <a:rPr lang="en-GB" sz="2000" dirty="0" err="1" smtClean="0"/>
              <a:t>ar</a:t>
            </a:r>
            <a:r>
              <a:rPr lang="en-GB" sz="2000" dirty="0" smtClean="0"/>
              <a:t> </a:t>
            </a:r>
            <a:r>
              <a:rPr lang="en-GB" sz="2000" dirty="0" err="1" smtClean="0"/>
              <a:t>gyfer</a:t>
            </a:r>
            <a:r>
              <a:rPr lang="en-GB" sz="2000" dirty="0" smtClean="0"/>
              <a:t> </a:t>
            </a:r>
            <a:r>
              <a:rPr lang="en-GB" sz="2000" dirty="0" err="1" smtClean="0"/>
              <a:t>hyd</a:t>
            </a:r>
            <a:r>
              <a:rPr lang="en-GB" sz="2000" dirty="0" smtClean="0"/>
              <a:t> y </a:t>
            </a:r>
            <a:r>
              <a:rPr lang="en-GB" sz="2000" dirty="0" err="1" smtClean="0"/>
              <a:t>cynllun</a:t>
            </a:r>
            <a:r>
              <a:rPr lang="en-GB" sz="2000" dirty="0" smtClean="0"/>
              <a:t>;</a:t>
            </a:r>
            <a:endParaRPr lang="en-GB" sz="2000" dirty="0"/>
          </a:p>
          <a:p>
            <a:pPr lvl="1">
              <a:lnSpc>
                <a:spcPct val="70000"/>
              </a:lnSpc>
              <a:buFont typeface="Calibri" charset="0"/>
              <a:buAutoNum type="arabicPeriod"/>
            </a:pPr>
            <a:endParaRPr lang="en-GB" sz="2000" dirty="0"/>
          </a:p>
          <a:p>
            <a:pPr lvl="1">
              <a:lnSpc>
                <a:spcPct val="70000"/>
              </a:lnSpc>
              <a:buFont typeface="Calibri" charset="0"/>
              <a:buAutoNum type="arabicPeriod"/>
            </a:pPr>
            <a:r>
              <a:rPr lang="en-GB" sz="2000" dirty="0"/>
              <a:t>y</a:t>
            </a:r>
            <a:r>
              <a:rPr lang="en-GB" sz="2000" dirty="0" smtClean="0"/>
              <a:t> </a:t>
            </a:r>
            <a:r>
              <a:rPr lang="en-GB" sz="2000" b="1" dirty="0" err="1" smtClean="0"/>
              <a:t>deilliannau</a:t>
            </a:r>
            <a:r>
              <a:rPr lang="en-GB" sz="2000" b="1" dirty="0" smtClean="0"/>
              <a:t> a </a:t>
            </a:r>
            <a:r>
              <a:rPr lang="en-GB" sz="2000" b="1" dirty="0" err="1" smtClean="0"/>
              <a:t>gynlluniwyd</a:t>
            </a:r>
            <a:r>
              <a:rPr lang="en-GB" sz="2000" dirty="0" smtClean="0"/>
              <a:t>, </a:t>
            </a:r>
            <a:r>
              <a:rPr lang="en-GB" sz="2000" dirty="0" err="1" smtClean="0"/>
              <a:t>gan</a:t>
            </a:r>
            <a:r>
              <a:rPr lang="en-GB" sz="2000" dirty="0" smtClean="0"/>
              <a:t> </a:t>
            </a:r>
            <a:r>
              <a:rPr lang="en-GB" sz="2000" dirty="0" err="1" smtClean="0"/>
              <a:t>gynnwys</a:t>
            </a:r>
            <a:r>
              <a:rPr lang="en-GB" sz="2000" dirty="0" smtClean="0"/>
              <a:t> </a:t>
            </a:r>
            <a:r>
              <a:rPr lang="en-GB" sz="2000" dirty="0" err="1" smtClean="0"/>
              <a:t>deilliannau</a:t>
            </a:r>
            <a:r>
              <a:rPr lang="en-GB" sz="2000" dirty="0" smtClean="0"/>
              <a:t> </a:t>
            </a:r>
            <a:r>
              <a:rPr lang="en-GB" sz="2000" dirty="0" err="1" smtClean="0"/>
              <a:t>wedi’u</a:t>
            </a:r>
            <a:r>
              <a:rPr lang="en-GB" sz="2000" dirty="0" smtClean="0"/>
              <a:t> </a:t>
            </a:r>
            <a:r>
              <a:rPr lang="en-GB" sz="2000" dirty="0" err="1" smtClean="0"/>
              <a:t>cynllunio</a:t>
            </a:r>
            <a:r>
              <a:rPr lang="en-GB" sz="2000" dirty="0" smtClean="0"/>
              <a:t> </a:t>
            </a:r>
            <a:r>
              <a:rPr lang="en-GB" sz="2000" dirty="0" err="1" smtClean="0"/>
              <a:t>ar</a:t>
            </a:r>
            <a:r>
              <a:rPr lang="en-GB" sz="2000" dirty="0" smtClean="0"/>
              <a:t> </a:t>
            </a:r>
            <a:r>
              <a:rPr lang="en-GB" sz="2000" dirty="0" err="1" smtClean="0"/>
              <a:t>gyfer</a:t>
            </a:r>
            <a:r>
              <a:rPr lang="en-GB" sz="2000" dirty="0" smtClean="0"/>
              <a:t> </a:t>
            </a:r>
            <a:r>
              <a:rPr lang="en-GB" sz="2000" dirty="0" err="1" smtClean="0"/>
              <a:t>dysgu</a:t>
            </a:r>
            <a:r>
              <a:rPr lang="en-GB" sz="2000" dirty="0" smtClean="0"/>
              <a:t>, </a:t>
            </a:r>
            <a:r>
              <a:rPr lang="en-GB" sz="2000" dirty="0" err="1" smtClean="0"/>
              <a:t>addysgu</a:t>
            </a:r>
            <a:r>
              <a:rPr lang="en-GB" sz="2000" dirty="0" smtClean="0"/>
              <a:t> a </a:t>
            </a:r>
            <a:r>
              <a:rPr lang="en-GB" sz="2000" dirty="0" err="1" smtClean="0"/>
              <a:t>chodi</a:t>
            </a:r>
            <a:r>
              <a:rPr lang="en-GB" sz="2000" dirty="0" smtClean="0"/>
              <a:t> </a:t>
            </a:r>
            <a:r>
              <a:rPr lang="en-GB" sz="2000" dirty="0" err="1" smtClean="0"/>
              <a:t>safonau</a:t>
            </a:r>
            <a:r>
              <a:rPr lang="en-GB" sz="2000" dirty="0" smtClean="0"/>
              <a:t> </a:t>
            </a:r>
            <a:r>
              <a:rPr lang="en-GB" sz="2000" dirty="0" err="1" smtClean="0"/>
              <a:t>cyrhaeddiad</a:t>
            </a:r>
            <a:r>
              <a:rPr lang="en-GB" sz="2000" dirty="0"/>
              <a:t>;</a:t>
            </a:r>
            <a:r>
              <a:rPr lang="en-GB" sz="2000" dirty="0" smtClean="0"/>
              <a:t> </a:t>
            </a:r>
            <a:endParaRPr lang="en-GB" sz="2000" dirty="0"/>
          </a:p>
          <a:p>
            <a:pPr lvl="1">
              <a:lnSpc>
                <a:spcPct val="70000"/>
              </a:lnSpc>
              <a:buFont typeface="Calibri" charset="0"/>
              <a:buAutoNum type="arabicPeriod"/>
            </a:pPr>
            <a:endParaRPr lang="en-GB" sz="2000" dirty="0"/>
          </a:p>
          <a:p>
            <a:pPr lvl="1">
              <a:lnSpc>
                <a:spcPct val="70000"/>
              </a:lnSpc>
              <a:buFont typeface="Calibri" charset="0"/>
              <a:buAutoNum type="arabicPeriod"/>
            </a:pPr>
            <a:r>
              <a:rPr lang="en-GB" sz="2000" dirty="0" smtClean="0"/>
              <a:t>y </a:t>
            </a:r>
            <a:r>
              <a:rPr lang="en-GB" sz="2000" b="1" dirty="0" err="1" smtClean="0"/>
              <a:t>gweithredoedd</a:t>
            </a:r>
            <a:r>
              <a:rPr lang="en-GB" sz="2000" b="1" dirty="0" smtClean="0"/>
              <a:t> </a:t>
            </a:r>
            <a:r>
              <a:rPr lang="en-GB" sz="2000" b="1" dirty="0" err="1"/>
              <a:t>i</a:t>
            </a:r>
            <a:r>
              <a:rPr lang="en-GB" sz="2000" b="1" dirty="0" err="1" smtClean="0"/>
              <a:t>’w</a:t>
            </a:r>
            <a:r>
              <a:rPr lang="en-GB" sz="2000" b="1" dirty="0" smtClean="0"/>
              <a:t> </a:t>
            </a:r>
            <a:r>
              <a:rPr lang="en-GB" sz="2000" b="1" dirty="0" err="1" smtClean="0"/>
              <a:t>cymryd</a:t>
            </a:r>
            <a:r>
              <a:rPr lang="en-GB" sz="2000" b="1" dirty="0" smtClean="0"/>
              <a:t> </a:t>
            </a:r>
            <a:r>
              <a:rPr lang="en-GB" sz="2000" dirty="0" err="1" smtClean="0"/>
              <a:t>er</a:t>
            </a:r>
            <a:r>
              <a:rPr lang="en-GB" sz="2000" dirty="0" smtClean="0"/>
              <a:t> </a:t>
            </a:r>
            <a:r>
              <a:rPr lang="en-GB" sz="2000" dirty="0" err="1" smtClean="0"/>
              <a:t>mwyn</a:t>
            </a:r>
            <a:r>
              <a:rPr lang="en-GB" sz="2000" dirty="0" smtClean="0"/>
              <a:t> </a:t>
            </a:r>
            <a:r>
              <a:rPr lang="en-GB" sz="2000" dirty="0" err="1" smtClean="0"/>
              <a:t>diwallu’r</a:t>
            </a:r>
            <a:r>
              <a:rPr lang="en-GB" sz="2000" dirty="0" smtClean="0"/>
              <a:t> </a:t>
            </a:r>
            <a:r>
              <a:rPr lang="en-GB" sz="2000" dirty="0" err="1" smtClean="0"/>
              <a:t>deilliannau</a:t>
            </a:r>
            <a:r>
              <a:rPr lang="en-GB" sz="2000" dirty="0" smtClean="0"/>
              <a:t> a </a:t>
            </a:r>
            <a:r>
              <a:rPr lang="en-GB" sz="2000" dirty="0" err="1" smtClean="0"/>
              <a:t>dyddiadau</a:t>
            </a:r>
            <a:r>
              <a:rPr lang="en-GB" sz="2000" dirty="0" smtClean="0"/>
              <a:t> </a:t>
            </a:r>
            <a:r>
              <a:rPr lang="en-GB" sz="2000" dirty="0" err="1" smtClean="0"/>
              <a:t>terfynol</a:t>
            </a:r>
            <a:r>
              <a:rPr lang="en-GB" sz="2000" dirty="0" smtClean="0"/>
              <a:t> </a:t>
            </a:r>
            <a:r>
              <a:rPr lang="en-GB" sz="2000" dirty="0" err="1" smtClean="0"/>
              <a:t>ar</a:t>
            </a:r>
            <a:r>
              <a:rPr lang="en-GB" sz="2000" dirty="0" smtClean="0"/>
              <a:t> </a:t>
            </a:r>
            <a:r>
              <a:rPr lang="en-GB" sz="2000" dirty="0" err="1" smtClean="0"/>
              <a:t>gyfer</a:t>
            </a:r>
            <a:r>
              <a:rPr lang="en-GB" sz="2000" dirty="0" smtClean="0"/>
              <a:t> </a:t>
            </a:r>
            <a:r>
              <a:rPr lang="en-GB" sz="2000" dirty="0" err="1" smtClean="0"/>
              <a:t>eu</a:t>
            </a:r>
            <a:r>
              <a:rPr lang="en-GB" sz="2000" dirty="0" smtClean="0"/>
              <a:t> </a:t>
            </a:r>
            <a:r>
              <a:rPr lang="en-GB" sz="2000" dirty="0" err="1" smtClean="0"/>
              <a:t>cwblhau</a:t>
            </a:r>
            <a:r>
              <a:rPr lang="en-GB" sz="2000" dirty="0" smtClean="0"/>
              <a:t>;</a:t>
            </a:r>
            <a:endParaRPr lang="en-GB" sz="2000" dirty="0"/>
          </a:p>
          <a:p>
            <a:pPr lvl="1">
              <a:lnSpc>
                <a:spcPct val="70000"/>
              </a:lnSpc>
              <a:buFont typeface="Calibri" charset="0"/>
              <a:buAutoNum type="arabicPeriod"/>
            </a:pPr>
            <a:endParaRPr lang="en-GB" sz="2000" dirty="0"/>
          </a:p>
          <a:p>
            <a:pPr lvl="1">
              <a:lnSpc>
                <a:spcPct val="70000"/>
              </a:lnSpc>
              <a:buFont typeface="Calibri" charset="0"/>
              <a:buAutoNum type="arabicPeriod"/>
            </a:pPr>
            <a:r>
              <a:rPr lang="en-GB" sz="2000" dirty="0" err="1" smtClean="0"/>
              <a:t>yr</a:t>
            </a:r>
            <a:r>
              <a:rPr lang="en-GB" sz="2000" dirty="0" smtClean="0"/>
              <a:t> </a:t>
            </a:r>
            <a:r>
              <a:rPr lang="en-GB" sz="2000" b="1" dirty="0" err="1" smtClean="0"/>
              <a:t>adnoddau</a:t>
            </a:r>
            <a:r>
              <a:rPr lang="en-GB" sz="2000" b="1" dirty="0" smtClean="0"/>
              <a:t> </a:t>
            </a:r>
            <a:r>
              <a:rPr lang="en-GB" sz="2000" b="1" dirty="0" err="1" smtClean="0"/>
              <a:t>ariannol</a:t>
            </a:r>
            <a:r>
              <a:rPr lang="en-GB" sz="2000" b="1" dirty="0" smtClean="0"/>
              <a:t> ac </a:t>
            </a:r>
            <a:r>
              <a:rPr lang="en-GB" sz="2000" b="1" dirty="0" err="1" smtClean="0"/>
              <a:t>eraill</a:t>
            </a:r>
            <a:r>
              <a:rPr lang="en-GB" sz="2000" b="1" dirty="0" smtClean="0"/>
              <a:t> </a:t>
            </a:r>
            <a:r>
              <a:rPr lang="en-GB" sz="2000" dirty="0" err="1" smtClean="0"/>
              <a:t>sydd</a:t>
            </a:r>
            <a:r>
              <a:rPr lang="en-GB" sz="2000" dirty="0" smtClean="0"/>
              <a:t> </a:t>
            </a:r>
            <a:r>
              <a:rPr lang="en-GB" sz="2000" dirty="0" err="1" smtClean="0"/>
              <a:t>ar</a:t>
            </a:r>
            <a:r>
              <a:rPr lang="en-GB" sz="2000" dirty="0" smtClean="0"/>
              <a:t> </a:t>
            </a:r>
            <a:r>
              <a:rPr lang="en-GB" sz="2000" dirty="0" err="1" smtClean="0"/>
              <a:t>gael</a:t>
            </a:r>
            <a:r>
              <a:rPr lang="en-GB" sz="2000" dirty="0" smtClean="0"/>
              <a:t> </a:t>
            </a:r>
            <a:r>
              <a:rPr lang="en-GB" sz="2000" dirty="0" err="1"/>
              <a:t>i</a:t>
            </a:r>
            <a:r>
              <a:rPr lang="en-GB" sz="2000" dirty="0" err="1" smtClean="0"/>
              <a:t>’r</a:t>
            </a:r>
            <a:r>
              <a:rPr lang="en-GB" sz="2000" dirty="0" smtClean="0"/>
              <a:t> </a:t>
            </a:r>
            <a:r>
              <a:rPr lang="en-GB" sz="2000" dirty="0" err="1" smtClean="0"/>
              <a:t>ysgol</a:t>
            </a:r>
            <a:r>
              <a:rPr lang="en-GB" sz="2000" dirty="0" smtClean="0"/>
              <a:t>; a</a:t>
            </a:r>
            <a:endParaRPr lang="en-GB" sz="2000" dirty="0"/>
          </a:p>
          <a:p>
            <a:pPr lvl="1">
              <a:lnSpc>
                <a:spcPct val="70000"/>
              </a:lnSpc>
              <a:buFont typeface="Calibri" charset="0"/>
              <a:buAutoNum type="arabicPeriod"/>
            </a:pPr>
            <a:endParaRPr lang="en-GB" sz="2000" dirty="0"/>
          </a:p>
          <a:p>
            <a:pPr lvl="1">
              <a:lnSpc>
                <a:spcPct val="70000"/>
              </a:lnSpc>
              <a:buFont typeface="Calibri" charset="0"/>
              <a:buAutoNum type="arabicPeriod"/>
            </a:pPr>
            <a:r>
              <a:rPr lang="en-GB" sz="2000" dirty="0"/>
              <a:t>y</a:t>
            </a:r>
            <a:r>
              <a:rPr lang="en-GB" sz="2000" dirty="0" smtClean="0"/>
              <a:t> </a:t>
            </a:r>
            <a:r>
              <a:rPr lang="en-GB" sz="2000" dirty="0" err="1" smtClean="0"/>
              <a:t>trefniadau</a:t>
            </a:r>
            <a:r>
              <a:rPr lang="en-GB" sz="2000" dirty="0" smtClean="0"/>
              <a:t> </a:t>
            </a:r>
            <a:r>
              <a:rPr lang="en-GB" sz="2000" dirty="0" err="1" smtClean="0"/>
              <a:t>ar</a:t>
            </a:r>
            <a:r>
              <a:rPr lang="en-GB" sz="2000" dirty="0" smtClean="0"/>
              <a:t> </a:t>
            </a:r>
            <a:r>
              <a:rPr lang="en-GB" sz="2000" dirty="0" err="1" smtClean="0"/>
              <a:t>gyfer</a:t>
            </a:r>
            <a:r>
              <a:rPr lang="en-GB" sz="2000" dirty="0" smtClean="0"/>
              <a:t> y </a:t>
            </a:r>
            <a:r>
              <a:rPr lang="en-GB" sz="2000" dirty="0" smtClean="0"/>
              <a:t> </a:t>
            </a:r>
            <a:r>
              <a:rPr lang="en-GB" sz="2000" b="1" dirty="0" err="1" smtClean="0"/>
              <a:t>Bwrdd</a:t>
            </a:r>
            <a:r>
              <a:rPr lang="en-GB" sz="2000" b="1" dirty="0" smtClean="0"/>
              <a:t> </a:t>
            </a:r>
            <a:r>
              <a:rPr lang="en-GB" sz="2000" b="1" dirty="0" err="1" smtClean="0"/>
              <a:t>Llywodraethol</a:t>
            </a:r>
            <a:r>
              <a:rPr lang="en-GB" sz="2000" dirty="0" smtClean="0"/>
              <a:t>, </a:t>
            </a:r>
            <a:r>
              <a:rPr lang="en-GB" sz="2000" dirty="0" err="1" smtClean="0"/>
              <a:t>mewn</a:t>
            </a:r>
            <a:r>
              <a:rPr lang="en-GB" sz="2000" dirty="0" smtClean="0"/>
              <a:t> </a:t>
            </a:r>
            <a:r>
              <a:rPr lang="en-GB" sz="2000" dirty="0" err="1" smtClean="0"/>
              <a:t>ymgynghoriad</a:t>
            </a:r>
            <a:r>
              <a:rPr lang="en-GB" sz="2000" dirty="0" smtClean="0"/>
              <a:t> </a:t>
            </a:r>
            <a:r>
              <a:rPr lang="en-GB" sz="2000" dirty="0" err="1" smtClean="0"/>
              <a:t>gyda’r</a:t>
            </a:r>
            <a:r>
              <a:rPr lang="en-GB" sz="2000" dirty="0" smtClean="0"/>
              <a:t> </a:t>
            </a:r>
            <a:r>
              <a:rPr lang="en-GB" sz="2000" dirty="0" err="1" smtClean="0"/>
              <a:t>pennaeth</a:t>
            </a:r>
            <a:r>
              <a:rPr lang="en-GB" sz="2000" dirty="0" smtClean="0"/>
              <a:t>, </a:t>
            </a:r>
            <a:r>
              <a:rPr lang="en-GB" sz="2000" dirty="0" err="1" smtClean="0"/>
              <a:t>i</a:t>
            </a:r>
            <a:r>
              <a:rPr lang="en-GB" sz="2000" dirty="0" smtClean="0"/>
              <a:t> </a:t>
            </a:r>
            <a:r>
              <a:rPr lang="en-GB" sz="2000" dirty="0" err="1" smtClean="0"/>
              <a:t>fonitro</a:t>
            </a:r>
            <a:r>
              <a:rPr lang="en-GB" sz="2000" dirty="0" smtClean="0"/>
              <a:t>, </a:t>
            </a:r>
            <a:r>
              <a:rPr lang="en-GB" sz="2000" dirty="0" err="1" smtClean="0"/>
              <a:t>adolygu</a:t>
            </a:r>
            <a:r>
              <a:rPr lang="en-GB" sz="2000" dirty="0" smtClean="0"/>
              <a:t> a </a:t>
            </a:r>
            <a:r>
              <a:rPr lang="en-GB" sz="2000" dirty="0" err="1" smtClean="0"/>
              <a:t>gwerthuso’r</a:t>
            </a:r>
            <a:r>
              <a:rPr lang="en-GB" sz="2000" dirty="0" smtClean="0"/>
              <a:t> </a:t>
            </a:r>
            <a:r>
              <a:rPr lang="en-GB" sz="2000" dirty="0" err="1" smtClean="0"/>
              <a:t>cynnydd</a:t>
            </a:r>
            <a:r>
              <a:rPr lang="en-GB" sz="2000" dirty="0" smtClean="0"/>
              <a:t> a </a:t>
            </a:r>
            <a:r>
              <a:rPr lang="en-GB" sz="2000" dirty="0" err="1" smtClean="0"/>
              <a:t>wnaed</a:t>
            </a:r>
            <a:r>
              <a:rPr lang="en-GB" sz="2000" dirty="0" smtClean="0"/>
              <a:t> </a:t>
            </a:r>
            <a:r>
              <a:rPr lang="en-GB" sz="2000" dirty="0" err="1" smtClean="0"/>
              <a:t>yn</a:t>
            </a:r>
            <a:r>
              <a:rPr lang="en-GB" sz="2000" dirty="0" smtClean="0"/>
              <a:t> </a:t>
            </a:r>
            <a:r>
              <a:rPr lang="en-GB" sz="2000" dirty="0" err="1" smtClean="0"/>
              <a:t>erbyn</a:t>
            </a:r>
            <a:r>
              <a:rPr lang="en-GB" sz="2000" dirty="0" smtClean="0"/>
              <a:t> y </a:t>
            </a:r>
            <a:r>
              <a:rPr lang="en-GB" sz="2000" dirty="0" err="1" smtClean="0"/>
              <a:t>cynllun</a:t>
            </a:r>
            <a:r>
              <a:rPr lang="en-GB" sz="2000" dirty="0" smtClean="0"/>
              <a:t> </a:t>
            </a:r>
            <a:r>
              <a:rPr lang="en-GB" sz="2000" dirty="0" err="1" smtClean="0"/>
              <a:t>datblygu</a:t>
            </a:r>
            <a:r>
              <a:rPr lang="en-GB" sz="2000" dirty="0" smtClean="0"/>
              <a:t> </a:t>
            </a:r>
            <a:r>
              <a:rPr lang="en-GB" sz="2000" dirty="0" err="1" smtClean="0"/>
              <a:t>ysgol</a:t>
            </a:r>
            <a:r>
              <a:rPr lang="en-GB" sz="2000" dirty="0" smtClean="0"/>
              <a:t>.</a:t>
            </a: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27909384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Slide Number Placeholder 5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/>
          <a:lstStyle/>
          <a:p>
            <a:fld id="{50E56497-7033-B243-99FC-00C32ECE6C1A}" type="slidenum">
              <a:rPr lang="en-GB" sz="1400">
                <a:solidFill>
                  <a:schemeClr val="tx1"/>
                </a:solidFill>
                <a:latin typeface="Arial" charset="0"/>
              </a:rPr>
              <a:pPr/>
              <a:t>17</a:t>
            </a:fld>
            <a:endParaRPr lang="en-GB" sz="1400">
              <a:solidFill>
                <a:schemeClr val="tx1"/>
              </a:solidFill>
              <a:latin typeface="Arial" charset="0"/>
            </a:endParaRPr>
          </a:p>
        </p:txBody>
      </p:sp>
      <p:sp>
        <p:nvSpPr>
          <p:cNvPr id="22530" name="Rectangle 2"/>
          <p:cNvSpPr>
            <a:spLocks noGrp="1" noChangeArrowheads="1"/>
          </p:cNvSpPr>
          <p:nvPr>
            <p:ph type="title"/>
          </p:nvPr>
        </p:nvSpPr>
        <p:spPr>
          <a:xfrm>
            <a:off x="2068031" y="0"/>
            <a:ext cx="6215211" cy="1143000"/>
          </a:xfrm>
        </p:spPr>
        <p:txBody>
          <a:bodyPr>
            <a:normAutofit fontScale="90000"/>
          </a:bodyPr>
          <a:lstStyle/>
          <a:p>
            <a:r>
              <a:rPr lang="en-GB" sz="3200" b="1" dirty="0" smtClean="0">
                <a:solidFill>
                  <a:srgbClr val="94007C"/>
                </a:solidFill>
              </a:rPr>
              <a:t/>
            </a:r>
            <a:br>
              <a:rPr lang="en-GB" sz="3200" b="1" dirty="0" smtClean="0">
                <a:solidFill>
                  <a:srgbClr val="94007C"/>
                </a:solidFill>
              </a:rPr>
            </a:br>
            <a:r>
              <a:rPr lang="en-GB" sz="3200" b="1" dirty="0" err="1" smtClean="0">
                <a:solidFill>
                  <a:srgbClr val="94007C"/>
                </a:solidFill>
              </a:rPr>
              <a:t>Cynlluniau</a:t>
            </a:r>
            <a:r>
              <a:rPr lang="en-GB" sz="3200" b="1" dirty="0" smtClean="0">
                <a:solidFill>
                  <a:srgbClr val="94007C"/>
                </a:solidFill>
              </a:rPr>
              <a:t> </a:t>
            </a:r>
            <a:r>
              <a:rPr lang="en-GB" sz="3200" b="1" dirty="0" err="1" smtClean="0">
                <a:solidFill>
                  <a:srgbClr val="94007C"/>
                </a:solidFill>
              </a:rPr>
              <a:t>gweithredu</a:t>
            </a:r>
            <a:r>
              <a:rPr lang="en-GB" sz="3200" b="1" dirty="0" smtClean="0">
                <a:solidFill>
                  <a:srgbClr val="94007C"/>
                </a:solidFill>
              </a:rPr>
              <a:t> a </a:t>
            </a:r>
            <a:r>
              <a:rPr lang="en-GB" sz="3200" b="1" dirty="0" err="1" smtClean="0">
                <a:solidFill>
                  <a:srgbClr val="94007C"/>
                </a:solidFill>
              </a:rPr>
              <a:t>dangosyddion</a:t>
            </a:r>
            <a:r>
              <a:rPr lang="en-GB" sz="3200" b="1" dirty="0" smtClean="0">
                <a:solidFill>
                  <a:srgbClr val="94007C"/>
                </a:solidFill>
              </a:rPr>
              <a:t> (</a:t>
            </a:r>
            <a:r>
              <a:rPr lang="en-GB" sz="3200" b="1" dirty="0" err="1" smtClean="0">
                <a:solidFill>
                  <a:srgbClr val="94007C"/>
                </a:solidFill>
              </a:rPr>
              <a:t>llwyddiant</a:t>
            </a:r>
            <a:r>
              <a:rPr lang="en-GB" sz="3200" b="1" dirty="0" smtClean="0">
                <a:solidFill>
                  <a:srgbClr val="94007C"/>
                </a:solidFill>
              </a:rPr>
              <a:t>)</a:t>
            </a:r>
            <a:endParaRPr lang="en-GB" sz="3200" b="1" dirty="0">
              <a:solidFill>
                <a:srgbClr val="94007C"/>
              </a:solidFill>
            </a:endParaRPr>
          </a:p>
        </p:txBody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2144095" y="1316038"/>
            <a:ext cx="7240253" cy="5040312"/>
          </a:xfrm>
        </p:spPr>
        <p:txBody>
          <a:bodyPr>
            <a:normAutofit/>
          </a:bodyPr>
          <a:lstStyle/>
          <a:p>
            <a:pPr>
              <a:lnSpc>
                <a:spcPct val="80000"/>
              </a:lnSpc>
            </a:pPr>
            <a:r>
              <a:rPr lang="en-GB" sz="2400" dirty="0" smtClean="0"/>
              <a:t>Mae </a:t>
            </a:r>
            <a:r>
              <a:rPr lang="en-GB" sz="2400" dirty="0" err="1" smtClean="0"/>
              <a:t>angen</a:t>
            </a:r>
            <a:r>
              <a:rPr lang="en-GB" sz="2400" dirty="0" smtClean="0"/>
              <a:t> </a:t>
            </a:r>
            <a:r>
              <a:rPr lang="en-GB" sz="2400" dirty="0" err="1" smtClean="0"/>
              <a:t>i</a:t>
            </a:r>
            <a:r>
              <a:rPr lang="en-GB" sz="2400" dirty="0" smtClean="0"/>
              <a:t> </a:t>
            </a:r>
            <a:r>
              <a:rPr lang="en-GB" sz="2400" dirty="0" err="1" smtClean="0"/>
              <a:t>gynlluniau</a:t>
            </a:r>
            <a:r>
              <a:rPr lang="en-GB" sz="2400" dirty="0" smtClean="0"/>
              <a:t> </a:t>
            </a:r>
            <a:r>
              <a:rPr lang="en-GB" sz="2400" dirty="0" err="1" smtClean="0"/>
              <a:t>gweithredu</a:t>
            </a:r>
            <a:r>
              <a:rPr lang="en-GB" sz="2400" dirty="0" smtClean="0"/>
              <a:t> </a:t>
            </a:r>
            <a:r>
              <a:rPr lang="en-GB" sz="2400" dirty="0" err="1" smtClean="0"/>
              <a:t>fod</a:t>
            </a:r>
            <a:r>
              <a:rPr lang="en-GB" sz="2400" dirty="0" smtClean="0"/>
              <a:t> </a:t>
            </a:r>
            <a:r>
              <a:rPr lang="en-GB" sz="2400" dirty="0" err="1" smtClean="0"/>
              <a:t>yn</a:t>
            </a:r>
            <a:r>
              <a:rPr lang="en-GB" sz="2400" dirty="0" smtClean="0"/>
              <a:t> </a:t>
            </a:r>
            <a:r>
              <a:rPr lang="en-GB" sz="2400" dirty="0" err="1" smtClean="0"/>
              <a:t>benodol</a:t>
            </a:r>
            <a:r>
              <a:rPr lang="en-GB" sz="2400" dirty="0" smtClean="0"/>
              <a:t>, </a:t>
            </a:r>
            <a:r>
              <a:rPr lang="en-GB" sz="2400" dirty="0" err="1" smtClean="0"/>
              <a:t>yn</a:t>
            </a:r>
            <a:r>
              <a:rPr lang="en-GB" sz="2400" dirty="0" smtClean="0"/>
              <a:t> </a:t>
            </a:r>
            <a:r>
              <a:rPr lang="en-GB" sz="2400" dirty="0" err="1" smtClean="0"/>
              <a:t>gryno</a:t>
            </a:r>
            <a:r>
              <a:rPr lang="en-GB" sz="2400" dirty="0" smtClean="0"/>
              <a:t> ac </a:t>
            </a:r>
            <a:r>
              <a:rPr lang="en-GB" sz="2400" dirty="0" err="1" smtClean="0"/>
              <a:t>ateb</a:t>
            </a:r>
            <a:r>
              <a:rPr lang="en-GB" sz="2400" dirty="0" smtClean="0"/>
              <a:t> y mater </a:t>
            </a:r>
            <a:r>
              <a:rPr lang="en-GB" sz="2400" dirty="0" err="1" smtClean="0"/>
              <a:t>yn</a:t>
            </a:r>
            <a:r>
              <a:rPr lang="en-GB" sz="2400" dirty="0" smtClean="0"/>
              <a:t> </a:t>
            </a:r>
            <a:r>
              <a:rPr lang="en-GB" sz="2400" dirty="0" err="1" smtClean="0"/>
              <a:t>uniongyrchol</a:t>
            </a:r>
            <a:endParaRPr lang="en-GB" sz="2400" dirty="0" smtClean="0"/>
          </a:p>
          <a:p>
            <a:pPr>
              <a:lnSpc>
                <a:spcPct val="80000"/>
              </a:lnSpc>
            </a:pPr>
            <a:endParaRPr lang="en-GB" sz="2400" dirty="0"/>
          </a:p>
          <a:p>
            <a:pPr>
              <a:lnSpc>
                <a:spcPct val="80000"/>
              </a:lnSpc>
            </a:pPr>
            <a:r>
              <a:rPr lang="en-GB" sz="2400" i="1" dirty="0" smtClean="0"/>
              <a:t>“</a:t>
            </a:r>
            <a:r>
              <a:rPr lang="en-GB" sz="2400" i="1" dirty="0" err="1" smtClean="0"/>
              <a:t>Gwaith</a:t>
            </a:r>
            <a:r>
              <a:rPr lang="en-GB" sz="2400" i="1" dirty="0" smtClean="0"/>
              <a:t> </a:t>
            </a:r>
            <a:r>
              <a:rPr lang="en-GB" sz="2400" i="1" dirty="0" err="1" smtClean="0"/>
              <a:t>gwelliant</a:t>
            </a:r>
            <a:r>
              <a:rPr lang="en-GB" sz="2400" i="1" dirty="0" smtClean="0"/>
              <a:t> </a:t>
            </a:r>
            <a:r>
              <a:rPr lang="en-GB" sz="2400" i="1" dirty="0" err="1" smtClean="0"/>
              <a:t>yw</a:t>
            </a:r>
            <a:r>
              <a:rPr lang="en-GB" sz="2400" i="1" dirty="0" smtClean="0"/>
              <a:t> </a:t>
            </a:r>
            <a:r>
              <a:rPr lang="en-GB" sz="2400" i="1" dirty="0" err="1" smtClean="0"/>
              <a:t>dysgu</a:t>
            </a:r>
            <a:r>
              <a:rPr lang="en-GB" sz="2400" i="1" dirty="0" smtClean="0"/>
              <a:t>”</a:t>
            </a:r>
            <a:r>
              <a:rPr lang="en-GB" sz="2400" dirty="0" smtClean="0"/>
              <a:t> </a:t>
            </a:r>
            <a:r>
              <a:rPr lang="en-GB" sz="2400" dirty="0"/>
              <a:t>– </a:t>
            </a:r>
            <a:r>
              <a:rPr lang="en-GB" sz="2400" b="1" dirty="0" err="1" smtClean="0">
                <a:solidFill>
                  <a:srgbClr val="FF9900"/>
                </a:solidFill>
              </a:rPr>
              <a:t>tystiolaeth</a:t>
            </a:r>
            <a:r>
              <a:rPr lang="en-GB" sz="2400" b="1" dirty="0" smtClean="0">
                <a:solidFill>
                  <a:srgbClr val="FF9900"/>
                </a:solidFill>
              </a:rPr>
              <a:t> </a:t>
            </a:r>
            <a:r>
              <a:rPr lang="en-GB" sz="2400" b="1" dirty="0" err="1" smtClean="0">
                <a:solidFill>
                  <a:srgbClr val="FF9900"/>
                </a:solidFill>
              </a:rPr>
              <a:t>llaw</a:t>
            </a:r>
            <a:r>
              <a:rPr lang="en-GB" sz="2400" b="1" dirty="0" smtClean="0">
                <a:solidFill>
                  <a:srgbClr val="FF9900"/>
                </a:solidFill>
              </a:rPr>
              <a:t> </a:t>
            </a:r>
            <a:r>
              <a:rPr lang="en-GB" sz="2400" b="1" dirty="0" err="1" smtClean="0">
                <a:solidFill>
                  <a:srgbClr val="FF9900"/>
                </a:solidFill>
              </a:rPr>
              <a:t>gyntaf</a:t>
            </a:r>
            <a:endParaRPr lang="en-GB" sz="2400" b="1" dirty="0">
              <a:solidFill>
                <a:srgbClr val="FF9900"/>
              </a:solidFill>
            </a:endParaRPr>
          </a:p>
          <a:p>
            <a:pPr marL="0" indent="0">
              <a:lnSpc>
                <a:spcPct val="80000"/>
              </a:lnSpc>
              <a:buNone/>
            </a:pPr>
            <a:endParaRPr lang="en-GB" sz="2400" b="1" dirty="0">
              <a:solidFill>
                <a:srgbClr val="FF9900"/>
              </a:solidFill>
            </a:endParaRPr>
          </a:p>
          <a:p>
            <a:pPr>
              <a:lnSpc>
                <a:spcPct val="80000"/>
              </a:lnSpc>
            </a:pPr>
            <a:r>
              <a:rPr lang="en-GB" sz="2400" dirty="0" err="1" smtClean="0"/>
              <a:t>Yn</a:t>
            </a:r>
            <a:r>
              <a:rPr lang="en-GB" sz="2400" dirty="0" smtClean="0"/>
              <a:t> </a:t>
            </a:r>
            <a:r>
              <a:rPr lang="en-GB" sz="2400" dirty="0" err="1" smtClean="0"/>
              <a:t>gysylltiedig</a:t>
            </a:r>
            <a:r>
              <a:rPr lang="en-GB" sz="2400" dirty="0" smtClean="0"/>
              <a:t> a </a:t>
            </a:r>
            <a:r>
              <a:rPr lang="en-GB" sz="2400" dirty="0" err="1" smtClean="0"/>
              <a:t>dangosydd</a:t>
            </a:r>
            <a:r>
              <a:rPr lang="en-GB" sz="2400" dirty="0" smtClean="0"/>
              <a:t> </a:t>
            </a:r>
            <a:r>
              <a:rPr lang="en-GB" sz="2400" dirty="0" err="1" smtClean="0"/>
              <a:t>meuradwy</a:t>
            </a:r>
            <a:r>
              <a:rPr lang="en-GB" sz="2400" dirty="0"/>
              <a:t> </a:t>
            </a:r>
            <a:r>
              <a:rPr lang="en-GB" sz="2400" dirty="0" smtClean="0"/>
              <a:t> </a:t>
            </a:r>
            <a:r>
              <a:rPr lang="en-GB" sz="2400" dirty="0"/>
              <a:t>– </a:t>
            </a:r>
            <a:r>
              <a:rPr lang="en-GB" sz="2400" b="1" dirty="0" smtClean="0">
                <a:solidFill>
                  <a:srgbClr val="FF9900"/>
                </a:solidFill>
              </a:rPr>
              <a:t>“</a:t>
            </a:r>
            <a:r>
              <a:rPr lang="en-GB" sz="2400" b="1" dirty="0" err="1" smtClean="0">
                <a:solidFill>
                  <a:srgbClr val="FF9900"/>
                </a:solidFill>
              </a:rPr>
              <a:t>sut</a:t>
            </a:r>
            <a:r>
              <a:rPr lang="en-GB" sz="2400" b="1" dirty="0" smtClean="0">
                <a:solidFill>
                  <a:srgbClr val="FF9900"/>
                </a:solidFill>
              </a:rPr>
              <a:t> </a:t>
            </a:r>
            <a:r>
              <a:rPr lang="en-GB" sz="2400" b="1" dirty="0" err="1" smtClean="0">
                <a:solidFill>
                  <a:srgbClr val="FF9900"/>
                </a:solidFill>
              </a:rPr>
              <a:t>ydych</a:t>
            </a:r>
            <a:r>
              <a:rPr lang="en-GB" sz="2400" b="1" dirty="0" smtClean="0">
                <a:solidFill>
                  <a:srgbClr val="FF9900"/>
                </a:solidFill>
              </a:rPr>
              <a:t> </a:t>
            </a:r>
            <a:r>
              <a:rPr lang="en-GB" sz="2400" b="1" dirty="0" err="1" smtClean="0">
                <a:solidFill>
                  <a:srgbClr val="FF9900"/>
                </a:solidFill>
              </a:rPr>
              <a:t>chi’n</a:t>
            </a:r>
            <a:r>
              <a:rPr lang="en-GB" sz="2400" b="1" dirty="0" smtClean="0">
                <a:solidFill>
                  <a:srgbClr val="FF9900"/>
                </a:solidFill>
              </a:rPr>
              <a:t> </a:t>
            </a:r>
            <a:r>
              <a:rPr lang="en-GB" sz="2400" b="1" dirty="0" err="1" smtClean="0">
                <a:solidFill>
                  <a:srgbClr val="FF9900"/>
                </a:solidFill>
              </a:rPr>
              <a:t>gwybod</a:t>
            </a:r>
            <a:r>
              <a:rPr lang="en-GB" sz="2400" b="1" dirty="0" smtClean="0">
                <a:solidFill>
                  <a:srgbClr val="FF9900"/>
                </a:solidFill>
              </a:rPr>
              <a:t>”?</a:t>
            </a:r>
            <a:endParaRPr lang="en-GB" sz="2400" b="1" dirty="0">
              <a:solidFill>
                <a:srgbClr val="FF9900"/>
              </a:solidFill>
            </a:endParaRPr>
          </a:p>
          <a:p>
            <a:pPr lvl="1">
              <a:lnSpc>
                <a:spcPct val="80000"/>
              </a:lnSpc>
              <a:buFontTx/>
              <a:buNone/>
            </a:pPr>
            <a:endParaRPr lang="en-GB" b="1" dirty="0">
              <a:solidFill>
                <a:srgbClr val="FF9900"/>
              </a:solidFill>
            </a:endParaRPr>
          </a:p>
          <a:p>
            <a:pPr>
              <a:lnSpc>
                <a:spcPct val="80000"/>
              </a:lnSpc>
            </a:pPr>
            <a:r>
              <a:rPr lang="en-GB" sz="2400" dirty="0" err="1" smtClean="0"/>
              <a:t>Llif</a:t>
            </a:r>
            <a:r>
              <a:rPr lang="en-GB" sz="2400" dirty="0" smtClean="0"/>
              <a:t> </a:t>
            </a:r>
            <a:r>
              <a:rPr lang="en-GB" sz="2400" dirty="0" err="1" smtClean="0"/>
              <a:t>cyson</a:t>
            </a:r>
            <a:r>
              <a:rPr lang="en-GB" sz="2400" dirty="0" smtClean="0"/>
              <a:t> </a:t>
            </a:r>
            <a:r>
              <a:rPr lang="en-GB" sz="2400" dirty="0"/>
              <a:t>– </a:t>
            </a:r>
            <a:r>
              <a:rPr lang="en-GB" sz="2400" b="1" dirty="0" err="1" smtClean="0">
                <a:solidFill>
                  <a:srgbClr val="FF9900"/>
                </a:solidFill>
              </a:rPr>
              <a:t>nid</a:t>
            </a:r>
            <a:r>
              <a:rPr lang="en-GB" sz="2400" b="1" dirty="0" smtClean="0">
                <a:solidFill>
                  <a:srgbClr val="FF9900"/>
                </a:solidFill>
              </a:rPr>
              <a:t> </a:t>
            </a:r>
            <a:r>
              <a:rPr lang="en-GB" sz="2400" b="1" dirty="0" err="1" smtClean="0">
                <a:solidFill>
                  <a:srgbClr val="FF9900"/>
                </a:solidFill>
              </a:rPr>
              <a:t>blynyddol</a:t>
            </a:r>
            <a:r>
              <a:rPr lang="en-GB" sz="2400" b="1" dirty="0" smtClean="0">
                <a:solidFill>
                  <a:srgbClr val="FF9900"/>
                </a:solidFill>
              </a:rPr>
              <a:t> </a:t>
            </a:r>
            <a:r>
              <a:rPr lang="en-GB" sz="2400" b="1" dirty="0" err="1" smtClean="0">
                <a:solidFill>
                  <a:srgbClr val="FF9900"/>
                </a:solidFill>
              </a:rPr>
              <a:t>yn</a:t>
            </a:r>
            <a:r>
              <a:rPr lang="en-GB" sz="2400" b="1" dirty="0" smtClean="0">
                <a:solidFill>
                  <a:srgbClr val="FF9900"/>
                </a:solidFill>
              </a:rPr>
              <a:t> </a:t>
            </a:r>
            <a:r>
              <a:rPr lang="en-GB" sz="2400" b="1" dirty="0" err="1" smtClean="0">
                <a:solidFill>
                  <a:srgbClr val="FF9900"/>
                </a:solidFill>
              </a:rPr>
              <a:t>unig</a:t>
            </a:r>
            <a:endParaRPr lang="en-GB" sz="2400" b="1" dirty="0">
              <a:solidFill>
                <a:srgbClr val="FF9900"/>
              </a:solidFill>
            </a:endParaRPr>
          </a:p>
          <a:p>
            <a:pPr marL="0" indent="0">
              <a:lnSpc>
                <a:spcPct val="80000"/>
              </a:lnSpc>
              <a:buNone/>
            </a:pPr>
            <a:endParaRPr lang="en-GB" sz="2400" b="1" dirty="0">
              <a:solidFill>
                <a:srgbClr val="FF9900"/>
              </a:solidFill>
            </a:endParaRPr>
          </a:p>
          <a:p>
            <a:pPr>
              <a:lnSpc>
                <a:spcPct val="80000"/>
              </a:lnSpc>
              <a:buFontTx/>
              <a:buNone/>
            </a:pPr>
            <a:endParaRPr lang="en-GB" sz="2400" i="1" dirty="0">
              <a:solidFill>
                <a:srgbClr val="FF0000"/>
              </a:solidFill>
            </a:endParaRPr>
          </a:p>
          <a:p>
            <a:pPr>
              <a:lnSpc>
                <a:spcPct val="80000"/>
              </a:lnSpc>
              <a:buFontTx/>
              <a:buNone/>
            </a:pPr>
            <a:r>
              <a:rPr lang="en-GB" sz="2400" i="1" dirty="0" smtClean="0">
                <a:solidFill>
                  <a:srgbClr val="FF0000"/>
                </a:solidFill>
              </a:rPr>
              <a:t> </a:t>
            </a:r>
            <a:r>
              <a:rPr lang="en-GB" sz="2400" i="1" dirty="0" smtClean="0">
                <a:solidFill>
                  <a:srgbClr val="FF0000"/>
                </a:solidFill>
              </a:rPr>
              <a:t>‘’Mae data </a:t>
            </a:r>
            <a:r>
              <a:rPr lang="en-GB" sz="2400" i="1" dirty="0" err="1" smtClean="0">
                <a:solidFill>
                  <a:srgbClr val="FF0000"/>
                </a:solidFill>
              </a:rPr>
              <a:t>yn</a:t>
            </a:r>
            <a:r>
              <a:rPr lang="en-GB" sz="2400" i="1" dirty="0" smtClean="0">
                <a:solidFill>
                  <a:srgbClr val="FF0000"/>
                </a:solidFill>
              </a:rPr>
              <a:t> </a:t>
            </a:r>
            <a:r>
              <a:rPr lang="en-GB" sz="2400" i="1" dirty="0" err="1" smtClean="0">
                <a:solidFill>
                  <a:srgbClr val="FF0000"/>
                </a:solidFill>
              </a:rPr>
              <a:t>eich</a:t>
            </a:r>
            <a:r>
              <a:rPr lang="en-GB" sz="2400" i="1" dirty="0" smtClean="0">
                <a:solidFill>
                  <a:srgbClr val="FF0000"/>
                </a:solidFill>
              </a:rPr>
              <a:t> </a:t>
            </a:r>
            <a:r>
              <a:rPr lang="en-GB" sz="2400" i="1" dirty="0" err="1" smtClean="0">
                <a:solidFill>
                  <a:srgbClr val="FF0000"/>
                </a:solidFill>
              </a:rPr>
              <a:t>galluogi</a:t>
            </a:r>
            <a:r>
              <a:rPr lang="en-GB" sz="2400" i="1" dirty="0" smtClean="0">
                <a:solidFill>
                  <a:srgbClr val="FF0000"/>
                </a:solidFill>
              </a:rPr>
              <a:t> </a:t>
            </a:r>
            <a:r>
              <a:rPr lang="en-GB" sz="2400" i="1" dirty="0" err="1" smtClean="0">
                <a:solidFill>
                  <a:srgbClr val="FF0000"/>
                </a:solidFill>
              </a:rPr>
              <a:t>i</a:t>
            </a:r>
            <a:r>
              <a:rPr lang="en-GB" sz="2400" i="1" dirty="0" smtClean="0">
                <a:solidFill>
                  <a:srgbClr val="FF0000"/>
                </a:solidFill>
              </a:rPr>
              <a:t> </a:t>
            </a:r>
            <a:r>
              <a:rPr lang="en-GB" sz="2400" i="1" dirty="0" err="1" smtClean="0">
                <a:solidFill>
                  <a:srgbClr val="FF0000"/>
                </a:solidFill>
              </a:rPr>
              <a:t>wirio</a:t>
            </a:r>
            <a:r>
              <a:rPr lang="en-GB" sz="2400" i="1" dirty="0" smtClean="0">
                <a:solidFill>
                  <a:srgbClr val="FF0000"/>
                </a:solidFill>
              </a:rPr>
              <a:t> a </a:t>
            </a:r>
            <a:r>
              <a:rPr lang="en-GB" sz="2400" i="1" dirty="0" err="1" smtClean="0">
                <a:solidFill>
                  <a:srgbClr val="FF0000"/>
                </a:solidFill>
              </a:rPr>
              <a:t>oeddech</a:t>
            </a:r>
            <a:r>
              <a:rPr lang="en-GB" sz="2400" i="1" dirty="0" smtClean="0">
                <a:solidFill>
                  <a:srgbClr val="FF0000"/>
                </a:solidFill>
              </a:rPr>
              <a:t> </a:t>
            </a:r>
            <a:r>
              <a:rPr lang="en-GB" sz="2400" i="1" dirty="0" err="1" smtClean="0">
                <a:solidFill>
                  <a:srgbClr val="FF0000"/>
                </a:solidFill>
              </a:rPr>
              <a:t>yn</a:t>
            </a:r>
            <a:r>
              <a:rPr lang="en-GB" sz="2400" i="1" dirty="0" smtClean="0">
                <a:solidFill>
                  <a:srgbClr val="FF0000"/>
                </a:solidFill>
              </a:rPr>
              <a:t> </a:t>
            </a:r>
            <a:r>
              <a:rPr lang="en-GB" sz="2400" i="1" dirty="0" err="1" smtClean="0">
                <a:solidFill>
                  <a:srgbClr val="FF0000"/>
                </a:solidFill>
              </a:rPr>
              <a:t>gywir</a:t>
            </a:r>
            <a:r>
              <a:rPr lang="en-GB" sz="2400" i="1" dirty="0" smtClean="0">
                <a:solidFill>
                  <a:srgbClr val="FF0000"/>
                </a:solidFill>
              </a:rPr>
              <a:t>’’</a:t>
            </a:r>
            <a:endParaRPr lang="en-GB" sz="2400" i="1" dirty="0">
              <a:solidFill>
                <a:srgbClr val="FF0000"/>
              </a:solidFill>
            </a:endParaRPr>
          </a:p>
          <a:p>
            <a:pPr>
              <a:lnSpc>
                <a:spcPct val="80000"/>
              </a:lnSpc>
              <a:buFontTx/>
              <a:buNone/>
            </a:pPr>
            <a:endParaRPr lang="en-GB" sz="1800" b="1" dirty="0"/>
          </a:p>
          <a:p>
            <a:pPr algn="ctr">
              <a:lnSpc>
                <a:spcPct val="80000"/>
              </a:lnSpc>
              <a:buNone/>
            </a:pPr>
            <a:r>
              <a:rPr lang="en-GB" sz="2400" b="1" dirty="0" err="1" smtClean="0"/>
              <a:t>Cynlluniau</a:t>
            </a:r>
            <a:r>
              <a:rPr lang="en-GB" sz="2400" b="1" dirty="0" smtClean="0"/>
              <a:t> </a:t>
            </a:r>
            <a:r>
              <a:rPr lang="en-GB" sz="2400" b="1" dirty="0"/>
              <a:t>– </a:t>
            </a:r>
            <a:r>
              <a:rPr lang="en-GB" sz="2400" b="1" dirty="0" err="1" smtClean="0"/>
              <a:t>rhai</a:t>
            </a:r>
            <a:r>
              <a:rPr lang="en-GB" sz="2400" b="1" dirty="0" smtClean="0"/>
              <a:t> main</a:t>
            </a:r>
            <a:r>
              <a:rPr lang="en-GB" sz="2400" b="1" i="1" dirty="0" smtClean="0"/>
              <a:t> a CHAMPUS</a:t>
            </a:r>
            <a:endParaRPr lang="en-GB" sz="2400" b="1" i="1" dirty="0"/>
          </a:p>
          <a:p>
            <a:pPr algn="ctr">
              <a:lnSpc>
                <a:spcPct val="80000"/>
              </a:lnSpc>
              <a:buFontTx/>
              <a:buNone/>
            </a:pPr>
            <a:endParaRPr lang="en-GB" sz="2400" b="1" i="1" dirty="0"/>
          </a:p>
          <a:p>
            <a:pPr>
              <a:lnSpc>
                <a:spcPct val="80000"/>
              </a:lnSpc>
              <a:buFontTx/>
              <a:buNone/>
            </a:pPr>
            <a:endParaRPr lang="en-GB" sz="2400" b="1" i="1" dirty="0">
              <a:solidFill>
                <a:srgbClr val="FF0000"/>
              </a:solidFill>
            </a:endParaRPr>
          </a:p>
          <a:p>
            <a:pPr lvl="1">
              <a:lnSpc>
                <a:spcPct val="80000"/>
              </a:lnSpc>
            </a:pPr>
            <a:endParaRPr lang="en-GB" sz="24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25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225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2253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2253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2253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1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22531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1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22531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530" grpId="0"/>
      <p:bldP spid="22531" grpId="0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Slide Number Placeholder 5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/>
          <a:lstStyle/>
          <a:p>
            <a:fld id="{546C9B41-9DD8-7844-B142-D14F58E48C17}" type="slidenum">
              <a:rPr lang="en-GB" sz="1400">
                <a:solidFill>
                  <a:schemeClr val="tx1"/>
                </a:solidFill>
                <a:latin typeface="Arial" charset="0"/>
              </a:rPr>
              <a:pPr/>
              <a:t>18</a:t>
            </a:fld>
            <a:endParaRPr lang="en-GB" sz="1400">
              <a:solidFill>
                <a:schemeClr val="tx1"/>
              </a:solidFill>
              <a:latin typeface="Arial" charset="0"/>
            </a:endParaRPr>
          </a:p>
        </p:txBody>
      </p:sp>
      <p:sp>
        <p:nvSpPr>
          <p:cNvPr id="19458" name="Rectangle 2"/>
          <p:cNvSpPr>
            <a:spLocks noGrp="1" noChangeArrowheads="1"/>
          </p:cNvSpPr>
          <p:nvPr>
            <p:ph type="title"/>
          </p:nvPr>
        </p:nvSpPr>
        <p:spPr>
          <a:xfrm>
            <a:off x="468313" y="260350"/>
            <a:ext cx="8229600" cy="1143000"/>
          </a:xfrm>
        </p:spPr>
        <p:txBody>
          <a:bodyPr>
            <a:normAutofit/>
          </a:bodyPr>
          <a:lstStyle/>
          <a:p>
            <a:r>
              <a:rPr lang="en-GB" sz="3600" b="1" i="1" dirty="0" err="1" smtClean="0">
                <a:solidFill>
                  <a:srgbClr val="94007C"/>
                </a:solidFill>
              </a:rPr>
              <a:t>Gwerthuso</a:t>
            </a:r>
            <a:r>
              <a:rPr lang="en-GB" sz="3600" b="1" i="1" dirty="0" smtClean="0">
                <a:solidFill>
                  <a:srgbClr val="94007C"/>
                </a:solidFill>
              </a:rPr>
              <a:t>,</a:t>
            </a:r>
            <a:r>
              <a:rPr lang="en-GB" sz="3600" b="1" dirty="0" smtClean="0">
                <a:solidFill>
                  <a:srgbClr val="94007C"/>
                </a:solidFill>
              </a:rPr>
              <a:t> </a:t>
            </a:r>
            <a:r>
              <a:rPr lang="en-GB" sz="3600" b="1" dirty="0" err="1" smtClean="0">
                <a:solidFill>
                  <a:srgbClr val="94007C"/>
                </a:solidFill>
              </a:rPr>
              <a:t>peidiwch</a:t>
            </a:r>
            <a:r>
              <a:rPr lang="en-GB" sz="3600" b="1" dirty="0" smtClean="0">
                <a:solidFill>
                  <a:srgbClr val="94007C"/>
                </a:solidFill>
              </a:rPr>
              <a:t> </a:t>
            </a:r>
            <a:r>
              <a:rPr lang="en-GB" sz="3600" b="1" dirty="0" err="1" smtClean="0">
                <a:solidFill>
                  <a:srgbClr val="94007C"/>
                </a:solidFill>
              </a:rPr>
              <a:t>disgrifio</a:t>
            </a:r>
            <a:r>
              <a:rPr lang="en-GB" sz="3600" b="1" dirty="0" smtClean="0">
                <a:solidFill>
                  <a:srgbClr val="94007C"/>
                </a:solidFill>
              </a:rPr>
              <a:t> </a:t>
            </a:r>
            <a:r>
              <a:rPr lang="en-GB" sz="2400" b="1" dirty="0" smtClean="0">
                <a:solidFill>
                  <a:srgbClr val="94007C"/>
                </a:solidFill>
              </a:rPr>
              <a:t>(</a:t>
            </a:r>
            <a:r>
              <a:rPr lang="en-GB" sz="2400" b="1" dirty="0" err="1" smtClean="0">
                <a:solidFill>
                  <a:srgbClr val="94007C"/>
                </a:solidFill>
              </a:rPr>
              <a:t>yn</a:t>
            </a:r>
            <a:r>
              <a:rPr lang="en-GB" sz="2400" b="1" dirty="0" smtClean="0">
                <a:solidFill>
                  <a:srgbClr val="94007C"/>
                </a:solidFill>
              </a:rPr>
              <a:t> </a:t>
            </a:r>
            <a:r>
              <a:rPr lang="en-GB" sz="2400" b="1" dirty="0" err="1" smtClean="0">
                <a:solidFill>
                  <a:srgbClr val="94007C"/>
                </a:solidFill>
              </a:rPr>
              <a:t>unig</a:t>
            </a:r>
            <a:r>
              <a:rPr lang="en-GB" sz="2400" b="1" dirty="0" smtClean="0">
                <a:solidFill>
                  <a:srgbClr val="94007C"/>
                </a:solidFill>
              </a:rPr>
              <a:t>)</a:t>
            </a:r>
            <a:endParaRPr lang="en-GB" sz="3600" b="1" dirty="0">
              <a:solidFill>
                <a:srgbClr val="94007C"/>
              </a:solidFill>
            </a:endParaRPr>
          </a:p>
        </p:txBody>
      </p:sp>
      <p:sp>
        <p:nvSpPr>
          <p:cNvPr id="1945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2451924" y="1403350"/>
            <a:ext cx="6692076" cy="4953000"/>
          </a:xfrm>
          <a:ln>
            <a:solidFill>
              <a:srgbClr val="94007C"/>
            </a:solidFill>
          </a:ln>
        </p:spPr>
        <p:txBody>
          <a:bodyPr>
            <a:normAutofit lnSpcReduction="10000"/>
          </a:bodyPr>
          <a:lstStyle/>
          <a:p>
            <a:pPr>
              <a:lnSpc>
                <a:spcPct val="80000"/>
              </a:lnSpc>
            </a:pPr>
            <a:r>
              <a:rPr lang="en-GB" sz="2800" dirty="0" err="1" smtClean="0"/>
              <a:t>Tipyn</a:t>
            </a:r>
            <a:r>
              <a:rPr lang="en-GB" sz="2800" dirty="0" smtClean="0"/>
              <a:t> </a:t>
            </a:r>
            <a:r>
              <a:rPr lang="en-GB" sz="2800" dirty="0" err="1" smtClean="0"/>
              <a:t>llai</a:t>
            </a:r>
            <a:r>
              <a:rPr lang="en-GB" sz="2800" dirty="0" smtClean="0"/>
              <a:t> o </a:t>
            </a:r>
            <a:r>
              <a:rPr lang="en-GB" sz="2800" dirty="0" err="1" smtClean="0"/>
              <a:t>iaith</a:t>
            </a:r>
            <a:r>
              <a:rPr lang="en-GB" sz="2800" dirty="0" smtClean="0"/>
              <a:t> </a:t>
            </a:r>
            <a:r>
              <a:rPr lang="en-GB" sz="2800" dirty="0" err="1" smtClean="0"/>
              <a:t>disgrifiadol</a:t>
            </a:r>
            <a:r>
              <a:rPr lang="en-GB" sz="2800" dirty="0"/>
              <a:t> </a:t>
            </a:r>
            <a:r>
              <a:rPr lang="en-GB" sz="2800" dirty="0" smtClean="0"/>
              <a:t> </a:t>
            </a:r>
            <a:r>
              <a:rPr lang="en-GB" sz="2800" dirty="0"/>
              <a:t>– </a:t>
            </a:r>
            <a:r>
              <a:rPr lang="en-GB" sz="2800" dirty="0" err="1" smtClean="0"/>
              <a:t>rhy</a:t>
            </a:r>
            <a:r>
              <a:rPr lang="en-GB" sz="2800" dirty="0" smtClean="0"/>
              <a:t> </a:t>
            </a:r>
            <a:r>
              <a:rPr lang="en-GB" sz="2800" dirty="0" err="1" smtClean="0"/>
              <a:t>hir-wyntog</a:t>
            </a:r>
            <a:endParaRPr lang="en-GB" sz="2800" dirty="0"/>
          </a:p>
          <a:p>
            <a:pPr>
              <a:lnSpc>
                <a:spcPct val="80000"/>
              </a:lnSpc>
            </a:pPr>
            <a:r>
              <a:rPr lang="en-GB" sz="2800" dirty="0" err="1" smtClean="0"/>
              <a:t>Tipyn</a:t>
            </a:r>
            <a:r>
              <a:rPr lang="en-GB" sz="2800" dirty="0" smtClean="0"/>
              <a:t> </a:t>
            </a:r>
            <a:r>
              <a:rPr lang="en-GB" sz="2800" dirty="0" err="1" smtClean="0"/>
              <a:t>mwy</a:t>
            </a:r>
            <a:r>
              <a:rPr lang="en-GB" sz="2800" dirty="0" smtClean="0"/>
              <a:t> o </a:t>
            </a:r>
            <a:r>
              <a:rPr lang="en-GB" sz="2800" dirty="0" err="1" smtClean="0"/>
              <a:t>iaith</a:t>
            </a:r>
            <a:r>
              <a:rPr lang="en-GB" sz="2800" dirty="0" smtClean="0"/>
              <a:t> </a:t>
            </a:r>
            <a:r>
              <a:rPr lang="en-GB" sz="2800" dirty="0" err="1" smtClean="0"/>
              <a:t>gwerthusol</a:t>
            </a:r>
            <a:r>
              <a:rPr lang="en-GB" sz="2800" dirty="0" smtClean="0"/>
              <a:t> – </a:t>
            </a:r>
            <a:r>
              <a:rPr lang="en-GB" sz="2800" dirty="0" err="1" smtClean="0"/>
              <a:t>sylwebaeth</a:t>
            </a:r>
            <a:r>
              <a:rPr lang="en-GB" sz="2800" dirty="0" smtClean="0"/>
              <a:t> </a:t>
            </a:r>
            <a:r>
              <a:rPr lang="en-GB" sz="2800" dirty="0" err="1" smtClean="0"/>
              <a:t>byr</a:t>
            </a:r>
            <a:r>
              <a:rPr lang="en-GB" sz="2800" dirty="0" smtClean="0"/>
              <a:t> </a:t>
            </a:r>
            <a:r>
              <a:rPr lang="en-GB" sz="2800" dirty="0" err="1" smtClean="0"/>
              <a:t>gweithredol</a:t>
            </a:r>
            <a:endParaRPr lang="en-GB" sz="2800" dirty="0"/>
          </a:p>
          <a:p>
            <a:pPr>
              <a:lnSpc>
                <a:spcPct val="80000"/>
              </a:lnSpc>
            </a:pPr>
            <a:r>
              <a:rPr lang="en-GB" sz="2800" dirty="0" err="1" smtClean="0"/>
              <a:t>Cyfeiriwch</a:t>
            </a:r>
            <a:r>
              <a:rPr lang="en-GB" sz="2800" dirty="0" smtClean="0"/>
              <a:t> at </a:t>
            </a:r>
            <a:r>
              <a:rPr lang="en-GB" sz="2800" dirty="0" err="1" smtClean="0"/>
              <a:t>eich</a:t>
            </a:r>
            <a:r>
              <a:rPr lang="en-GB" sz="2800" dirty="0" smtClean="0"/>
              <a:t> </a:t>
            </a:r>
            <a:r>
              <a:rPr lang="en-GB" sz="2800" dirty="0" err="1" smtClean="0"/>
              <a:t>ffynonellau</a:t>
            </a:r>
            <a:r>
              <a:rPr lang="en-GB" sz="2800" dirty="0" smtClean="0"/>
              <a:t> </a:t>
            </a:r>
            <a:r>
              <a:rPr lang="en-GB" sz="2800" dirty="0" err="1" smtClean="0"/>
              <a:t>tystiolaeth</a:t>
            </a:r>
            <a:r>
              <a:rPr lang="en-GB" sz="2800" dirty="0" smtClean="0"/>
              <a:t> (</a:t>
            </a:r>
            <a:r>
              <a:rPr lang="en-GB" sz="2800" dirty="0" err="1" smtClean="0"/>
              <a:t>yn</a:t>
            </a:r>
            <a:r>
              <a:rPr lang="en-GB" sz="2800" dirty="0" smtClean="0"/>
              <a:t> </a:t>
            </a:r>
            <a:r>
              <a:rPr lang="en-GB" sz="2800" dirty="0" err="1" smtClean="0"/>
              <a:t>hytrach</a:t>
            </a:r>
            <a:r>
              <a:rPr lang="en-GB" sz="2800" dirty="0" smtClean="0"/>
              <a:t> </a:t>
            </a:r>
            <a:r>
              <a:rPr lang="en-GB" sz="2800" dirty="0" err="1" smtClean="0"/>
              <a:t>na’u</a:t>
            </a:r>
            <a:r>
              <a:rPr lang="en-GB" sz="2800" dirty="0" smtClean="0"/>
              <a:t> </a:t>
            </a:r>
            <a:r>
              <a:rPr lang="en-GB" sz="2800" dirty="0" err="1" smtClean="0"/>
              <a:t>cynnwys</a:t>
            </a:r>
            <a:r>
              <a:rPr lang="en-GB" sz="2800" dirty="0" smtClean="0"/>
              <a:t> </a:t>
            </a:r>
            <a:r>
              <a:rPr lang="en-GB" sz="2800" dirty="0" err="1" smtClean="0"/>
              <a:t>yn</a:t>
            </a:r>
            <a:r>
              <a:rPr lang="en-GB" sz="2800" dirty="0" smtClean="0"/>
              <a:t> y </a:t>
            </a:r>
            <a:r>
              <a:rPr lang="en-GB" sz="2800" dirty="0" err="1" smtClean="0"/>
              <a:t>ffeil</a:t>
            </a:r>
            <a:r>
              <a:rPr lang="en-GB" sz="2800" dirty="0" smtClean="0"/>
              <a:t> CDY)</a:t>
            </a:r>
            <a:endParaRPr lang="en-GB" sz="2800" dirty="0"/>
          </a:p>
          <a:p>
            <a:pPr>
              <a:lnSpc>
                <a:spcPct val="80000"/>
              </a:lnSpc>
            </a:pPr>
            <a:r>
              <a:rPr lang="en-GB" sz="2800" dirty="0" err="1" smtClean="0"/>
              <a:t>Rhoi’r</a:t>
            </a:r>
            <a:r>
              <a:rPr lang="en-GB" sz="2800" dirty="0" smtClean="0"/>
              <a:t> </a:t>
            </a:r>
            <a:r>
              <a:rPr lang="en-GB" sz="2800" dirty="0" err="1" smtClean="0"/>
              <a:t>pennawd</a:t>
            </a:r>
            <a:r>
              <a:rPr lang="en-GB" sz="2800" dirty="0" smtClean="0"/>
              <a:t> </a:t>
            </a:r>
            <a:r>
              <a:rPr lang="en-GB" sz="2800" dirty="0" err="1" smtClean="0"/>
              <a:t>gwerthusol</a:t>
            </a:r>
            <a:r>
              <a:rPr lang="en-GB" sz="2800" dirty="0" smtClean="0"/>
              <a:t>:  a </a:t>
            </a:r>
            <a:r>
              <a:rPr lang="en-GB" sz="2800" dirty="0" err="1" smtClean="0"/>
              <a:t>wnaeth</a:t>
            </a:r>
            <a:r>
              <a:rPr lang="en-GB" sz="2800" dirty="0" smtClean="0"/>
              <a:t> </a:t>
            </a:r>
            <a:r>
              <a:rPr lang="en-GB" sz="2800" dirty="0" err="1" smtClean="0"/>
              <a:t>ddangos</a:t>
            </a:r>
            <a:r>
              <a:rPr lang="en-GB" sz="2800" dirty="0" smtClean="0"/>
              <a:t> </a:t>
            </a:r>
            <a:r>
              <a:rPr lang="en-GB" sz="2800" dirty="0" err="1" smtClean="0"/>
              <a:t>effaith</a:t>
            </a:r>
            <a:r>
              <a:rPr lang="en-GB" sz="2800" dirty="0" smtClean="0"/>
              <a:t>?   “</a:t>
            </a:r>
            <a:r>
              <a:rPr lang="en-GB" sz="2800" dirty="0" smtClean="0"/>
              <a:t>Pam</a:t>
            </a:r>
            <a:r>
              <a:rPr lang="en-GB" sz="2800" dirty="0" smtClean="0"/>
              <a:t>”?</a:t>
            </a:r>
            <a:endParaRPr lang="en-GB" sz="2800" dirty="0"/>
          </a:p>
          <a:p>
            <a:pPr>
              <a:lnSpc>
                <a:spcPct val="80000"/>
              </a:lnSpc>
            </a:pPr>
            <a:r>
              <a:rPr lang="en-GB" sz="2800" dirty="0" err="1" smtClean="0"/>
              <a:t>Byddwch</a:t>
            </a:r>
            <a:r>
              <a:rPr lang="en-GB" sz="2800" dirty="0" smtClean="0"/>
              <a:t> </a:t>
            </a:r>
            <a:r>
              <a:rPr lang="en-GB" sz="2800" dirty="0" err="1" smtClean="0"/>
              <a:t>yn</a:t>
            </a:r>
            <a:r>
              <a:rPr lang="en-GB" sz="2800" dirty="0" smtClean="0"/>
              <a:t> </a:t>
            </a:r>
            <a:r>
              <a:rPr lang="en-GB" sz="2800" dirty="0" err="1" smtClean="0"/>
              <a:t>gryno</a:t>
            </a:r>
            <a:r>
              <a:rPr lang="en-GB" sz="2800" dirty="0" smtClean="0"/>
              <a:t> a </a:t>
            </a:r>
            <a:r>
              <a:rPr lang="en-GB" sz="2800" dirty="0" err="1" smtClean="0"/>
              <a:t>phenodol</a:t>
            </a:r>
            <a:r>
              <a:rPr lang="en-GB" sz="2800" dirty="0" smtClean="0"/>
              <a:t> </a:t>
            </a:r>
            <a:r>
              <a:rPr lang="en-GB" sz="2800" dirty="0"/>
              <a:t>– </a:t>
            </a:r>
            <a:r>
              <a:rPr lang="en-GB" sz="2800" dirty="0" smtClean="0"/>
              <a:t>Beth </a:t>
            </a:r>
            <a:r>
              <a:rPr lang="en-GB" sz="2800" dirty="0" err="1" smtClean="0"/>
              <a:t>mae’n</a:t>
            </a:r>
            <a:r>
              <a:rPr lang="en-GB" sz="2800" dirty="0" smtClean="0"/>
              <a:t> </a:t>
            </a:r>
            <a:r>
              <a:rPr lang="en-GB" sz="2800" dirty="0" err="1" smtClean="0"/>
              <a:t>ei</a:t>
            </a:r>
            <a:r>
              <a:rPr lang="en-GB" sz="2800" dirty="0" smtClean="0"/>
              <a:t> </a:t>
            </a:r>
            <a:r>
              <a:rPr lang="en-GB" sz="2800" dirty="0" err="1" smtClean="0"/>
              <a:t>ddweud</a:t>
            </a:r>
            <a:r>
              <a:rPr lang="en-GB" sz="2800" dirty="0" smtClean="0"/>
              <a:t> </a:t>
            </a:r>
            <a:r>
              <a:rPr lang="en-GB" sz="2800" dirty="0" err="1" smtClean="0"/>
              <a:t>wrthoch</a:t>
            </a:r>
            <a:r>
              <a:rPr lang="en-GB" sz="2800" dirty="0" smtClean="0"/>
              <a:t> chi</a:t>
            </a:r>
            <a:r>
              <a:rPr lang="en-GB" sz="2800" dirty="0" smtClean="0"/>
              <a:t>?</a:t>
            </a:r>
            <a:endParaRPr lang="en-GB" sz="2800" dirty="0"/>
          </a:p>
          <a:p>
            <a:pPr>
              <a:lnSpc>
                <a:spcPct val="80000"/>
              </a:lnSpc>
            </a:pPr>
            <a:r>
              <a:rPr lang="en-GB" sz="2800" dirty="0" smtClean="0"/>
              <a:t>Mae </a:t>
            </a:r>
            <a:r>
              <a:rPr lang="en-GB" sz="2800" dirty="0" err="1" smtClean="0"/>
              <a:t>data’n</a:t>
            </a:r>
            <a:r>
              <a:rPr lang="en-GB" sz="2800" dirty="0" smtClean="0"/>
              <a:t> </a:t>
            </a:r>
            <a:r>
              <a:rPr lang="en-GB" sz="2800" dirty="0" err="1" smtClean="0"/>
              <a:t>codi</a:t>
            </a:r>
            <a:r>
              <a:rPr lang="en-GB" sz="2800" dirty="0" smtClean="0"/>
              <a:t> </a:t>
            </a:r>
            <a:r>
              <a:rPr lang="en-GB" sz="2800" dirty="0" err="1" smtClean="0"/>
              <a:t>cwestiynau</a:t>
            </a:r>
            <a:r>
              <a:rPr lang="en-GB" sz="2800" dirty="0" smtClean="0"/>
              <a:t>: </a:t>
            </a:r>
            <a:r>
              <a:rPr lang="en-GB" sz="2800" dirty="0" err="1" smtClean="0"/>
              <a:t>dylai</a:t>
            </a:r>
            <a:r>
              <a:rPr lang="en-GB" sz="2800" dirty="0" smtClean="0"/>
              <a:t> </a:t>
            </a:r>
            <a:r>
              <a:rPr lang="en-GB" sz="2800" dirty="0" err="1" smtClean="0"/>
              <a:t>gwerthuso</a:t>
            </a:r>
            <a:r>
              <a:rPr lang="en-GB" sz="2800" dirty="0" smtClean="0"/>
              <a:t> </a:t>
            </a:r>
            <a:r>
              <a:rPr lang="en-GB" sz="2800" dirty="0" err="1" smtClean="0"/>
              <a:t>ateb</a:t>
            </a:r>
            <a:r>
              <a:rPr lang="en-GB" sz="2800" dirty="0" smtClean="0"/>
              <a:t> y </a:t>
            </a:r>
            <a:r>
              <a:rPr lang="en-GB" sz="2800" dirty="0" err="1" smtClean="0"/>
              <a:t>cwestiynau</a:t>
            </a:r>
            <a:r>
              <a:rPr lang="en-GB" sz="2800" dirty="0" smtClean="0"/>
              <a:t> </a:t>
            </a:r>
            <a:r>
              <a:rPr lang="en-GB" sz="2800" dirty="0" err="1" smtClean="0"/>
              <a:t>sy’n</a:t>
            </a:r>
            <a:r>
              <a:rPr lang="en-GB" sz="2800" dirty="0" smtClean="0"/>
              <a:t> </a:t>
            </a:r>
            <a:r>
              <a:rPr lang="en-GB" sz="2800" dirty="0" err="1" smtClean="0"/>
              <a:t>amwys</a:t>
            </a:r>
            <a:r>
              <a:rPr lang="en-GB" sz="2800" dirty="0" smtClean="0"/>
              <a:t> </a:t>
            </a:r>
            <a:r>
              <a:rPr lang="en-GB" sz="2800" dirty="0" err="1" smtClean="0"/>
              <a:t>yn</a:t>
            </a:r>
            <a:r>
              <a:rPr lang="en-GB" sz="2800" dirty="0" smtClean="0"/>
              <a:t> </a:t>
            </a:r>
            <a:r>
              <a:rPr lang="en-GB" sz="2800" dirty="0" err="1" smtClean="0"/>
              <a:t>arwain</a:t>
            </a:r>
            <a:r>
              <a:rPr lang="en-GB" sz="2800" dirty="0" smtClean="0"/>
              <a:t> at </a:t>
            </a:r>
            <a:r>
              <a:rPr lang="en-GB" sz="2800" dirty="0" err="1" smtClean="0"/>
              <a:t>werthuso</a:t>
            </a:r>
            <a:r>
              <a:rPr lang="en-GB" sz="2800" dirty="0" smtClean="0"/>
              <a:t> </a:t>
            </a:r>
            <a:r>
              <a:rPr lang="en-GB" sz="2800" dirty="0" err="1" smtClean="0"/>
              <a:t>gwael</a:t>
            </a:r>
            <a:r>
              <a:rPr lang="en-GB" sz="2800" dirty="0" smtClean="0"/>
              <a:t>.</a:t>
            </a:r>
            <a:endParaRPr lang="en-GB" sz="28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94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9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19459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194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1945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1945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1945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1945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1945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458" grpId="0"/>
      <p:bldP spid="19459" grpId="0" build="p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4000" dirty="0" smtClean="0">
                <a:solidFill>
                  <a:srgbClr val="94007C"/>
                </a:solidFill>
              </a:rPr>
              <a:t/>
            </a:r>
            <a:br>
              <a:rPr lang="en-GB" sz="4000" dirty="0" smtClean="0">
                <a:solidFill>
                  <a:srgbClr val="94007C"/>
                </a:solidFill>
              </a:rPr>
            </a:br>
            <a:r>
              <a:rPr lang="en-GB" sz="4000" dirty="0" err="1" smtClean="0">
                <a:solidFill>
                  <a:srgbClr val="94007C"/>
                </a:solidFill>
              </a:rPr>
              <a:t>Cynllunio</a:t>
            </a:r>
            <a:r>
              <a:rPr lang="en-GB" sz="4000" dirty="0" smtClean="0">
                <a:solidFill>
                  <a:srgbClr val="94007C"/>
                </a:solidFill>
              </a:rPr>
              <a:t> a </a:t>
            </a:r>
            <a:r>
              <a:rPr lang="en-GB" sz="4000" dirty="0" err="1" smtClean="0">
                <a:solidFill>
                  <a:srgbClr val="94007C"/>
                </a:solidFill>
              </a:rPr>
              <a:t>gwerthuso</a:t>
            </a:r>
            <a:r>
              <a:rPr lang="en-GB" sz="4000" dirty="0" smtClean="0">
                <a:solidFill>
                  <a:srgbClr val="94007C"/>
                </a:solidFill>
              </a:rPr>
              <a:t> </a:t>
            </a:r>
            <a:r>
              <a:rPr lang="en-GB" sz="4000" dirty="0" err="1" smtClean="0">
                <a:solidFill>
                  <a:srgbClr val="94007C"/>
                </a:solidFill>
              </a:rPr>
              <a:t>strategol</a:t>
            </a:r>
            <a:r>
              <a:rPr lang="en-GB" sz="4000" dirty="0" smtClean="0">
                <a:solidFill>
                  <a:srgbClr val="94007C"/>
                </a:solidFill>
              </a:rPr>
              <a:t> </a:t>
            </a:r>
            <a:endParaRPr lang="en-GB" sz="4000" dirty="0">
              <a:solidFill>
                <a:srgbClr val="94007C"/>
              </a:solidFill>
            </a:endParaRPr>
          </a:p>
        </p:txBody>
      </p:sp>
      <p:sp>
        <p:nvSpPr>
          <p:cNvPr id="2" name="Content Placeholder 1"/>
          <p:cNvSpPr>
            <a:spLocks noGrp="1"/>
          </p:cNvSpPr>
          <p:nvPr>
            <p:ph sz="half" idx="2"/>
          </p:nvPr>
        </p:nvSpPr>
        <p:spPr>
          <a:xfrm>
            <a:off x="2473693" y="1600199"/>
            <a:ext cx="6595151" cy="4525963"/>
          </a:xfrm>
        </p:spPr>
        <p:txBody>
          <a:bodyPr>
            <a:normAutofit lnSpcReduction="10000"/>
          </a:bodyPr>
          <a:lstStyle/>
          <a:p>
            <a:pPr>
              <a:lnSpc>
                <a:spcPct val="90000"/>
              </a:lnSpc>
            </a:pPr>
            <a:r>
              <a:rPr lang="en-GB" b="1" dirty="0" err="1" smtClean="0"/>
              <a:t>Gweithredoedd</a:t>
            </a:r>
            <a:r>
              <a:rPr lang="en-GB" dirty="0" smtClean="0"/>
              <a:t> ac </a:t>
            </a:r>
            <a:r>
              <a:rPr lang="en-GB" b="1" dirty="0" err="1" smtClean="0"/>
              <a:t>achosion</a:t>
            </a:r>
            <a:r>
              <a:rPr lang="en-GB" dirty="0" smtClean="0"/>
              <a:t> </a:t>
            </a:r>
            <a:r>
              <a:rPr lang="en-GB" dirty="0" err="1" smtClean="0"/>
              <a:t>grwp</a:t>
            </a:r>
            <a:r>
              <a:rPr lang="en-GB" dirty="0" smtClean="0"/>
              <a:t> </a:t>
            </a:r>
            <a:r>
              <a:rPr lang="en-GB" dirty="0" err="1" smtClean="0"/>
              <a:t>strategol</a:t>
            </a:r>
            <a:endParaRPr lang="en-GB" dirty="0"/>
          </a:p>
          <a:p>
            <a:pPr>
              <a:lnSpc>
                <a:spcPct val="90000"/>
              </a:lnSpc>
            </a:pPr>
            <a:r>
              <a:rPr lang="en-GB" dirty="0" smtClean="0"/>
              <a:t>Mae </a:t>
            </a:r>
            <a:r>
              <a:rPr lang="en-GB" dirty="0" err="1" smtClean="0"/>
              <a:t>nifer</a:t>
            </a:r>
            <a:r>
              <a:rPr lang="en-GB" dirty="0" smtClean="0"/>
              <a:t> </a:t>
            </a:r>
            <a:r>
              <a:rPr lang="en-GB" dirty="0" err="1" smtClean="0"/>
              <a:t>o’r</a:t>
            </a:r>
            <a:r>
              <a:rPr lang="en-GB" dirty="0" smtClean="0"/>
              <a:t> </a:t>
            </a:r>
            <a:r>
              <a:rPr lang="en-GB" dirty="0" err="1" smtClean="0"/>
              <a:t>gweithredodd</a:t>
            </a:r>
            <a:r>
              <a:rPr lang="en-GB" dirty="0" smtClean="0"/>
              <a:t> </a:t>
            </a:r>
            <a:r>
              <a:rPr lang="en-GB" dirty="0" err="1" smtClean="0"/>
              <a:t>sydd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cael</a:t>
            </a:r>
            <a:r>
              <a:rPr lang="en-GB" dirty="0" smtClean="0"/>
              <a:t> </a:t>
            </a:r>
            <a:r>
              <a:rPr lang="en-GB" dirty="0" err="1" smtClean="0"/>
              <a:t>eu</a:t>
            </a:r>
            <a:r>
              <a:rPr lang="en-GB" dirty="0" smtClean="0"/>
              <a:t> </a:t>
            </a:r>
            <a:r>
              <a:rPr lang="en-GB" dirty="0" err="1" smtClean="0"/>
              <a:t>galluogi</a:t>
            </a:r>
            <a:r>
              <a:rPr lang="en-GB" dirty="0" smtClean="0"/>
              <a:t> </a:t>
            </a:r>
            <a:r>
              <a:rPr lang="en-GB" dirty="0" err="1" smtClean="0"/>
              <a:t>a’r</a:t>
            </a:r>
            <a:r>
              <a:rPr lang="en-GB" dirty="0" smtClean="0"/>
              <a:t> un nod a </a:t>
            </a:r>
            <a:r>
              <a:rPr lang="en-GB" dirty="0" err="1" smtClean="0"/>
              <a:t>phwrpas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gyffredin</a:t>
            </a:r>
            <a:endParaRPr lang="en-GB" dirty="0"/>
          </a:p>
          <a:p>
            <a:pPr lvl="1">
              <a:lnSpc>
                <a:spcPct val="90000"/>
              </a:lnSpc>
            </a:pPr>
            <a:r>
              <a:rPr lang="en-GB" dirty="0" err="1" smtClean="0"/>
              <a:t>Ond</a:t>
            </a:r>
            <a:r>
              <a:rPr lang="en-GB" dirty="0" smtClean="0"/>
              <a:t> </a:t>
            </a:r>
            <a:r>
              <a:rPr lang="en-GB" dirty="0" err="1" smtClean="0"/>
              <a:t>caiff</a:t>
            </a:r>
            <a:r>
              <a:rPr lang="en-GB" dirty="0" smtClean="0"/>
              <a:t> y </a:t>
            </a:r>
            <a:r>
              <a:rPr lang="en-GB" dirty="0" err="1" smtClean="0"/>
              <a:t>mwyafrif</a:t>
            </a:r>
            <a:r>
              <a:rPr lang="en-GB" dirty="0" smtClean="0"/>
              <a:t> </a:t>
            </a:r>
            <a:r>
              <a:rPr lang="en-GB" dirty="0" err="1" smtClean="0"/>
              <a:t>eu</a:t>
            </a:r>
            <a:r>
              <a:rPr lang="en-GB" dirty="0" smtClean="0"/>
              <a:t> </a:t>
            </a:r>
            <a:r>
              <a:rPr lang="en-GB" dirty="0" err="1" smtClean="0"/>
              <a:t>hadrodd</a:t>
            </a:r>
            <a:r>
              <a:rPr lang="en-GB" dirty="0"/>
              <a:t> </a:t>
            </a:r>
            <a:r>
              <a:rPr lang="en-GB" dirty="0" err="1" smtClean="0"/>
              <a:t>ar</a:t>
            </a:r>
            <a:r>
              <a:rPr lang="en-GB" dirty="0" smtClean="0"/>
              <a:t> </a:t>
            </a:r>
            <a:r>
              <a:rPr lang="en-GB" dirty="0" err="1" smtClean="0"/>
              <a:t>wahan</a:t>
            </a:r>
            <a:endParaRPr lang="en-GB" dirty="0"/>
          </a:p>
          <a:p>
            <a:pPr lvl="1">
              <a:lnSpc>
                <a:spcPct val="90000"/>
              </a:lnSpc>
            </a:pP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hytrach</a:t>
            </a:r>
            <a:r>
              <a:rPr lang="en-GB" dirty="0" smtClean="0"/>
              <a:t> </a:t>
            </a:r>
            <a:r>
              <a:rPr lang="en-GB" dirty="0" err="1" smtClean="0"/>
              <a:t>na</a:t>
            </a:r>
            <a:r>
              <a:rPr lang="en-GB" dirty="0" smtClean="0"/>
              <a:t> </a:t>
            </a:r>
            <a:r>
              <a:rPr lang="en-GB" dirty="0" err="1" smtClean="0"/>
              <a:t>dangos</a:t>
            </a:r>
            <a:r>
              <a:rPr lang="en-GB" dirty="0" smtClean="0"/>
              <a:t> y </a:t>
            </a:r>
            <a:r>
              <a:rPr lang="en-GB" dirty="0" err="1" smtClean="0"/>
              <a:t>berthynas</a:t>
            </a:r>
            <a:r>
              <a:rPr lang="en-GB" dirty="0" smtClean="0"/>
              <a:t> </a:t>
            </a:r>
            <a:r>
              <a:rPr lang="en-GB" dirty="0" err="1" smtClean="0"/>
              <a:t>strategol</a:t>
            </a:r>
            <a:endParaRPr lang="en-GB" dirty="0"/>
          </a:p>
          <a:p>
            <a:pPr>
              <a:lnSpc>
                <a:spcPct val="90000"/>
              </a:lnSpc>
            </a:pPr>
            <a:r>
              <a:rPr lang="en-GB" dirty="0" err="1" smtClean="0"/>
              <a:t>Gweithredoedd</a:t>
            </a:r>
            <a:r>
              <a:rPr lang="en-GB" dirty="0" smtClean="0"/>
              <a:t> </a:t>
            </a:r>
            <a:r>
              <a:rPr lang="en-GB" dirty="0" err="1" smtClean="0"/>
              <a:t>perthnasol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y </a:t>
            </a:r>
            <a:r>
              <a:rPr lang="en-GB" dirty="0" err="1" smtClean="0"/>
              <a:t>Cynllun</a:t>
            </a:r>
            <a:r>
              <a:rPr lang="en-GB" dirty="0" smtClean="0"/>
              <a:t> </a:t>
            </a:r>
            <a:r>
              <a:rPr lang="en-GB" dirty="0" err="1" smtClean="0"/>
              <a:t>Llythrennedd</a:t>
            </a:r>
            <a:r>
              <a:rPr lang="en-GB" dirty="0" smtClean="0"/>
              <a:t>, y </a:t>
            </a:r>
            <a:r>
              <a:rPr lang="en-GB" dirty="0" err="1" smtClean="0"/>
              <a:t>cynllun</a:t>
            </a:r>
            <a:r>
              <a:rPr lang="en-GB" dirty="0" smtClean="0"/>
              <a:t> AAA, y </a:t>
            </a:r>
            <a:r>
              <a:rPr lang="en-GB" dirty="0" err="1" smtClean="0"/>
              <a:t>cynllun</a:t>
            </a:r>
            <a:r>
              <a:rPr lang="en-GB" dirty="0" smtClean="0"/>
              <a:t> </a:t>
            </a:r>
            <a:r>
              <a:rPr lang="en-GB" dirty="0" err="1" smtClean="0"/>
              <a:t>Ymestyn</a:t>
            </a:r>
            <a:r>
              <a:rPr lang="en-GB" dirty="0" smtClean="0"/>
              <a:t> </a:t>
            </a:r>
            <a:r>
              <a:rPr lang="en-GB" dirty="0" err="1" smtClean="0"/>
              <a:t>Ysgolion</a:t>
            </a:r>
            <a:r>
              <a:rPr lang="en-GB" dirty="0" smtClean="0"/>
              <a:t>, y </a:t>
            </a:r>
            <a:r>
              <a:rPr lang="en-GB" dirty="0" err="1" smtClean="0"/>
              <a:t>cynllun</a:t>
            </a:r>
            <a:r>
              <a:rPr lang="en-GB" dirty="0" smtClean="0"/>
              <a:t> </a:t>
            </a:r>
            <a:r>
              <a:rPr lang="en-GB" dirty="0" err="1" smtClean="0"/>
              <a:t>TGCh</a:t>
            </a:r>
            <a:r>
              <a:rPr lang="en-GB" dirty="0" smtClean="0"/>
              <a:t> ….</a:t>
            </a:r>
            <a:endParaRPr lang="en-GB" dirty="0"/>
          </a:p>
          <a:p>
            <a:pPr lvl="1">
              <a:lnSpc>
                <a:spcPct val="90000"/>
              </a:lnSpc>
            </a:pPr>
            <a:r>
              <a:rPr lang="en-GB" dirty="0" err="1" smtClean="0"/>
              <a:t>Ond</a:t>
            </a:r>
            <a:r>
              <a:rPr lang="en-GB" dirty="0" smtClean="0"/>
              <a:t> </a:t>
            </a:r>
            <a:r>
              <a:rPr lang="en-GB" dirty="0" err="1" smtClean="0"/>
              <a:t>prin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endParaRPr lang="en-GB" dirty="0"/>
          </a:p>
        </p:txBody>
      </p:sp>
      <p:sp>
        <p:nvSpPr>
          <p:cNvPr id="23554" name="Slide Number Placeholder 5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/>
          <a:lstStyle/>
          <a:p>
            <a:fld id="{B24F83A3-49FB-6648-B4BA-07B8A5146669}" type="slidenum">
              <a:rPr lang="en-GB" sz="1400">
                <a:solidFill>
                  <a:schemeClr val="tx1"/>
                </a:solidFill>
                <a:latin typeface="Arial" charset="0"/>
              </a:rPr>
              <a:pPr/>
              <a:t>19</a:t>
            </a:fld>
            <a:endParaRPr lang="en-GB" sz="1400">
              <a:solidFill>
                <a:schemeClr val="tx1"/>
              </a:solidFill>
              <a:latin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15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506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9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3600" dirty="0">
                <a:solidFill>
                  <a:srgbClr val="94007C"/>
                </a:solidFill>
              </a:rPr>
              <a:t>Summary </a:t>
            </a:r>
            <a:r>
              <a:rPr lang="en-GB" sz="3600" dirty="0" smtClean="0">
                <a:solidFill>
                  <a:srgbClr val="94007C"/>
                </a:solidFill>
              </a:rPr>
              <a:t>–</a:t>
            </a:r>
            <a:r>
              <a:rPr lang="en-GB" sz="3600" i="1" dirty="0" smtClean="0">
                <a:solidFill>
                  <a:srgbClr val="94007C"/>
                </a:solidFill>
              </a:rPr>
              <a:t> FLOW</a:t>
            </a:r>
            <a:br>
              <a:rPr lang="en-GB" sz="3600" i="1" dirty="0" smtClean="0">
                <a:solidFill>
                  <a:srgbClr val="94007C"/>
                </a:solidFill>
              </a:rPr>
            </a:br>
            <a:endParaRPr lang="en-GB" sz="3600" dirty="0">
              <a:solidFill>
                <a:srgbClr val="94007C"/>
              </a:solidFill>
            </a:endParaRPr>
          </a:p>
        </p:txBody>
      </p:sp>
      <p:sp>
        <p:nvSpPr>
          <p:cNvPr id="2" name="Content Placeholder 1"/>
          <p:cNvSpPr>
            <a:spLocks noGrp="1"/>
          </p:cNvSpPr>
          <p:nvPr>
            <p:ph sz="half" idx="2"/>
          </p:nvPr>
        </p:nvSpPr>
        <p:spPr>
          <a:xfrm>
            <a:off x="2435192" y="1600199"/>
            <a:ext cx="6549923" cy="4525963"/>
          </a:xfrm>
        </p:spPr>
        <p:txBody>
          <a:bodyPr>
            <a:normAutofit fontScale="92500" lnSpcReduction="10000"/>
          </a:bodyPr>
          <a:lstStyle/>
          <a:p>
            <a:r>
              <a:rPr lang="en-GB" dirty="0" err="1" smtClean="0"/>
              <a:t>Cynlluniau</a:t>
            </a:r>
            <a:r>
              <a:rPr lang="en-GB" dirty="0" smtClean="0"/>
              <a:t> main, CAMPUS</a:t>
            </a:r>
          </a:p>
          <a:p>
            <a:pPr>
              <a:lnSpc>
                <a:spcPct val="90000"/>
              </a:lnSpc>
            </a:pPr>
            <a:r>
              <a:rPr lang="en-GB" sz="2400" dirty="0" err="1" smtClean="0"/>
              <a:t>Dilyn</a:t>
            </a:r>
            <a:r>
              <a:rPr lang="en-GB" sz="2400" dirty="0" smtClean="0"/>
              <a:t> y </a:t>
            </a:r>
            <a:r>
              <a:rPr lang="en-GB" sz="2400" dirty="0"/>
              <a:t>data: </a:t>
            </a:r>
            <a:r>
              <a:rPr lang="en-GB" sz="2400" i="1" u="sng" dirty="0" err="1" smtClean="0"/>
              <a:t>gofyn</a:t>
            </a:r>
            <a:r>
              <a:rPr lang="en-GB" sz="2400" dirty="0" smtClean="0"/>
              <a:t> ac </a:t>
            </a:r>
            <a:r>
              <a:rPr lang="en-GB" sz="2400" i="1" u="sng" dirty="0" err="1" smtClean="0"/>
              <a:t>ateb</a:t>
            </a:r>
            <a:r>
              <a:rPr lang="en-GB" sz="2400" u="sng" dirty="0" smtClean="0"/>
              <a:t> y </a:t>
            </a:r>
            <a:r>
              <a:rPr lang="en-GB" sz="2400" u="sng" dirty="0" err="1" smtClean="0"/>
              <a:t>cwestiwn</a:t>
            </a:r>
            <a:endParaRPr lang="en-GB" sz="2400" u="sng" dirty="0"/>
          </a:p>
          <a:p>
            <a:pPr>
              <a:lnSpc>
                <a:spcPct val="90000"/>
              </a:lnSpc>
            </a:pPr>
            <a:r>
              <a:rPr lang="en-GB" sz="2400" i="1" dirty="0" err="1"/>
              <a:t>G</a:t>
            </a:r>
            <a:r>
              <a:rPr lang="en-GB" sz="2400" i="1" dirty="0" err="1" smtClean="0"/>
              <a:t>werthuso</a:t>
            </a:r>
            <a:r>
              <a:rPr lang="en-GB" sz="2400" dirty="0" smtClean="0"/>
              <a:t>, </a:t>
            </a:r>
            <a:r>
              <a:rPr lang="en-GB" sz="2400" dirty="0" err="1" smtClean="0"/>
              <a:t>nid</a:t>
            </a:r>
            <a:r>
              <a:rPr lang="en-GB" sz="2400" dirty="0" smtClean="0"/>
              <a:t> </a:t>
            </a:r>
            <a:r>
              <a:rPr lang="en-GB" sz="2400" dirty="0" err="1" smtClean="0"/>
              <a:t>disgrifio’n</a:t>
            </a:r>
            <a:r>
              <a:rPr lang="en-GB" sz="2400" dirty="0" smtClean="0"/>
              <a:t> </a:t>
            </a:r>
            <a:r>
              <a:rPr lang="en-GB" sz="2400" dirty="0" err="1" smtClean="0"/>
              <a:t>unig</a:t>
            </a:r>
            <a:endParaRPr lang="en-GB" sz="2400" dirty="0"/>
          </a:p>
          <a:p>
            <a:pPr lvl="1">
              <a:lnSpc>
                <a:spcPct val="90000"/>
              </a:lnSpc>
            </a:pPr>
            <a:r>
              <a:rPr lang="en-GB" sz="2000" dirty="0" smtClean="0">
                <a:solidFill>
                  <a:srgbClr val="FF0000"/>
                </a:solidFill>
              </a:rPr>
              <a:t>Pam?</a:t>
            </a:r>
            <a:endParaRPr lang="en-GB" sz="2000" dirty="0">
              <a:solidFill>
                <a:srgbClr val="FF0000"/>
              </a:solidFill>
            </a:endParaRPr>
          </a:p>
          <a:p>
            <a:pPr>
              <a:lnSpc>
                <a:spcPct val="90000"/>
              </a:lnSpc>
            </a:pPr>
            <a:r>
              <a:rPr lang="en-GB" sz="2400" i="1" dirty="0" err="1" smtClean="0"/>
              <a:t>Cyfeirio</a:t>
            </a:r>
            <a:r>
              <a:rPr lang="en-GB" sz="2400" dirty="0" smtClean="0"/>
              <a:t> at y </a:t>
            </a:r>
            <a:r>
              <a:rPr lang="en-GB" sz="2400" dirty="0" err="1" smtClean="0"/>
              <a:t>dystiolaeth</a:t>
            </a:r>
            <a:endParaRPr lang="en-GB" sz="2400" dirty="0"/>
          </a:p>
          <a:p>
            <a:pPr lvl="1">
              <a:lnSpc>
                <a:spcPct val="90000"/>
              </a:lnSpc>
            </a:pPr>
            <a:r>
              <a:rPr lang="en-GB" sz="2000" dirty="0" err="1" smtClean="0">
                <a:solidFill>
                  <a:srgbClr val="FF0000"/>
                </a:solidFill>
              </a:rPr>
              <a:t>Sut</a:t>
            </a:r>
            <a:r>
              <a:rPr lang="en-GB" sz="2000" dirty="0" smtClean="0">
                <a:solidFill>
                  <a:srgbClr val="FF0000"/>
                </a:solidFill>
              </a:rPr>
              <a:t> </a:t>
            </a:r>
            <a:r>
              <a:rPr lang="en-GB" sz="2000" dirty="0" err="1" smtClean="0">
                <a:solidFill>
                  <a:srgbClr val="FF0000"/>
                </a:solidFill>
              </a:rPr>
              <a:t>ydych</a:t>
            </a:r>
            <a:r>
              <a:rPr lang="en-GB" sz="2000" dirty="0" smtClean="0">
                <a:solidFill>
                  <a:srgbClr val="FF0000"/>
                </a:solidFill>
              </a:rPr>
              <a:t> </a:t>
            </a:r>
            <a:r>
              <a:rPr lang="en-GB" sz="2000" dirty="0" err="1" smtClean="0">
                <a:solidFill>
                  <a:srgbClr val="FF0000"/>
                </a:solidFill>
              </a:rPr>
              <a:t>chi’n</a:t>
            </a:r>
            <a:r>
              <a:rPr lang="en-GB" sz="2000" dirty="0" smtClean="0">
                <a:solidFill>
                  <a:srgbClr val="FF0000"/>
                </a:solidFill>
              </a:rPr>
              <a:t> </a:t>
            </a:r>
            <a:r>
              <a:rPr lang="en-GB" sz="2000" dirty="0" err="1" smtClean="0">
                <a:solidFill>
                  <a:srgbClr val="FF0000"/>
                </a:solidFill>
              </a:rPr>
              <a:t>gwybod</a:t>
            </a:r>
            <a:r>
              <a:rPr lang="en-GB" sz="2000" dirty="0" smtClean="0">
                <a:solidFill>
                  <a:srgbClr val="FF0000"/>
                </a:solidFill>
              </a:rPr>
              <a:t>?</a:t>
            </a:r>
            <a:endParaRPr lang="en-GB" sz="2000" dirty="0">
              <a:solidFill>
                <a:srgbClr val="FF0000"/>
              </a:solidFill>
            </a:endParaRPr>
          </a:p>
          <a:p>
            <a:pPr>
              <a:lnSpc>
                <a:spcPct val="90000"/>
              </a:lnSpc>
            </a:pPr>
            <a:r>
              <a:rPr lang="en-GB" sz="2400" dirty="0" err="1" smtClean="0"/>
              <a:t>Nid</a:t>
            </a:r>
            <a:r>
              <a:rPr lang="en-GB" sz="2400" dirty="0" smtClean="0"/>
              <a:t> </a:t>
            </a:r>
            <a:r>
              <a:rPr lang="en-GB" sz="2400" dirty="0" err="1" smtClean="0"/>
              <a:t>yw</a:t>
            </a:r>
            <a:r>
              <a:rPr lang="en-GB" sz="2400" dirty="0" smtClean="0"/>
              <a:t> </a:t>
            </a:r>
            <a:r>
              <a:rPr lang="en-GB" sz="2400" dirty="0" err="1" smtClean="0"/>
              <a:t>gweithredoedd</a:t>
            </a:r>
            <a:r>
              <a:rPr lang="en-GB" sz="2400" dirty="0" smtClean="0"/>
              <a:t> </a:t>
            </a:r>
            <a:r>
              <a:rPr lang="en-GB" sz="2400" dirty="0" err="1" smtClean="0"/>
              <a:t>sy’n</a:t>
            </a:r>
            <a:r>
              <a:rPr lang="en-GB" sz="2400" dirty="0" smtClean="0"/>
              <a:t> </a:t>
            </a:r>
            <a:r>
              <a:rPr lang="en-GB" sz="2400" dirty="0" err="1" smtClean="0"/>
              <a:t>galluogi</a:t>
            </a:r>
            <a:r>
              <a:rPr lang="en-GB" sz="2400" dirty="0" smtClean="0"/>
              <a:t> </a:t>
            </a:r>
            <a:r>
              <a:rPr lang="en-GB" sz="2400" dirty="0" err="1" smtClean="0"/>
              <a:t>yn</a:t>
            </a:r>
            <a:r>
              <a:rPr lang="en-GB" sz="2400" dirty="0" smtClean="0"/>
              <a:t> </a:t>
            </a:r>
            <a:r>
              <a:rPr lang="en-GB" sz="2400" dirty="0" err="1" smtClean="0"/>
              <a:t>ddeilliannau</a:t>
            </a:r>
            <a:r>
              <a:rPr lang="en-GB" sz="2400" dirty="0" smtClean="0"/>
              <a:t> </a:t>
            </a:r>
            <a:endParaRPr lang="en-GB" sz="2400" dirty="0"/>
          </a:p>
          <a:p>
            <a:pPr lvl="1">
              <a:lnSpc>
                <a:spcPct val="90000"/>
              </a:lnSpc>
            </a:pPr>
            <a:r>
              <a:rPr lang="en-GB" sz="2000" dirty="0" smtClean="0">
                <a:solidFill>
                  <a:srgbClr val="FF0000"/>
                </a:solidFill>
              </a:rPr>
              <a:t>Beth felly?</a:t>
            </a:r>
            <a:endParaRPr lang="en-GB" sz="2000" dirty="0">
              <a:solidFill>
                <a:srgbClr val="FF0000"/>
              </a:solidFill>
            </a:endParaRPr>
          </a:p>
          <a:p>
            <a:pPr>
              <a:lnSpc>
                <a:spcPct val="90000"/>
              </a:lnSpc>
            </a:pPr>
            <a:r>
              <a:rPr lang="en-GB" sz="2400" dirty="0" err="1" smtClean="0"/>
              <a:t>Achosion</a:t>
            </a:r>
            <a:r>
              <a:rPr lang="en-GB" sz="2400" dirty="0" smtClean="0"/>
              <a:t>/</a:t>
            </a:r>
            <a:r>
              <a:rPr lang="en-GB" sz="2400" dirty="0" err="1" smtClean="0"/>
              <a:t>gweithredoedd</a:t>
            </a:r>
            <a:r>
              <a:rPr lang="en-GB" sz="2400" dirty="0" smtClean="0"/>
              <a:t> </a:t>
            </a:r>
            <a:r>
              <a:rPr lang="en-GB" sz="2400" dirty="0" err="1" smtClean="0"/>
              <a:t>grwp</a:t>
            </a:r>
            <a:r>
              <a:rPr lang="en-GB" sz="2400" dirty="0" smtClean="0"/>
              <a:t> </a:t>
            </a:r>
            <a:r>
              <a:rPr lang="en-GB" sz="2400" dirty="0" err="1" smtClean="0"/>
              <a:t>strategol</a:t>
            </a:r>
            <a:r>
              <a:rPr lang="en-GB" sz="2400" dirty="0" smtClean="0"/>
              <a:t> </a:t>
            </a:r>
            <a:endParaRPr lang="en-GB" sz="2400" dirty="0"/>
          </a:p>
          <a:p>
            <a:pPr>
              <a:lnSpc>
                <a:spcPct val="90000"/>
              </a:lnSpc>
            </a:pPr>
            <a:r>
              <a:rPr lang="en-GB" sz="2400" dirty="0" err="1" smtClean="0"/>
              <a:t>Adrodd</a:t>
            </a:r>
            <a:r>
              <a:rPr lang="en-GB" sz="2400" dirty="0" smtClean="0"/>
              <a:t> </a:t>
            </a:r>
            <a:r>
              <a:rPr lang="en-GB" sz="2400" dirty="0" err="1" smtClean="0"/>
              <a:t>yn</a:t>
            </a:r>
            <a:r>
              <a:rPr lang="en-GB" sz="2400" dirty="0" smtClean="0"/>
              <a:t> </a:t>
            </a:r>
            <a:r>
              <a:rPr lang="en-GB" sz="2400" dirty="0" err="1" smtClean="0"/>
              <a:t>hanesyddol</a:t>
            </a:r>
            <a:r>
              <a:rPr lang="en-GB" sz="2400" dirty="0" smtClean="0"/>
              <a:t>.</a:t>
            </a:r>
            <a:endParaRPr lang="en-GB" sz="2400" dirty="0"/>
          </a:p>
          <a:p>
            <a:pPr>
              <a:lnSpc>
                <a:spcPct val="90000"/>
              </a:lnSpc>
            </a:pPr>
            <a:r>
              <a:rPr lang="en-GB" sz="2400" dirty="0" smtClean="0"/>
              <a:t>Bod </a:t>
            </a:r>
            <a:r>
              <a:rPr lang="en-GB" sz="2400" b="1" dirty="0" err="1" smtClean="0"/>
              <a:t>yn</a:t>
            </a:r>
            <a:r>
              <a:rPr lang="en-GB" sz="2400" b="1" dirty="0" smtClean="0"/>
              <a:t> </a:t>
            </a:r>
            <a:r>
              <a:rPr lang="en-GB" sz="2400" b="1" dirty="0" err="1" smtClean="0"/>
              <a:t>agored</a:t>
            </a:r>
            <a:r>
              <a:rPr lang="en-GB" sz="2400" b="1" dirty="0" smtClean="0"/>
              <a:t>, </a:t>
            </a:r>
            <a:r>
              <a:rPr lang="en-GB" sz="2400" b="1" dirty="0" err="1" smtClean="0"/>
              <a:t>didwyll</a:t>
            </a:r>
            <a:r>
              <a:rPr lang="en-GB" sz="2400" b="1" dirty="0" smtClean="0"/>
              <a:t>, </a:t>
            </a:r>
            <a:r>
              <a:rPr lang="en-GB" sz="2400" b="1" dirty="0" err="1" smtClean="0"/>
              <a:t>penodol</a:t>
            </a:r>
            <a:r>
              <a:rPr lang="en-GB" sz="2400" b="1" dirty="0" smtClean="0"/>
              <a:t> a </a:t>
            </a:r>
            <a:r>
              <a:rPr lang="en-GB" sz="2400" b="1" dirty="0" err="1" smtClean="0"/>
              <a:t>chryno</a:t>
            </a:r>
            <a:r>
              <a:rPr lang="en-GB" sz="2400" dirty="0" smtClean="0"/>
              <a:t>   </a:t>
            </a:r>
            <a:endParaRPr lang="en-GB" sz="2400" b="1" dirty="0"/>
          </a:p>
          <a:p>
            <a:pPr marL="0" indent="0">
              <a:lnSpc>
                <a:spcPct val="90000"/>
              </a:lnSpc>
              <a:buNone/>
            </a:pPr>
            <a:r>
              <a:rPr lang="en-GB" sz="1800" i="1" dirty="0" smtClean="0"/>
              <a:t>         </a:t>
            </a:r>
            <a:r>
              <a:rPr lang="en-GB" sz="1800" i="1" dirty="0" smtClean="0">
                <a:solidFill>
                  <a:srgbClr val="FF0000"/>
                </a:solidFill>
              </a:rPr>
              <a:t>Pam?          Beth felly?           </a:t>
            </a:r>
            <a:r>
              <a:rPr lang="en-GB" sz="1800" i="1" dirty="0" err="1" smtClean="0">
                <a:solidFill>
                  <a:srgbClr val="FF0000"/>
                </a:solidFill>
              </a:rPr>
              <a:t>Sut</a:t>
            </a:r>
            <a:r>
              <a:rPr lang="en-GB" sz="1800" i="1" dirty="0" smtClean="0">
                <a:solidFill>
                  <a:srgbClr val="FF0000"/>
                </a:solidFill>
              </a:rPr>
              <a:t> </a:t>
            </a:r>
            <a:r>
              <a:rPr lang="en-GB" sz="1800" i="1" dirty="0" err="1" smtClean="0">
                <a:solidFill>
                  <a:srgbClr val="FF0000"/>
                </a:solidFill>
              </a:rPr>
              <a:t>ydych</a:t>
            </a:r>
            <a:r>
              <a:rPr lang="en-GB" sz="1800" i="1" dirty="0" smtClean="0">
                <a:solidFill>
                  <a:srgbClr val="FF0000"/>
                </a:solidFill>
              </a:rPr>
              <a:t> </a:t>
            </a:r>
            <a:r>
              <a:rPr lang="en-GB" sz="1800" i="1" dirty="0" err="1" smtClean="0">
                <a:solidFill>
                  <a:srgbClr val="FF0000"/>
                </a:solidFill>
              </a:rPr>
              <a:t>chi’n</a:t>
            </a:r>
            <a:r>
              <a:rPr lang="en-GB" sz="1800" i="1" dirty="0" smtClean="0">
                <a:solidFill>
                  <a:srgbClr val="FF0000"/>
                </a:solidFill>
              </a:rPr>
              <a:t> </a:t>
            </a:r>
            <a:r>
              <a:rPr lang="en-GB" sz="1800" i="1" dirty="0" err="1" smtClean="0">
                <a:solidFill>
                  <a:srgbClr val="FF0000"/>
                </a:solidFill>
              </a:rPr>
              <a:t>gwybod</a:t>
            </a:r>
            <a:r>
              <a:rPr lang="en-GB" sz="1800" i="1" dirty="0" smtClean="0">
                <a:solidFill>
                  <a:srgbClr val="FF0000"/>
                </a:solidFill>
              </a:rPr>
              <a:t>?</a:t>
            </a:r>
            <a:endParaRPr lang="en-GB" sz="1800" i="1" dirty="0">
              <a:solidFill>
                <a:srgbClr val="FF0000"/>
              </a:solidFill>
            </a:endParaRPr>
          </a:p>
          <a:p>
            <a:pPr>
              <a:lnSpc>
                <a:spcPct val="90000"/>
              </a:lnSpc>
            </a:pPr>
            <a:r>
              <a:rPr lang="en-GB" sz="2400" b="1" dirty="0" smtClean="0"/>
              <a:t>Mae </a:t>
            </a:r>
            <a:r>
              <a:rPr lang="en-GB" sz="2400" b="1" dirty="0" err="1" smtClean="0"/>
              <a:t>hunan-werthusiad</a:t>
            </a:r>
            <a:r>
              <a:rPr lang="en-GB" sz="2400" b="1" dirty="0" smtClean="0"/>
              <a:t> </a:t>
            </a:r>
            <a:r>
              <a:rPr lang="en-GB" sz="2400" b="1" dirty="0" err="1" smtClean="0"/>
              <a:t>yn</a:t>
            </a:r>
            <a:r>
              <a:rPr lang="en-GB" sz="2400" b="1" dirty="0" smtClean="0"/>
              <a:t> </a:t>
            </a:r>
            <a:r>
              <a:rPr lang="en-GB" sz="2400" b="1" dirty="0" err="1" smtClean="0"/>
              <a:t>berchen</a:t>
            </a:r>
            <a:r>
              <a:rPr lang="en-GB" sz="2400" b="1" dirty="0" smtClean="0"/>
              <a:t> </a:t>
            </a:r>
            <a:r>
              <a:rPr lang="en-GB" sz="2400" b="1" dirty="0" err="1"/>
              <a:t>i</a:t>
            </a:r>
            <a:r>
              <a:rPr lang="en-GB" sz="2400" b="1" dirty="0" err="1" smtClean="0"/>
              <a:t>’r</a:t>
            </a:r>
            <a:r>
              <a:rPr lang="en-GB" sz="2400" b="1" dirty="0" smtClean="0"/>
              <a:t> </a:t>
            </a:r>
            <a:r>
              <a:rPr lang="en-GB" sz="2400" b="1" dirty="0" err="1" smtClean="0"/>
              <a:t>ysgol</a:t>
            </a:r>
            <a:r>
              <a:rPr lang="en-GB" sz="2400" b="1" dirty="0" smtClean="0"/>
              <a:t> </a:t>
            </a:r>
            <a:r>
              <a:rPr lang="en-GB" sz="2400" b="1" dirty="0" err="1" smtClean="0"/>
              <a:t>unigol</a:t>
            </a:r>
            <a:r>
              <a:rPr lang="en-GB" sz="2400" b="1" dirty="0" smtClean="0"/>
              <a:t>. </a:t>
            </a:r>
            <a:r>
              <a:rPr lang="en-GB" dirty="0" smtClean="0"/>
              <a:t> </a:t>
            </a:r>
            <a:endParaRPr lang="en-GB" dirty="0"/>
          </a:p>
        </p:txBody>
      </p:sp>
      <p:sp>
        <p:nvSpPr>
          <p:cNvPr id="24578" name="Slide Number Placeholder 5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/>
          <a:lstStyle/>
          <a:p>
            <a:fld id="{9F014D35-2552-6748-9FC6-5D7E0747A113}" type="slidenum">
              <a:rPr lang="en-GB" sz="1400">
                <a:solidFill>
                  <a:schemeClr val="tx1"/>
                </a:solidFill>
                <a:latin typeface="Arial" charset="0"/>
              </a:rPr>
              <a:pPr/>
              <a:t>20</a:t>
            </a:fld>
            <a:endParaRPr lang="en-GB" sz="1400">
              <a:solidFill>
                <a:schemeClr val="tx1"/>
              </a:solidFill>
              <a:latin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36803" y="1415951"/>
            <a:ext cx="8570259" cy="3539146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en-US" sz="4400" dirty="0" err="1" smtClean="0"/>
              <a:t>Dewch</a:t>
            </a:r>
            <a:r>
              <a:rPr lang="en-US" sz="4400" dirty="0" smtClean="0"/>
              <a:t> </a:t>
            </a:r>
            <a:r>
              <a:rPr lang="en-US" sz="4400" dirty="0" err="1" smtClean="0"/>
              <a:t>i</a:t>
            </a:r>
            <a:r>
              <a:rPr lang="en-US" sz="4400" dirty="0" smtClean="0"/>
              <a:t> </a:t>
            </a:r>
            <a:r>
              <a:rPr lang="en-US" sz="4400" dirty="0" err="1" smtClean="0"/>
              <a:t>ni</a:t>
            </a:r>
            <a:r>
              <a:rPr lang="en-US" sz="4400" dirty="0" smtClean="0"/>
              <a:t> </a:t>
            </a:r>
            <a:r>
              <a:rPr lang="en-US" sz="4400" dirty="0" err="1" smtClean="0"/>
              <a:t>edrych</a:t>
            </a:r>
            <a:r>
              <a:rPr lang="en-US" sz="4400" dirty="0" smtClean="0"/>
              <a:t> </a:t>
            </a:r>
            <a:r>
              <a:rPr lang="en-US" sz="4400" dirty="0" err="1" smtClean="0"/>
              <a:t>ar</a:t>
            </a:r>
            <a:r>
              <a:rPr lang="en-US" sz="4400" dirty="0" smtClean="0"/>
              <a:t> rai </a:t>
            </a:r>
            <a:r>
              <a:rPr lang="en-US" sz="4400" dirty="0" err="1" smtClean="0"/>
              <a:t>enghreifftiau</a:t>
            </a:r>
            <a:r>
              <a:rPr lang="en-US" sz="4400" dirty="0" smtClean="0"/>
              <a:t>!</a:t>
            </a:r>
            <a:endParaRPr lang="en-US" sz="4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359425" y="2289194"/>
            <a:ext cx="6400800" cy="1752600"/>
          </a:xfrm>
        </p:spPr>
        <p:txBody>
          <a:bodyPr>
            <a:normAutofit/>
          </a:bodyPr>
          <a:lstStyle/>
          <a:p>
            <a:r>
              <a:rPr lang="en-US" dirty="0" err="1" smtClean="0"/>
              <a:t>Sut</a:t>
            </a:r>
            <a:r>
              <a:rPr lang="en-US" dirty="0" smtClean="0"/>
              <a:t> </a:t>
            </a:r>
            <a:r>
              <a:rPr lang="en-US" dirty="0" err="1" smtClean="0"/>
              <a:t>mae</a:t>
            </a:r>
            <a:r>
              <a:rPr lang="en-US" dirty="0" smtClean="0"/>
              <a:t> </a:t>
            </a:r>
            <a:r>
              <a:rPr lang="en-US" dirty="0" err="1" smtClean="0"/>
              <a:t>arolwg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dylanwadu</a:t>
            </a:r>
            <a:r>
              <a:rPr lang="en-US" dirty="0" smtClean="0"/>
              <a:t> </a:t>
            </a:r>
            <a:r>
              <a:rPr lang="en-US" dirty="0" err="1" smtClean="0"/>
              <a:t>ar</a:t>
            </a:r>
            <a:r>
              <a:rPr lang="en-US" dirty="0" smtClean="0"/>
              <a:t> y </a:t>
            </a:r>
            <a:r>
              <a:rPr lang="en-US" dirty="0" smtClean="0"/>
              <a:t>CDY?</a:t>
            </a:r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28197" y="215948"/>
            <a:ext cx="4162978" cy="200219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359425" y="2289194"/>
            <a:ext cx="6400800" cy="3655876"/>
          </a:xfrm>
        </p:spPr>
        <p:txBody>
          <a:bodyPr>
            <a:normAutofit/>
          </a:bodyPr>
          <a:lstStyle/>
          <a:p>
            <a:r>
              <a:rPr lang="en-US" dirty="0" smtClean="0">
                <a:solidFill>
                  <a:schemeClr val="tx1"/>
                </a:solidFill>
              </a:rPr>
              <a:t>Mae </a:t>
            </a:r>
            <a:r>
              <a:rPr lang="en-US" dirty="0" err="1" smtClean="0">
                <a:solidFill>
                  <a:schemeClr val="tx1"/>
                </a:solidFill>
              </a:rPr>
              <a:t>pob</a:t>
            </a:r>
            <a:r>
              <a:rPr lang="en-US" dirty="0" smtClean="0">
                <a:solidFill>
                  <a:schemeClr val="tx1"/>
                </a:solidFill>
              </a:rPr>
              <a:t> </a:t>
            </a:r>
            <a:r>
              <a:rPr lang="en-US" dirty="0" err="1" smtClean="0">
                <a:solidFill>
                  <a:schemeClr val="tx1"/>
                </a:solidFill>
              </a:rPr>
              <a:t>ysgol</a:t>
            </a:r>
            <a:r>
              <a:rPr lang="en-US" dirty="0" smtClean="0">
                <a:solidFill>
                  <a:schemeClr val="tx1"/>
                </a:solidFill>
              </a:rPr>
              <a:t> </a:t>
            </a:r>
            <a:r>
              <a:rPr lang="en-US" dirty="0" err="1" smtClean="0">
                <a:solidFill>
                  <a:schemeClr val="tx1"/>
                </a:solidFill>
              </a:rPr>
              <a:t>yn</a:t>
            </a:r>
            <a:r>
              <a:rPr lang="en-US" dirty="0" smtClean="0">
                <a:solidFill>
                  <a:schemeClr val="tx1"/>
                </a:solidFill>
              </a:rPr>
              <a:t> </a:t>
            </a:r>
            <a:r>
              <a:rPr lang="en-US" dirty="0" err="1" smtClean="0">
                <a:solidFill>
                  <a:schemeClr val="tx1"/>
                </a:solidFill>
              </a:rPr>
              <a:t>gorfod</a:t>
            </a:r>
            <a:r>
              <a:rPr lang="en-US" dirty="0" smtClean="0">
                <a:solidFill>
                  <a:schemeClr val="tx1"/>
                </a:solidFill>
              </a:rPr>
              <a:t> </a:t>
            </a:r>
            <a:r>
              <a:rPr lang="en-US" dirty="0" err="1" smtClean="0">
                <a:solidFill>
                  <a:schemeClr val="tx1"/>
                </a:solidFill>
              </a:rPr>
              <a:t>ffurfio</a:t>
            </a:r>
            <a:r>
              <a:rPr lang="en-US" dirty="0" smtClean="0">
                <a:solidFill>
                  <a:schemeClr val="tx1"/>
                </a:solidFill>
              </a:rPr>
              <a:t> </a:t>
            </a:r>
            <a:r>
              <a:rPr lang="en-US" dirty="0" err="1" smtClean="0">
                <a:solidFill>
                  <a:schemeClr val="tx1"/>
                </a:solidFill>
              </a:rPr>
              <a:t>dogfen</a:t>
            </a:r>
            <a:r>
              <a:rPr lang="en-US" dirty="0" smtClean="0">
                <a:solidFill>
                  <a:schemeClr val="tx1"/>
                </a:solidFill>
              </a:rPr>
              <a:t> </a:t>
            </a:r>
            <a:r>
              <a:rPr lang="en-US" dirty="0" err="1" smtClean="0">
                <a:solidFill>
                  <a:schemeClr val="tx1"/>
                </a:solidFill>
              </a:rPr>
              <a:t>hunanwerthuso</a:t>
            </a:r>
            <a:r>
              <a:rPr lang="en-US" dirty="0" smtClean="0">
                <a:solidFill>
                  <a:schemeClr val="tx1"/>
                </a:solidFill>
              </a:rPr>
              <a:t>, a </a:t>
            </a:r>
            <a:r>
              <a:rPr lang="en-US" dirty="0" err="1" smtClean="0">
                <a:solidFill>
                  <a:schemeClr val="tx1"/>
                </a:solidFill>
              </a:rPr>
              <a:t>rôl</a:t>
            </a:r>
            <a:r>
              <a:rPr lang="en-US" dirty="0" smtClean="0">
                <a:solidFill>
                  <a:schemeClr val="tx1"/>
                </a:solidFill>
              </a:rPr>
              <a:t> </a:t>
            </a:r>
            <a:r>
              <a:rPr lang="en-US" dirty="0" err="1" smtClean="0">
                <a:solidFill>
                  <a:schemeClr val="tx1"/>
                </a:solidFill>
              </a:rPr>
              <a:t>Estyn</a:t>
            </a:r>
            <a:r>
              <a:rPr lang="en-US" dirty="0" smtClean="0">
                <a:solidFill>
                  <a:schemeClr val="tx1"/>
                </a:solidFill>
              </a:rPr>
              <a:t> </a:t>
            </a:r>
            <a:r>
              <a:rPr lang="en-US" dirty="0" err="1" smtClean="0">
                <a:solidFill>
                  <a:schemeClr val="tx1"/>
                </a:solidFill>
              </a:rPr>
              <a:t>yw</a:t>
            </a:r>
            <a:r>
              <a:rPr lang="en-US" dirty="0" smtClean="0">
                <a:solidFill>
                  <a:schemeClr val="tx1"/>
                </a:solidFill>
              </a:rPr>
              <a:t> </a:t>
            </a:r>
            <a:r>
              <a:rPr lang="en-US" dirty="0" err="1" smtClean="0">
                <a:solidFill>
                  <a:schemeClr val="tx1"/>
                </a:solidFill>
              </a:rPr>
              <a:t>i</a:t>
            </a:r>
            <a:r>
              <a:rPr lang="en-US" dirty="0" smtClean="0">
                <a:solidFill>
                  <a:schemeClr val="tx1"/>
                </a:solidFill>
              </a:rPr>
              <a:t> </a:t>
            </a:r>
            <a:r>
              <a:rPr lang="en-US" dirty="0" err="1" smtClean="0">
                <a:solidFill>
                  <a:schemeClr val="tx1"/>
                </a:solidFill>
              </a:rPr>
              <a:t>nodi</a:t>
            </a:r>
            <a:r>
              <a:rPr lang="en-US" dirty="0" smtClean="0">
                <a:solidFill>
                  <a:schemeClr val="tx1"/>
                </a:solidFill>
              </a:rPr>
              <a:t> </a:t>
            </a:r>
            <a:r>
              <a:rPr lang="en-US" dirty="0" err="1" smtClean="0">
                <a:solidFill>
                  <a:schemeClr val="tx1"/>
                </a:solidFill>
              </a:rPr>
              <a:t>os</a:t>
            </a:r>
            <a:r>
              <a:rPr lang="en-US" dirty="0" smtClean="0">
                <a:solidFill>
                  <a:schemeClr val="tx1"/>
                </a:solidFill>
              </a:rPr>
              <a:t> </a:t>
            </a:r>
            <a:r>
              <a:rPr lang="en-US" dirty="0" err="1" smtClean="0">
                <a:solidFill>
                  <a:schemeClr val="tx1"/>
                </a:solidFill>
              </a:rPr>
              <a:t>maent</a:t>
            </a:r>
            <a:r>
              <a:rPr lang="en-US" dirty="0" smtClean="0">
                <a:solidFill>
                  <a:schemeClr val="tx1"/>
                </a:solidFill>
              </a:rPr>
              <a:t> </a:t>
            </a:r>
            <a:r>
              <a:rPr lang="en-US" dirty="0" err="1" smtClean="0">
                <a:solidFill>
                  <a:schemeClr val="tx1"/>
                </a:solidFill>
              </a:rPr>
              <a:t>yn</a:t>
            </a:r>
            <a:r>
              <a:rPr lang="en-US" dirty="0" smtClean="0">
                <a:solidFill>
                  <a:schemeClr val="tx1"/>
                </a:solidFill>
              </a:rPr>
              <a:t> </a:t>
            </a:r>
            <a:r>
              <a:rPr lang="en-US" dirty="0" err="1" smtClean="0">
                <a:solidFill>
                  <a:schemeClr val="tx1"/>
                </a:solidFill>
              </a:rPr>
              <a:t>cytuno</a:t>
            </a:r>
            <a:r>
              <a:rPr lang="en-US" dirty="0" smtClean="0">
                <a:solidFill>
                  <a:schemeClr val="tx1"/>
                </a:solidFill>
              </a:rPr>
              <a:t> </a:t>
            </a:r>
            <a:r>
              <a:rPr lang="en-US" dirty="0" err="1" smtClean="0">
                <a:solidFill>
                  <a:schemeClr val="tx1"/>
                </a:solidFill>
              </a:rPr>
              <a:t>efo’r</a:t>
            </a:r>
            <a:r>
              <a:rPr lang="en-US" dirty="0" smtClean="0">
                <a:solidFill>
                  <a:schemeClr val="tx1"/>
                </a:solidFill>
              </a:rPr>
              <a:t> </a:t>
            </a:r>
            <a:r>
              <a:rPr lang="en-US" dirty="0" err="1" smtClean="0">
                <a:solidFill>
                  <a:schemeClr val="tx1"/>
                </a:solidFill>
              </a:rPr>
              <a:t>gwerthusiad</a:t>
            </a:r>
            <a:r>
              <a:rPr lang="en-US" dirty="0" smtClean="0">
                <a:solidFill>
                  <a:schemeClr val="tx1"/>
                </a:solidFill>
              </a:rPr>
              <a:t>.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28197" y="215948"/>
            <a:ext cx="4162978" cy="200219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00116" y="0"/>
            <a:ext cx="8229600" cy="1143000"/>
          </a:xfrm>
        </p:spPr>
        <p:txBody>
          <a:bodyPr/>
          <a:lstStyle/>
          <a:p>
            <a:r>
              <a:rPr lang="en-US" dirty="0" err="1" smtClean="0">
                <a:solidFill>
                  <a:srgbClr val="94007C"/>
                </a:solidFill>
              </a:rPr>
              <a:t>Cynllun</a:t>
            </a:r>
            <a:r>
              <a:rPr lang="en-US" dirty="0" smtClean="0">
                <a:solidFill>
                  <a:srgbClr val="94007C"/>
                </a:solidFill>
              </a:rPr>
              <a:t> </a:t>
            </a:r>
            <a:r>
              <a:rPr lang="en-US" dirty="0" err="1" smtClean="0">
                <a:solidFill>
                  <a:srgbClr val="94007C"/>
                </a:solidFill>
              </a:rPr>
              <a:t>gweithredu</a:t>
            </a:r>
            <a:r>
              <a:rPr lang="en-US" dirty="0" smtClean="0">
                <a:solidFill>
                  <a:srgbClr val="94007C"/>
                </a:solidFill>
              </a:rPr>
              <a:t> </a:t>
            </a:r>
            <a:r>
              <a:rPr lang="en-US" dirty="0" err="1" smtClean="0">
                <a:solidFill>
                  <a:srgbClr val="94007C"/>
                </a:solidFill>
              </a:rPr>
              <a:t>Ol-Estyn</a:t>
            </a:r>
            <a:r>
              <a:rPr lang="en-US" dirty="0" smtClean="0"/>
              <a:t>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56578" y="917340"/>
            <a:ext cx="7187422" cy="4525963"/>
          </a:xfrm>
        </p:spPr>
        <p:txBody>
          <a:bodyPr>
            <a:noAutofit/>
          </a:bodyPr>
          <a:lstStyle/>
          <a:p>
            <a:pPr>
              <a:buNone/>
            </a:pPr>
            <a:r>
              <a:rPr lang="en-US" sz="1800" b="1" dirty="0" err="1" smtClean="0"/>
              <a:t>Argymhellion</a:t>
            </a:r>
            <a:endParaRPr lang="en-US" sz="1800" b="1" dirty="0" smtClean="0"/>
          </a:p>
          <a:p>
            <a:pPr>
              <a:buNone/>
            </a:pPr>
            <a:r>
              <a:rPr lang="en-US" sz="1800" dirty="0" err="1" smtClean="0"/>
              <a:t>Er</a:t>
            </a:r>
            <a:r>
              <a:rPr lang="en-US" sz="1800" dirty="0" smtClean="0"/>
              <a:t> </a:t>
            </a:r>
            <a:r>
              <a:rPr lang="en-US" sz="1800" dirty="0" err="1" smtClean="0"/>
              <a:t>mwyn</a:t>
            </a:r>
            <a:r>
              <a:rPr lang="en-US" sz="1800" dirty="0" smtClean="0"/>
              <a:t> </a:t>
            </a:r>
            <a:r>
              <a:rPr lang="en-US" sz="1800" dirty="0" err="1" smtClean="0"/>
              <a:t>datblygu</a:t>
            </a:r>
            <a:r>
              <a:rPr lang="en-US" sz="1800" dirty="0" smtClean="0"/>
              <a:t> </a:t>
            </a:r>
            <a:r>
              <a:rPr lang="en-US" sz="1800" dirty="0" err="1" smtClean="0"/>
              <a:t>ymhellach</a:t>
            </a:r>
            <a:r>
              <a:rPr lang="en-US" sz="1800" dirty="0" smtClean="0"/>
              <a:t>, </a:t>
            </a:r>
            <a:r>
              <a:rPr lang="en-US" sz="1800" dirty="0" err="1" smtClean="0"/>
              <a:t>mae</a:t>
            </a:r>
            <a:r>
              <a:rPr lang="en-US" sz="1800" dirty="0" smtClean="0"/>
              <a:t> </a:t>
            </a:r>
            <a:r>
              <a:rPr lang="en-US" sz="1800" dirty="0" err="1" smtClean="0"/>
              <a:t>angen</a:t>
            </a:r>
            <a:r>
              <a:rPr lang="en-US" sz="1800" dirty="0" smtClean="0"/>
              <a:t> </a:t>
            </a:r>
            <a:r>
              <a:rPr lang="en-US" sz="1800" dirty="0" err="1"/>
              <a:t>i</a:t>
            </a:r>
            <a:r>
              <a:rPr lang="en-US" sz="1800" dirty="0" err="1" smtClean="0"/>
              <a:t>’r</a:t>
            </a:r>
            <a:r>
              <a:rPr lang="en-US" sz="1800" dirty="0" smtClean="0"/>
              <a:t> </a:t>
            </a:r>
            <a:r>
              <a:rPr lang="en-US" sz="1800" dirty="0" err="1" smtClean="0"/>
              <a:t>ysgol</a:t>
            </a:r>
            <a:r>
              <a:rPr lang="en-US" sz="1800" dirty="0" smtClean="0"/>
              <a:t> i:</a:t>
            </a:r>
            <a:endParaRPr lang="en-US" sz="1800" dirty="0" smtClean="0"/>
          </a:p>
          <a:p>
            <a:pPr>
              <a:buNone/>
            </a:pPr>
            <a:endParaRPr lang="en-US" sz="1800" dirty="0" smtClean="0"/>
          </a:p>
          <a:p>
            <a:pPr>
              <a:buNone/>
            </a:pPr>
            <a:r>
              <a:rPr lang="en-US" sz="1800" dirty="0"/>
              <a:t>A</a:t>
            </a:r>
            <a:r>
              <a:rPr lang="en-US" sz="1800" dirty="0" smtClean="0"/>
              <a:t>1 </a:t>
            </a:r>
            <a:r>
              <a:rPr lang="en-US" sz="1800" dirty="0" err="1" smtClean="0"/>
              <a:t>adeiladu</a:t>
            </a:r>
            <a:r>
              <a:rPr lang="en-US" sz="1800" dirty="0" smtClean="0"/>
              <a:t> </a:t>
            </a:r>
            <a:r>
              <a:rPr lang="en-US" sz="1800" dirty="0" err="1" smtClean="0"/>
              <a:t>ar</a:t>
            </a:r>
            <a:r>
              <a:rPr lang="en-US" sz="1800" dirty="0" smtClean="0"/>
              <a:t> </a:t>
            </a:r>
            <a:r>
              <a:rPr lang="en-US" sz="1800" dirty="0" err="1" smtClean="0"/>
              <a:t>welliant</a:t>
            </a:r>
            <a:r>
              <a:rPr lang="en-US" sz="1800" dirty="0" smtClean="0"/>
              <a:t> </a:t>
            </a:r>
            <a:r>
              <a:rPr lang="en-US" sz="1800" dirty="0" err="1" smtClean="0"/>
              <a:t>mewn</a:t>
            </a:r>
            <a:r>
              <a:rPr lang="en-US" sz="1800" dirty="0" smtClean="0"/>
              <a:t> </a:t>
            </a:r>
            <a:r>
              <a:rPr lang="en-US" sz="1800" dirty="0" err="1" smtClean="0"/>
              <a:t>cyrhaeddiad</a:t>
            </a:r>
            <a:r>
              <a:rPr lang="en-US" sz="1800" dirty="0" smtClean="0"/>
              <a:t> </a:t>
            </a:r>
            <a:r>
              <a:rPr lang="en-US" sz="1800" dirty="0" err="1" smtClean="0"/>
              <a:t>disgyblion</a:t>
            </a:r>
            <a:r>
              <a:rPr lang="en-US" sz="1800" dirty="0" smtClean="0"/>
              <a:t> </a:t>
            </a:r>
            <a:r>
              <a:rPr lang="en-US" sz="1800" dirty="0" err="1" smtClean="0"/>
              <a:t>ar</a:t>
            </a:r>
            <a:r>
              <a:rPr lang="en-US" sz="1800" dirty="0" smtClean="0"/>
              <a:t> </a:t>
            </a:r>
            <a:r>
              <a:rPr lang="en-US" sz="1800" dirty="0" err="1" smtClean="0"/>
              <a:t>ddiwedd</a:t>
            </a:r>
            <a:r>
              <a:rPr lang="en-US" sz="1800" dirty="0" smtClean="0"/>
              <a:t> y </a:t>
            </a:r>
            <a:r>
              <a:rPr lang="en-US" sz="1800" dirty="0" err="1" smtClean="0"/>
              <a:t>ddau</a:t>
            </a:r>
            <a:r>
              <a:rPr lang="en-US" sz="1800" dirty="0" smtClean="0"/>
              <a:t> </a:t>
            </a:r>
            <a:r>
              <a:rPr lang="en-US" sz="1800" dirty="0" err="1" smtClean="0"/>
              <a:t>gyfnod</a:t>
            </a:r>
            <a:r>
              <a:rPr lang="en-US" sz="1800" dirty="0" smtClean="0"/>
              <a:t> </a:t>
            </a:r>
            <a:r>
              <a:rPr lang="en-US" sz="1800" dirty="0" err="1" smtClean="0"/>
              <a:t>allweddol</a:t>
            </a:r>
            <a:r>
              <a:rPr lang="en-US" sz="1800" dirty="0" smtClean="0"/>
              <a:t> a </a:t>
            </a:r>
            <a:r>
              <a:rPr lang="en-US" sz="1800" dirty="0" err="1" smtClean="0"/>
              <a:t>gwella</a:t>
            </a:r>
            <a:r>
              <a:rPr lang="en-US" sz="1800" dirty="0" smtClean="0"/>
              <a:t> </a:t>
            </a:r>
            <a:r>
              <a:rPr lang="en-US" sz="1800" dirty="0" err="1" smtClean="0"/>
              <a:t>ymhellach</a:t>
            </a:r>
            <a:r>
              <a:rPr lang="en-US" sz="1800" dirty="0" smtClean="0"/>
              <a:t> </a:t>
            </a:r>
            <a:r>
              <a:rPr lang="en-US" sz="1800" dirty="0" err="1" smtClean="0"/>
              <a:t>perfformiad</a:t>
            </a:r>
            <a:r>
              <a:rPr lang="en-US" sz="1800" dirty="0" smtClean="0"/>
              <a:t> </a:t>
            </a:r>
            <a:r>
              <a:rPr lang="en-US" sz="1800" dirty="0" err="1" smtClean="0"/>
              <a:t>disgyblion</a:t>
            </a:r>
            <a:r>
              <a:rPr lang="en-US" sz="1800" dirty="0" smtClean="0"/>
              <a:t> </a:t>
            </a:r>
            <a:r>
              <a:rPr lang="en-US" sz="1800" dirty="0" err="1" smtClean="0"/>
              <a:t>mwy</a:t>
            </a:r>
            <a:r>
              <a:rPr lang="en-US" sz="1800" dirty="0" smtClean="0"/>
              <a:t> </a:t>
            </a:r>
            <a:r>
              <a:rPr lang="en-US" sz="1800" dirty="0" err="1" smtClean="0"/>
              <a:t>abl</a:t>
            </a:r>
            <a:r>
              <a:rPr lang="en-US" sz="1800" dirty="0" smtClean="0"/>
              <a:t>; </a:t>
            </a:r>
            <a:endParaRPr lang="en-US" sz="1800" dirty="0"/>
          </a:p>
          <a:p>
            <a:pPr>
              <a:buNone/>
            </a:pPr>
            <a:r>
              <a:rPr lang="en-US" sz="1800" dirty="0"/>
              <a:t>A</a:t>
            </a:r>
            <a:r>
              <a:rPr lang="en-US" sz="1800" dirty="0" smtClean="0"/>
              <a:t>2 </a:t>
            </a:r>
            <a:r>
              <a:rPr lang="en-US" sz="1800" dirty="0" err="1" smtClean="0"/>
              <a:t>ymestyn</a:t>
            </a:r>
            <a:r>
              <a:rPr lang="en-US" sz="1800" dirty="0" smtClean="0"/>
              <a:t> </a:t>
            </a:r>
            <a:r>
              <a:rPr lang="en-US" sz="1800" dirty="0" err="1" smtClean="0"/>
              <a:t>sgiliau</a:t>
            </a:r>
            <a:r>
              <a:rPr lang="en-US" sz="1800" dirty="0" smtClean="0"/>
              <a:t> </a:t>
            </a:r>
            <a:r>
              <a:rPr lang="en-US" sz="1800" dirty="0" err="1" smtClean="0"/>
              <a:t>llafaredd</a:t>
            </a:r>
            <a:r>
              <a:rPr lang="en-US" sz="1800" dirty="0" smtClean="0"/>
              <a:t>, </a:t>
            </a:r>
            <a:r>
              <a:rPr lang="en-US" sz="1800" dirty="0" err="1" smtClean="0"/>
              <a:t>ysgrifennu</a:t>
            </a:r>
            <a:r>
              <a:rPr lang="en-US" sz="1800" dirty="0" smtClean="0"/>
              <a:t> a </a:t>
            </a:r>
            <a:r>
              <a:rPr lang="en-US" sz="1800" dirty="0" err="1" smtClean="0"/>
              <a:t>rhifedd</a:t>
            </a:r>
            <a:r>
              <a:rPr lang="en-US" sz="1800" dirty="0" smtClean="0"/>
              <a:t> </a:t>
            </a:r>
            <a:r>
              <a:rPr lang="en-US" sz="1800" dirty="0" err="1" smtClean="0"/>
              <a:t>disgyblion</a:t>
            </a:r>
            <a:r>
              <a:rPr lang="en-US" sz="1800" dirty="0" smtClean="0"/>
              <a:t> </a:t>
            </a:r>
            <a:r>
              <a:rPr lang="en-US" sz="1800" dirty="0" err="1" smtClean="0"/>
              <a:t>ar</a:t>
            </a:r>
            <a:r>
              <a:rPr lang="en-US" sz="1800" dirty="0" smtClean="0"/>
              <a:t> draws y </a:t>
            </a:r>
            <a:r>
              <a:rPr lang="en-US" sz="1800" dirty="0" err="1" smtClean="0"/>
              <a:t>cwricwlwm</a:t>
            </a:r>
            <a:r>
              <a:rPr lang="en-US" sz="1800" dirty="0" smtClean="0"/>
              <a:t>;</a:t>
            </a:r>
            <a:endParaRPr lang="en-US" sz="1800" dirty="0"/>
          </a:p>
          <a:p>
            <a:pPr>
              <a:buNone/>
            </a:pPr>
            <a:r>
              <a:rPr lang="en-US" sz="1800" dirty="0"/>
              <a:t>A</a:t>
            </a:r>
            <a:r>
              <a:rPr lang="en-US" sz="1800" dirty="0" smtClean="0"/>
              <a:t>3 </a:t>
            </a:r>
            <a:r>
              <a:rPr lang="en-US" sz="1800" dirty="0" err="1" smtClean="0"/>
              <a:t>cryfhau</a:t>
            </a:r>
            <a:r>
              <a:rPr lang="en-US" sz="1800" dirty="0" smtClean="0"/>
              <a:t> </a:t>
            </a:r>
            <a:r>
              <a:rPr lang="en-US" sz="1800" dirty="0" err="1" smtClean="0"/>
              <a:t>sgiliau</a:t>
            </a:r>
            <a:r>
              <a:rPr lang="en-US" sz="1800" dirty="0" smtClean="0"/>
              <a:t> </a:t>
            </a:r>
            <a:r>
              <a:rPr lang="en-US" sz="1800" dirty="0" err="1" smtClean="0"/>
              <a:t>Cymraeg</a:t>
            </a:r>
            <a:r>
              <a:rPr lang="en-US" sz="1800" dirty="0" smtClean="0"/>
              <a:t> ail </a:t>
            </a:r>
            <a:r>
              <a:rPr lang="en-US" sz="1800" dirty="0" err="1" smtClean="0"/>
              <a:t>iaith</a:t>
            </a:r>
            <a:r>
              <a:rPr lang="en-US" sz="1800" dirty="0" smtClean="0"/>
              <a:t> </a:t>
            </a:r>
            <a:r>
              <a:rPr lang="en-US" sz="1800" dirty="0" err="1" smtClean="0"/>
              <a:t>disgyblion</a:t>
            </a:r>
            <a:r>
              <a:rPr lang="en-US" sz="1800" dirty="0" smtClean="0"/>
              <a:t> a </a:t>
            </a:r>
            <a:r>
              <a:rPr lang="en-US" sz="1800" dirty="0" err="1" smtClean="0"/>
              <a:t>datblygu</a:t>
            </a:r>
            <a:r>
              <a:rPr lang="en-US" sz="1800" dirty="0" smtClean="0"/>
              <a:t> </a:t>
            </a:r>
            <a:r>
              <a:rPr lang="en-US" sz="1800" dirty="0" err="1" smtClean="0"/>
              <a:t>eu</a:t>
            </a:r>
            <a:r>
              <a:rPr lang="en-US" sz="1800" dirty="0" smtClean="0"/>
              <a:t> </a:t>
            </a:r>
            <a:r>
              <a:rPr lang="en-US" sz="1800" dirty="0" err="1" smtClean="0"/>
              <a:t>hyder</a:t>
            </a:r>
            <a:r>
              <a:rPr lang="en-US" sz="1800" dirty="0" smtClean="0"/>
              <a:t> </a:t>
            </a:r>
            <a:r>
              <a:rPr lang="en-US" sz="1800" dirty="0" err="1" smtClean="0"/>
              <a:t>i</a:t>
            </a:r>
            <a:r>
              <a:rPr lang="en-US" sz="1800" dirty="0" smtClean="0"/>
              <a:t> </a:t>
            </a:r>
            <a:r>
              <a:rPr lang="en-US" sz="1800" dirty="0" err="1" smtClean="0"/>
              <a:t>siarad</a:t>
            </a:r>
            <a:r>
              <a:rPr lang="en-US" sz="1800" dirty="0" smtClean="0"/>
              <a:t> </a:t>
            </a:r>
            <a:r>
              <a:rPr lang="en-US" sz="1800" dirty="0" err="1" smtClean="0"/>
              <a:t>Cymraeg</a:t>
            </a:r>
            <a:r>
              <a:rPr lang="en-US" sz="1800" dirty="0" smtClean="0"/>
              <a:t> </a:t>
            </a:r>
            <a:r>
              <a:rPr lang="en-US" sz="1800" dirty="0" err="1" smtClean="0"/>
              <a:t>mewn</a:t>
            </a:r>
            <a:r>
              <a:rPr lang="en-US" sz="1800" dirty="0" smtClean="0"/>
              <a:t> </a:t>
            </a:r>
            <a:r>
              <a:rPr lang="en-US" sz="1800" dirty="0" err="1" smtClean="0"/>
              <a:t>amryw</a:t>
            </a:r>
            <a:r>
              <a:rPr lang="en-US" sz="1800" dirty="0" smtClean="0"/>
              <a:t> o </a:t>
            </a:r>
            <a:r>
              <a:rPr lang="en-US" sz="1800" dirty="0" err="1" smtClean="0"/>
              <a:t>gyd-destunau</a:t>
            </a:r>
            <a:r>
              <a:rPr lang="en-US" sz="1800" dirty="0" smtClean="0"/>
              <a:t>;</a:t>
            </a:r>
            <a:endParaRPr lang="en-US" sz="1800" dirty="0"/>
          </a:p>
          <a:p>
            <a:pPr>
              <a:buNone/>
            </a:pPr>
            <a:r>
              <a:rPr lang="en-US" sz="1800" dirty="0"/>
              <a:t>A</a:t>
            </a:r>
            <a:r>
              <a:rPr lang="en-US" sz="1800" dirty="0" smtClean="0"/>
              <a:t>4 </a:t>
            </a:r>
            <a:r>
              <a:rPr lang="en-US" sz="1800" dirty="0" err="1" smtClean="0"/>
              <a:t>sicrhau</a:t>
            </a:r>
            <a:r>
              <a:rPr lang="en-US" sz="1800" dirty="0" smtClean="0"/>
              <a:t> </a:t>
            </a:r>
            <a:r>
              <a:rPr lang="en-US" sz="1800" dirty="0" err="1" smtClean="0"/>
              <a:t>cysondeb</a:t>
            </a:r>
            <a:r>
              <a:rPr lang="en-US" sz="1800" dirty="0" smtClean="0"/>
              <a:t> </a:t>
            </a:r>
            <a:r>
              <a:rPr lang="en-US" sz="1800" dirty="0" err="1" smtClean="0"/>
              <a:t>yn</a:t>
            </a:r>
            <a:r>
              <a:rPr lang="en-US" sz="1800" dirty="0" smtClean="0"/>
              <a:t> </a:t>
            </a:r>
            <a:r>
              <a:rPr lang="en-US" sz="1800" dirty="0" err="1" smtClean="0"/>
              <a:t>ansawdd</a:t>
            </a:r>
            <a:r>
              <a:rPr lang="en-US" sz="1800" dirty="0" smtClean="0"/>
              <a:t> </a:t>
            </a:r>
            <a:r>
              <a:rPr lang="en-US" sz="1800" dirty="0" err="1" smtClean="0"/>
              <a:t>yr</a:t>
            </a:r>
            <a:r>
              <a:rPr lang="en-US" sz="1800" dirty="0" smtClean="0"/>
              <a:t> </a:t>
            </a:r>
            <a:r>
              <a:rPr lang="en-US" sz="1800" dirty="0" err="1" smtClean="0"/>
              <a:t>adborth</a:t>
            </a:r>
            <a:r>
              <a:rPr lang="en-US" sz="1800" dirty="0" smtClean="0"/>
              <a:t> </a:t>
            </a:r>
            <a:r>
              <a:rPr lang="en-US" sz="1800" dirty="0" err="1" smtClean="0"/>
              <a:t>ysgrifenedig</a:t>
            </a:r>
            <a:r>
              <a:rPr lang="en-US" sz="1800" dirty="0" smtClean="0"/>
              <a:t> a </a:t>
            </a:r>
            <a:r>
              <a:rPr lang="en-US" sz="1800" dirty="0" err="1" smtClean="0"/>
              <a:t>roddir</a:t>
            </a:r>
            <a:r>
              <a:rPr lang="en-US" sz="1800" dirty="0" smtClean="0"/>
              <a:t> </a:t>
            </a:r>
            <a:r>
              <a:rPr lang="en-US" sz="1800" dirty="0" err="1" smtClean="0"/>
              <a:t>i</a:t>
            </a:r>
            <a:r>
              <a:rPr lang="en-US" sz="1800" dirty="0" smtClean="0"/>
              <a:t> </a:t>
            </a:r>
            <a:r>
              <a:rPr lang="en-US" sz="1800" dirty="0" err="1" smtClean="0"/>
              <a:t>ddisgyblion</a:t>
            </a:r>
            <a:r>
              <a:rPr lang="en-US" sz="1800" dirty="0" smtClean="0"/>
              <a:t> a </a:t>
            </a:r>
            <a:r>
              <a:rPr lang="en-US" sz="1800" dirty="0" err="1" smtClean="0"/>
              <a:t>datblygu</a:t>
            </a:r>
            <a:r>
              <a:rPr lang="en-US" sz="1800" dirty="0" smtClean="0"/>
              <a:t> </a:t>
            </a:r>
            <a:r>
              <a:rPr lang="en-US" sz="1800" dirty="0" err="1" smtClean="0"/>
              <a:t>ymhellach</a:t>
            </a:r>
            <a:r>
              <a:rPr lang="en-US" sz="1800" dirty="0" smtClean="0"/>
              <a:t> </a:t>
            </a:r>
            <a:r>
              <a:rPr lang="en-US" sz="1800" dirty="0" err="1" smtClean="0"/>
              <a:t>strategaethau</a:t>
            </a:r>
            <a:r>
              <a:rPr lang="en-US" sz="1800" dirty="0" smtClean="0"/>
              <a:t> </a:t>
            </a:r>
            <a:r>
              <a:rPr lang="en-US" sz="1800" dirty="0" err="1" smtClean="0"/>
              <a:t>asesu</a:t>
            </a:r>
            <a:r>
              <a:rPr lang="en-US" sz="1800" dirty="0" smtClean="0"/>
              <a:t> </a:t>
            </a:r>
            <a:r>
              <a:rPr lang="en-US" sz="1800" dirty="0" err="1" smtClean="0"/>
              <a:t>ar</a:t>
            </a:r>
            <a:r>
              <a:rPr lang="en-US" sz="1800" dirty="0" smtClean="0"/>
              <a:t> </a:t>
            </a:r>
            <a:r>
              <a:rPr lang="en-US" sz="1800" dirty="0" err="1" smtClean="0"/>
              <a:t>gyfer</a:t>
            </a:r>
            <a:r>
              <a:rPr lang="en-US" sz="1800" dirty="0" smtClean="0"/>
              <a:t> </a:t>
            </a:r>
            <a:r>
              <a:rPr lang="en-US" sz="1800" dirty="0" err="1" smtClean="0"/>
              <a:t>dysgu</a:t>
            </a:r>
            <a:r>
              <a:rPr lang="en-US" sz="1800" dirty="0" smtClean="0"/>
              <a:t>; a</a:t>
            </a:r>
            <a:endParaRPr lang="en-US" sz="1800" dirty="0"/>
          </a:p>
          <a:p>
            <a:pPr>
              <a:buNone/>
            </a:pPr>
            <a:r>
              <a:rPr lang="en-US" sz="1800" dirty="0"/>
              <a:t>A</a:t>
            </a:r>
            <a:r>
              <a:rPr lang="en-US" sz="1800" dirty="0" smtClean="0"/>
              <a:t>5 </a:t>
            </a:r>
            <a:r>
              <a:rPr lang="en-US" sz="1800" dirty="0" err="1" smtClean="0"/>
              <a:t>adolygu</a:t>
            </a:r>
            <a:r>
              <a:rPr lang="en-US" sz="1800" dirty="0" smtClean="0"/>
              <a:t> </a:t>
            </a:r>
            <a:r>
              <a:rPr lang="en-US" sz="1800" dirty="0" err="1" smtClean="0"/>
              <a:t>trefniant</a:t>
            </a:r>
            <a:r>
              <a:rPr lang="en-US" sz="1800" dirty="0" smtClean="0"/>
              <a:t> staff </a:t>
            </a:r>
            <a:r>
              <a:rPr lang="en-US" sz="1800" dirty="0" err="1" smtClean="0"/>
              <a:t>i</a:t>
            </a:r>
            <a:r>
              <a:rPr lang="en-US" sz="1800" dirty="0" smtClean="0"/>
              <a:t> </a:t>
            </a:r>
            <a:r>
              <a:rPr lang="en-US" sz="1800" dirty="0" err="1" smtClean="0"/>
              <a:t>ddiwallu</a:t>
            </a:r>
            <a:r>
              <a:rPr lang="en-US" sz="1800" dirty="0" smtClean="0"/>
              <a:t> </a:t>
            </a:r>
            <a:r>
              <a:rPr lang="en-US" sz="1800" dirty="0" err="1" smtClean="0"/>
              <a:t>anghenion</a:t>
            </a:r>
            <a:r>
              <a:rPr lang="en-US" sz="1800" dirty="0" smtClean="0"/>
              <a:t> </a:t>
            </a:r>
            <a:r>
              <a:rPr lang="en-US" sz="1800" dirty="0" err="1" smtClean="0"/>
              <a:t>dysgu</a:t>
            </a:r>
            <a:r>
              <a:rPr lang="en-US" sz="1800" dirty="0" smtClean="0"/>
              <a:t> </a:t>
            </a:r>
            <a:r>
              <a:rPr lang="en-US" sz="1800" dirty="0" err="1" smtClean="0"/>
              <a:t>cyfredol</a:t>
            </a:r>
            <a:r>
              <a:rPr lang="en-US" sz="1800" dirty="0" smtClean="0"/>
              <a:t> </a:t>
            </a:r>
            <a:r>
              <a:rPr lang="en-US" sz="1800" dirty="0" err="1" smtClean="0"/>
              <a:t>disgyblion</a:t>
            </a:r>
            <a:r>
              <a:rPr lang="en-US" sz="1800" dirty="0" smtClean="0"/>
              <a:t> </a:t>
            </a:r>
            <a:r>
              <a:rPr lang="en-US" sz="1800" dirty="0" err="1" smtClean="0"/>
              <a:t>mewn</a:t>
            </a:r>
            <a:r>
              <a:rPr lang="en-US" sz="1800" dirty="0" smtClean="0"/>
              <a:t> </a:t>
            </a:r>
            <a:r>
              <a:rPr lang="en-US" sz="1800" dirty="0" err="1" smtClean="0"/>
              <a:t>dosbarthiadau</a:t>
            </a:r>
            <a:r>
              <a:rPr lang="en-US" sz="1800" dirty="0" smtClean="0"/>
              <a:t> </a:t>
            </a:r>
            <a:r>
              <a:rPr lang="en-US" sz="1800" dirty="0" err="1" smtClean="0"/>
              <a:t>mawr</a:t>
            </a:r>
            <a:r>
              <a:rPr lang="en-US" sz="1800" dirty="0" smtClean="0"/>
              <a:t>.</a:t>
            </a:r>
            <a:endParaRPr lang="en-US" sz="1800" dirty="0" smtClean="0"/>
          </a:p>
          <a:p>
            <a:pPr>
              <a:buNone/>
            </a:pPr>
            <a:r>
              <a:rPr lang="en-US" sz="1800" b="1" dirty="0" smtClean="0"/>
              <a:t>Beth </a:t>
            </a:r>
            <a:r>
              <a:rPr lang="en-US" sz="1800" b="1" dirty="0" err="1" smtClean="0"/>
              <a:t>sy’n</a:t>
            </a:r>
            <a:r>
              <a:rPr lang="en-US" sz="1800" b="1" dirty="0" smtClean="0"/>
              <a:t> </a:t>
            </a:r>
            <a:r>
              <a:rPr lang="en-US" sz="1800" b="1" dirty="0" err="1" smtClean="0"/>
              <a:t>digwydd</a:t>
            </a:r>
            <a:r>
              <a:rPr lang="en-US" sz="1800" b="1" dirty="0" smtClean="0"/>
              <a:t> </a:t>
            </a:r>
            <a:r>
              <a:rPr lang="en-US" sz="1800" b="1" dirty="0" err="1" smtClean="0"/>
              <a:t>nesaf</a:t>
            </a:r>
            <a:r>
              <a:rPr lang="en-US" sz="1800" b="1" dirty="0" smtClean="0"/>
              <a:t>?</a:t>
            </a:r>
            <a:endParaRPr lang="en-US" sz="1800" b="1" dirty="0" smtClean="0"/>
          </a:p>
          <a:p>
            <a:pPr>
              <a:buNone/>
            </a:pPr>
            <a:endParaRPr lang="en-US" sz="1800" dirty="0" smtClean="0"/>
          </a:p>
          <a:p>
            <a:pPr>
              <a:buNone/>
            </a:pPr>
            <a:r>
              <a:rPr lang="en-US" sz="1800" dirty="0" smtClean="0"/>
              <a:t>             </a:t>
            </a:r>
            <a:r>
              <a:rPr lang="en-US" sz="1800" dirty="0" err="1" smtClean="0"/>
              <a:t>Bydd</a:t>
            </a:r>
            <a:r>
              <a:rPr lang="en-US" sz="1800" dirty="0" smtClean="0"/>
              <a:t> </a:t>
            </a:r>
            <a:r>
              <a:rPr lang="en-US" sz="1800" dirty="0" err="1" smtClean="0"/>
              <a:t>yr</a:t>
            </a:r>
            <a:r>
              <a:rPr lang="en-US" sz="1800" dirty="0" smtClean="0"/>
              <a:t> </a:t>
            </a:r>
            <a:r>
              <a:rPr lang="en-US" sz="1800" dirty="0" err="1" smtClean="0"/>
              <a:t>ysgol</a:t>
            </a:r>
            <a:r>
              <a:rPr lang="en-US" sz="1800" dirty="0" smtClean="0"/>
              <a:t> </a:t>
            </a:r>
            <a:r>
              <a:rPr lang="en-US" sz="1800" dirty="0" err="1" smtClean="0"/>
              <a:t>yn</a:t>
            </a:r>
            <a:r>
              <a:rPr lang="en-US" sz="1800" dirty="0" smtClean="0"/>
              <a:t> </a:t>
            </a:r>
            <a:r>
              <a:rPr lang="en-US" sz="1800" dirty="0" err="1" smtClean="0"/>
              <a:t>cynhyrchu</a:t>
            </a:r>
            <a:r>
              <a:rPr lang="en-US" sz="1800" dirty="0" smtClean="0"/>
              <a:t> </a:t>
            </a:r>
            <a:r>
              <a:rPr lang="en-US" sz="1800" dirty="0" err="1" smtClean="0"/>
              <a:t>cynllun</a:t>
            </a:r>
            <a:r>
              <a:rPr lang="en-US" sz="1800" dirty="0" smtClean="0"/>
              <a:t> </a:t>
            </a:r>
            <a:r>
              <a:rPr lang="en-US" sz="1800" dirty="0" err="1" smtClean="0"/>
              <a:t>gweithredu</a:t>
            </a:r>
            <a:r>
              <a:rPr lang="en-US" sz="1800" dirty="0" smtClean="0"/>
              <a:t> </a:t>
            </a:r>
            <a:r>
              <a:rPr lang="en-US" sz="1800" dirty="0" err="1" smtClean="0"/>
              <a:t>i</a:t>
            </a:r>
            <a:r>
              <a:rPr lang="en-US" sz="1800" dirty="0" smtClean="0"/>
              <a:t> </a:t>
            </a:r>
            <a:r>
              <a:rPr lang="en-US" sz="1800" dirty="0" err="1" smtClean="0"/>
              <a:t>ddangos</a:t>
            </a:r>
            <a:r>
              <a:rPr lang="en-US" sz="1800" dirty="0" smtClean="0"/>
              <a:t> </a:t>
            </a:r>
            <a:r>
              <a:rPr lang="en-US" sz="1800" dirty="0" err="1" smtClean="0"/>
              <a:t>sut</a:t>
            </a:r>
            <a:r>
              <a:rPr lang="en-US" sz="1800" dirty="0" smtClean="0"/>
              <a:t> y </a:t>
            </a:r>
            <a:r>
              <a:rPr lang="en-US" sz="1800" dirty="0" err="1" smtClean="0"/>
              <a:t>bydd</a:t>
            </a:r>
            <a:r>
              <a:rPr lang="en-US" sz="1800" dirty="0" smtClean="0"/>
              <a:t>      </a:t>
            </a:r>
            <a:r>
              <a:rPr lang="en-US" sz="1800" dirty="0" err="1" smtClean="0"/>
              <a:t>yn</a:t>
            </a:r>
            <a:r>
              <a:rPr lang="en-US" sz="1800" dirty="0" smtClean="0"/>
              <a:t> </a:t>
            </a:r>
            <a:r>
              <a:rPr lang="en-US" sz="1800" dirty="0" err="1" smtClean="0"/>
              <a:t>ateb</a:t>
            </a:r>
            <a:r>
              <a:rPr lang="en-US" sz="1800" dirty="0" smtClean="0"/>
              <a:t> </a:t>
            </a:r>
            <a:r>
              <a:rPr lang="en-US" sz="1800" dirty="0" err="1" smtClean="0"/>
              <a:t>yr</a:t>
            </a:r>
            <a:r>
              <a:rPr lang="en-US" sz="1800" dirty="0" smtClean="0"/>
              <a:t> </a:t>
            </a:r>
            <a:r>
              <a:rPr lang="en-US" sz="1800" dirty="0" err="1" smtClean="0"/>
              <a:t>argymhellion</a:t>
            </a:r>
            <a:r>
              <a:rPr lang="en-US" sz="1800" dirty="0" smtClean="0"/>
              <a:t>. </a:t>
            </a:r>
          </a:p>
          <a:p>
            <a:pPr>
              <a:buNone/>
            </a:pPr>
            <a:r>
              <a:rPr lang="en-US" sz="1800" dirty="0" smtClean="0"/>
              <a:t>                  </a:t>
            </a:r>
            <a:r>
              <a:rPr lang="en-US" sz="1800" dirty="0" err="1" smtClean="0"/>
              <a:t>Bydd</a:t>
            </a:r>
            <a:r>
              <a:rPr lang="en-US" sz="1800" dirty="0" smtClean="0"/>
              <a:t> </a:t>
            </a:r>
            <a:r>
              <a:rPr lang="en-US" sz="1800" dirty="0" err="1" smtClean="0"/>
              <a:t>Estyn</a:t>
            </a:r>
            <a:r>
              <a:rPr lang="en-US" sz="1800" dirty="0" smtClean="0"/>
              <a:t> </a:t>
            </a:r>
            <a:r>
              <a:rPr lang="en-US" sz="1800" dirty="0" err="1" smtClean="0"/>
              <a:t>yn</a:t>
            </a:r>
            <a:r>
              <a:rPr lang="en-US" sz="1800" dirty="0"/>
              <a:t> </a:t>
            </a:r>
            <a:r>
              <a:rPr lang="en-US" sz="1800" dirty="0" err="1" smtClean="0"/>
              <a:t>monitro</a:t>
            </a:r>
            <a:r>
              <a:rPr lang="en-US" sz="1800" dirty="0" smtClean="0"/>
              <a:t> </a:t>
            </a:r>
            <a:r>
              <a:rPr lang="en-US" sz="1800" dirty="0" err="1" smtClean="0"/>
              <a:t>cynnydd</a:t>
            </a:r>
            <a:r>
              <a:rPr lang="en-US" sz="1800" dirty="0" smtClean="0"/>
              <a:t> </a:t>
            </a:r>
            <a:r>
              <a:rPr lang="en-US" sz="1800" dirty="0" err="1" smtClean="0"/>
              <a:t>yr</a:t>
            </a:r>
            <a:r>
              <a:rPr lang="en-US" sz="1800" dirty="0" smtClean="0"/>
              <a:t> </a:t>
            </a:r>
            <a:r>
              <a:rPr lang="en-US" sz="1800" dirty="0" err="1" smtClean="0"/>
              <a:t>ysgol</a:t>
            </a:r>
            <a:r>
              <a:rPr lang="en-US" sz="1800" dirty="0" smtClean="0"/>
              <a:t>. </a:t>
            </a:r>
            <a:endParaRPr lang="en-US" sz="1800" dirty="0"/>
          </a:p>
        </p:txBody>
      </p:sp>
    </p:spTree>
    <p:extLst>
      <p:ext uri="{BB962C8B-B14F-4D97-AF65-F5344CB8AC3E}">
        <p14:creationId xmlns:p14="http://schemas.microsoft.com/office/powerpoint/2010/main" val="11902403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Rectangle 29"/>
          <p:cNvSpPr/>
          <p:nvPr/>
        </p:nvSpPr>
        <p:spPr>
          <a:xfrm>
            <a:off x="409230" y="260350"/>
            <a:ext cx="8401050" cy="6408738"/>
          </a:xfrm>
          <a:prstGeom prst="rect">
            <a:avLst/>
          </a:prstGeom>
          <a:noFill/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anchor="ctr">
            <a:prstTxWarp prst="textNoShape">
              <a:avLst/>
            </a:prstTxWarp>
          </a:bodyPr>
          <a:lstStyle/>
          <a:p>
            <a:pPr algn="ctr">
              <a:lnSpc>
                <a:spcPct val="90000"/>
              </a:lnSpc>
              <a:spcBef>
                <a:spcPts val="600"/>
              </a:spcBef>
              <a:buClr>
                <a:srgbClr val="00FFFF"/>
              </a:buClr>
              <a:buSzPct val="75000"/>
              <a:buFont typeface="Wingdings" charset="2"/>
              <a:buNone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14375" y="142875"/>
            <a:ext cx="7972425" cy="1143000"/>
          </a:xfrm>
        </p:spPr>
        <p:txBody>
          <a:bodyPr rtlCol="0">
            <a:no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GB" sz="3600" dirty="0" smtClean="0">
                <a:solidFill>
                  <a:srgbClr val="94007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The School Development Planning Cycle</a:t>
            </a:r>
            <a:br>
              <a:rPr lang="en-GB" sz="3600" dirty="0" smtClean="0">
                <a:solidFill>
                  <a:srgbClr val="94007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en-GB" sz="3600" dirty="0" smtClean="0">
                <a:solidFill>
                  <a:srgbClr val="94007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Y </a:t>
            </a:r>
            <a:r>
              <a:rPr lang="en-GB" sz="3600" dirty="0" err="1" smtClean="0">
                <a:solidFill>
                  <a:srgbClr val="94007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Gylchred</a:t>
            </a:r>
            <a:r>
              <a:rPr lang="en-GB" sz="3600" dirty="0" smtClean="0">
                <a:solidFill>
                  <a:srgbClr val="94007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GB" sz="3600" dirty="0" err="1">
                <a:solidFill>
                  <a:srgbClr val="94007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</a:t>
            </a:r>
            <a:r>
              <a:rPr lang="en-GB" sz="3600" dirty="0" err="1" smtClean="0">
                <a:solidFill>
                  <a:srgbClr val="94007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ynllunio</a:t>
            </a:r>
            <a:r>
              <a:rPr lang="en-GB" sz="3600" dirty="0" smtClean="0">
                <a:solidFill>
                  <a:srgbClr val="94007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GB" sz="3600" dirty="0" err="1" smtClean="0">
                <a:solidFill>
                  <a:srgbClr val="94007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Datblygiad</a:t>
            </a:r>
            <a:r>
              <a:rPr lang="en-GB" sz="3600" dirty="0" smtClean="0">
                <a:solidFill>
                  <a:srgbClr val="94007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GB" sz="3600" dirty="0" err="1" smtClean="0">
                <a:solidFill>
                  <a:srgbClr val="94007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Ysgol</a:t>
            </a:r>
            <a:endParaRPr lang="en-GB" sz="3600" dirty="0">
              <a:solidFill>
                <a:srgbClr val="94007C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2292" name="Footer Placeholder 28"/>
          <p:cNvSpPr>
            <a:spLocks noGrp="1"/>
          </p:cNvSpPr>
          <p:nvPr>
            <p:ph type="ftr" sz="quarter" idx="11"/>
          </p:nvPr>
        </p:nvSpPr>
        <p:spPr bwMode="auto">
          <a:xfrm>
            <a:off x="2786063" y="6357938"/>
            <a:ext cx="3500437" cy="365125"/>
          </a:xfrm>
          <a:noFill/>
          <a:ln>
            <a:miter lim="800000"/>
            <a:headEnd/>
            <a:tailEnd/>
          </a:ln>
        </p:spPr>
        <p:txBody>
          <a:bodyPr/>
          <a:lstStyle/>
          <a:p>
            <a:pPr>
              <a:spcBef>
                <a:spcPct val="20000"/>
              </a:spcBef>
            </a:pPr>
            <a:r>
              <a:rPr lang="en-GB" sz="2000" i="1">
                <a:solidFill>
                  <a:srgbClr val="FF0000"/>
                </a:solidFill>
              </a:rPr>
              <a:t>Every School a Good School</a:t>
            </a:r>
          </a:p>
        </p:txBody>
      </p:sp>
      <p:sp>
        <p:nvSpPr>
          <p:cNvPr id="12293" name="Rectangle 1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prstTxWarp prst="textNoShape">
              <a:avLst/>
            </a:prstTxWarp>
            <a:spAutoFit/>
          </a:bodyPr>
          <a:lstStyle/>
          <a:p>
            <a:pPr>
              <a:lnSpc>
                <a:spcPct val="90000"/>
              </a:lnSpc>
              <a:spcBef>
                <a:spcPts val="600"/>
              </a:spcBef>
              <a:buClr>
                <a:srgbClr val="00FFFF"/>
              </a:buClr>
              <a:buSzPct val="75000"/>
              <a:buFont typeface="Wingdings" charset="2"/>
              <a:buNone/>
            </a:pPr>
            <a:endParaRPr lang="en-US"/>
          </a:p>
        </p:txBody>
      </p:sp>
      <p:grpSp>
        <p:nvGrpSpPr>
          <p:cNvPr id="3" name="Group 3"/>
          <p:cNvGrpSpPr>
            <a:grpSpLocks noChangeAspect="1"/>
          </p:cNvGrpSpPr>
          <p:nvPr/>
        </p:nvGrpSpPr>
        <p:grpSpPr bwMode="auto">
          <a:xfrm>
            <a:off x="681817" y="852561"/>
            <a:ext cx="8358188" cy="6307137"/>
            <a:chOff x="3167" y="2299"/>
            <a:chExt cx="5816" cy="4495"/>
          </a:xfrm>
        </p:grpSpPr>
        <p:sp>
          <p:nvSpPr>
            <p:cNvPr id="12304" name="AutoShape 11"/>
            <p:cNvSpPr>
              <a:spLocks noChangeArrowheads="1" noTextEdit="1"/>
            </p:cNvSpPr>
            <p:nvPr/>
          </p:nvSpPr>
          <p:spPr bwMode="auto">
            <a:xfrm>
              <a:off x="3167" y="2299"/>
              <a:ext cx="5816" cy="4495"/>
            </a:xfrm>
            <a:custGeom>
              <a:avLst/>
              <a:gdLst>
                <a:gd name="T0" fmla="*/ 12427 w 21600"/>
                <a:gd name="T1" fmla="*/ 2912 h 21600"/>
                <a:gd name="T2" fmla="*/ 18228 w 21600"/>
                <a:gd name="T3" fmla="*/ 9245 h 21600"/>
              </a:gdLst>
              <a:ahLst/>
              <a:cxnLst>
                <a:cxn ang="0">
                  <a:pos x="21600" y="6079"/>
                </a:cxn>
                <a:cxn ang="0">
                  <a:pos x="15126" y="0"/>
                </a:cxn>
                <a:cxn ang="0">
                  <a:pos x="15126" y="2912"/>
                </a:cxn>
                <a:cxn ang="0">
                  <a:pos x="12427" y="2912"/>
                </a:cxn>
                <a:cxn ang="0">
                  <a:pos x="0" y="12158"/>
                </a:cxn>
                <a:cxn ang="0">
                  <a:pos x="0" y="21600"/>
                </a:cxn>
                <a:cxn ang="0">
                  <a:pos x="6474" y="21600"/>
                </a:cxn>
                <a:cxn ang="0">
                  <a:pos x="6474" y="12158"/>
                </a:cxn>
                <a:cxn ang="0">
                  <a:pos x="12427" y="9246"/>
                </a:cxn>
                <a:cxn ang="0">
                  <a:pos x="15126" y="9246"/>
                </a:cxn>
                <a:cxn ang="0">
                  <a:pos x="15126" y="12158"/>
                </a:cxn>
                <a:cxn ang="0">
                  <a:pos x="21600" y="6079"/>
                </a:cxn>
              </a:cxnLst>
              <a:rect l="T0" t="T1" r="T2" b="T3"/>
              <a:pathLst>
                <a:path w="21600" h="21600">
                  <a:moveTo>
                    <a:pt x="21600" y="6079"/>
                  </a:moveTo>
                  <a:lnTo>
                    <a:pt x="15126" y="0"/>
                  </a:lnTo>
                  <a:lnTo>
                    <a:pt x="15126" y="2912"/>
                  </a:lnTo>
                  <a:lnTo>
                    <a:pt x="12427" y="2912"/>
                  </a:lnTo>
                  <a:cubicBezTo>
                    <a:pt x="5564" y="2912"/>
                    <a:pt x="0" y="7052"/>
                    <a:pt x="0" y="12158"/>
                  </a:cubicBezTo>
                  <a:lnTo>
                    <a:pt x="0" y="21600"/>
                  </a:lnTo>
                  <a:lnTo>
                    <a:pt x="6474" y="21600"/>
                  </a:lnTo>
                  <a:lnTo>
                    <a:pt x="6474" y="12158"/>
                  </a:lnTo>
                  <a:cubicBezTo>
                    <a:pt x="6474" y="10550"/>
                    <a:pt x="9139" y="9246"/>
                    <a:pt x="12427" y="9246"/>
                  </a:cubicBezTo>
                  <a:lnTo>
                    <a:pt x="15126" y="9246"/>
                  </a:lnTo>
                  <a:lnTo>
                    <a:pt x="15126" y="12158"/>
                  </a:lnTo>
                  <a:lnTo>
                    <a:pt x="21600" y="6079"/>
                  </a:lnTo>
                  <a:close/>
                </a:path>
              </a:pathLst>
            </a:custGeom>
            <a:noFill/>
            <a:ln w="9525">
              <a:noFill/>
              <a:miter lim="800000"/>
              <a:headEnd/>
              <a:tailEnd/>
            </a:ln>
          </p:spPr>
          <p:txBody>
            <a:bodyPr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34" name="Oval 10"/>
            <p:cNvSpPr>
              <a:spLocks noChangeArrowheads="1"/>
            </p:cNvSpPr>
            <p:nvPr/>
          </p:nvSpPr>
          <p:spPr bwMode="auto">
            <a:xfrm>
              <a:off x="4367" y="2823"/>
              <a:ext cx="3523" cy="3327"/>
            </a:xfrm>
            <a:prstGeom prst="ellipse">
              <a:avLst/>
            </a:prstGeom>
            <a:noFill/>
            <a:ln w="28575">
              <a:solidFill>
                <a:srgbClr val="0070C0"/>
              </a:solidFill>
              <a:headEnd/>
              <a:tailEnd/>
            </a:ln>
          </p:spPr>
          <p:style>
            <a:lnRef idx="2">
              <a:schemeClr val="accent2"/>
            </a:lnRef>
            <a:fillRef idx="1">
              <a:schemeClr val="lt1"/>
            </a:fillRef>
            <a:effectRef idx="0">
              <a:schemeClr val="accent2"/>
            </a:effectRef>
            <a:fontRef idx="minor">
              <a:schemeClr val="dk1"/>
            </a:fontRef>
          </p:style>
          <p:txBody>
            <a:bodyPr>
              <a:prstTxWarp prst="textNoShape">
                <a:avLst/>
              </a:prstTxWarp>
            </a:bodyPr>
            <a:lstStyle/>
            <a:p>
              <a:pPr>
                <a:lnSpc>
                  <a:spcPct val="90000"/>
                </a:lnSpc>
                <a:spcBef>
                  <a:spcPts val="600"/>
                </a:spcBef>
                <a:buClr>
                  <a:srgbClr val="00FFFF"/>
                </a:buClr>
                <a:buSzPct val="75000"/>
                <a:buFont typeface="Wingdings" charset="2"/>
                <a:buNone/>
              </a:pPr>
              <a:endParaRPr lang="en-US">
                <a:solidFill>
                  <a:srgbClr val="000000"/>
                </a:solidFill>
                <a:effectLst>
                  <a:outerShdw blurRad="38100" dist="38100" dir="2700000" algn="tl">
                    <a:srgbClr val="DDDDDD"/>
                  </a:outerShdw>
                </a:effectLst>
              </a:endParaRPr>
            </a:p>
          </p:txBody>
        </p:sp>
        <p:sp>
          <p:nvSpPr>
            <p:cNvPr id="1028" name="Text Box 4"/>
            <p:cNvSpPr txBox="1">
              <a:spLocks noChangeArrowheads="1"/>
            </p:cNvSpPr>
            <p:nvPr/>
          </p:nvSpPr>
          <p:spPr bwMode="auto">
            <a:xfrm>
              <a:off x="3653" y="3713"/>
              <a:ext cx="1570" cy="794"/>
            </a:xfrm>
            <a:prstGeom prst="rect">
              <a:avLst/>
            </a:prstGeom>
            <a:solidFill>
              <a:schemeClr val="accent1">
                <a:lumMod val="20000"/>
                <a:lumOff val="80000"/>
              </a:schemeClr>
            </a:solidFill>
            <a:ln w="9525">
              <a:noFill/>
              <a:miter lim="800000"/>
              <a:headEnd/>
              <a:tailEnd/>
            </a:ln>
          </p:spPr>
          <p:txBody>
            <a:bodyPr lIns="18000" tIns="10800" rIns="18000" bIns="10800">
              <a:prstTxWarp prst="textNoShape">
                <a:avLst/>
              </a:prstTxWarp>
            </a:bodyPr>
            <a:lstStyle/>
            <a:p>
              <a:pPr algn="ctr"/>
              <a:r>
                <a:rPr lang="en-US" b="1" dirty="0">
                  <a:solidFill>
                    <a:schemeClr val="tx1"/>
                  </a:solidFill>
                  <a:effectLst>
                    <a:outerShdw blurRad="38100" dist="38100" dir="2700000" algn="tl">
                      <a:srgbClr val="FFFFFF"/>
                    </a:outerShdw>
                  </a:effectLst>
                  <a:latin typeface="Calibri" charset="0"/>
                  <a:ea typeface="Times New Roman" charset="0"/>
                </a:rPr>
                <a:t>Stage 5: Take action and review </a:t>
              </a:r>
              <a:r>
                <a:rPr lang="en-US" b="1" dirty="0" smtClean="0">
                  <a:solidFill>
                    <a:schemeClr val="tx1"/>
                  </a:solidFill>
                  <a:effectLst>
                    <a:outerShdw blurRad="38100" dist="38100" dir="2700000" algn="tl">
                      <a:srgbClr val="FFFFFF"/>
                    </a:outerShdw>
                  </a:effectLst>
                  <a:latin typeface="Calibri" charset="0"/>
                  <a:ea typeface="Times New Roman" charset="0"/>
                </a:rPr>
                <a:t>progress</a:t>
              </a:r>
            </a:p>
            <a:p>
              <a:pPr algn="ctr"/>
              <a:r>
                <a:rPr lang="en-US" b="1" dirty="0" smtClean="0">
                  <a:effectLst>
                    <a:outerShdw blurRad="38100" dist="38100" dir="2700000" algn="tl">
                      <a:srgbClr val="FFFFFF"/>
                    </a:outerShdw>
                  </a:effectLst>
                  <a:latin typeface="Calibri" charset="0"/>
                  <a:ea typeface="Times New Roman" charset="0"/>
                </a:rPr>
                <a:t>Cam 5: </a:t>
              </a:r>
              <a:r>
                <a:rPr lang="en-US" b="1" dirty="0" err="1" smtClean="0">
                  <a:effectLst>
                    <a:outerShdw blurRad="38100" dist="38100" dir="2700000" algn="tl">
                      <a:srgbClr val="FFFFFF"/>
                    </a:outerShdw>
                  </a:effectLst>
                  <a:latin typeface="Calibri" charset="0"/>
                  <a:ea typeface="Times New Roman" charset="0"/>
                </a:rPr>
                <a:t>Gweithredu</a:t>
              </a:r>
              <a:r>
                <a:rPr lang="en-US" b="1" dirty="0" smtClean="0">
                  <a:effectLst>
                    <a:outerShdw blurRad="38100" dist="38100" dir="2700000" algn="tl">
                      <a:srgbClr val="FFFFFF"/>
                    </a:outerShdw>
                  </a:effectLst>
                  <a:latin typeface="Calibri" charset="0"/>
                  <a:ea typeface="Times New Roman" charset="0"/>
                </a:rPr>
                <a:t> a </a:t>
              </a:r>
              <a:r>
                <a:rPr lang="en-US" b="1" dirty="0" err="1" smtClean="0">
                  <a:effectLst>
                    <a:outerShdw blurRad="38100" dist="38100" dir="2700000" algn="tl">
                      <a:srgbClr val="FFFFFF"/>
                    </a:outerShdw>
                  </a:effectLst>
                  <a:latin typeface="Calibri" charset="0"/>
                  <a:ea typeface="Times New Roman" charset="0"/>
                </a:rPr>
                <a:t>gwerthuso</a:t>
              </a:r>
              <a:r>
                <a:rPr lang="en-US" b="1" dirty="0" smtClean="0">
                  <a:effectLst>
                    <a:outerShdw blurRad="38100" dist="38100" dir="2700000" algn="tl">
                      <a:srgbClr val="FFFFFF"/>
                    </a:outerShdw>
                  </a:effectLst>
                  <a:latin typeface="Calibri" charset="0"/>
                  <a:ea typeface="Times New Roman" charset="0"/>
                </a:rPr>
                <a:t> </a:t>
              </a:r>
              <a:r>
                <a:rPr lang="en-US" b="1" dirty="0" err="1" smtClean="0">
                  <a:effectLst>
                    <a:outerShdw blurRad="38100" dist="38100" dir="2700000" algn="tl">
                      <a:srgbClr val="FFFFFF"/>
                    </a:outerShdw>
                  </a:effectLst>
                  <a:latin typeface="Calibri" charset="0"/>
                  <a:ea typeface="Times New Roman" charset="0"/>
                </a:rPr>
                <a:t>cynnydd</a:t>
              </a:r>
              <a:endParaRPr lang="en-US" sz="4000" b="1" dirty="0">
                <a:solidFill>
                  <a:schemeClr val="tx1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Calibri" charset="0"/>
                <a:ea typeface="Times New Roman" charset="0"/>
              </a:endParaRPr>
            </a:p>
          </p:txBody>
        </p:sp>
      </p:grpSp>
      <p:sp>
        <p:nvSpPr>
          <p:cNvPr id="23" name="Text Box 4"/>
          <p:cNvSpPr txBox="1">
            <a:spLocks noChangeArrowheads="1"/>
          </p:cNvSpPr>
          <p:nvPr/>
        </p:nvSpPr>
        <p:spPr bwMode="auto">
          <a:xfrm>
            <a:off x="1682820" y="4714875"/>
            <a:ext cx="2255838" cy="152525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9525">
            <a:noFill/>
            <a:miter lim="800000"/>
            <a:headEnd/>
            <a:tailEnd/>
          </a:ln>
        </p:spPr>
        <p:txBody>
          <a:bodyPr lIns="18000" tIns="10800" rIns="18000" bIns="10800">
            <a:prstTxWarp prst="textNoShape">
              <a:avLst/>
            </a:prstTxWarp>
          </a:bodyPr>
          <a:lstStyle/>
          <a:p>
            <a:pPr algn="ctr">
              <a:lnSpc>
                <a:spcPct val="90000"/>
              </a:lnSpc>
              <a:buClr>
                <a:srgbClr val="00FFFF"/>
              </a:buClr>
              <a:buSzPct val="75000"/>
              <a:buFont typeface="Wingdings" charset="2"/>
              <a:buNone/>
            </a:pPr>
            <a:r>
              <a:rPr lang="en-US" b="1" dirty="0">
                <a:solidFill>
                  <a:schemeClr val="tx1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Calibri" charset="0"/>
                <a:ea typeface="Times New Roman" charset="0"/>
              </a:rPr>
              <a:t>Stage 4: What must we do to make it happen</a:t>
            </a:r>
            <a:r>
              <a:rPr lang="en-US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Calibri" charset="0"/>
                <a:ea typeface="Times New Roman" charset="0"/>
              </a:rPr>
              <a:t>?</a:t>
            </a:r>
          </a:p>
          <a:p>
            <a:pPr algn="ctr">
              <a:lnSpc>
                <a:spcPct val="90000"/>
              </a:lnSpc>
              <a:buClr>
                <a:srgbClr val="00FFFF"/>
              </a:buClr>
              <a:buSzPct val="75000"/>
              <a:buFont typeface="Wingdings" charset="2"/>
              <a:buNone/>
            </a:pPr>
            <a:r>
              <a:rPr lang="en-US" b="1" dirty="0" smtClean="0">
                <a:effectLst>
                  <a:outerShdw blurRad="38100" dist="38100" dir="2700000" algn="tl">
                    <a:srgbClr val="FFFFFF"/>
                  </a:outerShdw>
                </a:effectLst>
                <a:latin typeface="Calibri" charset="0"/>
                <a:ea typeface="Times New Roman" charset="0"/>
              </a:rPr>
              <a:t>Cam 4: Beth </a:t>
            </a:r>
            <a:r>
              <a:rPr lang="en-US" b="1" dirty="0" err="1" smtClean="0">
                <a:effectLst>
                  <a:outerShdw blurRad="38100" dist="38100" dir="2700000" algn="tl">
                    <a:srgbClr val="FFFFFF"/>
                  </a:outerShdw>
                </a:effectLst>
                <a:latin typeface="Calibri" charset="0"/>
                <a:ea typeface="Times New Roman" charset="0"/>
              </a:rPr>
              <a:t>sydd</a:t>
            </a:r>
            <a:r>
              <a:rPr lang="en-US" b="1" dirty="0" smtClean="0">
                <a:effectLst>
                  <a:outerShdw blurRad="38100" dist="38100" dir="2700000" algn="tl">
                    <a:srgbClr val="FFFFFF"/>
                  </a:outerShdw>
                </a:effectLst>
                <a:latin typeface="Calibri" charset="0"/>
                <a:ea typeface="Times New Roman" charset="0"/>
              </a:rPr>
              <a:t> </a:t>
            </a:r>
            <a:r>
              <a:rPr lang="en-US" b="1" dirty="0" err="1" smtClean="0">
                <a:effectLst>
                  <a:outerShdw blurRad="38100" dist="38100" dir="2700000" algn="tl">
                    <a:srgbClr val="FFFFFF"/>
                  </a:outerShdw>
                </a:effectLst>
                <a:latin typeface="Calibri" charset="0"/>
                <a:ea typeface="Times New Roman" charset="0"/>
              </a:rPr>
              <a:t>angen</a:t>
            </a:r>
            <a:r>
              <a:rPr lang="en-US" b="1" dirty="0" smtClean="0">
                <a:effectLst>
                  <a:outerShdw blurRad="38100" dist="38100" dir="2700000" algn="tl">
                    <a:srgbClr val="FFFFFF"/>
                  </a:outerShdw>
                </a:effectLst>
                <a:latin typeface="Calibri" charset="0"/>
                <a:ea typeface="Times New Roman" charset="0"/>
              </a:rPr>
              <a:t> </a:t>
            </a:r>
            <a:r>
              <a:rPr lang="en-US" b="1" dirty="0" err="1" smtClean="0">
                <a:effectLst>
                  <a:outerShdw blurRad="38100" dist="38100" dir="2700000" algn="tl">
                    <a:srgbClr val="FFFFFF"/>
                  </a:outerShdw>
                </a:effectLst>
                <a:latin typeface="Calibri" charset="0"/>
                <a:ea typeface="Times New Roman" charset="0"/>
              </a:rPr>
              <a:t>gwneud</a:t>
            </a:r>
            <a:r>
              <a:rPr lang="en-US" b="1" dirty="0" smtClean="0">
                <a:effectLst>
                  <a:outerShdw blurRad="38100" dist="38100" dir="2700000" algn="tl">
                    <a:srgbClr val="FFFFFF"/>
                  </a:outerShdw>
                </a:effectLst>
                <a:latin typeface="Calibri" charset="0"/>
                <a:ea typeface="Times New Roman" charset="0"/>
              </a:rPr>
              <a:t> </a:t>
            </a:r>
            <a:r>
              <a:rPr lang="en-US" b="1" dirty="0" err="1" smtClean="0">
                <a:effectLst>
                  <a:outerShdw blurRad="38100" dist="38100" dir="2700000" algn="tl">
                    <a:srgbClr val="FFFFFF"/>
                  </a:outerShdw>
                </a:effectLst>
                <a:latin typeface="Calibri" charset="0"/>
                <a:ea typeface="Times New Roman" charset="0"/>
              </a:rPr>
              <a:t>i</a:t>
            </a:r>
            <a:r>
              <a:rPr lang="en-US" b="1" dirty="0" smtClean="0">
                <a:effectLst>
                  <a:outerShdw blurRad="38100" dist="38100" dir="2700000" algn="tl">
                    <a:srgbClr val="FFFFFF"/>
                  </a:outerShdw>
                </a:effectLst>
                <a:latin typeface="Calibri" charset="0"/>
                <a:ea typeface="Times New Roman" charset="0"/>
              </a:rPr>
              <a:t> </a:t>
            </a:r>
            <a:r>
              <a:rPr lang="en-US" b="1" dirty="0" err="1" smtClean="0">
                <a:effectLst>
                  <a:outerShdw blurRad="38100" dist="38100" dir="2700000" algn="tl">
                    <a:srgbClr val="FFFFFF"/>
                  </a:outerShdw>
                </a:effectLst>
                <a:latin typeface="Calibri" charset="0"/>
                <a:ea typeface="Times New Roman" charset="0"/>
              </a:rPr>
              <a:t>gael</a:t>
            </a:r>
            <a:r>
              <a:rPr lang="en-US" b="1" dirty="0" smtClean="0">
                <a:effectLst>
                  <a:outerShdw blurRad="38100" dist="38100" dir="2700000" algn="tl">
                    <a:srgbClr val="FFFFFF"/>
                  </a:outerShdw>
                </a:effectLst>
                <a:latin typeface="Calibri" charset="0"/>
                <a:ea typeface="Times New Roman" charset="0"/>
              </a:rPr>
              <a:t> </a:t>
            </a:r>
            <a:r>
              <a:rPr lang="en-US" b="1" dirty="0" err="1" smtClean="0">
                <a:effectLst>
                  <a:outerShdw blurRad="38100" dist="38100" dir="2700000" algn="tl">
                    <a:srgbClr val="FFFFFF"/>
                  </a:outerShdw>
                </a:effectLst>
                <a:latin typeface="Calibri" charset="0"/>
                <a:ea typeface="Times New Roman" charset="0"/>
              </a:rPr>
              <a:t>hyn</a:t>
            </a:r>
            <a:r>
              <a:rPr lang="en-US" b="1" dirty="0" smtClean="0">
                <a:effectLst>
                  <a:outerShdw blurRad="38100" dist="38100" dir="2700000" algn="tl">
                    <a:srgbClr val="FFFFFF"/>
                  </a:outerShdw>
                </a:effectLst>
                <a:latin typeface="Calibri" charset="0"/>
                <a:ea typeface="Times New Roman" charset="0"/>
              </a:rPr>
              <a:t> </a:t>
            </a:r>
            <a:r>
              <a:rPr lang="en-US" b="1" dirty="0" err="1" smtClean="0">
                <a:effectLst>
                  <a:outerShdw blurRad="38100" dist="38100" dir="2700000" algn="tl">
                    <a:srgbClr val="FFFFFF"/>
                  </a:outerShdw>
                </a:effectLst>
                <a:latin typeface="Calibri" charset="0"/>
                <a:ea typeface="Times New Roman" charset="0"/>
              </a:rPr>
              <a:t>i</a:t>
            </a:r>
            <a:r>
              <a:rPr lang="en-US" b="1" dirty="0" smtClean="0">
                <a:effectLst>
                  <a:outerShdw blurRad="38100" dist="38100" dir="2700000" algn="tl">
                    <a:srgbClr val="FFFFFF"/>
                  </a:outerShdw>
                </a:effectLst>
                <a:latin typeface="Calibri" charset="0"/>
                <a:ea typeface="Times New Roman" charset="0"/>
              </a:rPr>
              <a:t> </a:t>
            </a:r>
            <a:r>
              <a:rPr lang="en-US" b="1" dirty="0" err="1" smtClean="0">
                <a:effectLst>
                  <a:outerShdw blurRad="38100" dist="38100" dir="2700000" algn="tl">
                    <a:srgbClr val="FFFFFF"/>
                  </a:outerShdw>
                </a:effectLst>
                <a:latin typeface="Calibri" charset="0"/>
                <a:ea typeface="Times New Roman" charset="0"/>
              </a:rPr>
              <a:t>ddigwydd</a:t>
            </a:r>
            <a:r>
              <a:rPr lang="en-US" b="1" dirty="0" smtClean="0">
                <a:effectLst>
                  <a:outerShdw blurRad="38100" dist="38100" dir="2700000" algn="tl">
                    <a:srgbClr val="FFFFFF"/>
                  </a:outerShdw>
                </a:effectLst>
                <a:latin typeface="Calibri" charset="0"/>
                <a:ea typeface="Times New Roman" charset="0"/>
              </a:rPr>
              <a:t>?</a:t>
            </a:r>
            <a:endParaRPr lang="en-US" sz="4000" b="1" dirty="0">
              <a:solidFill>
                <a:schemeClr val="tx1"/>
              </a:solidFill>
              <a:effectLst>
                <a:outerShdw blurRad="38100" dist="38100" dir="2700000" algn="tl">
                  <a:srgbClr val="FFFFFF"/>
                </a:outerShdw>
              </a:effectLst>
              <a:latin typeface="Calibri" charset="0"/>
              <a:ea typeface="Times New Roman" charset="0"/>
            </a:endParaRPr>
          </a:p>
        </p:txBody>
      </p:sp>
      <p:sp>
        <p:nvSpPr>
          <p:cNvPr id="24" name="Text Box 4"/>
          <p:cNvSpPr txBox="1">
            <a:spLocks noChangeArrowheads="1"/>
          </p:cNvSpPr>
          <p:nvPr/>
        </p:nvSpPr>
        <p:spPr bwMode="auto">
          <a:xfrm>
            <a:off x="3641795" y="1285874"/>
            <a:ext cx="2255838" cy="1357313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9525">
            <a:noFill/>
            <a:miter lim="800000"/>
            <a:headEnd/>
            <a:tailEnd/>
          </a:ln>
        </p:spPr>
        <p:txBody>
          <a:bodyPr lIns="18000" tIns="10800" rIns="18000" bIns="10800">
            <a:prstTxWarp prst="textNoShape">
              <a:avLst/>
            </a:prstTxWarp>
          </a:bodyPr>
          <a:lstStyle/>
          <a:p>
            <a:pPr algn="ctr"/>
            <a:r>
              <a:rPr lang="en-US" b="1" dirty="0">
                <a:solidFill>
                  <a:schemeClr val="tx1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Calibri" charset="0"/>
                <a:ea typeface="Times New Roman" charset="0"/>
              </a:rPr>
              <a:t>Stage 1: What is our vision for our school</a:t>
            </a:r>
            <a:r>
              <a:rPr lang="en-US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Calibri" charset="0"/>
                <a:ea typeface="Times New Roman" charset="0"/>
              </a:rPr>
              <a:t>?</a:t>
            </a:r>
          </a:p>
          <a:p>
            <a:pPr algn="ctr"/>
            <a:r>
              <a:rPr lang="en-US" b="1" dirty="0" smtClean="0">
                <a:effectLst>
                  <a:outerShdw blurRad="38100" dist="38100" dir="2700000" algn="tl">
                    <a:srgbClr val="FFFFFF"/>
                  </a:outerShdw>
                </a:effectLst>
                <a:latin typeface="Calibri" charset="0"/>
                <a:ea typeface="Times New Roman" charset="0"/>
              </a:rPr>
              <a:t>Cam 1: Beth </a:t>
            </a:r>
            <a:r>
              <a:rPr lang="en-US" b="1" dirty="0" err="1" smtClean="0">
                <a:effectLst>
                  <a:outerShdw blurRad="38100" dist="38100" dir="2700000" algn="tl">
                    <a:srgbClr val="FFFFFF"/>
                  </a:outerShdw>
                </a:effectLst>
                <a:latin typeface="Calibri" charset="0"/>
                <a:ea typeface="Times New Roman" charset="0"/>
              </a:rPr>
              <a:t>yw</a:t>
            </a:r>
            <a:r>
              <a:rPr lang="en-US" b="1" dirty="0" smtClean="0">
                <a:effectLst>
                  <a:outerShdw blurRad="38100" dist="38100" dir="2700000" algn="tl">
                    <a:srgbClr val="FFFFFF"/>
                  </a:outerShdw>
                </a:effectLst>
                <a:latin typeface="Calibri" charset="0"/>
                <a:ea typeface="Times New Roman" charset="0"/>
              </a:rPr>
              <a:t> </a:t>
            </a:r>
            <a:r>
              <a:rPr lang="en-US" b="1" dirty="0" err="1" smtClean="0">
                <a:effectLst>
                  <a:outerShdw blurRad="38100" dist="38100" dir="2700000" algn="tl">
                    <a:srgbClr val="FFFFFF"/>
                  </a:outerShdw>
                </a:effectLst>
                <a:latin typeface="Calibri" charset="0"/>
                <a:ea typeface="Times New Roman" charset="0"/>
              </a:rPr>
              <a:t>gweledigaeth</a:t>
            </a:r>
            <a:r>
              <a:rPr lang="en-US" b="1" dirty="0" smtClean="0">
                <a:effectLst>
                  <a:outerShdw blurRad="38100" dist="38100" dir="2700000" algn="tl">
                    <a:srgbClr val="FFFFFF"/>
                  </a:outerShdw>
                </a:effectLst>
                <a:latin typeface="Calibri" charset="0"/>
                <a:ea typeface="Times New Roman" charset="0"/>
              </a:rPr>
              <a:t> </a:t>
            </a:r>
            <a:r>
              <a:rPr lang="en-US" b="1" dirty="0" err="1" smtClean="0">
                <a:effectLst>
                  <a:outerShdw blurRad="38100" dist="38100" dir="2700000" algn="tl">
                    <a:srgbClr val="FFFFFF"/>
                  </a:outerShdw>
                </a:effectLst>
                <a:latin typeface="Calibri" charset="0"/>
                <a:ea typeface="Times New Roman" charset="0"/>
              </a:rPr>
              <a:t>ein</a:t>
            </a:r>
            <a:r>
              <a:rPr lang="en-US" b="1" dirty="0" smtClean="0">
                <a:effectLst>
                  <a:outerShdw blurRad="38100" dist="38100" dir="2700000" algn="tl">
                    <a:srgbClr val="FFFFFF"/>
                  </a:outerShdw>
                </a:effectLst>
                <a:latin typeface="Calibri" charset="0"/>
                <a:ea typeface="Times New Roman" charset="0"/>
              </a:rPr>
              <a:t> </a:t>
            </a:r>
            <a:r>
              <a:rPr lang="en-US" b="1" dirty="0" err="1" smtClean="0">
                <a:effectLst>
                  <a:outerShdw blurRad="38100" dist="38100" dir="2700000" algn="tl">
                    <a:srgbClr val="FFFFFF"/>
                  </a:outerShdw>
                </a:effectLst>
                <a:latin typeface="Calibri" charset="0"/>
                <a:ea typeface="Times New Roman" charset="0"/>
              </a:rPr>
              <a:t>ysgol</a:t>
            </a:r>
            <a:r>
              <a:rPr lang="en-US" b="1" dirty="0" smtClean="0">
                <a:effectLst>
                  <a:outerShdw blurRad="38100" dist="38100" dir="2700000" algn="tl">
                    <a:srgbClr val="FFFFFF"/>
                  </a:outerShdw>
                </a:effectLst>
                <a:latin typeface="Calibri" charset="0"/>
                <a:ea typeface="Times New Roman" charset="0"/>
              </a:rPr>
              <a:t>?</a:t>
            </a:r>
            <a:endParaRPr lang="en-US" sz="4000" b="1" dirty="0">
              <a:solidFill>
                <a:schemeClr val="tx1"/>
              </a:solidFill>
              <a:effectLst>
                <a:outerShdw blurRad="38100" dist="38100" dir="2700000" algn="tl">
                  <a:srgbClr val="FFFFFF"/>
                </a:outerShdw>
              </a:effectLst>
              <a:latin typeface="Calibri" charset="0"/>
              <a:ea typeface="Times New Roman" charset="0"/>
            </a:endParaRPr>
          </a:p>
        </p:txBody>
      </p:sp>
      <p:sp>
        <p:nvSpPr>
          <p:cNvPr id="25" name="Text Box 4"/>
          <p:cNvSpPr txBox="1">
            <a:spLocks noChangeArrowheads="1"/>
          </p:cNvSpPr>
          <p:nvPr/>
        </p:nvSpPr>
        <p:spPr bwMode="auto">
          <a:xfrm>
            <a:off x="5897633" y="4786313"/>
            <a:ext cx="2500312" cy="157162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9525">
            <a:noFill/>
            <a:miter lim="800000"/>
            <a:headEnd/>
            <a:tailEnd/>
          </a:ln>
        </p:spPr>
        <p:txBody>
          <a:bodyPr lIns="18000" tIns="10800" rIns="18000" bIns="10800">
            <a:prstTxWarp prst="textNoShape">
              <a:avLst/>
            </a:prstTxWarp>
          </a:bodyPr>
          <a:lstStyle/>
          <a:p>
            <a:pPr algn="ctr"/>
            <a:r>
              <a:rPr lang="en-US" sz="1600" b="1" dirty="0">
                <a:solidFill>
                  <a:schemeClr val="tx1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Calibri" charset="0"/>
                <a:ea typeface="Times New Roman" charset="0"/>
              </a:rPr>
              <a:t>Stage 3: What more do we want to achieve in 1 to 3 years</a:t>
            </a:r>
            <a:r>
              <a:rPr lang="en-US" sz="1600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Calibri" charset="0"/>
                <a:ea typeface="Times New Roman" charset="0"/>
              </a:rPr>
              <a:t>? </a:t>
            </a:r>
          </a:p>
          <a:p>
            <a:pPr algn="ctr"/>
            <a:r>
              <a:rPr lang="en-US" sz="1600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Calibri" charset="0"/>
                <a:ea typeface="Times New Roman" charset="0"/>
              </a:rPr>
              <a:t>Cam 3: Beth </a:t>
            </a:r>
            <a:r>
              <a:rPr lang="en-US" sz="1600" b="1" dirty="0" err="1" smtClean="0">
                <a:solidFill>
                  <a:schemeClr val="tx1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Calibri" charset="0"/>
                <a:ea typeface="Times New Roman" charset="0"/>
              </a:rPr>
              <a:t>arall</a:t>
            </a:r>
            <a:r>
              <a:rPr lang="en-US" sz="1600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Calibri" charset="0"/>
                <a:ea typeface="Times New Roman" charset="0"/>
              </a:rPr>
              <a:t> </a:t>
            </a:r>
            <a:r>
              <a:rPr lang="en-US" sz="1600" b="1" dirty="0" err="1" smtClean="0">
                <a:solidFill>
                  <a:schemeClr val="tx1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Calibri" charset="0"/>
                <a:ea typeface="Times New Roman" charset="0"/>
              </a:rPr>
              <a:t>rydym</a:t>
            </a:r>
            <a:r>
              <a:rPr lang="en-US" sz="1600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Calibri" charset="0"/>
                <a:ea typeface="Times New Roman" charset="0"/>
              </a:rPr>
              <a:t> am </a:t>
            </a:r>
            <a:r>
              <a:rPr lang="en-US" sz="1600" b="1" dirty="0" err="1">
                <a:effectLst>
                  <a:outerShdw blurRad="38100" dist="38100" dir="2700000" algn="tl">
                    <a:srgbClr val="FFFFFF"/>
                  </a:outerShdw>
                </a:effectLst>
                <a:latin typeface="Calibri" charset="0"/>
                <a:ea typeface="Times New Roman" charset="0"/>
              </a:rPr>
              <a:t>g</a:t>
            </a:r>
            <a:r>
              <a:rPr lang="en-US" sz="1600" b="1" dirty="0" err="1" smtClean="0">
                <a:solidFill>
                  <a:schemeClr val="tx1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Calibri" charset="0"/>
                <a:ea typeface="Times New Roman" charset="0"/>
              </a:rPr>
              <a:t>yflawni</a:t>
            </a:r>
            <a:r>
              <a:rPr lang="en-US" sz="1600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Calibri" charset="0"/>
                <a:ea typeface="Times New Roman" charset="0"/>
              </a:rPr>
              <a:t> </a:t>
            </a:r>
            <a:r>
              <a:rPr lang="en-US" sz="1600" b="1" dirty="0" err="1" smtClean="0">
                <a:solidFill>
                  <a:schemeClr val="tx1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Calibri" charset="0"/>
                <a:ea typeface="Times New Roman" charset="0"/>
              </a:rPr>
              <a:t>mewn</a:t>
            </a:r>
            <a:r>
              <a:rPr lang="en-US" sz="1600" b="1" dirty="0" smtClean="0">
                <a:effectLst>
                  <a:outerShdw blurRad="38100" dist="38100" dir="2700000" algn="tl">
                    <a:srgbClr val="FFFFFF"/>
                  </a:outerShdw>
                </a:effectLst>
                <a:latin typeface="Calibri" charset="0"/>
                <a:ea typeface="Times New Roman" charset="0"/>
              </a:rPr>
              <a:t> 1 </a:t>
            </a:r>
            <a:r>
              <a:rPr lang="en-US" sz="1600" b="1" dirty="0" err="1" smtClean="0">
                <a:effectLst>
                  <a:outerShdw blurRad="38100" dist="38100" dir="2700000" algn="tl">
                    <a:srgbClr val="FFFFFF"/>
                  </a:outerShdw>
                </a:effectLst>
                <a:latin typeface="Calibri" charset="0"/>
                <a:ea typeface="Times New Roman" charset="0"/>
              </a:rPr>
              <a:t>i</a:t>
            </a:r>
            <a:r>
              <a:rPr lang="en-US" sz="1600" b="1" dirty="0" smtClean="0">
                <a:effectLst>
                  <a:outerShdw blurRad="38100" dist="38100" dir="2700000" algn="tl">
                    <a:srgbClr val="FFFFFF"/>
                  </a:outerShdw>
                </a:effectLst>
                <a:latin typeface="Calibri" charset="0"/>
                <a:ea typeface="Times New Roman" charset="0"/>
              </a:rPr>
              <a:t> 3 </a:t>
            </a:r>
            <a:r>
              <a:rPr lang="en-US" sz="1600" b="1" dirty="0" err="1" smtClean="0">
                <a:effectLst>
                  <a:outerShdw blurRad="38100" dist="38100" dir="2700000" algn="tl">
                    <a:srgbClr val="FFFFFF"/>
                  </a:outerShdw>
                </a:effectLst>
                <a:latin typeface="Calibri" charset="0"/>
                <a:ea typeface="Times New Roman" charset="0"/>
              </a:rPr>
              <a:t>blynedd</a:t>
            </a:r>
            <a:r>
              <a:rPr lang="en-US" sz="1600" b="1" dirty="0" smtClean="0">
                <a:effectLst>
                  <a:outerShdw blurRad="38100" dist="38100" dir="2700000" algn="tl">
                    <a:srgbClr val="FFFFFF"/>
                  </a:outerShdw>
                </a:effectLst>
                <a:latin typeface="Calibri" charset="0"/>
                <a:ea typeface="Times New Roman" charset="0"/>
              </a:rPr>
              <a:t>?</a:t>
            </a:r>
            <a:endParaRPr lang="en-US" sz="3200" b="1" dirty="0">
              <a:solidFill>
                <a:schemeClr val="tx1"/>
              </a:solidFill>
              <a:effectLst>
                <a:outerShdw blurRad="38100" dist="38100" dir="2700000" algn="tl">
                  <a:srgbClr val="FFFFFF"/>
                </a:outerShdw>
              </a:effectLst>
              <a:latin typeface="Calibri" charset="0"/>
              <a:ea typeface="Times New Roman" charset="0"/>
            </a:endParaRPr>
          </a:p>
        </p:txBody>
      </p:sp>
      <p:sp>
        <p:nvSpPr>
          <p:cNvPr id="26" name="Text Box 4"/>
          <p:cNvSpPr txBox="1">
            <a:spLocks noChangeArrowheads="1"/>
          </p:cNvSpPr>
          <p:nvPr/>
        </p:nvSpPr>
        <p:spPr bwMode="auto">
          <a:xfrm>
            <a:off x="6111945" y="2643187"/>
            <a:ext cx="2357438" cy="1696537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9525">
            <a:noFill/>
            <a:miter lim="800000"/>
            <a:headEnd/>
            <a:tailEnd/>
          </a:ln>
        </p:spPr>
        <p:txBody>
          <a:bodyPr lIns="18000" tIns="10800" rIns="18000" bIns="10800">
            <a:prstTxWarp prst="textNoShape">
              <a:avLst/>
            </a:prstTxWarp>
          </a:bodyPr>
          <a:lstStyle/>
          <a:p>
            <a:pPr algn="ctr"/>
            <a:r>
              <a:rPr lang="en-US" b="1" dirty="0">
                <a:solidFill>
                  <a:schemeClr val="tx1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Calibri" charset="0"/>
                <a:ea typeface="Times New Roman" charset="0"/>
              </a:rPr>
              <a:t>Stage 2: How well, based on evidence, are we doing</a:t>
            </a:r>
            <a:r>
              <a:rPr lang="en-US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Calibri" charset="0"/>
                <a:ea typeface="Times New Roman" charset="0"/>
              </a:rPr>
              <a:t>? </a:t>
            </a:r>
            <a:endParaRPr lang="en-US" b="1" dirty="0" smtClean="0">
              <a:solidFill>
                <a:schemeClr val="tx1"/>
              </a:solidFill>
              <a:effectLst>
                <a:outerShdw blurRad="38100" dist="38100" dir="2700000" algn="tl">
                  <a:srgbClr val="FFFFFF"/>
                </a:outerShdw>
              </a:effectLst>
              <a:latin typeface="Calibri" charset="0"/>
              <a:ea typeface="Times New Roman" charset="0"/>
            </a:endParaRPr>
          </a:p>
          <a:p>
            <a:pPr algn="ctr"/>
            <a:r>
              <a:rPr lang="en-US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Calibri" charset="0"/>
                <a:ea typeface="Times New Roman" charset="0"/>
              </a:rPr>
              <a:t>Cam </a:t>
            </a:r>
            <a:r>
              <a:rPr lang="en-US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Calibri" charset="0"/>
                <a:ea typeface="Times New Roman" charset="0"/>
              </a:rPr>
              <a:t>2 </a:t>
            </a:r>
            <a:r>
              <a:rPr lang="en-US" b="1" dirty="0" err="1" smtClean="0">
                <a:solidFill>
                  <a:schemeClr val="tx1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Calibri" charset="0"/>
                <a:ea typeface="Times New Roman" charset="0"/>
              </a:rPr>
              <a:t>Gan</a:t>
            </a:r>
            <a:r>
              <a:rPr lang="en-US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Calibri" charset="0"/>
                <a:ea typeface="Times New Roman" charset="0"/>
              </a:rPr>
              <a:t> </a:t>
            </a:r>
            <a:r>
              <a:rPr lang="en-US" b="1" dirty="0" err="1" smtClean="0">
                <a:solidFill>
                  <a:schemeClr val="tx1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Calibri" charset="0"/>
                <a:ea typeface="Times New Roman" charset="0"/>
              </a:rPr>
              <a:t>edrych</a:t>
            </a:r>
            <a:r>
              <a:rPr lang="en-US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Calibri" charset="0"/>
                <a:ea typeface="Times New Roman" charset="0"/>
              </a:rPr>
              <a:t> </a:t>
            </a:r>
            <a:r>
              <a:rPr lang="en-US" b="1" dirty="0" err="1" smtClean="0">
                <a:solidFill>
                  <a:schemeClr val="tx1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Calibri" charset="0"/>
                <a:ea typeface="Times New Roman" charset="0"/>
              </a:rPr>
              <a:t>ar</a:t>
            </a:r>
            <a:r>
              <a:rPr lang="en-US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Calibri" charset="0"/>
                <a:ea typeface="Times New Roman" charset="0"/>
              </a:rPr>
              <a:t> </a:t>
            </a:r>
            <a:r>
              <a:rPr lang="en-US" b="1" dirty="0" err="1" smtClean="0">
                <a:effectLst>
                  <a:outerShdw blurRad="38100" dist="38100" dir="2700000" algn="tl">
                    <a:srgbClr val="FFFFFF"/>
                  </a:outerShdw>
                </a:effectLst>
                <a:latin typeface="Calibri" charset="0"/>
                <a:ea typeface="Times New Roman" charset="0"/>
              </a:rPr>
              <a:t>d</a:t>
            </a:r>
            <a:r>
              <a:rPr lang="en-US" b="1" dirty="0" err="1" smtClean="0">
                <a:solidFill>
                  <a:schemeClr val="tx1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Calibri" charset="0"/>
                <a:ea typeface="Times New Roman" charset="0"/>
              </a:rPr>
              <a:t>ystiolaeth</a:t>
            </a:r>
            <a:r>
              <a:rPr lang="en-US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Calibri" charset="0"/>
                <a:ea typeface="Times New Roman" charset="0"/>
              </a:rPr>
              <a:t>, pa </a:t>
            </a:r>
            <a:r>
              <a:rPr lang="en-US" b="1" dirty="0" err="1" smtClean="0">
                <a:solidFill>
                  <a:schemeClr val="tx1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Calibri" charset="0"/>
                <a:ea typeface="Times New Roman" charset="0"/>
              </a:rPr>
              <a:t>mor</a:t>
            </a:r>
            <a:r>
              <a:rPr lang="en-US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Calibri" charset="0"/>
                <a:ea typeface="Times New Roman" charset="0"/>
              </a:rPr>
              <a:t> </a:t>
            </a:r>
            <a:r>
              <a:rPr lang="en-US" b="1" dirty="0" err="1" smtClean="0">
                <a:solidFill>
                  <a:schemeClr val="tx1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Calibri" charset="0"/>
                <a:ea typeface="Times New Roman" charset="0"/>
              </a:rPr>
              <a:t>dd</a:t>
            </a:r>
            <a:r>
              <a:rPr lang="en-US" b="1" dirty="0" err="1" smtClean="0">
                <a:effectLst>
                  <a:outerShdw blurRad="38100" dist="38100" dir="2700000" algn="tl">
                    <a:srgbClr val="FFFFFF"/>
                  </a:outerShdw>
                </a:effectLst>
                <a:latin typeface="Calibri" charset="0"/>
                <a:ea typeface="Times New Roman" charset="0"/>
              </a:rPr>
              <a:t>a</a:t>
            </a:r>
            <a:r>
              <a:rPr lang="en-US" b="1" dirty="0" smtClean="0">
                <a:effectLst>
                  <a:outerShdw blurRad="38100" dist="38100" dir="2700000" algn="tl">
                    <a:srgbClr val="FFFFFF"/>
                  </a:outerShdw>
                </a:effectLst>
                <a:latin typeface="Calibri" charset="0"/>
                <a:ea typeface="Times New Roman" charset="0"/>
              </a:rPr>
              <a:t> </a:t>
            </a:r>
            <a:r>
              <a:rPr lang="en-US" b="1" dirty="0" err="1" smtClean="0">
                <a:effectLst>
                  <a:outerShdw blurRad="38100" dist="38100" dir="2700000" algn="tl">
                    <a:srgbClr val="FFFFFF"/>
                  </a:outerShdw>
                </a:effectLst>
                <a:latin typeface="Calibri" charset="0"/>
                <a:ea typeface="Times New Roman" charset="0"/>
              </a:rPr>
              <a:t>mae’r</a:t>
            </a:r>
            <a:r>
              <a:rPr lang="en-US" b="1" dirty="0" smtClean="0">
                <a:effectLst>
                  <a:outerShdw blurRad="38100" dist="38100" dir="2700000" algn="tl">
                    <a:srgbClr val="FFFFFF"/>
                  </a:outerShdw>
                </a:effectLst>
                <a:latin typeface="Calibri" charset="0"/>
                <a:ea typeface="Times New Roman" charset="0"/>
              </a:rPr>
              <a:t> </a:t>
            </a:r>
            <a:r>
              <a:rPr lang="en-US" b="1" dirty="0" err="1" smtClean="0">
                <a:effectLst>
                  <a:outerShdw blurRad="38100" dist="38100" dir="2700000" algn="tl">
                    <a:srgbClr val="FFFFFF"/>
                  </a:outerShdw>
                </a:effectLst>
                <a:latin typeface="Calibri" charset="0"/>
                <a:ea typeface="Times New Roman" charset="0"/>
              </a:rPr>
              <a:t>ysgol</a:t>
            </a:r>
            <a:r>
              <a:rPr lang="en-US" b="1" dirty="0" smtClean="0">
                <a:effectLst>
                  <a:outerShdw blurRad="38100" dist="38100" dir="2700000" algn="tl">
                    <a:srgbClr val="FFFFFF"/>
                  </a:outerShdw>
                </a:effectLst>
                <a:latin typeface="Calibri" charset="0"/>
                <a:ea typeface="Times New Roman" charset="0"/>
              </a:rPr>
              <a:t> </a:t>
            </a:r>
            <a:r>
              <a:rPr lang="en-US" b="1" dirty="0" err="1" smtClean="0">
                <a:effectLst>
                  <a:outerShdw blurRad="38100" dist="38100" dir="2700000" algn="tl">
                    <a:srgbClr val="FFFFFF"/>
                  </a:outerShdw>
                </a:effectLst>
                <a:latin typeface="Calibri" charset="0"/>
                <a:ea typeface="Times New Roman" charset="0"/>
              </a:rPr>
              <a:t>yn</a:t>
            </a:r>
            <a:r>
              <a:rPr lang="en-US" b="1" dirty="0" smtClean="0">
                <a:effectLst>
                  <a:outerShdw blurRad="38100" dist="38100" dir="2700000" algn="tl">
                    <a:srgbClr val="FFFFFF"/>
                  </a:outerShdw>
                </a:effectLst>
                <a:latin typeface="Calibri" charset="0"/>
                <a:ea typeface="Times New Roman" charset="0"/>
              </a:rPr>
              <a:t> </a:t>
            </a:r>
            <a:r>
              <a:rPr lang="en-US" b="1" dirty="0" err="1" smtClean="0">
                <a:effectLst>
                  <a:outerShdw blurRad="38100" dist="38100" dir="2700000" algn="tl">
                    <a:srgbClr val="FFFFFF"/>
                  </a:outerShdw>
                </a:effectLst>
                <a:latin typeface="Calibri" charset="0"/>
                <a:ea typeface="Times New Roman" charset="0"/>
              </a:rPr>
              <a:t>gwneud</a:t>
            </a:r>
            <a:r>
              <a:rPr lang="en-US" b="1" dirty="0" smtClean="0">
                <a:effectLst>
                  <a:outerShdw blurRad="38100" dist="38100" dir="2700000" algn="tl">
                    <a:srgbClr val="FFFFFF"/>
                  </a:outerShdw>
                </a:effectLst>
                <a:latin typeface="Calibri" charset="0"/>
                <a:ea typeface="Times New Roman" charset="0"/>
              </a:rPr>
              <a:t>?</a:t>
            </a:r>
            <a:endParaRPr lang="en-US" b="1" dirty="0">
              <a:solidFill>
                <a:schemeClr val="tx1"/>
              </a:solidFill>
              <a:effectLst>
                <a:outerShdw blurRad="38100" dist="38100" dir="2700000" algn="tl">
                  <a:srgbClr val="FFFFFF"/>
                </a:outerShdw>
              </a:effectLst>
              <a:latin typeface="Calibri" charset="0"/>
              <a:ea typeface="Times New Roman" charset="0"/>
            </a:endParaRPr>
          </a:p>
        </p:txBody>
      </p:sp>
      <p:sp>
        <p:nvSpPr>
          <p:cNvPr id="27" name="Oval 9"/>
          <p:cNvSpPr>
            <a:spLocks noChangeArrowheads="1"/>
          </p:cNvSpPr>
          <p:nvPr/>
        </p:nvSpPr>
        <p:spPr bwMode="auto">
          <a:xfrm>
            <a:off x="3862968" y="2849080"/>
            <a:ext cx="2143137" cy="2178651"/>
          </a:xfrm>
          <a:prstGeom prst="ellipse">
            <a:avLst/>
          </a:prstGeom>
          <a:solidFill>
            <a:srgbClr val="94007C"/>
          </a:solidFill>
          <a:ln w="38100">
            <a:solidFill>
              <a:srgbClr val="0070C0"/>
            </a:solidFill>
            <a:round/>
            <a:headEnd/>
            <a:tailEnd/>
          </a:ln>
          <a:effectLst>
            <a:softEdge rad="63500"/>
          </a:effectLst>
        </p:spPr>
        <p:txBody>
          <a:bodyPr>
            <a:prstTxWarp prst="textNoShape">
              <a:avLst/>
            </a:prstTxWarp>
          </a:bodyPr>
          <a:lstStyle/>
          <a:p>
            <a:pPr algn="ctr"/>
            <a:r>
              <a:rPr lang="en-US" sz="1600" b="1" i="1" dirty="0">
                <a:solidFill>
                  <a:schemeClr val="bg1"/>
                </a:solidFill>
                <a:effectLst>
                  <a:outerShdw blurRad="38100" dist="38100" dir="2700000" algn="tl">
                    <a:srgbClr val="DDDDDD"/>
                  </a:outerShdw>
                </a:effectLst>
                <a:latin typeface="Calibri" charset="0"/>
                <a:ea typeface="Times New Roman" charset="0"/>
              </a:rPr>
              <a:t>Improving outcomes for all </a:t>
            </a:r>
            <a:r>
              <a:rPr lang="en-US" sz="1600" b="1" i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DDDDDD"/>
                  </a:outerShdw>
                </a:effectLst>
                <a:latin typeface="Calibri" charset="0"/>
                <a:ea typeface="Times New Roman" charset="0"/>
              </a:rPr>
              <a:t>pupils</a:t>
            </a:r>
          </a:p>
          <a:p>
            <a:pPr algn="ctr"/>
            <a:r>
              <a:rPr lang="en-US" sz="1600" b="1" i="1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DDDDDD"/>
                  </a:outerShdw>
                </a:effectLst>
                <a:latin typeface="Calibri" charset="0"/>
                <a:ea typeface="Times New Roman" charset="0"/>
              </a:rPr>
              <a:t>Sicrhau</a:t>
            </a:r>
            <a:r>
              <a:rPr lang="en-US" sz="1600" b="1" i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DDDDDD"/>
                  </a:outerShdw>
                </a:effectLst>
                <a:latin typeface="Calibri" charset="0"/>
                <a:ea typeface="Times New Roman" charset="0"/>
              </a:rPr>
              <a:t> </a:t>
            </a:r>
            <a:r>
              <a:rPr lang="en-US" sz="1600" b="1" i="1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DDDDDD"/>
                  </a:outerShdw>
                </a:effectLst>
                <a:latin typeface="Calibri" charset="0"/>
                <a:ea typeface="Times New Roman" charset="0"/>
              </a:rPr>
              <a:t>deilliannau</a:t>
            </a:r>
            <a:r>
              <a:rPr lang="en-US" sz="1600" b="1" i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DDDDDD"/>
                  </a:outerShdw>
                </a:effectLst>
                <a:latin typeface="Calibri" charset="0"/>
                <a:ea typeface="Times New Roman" charset="0"/>
              </a:rPr>
              <a:t> </a:t>
            </a:r>
            <a:r>
              <a:rPr lang="en-US" sz="1600" b="1" i="1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DDDDDD"/>
                  </a:outerShdw>
                </a:effectLst>
                <a:latin typeface="Calibri" charset="0"/>
                <a:ea typeface="Times New Roman" charset="0"/>
              </a:rPr>
              <a:t>ar</a:t>
            </a:r>
            <a:r>
              <a:rPr lang="en-US" sz="1600" b="1" i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DDDDDD"/>
                  </a:outerShdw>
                </a:effectLst>
                <a:latin typeface="Calibri" charset="0"/>
                <a:ea typeface="Times New Roman" charset="0"/>
              </a:rPr>
              <a:t> </a:t>
            </a:r>
            <a:r>
              <a:rPr lang="en-US" sz="1600" b="1" i="1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DDDDDD"/>
                  </a:outerShdw>
                </a:effectLst>
                <a:latin typeface="Calibri" charset="0"/>
                <a:ea typeface="Times New Roman" charset="0"/>
              </a:rPr>
              <a:t>gyfer</a:t>
            </a:r>
            <a:r>
              <a:rPr lang="en-US" sz="1600" b="1" i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DDDDDD"/>
                  </a:outerShdw>
                </a:effectLst>
                <a:latin typeface="Calibri" charset="0"/>
                <a:ea typeface="Times New Roman" charset="0"/>
              </a:rPr>
              <a:t> </a:t>
            </a:r>
            <a:r>
              <a:rPr lang="en-US" sz="1600" b="1" i="1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DDDDDD"/>
                  </a:outerShdw>
                </a:effectLst>
                <a:latin typeface="Calibri" charset="0"/>
                <a:ea typeface="Times New Roman" charset="0"/>
              </a:rPr>
              <a:t>pob</a:t>
            </a:r>
            <a:r>
              <a:rPr lang="en-US" sz="1600" b="1" i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DDDDDD"/>
                  </a:outerShdw>
                </a:effectLst>
                <a:latin typeface="Calibri" charset="0"/>
                <a:ea typeface="Times New Roman" charset="0"/>
              </a:rPr>
              <a:t> </a:t>
            </a:r>
            <a:r>
              <a:rPr lang="en-US" sz="1600" b="1" i="1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DDDDDD"/>
                  </a:outerShdw>
                </a:effectLst>
                <a:latin typeface="Calibri" charset="0"/>
                <a:ea typeface="Times New Roman" charset="0"/>
              </a:rPr>
              <a:t>disgybl</a:t>
            </a:r>
            <a:endParaRPr lang="en-US" sz="3600" b="1" i="1" dirty="0">
              <a:solidFill>
                <a:schemeClr val="bg1"/>
              </a:solidFill>
              <a:effectLst>
                <a:outerShdw blurRad="38100" dist="38100" dir="2700000" algn="tl">
                  <a:srgbClr val="DDDDDD"/>
                </a:outerShdw>
              </a:effectLst>
              <a:latin typeface="Calibri" charset="0"/>
              <a:ea typeface="Times New Roman" charset="0"/>
            </a:endParaRPr>
          </a:p>
        </p:txBody>
      </p:sp>
      <p:sp>
        <p:nvSpPr>
          <p:cNvPr id="28" name="TextBox 27"/>
          <p:cNvSpPr txBox="1"/>
          <p:nvPr/>
        </p:nvSpPr>
        <p:spPr>
          <a:xfrm>
            <a:off x="5286375" y="5857875"/>
            <a:ext cx="3857625" cy="646113"/>
          </a:xfrm>
          <a:prstGeom prst="rect">
            <a:avLst/>
          </a:prstGeom>
          <a:noFill/>
        </p:spPr>
        <p:txBody>
          <a:bodyPr>
            <a:prstTxWarp prst="textNoShape">
              <a:avLst/>
            </a:prstTxWarp>
            <a:spAutoFit/>
          </a:bodyPr>
          <a:lstStyle/>
          <a:p>
            <a:pPr>
              <a:lnSpc>
                <a:spcPct val="90000"/>
              </a:lnSpc>
              <a:spcBef>
                <a:spcPts val="600"/>
              </a:spcBef>
              <a:buClr>
                <a:srgbClr val="00FFFF"/>
              </a:buClr>
              <a:buSzPct val="75000"/>
              <a:buFont typeface="Wingdings" charset="2"/>
              <a:buNone/>
            </a:pPr>
            <a:r>
              <a:rPr lang="en-GB">
                <a:solidFill>
                  <a:srgbClr val="C00000"/>
                </a:solidFill>
                <a:latin typeface="Calibri" charset="0"/>
              </a:rPr>
              <a:t> </a:t>
            </a:r>
            <a:endParaRPr lang="en-GB" i="1">
              <a:solidFill>
                <a:srgbClr val="C00000"/>
              </a:solidFill>
              <a:latin typeface="Calibri" charset="0"/>
            </a:endParaRPr>
          </a:p>
          <a:p>
            <a:pPr>
              <a:lnSpc>
                <a:spcPct val="90000"/>
              </a:lnSpc>
              <a:spcBef>
                <a:spcPts val="600"/>
              </a:spcBef>
              <a:buClr>
                <a:srgbClr val="00FFFF"/>
              </a:buClr>
              <a:buSzPct val="75000"/>
              <a:buFont typeface="Wingdings" charset="2"/>
              <a:buNone/>
            </a:pPr>
            <a:endParaRPr lang="en-GB"/>
          </a:p>
        </p:txBody>
      </p:sp>
      <p:grpSp>
        <p:nvGrpSpPr>
          <p:cNvPr id="19" name="Group 18"/>
          <p:cNvGrpSpPr/>
          <p:nvPr/>
        </p:nvGrpSpPr>
        <p:grpSpPr>
          <a:xfrm>
            <a:off x="7153658" y="1571861"/>
            <a:ext cx="1315725" cy="1277220"/>
            <a:chOff x="7153658" y="1571861"/>
            <a:chExt cx="1315725" cy="1277220"/>
          </a:xfrm>
        </p:grpSpPr>
        <p:pic>
          <p:nvPicPr>
            <p:cNvPr id="16" name="Picture 15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7153658" y="1571861"/>
              <a:ext cx="1315725" cy="632801"/>
            </a:xfrm>
            <a:prstGeom prst="rect">
              <a:avLst/>
            </a:prstGeom>
          </p:spPr>
        </p:pic>
        <p:cxnSp>
          <p:nvCxnSpPr>
            <p:cNvPr id="18" name="Straight Arrow Connector 17"/>
            <p:cNvCxnSpPr>
              <a:stCxn id="16" idx="2"/>
            </p:cNvCxnSpPr>
            <p:nvPr/>
          </p:nvCxnSpPr>
          <p:spPr>
            <a:xfrm rot="5400000">
              <a:off x="7318178" y="2355737"/>
              <a:ext cx="644418" cy="342269"/>
            </a:xfrm>
            <a:prstGeom prst="straightConnector1">
              <a:avLst/>
            </a:prstGeom>
            <a:ln w="63500">
              <a:solidFill>
                <a:srgbClr val="94007C"/>
              </a:solidFill>
              <a:tailEnd type="arrow"/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" grpId="0" animBg="1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493838"/>
            <a:ext cx="8229600" cy="1143000"/>
          </a:xfrm>
        </p:spPr>
        <p:txBody>
          <a:bodyPr/>
          <a:lstStyle/>
          <a:p>
            <a:r>
              <a:rPr lang="en-US" dirty="0" err="1" smtClean="0">
                <a:solidFill>
                  <a:srgbClr val="94007C"/>
                </a:solidFill>
              </a:rPr>
              <a:t>Heddiw</a:t>
            </a:r>
            <a:endParaRPr lang="en-US" dirty="0">
              <a:solidFill>
                <a:srgbClr val="94007C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02947" y="217232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US" dirty="0" smtClean="0">
                <a:solidFill>
                  <a:srgbClr val="94007C"/>
                </a:solidFill>
              </a:rPr>
              <a:t/>
            </a:r>
            <a:br>
              <a:rPr lang="en-US" dirty="0" smtClean="0">
                <a:solidFill>
                  <a:srgbClr val="94007C"/>
                </a:solidFill>
              </a:rPr>
            </a:br>
            <a:r>
              <a:rPr lang="en-US" dirty="0" err="1" smtClean="0">
                <a:solidFill>
                  <a:srgbClr val="94007C"/>
                </a:solidFill>
              </a:rPr>
              <a:t>Diwrnod</a:t>
            </a:r>
            <a:r>
              <a:rPr lang="en-US" dirty="0" smtClean="0">
                <a:solidFill>
                  <a:srgbClr val="94007C"/>
                </a:solidFill>
              </a:rPr>
              <a:t> </a:t>
            </a:r>
            <a:r>
              <a:rPr lang="en-US" dirty="0" err="1" smtClean="0">
                <a:solidFill>
                  <a:srgbClr val="94007C"/>
                </a:solidFill>
              </a:rPr>
              <a:t>Cyflwyniadau</a:t>
            </a:r>
            <a:endParaRPr lang="en-US" dirty="0">
              <a:solidFill>
                <a:srgbClr val="94007C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83846" y="913666"/>
            <a:ext cx="7360154" cy="6247910"/>
          </a:xfrm>
        </p:spPr>
        <p:txBody>
          <a:bodyPr>
            <a:normAutofit/>
          </a:bodyPr>
          <a:lstStyle/>
          <a:p>
            <a:endParaRPr lang="en-US" dirty="0" smtClean="0"/>
          </a:p>
          <a:p>
            <a:r>
              <a:rPr lang="en-US" dirty="0" err="1" smtClean="0"/>
              <a:t>Bydd</a:t>
            </a:r>
            <a:r>
              <a:rPr lang="en-US" dirty="0" smtClean="0"/>
              <a:t> </a:t>
            </a:r>
            <a:r>
              <a:rPr lang="en-US" dirty="0" err="1" smtClean="0"/>
              <a:t>pedwar</a:t>
            </a:r>
            <a:r>
              <a:rPr lang="en-US" dirty="0" smtClean="0"/>
              <a:t> set o </a:t>
            </a:r>
            <a:r>
              <a:rPr lang="en-US" dirty="0" err="1" smtClean="0"/>
              <a:t>lywodraethwyr</a:t>
            </a:r>
            <a:r>
              <a:rPr lang="en-US" dirty="0" smtClean="0"/>
              <a:t>.</a:t>
            </a:r>
          </a:p>
          <a:p>
            <a:pPr>
              <a:buNone/>
            </a:pPr>
            <a:endParaRPr lang="en-US" dirty="0" smtClean="0"/>
          </a:p>
          <a:p>
            <a:pPr algn="ctr">
              <a:buNone/>
            </a:pPr>
            <a:r>
              <a:rPr lang="en-US" sz="3097" dirty="0" err="1" smtClean="0"/>
              <a:t>Bydd</a:t>
            </a:r>
            <a:r>
              <a:rPr lang="en-US" sz="3097" dirty="0" smtClean="0"/>
              <a:t> </a:t>
            </a:r>
            <a:r>
              <a:rPr lang="en-US" sz="3097" dirty="0" err="1" smtClean="0"/>
              <a:t>pob</a:t>
            </a:r>
            <a:r>
              <a:rPr lang="en-US" sz="3097" dirty="0" smtClean="0"/>
              <a:t> </a:t>
            </a:r>
            <a:r>
              <a:rPr lang="en-US" sz="3097" dirty="0" err="1" smtClean="0"/>
              <a:t>cyflwyniad</a:t>
            </a:r>
            <a:r>
              <a:rPr lang="en-US" sz="3097" dirty="0" smtClean="0"/>
              <a:t> </a:t>
            </a:r>
            <a:r>
              <a:rPr lang="en-US" sz="3097" dirty="0" err="1" smtClean="0"/>
              <a:t>yn</a:t>
            </a:r>
            <a:r>
              <a:rPr lang="en-US" sz="3097" dirty="0" smtClean="0"/>
              <a:t> 5 </a:t>
            </a:r>
            <a:r>
              <a:rPr lang="en-US" sz="3097" dirty="0" err="1" smtClean="0"/>
              <a:t>munud</a:t>
            </a:r>
            <a:r>
              <a:rPr lang="en-US" sz="3097" dirty="0" smtClean="0"/>
              <a:t> </a:t>
            </a:r>
            <a:r>
              <a:rPr lang="en-US" sz="3097" dirty="0" err="1" smtClean="0"/>
              <a:t>i</a:t>
            </a:r>
            <a:r>
              <a:rPr lang="en-US" sz="3097" dirty="0" smtClean="0"/>
              <a:t> </a:t>
            </a:r>
            <a:r>
              <a:rPr lang="en-US" sz="3097" dirty="0"/>
              <a:t>b</a:t>
            </a:r>
            <a:r>
              <a:rPr lang="en-US" sz="3097" dirty="0" smtClean="0"/>
              <a:t>ob </a:t>
            </a:r>
            <a:r>
              <a:rPr lang="en-US" sz="3097" dirty="0" err="1" smtClean="0"/>
              <a:t>unigolyn</a:t>
            </a:r>
            <a:endParaRPr lang="en-US" dirty="0" smtClean="0"/>
          </a:p>
          <a:p>
            <a:pPr algn="ctr">
              <a:buNone/>
            </a:pPr>
            <a:endParaRPr lang="en-US" b="1" dirty="0" smtClean="0">
              <a:solidFill>
                <a:srgbClr val="94007C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2" y="-330960"/>
            <a:ext cx="8229600" cy="1143000"/>
          </a:xfrm>
        </p:spPr>
        <p:txBody>
          <a:bodyPr/>
          <a:lstStyle/>
          <a:p>
            <a:r>
              <a:rPr lang="en-US" dirty="0" smtClean="0"/>
              <a:t>Time table - </a:t>
            </a:r>
            <a:r>
              <a:rPr lang="en-US" dirty="0" err="1" smtClean="0"/>
              <a:t>Amserlen</a:t>
            </a:r>
            <a:endParaRPr lang="en-US" dirty="0"/>
          </a:p>
        </p:txBody>
      </p:sp>
      <p:graphicFrame>
        <p:nvGraphicFramePr>
          <p:cNvPr id="6" name="Table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4824124"/>
              </p:ext>
            </p:extLst>
          </p:nvPr>
        </p:nvGraphicFramePr>
        <p:xfrm>
          <a:off x="278967" y="492455"/>
          <a:ext cx="8471415" cy="6186901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694283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694283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694283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694283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1694283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</a:tblGrid>
              <a:tr h="125622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800" dirty="0">
                          <a:effectLst/>
                        </a:rPr>
                        <a:t>Time</a:t>
                      </a:r>
                      <a:endParaRPr lang="en-GB" sz="800" dirty="0">
                        <a:effectLst/>
                        <a:latin typeface="Times New Roman" charset="0"/>
                        <a:ea typeface="Calibri" charset="0"/>
                      </a:endParaRPr>
                    </a:p>
                  </a:txBody>
                  <a:tcPr marL="37716" marR="37716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</a:rPr>
                        <a:t>Assessors 1</a:t>
                      </a:r>
                      <a:endParaRPr lang="en-GB" sz="800">
                        <a:effectLst/>
                        <a:latin typeface="Times New Roman" charset="0"/>
                        <a:ea typeface="Calibri" charset="0"/>
                      </a:endParaRPr>
                    </a:p>
                  </a:txBody>
                  <a:tcPr marL="37716" marR="37716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800" b="1">
                          <a:effectLst/>
                        </a:rPr>
                        <a:t>Assessors 2</a:t>
                      </a:r>
                      <a:endParaRPr lang="en-GB" sz="800" b="1">
                        <a:effectLst/>
                        <a:latin typeface="Times New Roman" charset="0"/>
                        <a:ea typeface="Calibri" charset="0"/>
                      </a:endParaRPr>
                    </a:p>
                  </a:txBody>
                  <a:tcPr marL="37716" marR="37716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800" b="1">
                          <a:effectLst/>
                        </a:rPr>
                        <a:t>Assessors 3</a:t>
                      </a:r>
                      <a:endParaRPr lang="en-GB" sz="800" b="1">
                        <a:effectLst/>
                        <a:latin typeface="Times New Roman" charset="0"/>
                        <a:ea typeface="Calibri" charset="0"/>
                      </a:endParaRPr>
                    </a:p>
                  </a:txBody>
                  <a:tcPr marL="37716" marR="37716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800" b="1">
                          <a:effectLst/>
                        </a:rPr>
                        <a:t>Assessors 4</a:t>
                      </a:r>
                      <a:endParaRPr lang="en-GB" sz="800" b="1">
                        <a:effectLst/>
                        <a:latin typeface="Times New Roman" charset="0"/>
                        <a:ea typeface="Calibri" charset="0"/>
                      </a:endParaRPr>
                    </a:p>
                  </a:txBody>
                  <a:tcPr marL="37716" marR="37716" marT="0" marB="0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25622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800" dirty="0">
                          <a:effectLst/>
                        </a:rPr>
                        <a:t>Room</a:t>
                      </a:r>
                      <a:endParaRPr lang="en-GB" sz="800" dirty="0">
                        <a:effectLst/>
                        <a:latin typeface="Times New Roman" charset="0"/>
                        <a:ea typeface="Calibri" charset="0"/>
                      </a:endParaRPr>
                    </a:p>
                  </a:txBody>
                  <a:tcPr marL="37716" marR="37716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800" dirty="0">
                          <a:effectLst/>
                        </a:rPr>
                        <a:t>Ff002</a:t>
                      </a:r>
                      <a:endParaRPr lang="en-GB" sz="800" dirty="0">
                        <a:effectLst/>
                        <a:latin typeface="Times New Roman" charset="0"/>
                        <a:ea typeface="Calibri" charset="0"/>
                      </a:endParaRPr>
                    </a:p>
                  </a:txBody>
                  <a:tcPr marL="37716" marR="37716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800" b="1">
                          <a:effectLst/>
                        </a:rPr>
                        <a:t>Ff03</a:t>
                      </a:r>
                      <a:endParaRPr lang="en-GB" sz="800" b="1">
                        <a:effectLst/>
                        <a:latin typeface="Times New Roman" charset="0"/>
                        <a:ea typeface="Calibri" charset="0"/>
                      </a:endParaRPr>
                    </a:p>
                  </a:txBody>
                  <a:tcPr marL="37716" marR="37716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800" b="1">
                          <a:effectLst/>
                        </a:rPr>
                        <a:t>Ff004</a:t>
                      </a:r>
                      <a:endParaRPr lang="en-GB" sz="800" b="1">
                        <a:effectLst/>
                        <a:latin typeface="Times New Roman" charset="0"/>
                        <a:ea typeface="Calibri" charset="0"/>
                      </a:endParaRPr>
                    </a:p>
                  </a:txBody>
                  <a:tcPr marL="37716" marR="37716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800" b="1" dirty="0">
                          <a:effectLst/>
                        </a:rPr>
                        <a:t>Ff006</a:t>
                      </a:r>
                      <a:endParaRPr lang="en-GB" sz="800" b="1" dirty="0">
                        <a:effectLst/>
                        <a:latin typeface="Times New Roman" charset="0"/>
                        <a:ea typeface="Calibri" charset="0"/>
                      </a:endParaRPr>
                    </a:p>
                  </a:txBody>
                  <a:tcPr marL="37716" marR="37716" marT="0" marB="0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565301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800" dirty="0">
                          <a:effectLst/>
                        </a:rPr>
                        <a:t>9.00 – 9.45</a:t>
                      </a:r>
                      <a:endParaRPr lang="en-GB" sz="800" dirty="0">
                        <a:effectLst/>
                        <a:latin typeface="Times New Roman" charset="0"/>
                        <a:ea typeface="Calibri" charset="0"/>
                      </a:endParaRPr>
                    </a:p>
                  </a:txBody>
                  <a:tcPr marL="37716" marR="37716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600" dirty="0">
                          <a:effectLst/>
                        </a:rPr>
                        <a:t>A (4)</a:t>
                      </a: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600" dirty="0">
                          <a:effectLst/>
                        </a:rPr>
                        <a:t>Lewis Davies</a:t>
                      </a: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600" dirty="0">
                          <a:effectLst/>
                        </a:rPr>
                        <a:t>Sion Edmonds</a:t>
                      </a: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600" dirty="0">
                          <a:effectLst/>
                        </a:rPr>
                        <a:t>Rachel Allen</a:t>
                      </a: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600" dirty="0">
                          <a:effectLst/>
                        </a:rPr>
                        <a:t>Stuart Jones</a:t>
                      </a:r>
                    </a:p>
                    <a:p>
                      <a:pPr algn="ctr">
                        <a:spcAft>
                          <a:spcPts val="0"/>
                        </a:spcAft>
                      </a:pPr>
                      <a:endParaRPr lang="en-GB" sz="600" dirty="0">
                        <a:effectLst/>
                        <a:latin typeface="Times New Roman" charset="0"/>
                        <a:ea typeface="Calibri" charset="0"/>
                      </a:endParaRPr>
                    </a:p>
                  </a:txBody>
                  <a:tcPr marL="37716" marR="37716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600" dirty="0">
                          <a:effectLst/>
                        </a:rPr>
                        <a:t>B (4)</a:t>
                      </a: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600" dirty="0">
                          <a:effectLst/>
                        </a:rPr>
                        <a:t>Alice Matthews</a:t>
                      </a: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600" dirty="0">
                          <a:effectLst/>
                        </a:rPr>
                        <a:t>Megan Simmonds</a:t>
                      </a: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600" dirty="0">
                          <a:effectLst/>
                        </a:rPr>
                        <a:t>Nicola Davies</a:t>
                      </a: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600" dirty="0">
                          <a:effectLst/>
                        </a:rPr>
                        <a:t>Katie Williams</a:t>
                      </a: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600" dirty="0">
                          <a:effectLst/>
                        </a:rPr>
                        <a:t> </a:t>
                      </a:r>
                      <a:endParaRPr lang="en-GB" sz="600" dirty="0">
                        <a:effectLst/>
                        <a:latin typeface="Times New Roman" charset="0"/>
                        <a:ea typeface="Calibri" charset="0"/>
                      </a:endParaRPr>
                    </a:p>
                  </a:txBody>
                  <a:tcPr marL="37716" marR="37716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600">
                          <a:effectLst/>
                        </a:rPr>
                        <a:t>C (4)</a:t>
                      </a: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600">
                          <a:effectLst/>
                        </a:rPr>
                        <a:t>Laura Evans</a:t>
                      </a: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600">
                          <a:effectLst/>
                        </a:rPr>
                        <a:t>Adam Lewis</a:t>
                      </a: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600">
                          <a:effectLst/>
                        </a:rPr>
                        <a:t>Kassandra Foden</a:t>
                      </a: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600">
                          <a:effectLst/>
                        </a:rPr>
                        <a:t>Rachel Davies</a:t>
                      </a: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600">
                          <a:effectLst/>
                        </a:rPr>
                        <a:t> </a:t>
                      </a:r>
                      <a:endParaRPr lang="en-GB" sz="600">
                        <a:effectLst/>
                        <a:latin typeface="Times New Roman" charset="0"/>
                        <a:ea typeface="Calibri" charset="0"/>
                      </a:endParaRPr>
                    </a:p>
                  </a:txBody>
                  <a:tcPr marL="37716" marR="37716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600" dirty="0">
                          <a:effectLst/>
                        </a:rPr>
                        <a:t>D (4)</a:t>
                      </a: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600" dirty="0">
                          <a:effectLst/>
                        </a:rPr>
                        <a:t>Liam</a:t>
                      </a: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600" dirty="0" err="1">
                          <a:effectLst/>
                        </a:rPr>
                        <a:t>Popham</a:t>
                      </a:r>
                      <a:endParaRPr lang="en-GB" sz="600" dirty="0">
                        <a:effectLst/>
                      </a:endParaRP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600" dirty="0">
                          <a:effectLst/>
                        </a:rPr>
                        <a:t>Andrew Morgan</a:t>
                      </a: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600" dirty="0">
                          <a:effectLst/>
                        </a:rPr>
                        <a:t>Rob Booth</a:t>
                      </a: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600" dirty="0">
                          <a:effectLst/>
                        </a:rPr>
                        <a:t>Gareth </a:t>
                      </a:r>
                      <a:r>
                        <a:rPr lang="en-GB" sz="600" dirty="0" smtClean="0">
                          <a:effectLst/>
                        </a:rPr>
                        <a:t>Price</a:t>
                      </a:r>
                      <a:r>
                        <a:rPr lang="en-GB" sz="600" dirty="0">
                          <a:effectLst/>
                        </a:rPr>
                        <a:t> </a:t>
                      </a:r>
                      <a:endParaRPr lang="en-GB" sz="600" dirty="0">
                        <a:effectLst/>
                        <a:latin typeface="Times New Roman" charset="0"/>
                        <a:ea typeface="Calibri" charset="0"/>
                      </a:endParaRPr>
                    </a:p>
                  </a:txBody>
                  <a:tcPr marL="37716" marR="37716" marT="0" marB="0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753734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800" dirty="0">
                          <a:effectLst/>
                        </a:rPr>
                        <a:t>9.45 – 10.30</a:t>
                      </a:r>
                      <a:endParaRPr lang="en-GB" sz="800" dirty="0">
                        <a:effectLst/>
                        <a:latin typeface="Times New Roman" charset="0"/>
                        <a:ea typeface="Calibri" charset="0"/>
                      </a:endParaRPr>
                    </a:p>
                  </a:txBody>
                  <a:tcPr marL="37716" marR="37716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600">
                          <a:effectLst/>
                        </a:rPr>
                        <a:t>F (6)</a:t>
                      </a: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600">
                          <a:effectLst/>
                        </a:rPr>
                        <a:t>Laura Colligan</a:t>
                      </a: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600">
                          <a:effectLst/>
                        </a:rPr>
                        <a:t>Harriet Morgan</a:t>
                      </a: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600">
                          <a:effectLst/>
                        </a:rPr>
                        <a:t>Gemma Hayward</a:t>
                      </a: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600">
                          <a:effectLst/>
                        </a:rPr>
                        <a:t>Chloe Thomas</a:t>
                      </a: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600">
                          <a:effectLst/>
                        </a:rPr>
                        <a:t>Lucy Boughton</a:t>
                      </a: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600">
                          <a:effectLst/>
                        </a:rPr>
                        <a:t>Delyth Foster</a:t>
                      </a: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600">
                          <a:effectLst/>
                        </a:rPr>
                        <a:t> </a:t>
                      </a:r>
                      <a:endParaRPr lang="en-GB" sz="600">
                        <a:effectLst/>
                        <a:latin typeface="Times New Roman" charset="0"/>
                        <a:ea typeface="Calibri" charset="0"/>
                      </a:endParaRPr>
                    </a:p>
                  </a:txBody>
                  <a:tcPr marL="37716" marR="37716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600" dirty="0">
                          <a:effectLst/>
                        </a:rPr>
                        <a:t>G (6)</a:t>
                      </a: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600" dirty="0">
                          <a:effectLst/>
                        </a:rPr>
                        <a:t>Hannah Scandone</a:t>
                      </a: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600" dirty="0">
                          <a:effectLst/>
                        </a:rPr>
                        <a:t>Georgina Jones</a:t>
                      </a: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600" dirty="0">
                          <a:effectLst/>
                        </a:rPr>
                        <a:t>Jessica Griffiths</a:t>
                      </a: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600" dirty="0" err="1">
                          <a:effectLst/>
                        </a:rPr>
                        <a:t>Bryanie</a:t>
                      </a:r>
                      <a:r>
                        <a:rPr lang="en-GB" sz="600" dirty="0">
                          <a:effectLst/>
                        </a:rPr>
                        <a:t> </a:t>
                      </a:r>
                      <a:r>
                        <a:rPr lang="en-GB" sz="600" dirty="0" err="1">
                          <a:effectLst/>
                        </a:rPr>
                        <a:t>Allsworth</a:t>
                      </a:r>
                      <a:endParaRPr lang="en-GB" sz="600" dirty="0">
                        <a:effectLst/>
                      </a:endParaRP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600" dirty="0">
                          <a:effectLst/>
                        </a:rPr>
                        <a:t>Charlotte Thompson</a:t>
                      </a: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600" dirty="0">
                          <a:effectLst/>
                        </a:rPr>
                        <a:t>Naomi Pattinson</a:t>
                      </a: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600" dirty="0">
                          <a:effectLst/>
                        </a:rPr>
                        <a:t> </a:t>
                      </a:r>
                      <a:endParaRPr lang="en-GB" sz="600" dirty="0">
                        <a:effectLst/>
                        <a:latin typeface="Times New Roman" charset="0"/>
                        <a:ea typeface="Calibri" charset="0"/>
                      </a:endParaRPr>
                    </a:p>
                  </a:txBody>
                  <a:tcPr marL="37716" marR="37716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600">
                          <a:effectLst/>
                        </a:rPr>
                        <a:t>H (6)</a:t>
                      </a: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600">
                          <a:effectLst/>
                        </a:rPr>
                        <a:t>Mark Lowri-Jones</a:t>
                      </a: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600">
                          <a:effectLst/>
                        </a:rPr>
                        <a:t>Gethin</a:t>
                      </a: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600">
                          <a:effectLst/>
                        </a:rPr>
                        <a:t>Ashley</a:t>
                      </a: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600">
                          <a:effectLst/>
                        </a:rPr>
                        <a:t>Joe Thomas</a:t>
                      </a: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600">
                          <a:effectLst/>
                        </a:rPr>
                        <a:t>Joe Bushell</a:t>
                      </a: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600">
                          <a:effectLst/>
                        </a:rPr>
                        <a:t>Thomas Hobbs</a:t>
                      </a: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600">
                          <a:effectLst/>
                        </a:rPr>
                        <a:t> </a:t>
                      </a:r>
                      <a:endParaRPr lang="en-GB" sz="600">
                        <a:effectLst/>
                        <a:latin typeface="Times New Roman" charset="0"/>
                        <a:ea typeface="Calibri" charset="0"/>
                      </a:endParaRPr>
                    </a:p>
                  </a:txBody>
                  <a:tcPr marL="37716" marR="37716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600" dirty="0" err="1">
                          <a:effectLst/>
                        </a:rPr>
                        <a:t>Gwyrdd</a:t>
                      </a:r>
                      <a:r>
                        <a:rPr lang="en-GB" sz="600" dirty="0">
                          <a:effectLst/>
                        </a:rPr>
                        <a:t> (6)</a:t>
                      </a: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600" dirty="0" err="1">
                          <a:effectLst/>
                        </a:rPr>
                        <a:t>Arwel</a:t>
                      </a:r>
                      <a:r>
                        <a:rPr lang="en-GB" sz="600" dirty="0">
                          <a:effectLst/>
                        </a:rPr>
                        <a:t> Davies</a:t>
                      </a: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600" dirty="0" err="1">
                          <a:effectLst/>
                        </a:rPr>
                        <a:t>Jac</a:t>
                      </a:r>
                      <a:r>
                        <a:rPr lang="en-GB" sz="600" dirty="0">
                          <a:effectLst/>
                        </a:rPr>
                        <a:t> Williams</a:t>
                      </a: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600" dirty="0">
                          <a:effectLst/>
                        </a:rPr>
                        <a:t>Luc Morris</a:t>
                      </a: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600" dirty="0">
                          <a:effectLst/>
                        </a:rPr>
                        <a:t>Katie Davies</a:t>
                      </a: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600" dirty="0" err="1">
                          <a:effectLst/>
                        </a:rPr>
                        <a:t>Manon</a:t>
                      </a:r>
                      <a:r>
                        <a:rPr lang="en-GB" sz="600" dirty="0">
                          <a:effectLst/>
                        </a:rPr>
                        <a:t> James</a:t>
                      </a: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600" dirty="0">
                          <a:effectLst/>
                        </a:rPr>
                        <a:t>Aimee </a:t>
                      </a:r>
                      <a:r>
                        <a:rPr lang="en-GB" sz="600" dirty="0" smtClean="0">
                          <a:effectLst/>
                        </a:rPr>
                        <a:t>McAndrew</a:t>
                      </a: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600" dirty="0" smtClean="0">
                          <a:effectLst/>
                        </a:rPr>
                        <a:t> </a:t>
                      </a:r>
                      <a:endParaRPr lang="en-GB" sz="600" dirty="0">
                        <a:effectLst/>
                        <a:latin typeface="Times New Roman" charset="0"/>
                        <a:ea typeface="Calibri" charset="0"/>
                      </a:endParaRPr>
                    </a:p>
                  </a:txBody>
                  <a:tcPr marL="37716" marR="37716" marT="0" marB="0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125622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800" dirty="0">
                          <a:effectLst/>
                        </a:rPr>
                        <a:t> </a:t>
                      </a:r>
                      <a:endParaRPr lang="en-GB" sz="800" dirty="0">
                        <a:effectLst/>
                        <a:latin typeface="Times New Roman" charset="0"/>
                        <a:ea typeface="Calibri" charset="0"/>
                      </a:endParaRPr>
                    </a:p>
                  </a:txBody>
                  <a:tcPr marL="37716" marR="37716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600">
                          <a:effectLst/>
                        </a:rPr>
                        <a:t> </a:t>
                      </a:r>
                      <a:endParaRPr lang="en-GB" sz="600">
                        <a:effectLst/>
                        <a:latin typeface="Times New Roman" charset="0"/>
                        <a:ea typeface="Calibri" charset="0"/>
                      </a:endParaRPr>
                    </a:p>
                  </a:txBody>
                  <a:tcPr marL="37716" marR="37716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600">
                          <a:effectLst/>
                        </a:rPr>
                        <a:t> </a:t>
                      </a:r>
                      <a:endParaRPr lang="en-GB" sz="600">
                        <a:effectLst/>
                        <a:latin typeface="Times New Roman" charset="0"/>
                        <a:ea typeface="Calibri" charset="0"/>
                      </a:endParaRPr>
                    </a:p>
                  </a:txBody>
                  <a:tcPr marL="37716" marR="37716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600" dirty="0">
                          <a:effectLst/>
                        </a:rPr>
                        <a:t> </a:t>
                      </a:r>
                      <a:endParaRPr lang="en-GB" sz="600" dirty="0">
                        <a:effectLst/>
                        <a:latin typeface="Times New Roman" charset="0"/>
                        <a:ea typeface="Calibri" charset="0"/>
                      </a:endParaRPr>
                    </a:p>
                  </a:txBody>
                  <a:tcPr marL="37716" marR="37716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600">
                          <a:effectLst/>
                        </a:rPr>
                        <a:t> </a:t>
                      </a:r>
                      <a:endParaRPr lang="en-GB" sz="600">
                        <a:effectLst/>
                        <a:latin typeface="Times New Roman" charset="0"/>
                        <a:ea typeface="Calibri" charset="0"/>
                      </a:endParaRPr>
                    </a:p>
                  </a:txBody>
                  <a:tcPr marL="37716" marR="37716" marT="0" marB="0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753734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800" dirty="0">
                          <a:effectLst/>
                        </a:rPr>
                        <a:t>11.00 – 11.45</a:t>
                      </a:r>
                      <a:endParaRPr lang="en-GB" sz="800" dirty="0">
                        <a:effectLst/>
                        <a:latin typeface="Times New Roman" charset="0"/>
                        <a:ea typeface="Calibri" charset="0"/>
                      </a:endParaRPr>
                    </a:p>
                  </a:txBody>
                  <a:tcPr marL="37716" marR="37716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600">
                          <a:effectLst/>
                        </a:rPr>
                        <a:t>I (6)</a:t>
                      </a: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600">
                          <a:effectLst/>
                        </a:rPr>
                        <a:t>Kirsty Keenan</a:t>
                      </a: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600">
                          <a:effectLst/>
                        </a:rPr>
                        <a:t>Emily Richards</a:t>
                      </a: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600">
                          <a:effectLst/>
                        </a:rPr>
                        <a:t>Alix James</a:t>
                      </a: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600">
                          <a:effectLst/>
                        </a:rPr>
                        <a:t>Evie Board</a:t>
                      </a: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600">
                          <a:effectLst/>
                        </a:rPr>
                        <a:t>Rebecca Oglina</a:t>
                      </a: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600">
                          <a:effectLst/>
                        </a:rPr>
                        <a:t>Jess Mccabe</a:t>
                      </a: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600">
                          <a:effectLst/>
                        </a:rPr>
                        <a:t> </a:t>
                      </a:r>
                      <a:endParaRPr lang="en-GB" sz="600">
                        <a:effectLst/>
                        <a:latin typeface="Times New Roman" charset="0"/>
                        <a:ea typeface="Calibri" charset="0"/>
                      </a:endParaRPr>
                    </a:p>
                  </a:txBody>
                  <a:tcPr marL="37716" marR="37716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600">
                          <a:effectLst/>
                        </a:rPr>
                        <a:t>J (6)</a:t>
                      </a: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600">
                          <a:effectLst/>
                        </a:rPr>
                        <a:t>Anne-Marie Thomas</a:t>
                      </a: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600">
                          <a:effectLst/>
                        </a:rPr>
                        <a:t>Anne-Marie Roberts</a:t>
                      </a: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600">
                          <a:effectLst/>
                        </a:rPr>
                        <a:t>Jade Rowley</a:t>
                      </a: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600">
                          <a:effectLst/>
                        </a:rPr>
                        <a:t>Eliza Alexander</a:t>
                      </a: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600">
                          <a:effectLst/>
                        </a:rPr>
                        <a:t>Lois White</a:t>
                      </a: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600">
                          <a:effectLst/>
                        </a:rPr>
                        <a:t>Emma Blackie</a:t>
                      </a: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600">
                          <a:effectLst/>
                        </a:rPr>
                        <a:t> </a:t>
                      </a:r>
                      <a:endParaRPr lang="en-GB" sz="600">
                        <a:effectLst/>
                        <a:latin typeface="Times New Roman" charset="0"/>
                        <a:ea typeface="Calibri" charset="0"/>
                      </a:endParaRPr>
                    </a:p>
                  </a:txBody>
                  <a:tcPr marL="37716" marR="37716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600" dirty="0">
                          <a:effectLst/>
                        </a:rPr>
                        <a:t>K (6)</a:t>
                      </a: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600" dirty="0" err="1">
                          <a:effectLst/>
                        </a:rPr>
                        <a:t>Catrin</a:t>
                      </a:r>
                      <a:r>
                        <a:rPr lang="en-GB" sz="600" dirty="0">
                          <a:effectLst/>
                        </a:rPr>
                        <a:t> Lewis</a:t>
                      </a: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600" dirty="0" err="1">
                          <a:effectLst/>
                        </a:rPr>
                        <a:t>Shannen</a:t>
                      </a:r>
                      <a:r>
                        <a:rPr lang="en-GB" sz="600" dirty="0">
                          <a:effectLst/>
                        </a:rPr>
                        <a:t> </a:t>
                      </a:r>
                      <a:r>
                        <a:rPr lang="en-GB" sz="600" dirty="0" err="1">
                          <a:effectLst/>
                        </a:rPr>
                        <a:t>Godding</a:t>
                      </a:r>
                      <a:endParaRPr lang="en-GB" sz="600" dirty="0">
                        <a:effectLst/>
                      </a:endParaRP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600" dirty="0" err="1">
                          <a:effectLst/>
                        </a:rPr>
                        <a:t>Jordanne</a:t>
                      </a:r>
                      <a:r>
                        <a:rPr lang="en-GB" sz="600" dirty="0">
                          <a:effectLst/>
                        </a:rPr>
                        <a:t> Kaye</a:t>
                      </a: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600" dirty="0">
                          <a:effectLst/>
                        </a:rPr>
                        <a:t>Rhian </a:t>
                      </a:r>
                      <a:r>
                        <a:rPr lang="en-GB" sz="600" dirty="0" err="1">
                          <a:effectLst/>
                        </a:rPr>
                        <a:t>Hawyes</a:t>
                      </a:r>
                      <a:endParaRPr lang="en-GB" sz="600" dirty="0">
                        <a:effectLst/>
                      </a:endParaRP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600" dirty="0">
                          <a:effectLst/>
                        </a:rPr>
                        <a:t>Emily Taylor</a:t>
                      </a: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600" dirty="0">
                          <a:effectLst/>
                        </a:rPr>
                        <a:t>Elisha Flack</a:t>
                      </a: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600" dirty="0">
                          <a:effectLst/>
                        </a:rPr>
                        <a:t> </a:t>
                      </a:r>
                      <a:endParaRPr lang="en-GB" sz="600" dirty="0">
                        <a:effectLst/>
                        <a:latin typeface="Times New Roman" charset="0"/>
                        <a:ea typeface="Calibri" charset="0"/>
                      </a:endParaRPr>
                    </a:p>
                  </a:txBody>
                  <a:tcPr marL="37716" marR="37716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600" dirty="0" err="1">
                          <a:effectLst/>
                        </a:rPr>
                        <a:t>Glas</a:t>
                      </a:r>
                      <a:r>
                        <a:rPr lang="en-GB" sz="600" dirty="0">
                          <a:effectLst/>
                        </a:rPr>
                        <a:t> (5)</a:t>
                      </a: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600" dirty="0">
                          <a:effectLst/>
                        </a:rPr>
                        <a:t>Amber Edwards</a:t>
                      </a: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600" dirty="0">
                          <a:effectLst/>
                        </a:rPr>
                        <a:t>Katie Evans</a:t>
                      </a: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600" dirty="0" err="1">
                          <a:effectLst/>
                        </a:rPr>
                        <a:t>Angharad</a:t>
                      </a:r>
                      <a:r>
                        <a:rPr lang="en-GB" sz="600" dirty="0">
                          <a:effectLst/>
                        </a:rPr>
                        <a:t> John</a:t>
                      </a: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600" dirty="0">
                          <a:effectLst/>
                        </a:rPr>
                        <a:t>Nia Davies</a:t>
                      </a: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600" dirty="0">
                          <a:effectLst/>
                        </a:rPr>
                        <a:t>Natasha Morris</a:t>
                      </a:r>
                      <a:endParaRPr lang="en-GB" sz="600" dirty="0">
                        <a:effectLst/>
                        <a:latin typeface="Times New Roman" charset="0"/>
                        <a:ea typeface="Calibri" charset="0"/>
                      </a:endParaRPr>
                    </a:p>
                  </a:txBody>
                  <a:tcPr marL="37716" marR="37716" marT="0" marB="0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659518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</a:rPr>
                        <a:t>11.45 – 12.30</a:t>
                      </a:r>
                      <a:endParaRPr lang="en-GB" sz="800">
                        <a:effectLst/>
                        <a:latin typeface="Times New Roman" charset="0"/>
                        <a:ea typeface="Calibri" charset="0"/>
                      </a:endParaRPr>
                    </a:p>
                  </a:txBody>
                  <a:tcPr marL="37716" marR="37716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600" dirty="0">
                          <a:effectLst/>
                        </a:rPr>
                        <a:t>W (3)</a:t>
                      </a: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600" dirty="0">
                          <a:effectLst/>
                        </a:rPr>
                        <a:t>Kieron James</a:t>
                      </a: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600" dirty="0">
                          <a:effectLst/>
                        </a:rPr>
                        <a:t>Bradley </a:t>
                      </a:r>
                      <a:r>
                        <a:rPr lang="en-GB" sz="600" dirty="0" err="1">
                          <a:effectLst/>
                        </a:rPr>
                        <a:t>Walstow</a:t>
                      </a:r>
                      <a:endParaRPr lang="en-GB" sz="600" dirty="0">
                        <a:effectLst/>
                      </a:endParaRP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600" dirty="0" err="1">
                          <a:effectLst/>
                        </a:rPr>
                        <a:t>Huw</a:t>
                      </a:r>
                      <a:r>
                        <a:rPr lang="en-GB" sz="600" dirty="0">
                          <a:effectLst/>
                        </a:rPr>
                        <a:t> Rhys Llewelyn</a:t>
                      </a: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600" dirty="0">
                          <a:effectLst/>
                        </a:rPr>
                        <a:t> </a:t>
                      </a:r>
                      <a:endParaRPr lang="en-GB" sz="600" dirty="0">
                        <a:effectLst/>
                        <a:latin typeface="Times New Roman" charset="0"/>
                        <a:ea typeface="Calibri" charset="0"/>
                      </a:endParaRPr>
                    </a:p>
                  </a:txBody>
                  <a:tcPr marL="37716" marR="37716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  <a:tabLst>
                          <a:tab pos="520700" algn="ctr"/>
                          <a:tab pos="914400" algn="l"/>
                        </a:tabLst>
                      </a:pPr>
                      <a:r>
                        <a:rPr lang="en-GB" sz="600">
                          <a:effectLst/>
                        </a:rPr>
                        <a:t>X (3)</a:t>
                      </a: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600">
                          <a:effectLst/>
                        </a:rPr>
                        <a:t>Francesca Morris</a:t>
                      </a: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600">
                          <a:effectLst/>
                        </a:rPr>
                        <a:t>Lauren Parsons</a:t>
                      </a: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600">
                          <a:effectLst/>
                        </a:rPr>
                        <a:t>Jenna Thomas</a:t>
                      </a:r>
                    </a:p>
                    <a:p>
                      <a:pPr algn="ctr">
                        <a:spcAft>
                          <a:spcPts val="0"/>
                        </a:spcAft>
                        <a:tabLst>
                          <a:tab pos="520700" algn="ctr"/>
                          <a:tab pos="914400" algn="l"/>
                        </a:tabLst>
                      </a:pPr>
                      <a:r>
                        <a:rPr lang="en-GB" sz="600">
                          <a:effectLst/>
                        </a:rPr>
                        <a:t> </a:t>
                      </a:r>
                      <a:endParaRPr lang="en-GB" sz="600">
                        <a:effectLst/>
                        <a:latin typeface="Times New Roman" charset="0"/>
                        <a:ea typeface="Calibri" charset="0"/>
                      </a:endParaRPr>
                    </a:p>
                  </a:txBody>
                  <a:tcPr marL="37716" marR="37716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600">
                          <a:effectLst/>
                        </a:rPr>
                        <a:t>Y (3)</a:t>
                      </a: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600">
                          <a:effectLst/>
                        </a:rPr>
                        <a:t>Kelly Price</a:t>
                      </a: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600">
                          <a:effectLst/>
                        </a:rPr>
                        <a:t>Harriet Thomas</a:t>
                      </a: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600">
                          <a:effectLst/>
                        </a:rPr>
                        <a:t>Bethan Morris</a:t>
                      </a: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600">
                          <a:effectLst/>
                        </a:rPr>
                        <a:t> </a:t>
                      </a:r>
                      <a:endParaRPr lang="en-GB" sz="600">
                        <a:effectLst/>
                        <a:latin typeface="Times New Roman" charset="0"/>
                        <a:ea typeface="Calibri" charset="0"/>
                      </a:endParaRPr>
                    </a:p>
                  </a:txBody>
                  <a:tcPr marL="37716" marR="37716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600" dirty="0" err="1">
                          <a:effectLst/>
                        </a:rPr>
                        <a:t>Coch</a:t>
                      </a:r>
                      <a:r>
                        <a:rPr lang="en-GB" sz="600" dirty="0">
                          <a:effectLst/>
                        </a:rPr>
                        <a:t> (5)</a:t>
                      </a: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600" dirty="0">
                          <a:effectLst/>
                        </a:rPr>
                        <a:t>Sara Morris</a:t>
                      </a: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600" dirty="0">
                          <a:effectLst/>
                        </a:rPr>
                        <a:t>Tracey </a:t>
                      </a:r>
                      <a:r>
                        <a:rPr lang="en-GB" sz="600" dirty="0" err="1">
                          <a:effectLst/>
                        </a:rPr>
                        <a:t>Evenden</a:t>
                      </a:r>
                      <a:endParaRPr lang="en-GB" sz="600" dirty="0">
                        <a:effectLst/>
                      </a:endParaRP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600" dirty="0">
                          <a:effectLst/>
                        </a:rPr>
                        <a:t>Lucy Tootle</a:t>
                      </a: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600" dirty="0" err="1">
                          <a:effectLst/>
                        </a:rPr>
                        <a:t>Lisha</a:t>
                      </a:r>
                      <a:r>
                        <a:rPr lang="en-GB" sz="600" dirty="0">
                          <a:effectLst/>
                        </a:rPr>
                        <a:t> </a:t>
                      </a:r>
                      <a:r>
                        <a:rPr lang="en-GB" sz="600" dirty="0" err="1">
                          <a:effectLst/>
                        </a:rPr>
                        <a:t>Solik</a:t>
                      </a:r>
                      <a:endParaRPr lang="en-GB" sz="600" dirty="0">
                        <a:effectLst/>
                      </a:endParaRP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600" dirty="0">
                          <a:effectLst/>
                        </a:rPr>
                        <a:t>Dylan Davies</a:t>
                      </a: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600" dirty="0">
                          <a:effectLst/>
                        </a:rPr>
                        <a:t> </a:t>
                      </a:r>
                      <a:endParaRPr lang="en-GB" sz="600" dirty="0">
                        <a:effectLst/>
                        <a:latin typeface="Times New Roman" charset="0"/>
                        <a:ea typeface="Calibri" charset="0"/>
                      </a:endParaRPr>
                    </a:p>
                  </a:txBody>
                  <a:tcPr marL="37716" marR="37716" marT="0" marB="0"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125622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</a:rPr>
                        <a:t> </a:t>
                      </a:r>
                      <a:endParaRPr lang="en-GB" sz="800">
                        <a:effectLst/>
                        <a:latin typeface="Times New Roman" charset="0"/>
                        <a:ea typeface="Calibri" charset="0"/>
                      </a:endParaRPr>
                    </a:p>
                  </a:txBody>
                  <a:tcPr marL="37716" marR="37716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600">
                          <a:effectLst/>
                        </a:rPr>
                        <a:t> </a:t>
                      </a:r>
                      <a:endParaRPr lang="en-GB" sz="600">
                        <a:effectLst/>
                        <a:latin typeface="Times New Roman" charset="0"/>
                        <a:ea typeface="Calibri" charset="0"/>
                      </a:endParaRPr>
                    </a:p>
                  </a:txBody>
                  <a:tcPr marL="37716" marR="37716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600">
                          <a:effectLst/>
                        </a:rPr>
                        <a:t> </a:t>
                      </a:r>
                      <a:endParaRPr lang="en-GB" sz="600">
                        <a:effectLst/>
                        <a:latin typeface="Times New Roman" charset="0"/>
                        <a:ea typeface="Calibri" charset="0"/>
                      </a:endParaRPr>
                    </a:p>
                  </a:txBody>
                  <a:tcPr marL="37716" marR="37716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600" dirty="0">
                          <a:effectLst/>
                        </a:rPr>
                        <a:t> </a:t>
                      </a:r>
                      <a:endParaRPr lang="en-GB" sz="600" dirty="0">
                        <a:effectLst/>
                        <a:latin typeface="Times New Roman" charset="0"/>
                        <a:ea typeface="Calibri" charset="0"/>
                      </a:endParaRPr>
                    </a:p>
                  </a:txBody>
                  <a:tcPr marL="37716" marR="37716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600">
                          <a:effectLst/>
                        </a:rPr>
                        <a:t> </a:t>
                      </a:r>
                      <a:endParaRPr lang="en-GB" sz="600">
                        <a:effectLst/>
                        <a:latin typeface="Times New Roman" charset="0"/>
                        <a:ea typeface="Calibri" charset="0"/>
                      </a:endParaRPr>
                    </a:p>
                  </a:txBody>
                  <a:tcPr marL="37716" marR="37716" marT="0" marB="0"/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753734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800" dirty="0">
                          <a:effectLst/>
                        </a:rPr>
                        <a:t>1.30 – 2.15</a:t>
                      </a:r>
                      <a:endParaRPr lang="en-GB" sz="800" dirty="0">
                        <a:effectLst/>
                        <a:latin typeface="Times New Roman" charset="0"/>
                        <a:ea typeface="Calibri" charset="0"/>
                      </a:endParaRPr>
                    </a:p>
                  </a:txBody>
                  <a:tcPr marL="37716" marR="37716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600">
                          <a:effectLst/>
                        </a:rPr>
                        <a:t>L (6)</a:t>
                      </a: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600">
                          <a:effectLst/>
                        </a:rPr>
                        <a:t>Hannah Evans</a:t>
                      </a: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600">
                          <a:effectLst/>
                        </a:rPr>
                        <a:t>Laurie Derrick</a:t>
                      </a: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600">
                          <a:effectLst/>
                        </a:rPr>
                        <a:t>Lucie Davies</a:t>
                      </a: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600">
                          <a:effectLst/>
                        </a:rPr>
                        <a:t>Lowri Mitchinson</a:t>
                      </a: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600">
                          <a:effectLst/>
                        </a:rPr>
                        <a:t>Angelea Brabon</a:t>
                      </a: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600">
                          <a:effectLst/>
                        </a:rPr>
                        <a:t>Chloe Morgans</a:t>
                      </a: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600">
                          <a:effectLst/>
                        </a:rPr>
                        <a:t> </a:t>
                      </a:r>
                      <a:endParaRPr lang="en-GB" sz="600">
                        <a:effectLst/>
                        <a:latin typeface="Times New Roman" charset="0"/>
                        <a:ea typeface="Calibri" charset="0"/>
                      </a:endParaRPr>
                    </a:p>
                  </a:txBody>
                  <a:tcPr marL="37716" marR="37716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600">
                          <a:effectLst/>
                        </a:rPr>
                        <a:t>M (6)</a:t>
                      </a: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600">
                          <a:effectLst/>
                        </a:rPr>
                        <a:t>Hannah Sharland  </a:t>
                      </a:r>
                      <a:br>
                        <a:rPr lang="en-GB" sz="600">
                          <a:effectLst/>
                        </a:rPr>
                      </a:br>
                      <a:r>
                        <a:rPr lang="en-GB" sz="600">
                          <a:effectLst/>
                        </a:rPr>
                        <a:t>Stacey Williams  </a:t>
                      </a:r>
                      <a:br>
                        <a:rPr lang="en-GB" sz="600">
                          <a:effectLst/>
                        </a:rPr>
                      </a:br>
                      <a:r>
                        <a:rPr lang="en-GB" sz="600">
                          <a:effectLst/>
                        </a:rPr>
                        <a:t>Rachel O’Sullivan  </a:t>
                      </a:r>
                      <a:br>
                        <a:rPr lang="en-GB" sz="600">
                          <a:effectLst/>
                        </a:rPr>
                      </a:br>
                      <a:r>
                        <a:rPr lang="en-GB" sz="600">
                          <a:effectLst/>
                        </a:rPr>
                        <a:t>Jemma Warren  </a:t>
                      </a:r>
                      <a:br>
                        <a:rPr lang="en-GB" sz="600">
                          <a:effectLst/>
                        </a:rPr>
                      </a:br>
                      <a:r>
                        <a:rPr lang="en-GB" sz="600">
                          <a:effectLst/>
                        </a:rPr>
                        <a:t>Caitlin McGiveron  </a:t>
                      </a:r>
                      <a:br>
                        <a:rPr lang="en-GB" sz="600">
                          <a:effectLst/>
                        </a:rPr>
                      </a:br>
                      <a:r>
                        <a:rPr lang="en-GB" sz="600">
                          <a:effectLst/>
                        </a:rPr>
                        <a:t>Shannon Doughton</a:t>
                      </a: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600">
                          <a:effectLst/>
                        </a:rPr>
                        <a:t> </a:t>
                      </a:r>
                      <a:endParaRPr lang="en-GB" sz="600">
                        <a:effectLst/>
                        <a:latin typeface="Times New Roman" charset="0"/>
                        <a:ea typeface="Calibri" charset="0"/>
                      </a:endParaRPr>
                    </a:p>
                  </a:txBody>
                  <a:tcPr marL="37716" marR="37716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600" dirty="0">
                          <a:effectLst/>
                        </a:rPr>
                        <a:t>N (6)</a:t>
                      </a: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600" dirty="0">
                          <a:effectLst/>
                        </a:rPr>
                        <a:t>Anne-Marie Thomas</a:t>
                      </a: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600" dirty="0">
                          <a:effectLst/>
                        </a:rPr>
                        <a:t>Anne-Marie Roberts</a:t>
                      </a: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600" dirty="0">
                          <a:effectLst/>
                        </a:rPr>
                        <a:t>Jade Rowley</a:t>
                      </a: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600" dirty="0">
                          <a:effectLst/>
                        </a:rPr>
                        <a:t>Eliza Alexander</a:t>
                      </a: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600" dirty="0">
                          <a:effectLst/>
                        </a:rPr>
                        <a:t>Lois White</a:t>
                      </a: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600" dirty="0">
                          <a:effectLst/>
                        </a:rPr>
                        <a:t>Emma Blackie</a:t>
                      </a: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600" dirty="0">
                          <a:effectLst/>
                        </a:rPr>
                        <a:t> </a:t>
                      </a:r>
                      <a:endParaRPr lang="en-GB" sz="600" dirty="0">
                        <a:effectLst/>
                        <a:latin typeface="Times New Roman" charset="0"/>
                        <a:ea typeface="Calibri" charset="0"/>
                      </a:endParaRPr>
                    </a:p>
                  </a:txBody>
                  <a:tcPr marL="37716" marR="37716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600">
                          <a:effectLst/>
                        </a:rPr>
                        <a:t>Melyn (6)</a:t>
                      </a: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600">
                          <a:effectLst/>
                        </a:rPr>
                        <a:t>Ffion Hemmings</a:t>
                      </a: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600">
                          <a:effectLst/>
                        </a:rPr>
                        <a:t>Elin Evans</a:t>
                      </a: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600">
                          <a:effectLst/>
                        </a:rPr>
                        <a:t>Lisa Rowlands</a:t>
                      </a: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600">
                          <a:effectLst/>
                        </a:rPr>
                        <a:t>Chloe Thomas</a:t>
                      </a: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600">
                          <a:effectLst/>
                        </a:rPr>
                        <a:t>Alice Cole</a:t>
                      </a: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600">
                          <a:effectLst/>
                        </a:rPr>
                        <a:t>Tori Jones</a:t>
                      </a: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600">
                          <a:effectLst/>
                        </a:rPr>
                        <a:t> </a:t>
                      </a:r>
                      <a:endParaRPr lang="en-GB" sz="600">
                        <a:effectLst/>
                        <a:latin typeface="Times New Roman" charset="0"/>
                        <a:ea typeface="Calibri" charset="0"/>
                      </a:endParaRPr>
                    </a:p>
                  </a:txBody>
                  <a:tcPr marL="37716" marR="37716" marT="0" marB="0"/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659518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</a:rPr>
                        <a:t>2.15 – 3.00</a:t>
                      </a:r>
                      <a:endParaRPr lang="en-GB" sz="800">
                        <a:effectLst/>
                        <a:latin typeface="Times New Roman" charset="0"/>
                        <a:ea typeface="Calibri" charset="0"/>
                      </a:endParaRPr>
                    </a:p>
                  </a:txBody>
                  <a:tcPr marL="37716" marR="37716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600">
                          <a:effectLst/>
                        </a:rPr>
                        <a:t>O (5)</a:t>
                      </a: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600">
                          <a:effectLst/>
                        </a:rPr>
                        <a:t>Alice Courtney</a:t>
                      </a: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600">
                          <a:effectLst/>
                        </a:rPr>
                        <a:t>Ruby Goodrick</a:t>
                      </a: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600">
                          <a:effectLst/>
                        </a:rPr>
                        <a:t>Lauren Stevens</a:t>
                      </a: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600">
                          <a:effectLst/>
                        </a:rPr>
                        <a:t>Jessica Ainsworth</a:t>
                      </a: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600">
                          <a:effectLst/>
                        </a:rPr>
                        <a:t>Jenna Walters</a:t>
                      </a: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600">
                          <a:effectLst/>
                        </a:rPr>
                        <a:t> </a:t>
                      </a:r>
                      <a:endParaRPr lang="en-GB" sz="600">
                        <a:effectLst/>
                        <a:latin typeface="Times New Roman" charset="0"/>
                        <a:ea typeface="Calibri" charset="0"/>
                      </a:endParaRPr>
                    </a:p>
                  </a:txBody>
                  <a:tcPr marL="37716" marR="37716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600">
                          <a:effectLst/>
                        </a:rPr>
                        <a:t>P (5)</a:t>
                      </a: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600">
                          <a:effectLst/>
                        </a:rPr>
                        <a:t>Ayse Grace Gunduz</a:t>
                      </a: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600">
                          <a:effectLst/>
                        </a:rPr>
                        <a:t>Georgia Howe</a:t>
                      </a: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600">
                          <a:effectLst/>
                        </a:rPr>
                        <a:t>Kristen Jones</a:t>
                      </a: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600">
                          <a:effectLst/>
                        </a:rPr>
                        <a:t>Lucy Jones</a:t>
                      </a: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600">
                          <a:effectLst/>
                        </a:rPr>
                        <a:t>Sima Ali</a:t>
                      </a: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600">
                          <a:effectLst/>
                        </a:rPr>
                        <a:t> </a:t>
                      </a:r>
                      <a:endParaRPr lang="en-GB" sz="600">
                        <a:effectLst/>
                        <a:latin typeface="Times New Roman" charset="0"/>
                        <a:ea typeface="Calibri" charset="0"/>
                      </a:endParaRPr>
                    </a:p>
                  </a:txBody>
                  <a:tcPr marL="37716" marR="37716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600" dirty="0">
                          <a:effectLst/>
                        </a:rPr>
                        <a:t>Q (5)</a:t>
                      </a: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600" dirty="0">
                          <a:effectLst/>
                        </a:rPr>
                        <a:t>Lloyd Simms</a:t>
                      </a: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600" dirty="0">
                          <a:effectLst/>
                        </a:rPr>
                        <a:t>Kate  Holmes</a:t>
                      </a: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600" dirty="0">
                          <a:effectLst/>
                        </a:rPr>
                        <a:t>Annie  Merchant</a:t>
                      </a: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600" dirty="0">
                          <a:effectLst/>
                        </a:rPr>
                        <a:t>Natalie </a:t>
                      </a:r>
                      <a:r>
                        <a:rPr lang="en-GB" sz="600" dirty="0" err="1">
                          <a:effectLst/>
                        </a:rPr>
                        <a:t>Colcomb</a:t>
                      </a:r>
                      <a:endParaRPr lang="en-GB" sz="600" dirty="0">
                        <a:effectLst/>
                      </a:endParaRP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600" dirty="0" err="1">
                          <a:effectLst/>
                        </a:rPr>
                        <a:t>Angharad</a:t>
                      </a:r>
                      <a:r>
                        <a:rPr lang="en-GB" sz="600" dirty="0">
                          <a:effectLst/>
                        </a:rPr>
                        <a:t> Locke</a:t>
                      </a: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600" dirty="0">
                          <a:effectLst/>
                        </a:rPr>
                        <a:t> </a:t>
                      </a:r>
                      <a:endParaRPr lang="en-GB" sz="600" dirty="0">
                        <a:effectLst/>
                        <a:latin typeface="Times New Roman" charset="0"/>
                        <a:ea typeface="Calibri" charset="0"/>
                      </a:endParaRPr>
                    </a:p>
                  </a:txBody>
                  <a:tcPr marL="37716" marR="37716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600">
                          <a:effectLst/>
                        </a:rPr>
                        <a:t>E (4)</a:t>
                      </a: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600">
                          <a:effectLst/>
                        </a:rPr>
                        <a:t>Denika Brooks</a:t>
                      </a: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600">
                          <a:effectLst/>
                        </a:rPr>
                        <a:t>Katie Day</a:t>
                      </a: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600">
                          <a:effectLst/>
                        </a:rPr>
                        <a:t>Rebecca Radcliffe</a:t>
                      </a: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600">
                          <a:effectLst/>
                        </a:rPr>
                        <a:t>Jessica Wade</a:t>
                      </a: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600">
                          <a:effectLst/>
                        </a:rPr>
                        <a:t> </a:t>
                      </a: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600">
                          <a:effectLst/>
                        </a:rPr>
                        <a:t> </a:t>
                      </a:r>
                      <a:endParaRPr lang="en-GB" sz="600">
                        <a:effectLst/>
                        <a:latin typeface="Times New Roman" charset="0"/>
                        <a:ea typeface="Calibri" charset="0"/>
                      </a:endParaRPr>
                    </a:p>
                  </a:txBody>
                  <a:tcPr marL="37716" marR="37716" marT="0" marB="0"/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125622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</a:rPr>
                        <a:t> </a:t>
                      </a:r>
                      <a:endParaRPr lang="en-GB" sz="800">
                        <a:effectLst/>
                        <a:latin typeface="Times New Roman" charset="0"/>
                        <a:ea typeface="Calibri" charset="0"/>
                      </a:endParaRPr>
                    </a:p>
                  </a:txBody>
                  <a:tcPr marL="37716" marR="37716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600">
                          <a:effectLst/>
                        </a:rPr>
                        <a:t> </a:t>
                      </a:r>
                      <a:endParaRPr lang="en-GB" sz="600">
                        <a:effectLst/>
                        <a:latin typeface="Times New Roman" charset="0"/>
                        <a:ea typeface="Calibri" charset="0"/>
                      </a:endParaRPr>
                    </a:p>
                  </a:txBody>
                  <a:tcPr marL="37716" marR="37716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600">
                          <a:effectLst/>
                        </a:rPr>
                        <a:t> </a:t>
                      </a:r>
                      <a:endParaRPr lang="en-GB" sz="600">
                        <a:effectLst/>
                        <a:latin typeface="Times New Roman" charset="0"/>
                        <a:ea typeface="Calibri" charset="0"/>
                      </a:endParaRPr>
                    </a:p>
                  </a:txBody>
                  <a:tcPr marL="37716" marR="37716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600" dirty="0">
                          <a:effectLst/>
                        </a:rPr>
                        <a:t> </a:t>
                      </a:r>
                      <a:endParaRPr lang="en-GB" sz="600" dirty="0">
                        <a:effectLst/>
                        <a:latin typeface="Times New Roman" charset="0"/>
                        <a:ea typeface="Calibri" charset="0"/>
                      </a:endParaRPr>
                    </a:p>
                  </a:txBody>
                  <a:tcPr marL="37716" marR="37716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600">
                          <a:effectLst/>
                        </a:rPr>
                        <a:t> </a:t>
                      </a:r>
                      <a:endParaRPr lang="en-GB" sz="600">
                        <a:effectLst/>
                        <a:latin typeface="Times New Roman" charset="0"/>
                        <a:ea typeface="Calibri" charset="0"/>
                      </a:endParaRPr>
                    </a:p>
                  </a:txBody>
                  <a:tcPr marL="37716" marR="37716" marT="0" marB="0"/>
                </a:tc>
                <a:extLst>
                  <a:ext uri="{0D108BD9-81ED-4DB2-BD59-A6C34878D82A}">
                    <a16:rowId xmlns:a16="http://schemas.microsoft.com/office/drawing/2014/main" val="10010"/>
                  </a:ext>
                </a:extLst>
              </a:tr>
              <a:tr h="753734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800" dirty="0">
                          <a:effectLst/>
                        </a:rPr>
                        <a:t>3.30 – 4.15</a:t>
                      </a:r>
                      <a:endParaRPr lang="en-GB" sz="800" dirty="0">
                        <a:effectLst/>
                        <a:latin typeface="Times New Roman" charset="0"/>
                        <a:ea typeface="Calibri" charset="0"/>
                      </a:endParaRPr>
                    </a:p>
                  </a:txBody>
                  <a:tcPr marL="37716" marR="37716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600">
                          <a:effectLst/>
                        </a:rPr>
                        <a:t>R (5)</a:t>
                      </a: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600">
                          <a:effectLst/>
                        </a:rPr>
                        <a:t>Ryan Friend</a:t>
                      </a: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600">
                          <a:effectLst/>
                        </a:rPr>
                        <a:t>Dawn Green</a:t>
                      </a: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600">
                          <a:effectLst/>
                        </a:rPr>
                        <a:t>Mark Newey</a:t>
                      </a: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600">
                          <a:effectLst/>
                        </a:rPr>
                        <a:t>Elizabeth Watt</a:t>
                      </a: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600">
                          <a:effectLst/>
                        </a:rPr>
                        <a:t>Ricky Nicholas</a:t>
                      </a: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600">
                          <a:effectLst/>
                        </a:rPr>
                        <a:t> </a:t>
                      </a:r>
                      <a:endParaRPr lang="en-GB" sz="600">
                        <a:effectLst/>
                        <a:latin typeface="Times New Roman" charset="0"/>
                        <a:ea typeface="Calibri" charset="0"/>
                      </a:endParaRPr>
                    </a:p>
                  </a:txBody>
                  <a:tcPr marL="37716" marR="37716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600">
                          <a:effectLst/>
                        </a:rPr>
                        <a:t>S (5)</a:t>
                      </a: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600">
                          <a:effectLst/>
                        </a:rPr>
                        <a:t>Courtney Medlicott</a:t>
                      </a: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600">
                          <a:effectLst/>
                        </a:rPr>
                        <a:t>Louise White</a:t>
                      </a: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600">
                          <a:effectLst/>
                        </a:rPr>
                        <a:t>Jonathan Thomas</a:t>
                      </a: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600">
                          <a:effectLst/>
                        </a:rPr>
                        <a:t>David Bunch</a:t>
                      </a: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600">
                          <a:effectLst/>
                        </a:rPr>
                        <a:t>Kieran Brown</a:t>
                      </a: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600">
                          <a:effectLst/>
                        </a:rPr>
                        <a:t> </a:t>
                      </a:r>
                      <a:endParaRPr lang="en-GB" sz="600">
                        <a:effectLst/>
                        <a:latin typeface="Times New Roman" charset="0"/>
                        <a:ea typeface="Calibri" charset="0"/>
                      </a:endParaRPr>
                    </a:p>
                  </a:txBody>
                  <a:tcPr marL="37716" marR="37716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600" dirty="0">
                          <a:effectLst/>
                        </a:rPr>
                        <a:t>T (5)</a:t>
                      </a: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600" dirty="0">
                          <a:effectLst/>
                        </a:rPr>
                        <a:t>Michael Hayward</a:t>
                      </a: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600" dirty="0">
                          <a:effectLst/>
                        </a:rPr>
                        <a:t>Nathan Goodman</a:t>
                      </a: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600" dirty="0">
                          <a:effectLst/>
                        </a:rPr>
                        <a:t>Luke Kinsey</a:t>
                      </a: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600" dirty="0">
                          <a:effectLst/>
                        </a:rPr>
                        <a:t>Gemma McCarthy</a:t>
                      </a: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600" dirty="0" err="1">
                          <a:effectLst/>
                        </a:rPr>
                        <a:t>Nanthiny</a:t>
                      </a:r>
                      <a:r>
                        <a:rPr lang="en-GB" sz="600" dirty="0">
                          <a:effectLst/>
                        </a:rPr>
                        <a:t> </a:t>
                      </a:r>
                      <a:r>
                        <a:rPr lang="en-GB" sz="600" dirty="0" err="1">
                          <a:effectLst/>
                        </a:rPr>
                        <a:t>Bhaheeram</a:t>
                      </a:r>
                      <a:endParaRPr lang="en-GB" sz="600" dirty="0">
                        <a:effectLst/>
                      </a:endParaRP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600" dirty="0">
                          <a:effectLst/>
                        </a:rPr>
                        <a:t> </a:t>
                      </a: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600" dirty="0">
                          <a:effectLst/>
                        </a:rPr>
                        <a:t> </a:t>
                      </a:r>
                      <a:endParaRPr lang="en-GB" sz="600" dirty="0">
                        <a:effectLst/>
                        <a:latin typeface="Times New Roman" charset="0"/>
                        <a:ea typeface="Calibri" charset="0"/>
                      </a:endParaRPr>
                    </a:p>
                  </a:txBody>
                  <a:tcPr marL="37716" marR="37716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600">
                          <a:effectLst/>
                        </a:rPr>
                        <a:t>U (5)</a:t>
                      </a: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600">
                          <a:effectLst/>
                        </a:rPr>
                        <a:t>Lauren Jones</a:t>
                      </a: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600">
                          <a:effectLst/>
                        </a:rPr>
                        <a:t>Paula Hollands</a:t>
                      </a: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600">
                          <a:effectLst/>
                        </a:rPr>
                        <a:t>Hayley Thomas</a:t>
                      </a: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600">
                          <a:effectLst/>
                        </a:rPr>
                        <a:t>Jessica Chau</a:t>
                      </a: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600">
                          <a:effectLst/>
                        </a:rPr>
                        <a:t>Genna Lavis-Cole</a:t>
                      </a:r>
                    </a:p>
                    <a:p>
                      <a:pPr algn="ctr">
                        <a:spcAft>
                          <a:spcPts val="0"/>
                        </a:spcAft>
                        <a:tabLst>
                          <a:tab pos="804545" algn="l"/>
                        </a:tabLst>
                      </a:pPr>
                      <a:r>
                        <a:rPr lang="en-GB" sz="600">
                          <a:effectLst/>
                        </a:rPr>
                        <a:t> </a:t>
                      </a:r>
                      <a:endParaRPr lang="en-GB" sz="600">
                        <a:effectLst/>
                        <a:latin typeface="Times New Roman" charset="0"/>
                        <a:ea typeface="Calibri" charset="0"/>
                      </a:endParaRPr>
                    </a:p>
                  </a:txBody>
                  <a:tcPr marL="37716" marR="37716" marT="0" marB="0"/>
                </a:tc>
                <a:extLst>
                  <a:ext uri="{0D108BD9-81ED-4DB2-BD59-A6C34878D82A}">
                    <a16:rowId xmlns:a16="http://schemas.microsoft.com/office/drawing/2014/main" val="10011"/>
                  </a:ext>
                </a:extLst>
              </a:tr>
              <a:tr h="659518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800" dirty="0">
                          <a:effectLst/>
                        </a:rPr>
                        <a:t>4.15 – 5.00</a:t>
                      </a:r>
                      <a:endParaRPr lang="en-GB" sz="800" dirty="0">
                        <a:effectLst/>
                        <a:latin typeface="Times New Roman" charset="0"/>
                        <a:ea typeface="Calibri" charset="0"/>
                      </a:endParaRPr>
                    </a:p>
                  </a:txBody>
                  <a:tcPr marL="37716" marR="37716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600">
                          <a:effectLst/>
                        </a:rPr>
                        <a:t>V (5)</a:t>
                      </a: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600">
                          <a:effectLst/>
                        </a:rPr>
                        <a:t>Abigail Whittaker</a:t>
                      </a: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600">
                          <a:effectLst/>
                        </a:rPr>
                        <a:t>Angharad Phillips</a:t>
                      </a: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600">
                          <a:effectLst/>
                        </a:rPr>
                        <a:t>Jordan James</a:t>
                      </a: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600">
                          <a:effectLst/>
                        </a:rPr>
                        <a:t>Candice Rogers</a:t>
                      </a: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600">
                          <a:effectLst/>
                        </a:rPr>
                        <a:t>Lucy Fitzpatrick</a:t>
                      </a: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600">
                          <a:effectLst/>
                        </a:rPr>
                        <a:t> </a:t>
                      </a:r>
                      <a:endParaRPr lang="en-GB" sz="600">
                        <a:effectLst/>
                        <a:latin typeface="Times New Roman" charset="0"/>
                        <a:ea typeface="Calibri" charset="0"/>
                      </a:endParaRPr>
                    </a:p>
                  </a:txBody>
                  <a:tcPr marL="37716" marR="37716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600">
                          <a:effectLst/>
                        </a:rPr>
                        <a:t>Z (3)</a:t>
                      </a: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600">
                          <a:effectLst/>
                        </a:rPr>
                        <a:t>Abigail Murray,</a:t>
                      </a: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600">
                          <a:effectLst/>
                        </a:rPr>
                        <a:t>Emily Sheridan</a:t>
                      </a: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600">
                          <a:effectLst/>
                        </a:rPr>
                        <a:t>Jemma Gwilym</a:t>
                      </a: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600">
                          <a:effectLst/>
                        </a:rPr>
                        <a:t> </a:t>
                      </a:r>
                      <a:endParaRPr lang="en-GB" sz="600">
                        <a:effectLst/>
                        <a:latin typeface="Times New Roman" charset="0"/>
                        <a:ea typeface="Calibri" charset="0"/>
                      </a:endParaRPr>
                    </a:p>
                  </a:txBody>
                  <a:tcPr marL="37716" marR="37716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600" dirty="0">
                          <a:effectLst/>
                        </a:rPr>
                        <a:t> </a:t>
                      </a:r>
                      <a:endParaRPr lang="en-GB" sz="600" dirty="0">
                        <a:effectLst/>
                        <a:latin typeface="Times New Roman" charset="0"/>
                        <a:ea typeface="Calibri" charset="0"/>
                      </a:endParaRPr>
                    </a:p>
                  </a:txBody>
                  <a:tcPr marL="37716" marR="37716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600" dirty="0">
                          <a:effectLst/>
                        </a:rPr>
                        <a:t> </a:t>
                      </a:r>
                      <a:endParaRPr lang="en-GB" sz="600" dirty="0">
                        <a:effectLst/>
                        <a:latin typeface="Times New Roman" charset="0"/>
                        <a:ea typeface="Calibri" charset="0"/>
                      </a:endParaRPr>
                    </a:p>
                  </a:txBody>
                  <a:tcPr marL="37716" marR="37716" marT="0" marB="0"/>
                </a:tc>
                <a:extLst>
                  <a:ext uri="{0D108BD9-81ED-4DB2-BD59-A6C34878D82A}">
                    <a16:rowId xmlns:a16="http://schemas.microsoft.com/office/drawing/2014/main" val="10012"/>
                  </a:ext>
                </a:extLst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Aspect.thmx</Template>
  <TotalTime>1176</TotalTime>
  <Words>2618</Words>
  <Application>Microsoft Office PowerPoint</Application>
  <PresentationFormat>On-screen Show (4:3)</PresentationFormat>
  <Paragraphs>542</Paragraphs>
  <Slides>28</Slides>
  <Notes>14</Notes>
  <HiddenSlides>1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28</vt:i4>
      </vt:variant>
    </vt:vector>
  </HeadingPairs>
  <TitlesOfParts>
    <vt:vector size="34" baseType="lpstr">
      <vt:lpstr>Arial</vt:lpstr>
      <vt:lpstr>Calibri</vt:lpstr>
      <vt:lpstr>Chalkduster</vt:lpstr>
      <vt:lpstr>Times New Roman</vt:lpstr>
      <vt:lpstr>Wingdings</vt:lpstr>
      <vt:lpstr>Office Theme</vt:lpstr>
      <vt:lpstr>PowerPoint Presentation</vt:lpstr>
      <vt:lpstr> Cynllunio Datblygiad Ysgol</vt:lpstr>
      <vt:lpstr> Cynllun Datblygu Ysgol</vt:lpstr>
      <vt:lpstr> Cynllun Datblygu Ysgol</vt:lpstr>
      <vt:lpstr>Y Cynllun Datblygu Ysgol (Cyfeirir atynt weithiau fel Nodau Datblygiad Ysgol)</vt:lpstr>
      <vt:lpstr>Cynllun Datblygu Ysgol - Pam?</vt:lpstr>
      <vt:lpstr> Pwrpas</vt:lpstr>
      <vt:lpstr> Proses Gynhwysol</vt:lpstr>
      <vt:lpstr>  Rôl yr athro</vt:lpstr>
      <vt:lpstr>Rôl yr Athro</vt:lpstr>
      <vt:lpstr>  Rhieni?    Cymuned?</vt:lpstr>
      <vt:lpstr> Rol y Corff Llywodraethol</vt:lpstr>
      <vt:lpstr>The School Development Planning Cycle Y Gylchred Cynllunio Datblygiad Ysgol</vt:lpstr>
      <vt:lpstr>  CYNLLUNIO DATBLYGIAD YSGOL  Pwyntiau allweddol</vt:lpstr>
      <vt:lpstr>“…a gwerthuso”</vt:lpstr>
      <vt:lpstr>… hunan-werthuso ysgol”</vt:lpstr>
      <vt:lpstr> Cynlluniau gweithredu a dangosyddion (llwyddiant)</vt:lpstr>
      <vt:lpstr>Gwerthuso, peidiwch disgrifio (yn unig)</vt:lpstr>
      <vt:lpstr> Cynllunio a gwerthuso strategol </vt:lpstr>
      <vt:lpstr>Summary – FLOW </vt:lpstr>
      <vt:lpstr>PowerPoint Presentation</vt:lpstr>
      <vt:lpstr>PowerPoint Presentation</vt:lpstr>
      <vt:lpstr>PowerPoint Presentation</vt:lpstr>
      <vt:lpstr>Cynllun gweithredu Ol-Estyn.</vt:lpstr>
      <vt:lpstr>The School Development Planning Cycle Y Gylchred Cynllunio Datblygiad Ysgol</vt:lpstr>
      <vt:lpstr>Heddiw</vt:lpstr>
      <vt:lpstr> Diwrnod Cyflwyniadau</vt:lpstr>
      <vt:lpstr>Time table - Amserlen</vt:lpstr>
    </vt:vector>
  </TitlesOfParts>
  <Company>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Strategic planning for improvement, School Development plans</dc:title>
  <dc:creator>TSD</dc:creator>
  <cp:lastModifiedBy>Nanna Ryder</cp:lastModifiedBy>
  <cp:revision>47</cp:revision>
  <dcterms:created xsi:type="dcterms:W3CDTF">2015-03-13T07:18:41Z</dcterms:created>
  <dcterms:modified xsi:type="dcterms:W3CDTF">2019-03-22T21:47:56Z</dcterms:modified>
</cp:coreProperties>
</file>