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2"/>
  </p:notesMasterIdLst>
  <p:sldIdLst>
    <p:sldId id="256" r:id="rId2"/>
    <p:sldId id="346" r:id="rId3"/>
    <p:sldId id="328" r:id="rId4"/>
    <p:sldId id="347" r:id="rId5"/>
    <p:sldId id="348" r:id="rId6"/>
    <p:sldId id="349" r:id="rId7"/>
    <p:sldId id="362" r:id="rId8"/>
    <p:sldId id="364" r:id="rId9"/>
    <p:sldId id="350" r:id="rId10"/>
    <p:sldId id="366" r:id="rId11"/>
    <p:sldId id="372" r:id="rId12"/>
    <p:sldId id="367" r:id="rId13"/>
    <p:sldId id="368" r:id="rId14"/>
    <p:sldId id="369" r:id="rId15"/>
    <p:sldId id="370" r:id="rId16"/>
    <p:sldId id="371" r:id="rId17"/>
    <p:sldId id="373" r:id="rId18"/>
    <p:sldId id="374" r:id="rId19"/>
    <p:sldId id="375" r:id="rId20"/>
    <p:sldId id="345"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03" d="100"/>
          <a:sy n="103" d="100"/>
        </p:scale>
        <p:origin x="120" y="34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4DA68EE-489C-4184-9083-96D4B88D5BB4}" type="datetimeFigureOut">
              <a:rPr lang="en-GB" smtClean="0"/>
              <a:t>02/09/2021</a:t>
            </a:fld>
            <a:endParaRPr lang="en-GB"/>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34383DA-7CBE-41F9-8EE7-1FE92FBF6CD5}" type="slidenum">
              <a:rPr lang="en-GB" smtClean="0"/>
              <a:t>‹#›</a:t>
            </a:fld>
            <a:endParaRPr lang="en-GB"/>
          </a:p>
        </p:txBody>
      </p:sp>
    </p:spTree>
    <p:extLst>
      <p:ext uri="{BB962C8B-B14F-4D97-AF65-F5344CB8AC3E}">
        <p14:creationId xmlns:p14="http://schemas.microsoft.com/office/powerpoint/2010/main" val="20856534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34383DA-7CBE-41F9-8EE7-1FE92FBF6CD5}" type="slidenum">
              <a:rPr lang="en-GB" smtClean="0"/>
              <a:t>1</a:t>
            </a:fld>
            <a:endParaRPr lang="en-GB"/>
          </a:p>
        </p:txBody>
      </p:sp>
    </p:spTree>
    <p:extLst>
      <p:ext uri="{BB962C8B-B14F-4D97-AF65-F5344CB8AC3E}">
        <p14:creationId xmlns:p14="http://schemas.microsoft.com/office/powerpoint/2010/main" val="59309997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38381487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838200" y="1825625"/>
            <a:ext cx="10515600" cy="374315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932282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4"/>
            <a:ext cx="10515600" cy="1028742"/>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21892102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376786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376786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9814771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1296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1296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0171825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
        <p:nvSpPr>
          <p:cNvPr id="2" name="Title 1"/>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30297009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838200" y="6356350"/>
            <a:ext cx="2743200" cy="365125"/>
          </a:xfrm>
          <a:prstGeom prst="rect">
            <a:avLst/>
          </a:prstGeom>
        </p:spPr>
        <p:txBody>
          <a:bodyPr/>
          <a:lstStyle/>
          <a:p>
            <a:fld id="{FCCB8AA3-67C5-4EED-B85A-57BD46B8286B}" type="datetimeFigureOut">
              <a:rPr lang="en-GB" smtClean="0"/>
              <a:t>02/09/2021</a:t>
            </a:fld>
            <a:endParaRPr lang="en-GB"/>
          </a:p>
        </p:txBody>
      </p:sp>
      <p:sp>
        <p:nvSpPr>
          <p:cNvPr id="3" name="Footer Placeholder 2"/>
          <p:cNvSpPr>
            <a:spLocks noGrp="1"/>
          </p:cNvSpPr>
          <p:nvPr>
            <p:ph type="ftr" sz="quarter" idx="11"/>
          </p:nvPr>
        </p:nvSpPr>
        <p:spPr>
          <a:xfrm>
            <a:off x="4038600" y="6356350"/>
            <a:ext cx="4114800" cy="365125"/>
          </a:xfrm>
          <a:prstGeom prst="rect">
            <a:avLst/>
          </a:prstGeom>
        </p:spPr>
        <p:txBody>
          <a:bodyPr/>
          <a:lstStyle/>
          <a:p>
            <a:endParaRPr lang="en-GB"/>
          </a:p>
        </p:txBody>
      </p:sp>
      <p:sp>
        <p:nvSpPr>
          <p:cNvPr id="4" name="Slide Number Placeholder 3"/>
          <p:cNvSpPr>
            <a:spLocks noGrp="1"/>
          </p:cNvSpPr>
          <p:nvPr>
            <p:ph type="sldNum" sz="quarter" idx="12"/>
          </p:nvPr>
        </p:nvSpPr>
        <p:spPr>
          <a:xfrm>
            <a:off x="8610600" y="6356350"/>
            <a:ext cx="2743200" cy="365125"/>
          </a:xfrm>
          <a:prstGeom prst="rect">
            <a:avLst/>
          </a:prstGeom>
        </p:spPr>
        <p:txBody>
          <a:bodyPr/>
          <a:lstStyle/>
          <a:p>
            <a:fld id="{F55B1168-7B4C-40C3-9938-673A17ACFE53}" type="slidenum">
              <a:rPr lang="en-GB" smtClean="0"/>
              <a:t>‹#›</a:t>
            </a:fld>
            <a:endParaRPr lang="en-GB"/>
          </a:p>
        </p:txBody>
      </p:sp>
      <p:pic>
        <p:nvPicPr>
          <p:cNvPr id="5" name="Picture 4"/>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Tree>
    <p:extLst>
      <p:ext uri="{BB962C8B-B14F-4D97-AF65-F5344CB8AC3E}">
        <p14:creationId xmlns:p14="http://schemas.microsoft.com/office/powerpoint/2010/main" val="9264618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838200" y="6356350"/>
            <a:ext cx="2743200" cy="365125"/>
          </a:xfrm>
          <a:prstGeom prst="rect">
            <a:avLst/>
          </a:prstGeom>
        </p:spPr>
        <p:txBody>
          <a:bodyPr/>
          <a:lstStyle/>
          <a:p>
            <a:fld id="{FCCB8AA3-67C5-4EED-B85A-57BD46B8286B}" type="datetimeFigureOut">
              <a:rPr lang="en-GB" smtClean="0"/>
              <a:t>02/09/2021</a:t>
            </a:fld>
            <a:endParaRPr lang="en-GB"/>
          </a:p>
        </p:txBody>
      </p:sp>
      <p:sp>
        <p:nvSpPr>
          <p:cNvPr id="6" name="Footer Placeholder 5"/>
          <p:cNvSpPr>
            <a:spLocks noGrp="1"/>
          </p:cNvSpPr>
          <p:nvPr>
            <p:ph type="ftr" sz="quarter" idx="11"/>
          </p:nvPr>
        </p:nvSpPr>
        <p:spPr>
          <a:xfrm>
            <a:off x="4038600" y="6356350"/>
            <a:ext cx="4114800" cy="365125"/>
          </a:xfrm>
          <a:prstGeom prst="rect">
            <a:avLst/>
          </a:prstGeom>
        </p:spPr>
        <p:txBody>
          <a:bodyPr/>
          <a:lstStyle/>
          <a:p>
            <a:endParaRPr lang="en-GB"/>
          </a:p>
        </p:txBody>
      </p:sp>
      <p:sp>
        <p:nvSpPr>
          <p:cNvPr id="7" name="Slide Number Placeholder 6"/>
          <p:cNvSpPr>
            <a:spLocks noGrp="1"/>
          </p:cNvSpPr>
          <p:nvPr>
            <p:ph type="sldNum" sz="quarter" idx="12"/>
          </p:nvPr>
        </p:nvSpPr>
        <p:spPr>
          <a:xfrm>
            <a:off x="8610600" y="6356350"/>
            <a:ext cx="2743200" cy="365125"/>
          </a:xfrm>
          <a:prstGeom prst="rect">
            <a:avLst/>
          </a:prstGeom>
        </p:spPr>
        <p:txBody>
          <a:bodyPr/>
          <a:lstStyle/>
          <a:p>
            <a:fld id="{F55B1168-7B4C-40C3-9938-673A17ACFE53}" type="slidenum">
              <a:rPr lang="en-GB" smtClean="0"/>
              <a:t>‹#›</a:t>
            </a:fld>
            <a:endParaRPr lang="en-GB"/>
          </a:p>
        </p:txBody>
      </p:sp>
    </p:spTree>
    <p:extLst>
      <p:ext uri="{BB962C8B-B14F-4D97-AF65-F5344CB8AC3E}">
        <p14:creationId xmlns:p14="http://schemas.microsoft.com/office/powerpoint/2010/main" val="7440588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838200" y="6356350"/>
            <a:ext cx="2743200" cy="365125"/>
          </a:xfrm>
          <a:prstGeom prst="rect">
            <a:avLst/>
          </a:prstGeom>
        </p:spPr>
        <p:txBody>
          <a:bodyPr/>
          <a:lstStyle/>
          <a:p>
            <a:fld id="{FCCB8AA3-67C5-4EED-B85A-57BD46B8286B}" type="datetimeFigureOut">
              <a:rPr lang="en-GB" smtClean="0"/>
              <a:t>02/09/2021</a:t>
            </a:fld>
            <a:endParaRPr lang="en-GB"/>
          </a:p>
        </p:txBody>
      </p:sp>
      <p:sp>
        <p:nvSpPr>
          <p:cNvPr id="6" name="Footer Placeholder 5"/>
          <p:cNvSpPr>
            <a:spLocks noGrp="1"/>
          </p:cNvSpPr>
          <p:nvPr>
            <p:ph type="ftr" sz="quarter" idx="11"/>
          </p:nvPr>
        </p:nvSpPr>
        <p:spPr>
          <a:xfrm>
            <a:off x="4038600" y="6356350"/>
            <a:ext cx="4114800" cy="365125"/>
          </a:xfrm>
          <a:prstGeom prst="rect">
            <a:avLst/>
          </a:prstGeom>
        </p:spPr>
        <p:txBody>
          <a:bodyPr/>
          <a:lstStyle/>
          <a:p>
            <a:endParaRPr lang="en-GB"/>
          </a:p>
        </p:txBody>
      </p:sp>
      <p:sp>
        <p:nvSpPr>
          <p:cNvPr id="7" name="Slide Number Placeholder 6"/>
          <p:cNvSpPr>
            <a:spLocks noGrp="1"/>
          </p:cNvSpPr>
          <p:nvPr>
            <p:ph type="sldNum" sz="quarter" idx="12"/>
          </p:nvPr>
        </p:nvSpPr>
        <p:spPr>
          <a:xfrm>
            <a:off x="8610600" y="6356350"/>
            <a:ext cx="2743200" cy="365125"/>
          </a:xfrm>
          <a:prstGeom prst="rect">
            <a:avLst/>
          </a:prstGeom>
        </p:spPr>
        <p:txBody>
          <a:bodyPr/>
          <a:lstStyle/>
          <a:p>
            <a:fld id="{F55B1168-7B4C-40C3-9938-673A17ACFE53}" type="slidenum">
              <a:rPr lang="en-GB" smtClean="0"/>
              <a:t>‹#›</a:t>
            </a:fld>
            <a:endParaRPr lang="en-GB"/>
          </a:p>
        </p:txBody>
      </p:sp>
    </p:spTree>
    <p:extLst>
      <p:ext uri="{BB962C8B-B14F-4D97-AF65-F5344CB8AC3E}">
        <p14:creationId xmlns:p14="http://schemas.microsoft.com/office/powerpoint/2010/main" val="5919608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838200" y="6356350"/>
            <a:ext cx="2743200" cy="365125"/>
          </a:xfrm>
          <a:prstGeom prst="rect">
            <a:avLst/>
          </a:prstGeom>
        </p:spPr>
        <p:txBody>
          <a:bodyPr/>
          <a:lstStyle/>
          <a:p>
            <a:fld id="{FCCB8AA3-67C5-4EED-B85A-57BD46B8286B}" type="datetimeFigureOut">
              <a:rPr lang="en-GB" smtClean="0"/>
              <a:t>02/09/2021</a:t>
            </a:fld>
            <a:endParaRPr lang="en-GB"/>
          </a:p>
        </p:txBody>
      </p:sp>
      <p:sp>
        <p:nvSpPr>
          <p:cNvPr id="5" name="Footer Placeholder 4"/>
          <p:cNvSpPr>
            <a:spLocks noGrp="1"/>
          </p:cNvSpPr>
          <p:nvPr>
            <p:ph type="ftr" sz="quarter" idx="11"/>
          </p:nvPr>
        </p:nvSpPr>
        <p:spPr>
          <a:xfrm>
            <a:off x="4038600" y="6356350"/>
            <a:ext cx="4114800"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8610600" y="6356350"/>
            <a:ext cx="2743200" cy="365125"/>
          </a:xfrm>
          <a:prstGeom prst="rect">
            <a:avLst/>
          </a:prstGeom>
        </p:spPr>
        <p:txBody>
          <a:bodyPr/>
          <a:lstStyle/>
          <a:p>
            <a:fld id="{F55B1168-7B4C-40C3-9938-673A17ACFE53}" type="slidenum">
              <a:rPr lang="en-GB" smtClean="0"/>
              <a:t>‹#›</a:t>
            </a:fld>
            <a:endParaRPr lang="en-GB"/>
          </a:p>
        </p:txBody>
      </p:sp>
    </p:spTree>
    <p:extLst>
      <p:ext uri="{BB962C8B-B14F-4D97-AF65-F5344CB8AC3E}">
        <p14:creationId xmlns:p14="http://schemas.microsoft.com/office/powerpoint/2010/main" val="13488510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838200" y="6356350"/>
            <a:ext cx="2743200" cy="365125"/>
          </a:xfrm>
          <a:prstGeom prst="rect">
            <a:avLst/>
          </a:prstGeom>
        </p:spPr>
        <p:txBody>
          <a:bodyPr/>
          <a:lstStyle/>
          <a:p>
            <a:fld id="{FCCB8AA3-67C5-4EED-B85A-57BD46B8286B}" type="datetimeFigureOut">
              <a:rPr lang="en-GB" smtClean="0"/>
              <a:t>02/09/2021</a:t>
            </a:fld>
            <a:endParaRPr lang="en-GB"/>
          </a:p>
        </p:txBody>
      </p:sp>
      <p:sp>
        <p:nvSpPr>
          <p:cNvPr id="5" name="Footer Placeholder 4"/>
          <p:cNvSpPr>
            <a:spLocks noGrp="1"/>
          </p:cNvSpPr>
          <p:nvPr>
            <p:ph type="ftr" sz="quarter" idx="11"/>
          </p:nvPr>
        </p:nvSpPr>
        <p:spPr>
          <a:xfrm>
            <a:off x="4038600" y="6356350"/>
            <a:ext cx="4114800"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8610600" y="6356350"/>
            <a:ext cx="2743200" cy="365125"/>
          </a:xfrm>
          <a:prstGeom prst="rect">
            <a:avLst/>
          </a:prstGeom>
        </p:spPr>
        <p:txBody>
          <a:bodyPr/>
          <a:lstStyle/>
          <a:p>
            <a:fld id="{F55B1168-7B4C-40C3-9938-673A17ACFE53}" type="slidenum">
              <a:rPr lang="en-GB" smtClean="0"/>
              <a:t>‹#›</a:t>
            </a:fld>
            <a:endParaRPr lang="en-GB"/>
          </a:p>
        </p:txBody>
      </p:sp>
    </p:spTree>
    <p:extLst>
      <p:ext uri="{BB962C8B-B14F-4D97-AF65-F5344CB8AC3E}">
        <p14:creationId xmlns:p14="http://schemas.microsoft.com/office/powerpoint/2010/main" val="11607955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374315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66892086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normAutofit fontScale="90000"/>
          </a:bodyPr>
          <a:lstStyle/>
          <a:p>
            <a:r>
              <a:rPr lang="en-GB" dirty="0"/>
              <a:t>Introduction to Christian Ethics – Catholic Approaches to Christian Ethics</a:t>
            </a:r>
          </a:p>
        </p:txBody>
      </p:sp>
      <p:sp>
        <p:nvSpPr>
          <p:cNvPr id="5" name="Subtitle 4"/>
          <p:cNvSpPr>
            <a:spLocks noGrp="1"/>
          </p:cNvSpPr>
          <p:nvPr>
            <p:ph type="subTitle" idx="1"/>
          </p:nvPr>
        </p:nvSpPr>
        <p:spPr/>
        <p:txBody>
          <a:bodyPr/>
          <a:lstStyle/>
          <a:p>
            <a:r>
              <a:rPr lang="en-GB" dirty="0"/>
              <a:t>HPRS4092</a:t>
            </a:r>
          </a:p>
          <a:p>
            <a:endParaRPr lang="en-GB" dirty="0"/>
          </a:p>
          <a:p>
            <a:r>
              <a:rPr lang="en-GB" dirty="0"/>
              <a:t>Dr Angus M Slater</a:t>
            </a:r>
          </a:p>
          <a:p>
            <a:endParaRPr lang="en-GB" dirty="0"/>
          </a:p>
        </p:txBody>
      </p:sp>
    </p:spTree>
    <p:extLst>
      <p:ext uri="{BB962C8B-B14F-4D97-AF65-F5344CB8AC3E}">
        <p14:creationId xmlns:p14="http://schemas.microsoft.com/office/powerpoint/2010/main" val="2277510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098A73-EAFA-4754-A1B5-576F19796C10}"/>
              </a:ext>
            </a:extLst>
          </p:cNvPr>
          <p:cNvSpPr>
            <a:spLocks noGrp="1"/>
          </p:cNvSpPr>
          <p:nvPr>
            <p:ph type="title"/>
          </p:nvPr>
        </p:nvSpPr>
        <p:spPr>
          <a:xfrm>
            <a:off x="838200" y="365125"/>
            <a:ext cx="10515600" cy="1325563"/>
          </a:xfrm>
        </p:spPr>
        <p:txBody>
          <a:bodyPr anchor="ctr">
            <a:normAutofit/>
          </a:bodyPr>
          <a:lstStyle/>
          <a:p>
            <a:r>
              <a:rPr lang="en-GB" dirty="0"/>
              <a:t>Catholic Approaches to Christian Ethics</a:t>
            </a:r>
          </a:p>
        </p:txBody>
      </p:sp>
      <p:sp>
        <p:nvSpPr>
          <p:cNvPr id="3" name="Content Placeholder 2">
            <a:extLst>
              <a:ext uri="{FF2B5EF4-FFF2-40B4-BE49-F238E27FC236}">
                <a16:creationId xmlns:a16="http://schemas.microsoft.com/office/drawing/2014/main" id="{2C5936AC-D323-4791-8549-4786797C04E5}"/>
              </a:ext>
            </a:extLst>
          </p:cNvPr>
          <p:cNvSpPr>
            <a:spLocks noGrp="1"/>
          </p:cNvSpPr>
          <p:nvPr>
            <p:ph sz="half" idx="1"/>
          </p:nvPr>
        </p:nvSpPr>
        <p:spPr>
          <a:xfrm>
            <a:off x="838200" y="1825625"/>
            <a:ext cx="5181600" cy="3767867"/>
          </a:xfrm>
        </p:spPr>
        <p:txBody>
          <a:bodyPr>
            <a:normAutofit lnSpcReduction="10000"/>
          </a:bodyPr>
          <a:lstStyle/>
          <a:p>
            <a:pPr marL="0" indent="0">
              <a:buNone/>
            </a:pPr>
            <a:r>
              <a:rPr lang="en-GB" sz="1600" dirty="0"/>
              <a:t>In the previous section, we explored the way in which the Bible is a foundational resource not just for much ethical reasoning within the Christian tradition, but also for many of the moral valuations which underpin it, and methodologies which propel it towards conclusions.</a:t>
            </a:r>
          </a:p>
          <a:p>
            <a:pPr marL="0" indent="0">
              <a:buNone/>
            </a:pPr>
            <a:r>
              <a:rPr lang="en-GB" sz="1600" dirty="0"/>
              <a:t>That section hopefully gave you a firm grounding in the importance of scripture for all sorts of Christian Ethics, as well as brought about some familiarity with some key biblical texts which pertain to ethical reasoning and moral valuation. </a:t>
            </a:r>
          </a:p>
          <a:p>
            <a:pPr marL="0" indent="0">
              <a:buNone/>
            </a:pPr>
            <a:r>
              <a:rPr lang="en-GB" sz="1600" dirty="0"/>
              <a:t>In this section and the next, I want us to explore some other key issues in Christian ethics through the lens of two different traditions within Christianity – the Roman Catholic Church and the Protestant Churches. Each have their own emphases that will help us to expand our foundational knowledge. </a:t>
            </a:r>
          </a:p>
        </p:txBody>
      </p:sp>
      <p:pic>
        <p:nvPicPr>
          <p:cNvPr id="8" name="Content Placeholder 7" descr="A group of people in costume&#10;&#10;Description automatically generated with low confidence">
            <a:extLst>
              <a:ext uri="{FF2B5EF4-FFF2-40B4-BE49-F238E27FC236}">
                <a16:creationId xmlns:a16="http://schemas.microsoft.com/office/drawing/2014/main" id="{4932B916-AB59-4A78-AA51-19A5456653A1}"/>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172201" y="1825624"/>
            <a:ext cx="5543895" cy="3118441"/>
          </a:xfrm>
        </p:spPr>
      </p:pic>
    </p:spTree>
    <p:extLst>
      <p:ext uri="{BB962C8B-B14F-4D97-AF65-F5344CB8AC3E}">
        <p14:creationId xmlns:p14="http://schemas.microsoft.com/office/powerpoint/2010/main" val="42286405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6134C8-7D9D-4D17-85C7-225D15F988A3}"/>
              </a:ext>
            </a:extLst>
          </p:cNvPr>
          <p:cNvSpPr>
            <a:spLocks noGrp="1"/>
          </p:cNvSpPr>
          <p:nvPr>
            <p:ph type="title"/>
          </p:nvPr>
        </p:nvSpPr>
        <p:spPr/>
        <p:txBody>
          <a:bodyPr/>
          <a:lstStyle/>
          <a:p>
            <a:r>
              <a:rPr lang="en-GB" dirty="0"/>
              <a:t>Catholic Approaches to Christian Ethics</a:t>
            </a:r>
          </a:p>
        </p:txBody>
      </p:sp>
      <p:sp>
        <p:nvSpPr>
          <p:cNvPr id="3" name="Text Placeholder 2">
            <a:extLst>
              <a:ext uri="{FF2B5EF4-FFF2-40B4-BE49-F238E27FC236}">
                <a16:creationId xmlns:a16="http://schemas.microsoft.com/office/drawing/2014/main" id="{2125FCB0-837B-444D-8BCC-5D086C63E672}"/>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13227338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FF62E4-1771-4E1C-AB83-113738BE3A2B}"/>
              </a:ext>
            </a:extLst>
          </p:cNvPr>
          <p:cNvSpPr>
            <a:spLocks noGrp="1"/>
          </p:cNvSpPr>
          <p:nvPr>
            <p:ph type="title"/>
          </p:nvPr>
        </p:nvSpPr>
        <p:spPr/>
        <p:txBody>
          <a:bodyPr/>
          <a:lstStyle/>
          <a:p>
            <a:r>
              <a:rPr lang="en-GB" dirty="0"/>
              <a:t>Catholic Approaches to Christian Ethics</a:t>
            </a:r>
          </a:p>
        </p:txBody>
      </p:sp>
      <p:sp>
        <p:nvSpPr>
          <p:cNvPr id="3" name="Content Placeholder 2">
            <a:extLst>
              <a:ext uri="{FF2B5EF4-FFF2-40B4-BE49-F238E27FC236}">
                <a16:creationId xmlns:a16="http://schemas.microsoft.com/office/drawing/2014/main" id="{C46A9CB7-C353-4F67-9D81-9DAA79E87F4C}"/>
              </a:ext>
            </a:extLst>
          </p:cNvPr>
          <p:cNvSpPr>
            <a:spLocks noGrp="1"/>
          </p:cNvSpPr>
          <p:nvPr>
            <p:ph sz="half" idx="1"/>
          </p:nvPr>
        </p:nvSpPr>
        <p:spPr/>
        <p:txBody>
          <a:bodyPr>
            <a:normAutofit fontScale="70000" lnSpcReduction="20000"/>
          </a:bodyPr>
          <a:lstStyle/>
          <a:p>
            <a:pPr marL="0" indent="0">
              <a:buNone/>
            </a:pPr>
            <a:r>
              <a:rPr lang="en-GB" dirty="0"/>
              <a:t>So what is it that makes Catholic ethics distinct?</a:t>
            </a:r>
            <a:br>
              <a:rPr lang="en-GB" dirty="0"/>
            </a:br>
            <a:endParaRPr lang="en-GB" dirty="0"/>
          </a:p>
          <a:p>
            <a:pPr marL="0" indent="0">
              <a:buNone/>
            </a:pPr>
            <a:r>
              <a:rPr lang="en-GB" dirty="0"/>
              <a:t>I want to focus on two key areas of Catholic ethics that make it distinct from many non-Catholic approaches: first, the role of tradition in ethical reasoning, and second, the role of Natural Law theory in ethical reasoning.</a:t>
            </a:r>
          </a:p>
          <a:p>
            <a:pPr marL="0" indent="0">
              <a:buNone/>
            </a:pPr>
            <a:r>
              <a:rPr lang="en-GB" dirty="0"/>
              <a:t>In each case, the Catholic tradition has a strong attachment to a particular style and form of ethical reasoning that is distinct from other traditions.</a:t>
            </a:r>
          </a:p>
          <a:p>
            <a:pPr marL="0" indent="0">
              <a:buNone/>
            </a:pPr>
            <a:r>
              <a:rPr lang="en-GB" dirty="0"/>
              <a:t>In exploring these two areas, we will be both exploring the nature of Catholicism itself, but also fleshing out some of the key moral and ethical concepts in the wider field. </a:t>
            </a:r>
          </a:p>
        </p:txBody>
      </p:sp>
      <p:pic>
        <p:nvPicPr>
          <p:cNvPr id="6" name="Content Placeholder 5" descr="A picture containing text, book, several&#10;&#10;Description automatically generated">
            <a:extLst>
              <a:ext uri="{FF2B5EF4-FFF2-40B4-BE49-F238E27FC236}">
                <a16:creationId xmlns:a16="http://schemas.microsoft.com/office/drawing/2014/main" id="{FA7C38C7-80F8-468A-90CF-452123F40644}"/>
              </a:ext>
            </a:extLst>
          </p:cNvPr>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6768991" y="1690688"/>
            <a:ext cx="4809112" cy="3767138"/>
          </a:xfrm>
        </p:spPr>
      </p:pic>
    </p:spTree>
    <p:extLst>
      <p:ext uri="{BB962C8B-B14F-4D97-AF65-F5344CB8AC3E}">
        <p14:creationId xmlns:p14="http://schemas.microsoft.com/office/powerpoint/2010/main" val="16123625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AC5ECD-0D7A-4FB2-8B4D-34FA05A543AB}"/>
              </a:ext>
            </a:extLst>
          </p:cNvPr>
          <p:cNvSpPr>
            <a:spLocks noGrp="1"/>
          </p:cNvSpPr>
          <p:nvPr>
            <p:ph type="title"/>
          </p:nvPr>
        </p:nvSpPr>
        <p:spPr/>
        <p:txBody>
          <a:bodyPr/>
          <a:lstStyle/>
          <a:p>
            <a:r>
              <a:rPr lang="en-GB" dirty="0"/>
              <a:t>Catholic Approaches to Christian Ethics</a:t>
            </a:r>
          </a:p>
        </p:txBody>
      </p:sp>
      <p:sp>
        <p:nvSpPr>
          <p:cNvPr id="3" name="Content Placeholder 2">
            <a:extLst>
              <a:ext uri="{FF2B5EF4-FFF2-40B4-BE49-F238E27FC236}">
                <a16:creationId xmlns:a16="http://schemas.microsoft.com/office/drawing/2014/main" id="{0ACADF51-806C-44F6-9C1E-F579655DC685}"/>
              </a:ext>
            </a:extLst>
          </p:cNvPr>
          <p:cNvSpPr>
            <a:spLocks noGrp="1"/>
          </p:cNvSpPr>
          <p:nvPr>
            <p:ph sz="half" idx="1"/>
          </p:nvPr>
        </p:nvSpPr>
        <p:spPr/>
        <p:txBody>
          <a:bodyPr>
            <a:normAutofit fontScale="70000" lnSpcReduction="20000"/>
          </a:bodyPr>
          <a:lstStyle/>
          <a:p>
            <a:pPr marL="0" indent="0">
              <a:buNone/>
            </a:pPr>
            <a:r>
              <a:rPr lang="en-GB" dirty="0"/>
              <a:t>As we saw in the previous section, the biblical text (however defined) is a centrally important resource for Christians attempting to produce ethical and moral reasoning. This, as we have seen, is because the Bible offers certainty – from its divine inspiration and from its universal applicability. </a:t>
            </a:r>
          </a:p>
          <a:p>
            <a:pPr marL="0" indent="0">
              <a:buNone/>
            </a:pPr>
            <a:r>
              <a:rPr lang="en-GB" dirty="0"/>
              <a:t>However, the Bible is not the only resource used by Christians for moral reflection – as we have seen, it often requires further development, interpretation, and analysis in order to apply it to new circumstances.</a:t>
            </a:r>
          </a:p>
          <a:p>
            <a:pPr marL="0" indent="0">
              <a:buNone/>
            </a:pPr>
            <a:r>
              <a:rPr lang="en-GB" dirty="0"/>
              <a:t>Other resources include our own moral reasoning or the teachings of the tradition to which we belong.   </a:t>
            </a:r>
          </a:p>
        </p:txBody>
      </p:sp>
      <p:pic>
        <p:nvPicPr>
          <p:cNvPr id="6" name="Content Placeholder 5" descr="A picture containing person, painting&#10;&#10;Description automatically generated">
            <a:extLst>
              <a:ext uri="{FF2B5EF4-FFF2-40B4-BE49-F238E27FC236}">
                <a16:creationId xmlns:a16="http://schemas.microsoft.com/office/drawing/2014/main" id="{20B3D5CC-3622-404A-A885-C32DA21C51B4}"/>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904652" y="1483755"/>
            <a:ext cx="4382278" cy="3890489"/>
          </a:xfrm>
        </p:spPr>
      </p:pic>
    </p:spTree>
    <p:extLst>
      <p:ext uri="{BB962C8B-B14F-4D97-AF65-F5344CB8AC3E}">
        <p14:creationId xmlns:p14="http://schemas.microsoft.com/office/powerpoint/2010/main" val="12067737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510F23-8F5D-47A0-9E8D-A1BDCE843EC4}"/>
              </a:ext>
            </a:extLst>
          </p:cNvPr>
          <p:cNvSpPr>
            <a:spLocks noGrp="1"/>
          </p:cNvSpPr>
          <p:nvPr>
            <p:ph type="title"/>
          </p:nvPr>
        </p:nvSpPr>
        <p:spPr/>
        <p:txBody>
          <a:bodyPr/>
          <a:lstStyle/>
          <a:p>
            <a:r>
              <a:rPr lang="en-GB" dirty="0"/>
              <a:t>Catholic Approaches to Christian Ethics</a:t>
            </a:r>
          </a:p>
        </p:txBody>
      </p:sp>
      <p:sp>
        <p:nvSpPr>
          <p:cNvPr id="3" name="Content Placeholder 2">
            <a:extLst>
              <a:ext uri="{FF2B5EF4-FFF2-40B4-BE49-F238E27FC236}">
                <a16:creationId xmlns:a16="http://schemas.microsoft.com/office/drawing/2014/main" id="{51F028D8-18E1-4BD2-A64C-D31A67FAFA33}"/>
              </a:ext>
            </a:extLst>
          </p:cNvPr>
          <p:cNvSpPr>
            <a:spLocks noGrp="1"/>
          </p:cNvSpPr>
          <p:nvPr>
            <p:ph sz="half" idx="1"/>
          </p:nvPr>
        </p:nvSpPr>
        <p:spPr/>
        <p:txBody>
          <a:bodyPr>
            <a:normAutofit fontScale="77500" lnSpcReduction="20000"/>
          </a:bodyPr>
          <a:lstStyle/>
          <a:p>
            <a:pPr marL="0" indent="0">
              <a:buNone/>
            </a:pPr>
            <a:r>
              <a:rPr lang="en-GB" dirty="0"/>
              <a:t>This idea of there being other resources for ethical reflection than just the biblical text is a tension between ‘theonomous’ Christian ethics (whereby the Bible alone should be used for moral reasoning) and ‘heteronomous’ Christian ethics (whereby other resources of moral reasoning can and should play a significant role).</a:t>
            </a:r>
          </a:p>
          <a:p>
            <a:pPr marL="0" indent="0">
              <a:buNone/>
            </a:pPr>
            <a:endParaRPr lang="en-GB" dirty="0"/>
          </a:p>
          <a:p>
            <a:pPr marL="0" indent="0">
              <a:buNone/>
            </a:pPr>
            <a:r>
              <a:rPr lang="en-GB" dirty="0"/>
              <a:t>Within the Roman Catholic tradition, we see a strong emphasis on heteronomous Christian ethics – particularly on the role that reason and tradition can play in guiding our moral and ethical reflection. </a:t>
            </a:r>
          </a:p>
        </p:txBody>
      </p:sp>
      <p:pic>
        <p:nvPicPr>
          <p:cNvPr id="6" name="Content Placeholder 5" descr="A picture containing building, altar&#10;&#10;Description automatically generated">
            <a:extLst>
              <a:ext uri="{FF2B5EF4-FFF2-40B4-BE49-F238E27FC236}">
                <a16:creationId xmlns:a16="http://schemas.microsoft.com/office/drawing/2014/main" id="{A898F726-C36A-48DD-8ADF-FDDED6324B44}"/>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062470" y="1399817"/>
            <a:ext cx="4106272" cy="4058366"/>
          </a:xfrm>
        </p:spPr>
      </p:pic>
    </p:spTree>
    <p:extLst>
      <p:ext uri="{BB962C8B-B14F-4D97-AF65-F5344CB8AC3E}">
        <p14:creationId xmlns:p14="http://schemas.microsoft.com/office/powerpoint/2010/main" val="26334003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FC7655-1AB4-4B58-B50A-99CD8A46C405}"/>
              </a:ext>
            </a:extLst>
          </p:cNvPr>
          <p:cNvSpPr>
            <a:spLocks noGrp="1"/>
          </p:cNvSpPr>
          <p:nvPr>
            <p:ph type="title"/>
          </p:nvPr>
        </p:nvSpPr>
        <p:spPr/>
        <p:txBody>
          <a:bodyPr/>
          <a:lstStyle/>
          <a:p>
            <a:r>
              <a:rPr lang="en-GB" dirty="0"/>
              <a:t>Catholic Approaches</a:t>
            </a:r>
          </a:p>
        </p:txBody>
      </p:sp>
      <p:sp>
        <p:nvSpPr>
          <p:cNvPr id="3" name="Content Placeholder 2">
            <a:extLst>
              <a:ext uri="{FF2B5EF4-FFF2-40B4-BE49-F238E27FC236}">
                <a16:creationId xmlns:a16="http://schemas.microsoft.com/office/drawing/2014/main" id="{600BE702-1A84-4DC6-90AF-54738F56F5E7}"/>
              </a:ext>
            </a:extLst>
          </p:cNvPr>
          <p:cNvSpPr>
            <a:spLocks noGrp="1"/>
          </p:cNvSpPr>
          <p:nvPr>
            <p:ph sz="half" idx="1"/>
          </p:nvPr>
        </p:nvSpPr>
        <p:spPr/>
        <p:txBody>
          <a:bodyPr>
            <a:noAutofit/>
          </a:bodyPr>
          <a:lstStyle/>
          <a:p>
            <a:pPr marL="0" indent="0">
              <a:buNone/>
            </a:pPr>
            <a:r>
              <a:rPr lang="en-GB" sz="1600" dirty="0"/>
              <a:t>In the Catholic tradition, ethics requires not just using the biblical text, but also referring to Church authority, the natural world around us, and our reasoning and conscience. </a:t>
            </a:r>
          </a:p>
          <a:p>
            <a:pPr marL="0" indent="0">
              <a:buNone/>
            </a:pPr>
            <a:r>
              <a:rPr lang="en-GB" sz="1600" dirty="0"/>
              <a:t>In order to understand the meaning of the text fully, it must be contextualised within and through these other sources, and through these sources, new circumstances can be reasoned about through the biblical text. </a:t>
            </a:r>
          </a:p>
          <a:p>
            <a:pPr marL="0" indent="0">
              <a:buNone/>
            </a:pPr>
            <a:r>
              <a:rPr lang="en-GB" sz="1600" dirty="0"/>
              <a:t>This heteronomy of sources is collectively known as the ‘Natural Law’ – something we will return to a little later on in this section. </a:t>
            </a:r>
          </a:p>
          <a:p>
            <a:pPr marL="0" indent="0">
              <a:buNone/>
            </a:pPr>
            <a:r>
              <a:rPr lang="en-GB" sz="1600" dirty="0"/>
              <a:t>Critically, this natural law, including the ability to reason etc extends beyond just the Christian community – it does not require knowing the Bible in order to know what is good or evil. As the biblical passage across states, even Gentiles are bound by the natural law. </a:t>
            </a:r>
          </a:p>
        </p:txBody>
      </p:sp>
      <p:sp>
        <p:nvSpPr>
          <p:cNvPr id="4" name="Content Placeholder 3">
            <a:extLst>
              <a:ext uri="{FF2B5EF4-FFF2-40B4-BE49-F238E27FC236}">
                <a16:creationId xmlns:a16="http://schemas.microsoft.com/office/drawing/2014/main" id="{A851808C-ECDE-495A-80A0-42EB864F41EF}"/>
              </a:ext>
            </a:extLst>
          </p:cNvPr>
          <p:cNvSpPr>
            <a:spLocks noGrp="1"/>
          </p:cNvSpPr>
          <p:nvPr>
            <p:ph sz="half" idx="2"/>
          </p:nvPr>
        </p:nvSpPr>
        <p:spPr>
          <a:xfrm>
            <a:off x="6172200" y="365125"/>
            <a:ext cx="5181600" cy="5228367"/>
          </a:xfrm>
        </p:spPr>
        <p:txBody>
          <a:bodyPr>
            <a:noAutofit/>
          </a:bodyPr>
          <a:lstStyle/>
          <a:p>
            <a:pPr marL="0" indent="0">
              <a:lnSpc>
                <a:spcPct val="150000"/>
              </a:lnSpc>
              <a:buNone/>
            </a:pPr>
            <a:r>
              <a:rPr lang="en-GB" sz="2000" i="1" baseline="30000" dirty="0">
                <a:latin typeface="Aparajita" panose="02020603050405020304" pitchFamily="18" charset="0"/>
                <a:cs typeface="Aparajita" panose="02020603050405020304" pitchFamily="18" charset="0"/>
              </a:rPr>
              <a:t>13 </a:t>
            </a:r>
            <a:r>
              <a:rPr lang="en-GB" sz="2000" i="1" dirty="0">
                <a:latin typeface="Aparajita" panose="02020603050405020304" pitchFamily="18" charset="0"/>
                <a:cs typeface="Aparajita" panose="02020603050405020304" pitchFamily="18" charset="0"/>
              </a:rPr>
              <a:t>For it is not those who hear the law who are righteous in God’s sight, but it is those who obey the law who will be declared righteous. </a:t>
            </a:r>
            <a:r>
              <a:rPr lang="en-GB" sz="2000" i="1" baseline="30000" dirty="0">
                <a:latin typeface="Aparajita" panose="02020603050405020304" pitchFamily="18" charset="0"/>
                <a:cs typeface="Aparajita" panose="02020603050405020304" pitchFamily="18" charset="0"/>
              </a:rPr>
              <a:t>14 </a:t>
            </a:r>
            <a:r>
              <a:rPr lang="en-GB" sz="2000" i="1" dirty="0">
                <a:latin typeface="Aparajita" panose="02020603050405020304" pitchFamily="18" charset="0"/>
                <a:cs typeface="Aparajita" panose="02020603050405020304" pitchFamily="18" charset="0"/>
              </a:rPr>
              <a:t>(Indeed, when Gentiles, who do not have the law, do by nature things required by the law, they are a law for themselves, even though they do not have the law. </a:t>
            </a:r>
            <a:r>
              <a:rPr lang="en-GB" sz="2000" i="1" baseline="30000" dirty="0">
                <a:latin typeface="Aparajita" panose="02020603050405020304" pitchFamily="18" charset="0"/>
                <a:cs typeface="Aparajita" panose="02020603050405020304" pitchFamily="18" charset="0"/>
              </a:rPr>
              <a:t>15 </a:t>
            </a:r>
            <a:r>
              <a:rPr lang="en-GB" sz="2000" i="1" dirty="0">
                <a:latin typeface="Aparajita" panose="02020603050405020304" pitchFamily="18" charset="0"/>
                <a:cs typeface="Aparajita" panose="02020603050405020304" pitchFamily="18" charset="0"/>
              </a:rPr>
              <a:t>They show that the requirements of the law are written on their hearts, their consciences also bearing witness, and their thoughts sometimes accusing them and at other times even defending them.) </a:t>
            </a:r>
            <a:endParaRPr lang="en-GB" sz="2000" i="1" baseline="30000" dirty="0">
              <a:latin typeface="Aparajita" panose="02020603050405020304" pitchFamily="18" charset="0"/>
              <a:cs typeface="Aparajita" panose="02020603050405020304" pitchFamily="18" charset="0"/>
            </a:endParaRPr>
          </a:p>
          <a:p>
            <a:pPr marL="0" indent="0">
              <a:lnSpc>
                <a:spcPct val="150000"/>
              </a:lnSpc>
              <a:buNone/>
            </a:pPr>
            <a:endParaRPr lang="en-GB" sz="2000" i="1" baseline="30000" dirty="0">
              <a:latin typeface="Aparajita" panose="02020603050405020304" pitchFamily="18" charset="0"/>
              <a:cs typeface="Aparajita" panose="02020603050405020304" pitchFamily="18" charset="0"/>
            </a:endParaRPr>
          </a:p>
          <a:p>
            <a:pPr marL="0" indent="0">
              <a:lnSpc>
                <a:spcPct val="150000"/>
              </a:lnSpc>
              <a:buNone/>
            </a:pPr>
            <a:r>
              <a:rPr lang="en-GB" sz="2000" i="1" dirty="0">
                <a:latin typeface="Aparajita" panose="02020603050405020304" pitchFamily="18" charset="0"/>
                <a:cs typeface="Aparajita" panose="02020603050405020304" pitchFamily="18" charset="0"/>
              </a:rPr>
              <a:t>Romans 2:13-15</a:t>
            </a:r>
          </a:p>
        </p:txBody>
      </p:sp>
    </p:spTree>
    <p:extLst>
      <p:ext uri="{BB962C8B-B14F-4D97-AF65-F5344CB8AC3E}">
        <p14:creationId xmlns:p14="http://schemas.microsoft.com/office/powerpoint/2010/main" val="17376664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22F375-239E-4697-9CB6-AB8FE0F2257F}"/>
              </a:ext>
            </a:extLst>
          </p:cNvPr>
          <p:cNvSpPr>
            <a:spLocks noGrp="1"/>
          </p:cNvSpPr>
          <p:nvPr>
            <p:ph type="title"/>
          </p:nvPr>
        </p:nvSpPr>
        <p:spPr/>
        <p:txBody>
          <a:bodyPr/>
          <a:lstStyle/>
          <a:p>
            <a:r>
              <a:rPr lang="en-GB" dirty="0"/>
              <a:t>Catholic Approaches to Christian Ethics</a:t>
            </a:r>
          </a:p>
        </p:txBody>
      </p:sp>
      <p:sp>
        <p:nvSpPr>
          <p:cNvPr id="3" name="Content Placeholder 2">
            <a:extLst>
              <a:ext uri="{FF2B5EF4-FFF2-40B4-BE49-F238E27FC236}">
                <a16:creationId xmlns:a16="http://schemas.microsoft.com/office/drawing/2014/main" id="{F99BD9C9-664D-4BB3-980D-118853A09ADF}"/>
              </a:ext>
            </a:extLst>
          </p:cNvPr>
          <p:cNvSpPr>
            <a:spLocks noGrp="1"/>
          </p:cNvSpPr>
          <p:nvPr>
            <p:ph sz="half" idx="1"/>
          </p:nvPr>
        </p:nvSpPr>
        <p:spPr/>
        <p:txBody>
          <a:bodyPr>
            <a:normAutofit fontScale="62500" lnSpcReduction="20000"/>
          </a:bodyPr>
          <a:lstStyle/>
          <a:p>
            <a:pPr marL="0" indent="0">
              <a:buNone/>
            </a:pPr>
            <a:r>
              <a:rPr lang="en-GB" dirty="0"/>
              <a:t>A critical part of this heteronomous style of ethics is the role that the tradition plays within Catholic ethics – specifically the tradition as defined by the authoritative teaching of the Catholic hierarchy, including the Pope, over the centuries. </a:t>
            </a:r>
          </a:p>
          <a:p>
            <a:pPr marL="0" indent="0">
              <a:buNone/>
            </a:pPr>
            <a:endParaRPr lang="en-GB" dirty="0"/>
          </a:p>
          <a:p>
            <a:pPr marL="0" indent="0">
              <a:buNone/>
            </a:pPr>
            <a:r>
              <a:rPr lang="en-GB" dirty="0"/>
              <a:t>This teaching is delivered through both the Catechism of the Church (the document listing and teaching the various beliefs of the Catholic faith – you may have had catechism classes at school?) and writings of various levels of importance emerging from Church Councils (e.g. the Second Vatican Council in 1962), the Congregation for the Doctrine of the Faith (the Vatican’s doctrinal office), or papal encyclicals written and published under the Pope’s authority. </a:t>
            </a:r>
          </a:p>
          <a:p>
            <a:pPr marL="0" indent="0">
              <a:buNone/>
            </a:pPr>
            <a:endParaRPr lang="en-GB" dirty="0"/>
          </a:p>
        </p:txBody>
      </p:sp>
      <p:pic>
        <p:nvPicPr>
          <p:cNvPr id="6" name="Content Placeholder 5" descr="A picture containing text&#10;&#10;Description automatically generated">
            <a:extLst>
              <a:ext uri="{FF2B5EF4-FFF2-40B4-BE49-F238E27FC236}">
                <a16:creationId xmlns:a16="http://schemas.microsoft.com/office/drawing/2014/main" id="{D1CD6140-636B-4014-A582-BEA25E9AF6F3}"/>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b="39931"/>
          <a:stretch/>
        </p:blipFill>
        <p:spPr>
          <a:xfrm>
            <a:off x="7053476" y="1548141"/>
            <a:ext cx="4096606" cy="3761718"/>
          </a:xfrm>
        </p:spPr>
      </p:pic>
    </p:spTree>
    <p:extLst>
      <p:ext uri="{BB962C8B-B14F-4D97-AF65-F5344CB8AC3E}">
        <p14:creationId xmlns:p14="http://schemas.microsoft.com/office/powerpoint/2010/main" val="22329525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A3D228-658A-4A15-8049-2F29DF89CB91}"/>
              </a:ext>
            </a:extLst>
          </p:cNvPr>
          <p:cNvSpPr>
            <a:spLocks noGrp="1"/>
          </p:cNvSpPr>
          <p:nvPr>
            <p:ph type="title"/>
          </p:nvPr>
        </p:nvSpPr>
        <p:spPr/>
        <p:txBody>
          <a:bodyPr/>
          <a:lstStyle/>
          <a:p>
            <a:r>
              <a:rPr lang="en-GB" dirty="0"/>
              <a:t>Catholic Approaches to Christian Ethics</a:t>
            </a:r>
          </a:p>
        </p:txBody>
      </p:sp>
      <p:sp>
        <p:nvSpPr>
          <p:cNvPr id="3" name="Content Placeholder 2">
            <a:extLst>
              <a:ext uri="{FF2B5EF4-FFF2-40B4-BE49-F238E27FC236}">
                <a16:creationId xmlns:a16="http://schemas.microsoft.com/office/drawing/2014/main" id="{8C6444C2-CF41-49E1-A833-B4DF766932CB}"/>
              </a:ext>
            </a:extLst>
          </p:cNvPr>
          <p:cNvSpPr>
            <a:spLocks noGrp="1"/>
          </p:cNvSpPr>
          <p:nvPr>
            <p:ph sz="half" idx="1"/>
          </p:nvPr>
        </p:nvSpPr>
        <p:spPr/>
        <p:txBody>
          <a:bodyPr>
            <a:noAutofit/>
          </a:bodyPr>
          <a:lstStyle/>
          <a:p>
            <a:pPr marL="0" indent="0">
              <a:buNone/>
            </a:pPr>
            <a:r>
              <a:rPr lang="en-GB" sz="1800" dirty="0"/>
              <a:t>A good example of the role of these is the Papal encyclical (a letter from the Pope to the Church) called </a:t>
            </a:r>
            <a:r>
              <a:rPr lang="en-GB" sz="1800" i="1" dirty="0"/>
              <a:t>Veritatis Splendour</a:t>
            </a:r>
            <a:r>
              <a:rPr lang="en-GB" sz="1800" dirty="0"/>
              <a:t> written in 1996 by Pope John Paul II. </a:t>
            </a:r>
          </a:p>
          <a:p>
            <a:pPr marL="0" indent="0">
              <a:buNone/>
            </a:pPr>
            <a:r>
              <a:rPr lang="en-GB" sz="1800" dirty="0"/>
              <a:t>In it, JPII reasserted the centrality of reason, conscience, natural law and the Magisterium (the traditional authority) in Catholic moral theology. The Pope argued that that moral knowledge is knowable to all people as all cultures have some sense of good and evil and that our conscience awakens a person’s awareness of divine law. </a:t>
            </a:r>
          </a:p>
          <a:p>
            <a:pPr marL="0" indent="0">
              <a:buNone/>
            </a:pPr>
            <a:r>
              <a:rPr lang="en-GB" sz="1800" dirty="0"/>
              <a:t>But people are weak and sinful and they can’t rely on reason and conscience alone so the Church’s role is to guide individuals in their moral conscience.</a:t>
            </a:r>
          </a:p>
        </p:txBody>
      </p:sp>
      <p:pic>
        <p:nvPicPr>
          <p:cNvPr id="6" name="Content Placeholder 5" descr="A picture containing map&#10;&#10;Description automatically generated">
            <a:extLst>
              <a:ext uri="{FF2B5EF4-FFF2-40B4-BE49-F238E27FC236}">
                <a16:creationId xmlns:a16="http://schemas.microsoft.com/office/drawing/2014/main" id="{157D7D94-1302-4F2A-BEB4-DF10E1903677}"/>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606004" y="1431074"/>
            <a:ext cx="2928257" cy="3995851"/>
          </a:xfrm>
        </p:spPr>
      </p:pic>
    </p:spTree>
    <p:extLst>
      <p:ext uri="{BB962C8B-B14F-4D97-AF65-F5344CB8AC3E}">
        <p14:creationId xmlns:p14="http://schemas.microsoft.com/office/powerpoint/2010/main" val="29567439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18B5DB-4BBE-4986-8861-3B3CACB6F193}"/>
              </a:ext>
            </a:extLst>
          </p:cNvPr>
          <p:cNvSpPr>
            <a:spLocks noGrp="1"/>
          </p:cNvSpPr>
          <p:nvPr>
            <p:ph type="title"/>
          </p:nvPr>
        </p:nvSpPr>
        <p:spPr/>
        <p:txBody>
          <a:bodyPr/>
          <a:lstStyle/>
          <a:p>
            <a:r>
              <a:rPr lang="en-GB" dirty="0"/>
              <a:t>Catholic Approaches to Christian Ethics</a:t>
            </a:r>
          </a:p>
        </p:txBody>
      </p:sp>
      <p:sp>
        <p:nvSpPr>
          <p:cNvPr id="3" name="Content Placeholder 2">
            <a:extLst>
              <a:ext uri="{FF2B5EF4-FFF2-40B4-BE49-F238E27FC236}">
                <a16:creationId xmlns:a16="http://schemas.microsoft.com/office/drawing/2014/main" id="{A563B847-7ED8-4477-8A0C-B51D4CB333C1}"/>
              </a:ext>
            </a:extLst>
          </p:cNvPr>
          <p:cNvSpPr>
            <a:spLocks noGrp="1"/>
          </p:cNvSpPr>
          <p:nvPr>
            <p:ph sz="half" idx="1"/>
          </p:nvPr>
        </p:nvSpPr>
        <p:spPr/>
        <p:txBody>
          <a:bodyPr>
            <a:normAutofit fontScale="77500" lnSpcReduction="20000"/>
          </a:bodyPr>
          <a:lstStyle/>
          <a:p>
            <a:pPr marL="0" indent="0">
              <a:buNone/>
            </a:pPr>
            <a:r>
              <a:rPr lang="en-GB" dirty="0"/>
              <a:t>Other forms of the tradition playing a role in the Catholic faith are pronouncements made by Church Councils, that may change Church practice, the authority of the priest to guide and minister to congregants, and the importance of doctrinal study for sacraments.</a:t>
            </a:r>
          </a:p>
          <a:p>
            <a:pPr marL="0" indent="0">
              <a:buNone/>
            </a:pPr>
            <a:r>
              <a:rPr lang="en-GB" dirty="0"/>
              <a:t>The Catholic tradition also contains a second form of connected ethical reasoning that we have touched only a little on so far – Natural Law – that helps to bind together this commitment to the Biblical text with the changing needs of a changing world. </a:t>
            </a:r>
          </a:p>
          <a:p>
            <a:pPr marL="0" indent="0">
              <a:buNone/>
            </a:pPr>
            <a:r>
              <a:rPr lang="en-GB" dirty="0"/>
              <a:t>We will now turn our attention there. </a:t>
            </a:r>
          </a:p>
        </p:txBody>
      </p:sp>
      <p:pic>
        <p:nvPicPr>
          <p:cNvPr id="6" name="Content Placeholder 5">
            <a:extLst>
              <a:ext uri="{FF2B5EF4-FFF2-40B4-BE49-F238E27FC236}">
                <a16:creationId xmlns:a16="http://schemas.microsoft.com/office/drawing/2014/main" id="{10F9A787-E652-4F07-8091-F40380421A8E}"/>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637980" y="1475202"/>
            <a:ext cx="3073563" cy="3907595"/>
          </a:xfrm>
        </p:spPr>
      </p:pic>
    </p:spTree>
    <p:extLst>
      <p:ext uri="{BB962C8B-B14F-4D97-AF65-F5344CB8AC3E}">
        <p14:creationId xmlns:p14="http://schemas.microsoft.com/office/powerpoint/2010/main" val="29613956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6134C8-7D9D-4D17-85C7-225D15F988A3}"/>
              </a:ext>
            </a:extLst>
          </p:cNvPr>
          <p:cNvSpPr>
            <a:spLocks noGrp="1"/>
          </p:cNvSpPr>
          <p:nvPr>
            <p:ph type="title"/>
          </p:nvPr>
        </p:nvSpPr>
        <p:spPr/>
        <p:txBody>
          <a:bodyPr/>
          <a:lstStyle/>
          <a:p>
            <a:r>
              <a:rPr lang="en-GB" dirty="0"/>
              <a:t>Natural Law</a:t>
            </a:r>
          </a:p>
        </p:txBody>
      </p:sp>
      <p:sp>
        <p:nvSpPr>
          <p:cNvPr id="3" name="Text Placeholder 2">
            <a:extLst>
              <a:ext uri="{FF2B5EF4-FFF2-40B4-BE49-F238E27FC236}">
                <a16:creationId xmlns:a16="http://schemas.microsoft.com/office/drawing/2014/main" id="{2125FCB0-837B-444D-8BCC-5D086C63E672}"/>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10084330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605F86-B73F-445A-8372-FE8D960AD91B}"/>
              </a:ext>
            </a:extLst>
          </p:cNvPr>
          <p:cNvSpPr>
            <a:spLocks noGrp="1"/>
          </p:cNvSpPr>
          <p:nvPr>
            <p:ph type="title"/>
          </p:nvPr>
        </p:nvSpPr>
        <p:spPr/>
        <p:txBody>
          <a:bodyPr/>
          <a:lstStyle/>
          <a:p>
            <a:r>
              <a:rPr lang="en-GB" dirty="0"/>
              <a:t>Natural Law</a:t>
            </a:r>
          </a:p>
        </p:txBody>
      </p:sp>
      <p:sp>
        <p:nvSpPr>
          <p:cNvPr id="3" name="Content Placeholder 2">
            <a:extLst>
              <a:ext uri="{FF2B5EF4-FFF2-40B4-BE49-F238E27FC236}">
                <a16:creationId xmlns:a16="http://schemas.microsoft.com/office/drawing/2014/main" id="{CBC1A0A4-C9AB-421D-AA6E-71340E4C9E2B}"/>
              </a:ext>
            </a:extLst>
          </p:cNvPr>
          <p:cNvSpPr>
            <a:spLocks noGrp="1"/>
          </p:cNvSpPr>
          <p:nvPr>
            <p:ph sz="half" idx="1"/>
          </p:nvPr>
        </p:nvSpPr>
        <p:spPr/>
        <p:txBody>
          <a:bodyPr>
            <a:normAutofit fontScale="77500" lnSpcReduction="20000"/>
          </a:bodyPr>
          <a:lstStyle/>
          <a:p>
            <a:pPr marL="0" indent="0">
              <a:buNone/>
            </a:pPr>
            <a:r>
              <a:rPr lang="en-GB" dirty="0"/>
              <a:t>As we have seen, the Catholic tradition places a great deal of emphasis on the idea of a ‘natural law’ – but what is ‘natural law’?</a:t>
            </a:r>
          </a:p>
          <a:p>
            <a:pPr marL="0" indent="0">
              <a:buNone/>
            </a:pPr>
            <a:r>
              <a:rPr lang="en-GB" dirty="0"/>
              <a:t>The basis of this belief is that human nature and the nature of the created order reflect, in some way, the goodness of the creator God – we can see something of God in his creation.</a:t>
            </a:r>
          </a:p>
          <a:p>
            <a:pPr marL="0" indent="0">
              <a:buNone/>
            </a:pPr>
            <a:r>
              <a:rPr lang="en-GB" dirty="0"/>
              <a:t>Where can we see this? We can see God’s plan, intentions, and design for the world imprinted throughout creation, both externally to us in nature, and internally within our hearts and minds. </a:t>
            </a:r>
          </a:p>
        </p:txBody>
      </p:sp>
      <p:pic>
        <p:nvPicPr>
          <p:cNvPr id="6" name="Content Placeholder 5" descr="A picture containing indoor, altar, decorated, ceiling&#10;&#10;Description automatically generated">
            <a:extLst>
              <a:ext uri="{FF2B5EF4-FFF2-40B4-BE49-F238E27FC236}">
                <a16:creationId xmlns:a16="http://schemas.microsoft.com/office/drawing/2014/main" id="{35420CE1-FE15-4F30-9CAD-89FC35FA2EF9}"/>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335533" y="1191143"/>
            <a:ext cx="5018267" cy="3767138"/>
          </a:xfrm>
        </p:spPr>
      </p:pic>
    </p:spTree>
    <p:extLst>
      <p:ext uri="{BB962C8B-B14F-4D97-AF65-F5344CB8AC3E}">
        <p14:creationId xmlns:p14="http://schemas.microsoft.com/office/powerpoint/2010/main" val="9403955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C1797F-5FF1-4EC4-93BC-397E4DD04927}"/>
              </a:ext>
            </a:extLst>
          </p:cNvPr>
          <p:cNvSpPr>
            <a:spLocks noGrp="1"/>
          </p:cNvSpPr>
          <p:nvPr>
            <p:ph type="title"/>
          </p:nvPr>
        </p:nvSpPr>
        <p:spPr/>
        <p:txBody>
          <a:bodyPr/>
          <a:lstStyle/>
          <a:p>
            <a:r>
              <a:rPr lang="en-GB" dirty="0"/>
              <a:t>Natural Law</a:t>
            </a:r>
          </a:p>
        </p:txBody>
      </p:sp>
      <p:sp>
        <p:nvSpPr>
          <p:cNvPr id="3" name="Content Placeholder 2">
            <a:extLst>
              <a:ext uri="{FF2B5EF4-FFF2-40B4-BE49-F238E27FC236}">
                <a16:creationId xmlns:a16="http://schemas.microsoft.com/office/drawing/2014/main" id="{F4D365F2-0D58-424D-BF48-FF357BEC4874}"/>
              </a:ext>
            </a:extLst>
          </p:cNvPr>
          <p:cNvSpPr>
            <a:spLocks noGrp="1"/>
          </p:cNvSpPr>
          <p:nvPr>
            <p:ph sz="half" idx="1"/>
          </p:nvPr>
        </p:nvSpPr>
        <p:spPr>
          <a:xfrm>
            <a:off x="838201" y="1690688"/>
            <a:ext cx="5181600" cy="3767867"/>
          </a:xfrm>
        </p:spPr>
        <p:txBody>
          <a:bodyPr>
            <a:noAutofit/>
          </a:bodyPr>
          <a:lstStyle/>
          <a:p>
            <a:pPr marL="0" indent="0">
              <a:buNone/>
            </a:pPr>
            <a:r>
              <a:rPr lang="en-GB" sz="2000" dirty="0"/>
              <a:t>Due to this availability of some sense of the divine, by studying ourselves and the world around us, we can come to learn something of God’s plan and design, as well as how God intends us to live. </a:t>
            </a:r>
          </a:p>
          <a:p>
            <a:pPr marL="0" indent="0">
              <a:buNone/>
            </a:pPr>
            <a:r>
              <a:rPr lang="en-GB" sz="2000" dirty="0"/>
              <a:t>This plan, imprinted by God in our creation, is the ‘natural law’ – the way things should be, which we can discern, even when things have gone somewhat astray.</a:t>
            </a:r>
          </a:p>
          <a:p>
            <a:pPr marL="0" indent="0">
              <a:buNone/>
            </a:pPr>
            <a:r>
              <a:rPr lang="en-GB" sz="2000" dirty="0"/>
              <a:t>As before, Romans 2:13-15 provides a scriptural basis for this reasoning – that the law can be discerned by all. </a:t>
            </a:r>
          </a:p>
        </p:txBody>
      </p:sp>
      <p:sp>
        <p:nvSpPr>
          <p:cNvPr id="4" name="Content Placeholder 3">
            <a:extLst>
              <a:ext uri="{FF2B5EF4-FFF2-40B4-BE49-F238E27FC236}">
                <a16:creationId xmlns:a16="http://schemas.microsoft.com/office/drawing/2014/main" id="{6B5424EE-008D-4C53-BF22-B02FAFAFD120}"/>
              </a:ext>
            </a:extLst>
          </p:cNvPr>
          <p:cNvSpPr>
            <a:spLocks noGrp="1"/>
          </p:cNvSpPr>
          <p:nvPr>
            <p:ph sz="half" idx="2"/>
          </p:nvPr>
        </p:nvSpPr>
        <p:spPr>
          <a:xfrm>
            <a:off x="6172200" y="365125"/>
            <a:ext cx="5181600" cy="5228367"/>
          </a:xfrm>
        </p:spPr>
        <p:txBody>
          <a:bodyPr>
            <a:noAutofit/>
          </a:bodyPr>
          <a:lstStyle/>
          <a:p>
            <a:pPr marL="0" indent="0">
              <a:lnSpc>
                <a:spcPct val="150000"/>
              </a:lnSpc>
              <a:buNone/>
            </a:pPr>
            <a:r>
              <a:rPr lang="en-GB" sz="2000" i="1" baseline="30000" dirty="0">
                <a:latin typeface="Aparajita" panose="02020603050405020304" pitchFamily="18" charset="0"/>
                <a:cs typeface="Aparajita" panose="02020603050405020304" pitchFamily="18" charset="0"/>
              </a:rPr>
              <a:t>13 </a:t>
            </a:r>
            <a:r>
              <a:rPr lang="en-GB" sz="2000" i="1" dirty="0">
                <a:latin typeface="Aparajita" panose="02020603050405020304" pitchFamily="18" charset="0"/>
                <a:cs typeface="Aparajita" panose="02020603050405020304" pitchFamily="18" charset="0"/>
              </a:rPr>
              <a:t>For it is not those who hear the law who are righteous in God’s sight, but it is those who obey the law who will be declared righteous. </a:t>
            </a:r>
            <a:r>
              <a:rPr lang="en-GB" sz="2000" i="1" baseline="30000" dirty="0">
                <a:latin typeface="Aparajita" panose="02020603050405020304" pitchFamily="18" charset="0"/>
                <a:cs typeface="Aparajita" panose="02020603050405020304" pitchFamily="18" charset="0"/>
              </a:rPr>
              <a:t>14 </a:t>
            </a:r>
            <a:r>
              <a:rPr lang="en-GB" sz="2000" i="1" dirty="0">
                <a:latin typeface="Aparajita" panose="02020603050405020304" pitchFamily="18" charset="0"/>
                <a:cs typeface="Aparajita" panose="02020603050405020304" pitchFamily="18" charset="0"/>
              </a:rPr>
              <a:t>(Indeed, when Gentiles, who do not have the law, do by nature things required by the law, they are a law for themselves, even though they do not have the law. </a:t>
            </a:r>
            <a:r>
              <a:rPr lang="en-GB" sz="2000" i="1" baseline="30000" dirty="0">
                <a:latin typeface="Aparajita" panose="02020603050405020304" pitchFamily="18" charset="0"/>
                <a:cs typeface="Aparajita" panose="02020603050405020304" pitchFamily="18" charset="0"/>
              </a:rPr>
              <a:t>15 </a:t>
            </a:r>
            <a:r>
              <a:rPr lang="en-GB" sz="2000" i="1" dirty="0">
                <a:latin typeface="Aparajita" panose="02020603050405020304" pitchFamily="18" charset="0"/>
                <a:cs typeface="Aparajita" panose="02020603050405020304" pitchFamily="18" charset="0"/>
              </a:rPr>
              <a:t>They show that the requirements of the law are written on their hearts, their consciences also bearing witness, and their thoughts sometimes accusing them and at other times even defending them.) </a:t>
            </a:r>
            <a:endParaRPr lang="en-GB" sz="2000" i="1" baseline="30000" dirty="0">
              <a:latin typeface="Aparajita" panose="02020603050405020304" pitchFamily="18" charset="0"/>
              <a:cs typeface="Aparajita" panose="02020603050405020304" pitchFamily="18" charset="0"/>
            </a:endParaRPr>
          </a:p>
          <a:p>
            <a:pPr marL="0" indent="0">
              <a:lnSpc>
                <a:spcPct val="150000"/>
              </a:lnSpc>
              <a:buNone/>
            </a:pPr>
            <a:endParaRPr lang="en-GB" sz="2000" i="1" baseline="30000" dirty="0">
              <a:latin typeface="Aparajita" panose="02020603050405020304" pitchFamily="18" charset="0"/>
              <a:cs typeface="Aparajita" panose="02020603050405020304" pitchFamily="18" charset="0"/>
            </a:endParaRPr>
          </a:p>
          <a:p>
            <a:pPr marL="0" indent="0">
              <a:lnSpc>
                <a:spcPct val="150000"/>
              </a:lnSpc>
              <a:buNone/>
            </a:pPr>
            <a:r>
              <a:rPr lang="en-GB" sz="2000" i="1" dirty="0">
                <a:latin typeface="Aparajita" panose="02020603050405020304" pitchFamily="18" charset="0"/>
                <a:cs typeface="Aparajita" panose="02020603050405020304" pitchFamily="18" charset="0"/>
              </a:rPr>
              <a:t>Romans 2:13-15</a:t>
            </a:r>
          </a:p>
          <a:p>
            <a:endParaRPr lang="en-GB" sz="2000" dirty="0"/>
          </a:p>
        </p:txBody>
      </p:sp>
    </p:spTree>
    <p:extLst>
      <p:ext uri="{BB962C8B-B14F-4D97-AF65-F5344CB8AC3E}">
        <p14:creationId xmlns:p14="http://schemas.microsoft.com/office/powerpoint/2010/main" val="10369649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059EA-D63D-48FA-8098-9F1DB482D7C3}"/>
              </a:ext>
            </a:extLst>
          </p:cNvPr>
          <p:cNvSpPr>
            <a:spLocks noGrp="1"/>
          </p:cNvSpPr>
          <p:nvPr>
            <p:ph type="title"/>
          </p:nvPr>
        </p:nvSpPr>
        <p:spPr/>
        <p:txBody>
          <a:bodyPr/>
          <a:lstStyle/>
          <a:p>
            <a:r>
              <a:rPr lang="en-GB" dirty="0"/>
              <a:t>Natural Law</a:t>
            </a:r>
          </a:p>
        </p:txBody>
      </p:sp>
      <p:sp>
        <p:nvSpPr>
          <p:cNvPr id="3" name="Content Placeholder 2">
            <a:extLst>
              <a:ext uri="{FF2B5EF4-FFF2-40B4-BE49-F238E27FC236}">
                <a16:creationId xmlns:a16="http://schemas.microsoft.com/office/drawing/2014/main" id="{DB4ED01D-210F-4C6E-BA14-4FF533EA34F9}"/>
              </a:ext>
            </a:extLst>
          </p:cNvPr>
          <p:cNvSpPr>
            <a:spLocks noGrp="1"/>
          </p:cNvSpPr>
          <p:nvPr>
            <p:ph sz="half" idx="1"/>
          </p:nvPr>
        </p:nvSpPr>
        <p:spPr/>
        <p:txBody>
          <a:bodyPr>
            <a:normAutofit fontScale="77500" lnSpcReduction="20000"/>
          </a:bodyPr>
          <a:lstStyle/>
          <a:p>
            <a:pPr marL="0" indent="0">
              <a:buNone/>
            </a:pPr>
            <a:r>
              <a:rPr lang="en-GB" dirty="0"/>
              <a:t>This general sense of a natural law that can be perceived pre-dates the Christian tradition, but it emerges in a fuller way in the work of Thomas Aquinas (1225-1274AD) who combines two aspects of Greek philosophy:</a:t>
            </a:r>
            <a:br>
              <a:rPr lang="en-GB" dirty="0"/>
            </a:br>
            <a:br>
              <a:rPr lang="en-GB" dirty="0"/>
            </a:br>
            <a:r>
              <a:rPr lang="en-GB" dirty="0"/>
              <a:t>The Stoic idea of a cosmic law that governs the operation of the universe, alignment with which can provide for happiness and fulfilment. </a:t>
            </a:r>
            <a:br>
              <a:rPr lang="en-GB" dirty="0"/>
            </a:br>
            <a:br>
              <a:rPr lang="en-GB" dirty="0"/>
            </a:br>
            <a:r>
              <a:rPr lang="en-GB" dirty="0"/>
              <a:t>The Aristotelian idea that everything in the world has a specific purpose or nature, a </a:t>
            </a:r>
            <a:r>
              <a:rPr lang="en-GB" i="1" dirty="0"/>
              <a:t>telos</a:t>
            </a:r>
            <a:r>
              <a:rPr lang="en-GB" dirty="0"/>
              <a:t>, which can be discerned. </a:t>
            </a:r>
          </a:p>
        </p:txBody>
      </p:sp>
      <p:pic>
        <p:nvPicPr>
          <p:cNvPr id="6" name="Content Placeholder 5">
            <a:extLst>
              <a:ext uri="{FF2B5EF4-FFF2-40B4-BE49-F238E27FC236}">
                <a16:creationId xmlns:a16="http://schemas.microsoft.com/office/drawing/2014/main" id="{C668B43D-98B2-406A-9B5F-CD559B59EFE5}"/>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875134" y="365125"/>
            <a:ext cx="4358923" cy="4879573"/>
          </a:xfrm>
        </p:spPr>
      </p:pic>
    </p:spTree>
    <p:extLst>
      <p:ext uri="{BB962C8B-B14F-4D97-AF65-F5344CB8AC3E}">
        <p14:creationId xmlns:p14="http://schemas.microsoft.com/office/powerpoint/2010/main" val="14560497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A83196-B747-4724-8C85-86A656930C72}"/>
              </a:ext>
            </a:extLst>
          </p:cNvPr>
          <p:cNvSpPr>
            <a:spLocks noGrp="1"/>
          </p:cNvSpPr>
          <p:nvPr>
            <p:ph type="title"/>
          </p:nvPr>
        </p:nvSpPr>
        <p:spPr/>
        <p:txBody>
          <a:bodyPr/>
          <a:lstStyle/>
          <a:p>
            <a:r>
              <a:rPr lang="en-GB" dirty="0"/>
              <a:t>Natural Law</a:t>
            </a:r>
          </a:p>
        </p:txBody>
      </p:sp>
      <p:sp>
        <p:nvSpPr>
          <p:cNvPr id="3" name="Content Placeholder 2">
            <a:extLst>
              <a:ext uri="{FF2B5EF4-FFF2-40B4-BE49-F238E27FC236}">
                <a16:creationId xmlns:a16="http://schemas.microsoft.com/office/drawing/2014/main" id="{32BA3E7D-7240-4839-8647-2A5C4521FF31}"/>
              </a:ext>
            </a:extLst>
          </p:cNvPr>
          <p:cNvSpPr>
            <a:spLocks noGrp="1"/>
          </p:cNvSpPr>
          <p:nvPr>
            <p:ph sz="half" idx="1"/>
          </p:nvPr>
        </p:nvSpPr>
        <p:spPr>
          <a:xfrm>
            <a:off x="838200" y="1545066"/>
            <a:ext cx="5181600" cy="3767867"/>
          </a:xfrm>
        </p:spPr>
        <p:txBody>
          <a:bodyPr>
            <a:noAutofit/>
          </a:bodyPr>
          <a:lstStyle/>
          <a:p>
            <a:pPr marL="0" indent="0">
              <a:buNone/>
            </a:pPr>
            <a:r>
              <a:rPr lang="en-GB" sz="2000" dirty="0"/>
              <a:t>Aquinas brought these two pre-existing aspects together – calling God’s plan for creation the ‘eternal law’.</a:t>
            </a:r>
          </a:p>
          <a:p>
            <a:pPr marL="0" indent="0">
              <a:buNone/>
            </a:pPr>
            <a:br>
              <a:rPr lang="en-GB" sz="2000" dirty="0"/>
            </a:br>
            <a:r>
              <a:rPr lang="en-GB" sz="2000" dirty="0"/>
              <a:t>Within the eternal law, we have the laws as obeyed by inanimate matter (e.g. physics or gravity or chemistry), the laws obeyed by plants and animals (e.g. that foxes chase chickens, or that plants grow towards the sun), and the eternal law intended for humans to follow – the natural law. </a:t>
            </a:r>
          </a:p>
          <a:p>
            <a:pPr marL="0" indent="0">
              <a:buNone/>
            </a:pPr>
            <a:r>
              <a:rPr lang="en-GB" sz="2000" dirty="0"/>
              <a:t>Our law is distinct because, unlike animals, humans are rational and able to reason about their actions. </a:t>
            </a:r>
          </a:p>
        </p:txBody>
      </p:sp>
      <p:sp>
        <p:nvSpPr>
          <p:cNvPr id="4" name="Content Placeholder 3">
            <a:extLst>
              <a:ext uri="{FF2B5EF4-FFF2-40B4-BE49-F238E27FC236}">
                <a16:creationId xmlns:a16="http://schemas.microsoft.com/office/drawing/2014/main" id="{FB9798AC-781C-4ADF-9A60-574417ECA54F}"/>
              </a:ext>
            </a:extLst>
          </p:cNvPr>
          <p:cNvSpPr>
            <a:spLocks noGrp="1"/>
          </p:cNvSpPr>
          <p:nvPr>
            <p:ph sz="half" idx="2"/>
          </p:nvPr>
        </p:nvSpPr>
        <p:spPr>
          <a:xfrm>
            <a:off x="6172200" y="1545067"/>
            <a:ext cx="5181600" cy="4048426"/>
          </a:xfrm>
        </p:spPr>
        <p:txBody>
          <a:bodyPr>
            <a:noAutofit/>
          </a:bodyPr>
          <a:lstStyle/>
          <a:p>
            <a:pPr marL="0" indent="0">
              <a:lnSpc>
                <a:spcPct val="150000"/>
              </a:lnSpc>
              <a:buNone/>
            </a:pPr>
            <a:r>
              <a:rPr lang="en-GB" sz="2000" dirty="0"/>
              <a:t>As Aquinas wrote in the </a:t>
            </a:r>
            <a:r>
              <a:rPr lang="en-GB" sz="2000" i="1" dirty="0"/>
              <a:t>Summa </a:t>
            </a:r>
            <a:r>
              <a:rPr lang="en-GB" sz="2000" i="1" dirty="0" err="1"/>
              <a:t>Theologiae</a:t>
            </a:r>
            <a:r>
              <a:rPr lang="en-GB" sz="2000" dirty="0"/>
              <a:t>:</a:t>
            </a:r>
            <a:br>
              <a:rPr lang="en-GB" sz="2000" dirty="0"/>
            </a:br>
            <a:br>
              <a:rPr lang="en-GB" sz="2000" dirty="0"/>
            </a:br>
            <a:r>
              <a:rPr lang="en-GB" sz="3200" i="1" dirty="0">
                <a:latin typeface="Aparajita" panose="02020603050405020304" pitchFamily="18" charset="0"/>
                <a:cs typeface="Aparajita" panose="02020603050405020304" pitchFamily="18" charset="0"/>
              </a:rPr>
              <a:t>“natural law embodies nothing other than a participation of the eternal law in rational creatures”</a:t>
            </a:r>
            <a:endParaRPr lang="en-GB" sz="2000" i="1" dirty="0">
              <a:latin typeface="Aparajita" panose="02020603050405020304" pitchFamily="18" charset="0"/>
              <a:cs typeface="Aparajita" panose="02020603050405020304" pitchFamily="18" charset="0"/>
            </a:endParaRPr>
          </a:p>
        </p:txBody>
      </p:sp>
    </p:spTree>
    <p:extLst>
      <p:ext uri="{BB962C8B-B14F-4D97-AF65-F5344CB8AC3E}">
        <p14:creationId xmlns:p14="http://schemas.microsoft.com/office/powerpoint/2010/main" val="126315617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AA5CC6-6A44-4CAC-9608-710717AF5FFA}"/>
              </a:ext>
            </a:extLst>
          </p:cNvPr>
          <p:cNvSpPr>
            <a:spLocks noGrp="1"/>
          </p:cNvSpPr>
          <p:nvPr>
            <p:ph type="title"/>
          </p:nvPr>
        </p:nvSpPr>
        <p:spPr/>
        <p:txBody>
          <a:bodyPr/>
          <a:lstStyle/>
          <a:p>
            <a:r>
              <a:rPr lang="en-GB" dirty="0"/>
              <a:t>Natural Law</a:t>
            </a:r>
          </a:p>
        </p:txBody>
      </p:sp>
      <p:sp>
        <p:nvSpPr>
          <p:cNvPr id="3" name="Content Placeholder 2">
            <a:extLst>
              <a:ext uri="{FF2B5EF4-FFF2-40B4-BE49-F238E27FC236}">
                <a16:creationId xmlns:a16="http://schemas.microsoft.com/office/drawing/2014/main" id="{BC8EADEA-028C-4373-B362-D3E820630F73}"/>
              </a:ext>
            </a:extLst>
          </p:cNvPr>
          <p:cNvSpPr>
            <a:spLocks noGrp="1"/>
          </p:cNvSpPr>
          <p:nvPr>
            <p:ph sz="half" idx="1"/>
          </p:nvPr>
        </p:nvSpPr>
        <p:spPr/>
        <p:txBody>
          <a:bodyPr>
            <a:normAutofit fontScale="77500" lnSpcReduction="20000"/>
          </a:bodyPr>
          <a:lstStyle/>
          <a:p>
            <a:pPr marL="0" indent="0">
              <a:buNone/>
            </a:pPr>
            <a:r>
              <a:rPr lang="en-GB" dirty="0"/>
              <a:t>This distinction between the human and the animal is important. </a:t>
            </a:r>
          </a:p>
          <a:p>
            <a:pPr marL="0" indent="0">
              <a:buNone/>
            </a:pPr>
            <a:endParaRPr lang="en-GB" dirty="0"/>
          </a:p>
          <a:p>
            <a:pPr marL="0" indent="0">
              <a:buNone/>
            </a:pPr>
            <a:r>
              <a:rPr lang="en-GB" dirty="0"/>
              <a:t>The non-human parts of creation reflect the ‘eternal law’ in a deterministic way – the </a:t>
            </a:r>
            <a:r>
              <a:rPr lang="en-GB" i="1" dirty="0"/>
              <a:t>telos</a:t>
            </a:r>
            <a:r>
              <a:rPr lang="en-GB" dirty="0"/>
              <a:t> of a knife is to cut, it obeys this </a:t>
            </a:r>
            <a:r>
              <a:rPr lang="en-GB" i="1" dirty="0"/>
              <a:t>telos</a:t>
            </a:r>
            <a:r>
              <a:rPr lang="en-GB" dirty="0"/>
              <a:t> without fail, because it has no independent will. </a:t>
            </a:r>
          </a:p>
          <a:p>
            <a:pPr marL="0" indent="0">
              <a:buNone/>
            </a:pPr>
            <a:r>
              <a:rPr lang="en-GB" dirty="0"/>
              <a:t>Humans, however, have a choice in whether to obey God’s plan or not – their actions are not determined in the same way that the actions of a fox, or a knife, are but are predicated on our free will and choice. </a:t>
            </a:r>
          </a:p>
        </p:txBody>
      </p:sp>
      <p:pic>
        <p:nvPicPr>
          <p:cNvPr id="6" name="Content Placeholder 5" descr="A picture containing person, indoor, group, people&#10;&#10;Description automatically generated">
            <a:extLst>
              <a:ext uri="{FF2B5EF4-FFF2-40B4-BE49-F238E27FC236}">
                <a16:creationId xmlns:a16="http://schemas.microsoft.com/office/drawing/2014/main" id="{A21C966F-4EAE-4E6F-AD94-2833B3E773D1}"/>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24219" r="18697"/>
          <a:stretch/>
        </p:blipFill>
        <p:spPr>
          <a:xfrm>
            <a:off x="6792684" y="1840017"/>
            <a:ext cx="4837528" cy="3177965"/>
          </a:xfrm>
        </p:spPr>
      </p:pic>
    </p:spTree>
    <p:extLst>
      <p:ext uri="{BB962C8B-B14F-4D97-AF65-F5344CB8AC3E}">
        <p14:creationId xmlns:p14="http://schemas.microsoft.com/office/powerpoint/2010/main" val="307206448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4D0CF0-36C0-48F2-8337-F6348916E89B}"/>
              </a:ext>
            </a:extLst>
          </p:cNvPr>
          <p:cNvSpPr>
            <a:spLocks noGrp="1"/>
          </p:cNvSpPr>
          <p:nvPr>
            <p:ph type="title"/>
          </p:nvPr>
        </p:nvSpPr>
        <p:spPr/>
        <p:txBody>
          <a:bodyPr/>
          <a:lstStyle/>
          <a:p>
            <a:r>
              <a:rPr lang="en-GB" dirty="0"/>
              <a:t>Natural Law</a:t>
            </a:r>
          </a:p>
        </p:txBody>
      </p:sp>
      <p:sp>
        <p:nvSpPr>
          <p:cNvPr id="3" name="Content Placeholder 2">
            <a:extLst>
              <a:ext uri="{FF2B5EF4-FFF2-40B4-BE49-F238E27FC236}">
                <a16:creationId xmlns:a16="http://schemas.microsoft.com/office/drawing/2014/main" id="{9645C77A-EDFB-4A7A-AC29-2161CBC70A9F}"/>
              </a:ext>
            </a:extLst>
          </p:cNvPr>
          <p:cNvSpPr>
            <a:spLocks noGrp="1"/>
          </p:cNvSpPr>
          <p:nvPr>
            <p:ph sz="half" idx="1"/>
          </p:nvPr>
        </p:nvSpPr>
        <p:spPr/>
        <p:txBody>
          <a:bodyPr>
            <a:noAutofit/>
          </a:bodyPr>
          <a:lstStyle/>
          <a:p>
            <a:pPr marL="0" indent="0">
              <a:buNone/>
            </a:pPr>
            <a:r>
              <a:rPr lang="en-GB" sz="2000" dirty="0"/>
              <a:t>As reasoning creatures, we are able to uncover the ‘natural law’ and to choose whether we obey their instructions or not. </a:t>
            </a:r>
          </a:p>
          <a:p>
            <a:pPr marL="0" indent="0">
              <a:buNone/>
            </a:pPr>
            <a:r>
              <a:rPr lang="en-GB" sz="2000" dirty="0"/>
              <a:t>This is because God has given humans a rational nature and the ability to reason which allows us to perceive the operation of the ‘eternal law’ around us and also, because of being created in the </a:t>
            </a:r>
            <a:r>
              <a:rPr lang="en-GB" sz="2000" i="1" dirty="0"/>
              <a:t>imago </a:t>
            </a:r>
            <a:r>
              <a:rPr lang="en-GB" sz="2000" i="1" dirty="0" err="1"/>
              <a:t>dei</a:t>
            </a:r>
            <a:r>
              <a:rPr lang="en-GB" sz="2000" dirty="0"/>
              <a:t>, inclines us towards obeying the ‘natural law’.</a:t>
            </a:r>
          </a:p>
          <a:p>
            <a:pPr marL="0" indent="0">
              <a:buNone/>
            </a:pPr>
            <a:endParaRPr lang="en-GB" sz="2000" dirty="0"/>
          </a:p>
          <a:p>
            <a:pPr marL="0" indent="0">
              <a:buNone/>
            </a:pPr>
            <a:r>
              <a:rPr lang="en-GB" sz="2000" dirty="0"/>
              <a:t>From this arises our sense of moral obligation – see opposite. </a:t>
            </a:r>
          </a:p>
        </p:txBody>
      </p:sp>
      <p:sp>
        <p:nvSpPr>
          <p:cNvPr id="4" name="Content Placeholder 3">
            <a:extLst>
              <a:ext uri="{FF2B5EF4-FFF2-40B4-BE49-F238E27FC236}">
                <a16:creationId xmlns:a16="http://schemas.microsoft.com/office/drawing/2014/main" id="{2204CE88-349B-4432-AF87-612088CAB17F}"/>
              </a:ext>
            </a:extLst>
          </p:cNvPr>
          <p:cNvSpPr>
            <a:spLocks noGrp="1"/>
          </p:cNvSpPr>
          <p:nvPr>
            <p:ph sz="half" idx="2"/>
          </p:nvPr>
        </p:nvSpPr>
        <p:spPr>
          <a:xfrm>
            <a:off x="6172200" y="365125"/>
            <a:ext cx="5181600" cy="5228367"/>
          </a:xfrm>
        </p:spPr>
        <p:txBody>
          <a:bodyPr>
            <a:noAutofit/>
          </a:bodyPr>
          <a:lstStyle/>
          <a:p>
            <a:pPr marL="0" indent="0">
              <a:lnSpc>
                <a:spcPct val="150000"/>
              </a:lnSpc>
              <a:buNone/>
            </a:pPr>
            <a:r>
              <a:rPr lang="en-GB" sz="2000" i="1" dirty="0">
                <a:latin typeface="Aparajita" panose="02020603050405020304" pitchFamily="18" charset="0"/>
                <a:cs typeface="Aparajita" panose="02020603050405020304" pitchFamily="18" charset="0"/>
              </a:rPr>
              <a:t>“The actions of plants and animals are determined by the law of their nature, or the original determination given to them by the fact of the Creator having endowed them with their specific natures. They must follow their natural tendencies of appetites. This fact leads us to suspect that in man also there must be a law of nature necessitating his actions in a manner consonant with his nature. If so, we shall have found a basis for moral obligation.”</a:t>
            </a:r>
            <a:br>
              <a:rPr lang="en-GB" sz="2000" i="1" dirty="0">
                <a:latin typeface="Aparajita" panose="02020603050405020304" pitchFamily="18" charset="0"/>
                <a:cs typeface="Aparajita" panose="02020603050405020304" pitchFamily="18" charset="0"/>
              </a:rPr>
            </a:br>
            <a:br>
              <a:rPr lang="en-GB" sz="2000" i="1" dirty="0">
                <a:latin typeface="Aparajita" panose="02020603050405020304" pitchFamily="18" charset="0"/>
                <a:cs typeface="Aparajita" panose="02020603050405020304" pitchFamily="18" charset="0"/>
              </a:rPr>
            </a:br>
            <a:r>
              <a:rPr lang="en-GB" sz="2000" i="1" dirty="0">
                <a:latin typeface="Aparajita" panose="02020603050405020304" pitchFamily="18" charset="0"/>
                <a:cs typeface="Aparajita" panose="02020603050405020304" pitchFamily="18" charset="0"/>
              </a:rPr>
              <a:t>(</a:t>
            </a:r>
            <a:r>
              <a:rPr lang="en-GB" sz="2000" i="1" dirty="0" err="1">
                <a:latin typeface="Aparajita" panose="02020603050405020304" pitchFamily="18" charset="0"/>
                <a:cs typeface="Aparajita" panose="02020603050405020304" pitchFamily="18" charset="0"/>
              </a:rPr>
              <a:t>Miltner</a:t>
            </a:r>
            <a:r>
              <a:rPr lang="en-GB" sz="2000" i="1" dirty="0">
                <a:latin typeface="Aparajita" panose="02020603050405020304" pitchFamily="18" charset="0"/>
                <a:cs typeface="Aparajita" panose="02020603050405020304" pitchFamily="18" charset="0"/>
              </a:rPr>
              <a:t>, 1933)</a:t>
            </a:r>
          </a:p>
        </p:txBody>
      </p:sp>
    </p:spTree>
    <p:extLst>
      <p:ext uri="{BB962C8B-B14F-4D97-AF65-F5344CB8AC3E}">
        <p14:creationId xmlns:p14="http://schemas.microsoft.com/office/powerpoint/2010/main" val="262842140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145FFB-2615-4637-BD50-3C0FB72E3B35}"/>
              </a:ext>
            </a:extLst>
          </p:cNvPr>
          <p:cNvSpPr>
            <a:spLocks noGrp="1"/>
          </p:cNvSpPr>
          <p:nvPr>
            <p:ph type="title"/>
          </p:nvPr>
        </p:nvSpPr>
        <p:spPr/>
        <p:txBody>
          <a:bodyPr/>
          <a:lstStyle/>
          <a:p>
            <a:r>
              <a:rPr lang="en-GB" dirty="0"/>
              <a:t>Natural Law</a:t>
            </a:r>
          </a:p>
        </p:txBody>
      </p:sp>
      <p:sp>
        <p:nvSpPr>
          <p:cNvPr id="3" name="Content Placeholder 2">
            <a:extLst>
              <a:ext uri="{FF2B5EF4-FFF2-40B4-BE49-F238E27FC236}">
                <a16:creationId xmlns:a16="http://schemas.microsoft.com/office/drawing/2014/main" id="{1C9FB128-9D9C-4AD5-BDFB-7425EDE9C888}"/>
              </a:ext>
            </a:extLst>
          </p:cNvPr>
          <p:cNvSpPr>
            <a:spLocks noGrp="1"/>
          </p:cNvSpPr>
          <p:nvPr>
            <p:ph sz="half" idx="1"/>
          </p:nvPr>
        </p:nvSpPr>
        <p:spPr/>
        <p:txBody>
          <a:bodyPr>
            <a:noAutofit/>
          </a:bodyPr>
          <a:lstStyle/>
          <a:p>
            <a:pPr marL="0" indent="0">
              <a:buNone/>
            </a:pPr>
            <a:r>
              <a:rPr lang="en-GB" sz="2000" dirty="0"/>
              <a:t>This reasoning leads us to the situation where we can identify fundamental precepts of the ‘natural law’ such as that </a:t>
            </a:r>
            <a:r>
              <a:rPr lang="en-GB" sz="2000" i="1" dirty="0"/>
              <a:t>good is to be done and evil avoided</a:t>
            </a:r>
            <a:r>
              <a:rPr lang="en-GB" sz="2000" dirty="0"/>
              <a:t>, but also that it is good to seek and know the truth about God, that it is good to live in a harmonious society, it is good to have friends, or it is good to have a family.</a:t>
            </a:r>
          </a:p>
          <a:p>
            <a:pPr marL="0" indent="0">
              <a:buNone/>
            </a:pPr>
            <a:r>
              <a:rPr lang="en-GB" sz="2000" dirty="0"/>
              <a:t>For Aquinas, and the Catholic tradition, if we follow the natural law, we will be following God’s intended plan for us, and to live in accordance with our true nature is to live in accordance with the will of God.  </a:t>
            </a:r>
          </a:p>
        </p:txBody>
      </p:sp>
      <p:sp>
        <p:nvSpPr>
          <p:cNvPr id="4" name="Content Placeholder 3">
            <a:extLst>
              <a:ext uri="{FF2B5EF4-FFF2-40B4-BE49-F238E27FC236}">
                <a16:creationId xmlns:a16="http://schemas.microsoft.com/office/drawing/2014/main" id="{B807A47B-8152-4DF7-8D26-F0741F786D7B}"/>
              </a:ext>
            </a:extLst>
          </p:cNvPr>
          <p:cNvSpPr>
            <a:spLocks noGrp="1"/>
          </p:cNvSpPr>
          <p:nvPr>
            <p:ph sz="half" idx="2"/>
          </p:nvPr>
        </p:nvSpPr>
        <p:spPr>
          <a:xfrm>
            <a:off x="6172200" y="365125"/>
            <a:ext cx="5181600" cy="5228367"/>
          </a:xfrm>
        </p:spPr>
        <p:txBody>
          <a:bodyPr>
            <a:noAutofit/>
          </a:bodyPr>
          <a:lstStyle/>
          <a:p>
            <a:pPr marL="0" indent="0">
              <a:buNone/>
            </a:pPr>
            <a:r>
              <a:rPr lang="en-GB" sz="2000" dirty="0"/>
              <a:t>As Aquinas wrote in the </a:t>
            </a:r>
            <a:r>
              <a:rPr lang="en-GB" sz="2000" i="1" dirty="0"/>
              <a:t>Summa </a:t>
            </a:r>
            <a:r>
              <a:rPr lang="en-GB" sz="2000" i="1" dirty="0" err="1"/>
              <a:t>Theologiae</a:t>
            </a:r>
            <a:r>
              <a:rPr lang="en-GB" sz="2000" dirty="0"/>
              <a:t>:</a:t>
            </a:r>
          </a:p>
          <a:p>
            <a:pPr marL="0" indent="0">
              <a:lnSpc>
                <a:spcPct val="150000"/>
              </a:lnSpc>
              <a:buNone/>
            </a:pPr>
            <a:br>
              <a:rPr lang="en-GB" sz="2000" dirty="0"/>
            </a:br>
            <a:r>
              <a:rPr lang="en-GB" sz="2000" i="1" dirty="0">
                <a:latin typeface="Aparajita" panose="02020603050405020304" pitchFamily="18" charset="0"/>
                <a:cs typeface="Aparajita" panose="02020603050405020304" pitchFamily="18" charset="0"/>
              </a:rPr>
              <a:t>“To the natural law belong those things to which a man is inclined naturally; and among these it is proper to man to be inclined to act according to reason. Hence this is the first precept of the law, that good is to be done and promoted, and evil is to be avoided. All other precepts of the natural law are based on this; so that all things which the practical reason naturally apprehends as man’s good belong to the precepts of the natural law under the form of things to be done or avoided.”</a:t>
            </a:r>
          </a:p>
        </p:txBody>
      </p:sp>
    </p:spTree>
    <p:extLst>
      <p:ext uri="{BB962C8B-B14F-4D97-AF65-F5344CB8AC3E}">
        <p14:creationId xmlns:p14="http://schemas.microsoft.com/office/powerpoint/2010/main" val="323286767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5A5726-2B50-4394-9D82-0A66015620C8}"/>
              </a:ext>
            </a:extLst>
          </p:cNvPr>
          <p:cNvSpPr>
            <a:spLocks noGrp="1"/>
          </p:cNvSpPr>
          <p:nvPr>
            <p:ph type="title"/>
          </p:nvPr>
        </p:nvSpPr>
        <p:spPr/>
        <p:txBody>
          <a:bodyPr/>
          <a:lstStyle/>
          <a:p>
            <a:r>
              <a:rPr lang="en-GB" dirty="0"/>
              <a:t>Natural Law</a:t>
            </a:r>
          </a:p>
        </p:txBody>
      </p:sp>
      <p:sp>
        <p:nvSpPr>
          <p:cNvPr id="3" name="Content Placeholder 2">
            <a:extLst>
              <a:ext uri="{FF2B5EF4-FFF2-40B4-BE49-F238E27FC236}">
                <a16:creationId xmlns:a16="http://schemas.microsoft.com/office/drawing/2014/main" id="{B420AD4A-E8F6-4263-B470-D86CFC7EBE46}"/>
              </a:ext>
            </a:extLst>
          </p:cNvPr>
          <p:cNvSpPr>
            <a:spLocks noGrp="1"/>
          </p:cNvSpPr>
          <p:nvPr>
            <p:ph sz="half" idx="1"/>
          </p:nvPr>
        </p:nvSpPr>
        <p:spPr/>
        <p:txBody>
          <a:bodyPr>
            <a:normAutofit fontScale="70000" lnSpcReduction="20000"/>
          </a:bodyPr>
          <a:lstStyle/>
          <a:p>
            <a:pPr marL="0" indent="0">
              <a:buNone/>
            </a:pPr>
            <a:r>
              <a:rPr lang="en-GB" dirty="0"/>
              <a:t>One of the critical consequences of the theory of natural law within the Catholic tradition is the ability for moral reasoning to be done beyond the confines of the biblical text and to emphasise every humans ability to perceive and recognise the ethical demands made on them by God. </a:t>
            </a:r>
          </a:p>
          <a:p>
            <a:pPr marL="0" indent="0">
              <a:buNone/>
            </a:pPr>
            <a:r>
              <a:rPr lang="en-GB" dirty="0"/>
              <a:t>Even an atheist will, in Catholic teaching, be able to discern what is morally good and bad and live according to God’s will even though they will not recognise it as such. </a:t>
            </a:r>
          </a:p>
          <a:p>
            <a:pPr marL="0" indent="0">
              <a:buNone/>
            </a:pPr>
            <a:r>
              <a:rPr lang="en-GB" dirty="0"/>
              <a:t>Natural Law is therefore hugely expansive and morally important in understanding the way in which ethics operates for the Catholic tradition. </a:t>
            </a:r>
          </a:p>
        </p:txBody>
      </p:sp>
      <p:pic>
        <p:nvPicPr>
          <p:cNvPr id="6" name="Content Placeholder 5" descr="A person holding a baby&#10;&#10;Description automatically generated with medium confidence">
            <a:extLst>
              <a:ext uri="{FF2B5EF4-FFF2-40B4-BE49-F238E27FC236}">
                <a16:creationId xmlns:a16="http://schemas.microsoft.com/office/drawing/2014/main" id="{B3B13A46-7E45-4F2B-9EAA-807E825DD582}"/>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338623" y="867633"/>
            <a:ext cx="3578193" cy="4217773"/>
          </a:xfrm>
        </p:spPr>
      </p:pic>
    </p:spTree>
    <p:extLst>
      <p:ext uri="{BB962C8B-B14F-4D97-AF65-F5344CB8AC3E}">
        <p14:creationId xmlns:p14="http://schemas.microsoft.com/office/powerpoint/2010/main" val="4057647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9F7DC1-8A01-4DCE-B12B-863931E4DDAF}"/>
              </a:ext>
            </a:extLst>
          </p:cNvPr>
          <p:cNvSpPr>
            <a:spLocks noGrp="1"/>
          </p:cNvSpPr>
          <p:nvPr>
            <p:ph type="title"/>
          </p:nvPr>
        </p:nvSpPr>
        <p:spPr/>
        <p:txBody>
          <a:bodyPr/>
          <a:lstStyle/>
          <a:p>
            <a:r>
              <a:rPr lang="en-GB" dirty="0"/>
              <a:t>Reading</a:t>
            </a:r>
          </a:p>
        </p:txBody>
      </p:sp>
      <p:sp>
        <p:nvSpPr>
          <p:cNvPr id="3" name="Content Placeholder 2">
            <a:extLst>
              <a:ext uri="{FF2B5EF4-FFF2-40B4-BE49-F238E27FC236}">
                <a16:creationId xmlns:a16="http://schemas.microsoft.com/office/drawing/2014/main" id="{CFD1750F-C0DD-433F-880F-8204F16D78FF}"/>
              </a:ext>
            </a:extLst>
          </p:cNvPr>
          <p:cNvSpPr>
            <a:spLocks noGrp="1"/>
          </p:cNvSpPr>
          <p:nvPr>
            <p:ph sz="half" idx="1"/>
          </p:nvPr>
        </p:nvSpPr>
        <p:spPr/>
        <p:txBody>
          <a:bodyPr>
            <a:normAutofit fontScale="92500"/>
          </a:bodyPr>
          <a:lstStyle/>
          <a:p>
            <a:pPr marL="0" indent="0">
              <a:buNone/>
            </a:pPr>
            <a:r>
              <a:rPr lang="en-GB" dirty="0"/>
              <a:t>The reading for this section is a section from the Papal encyclical </a:t>
            </a:r>
            <a:r>
              <a:rPr lang="en-GB" i="1" dirty="0" err="1"/>
              <a:t>Pacem</a:t>
            </a:r>
            <a:r>
              <a:rPr lang="en-GB" i="1" dirty="0"/>
              <a:t> in </a:t>
            </a:r>
            <a:r>
              <a:rPr lang="en-GB" i="1" dirty="0" err="1"/>
              <a:t>Terris</a:t>
            </a:r>
            <a:r>
              <a:rPr lang="en-GB" dirty="0"/>
              <a:t> and a book chapter:</a:t>
            </a:r>
            <a:br>
              <a:rPr lang="en-GB" dirty="0"/>
            </a:br>
            <a:br>
              <a:rPr lang="en-GB" dirty="0"/>
            </a:br>
            <a:r>
              <a:rPr lang="en-GB" i="1" dirty="0" err="1"/>
              <a:t>Pacem</a:t>
            </a:r>
            <a:r>
              <a:rPr lang="en-GB" i="1" dirty="0"/>
              <a:t> in </a:t>
            </a:r>
            <a:r>
              <a:rPr lang="en-GB" i="1" dirty="0" err="1"/>
              <a:t>Terris</a:t>
            </a:r>
            <a:r>
              <a:rPr lang="en-GB" dirty="0"/>
              <a:t> – PDF on Moodle.</a:t>
            </a:r>
            <a:br>
              <a:rPr lang="en-GB" dirty="0"/>
            </a:br>
            <a:br>
              <a:rPr lang="en-GB" dirty="0"/>
            </a:br>
            <a:r>
              <a:rPr lang="en-GB" dirty="0"/>
              <a:t>Flannery K. (2019). The Natural Law in Catholic Ethics. In Ayres &amp; Volpe (eds) The Oxford Handbook of Catholic Theology</a:t>
            </a:r>
          </a:p>
        </p:txBody>
      </p:sp>
      <p:pic>
        <p:nvPicPr>
          <p:cNvPr id="9" name="Content Placeholder 8" descr="Background pattern&#10;&#10;Description automatically generated with medium confidence">
            <a:extLst>
              <a:ext uri="{FF2B5EF4-FFF2-40B4-BE49-F238E27FC236}">
                <a16:creationId xmlns:a16="http://schemas.microsoft.com/office/drawing/2014/main" id="{3BBB6000-4154-427A-A51E-25E9324BE8C3}"/>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672070" y="653937"/>
            <a:ext cx="3220720" cy="4654333"/>
          </a:xfrm>
        </p:spPr>
      </p:pic>
    </p:spTree>
    <p:extLst>
      <p:ext uri="{BB962C8B-B14F-4D97-AF65-F5344CB8AC3E}">
        <p14:creationId xmlns:p14="http://schemas.microsoft.com/office/powerpoint/2010/main" val="1178160273"/>
      </p:ext>
    </p:extLst>
  </p:cSld>
  <p:clrMapOvr>
    <a:masterClrMapping/>
  </p:clrMapOvr>
</p:sld>
</file>

<file path=ppt/theme/theme1.xml><?xml version="1.0" encoding="utf-8"?>
<a:theme xmlns:a="http://schemas.openxmlformats.org/drawingml/2006/main" name="Lampeter">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Lampeter" id="{097199B4-6F60-4B1B-8BB4-D42FB22A294A}" vid="{2315F513-19FB-4647-A335-3A24C89C66D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Lampeter</Template>
  <TotalTime>821</TotalTime>
  <Words>2352</Words>
  <Application>Microsoft Office PowerPoint</Application>
  <PresentationFormat>Widescreen</PresentationFormat>
  <Paragraphs>84</Paragraphs>
  <Slides>20</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Aparajita</vt:lpstr>
      <vt:lpstr>Arial</vt:lpstr>
      <vt:lpstr>Calibri</vt:lpstr>
      <vt:lpstr>Calibri Light</vt:lpstr>
      <vt:lpstr>Lampeter</vt:lpstr>
      <vt:lpstr>Introduction to Christian Ethics – Catholic Approaches to Christian Ethics</vt:lpstr>
      <vt:lpstr>Catholic Approaches to Christian Ethics</vt:lpstr>
      <vt:lpstr>Catholic Approaches to Christian Ethics</vt:lpstr>
      <vt:lpstr>Catholic Approaches to Christian Ethics</vt:lpstr>
      <vt:lpstr>Catholic Approaches to Christian Ethics</vt:lpstr>
      <vt:lpstr>Catholic Approaches to Christian Ethics</vt:lpstr>
      <vt:lpstr>Catholic Approaches</vt:lpstr>
      <vt:lpstr>Catholic Approaches to Christian Ethics</vt:lpstr>
      <vt:lpstr>Catholic Approaches to Christian Ethics</vt:lpstr>
      <vt:lpstr>Catholic Approaches to Christian Ethics</vt:lpstr>
      <vt:lpstr>Natural Law</vt:lpstr>
      <vt:lpstr>Natural Law</vt:lpstr>
      <vt:lpstr>Natural Law</vt:lpstr>
      <vt:lpstr>Natural Law</vt:lpstr>
      <vt:lpstr>Natural Law</vt:lpstr>
      <vt:lpstr>Natural Law</vt:lpstr>
      <vt:lpstr>Natural Law</vt:lpstr>
      <vt:lpstr>Natural Law</vt:lpstr>
      <vt:lpstr>Natural Law</vt:lpstr>
      <vt:lpstr>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University Life!</dc:title>
  <dc:creator>Administrator</dc:creator>
  <cp:lastModifiedBy>John Smith</cp:lastModifiedBy>
  <cp:revision>47</cp:revision>
  <dcterms:created xsi:type="dcterms:W3CDTF">2018-09-20T09:13:54Z</dcterms:created>
  <dcterms:modified xsi:type="dcterms:W3CDTF">2021-09-02T10:55:05Z</dcterms:modified>
</cp:coreProperties>
</file>