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52" r:id="rId1"/>
  </p:sldMasterIdLst>
  <p:sldIdLst>
    <p:sldId id="256" r:id="rId2"/>
    <p:sldId id="257" r:id="rId3"/>
    <p:sldId id="258" r:id="rId4"/>
    <p:sldId id="259" r:id="rId5"/>
    <p:sldId id="261" r:id="rId6"/>
    <p:sldId id="262" r:id="rId7"/>
    <p:sldId id="267" r:id="rId8"/>
    <p:sldId id="260" r:id="rId9"/>
    <p:sldId id="272" r:id="rId10"/>
    <p:sldId id="268" r:id="rId11"/>
    <p:sldId id="263" r:id="rId12"/>
    <p:sldId id="264" r:id="rId13"/>
    <p:sldId id="265" r:id="rId14"/>
    <p:sldId id="266" r:id="rId15"/>
    <p:sldId id="269" r:id="rId16"/>
    <p:sldId id="270" r:id="rId17"/>
    <p:sldId id="271"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28678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6673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414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586B75A-687E-405C-8A0B-8D00578BA2C3}" type="datetimeFigureOut">
              <a:rPr lang="en-US" smtClean="0"/>
              <a:pPr/>
              <a:t>1/21/2020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14551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1/21/2020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37430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586B75A-687E-405C-8A0B-8D00578BA2C3}" type="datetimeFigureOut">
              <a:rPr lang="en-US" smtClean="0"/>
              <a:pPr/>
              <a:t>1/21/2020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288620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1/21/2020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1334428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1/21/2020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984973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1/21/2020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143377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16905193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5436961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1/21/2020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34232169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1/21/2020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92878062"/>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1/21/2020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012551251"/>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851563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392862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5586B75A-687E-405C-8A0B-8D00578BA2C3}" type="datetimeFigureOut">
              <a:rPr lang="en-US" smtClean="0"/>
              <a:pPr/>
              <a:t>1/21/2020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540643679"/>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 id="2147483867" r:id="rId15"/>
    <p:sldLayoutId id="2147483868" r:id="rId16"/>
  </p:sldLayoutIdLst>
  <p:hf sldNum="0"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moodle.uwtsd.ac.uk/course/view.php?id=5936"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govwales-curriculum-wales-2022/" TargetMode="External"/><Relationship Id="rId2" Type="http://schemas.openxmlformats.org/officeDocument/2006/relationships/hyperlink" Target="https://www.childrenssociety.org.uk/news-and-blogs/our-blog/mental-health-statistics" TargetMode="External"/><Relationship Id="rId1" Type="http://schemas.openxmlformats.org/officeDocument/2006/relationships/slideLayout" Target="../slideLayouts/slideLayout2.xml"/><Relationship Id="rId5" Type="http://schemas.openxmlformats.org/officeDocument/2006/relationships/hyperlink" Target="http://www.legislation.gov.uk/" TargetMode="External"/><Relationship Id="rId4" Type="http://schemas.openxmlformats.org/officeDocument/2006/relationships/hyperlink" Target="http://futuregenerations.wal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ECF6F-2D13-4597-9F65-2990A38D5834}"/>
              </a:ext>
            </a:extLst>
          </p:cNvPr>
          <p:cNvSpPr>
            <a:spLocks noGrp="1"/>
          </p:cNvSpPr>
          <p:nvPr>
            <p:ph type="ctrTitle"/>
          </p:nvPr>
        </p:nvSpPr>
        <p:spPr/>
        <p:txBody>
          <a:bodyPr>
            <a:normAutofit/>
          </a:bodyPr>
          <a:lstStyle/>
          <a:p>
            <a:r>
              <a:rPr lang="en-GB" sz="5300" dirty="0"/>
              <a:t>Creative approaches in professional practice:</a:t>
            </a:r>
            <a:br>
              <a:rPr lang="en-GB" sz="4400" dirty="0"/>
            </a:br>
            <a:r>
              <a:rPr lang="en-GB" sz="3600" dirty="0"/>
              <a:t>The impact on health and well-being</a:t>
            </a:r>
          </a:p>
        </p:txBody>
      </p:sp>
      <p:sp>
        <p:nvSpPr>
          <p:cNvPr id="3" name="Subtitle 2">
            <a:extLst>
              <a:ext uri="{FF2B5EF4-FFF2-40B4-BE49-F238E27FC236}">
                <a16:creationId xmlns:a16="http://schemas.microsoft.com/office/drawing/2014/main" id="{D8E65DE8-60D3-461B-9AB1-73A66ABF8E9C}"/>
              </a:ext>
            </a:extLst>
          </p:cNvPr>
          <p:cNvSpPr>
            <a:spLocks noGrp="1"/>
          </p:cNvSpPr>
          <p:nvPr>
            <p:ph type="subTitle" idx="1"/>
          </p:nvPr>
        </p:nvSpPr>
        <p:spPr/>
        <p:txBody>
          <a:bodyPr/>
          <a:lstStyle/>
          <a:p>
            <a:endParaRPr lang="en-GB" dirty="0"/>
          </a:p>
          <a:p>
            <a:r>
              <a:rPr lang="en-GB" dirty="0"/>
              <a:t>By Deborah Livingstone</a:t>
            </a:r>
          </a:p>
        </p:txBody>
      </p:sp>
    </p:spTree>
    <p:extLst>
      <p:ext uri="{BB962C8B-B14F-4D97-AF65-F5344CB8AC3E}">
        <p14:creationId xmlns:p14="http://schemas.microsoft.com/office/powerpoint/2010/main" val="3675863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73F48-9B63-40AB-9191-670F765C92AA}"/>
              </a:ext>
            </a:extLst>
          </p:cNvPr>
          <p:cNvSpPr>
            <a:spLocks noGrp="1"/>
          </p:cNvSpPr>
          <p:nvPr>
            <p:ph type="title"/>
          </p:nvPr>
        </p:nvSpPr>
        <p:spPr/>
        <p:txBody>
          <a:bodyPr>
            <a:normAutofit/>
          </a:bodyPr>
          <a:lstStyle/>
          <a:p>
            <a:r>
              <a:rPr lang="en-GB" sz="4000" dirty="0"/>
              <a:t>What’s the point?...</a:t>
            </a:r>
          </a:p>
        </p:txBody>
      </p:sp>
      <p:sp>
        <p:nvSpPr>
          <p:cNvPr id="3" name="Content Placeholder 2">
            <a:extLst>
              <a:ext uri="{FF2B5EF4-FFF2-40B4-BE49-F238E27FC236}">
                <a16:creationId xmlns:a16="http://schemas.microsoft.com/office/drawing/2014/main" id="{816C6499-022E-4BC4-B1D6-B990FF472D07}"/>
              </a:ext>
            </a:extLst>
          </p:cNvPr>
          <p:cNvSpPr>
            <a:spLocks noGrp="1"/>
          </p:cNvSpPr>
          <p:nvPr>
            <p:ph idx="1"/>
          </p:nvPr>
        </p:nvSpPr>
        <p:spPr/>
        <p:txBody>
          <a:bodyPr/>
          <a:lstStyle/>
          <a:p>
            <a:pPr algn="just"/>
            <a:r>
              <a:rPr lang="en-GB" sz="2400" i="1" dirty="0"/>
              <a:t>“Poor child. Poor parents. Poor Western civilization – indeed the whole of the developed world – which now teems with miserable little creatures, male and female, toddlers to pre-teens. In a global culture whose citizens are wealthier, healthier and more privileged than ever before, children grow unhappier every year.”</a:t>
            </a:r>
            <a:r>
              <a:rPr lang="en-GB" sz="2400" dirty="0"/>
              <a:t> </a:t>
            </a:r>
          </a:p>
          <a:p>
            <a:pPr algn="just"/>
            <a:endParaRPr lang="en-GB" sz="2400" dirty="0"/>
          </a:p>
          <a:p>
            <a:pPr marL="0" indent="0" algn="just">
              <a:buNone/>
            </a:pPr>
            <a:r>
              <a:rPr lang="en-GB" sz="2400" dirty="0"/>
              <a:t>                                                                           (Palmer 2006:1)</a:t>
            </a:r>
          </a:p>
          <a:p>
            <a:endParaRPr lang="en-GB" dirty="0"/>
          </a:p>
        </p:txBody>
      </p:sp>
    </p:spTree>
    <p:extLst>
      <p:ext uri="{BB962C8B-B14F-4D97-AF65-F5344CB8AC3E}">
        <p14:creationId xmlns:p14="http://schemas.microsoft.com/office/powerpoint/2010/main" val="19429693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1F419-79C6-4B0C-9B31-4417C18953C1}"/>
              </a:ext>
            </a:extLst>
          </p:cNvPr>
          <p:cNvSpPr>
            <a:spLocks noGrp="1"/>
          </p:cNvSpPr>
          <p:nvPr>
            <p:ph type="title"/>
          </p:nvPr>
        </p:nvSpPr>
        <p:spPr/>
        <p:txBody>
          <a:bodyPr>
            <a:normAutofit fontScale="90000"/>
          </a:bodyPr>
          <a:lstStyle/>
          <a:p>
            <a:r>
              <a:rPr lang="en-GB" sz="4400" dirty="0"/>
              <a:t>Is there hope?</a:t>
            </a:r>
            <a:br>
              <a:rPr lang="en-GB" dirty="0"/>
            </a:br>
            <a:endParaRPr lang="en-GB" dirty="0"/>
          </a:p>
        </p:txBody>
      </p:sp>
      <p:sp>
        <p:nvSpPr>
          <p:cNvPr id="3" name="Content Placeholder 2">
            <a:extLst>
              <a:ext uri="{FF2B5EF4-FFF2-40B4-BE49-F238E27FC236}">
                <a16:creationId xmlns:a16="http://schemas.microsoft.com/office/drawing/2014/main" id="{31397D99-931A-40C8-A06B-B42235AC35BA}"/>
              </a:ext>
            </a:extLst>
          </p:cNvPr>
          <p:cNvSpPr>
            <a:spLocks noGrp="1"/>
          </p:cNvSpPr>
          <p:nvPr>
            <p:ph idx="1"/>
          </p:nvPr>
        </p:nvSpPr>
        <p:spPr/>
        <p:txBody>
          <a:bodyPr>
            <a:normAutofit/>
          </a:bodyPr>
          <a:lstStyle/>
          <a:p>
            <a:pPr algn="just"/>
            <a:r>
              <a:rPr lang="en-GB" sz="2400" i="1" dirty="0"/>
              <a:t>If, as Dorling believes, that a good place to start is to avoid children and adults being anxious…there is hope! </a:t>
            </a:r>
          </a:p>
          <a:p>
            <a:pPr algn="just"/>
            <a:endParaRPr lang="en-GB" sz="2400" i="1" dirty="0"/>
          </a:p>
          <a:p>
            <a:pPr algn="just"/>
            <a:r>
              <a:rPr lang="en-GB" sz="2400" i="1" dirty="0"/>
              <a:t>But this can only be done, he believes, if we look at different countries for inspiration and by changing </a:t>
            </a:r>
            <a:r>
              <a:rPr lang="en-GB" sz="2400" b="1" i="1" dirty="0"/>
              <a:t>policies and attitudes </a:t>
            </a:r>
            <a:r>
              <a:rPr lang="en-GB" sz="2400" i="1" dirty="0"/>
              <a:t>(Dorling 2015).</a:t>
            </a:r>
            <a:endParaRPr lang="en-GB" sz="2400" dirty="0"/>
          </a:p>
          <a:p>
            <a:endParaRPr lang="en-GB" dirty="0"/>
          </a:p>
        </p:txBody>
      </p:sp>
    </p:spTree>
    <p:extLst>
      <p:ext uri="{BB962C8B-B14F-4D97-AF65-F5344CB8AC3E}">
        <p14:creationId xmlns:p14="http://schemas.microsoft.com/office/powerpoint/2010/main" val="25701388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6FA8B-CCC9-4E0D-8203-1B7236757F18}"/>
              </a:ext>
            </a:extLst>
          </p:cNvPr>
          <p:cNvSpPr>
            <a:spLocks noGrp="1"/>
          </p:cNvSpPr>
          <p:nvPr>
            <p:ph type="title"/>
          </p:nvPr>
        </p:nvSpPr>
        <p:spPr/>
        <p:txBody>
          <a:bodyPr/>
          <a:lstStyle/>
          <a:p>
            <a:r>
              <a:rPr lang="en-GB" dirty="0"/>
              <a:t>I would like to introduce Max…</a:t>
            </a:r>
          </a:p>
        </p:txBody>
      </p:sp>
      <p:sp>
        <p:nvSpPr>
          <p:cNvPr id="3" name="Content Placeholder 2">
            <a:extLst>
              <a:ext uri="{FF2B5EF4-FFF2-40B4-BE49-F238E27FC236}">
                <a16:creationId xmlns:a16="http://schemas.microsoft.com/office/drawing/2014/main" id="{B3DDBDD0-89B5-4F2E-B882-1FBE5CC4921B}"/>
              </a:ext>
            </a:extLst>
          </p:cNvPr>
          <p:cNvSpPr>
            <a:spLocks noGrp="1"/>
          </p:cNvSpPr>
          <p:nvPr>
            <p:ph idx="1"/>
          </p:nvPr>
        </p:nvSpPr>
        <p:spPr>
          <a:xfrm>
            <a:off x="2592924" y="1457325"/>
            <a:ext cx="9122826" cy="4886325"/>
          </a:xfrm>
        </p:spPr>
        <p:txBody>
          <a:bodyPr>
            <a:normAutofit/>
          </a:bodyPr>
          <a:lstStyle/>
          <a:p>
            <a:r>
              <a:rPr lang="en-GB" dirty="0"/>
              <a:t>Max is 14 years old</a:t>
            </a:r>
          </a:p>
          <a:p>
            <a:r>
              <a:rPr lang="en-GB" dirty="0"/>
              <a:t>He is a looked after child</a:t>
            </a:r>
          </a:p>
          <a:p>
            <a:r>
              <a:rPr lang="en-GB" dirty="0"/>
              <a:t>His parents separated when he was 1 years old and has spent most of his childhood in care. </a:t>
            </a:r>
          </a:p>
          <a:p>
            <a:r>
              <a:rPr lang="en-GB" dirty="0"/>
              <a:t>He does not mix well with his peers and has displayed aggressive behaviour (he has been involved in fights and scuffles in and out of school which has resulted in issues in school).</a:t>
            </a:r>
          </a:p>
          <a:p>
            <a:r>
              <a:rPr lang="en-GB" dirty="0"/>
              <a:t>He is disengaged during lessons at school and will display negative behaviour and failure to listen to instruction (he likes to wear a hoodie to school, for example) which has resulted in detentions that he does not attend, resulting in temporary exclusions.  </a:t>
            </a:r>
          </a:p>
          <a:p>
            <a:r>
              <a:rPr lang="en-GB" dirty="0"/>
              <a:t>The number of unauthorised absences from school is unsatisfactory and his attainment is below average. He is currently being assessed for ADHD as is described as being very disruptive in class. </a:t>
            </a:r>
          </a:p>
          <a:p>
            <a:endParaRPr lang="en-GB" dirty="0"/>
          </a:p>
        </p:txBody>
      </p:sp>
    </p:spTree>
    <p:extLst>
      <p:ext uri="{BB962C8B-B14F-4D97-AF65-F5344CB8AC3E}">
        <p14:creationId xmlns:p14="http://schemas.microsoft.com/office/powerpoint/2010/main" val="23625727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6D6D5-742B-4A1E-B7C0-A64D9938385A}"/>
              </a:ext>
            </a:extLst>
          </p:cNvPr>
          <p:cNvSpPr>
            <a:spLocks noGrp="1"/>
          </p:cNvSpPr>
          <p:nvPr>
            <p:ph type="title"/>
          </p:nvPr>
        </p:nvSpPr>
        <p:spPr/>
        <p:txBody>
          <a:bodyPr/>
          <a:lstStyle/>
          <a:p>
            <a:r>
              <a:rPr lang="en-GB" dirty="0"/>
              <a:t>What have we learnt?</a:t>
            </a:r>
          </a:p>
        </p:txBody>
      </p:sp>
      <p:sp>
        <p:nvSpPr>
          <p:cNvPr id="3" name="Content Placeholder 2">
            <a:extLst>
              <a:ext uri="{FF2B5EF4-FFF2-40B4-BE49-F238E27FC236}">
                <a16:creationId xmlns:a16="http://schemas.microsoft.com/office/drawing/2014/main" id="{A6827690-5EA2-443D-85C6-8869558BB952}"/>
              </a:ext>
            </a:extLst>
          </p:cNvPr>
          <p:cNvSpPr>
            <a:spLocks noGrp="1"/>
          </p:cNvSpPr>
          <p:nvPr>
            <p:ph idx="1"/>
          </p:nvPr>
        </p:nvSpPr>
        <p:spPr>
          <a:xfrm>
            <a:off x="2592925" y="1647825"/>
            <a:ext cx="8915400" cy="3777622"/>
          </a:xfrm>
        </p:spPr>
        <p:txBody>
          <a:bodyPr>
            <a:normAutofit fontScale="77500" lnSpcReduction="20000"/>
          </a:bodyPr>
          <a:lstStyle/>
          <a:p>
            <a:r>
              <a:rPr lang="en-GB" sz="2400" dirty="0"/>
              <a:t>Children’s Rights - he has right to food (27) but also (29) education should </a:t>
            </a:r>
            <a:r>
              <a:rPr lang="en-GB" sz="2400" b="1" dirty="0"/>
              <a:t>USE</a:t>
            </a:r>
            <a:r>
              <a:rPr lang="en-GB" sz="2400" dirty="0"/>
              <a:t> and develop </a:t>
            </a:r>
            <a:r>
              <a:rPr lang="en-GB" sz="2400" b="1" dirty="0"/>
              <a:t>individual</a:t>
            </a:r>
            <a:r>
              <a:rPr lang="en-GB" sz="2400" dirty="0"/>
              <a:t> talents</a:t>
            </a:r>
          </a:p>
          <a:p>
            <a:r>
              <a:rPr lang="en-GB" sz="2400" dirty="0"/>
              <a:t>Theory of attachment (Bowlby) and the importance of healthy brain development – to build </a:t>
            </a:r>
            <a:r>
              <a:rPr lang="en-GB" sz="2400" b="1" dirty="0"/>
              <a:t>trust</a:t>
            </a:r>
            <a:r>
              <a:rPr lang="en-GB" sz="2400" dirty="0"/>
              <a:t>, resilience, emotional development</a:t>
            </a:r>
          </a:p>
          <a:p>
            <a:r>
              <a:rPr lang="en-GB" sz="2400" dirty="0"/>
              <a:t>Social constructivism – Vygotsky and Bronfenbrenner</a:t>
            </a:r>
          </a:p>
          <a:p>
            <a:r>
              <a:rPr lang="en-GB" sz="2400" dirty="0"/>
              <a:t>Social model verses the medical model – person centred approach – PCP</a:t>
            </a:r>
          </a:p>
          <a:p>
            <a:r>
              <a:rPr lang="en-GB" sz="2400" dirty="0"/>
              <a:t>According to the Children’s Society recent statistics show that mental health issues are on the increase amongst people in the UK and 1 in 4 will experience mental health issues in their lives</a:t>
            </a:r>
          </a:p>
          <a:p>
            <a:r>
              <a:rPr lang="en-GB" sz="2400" dirty="0"/>
              <a:t>Changes in legislation in Wales - Well-being of Future Generations (Wales) Act 2015 and the new curriculum – 6 Areas of Learning</a:t>
            </a:r>
          </a:p>
          <a:p>
            <a:pPr marL="0" indent="0">
              <a:buNone/>
            </a:pPr>
            <a:endParaRPr lang="en-GB" sz="2000" dirty="0"/>
          </a:p>
          <a:p>
            <a:endParaRPr lang="en-GB" sz="2000" dirty="0"/>
          </a:p>
          <a:p>
            <a:endParaRPr lang="en-GB" sz="2800" dirty="0"/>
          </a:p>
          <a:p>
            <a:endParaRPr lang="en-GB" sz="2800" dirty="0"/>
          </a:p>
          <a:p>
            <a:endParaRPr lang="en-GB" sz="2800" dirty="0"/>
          </a:p>
          <a:p>
            <a:endParaRPr lang="en-GB" sz="2000" dirty="0"/>
          </a:p>
          <a:p>
            <a:endParaRPr lang="en-GB" sz="2000" dirty="0"/>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32750714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4E2A0-2ABF-42DA-A24E-249786B9B4C2}"/>
              </a:ext>
            </a:extLst>
          </p:cNvPr>
          <p:cNvSpPr>
            <a:spLocks noGrp="1"/>
          </p:cNvSpPr>
          <p:nvPr>
            <p:ph type="title"/>
          </p:nvPr>
        </p:nvSpPr>
        <p:spPr/>
        <p:txBody>
          <a:bodyPr>
            <a:normAutofit/>
          </a:bodyPr>
          <a:lstStyle/>
          <a:p>
            <a:r>
              <a:rPr lang="en-GB" sz="2800" dirty="0"/>
              <a:t>What are we doing?...</a:t>
            </a:r>
          </a:p>
        </p:txBody>
      </p:sp>
      <p:sp>
        <p:nvSpPr>
          <p:cNvPr id="3" name="Content Placeholder 2">
            <a:extLst>
              <a:ext uri="{FF2B5EF4-FFF2-40B4-BE49-F238E27FC236}">
                <a16:creationId xmlns:a16="http://schemas.microsoft.com/office/drawing/2014/main" id="{00C67D1C-73E8-4F86-A0FF-49AD4454F0A9}"/>
              </a:ext>
            </a:extLst>
          </p:cNvPr>
          <p:cNvSpPr>
            <a:spLocks noGrp="1"/>
          </p:cNvSpPr>
          <p:nvPr>
            <p:ph idx="1"/>
          </p:nvPr>
        </p:nvSpPr>
        <p:spPr>
          <a:xfrm>
            <a:off x="2589212" y="1724025"/>
            <a:ext cx="8911687" cy="4924425"/>
          </a:xfrm>
        </p:spPr>
        <p:txBody>
          <a:bodyPr>
            <a:normAutofit/>
          </a:bodyPr>
          <a:lstStyle/>
          <a:p>
            <a:r>
              <a:rPr lang="en-GB" sz="2000" dirty="0"/>
              <a:t>New curriculum with an area of learning dedicated to </a:t>
            </a:r>
            <a:r>
              <a:rPr lang="en-GB" sz="2000" b="1" dirty="0"/>
              <a:t>Health and Wellbeing</a:t>
            </a:r>
          </a:p>
          <a:p>
            <a:r>
              <a:rPr lang="en-GB" sz="2000" dirty="0"/>
              <a:t>Health and Well being school coordinators – to ensure that all of the above run smoothly</a:t>
            </a:r>
          </a:p>
          <a:p>
            <a:r>
              <a:rPr lang="en-GB" sz="2000" dirty="0"/>
              <a:t>We work tirelessly to introduce interventions in schools in line with changes in Government Policy, for example:</a:t>
            </a:r>
          </a:p>
          <a:p>
            <a:r>
              <a:rPr lang="en-GB" sz="1600" dirty="0"/>
              <a:t>Circle time (to discuss his feelings) </a:t>
            </a:r>
          </a:p>
          <a:p>
            <a:r>
              <a:rPr lang="en-GB" sz="1600" dirty="0"/>
              <a:t>Nurture groups (to aid with provision – food/uniform donations)</a:t>
            </a:r>
          </a:p>
          <a:p>
            <a:r>
              <a:rPr lang="en-GB" sz="1600" dirty="0"/>
              <a:t>Philosophy for Children (to discuss issues that children may encounter)</a:t>
            </a:r>
          </a:p>
          <a:p>
            <a:r>
              <a:rPr lang="en-GB" sz="1600" dirty="0"/>
              <a:t>Play therapy</a:t>
            </a:r>
          </a:p>
          <a:p>
            <a:r>
              <a:rPr lang="en-GB" sz="1600" dirty="0"/>
              <a:t>Pet therapy (dog/horse riding)</a:t>
            </a:r>
          </a:p>
          <a:p>
            <a:endParaRPr lang="en-GB" sz="2000" dirty="0"/>
          </a:p>
          <a:p>
            <a:endParaRPr lang="en-GB" sz="2400" dirty="0"/>
          </a:p>
        </p:txBody>
      </p:sp>
    </p:spTree>
    <p:extLst>
      <p:ext uri="{BB962C8B-B14F-4D97-AF65-F5344CB8AC3E}">
        <p14:creationId xmlns:p14="http://schemas.microsoft.com/office/powerpoint/2010/main" val="1160007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9EEDB-1E1D-44D0-929B-56E95D91EAE3}"/>
              </a:ext>
            </a:extLst>
          </p:cNvPr>
          <p:cNvSpPr>
            <a:spLocks noGrp="1"/>
          </p:cNvSpPr>
          <p:nvPr>
            <p:ph type="title"/>
          </p:nvPr>
        </p:nvSpPr>
        <p:spPr/>
        <p:txBody>
          <a:bodyPr>
            <a:normAutofit/>
          </a:bodyPr>
          <a:lstStyle/>
          <a:p>
            <a:r>
              <a:rPr lang="en-GB" dirty="0"/>
              <a:t>How can we help?…</a:t>
            </a:r>
          </a:p>
        </p:txBody>
      </p:sp>
      <p:sp>
        <p:nvSpPr>
          <p:cNvPr id="3" name="Content Placeholder 2">
            <a:extLst>
              <a:ext uri="{FF2B5EF4-FFF2-40B4-BE49-F238E27FC236}">
                <a16:creationId xmlns:a16="http://schemas.microsoft.com/office/drawing/2014/main" id="{D0AECBED-D417-45DF-93BA-E617EB46C283}"/>
              </a:ext>
            </a:extLst>
          </p:cNvPr>
          <p:cNvSpPr>
            <a:spLocks noGrp="1"/>
          </p:cNvSpPr>
          <p:nvPr>
            <p:ph idx="1"/>
          </p:nvPr>
        </p:nvSpPr>
        <p:spPr>
          <a:xfrm>
            <a:off x="2343150" y="1552574"/>
            <a:ext cx="9161462" cy="4562475"/>
          </a:xfrm>
        </p:spPr>
        <p:txBody>
          <a:bodyPr>
            <a:normAutofit fontScale="77500" lnSpcReduction="20000"/>
          </a:bodyPr>
          <a:lstStyle/>
          <a:p>
            <a:r>
              <a:rPr lang="en-GB" sz="2900" dirty="0"/>
              <a:t>The use of PCP tools – to take time to get to know the young person</a:t>
            </a:r>
          </a:p>
          <a:p>
            <a:r>
              <a:rPr lang="en-GB" sz="2900" dirty="0"/>
              <a:t>Boxall Profiles – social and emotional aptitude – diagnostic pre intervention and post</a:t>
            </a:r>
          </a:p>
          <a:p>
            <a:r>
              <a:rPr lang="en-GB" sz="2900" dirty="0"/>
              <a:t>ACE scores – aim to increase his resilience levels  -  through appropriate intervention:</a:t>
            </a:r>
          </a:p>
          <a:p>
            <a:r>
              <a:rPr lang="en-GB" sz="2300" dirty="0"/>
              <a:t>Anger and Worry group with a school based ELSA worker (to discuss his problems)</a:t>
            </a:r>
          </a:p>
          <a:p>
            <a:r>
              <a:rPr lang="en-GB" sz="2300" dirty="0"/>
              <a:t>Positive relationships sessions (sexual health/social media/relationships/bullying/appropriate behaviour)</a:t>
            </a:r>
          </a:p>
          <a:p>
            <a:r>
              <a:rPr lang="en-GB" sz="2300" dirty="0"/>
              <a:t>Art therapy – encourage creativity</a:t>
            </a:r>
          </a:p>
          <a:p>
            <a:r>
              <a:rPr lang="en-GB" sz="2300" dirty="0"/>
              <a:t>Mindfulness sessions</a:t>
            </a:r>
          </a:p>
          <a:p>
            <a:r>
              <a:rPr lang="en-GB" sz="2300" dirty="0"/>
              <a:t>Lego therapy</a:t>
            </a:r>
          </a:p>
          <a:p>
            <a:r>
              <a:rPr lang="en-GB" sz="2300" dirty="0"/>
              <a:t>Forest schools – learning from other countries</a:t>
            </a:r>
          </a:p>
          <a:p>
            <a:endParaRPr lang="en-GB" dirty="0"/>
          </a:p>
          <a:p>
            <a:endParaRPr lang="en-GB" dirty="0"/>
          </a:p>
        </p:txBody>
      </p:sp>
    </p:spTree>
    <p:extLst>
      <p:ext uri="{BB962C8B-B14F-4D97-AF65-F5344CB8AC3E}">
        <p14:creationId xmlns:p14="http://schemas.microsoft.com/office/powerpoint/2010/main" val="2080027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72132-B389-47CA-85B5-E7A79AA92081}"/>
              </a:ext>
            </a:extLst>
          </p:cNvPr>
          <p:cNvSpPr>
            <a:spLocks noGrp="1"/>
          </p:cNvSpPr>
          <p:nvPr>
            <p:ph type="title"/>
          </p:nvPr>
        </p:nvSpPr>
        <p:spPr/>
        <p:txBody>
          <a:bodyPr/>
          <a:lstStyle/>
          <a:p>
            <a:r>
              <a:rPr lang="en-GB" dirty="0"/>
              <a:t>I would like to reintroduce Max…</a:t>
            </a:r>
          </a:p>
        </p:txBody>
      </p:sp>
      <p:sp>
        <p:nvSpPr>
          <p:cNvPr id="3" name="Content Placeholder 2">
            <a:extLst>
              <a:ext uri="{FF2B5EF4-FFF2-40B4-BE49-F238E27FC236}">
                <a16:creationId xmlns:a16="http://schemas.microsoft.com/office/drawing/2014/main" id="{FB8303CD-87EF-4A27-8723-299EAF3DD21E}"/>
              </a:ext>
            </a:extLst>
          </p:cNvPr>
          <p:cNvSpPr>
            <a:spLocks noGrp="1"/>
          </p:cNvSpPr>
          <p:nvPr>
            <p:ph idx="1"/>
          </p:nvPr>
        </p:nvSpPr>
        <p:spPr>
          <a:xfrm>
            <a:off x="2592925" y="1543050"/>
            <a:ext cx="9094249" cy="5029200"/>
          </a:xfrm>
        </p:spPr>
        <p:txBody>
          <a:bodyPr>
            <a:normAutofit/>
          </a:bodyPr>
          <a:lstStyle/>
          <a:p>
            <a:r>
              <a:rPr lang="en-GB" dirty="0"/>
              <a:t>Max is 14 years old. </a:t>
            </a:r>
          </a:p>
          <a:p>
            <a:r>
              <a:rPr lang="en-GB" dirty="0"/>
              <a:t>His parents separated when he was 1 and was placed into care. </a:t>
            </a:r>
          </a:p>
          <a:p>
            <a:r>
              <a:rPr lang="en-GB" dirty="0"/>
              <a:t>Max is full of energy and is a keen athlete. He enjoys many sports, especially football. His preferred learning style is kinaesthetic, and he enjoys hands on activities that involve “fixing” and making things.</a:t>
            </a:r>
          </a:p>
          <a:p>
            <a:r>
              <a:rPr lang="en-GB" dirty="0"/>
              <a:t>He is shy and this makes him reticent to make friends easily. He feels more confident when wearing his hoodie (he “hides” in the hood). He does not cope well without his hoodie and deals with situations better when he is spoken to on a 1:1 basis. </a:t>
            </a:r>
          </a:p>
          <a:p>
            <a:r>
              <a:rPr lang="en-GB" dirty="0"/>
              <a:t>He has a strong sense of fairness and he believes this to be a quality to find in a good friend. He loves being outdoors and enjoys helping his foster carer at his allotment. He is currently being assessed for ADHD.</a:t>
            </a:r>
          </a:p>
          <a:p>
            <a:endParaRPr lang="en-GB" dirty="0"/>
          </a:p>
        </p:txBody>
      </p:sp>
    </p:spTree>
    <p:extLst>
      <p:ext uri="{BB962C8B-B14F-4D97-AF65-F5344CB8AC3E}">
        <p14:creationId xmlns:p14="http://schemas.microsoft.com/office/powerpoint/2010/main" val="39482206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C594E-364A-425F-8AB2-227985E352C6}"/>
              </a:ext>
            </a:extLst>
          </p:cNvPr>
          <p:cNvSpPr>
            <a:spLocks noGrp="1"/>
          </p:cNvSpPr>
          <p:nvPr>
            <p:ph type="title"/>
          </p:nvPr>
        </p:nvSpPr>
        <p:spPr/>
        <p:txBody>
          <a:bodyPr/>
          <a:lstStyle/>
          <a:p>
            <a:r>
              <a:rPr lang="en-GB" dirty="0"/>
              <a:t>Possible creative approaches to enhance health and well being:</a:t>
            </a:r>
          </a:p>
        </p:txBody>
      </p:sp>
      <p:sp>
        <p:nvSpPr>
          <p:cNvPr id="3" name="Content Placeholder 2">
            <a:extLst>
              <a:ext uri="{FF2B5EF4-FFF2-40B4-BE49-F238E27FC236}">
                <a16:creationId xmlns:a16="http://schemas.microsoft.com/office/drawing/2014/main" id="{2098D819-00FD-4DD9-9F2E-C090F89B1A94}"/>
              </a:ext>
            </a:extLst>
          </p:cNvPr>
          <p:cNvSpPr>
            <a:spLocks noGrp="1"/>
          </p:cNvSpPr>
          <p:nvPr>
            <p:ph idx="1"/>
          </p:nvPr>
        </p:nvSpPr>
        <p:spPr/>
        <p:txBody>
          <a:bodyPr>
            <a:normAutofit/>
          </a:bodyPr>
          <a:lstStyle/>
          <a:p>
            <a:r>
              <a:rPr lang="en-GB" sz="2000" dirty="0"/>
              <a:t>Lego therapy - </a:t>
            </a:r>
            <a:r>
              <a:rPr lang="en-GB" sz="2000" b="1" dirty="0"/>
              <a:t>social competence - </a:t>
            </a:r>
            <a:r>
              <a:rPr lang="en-GB" sz="2000" dirty="0"/>
              <a:t>aids in the concept of “Constructive application” - honing in on a child’s interest to motivate learning (Le Goff et al 2019) </a:t>
            </a:r>
          </a:p>
          <a:p>
            <a:r>
              <a:rPr lang="en-GB" sz="2000" dirty="0"/>
              <a:t>Forest school: Resilience, independence and fundamental principles:</a:t>
            </a:r>
          </a:p>
          <a:p>
            <a:pPr lvl="1"/>
            <a:r>
              <a:rPr lang="en-GB" sz="2000" dirty="0"/>
              <a:t>takes place in a woodland/natural wooded area</a:t>
            </a:r>
          </a:p>
          <a:p>
            <a:pPr lvl="1"/>
            <a:r>
              <a:rPr lang="en-GB" sz="2000" dirty="0"/>
              <a:t>it promotes holistic development/resilience/confidence and independence</a:t>
            </a:r>
          </a:p>
          <a:p>
            <a:pPr lvl="1"/>
            <a:r>
              <a:rPr lang="en-GB" sz="2000" dirty="0"/>
              <a:t>offers learners the opportunity to take supported risks</a:t>
            </a:r>
          </a:p>
          <a:p>
            <a:pPr marL="400050" lvl="1" indent="0">
              <a:buNone/>
            </a:pPr>
            <a:endParaRPr lang="en-GB" dirty="0"/>
          </a:p>
          <a:p>
            <a:endParaRPr lang="en-GB" dirty="0"/>
          </a:p>
        </p:txBody>
      </p:sp>
    </p:spTree>
    <p:extLst>
      <p:ext uri="{BB962C8B-B14F-4D97-AF65-F5344CB8AC3E}">
        <p14:creationId xmlns:p14="http://schemas.microsoft.com/office/powerpoint/2010/main" val="20273779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75BD5-4751-4D25-82FA-E59C014BA5C3}"/>
              </a:ext>
            </a:extLst>
          </p:cNvPr>
          <p:cNvSpPr>
            <a:spLocks noGrp="1"/>
          </p:cNvSpPr>
          <p:nvPr>
            <p:ph type="title"/>
          </p:nvPr>
        </p:nvSpPr>
        <p:spPr>
          <a:xfrm>
            <a:off x="2576001" y="323850"/>
            <a:ext cx="8928612" cy="1581150"/>
          </a:xfrm>
        </p:spPr>
        <p:txBody>
          <a:bodyPr>
            <a:normAutofit/>
          </a:bodyPr>
          <a:lstStyle/>
          <a:p>
            <a:r>
              <a:rPr lang="en-GB" sz="2800" dirty="0"/>
              <a:t>Promoting autonomy, involvement and happiness…</a:t>
            </a:r>
          </a:p>
        </p:txBody>
      </p:sp>
      <p:graphicFrame>
        <p:nvGraphicFramePr>
          <p:cNvPr id="6" name="Table 6">
            <a:extLst>
              <a:ext uri="{FF2B5EF4-FFF2-40B4-BE49-F238E27FC236}">
                <a16:creationId xmlns:a16="http://schemas.microsoft.com/office/drawing/2014/main" id="{8CF3C8CE-43B3-497F-BDAC-7383F3D730C9}"/>
              </a:ext>
            </a:extLst>
          </p:cNvPr>
          <p:cNvGraphicFramePr>
            <a:graphicFrameLocks noGrp="1"/>
          </p:cNvGraphicFramePr>
          <p:nvPr>
            <p:ph idx="1"/>
            <p:extLst>
              <p:ext uri="{D42A27DB-BD31-4B8C-83A1-F6EECF244321}">
                <p14:modId xmlns:p14="http://schemas.microsoft.com/office/powerpoint/2010/main" val="404423600"/>
              </p:ext>
            </p:extLst>
          </p:nvPr>
        </p:nvGraphicFramePr>
        <p:xfrm>
          <a:off x="2576000" y="1447800"/>
          <a:ext cx="9220199" cy="5425440"/>
        </p:xfrm>
        <a:graphic>
          <a:graphicData uri="http://schemas.openxmlformats.org/drawingml/2006/table">
            <a:tbl>
              <a:tblPr firstRow="1" bandRow="1">
                <a:tableStyleId>{5C22544A-7EE6-4342-B048-85BDC9FD1C3A}</a:tableStyleId>
              </a:tblPr>
              <a:tblGrid>
                <a:gridCol w="2420730">
                  <a:extLst>
                    <a:ext uri="{9D8B030D-6E8A-4147-A177-3AD203B41FA5}">
                      <a16:colId xmlns:a16="http://schemas.microsoft.com/office/drawing/2014/main" val="1315893354"/>
                    </a:ext>
                  </a:extLst>
                </a:gridCol>
                <a:gridCol w="3719719">
                  <a:extLst>
                    <a:ext uri="{9D8B030D-6E8A-4147-A177-3AD203B41FA5}">
                      <a16:colId xmlns:a16="http://schemas.microsoft.com/office/drawing/2014/main" val="1885855850"/>
                    </a:ext>
                  </a:extLst>
                </a:gridCol>
                <a:gridCol w="3079750">
                  <a:extLst>
                    <a:ext uri="{9D8B030D-6E8A-4147-A177-3AD203B41FA5}">
                      <a16:colId xmlns:a16="http://schemas.microsoft.com/office/drawing/2014/main" val="2727357383"/>
                    </a:ext>
                  </a:extLst>
                </a:gridCol>
              </a:tblGrid>
              <a:tr h="370840">
                <a:tc>
                  <a:txBody>
                    <a:bodyPr/>
                    <a:lstStyle/>
                    <a:p>
                      <a:r>
                        <a:rPr lang="en-GB" sz="2000" dirty="0"/>
                        <a:t>Possible targets</a:t>
                      </a:r>
                    </a:p>
                  </a:txBody>
                  <a:tcPr/>
                </a:tc>
                <a:tc>
                  <a:txBody>
                    <a:bodyPr/>
                    <a:lstStyle/>
                    <a:p>
                      <a:r>
                        <a:rPr lang="en-GB" sz="2000" dirty="0"/>
                        <a:t>Lego Therapy</a:t>
                      </a:r>
                    </a:p>
                  </a:txBody>
                  <a:tcPr/>
                </a:tc>
                <a:tc>
                  <a:txBody>
                    <a:bodyPr/>
                    <a:lstStyle/>
                    <a:p>
                      <a:r>
                        <a:rPr lang="en-GB" sz="2000" dirty="0"/>
                        <a:t>Forest School</a:t>
                      </a:r>
                    </a:p>
                  </a:txBody>
                  <a:tcPr/>
                </a:tc>
                <a:extLst>
                  <a:ext uri="{0D108BD9-81ED-4DB2-BD59-A6C34878D82A}">
                    <a16:rowId xmlns:a16="http://schemas.microsoft.com/office/drawing/2014/main" val="789223299"/>
                  </a:ext>
                </a:extLst>
              </a:tr>
              <a:tr h="370840">
                <a:tc>
                  <a:txBody>
                    <a:bodyPr/>
                    <a:lstStyle/>
                    <a:p>
                      <a:r>
                        <a:rPr lang="en-GB" dirty="0"/>
                        <a:t>To work with others (to encourage pro social behaviour)</a:t>
                      </a:r>
                    </a:p>
                  </a:txBody>
                  <a:tcPr/>
                </a:tc>
                <a:tc>
                  <a:txBody>
                    <a:bodyPr/>
                    <a:lstStyle/>
                    <a:p>
                      <a:r>
                        <a:rPr lang="en-GB" dirty="0"/>
                        <a:t>Turn taking during session</a:t>
                      </a:r>
                    </a:p>
                  </a:txBody>
                  <a:tcPr/>
                </a:tc>
                <a:tc>
                  <a:txBody>
                    <a:bodyPr/>
                    <a:lstStyle/>
                    <a:p>
                      <a:r>
                        <a:rPr lang="en-GB" dirty="0"/>
                        <a:t>Turn Taking during session</a:t>
                      </a:r>
                    </a:p>
                  </a:txBody>
                  <a:tcPr/>
                </a:tc>
                <a:extLst>
                  <a:ext uri="{0D108BD9-81ED-4DB2-BD59-A6C34878D82A}">
                    <a16:rowId xmlns:a16="http://schemas.microsoft.com/office/drawing/2014/main" val="1477476766"/>
                  </a:ext>
                </a:extLst>
              </a:tr>
              <a:tr h="370840">
                <a:tc>
                  <a:txBody>
                    <a:bodyPr/>
                    <a:lstStyle/>
                    <a:p>
                      <a:r>
                        <a:rPr lang="en-GB" dirty="0"/>
                        <a:t>To encourage appropriate communication with others (use of appropriate language and body gestures)</a:t>
                      </a:r>
                    </a:p>
                  </a:txBody>
                  <a:tcPr/>
                </a:tc>
                <a:tc>
                  <a:txBody>
                    <a:bodyPr/>
                    <a:lstStyle/>
                    <a:p>
                      <a:r>
                        <a:rPr lang="en-GB" dirty="0"/>
                        <a:t>To ask for Lego parts and use appropriate language</a:t>
                      </a:r>
                    </a:p>
                  </a:txBody>
                  <a:tcPr/>
                </a:tc>
                <a:tc>
                  <a:txBody>
                    <a:bodyPr/>
                    <a:lstStyle/>
                    <a:p>
                      <a:r>
                        <a:rPr lang="en-GB" dirty="0"/>
                        <a:t>To share equipment and complete a task</a:t>
                      </a:r>
                    </a:p>
                  </a:txBody>
                  <a:tcPr/>
                </a:tc>
                <a:extLst>
                  <a:ext uri="{0D108BD9-81ED-4DB2-BD59-A6C34878D82A}">
                    <a16:rowId xmlns:a16="http://schemas.microsoft.com/office/drawing/2014/main" val="2599615225"/>
                  </a:ext>
                </a:extLst>
              </a:tr>
              <a:tr h="370840">
                <a:tc>
                  <a:txBody>
                    <a:bodyPr/>
                    <a:lstStyle/>
                    <a:p>
                      <a:r>
                        <a:rPr lang="en-GB" dirty="0"/>
                        <a:t>To partake in an activity for full duration (to encourage resilience)</a:t>
                      </a:r>
                    </a:p>
                  </a:txBody>
                  <a:tcPr/>
                </a:tc>
                <a:tc>
                  <a:txBody>
                    <a:bodyPr/>
                    <a:lstStyle/>
                    <a:p>
                      <a:r>
                        <a:rPr lang="en-GB" dirty="0"/>
                        <a:t>To follow instructions to build a Lego figure in its entirety</a:t>
                      </a:r>
                    </a:p>
                  </a:txBody>
                  <a:tcPr/>
                </a:tc>
                <a:tc>
                  <a:txBody>
                    <a:bodyPr/>
                    <a:lstStyle/>
                    <a:p>
                      <a:r>
                        <a:rPr lang="en-GB" dirty="0"/>
                        <a:t>To follow instructions to complete outdoor task set</a:t>
                      </a:r>
                    </a:p>
                  </a:txBody>
                  <a:tcPr/>
                </a:tc>
                <a:extLst>
                  <a:ext uri="{0D108BD9-81ED-4DB2-BD59-A6C34878D82A}">
                    <a16:rowId xmlns:a16="http://schemas.microsoft.com/office/drawing/2014/main" val="3066841322"/>
                  </a:ext>
                </a:extLst>
              </a:tr>
              <a:tr h="370840">
                <a:tc>
                  <a:txBody>
                    <a:bodyPr/>
                    <a:lstStyle/>
                    <a:p>
                      <a:r>
                        <a:rPr lang="en-GB" dirty="0"/>
                        <a:t>To show enjoyment in a task</a:t>
                      </a:r>
                    </a:p>
                  </a:txBody>
                  <a:tcPr/>
                </a:tc>
                <a:tc>
                  <a:txBody>
                    <a:bodyPr/>
                    <a:lstStyle/>
                    <a:p>
                      <a:r>
                        <a:rPr lang="en-GB" dirty="0"/>
                        <a:t>Sense of achievement when completed </a:t>
                      </a:r>
                    </a:p>
                  </a:txBody>
                  <a:tcPr/>
                </a:tc>
                <a:tc>
                  <a:txBody>
                    <a:bodyPr/>
                    <a:lstStyle/>
                    <a:p>
                      <a:r>
                        <a:rPr lang="en-GB" dirty="0"/>
                        <a:t>Sense of freedom outdoors</a:t>
                      </a:r>
                    </a:p>
                  </a:txBody>
                  <a:tcPr/>
                </a:tc>
                <a:extLst>
                  <a:ext uri="{0D108BD9-81ED-4DB2-BD59-A6C34878D82A}">
                    <a16:rowId xmlns:a16="http://schemas.microsoft.com/office/drawing/2014/main" val="4175573396"/>
                  </a:ext>
                </a:extLst>
              </a:tr>
            </a:tbl>
          </a:graphicData>
        </a:graphic>
      </p:graphicFrame>
    </p:spTree>
    <p:extLst>
      <p:ext uri="{BB962C8B-B14F-4D97-AF65-F5344CB8AC3E}">
        <p14:creationId xmlns:p14="http://schemas.microsoft.com/office/powerpoint/2010/main" val="5409929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A2C02-A80B-471F-B095-EC95910CEEEB}"/>
              </a:ext>
            </a:extLst>
          </p:cNvPr>
          <p:cNvSpPr>
            <a:spLocks noGrp="1"/>
          </p:cNvSpPr>
          <p:nvPr>
            <p:ph type="title"/>
          </p:nvPr>
        </p:nvSpPr>
        <p:spPr/>
        <p:txBody>
          <a:bodyPr>
            <a:normAutofit/>
          </a:bodyPr>
          <a:lstStyle/>
          <a:p>
            <a:r>
              <a:rPr lang="en-GB" dirty="0"/>
              <a:t>Self actualisation through intervention…really?</a:t>
            </a:r>
          </a:p>
        </p:txBody>
      </p:sp>
      <p:sp>
        <p:nvSpPr>
          <p:cNvPr id="3" name="Content Placeholder 2">
            <a:extLst>
              <a:ext uri="{FF2B5EF4-FFF2-40B4-BE49-F238E27FC236}">
                <a16:creationId xmlns:a16="http://schemas.microsoft.com/office/drawing/2014/main" id="{5A475E5C-A3D2-46C0-B709-EC19D3BE3030}"/>
              </a:ext>
            </a:extLst>
          </p:cNvPr>
          <p:cNvSpPr>
            <a:spLocks noGrp="1"/>
          </p:cNvSpPr>
          <p:nvPr>
            <p:ph idx="1"/>
          </p:nvPr>
        </p:nvSpPr>
        <p:spPr>
          <a:xfrm>
            <a:off x="2466974" y="1838325"/>
            <a:ext cx="9477376" cy="4895850"/>
          </a:xfrm>
        </p:spPr>
        <p:txBody>
          <a:bodyPr>
            <a:normAutofit fontScale="77500" lnSpcReduction="20000"/>
          </a:bodyPr>
          <a:lstStyle/>
          <a:p>
            <a:r>
              <a:rPr lang="en-GB" sz="2500" dirty="0"/>
              <a:t>Self actualisation -  to know his strengths, improved interpersonal relations and independence</a:t>
            </a:r>
          </a:p>
          <a:p>
            <a:pPr marL="0" indent="0">
              <a:buNone/>
            </a:pPr>
            <a:endParaRPr lang="en-GB" sz="2500" dirty="0"/>
          </a:p>
          <a:p>
            <a:r>
              <a:rPr lang="en-GB" sz="2500" dirty="0"/>
              <a:t>The interests that Max has expressed and his preferred way of learning – ADHD – do changes in the curriculum really offer flexibility?</a:t>
            </a:r>
          </a:p>
          <a:p>
            <a:endParaRPr lang="en-GB" sz="2500" dirty="0"/>
          </a:p>
          <a:p>
            <a:r>
              <a:rPr lang="en-GB" sz="2500" dirty="0"/>
              <a:t>Putting theory into practice: Dewey, Montessori, Reggio, Maslow – do we?</a:t>
            </a:r>
          </a:p>
          <a:p>
            <a:pPr marL="0" indent="0">
              <a:buNone/>
            </a:pPr>
            <a:endParaRPr lang="en-GB" sz="2500" dirty="0"/>
          </a:p>
          <a:p>
            <a:r>
              <a:rPr lang="en-GB" sz="2500" dirty="0"/>
              <a:t>Looking towards effective practice in other countries – Germany/Finland – yet we are still governed by assessing the risk in a litigious society</a:t>
            </a:r>
          </a:p>
          <a:p>
            <a:pPr marL="0" indent="0">
              <a:buNone/>
            </a:pPr>
            <a:endParaRPr lang="en-GB" sz="2500" dirty="0"/>
          </a:p>
          <a:p>
            <a:r>
              <a:rPr lang="en-GB" sz="2500" dirty="0"/>
              <a:t>School data, outcomes and Inspection – still a priority – which can result in…</a:t>
            </a:r>
          </a:p>
          <a:p>
            <a:pPr marL="0" indent="0">
              <a:buNone/>
            </a:pPr>
            <a:endParaRPr lang="en-GB" sz="2500" dirty="0"/>
          </a:p>
          <a:p>
            <a:r>
              <a:rPr lang="en-GB" sz="2500" dirty="0"/>
              <a:t>Tokenism – a slippery slope</a:t>
            </a:r>
          </a:p>
          <a:p>
            <a:pPr marL="0" indent="0">
              <a:buNone/>
            </a:pPr>
            <a:endParaRPr lang="en-GB" sz="2500" dirty="0"/>
          </a:p>
          <a:p>
            <a:endParaRPr lang="en-GB" altLang="en-US" sz="2400" dirty="0"/>
          </a:p>
        </p:txBody>
      </p:sp>
    </p:spTree>
    <p:extLst>
      <p:ext uri="{BB962C8B-B14F-4D97-AF65-F5344CB8AC3E}">
        <p14:creationId xmlns:p14="http://schemas.microsoft.com/office/powerpoint/2010/main" val="29471292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911DA-6951-4E79-8372-9A4CAE9762B8}"/>
              </a:ext>
            </a:extLst>
          </p:cNvPr>
          <p:cNvSpPr>
            <a:spLocks noGrp="1"/>
          </p:cNvSpPr>
          <p:nvPr>
            <p:ph type="title"/>
          </p:nvPr>
        </p:nvSpPr>
        <p:spPr/>
        <p:txBody>
          <a:bodyPr>
            <a:normAutofit fontScale="90000"/>
          </a:bodyPr>
          <a:lstStyle/>
          <a:p>
            <a:r>
              <a:rPr lang="en-GB" dirty="0"/>
              <a:t>What might Max want…what does Max need…what will make him happy?</a:t>
            </a:r>
          </a:p>
        </p:txBody>
      </p:sp>
      <p:sp>
        <p:nvSpPr>
          <p:cNvPr id="3" name="Content Placeholder 2">
            <a:extLst>
              <a:ext uri="{FF2B5EF4-FFF2-40B4-BE49-F238E27FC236}">
                <a16:creationId xmlns:a16="http://schemas.microsoft.com/office/drawing/2014/main" id="{BC3E0F33-1151-42BF-B7FE-B588AF9F8D1F}"/>
              </a:ext>
            </a:extLst>
          </p:cNvPr>
          <p:cNvSpPr>
            <a:spLocks noGrp="1"/>
          </p:cNvSpPr>
          <p:nvPr>
            <p:ph idx="1"/>
          </p:nvPr>
        </p:nvSpPr>
        <p:spPr/>
        <p:txBody>
          <a:bodyPr>
            <a:normAutofit fontScale="85000" lnSpcReduction="10000"/>
          </a:bodyPr>
          <a:lstStyle/>
          <a:p>
            <a:r>
              <a:rPr lang="en-GB" sz="2800" dirty="0"/>
              <a:t>Hope for the future?</a:t>
            </a:r>
          </a:p>
          <a:p>
            <a:r>
              <a:rPr lang="en-GB" sz="2800" dirty="0"/>
              <a:t>5 ways to well being – take notice, connect, give, be active and keep learning</a:t>
            </a:r>
          </a:p>
          <a:p>
            <a:r>
              <a:rPr lang="en-GB" sz="2800" dirty="0"/>
              <a:t>Clear boundaries – but the </a:t>
            </a:r>
            <a:r>
              <a:rPr lang="en-GB" sz="2800" b="1" dirty="0"/>
              <a:t>freedom</a:t>
            </a:r>
            <a:r>
              <a:rPr lang="en-GB" sz="2800" dirty="0"/>
              <a:t> to function within these boundaries</a:t>
            </a:r>
          </a:p>
          <a:p>
            <a:r>
              <a:rPr lang="en-GB" sz="2800" dirty="0"/>
              <a:t>Genuine reciprocated respect from adults – </a:t>
            </a:r>
            <a:r>
              <a:rPr lang="en-GB" sz="2800" b="1" dirty="0"/>
              <a:t>risk takers</a:t>
            </a:r>
            <a:r>
              <a:rPr lang="en-GB" sz="2800" dirty="0"/>
              <a:t>!</a:t>
            </a:r>
          </a:p>
          <a:p>
            <a:r>
              <a:rPr lang="en-GB" sz="2800" dirty="0"/>
              <a:t>Understand social change– and that his world is an adult construct</a:t>
            </a:r>
          </a:p>
          <a:p>
            <a:r>
              <a:rPr lang="en-GB" sz="2800" b="1" dirty="0"/>
              <a:t>Trust – to be trusted</a:t>
            </a:r>
          </a:p>
          <a:p>
            <a:pPr marL="0" indent="0">
              <a:buNone/>
            </a:pPr>
            <a:endParaRPr lang="en-GB" sz="2800" dirty="0"/>
          </a:p>
          <a:p>
            <a:endParaRPr lang="en-GB" sz="2800" dirty="0"/>
          </a:p>
          <a:p>
            <a:endParaRPr lang="en-GB" sz="2800" dirty="0"/>
          </a:p>
        </p:txBody>
      </p:sp>
    </p:spTree>
    <p:extLst>
      <p:ext uri="{BB962C8B-B14F-4D97-AF65-F5344CB8AC3E}">
        <p14:creationId xmlns:p14="http://schemas.microsoft.com/office/powerpoint/2010/main" val="36907652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C149F-EAB0-42B9-B557-3E2D6E38A3A4}"/>
              </a:ext>
            </a:extLst>
          </p:cNvPr>
          <p:cNvSpPr>
            <a:spLocks noGrp="1"/>
          </p:cNvSpPr>
          <p:nvPr>
            <p:ph type="title"/>
          </p:nvPr>
        </p:nvSpPr>
        <p:spPr/>
        <p:txBody>
          <a:bodyPr>
            <a:normAutofit fontScale="90000"/>
          </a:bodyPr>
          <a:lstStyle/>
          <a:p>
            <a:r>
              <a:rPr lang="en-GB" dirty="0"/>
              <a:t>To conclude:</a:t>
            </a:r>
            <a:br>
              <a:rPr lang="en-GB" dirty="0"/>
            </a:br>
            <a:br>
              <a:rPr lang="en-GB" dirty="0"/>
            </a:br>
            <a:r>
              <a:rPr lang="en-GB" dirty="0"/>
              <a:t>The most effective creative approach in professional practice is… </a:t>
            </a:r>
            <a:br>
              <a:rPr lang="en-GB" dirty="0"/>
            </a:br>
            <a:br>
              <a:rPr lang="en-GB" dirty="0"/>
            </a:br>
            <a:br>
              <a:rPr lang="en-GB" dirty="0"/>
            </a:br>
            <a:br>
              <a:rPr lang="en-GB" dirty="0"/>
            </a:br>
            <a:br>
              <a:rPr lang="en-GB" dirty="0"/>
            </a:br>
            <a:br>
              <a:rPr lang="en-GB" dirty="0"/>
            </a:br>
            <a:endParaRPr lang="en-GB" dirty="0"/>
          </a:p>
        </p:txBody>
      </p:sp>
      <p:sp>
        <p:nvSpPr>
          <p:cNvPr id="3" name="Content Placeholder 2">
            <a:extLst>
              <a:ext uri="{FF2B5EF4-FFF2-40B4-BE49-F238E27FC236}">
                <a16:creationId xmlns:a16="http://schemas.microsoft.com/office/drawing/2014/main" id="{95CCAF11-2BB6-4A68-BBC8-AB422A5B8415}"/>
              </a:ext>
            </a:extLst>
          </p:cNvPr>
          <p:cNvSpPr>
            <a:spLocks noGrp="1"/>
          </p:cNvSpPr>
          <p:nvPr>
            <p:ph idx="1"/>
          </p:nvPr>
        </p:nvSpPr>
        <p:spPr/>
        <p:txBody>
          <a:bodyPr/>
          <a:lstStyle/>
          <a:p>
            <a:pPr marL="0" indent="0" algn="just">
              <a:buNone/>
            </a:pPr>
            <a:endParaRPr lang="en-GB" sz="2800" dirty="0"/>
          </a:p>
          <a:p>
            <a:pPr marL="0" indent="0" algn="just">
              <a:buNone/>
            </a:pPr>
            <a:endParaRPr lang="en-GB" sz="2800" dirty="0"/>
          </a:p>
          <a:p>
            <a:pPr algn="just"/>
            <a:r>
              <a:rPr lang="en-GB" sz="2800" dirty="0"/>
              <a:t>“…to see things as they are…Then what matters most is how we think, and how we think is metamorphosing because – everywhere – there are signs of hope.”</a:t>
            </a:r>
          </a:p>
          <a:p>
            <a:pPr marL="0" indent="0" algn="just">
              <a:buNone/>
            </a:pPr>
            <a:r>
              <a:rPr lang="en-GB" sz="2800" dirty="0"/>
              <a:t>                                                              (Dorling 2015)</a:t>
            </a:r>
          </a:p>
        </p:txBody>
      </p:sp>
    </p:spTree>
    <p:extLst>
      <p:ext uri="{BB962C8B-B14F-4D97-AF65-F5344CB8AC3E}">
        <p14:creationId xmlns:p14="http://schemas.microsoft.com/office/powerpoint/2010/main" val="2855489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0AFE3-8788-4D5E-8F3E-0DA4B99B760E}"/>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F656899D-B289-4C5C-B7EE-277750F0452E}"/>
              </a:ext>
            </a:extLst>
          </p:cNvPr>
          <p:cNvSpPr>
            <a:spLocks noGrp="1"/>
          </p:cNvSpPr>
          <p:nvPr>
            <p:ph idx="1"/>
          </p:nvPr>
        </p:nvSpPr>
        <p:spPr/>
        <p:txBody>
          <a:bodyPr>
            <a:normAutofit fontScale="92500"/>
          </a:bodyPr>
          <a:lstStyle/>
          <a:p>
            <a:r>
              <a:rPr lang="en-GB" dirty="0"/>
              <a:t>Dorling, D. (No date). ‘An introduction to Injustice: Why Social Inequality Still Persists’. Available at </a:t>
            </a:r>
            <a:r>
              <a:rPr lang="en-GB" dirty="0">
                <a:hlinkClick r:id="rId2"/>
              </a:rPr>
              <a:t>https://moodle.uwtsd.ac.uk/course/view.php?id=5936</a:t>
            </a:r>
            <a:r>
              <a:rPr lang="en-GB" dirty="0"/>
              <a:t> (Accessed: 7 January 2020)</a:t>
            </a:r>
          </a:p>
          <a:p>
            <a:r>
              <a:rPr lang="en-GB" dirty="0"/>
              <a:t>Dowler, E and </a:t>
            </a:r>
            <a:r>
              <a:rPr lang="en-GB" dirty="0" err="1"/>
              <a:t>Lambia</a:t>
            </a:r>
            <a:r>
              <a:rPr lang="en-GB" dirty="0"/>
              <a:t>-Mumford, H. (2015) ‘Hunger, ‘Food and Social Policy in Austerity Social Policy and Society’. Journal of Social Policy and Society.  pp. 411–415 doi:10.1017/S1474746415000159.</a:t>
            </a:r>
          </a:p>
          <a:p>
            <a:r>
              <a:rPr lang="en-GB" dirty="0"/>
              <a:t>Hallett, C and </a:t>
            </a:r>
            <a:r>
              <a:rPr lang="en-GB" dirty="0" err="1"/>
              <a:t>Prout</a:t>
            </a:r>
            <a:r>
              <a:rPr lang="en-GB" dirty="0"/>
              <a:t>, A. </a:t>
            </a:r>
            <a:r>
              <a:rPr lang="en-GB" i="1" dirty="0"/>
              <a:t> Hearing the Voices of Children. </a:t>
            </a:r>
            <a:r>
              <a:rPr lang="en-GB" dirty="0"/>
              <a:t>(2013). Oxon: Routledge Falmer. </a:t>
            </a:r>
          </a:p>
          <a:p>
            <a:r>
              <a:rPr lang="en-GB" dirty="0"/>
              <a:t>Jones, P and Welch, S. </a:t>
            </a:r>
            <a:r>
              <a:rPr lang="en-GB" i="1" dirty="0"/>
              <a:t>Rethinking Children’s Rights: Attitudes in Contemporary Society.</a:t>
            </a:r>
            <a:r>
              <a:rPr lang="en-GB" dirty="0"/>
              <a:t> (2013). United Kingdom: Continuum International Publishing Group Ltd, </a:t>
            </a:r>
          </a:p>
          <a:p>
            <a:r>
              <a:rPr lang="en-GB" dirty="0"/>
              <a:t>La </a:t>
            </a:r>
            <a:r>
              <a:rPr lang="en-GB" dirty="0" err="1"/>
              <a:t>Placa</a:t>
            </a:r>
            <a:r>
              <a:rPr lang="en-GB" dirty="0"/>
              <a:t>, V., McNaught, A., &amp; Knight, A. (2013). ‘Discourse On Wellbeing In Research And Practice’. </a:t>
            </a:r>
            <a:r>
              <a:rPr lang="en-GB" i="1" dirty="0"/>
              <a:t>International Journal of Wellbeing</a:t>
            </a:r>
            <a:r>
              <a:rPr lang="en-GB" dirty="0"/>
              <a:t>, p. 116-125.</a:t>
            </a:r>
          </a:p>
          <a:p>
            <a:endParaRPr lang="en-GB" dirty="0"/>
          </a:p>
          <a:p>
            <a:endParaRPr lang="en-GB" dirty="0"/>
          </a:p>
        </p:txBody>
      </p:sp>
    </p:spTree>
    <p:extLst>
      <p:ext uri="{BB962C8B-B14F-4D97-AF65-F5344CB8AC3E}">
        <p14:creationId xmlns:p14="http://schemas.microsoft.com/office/powerpoint/2010/main" val="19802536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23541-163E-4343-A83F-CA6E1AC64957}"/>
              </a:ext>
            </a:extLst>
          </p:cNvPr>
          <p:cNvSpPr>
            <a:spLocks noGrp="1"/>
          </p:cNvSpPr>
          <p:nvPr>
            <p:ph type="title"/>
          </p:nvPr>
        </p:nvSpPr>
        <p:spPr/>
        <p:txBody>
          <a:bodyPr/>
          <a:lstStyle/>
          <a:p>
            <a:r>
              <a:rPr lang="en-GB" dirty="0"/>
              <a:t>References </a:t>
            </a:r>
            <a:r>
              <a:rPr lang="en-GB" dirty="0" err="1"/>
              <a:t>contd</a:t>
            </a:r>
            <a:r>
              <a:rPr lang="en-GB" dirty="0"/>
              <a:t>:</a:t>
            </a:r>
          </a:p>
        </p:txBody>
      </p:sp>
      <p:sp>
        <p:nvSpPr>
          <p:cNvPr id="3" name="Content Placeholder 2">
            <a:extLst>
              <a:ext uri="{FF2B5EF4-FFF2-40B4-BE49-F238E27FC236}">
                <a16:creationId xmlns:a16="http://schemas.microsoft.com/office/drawing/2014/main" id="{38FA9257-48CD-4B7E-A742-3C8ECB401A54}"/>
              </a:ext>
            </a:extLst>
          </p:cNvPr>
          <p:cNvSpPr>
            <a:spLocks noGrp="1"/>
          </p:cNvSpPr>
          <p:nvPr>
            <p:ph idx="1"/>
          </p:nvPr>
        </p:nvSpPr>
        <p:spPr/>
        <p:txBody>
          <a:bodyPr>
            <a:normAutofit fontScale="85000" lnSpcReduction="10000"/>
          </a:bodyPr>
          <a:lstStyle/>
          <a:p>
            <a:r>
              <a:rPr lang="en-GB" dirty="0"/>
              <a:t>Le Goff, D, Gomez De La Cuesta, G, Krauss GW and Baron-Cohen, S. Lego-Based Therapy. (2014). London: Jessica Kingsley Publishers.</a:t>
            </a:r>
          </a:p>
          <a:p>
            <a:r>
              <a:rPr lang="en-GB" dirty="0"/>
              <a:t>Musgrave, J. </a:t>
            </a:r>
            <a:r>
              <a:rPr lang="en-GB" i="1" dirty="0"/>
              <a:t>Supporting Children’s Health and Wellbeing.</a:t>
            </a:r>
            <a:r>
              <a:rPr lang="en-GB" dirty="0"/>
              <a:t> (2017). London: SAGE Publications. </a:t>
            </a:r>
          </a:p>
          <a:p>
            <a:r>
              <a:rPr lang="en-GB" dirty="0"/>
              <a:t>Palmer, S. </a:t>
            </a:r>
            <a:r>
              <a:rPr lang="en-GB" i="1" dirty="0"/>
              <a:t>Toxic Childhood: How the modern world is damaging our children and what we can do about it. </a:t>
            </a:r>
            <a:r>
              <a:rPr lang="en-GB" dirty="0"/>
              <a:t>2006. Orion: London. </a:t>
            </a:r>
          </a:p>
          <a:p>
            <a:r>
              <a:rPr lang="en-GB" dirty="0"/>
              <a:t>Piper, C.  </a:t>
            </a:r>
            <a:r>
              <a:rPr lang="en-GB" i="1" dirty="0"/>
              <a:t>Investing in Children; Policy, law and practice in context</a:t>
            </a:r>
            <a:r>
              <a:rPr lang="en-GB" dirty="0"/>
              <a:t>. (2008). United Kingdom: Willan Publishing. </a:t>
            </a:r>
          </a:p>
          <a:p>
            <a:r>
              <a:rPr lang="en-GB" dirty="0" err="1"/>
              <a:t>Ruckert</a:t>
            </a:r>
            <a:r>
              <a:rPr lang="en-GB" dirty="0"/>
              <a:t>, A and </a:t>
            </a:r>
            <a:r>
              <a:rPr lang="en-GB" dirty="0" err="1"/>
              <a:t>Labonte</a:t>
            </a:r>
            <a:r>
              <a:rPr lang="en-GB" dirty="0"/>
              <a:t>, R , ‘Health inequities in the age of austerity: The need for social protection policies’ </a:t>
            </a:r>
            <a:r>
              <a:rPr lang="en-GB" i="1" dirty="0"/>
              <a:t>Journal of Social Science and Medicine</a:t>
            </a:r>
            <a:r>
              <a:rPr lang="en-GB" dirty="0"/>
              <a:t>. Volume 187, pp. 306-311.</a:t>
            </a:r>
          </a:p>
          <a:p>
            <a:r>
              <a:rPr lang="en-GB" dirty="0"/>
              <a:t>Sackville-Ford, M and </a:t>
            </a:r>
            <a:r>
              <a:rPr lang="en-GB" dirty="0" err="1"/>
              <a:t>Davernport</a:t>
            </a:r>
            <a:r>
              <a:rPr lang="en-GB" dirty="0"/>
              <a:t>, H. </a:t>
            </a:r>
            <a:r>
              <a:rPr lang="en-GB" i="1" dirty="0"/>
              <a:t>Critical Issues in Forest School. </a:t>
            </a:r>
            <a:r>
              <a:rPr lang="en-GB" dirty="0"/>
              <a:t>(2019), London: SAGE Publications.</a:t>
            </a:r>
          </a:p>
          <a:p>
            <a:r>
              <a:rPr lang="en-GB" dirty="0"/>
              <a:t>Schon, D. </a:t>
            </a:r>
            <a:r>
              <a:rPr lang="en-GB" i="1" dirty="0"/>
              <a:t>The Reflective Practitioner: How professionals think in action</a:t>
            </a:r>
            <a:r>
              <a:rPr lang="en-GB" dirty="0"/>
              <a:t>. (1983). United States: Basic Books Ltd.</a:t>
            </a:r>
          </a:p>
          <a:p>
            <a:endParaRPr lang="en-GB" dirty="0"/>
          </a:p>
        </p:txBody>
      </p:sp>
    </p:spTree>
    <p:extLst>
      <p:ext uri="{BB962C8B-B14F-4D97-AF65-F5344CB8AC3E}">
        <p14:creationId xmlns:p14="http://schemas.microsoft.com/office/powerpoint/2010/main" val="814266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96B0C-329A-4EB6-A968-E82A547988B3}"/>
              </a:ext>
            </a:extLst>
          </p:cNvPr>
          <p:cNvSpPr>
            <a:spLocks noGrp="1"/>
          </p:cNvSpPr>
          <p:nvPr>
            <p:ph type="title"/>
          </p:nvPr>
        </p:nvSpPr>
        <p:spPr/>
        <p:txBody>
          <a:bodyPr/>
          <a:lstStyle/>
          <a:p>
            <a:r>
              <a:rPr lang="en-GB" dirty="0"/>
              <a:t>References </a:t>
            </a:r>
            <a:r>
              <a:rPr lang="en-GB" dirty="0" err="1"/>
              <a:t>contd</a:t>
            </a:r>
            <a:r>
              <a:rPr lang="en-GB" dirty="0"/>
              <a:t>:</a:t>
            </a:r>
          </a:p>
        </p:txBody>
      </p:sp>
      <p:sp>
        <p:nvSpPr>
          <p:cNvPr id="3" name="Content Placeholder 2">
            <a:extLst>
              <a:ext uri="{FF2B5EF4-FFF2-40B4-BE49-F238E27FC236}">
                <a16:creationId xmlns:a16="http://schemas.microsoft.com/office/drawing/2014/main" id="{EAF1F5B7-3049-49A1-B930-9D3C24142A60}"/>
              </a:ext>
            </a:extLst>
          </p:cNvPr>
          <p:cNvSpPr>
            <a:spLocks noGrp="1"/>
          </p:cNvSpPr>
          <p:nvPr>
            <p:ph idx="1"/>
          </p:nvPr>
        </p:nvSpPr>
        <p:spPr/>
        <p:txBody>
          <a:bodyPr/>
          <a:lstStyle/>
          <a:p>
            <a:endParaRPr lang="en-GB" dirty="0"/>
          </a:p>
        </p:txBody>
      </p:sp>
      <p:sp>
        <p:nvSpPr>
          <p:cNvPr id="4" name="Rectangle 3">
            <a:extLst>
              <a:ext uri="{FF2B5EF4-FFF2-40B4-BE49-F238E27FC236}">
                <a16:creationId xmlns:a16="http://schemas.microsoft.com/office/drawing/2014/main" id="{6E7840B4-33D3-4D6F-91C6-21D8D457E661}"/>
              </a:ext>
            </a:extLst>
          </p:cNvPr>
          <p:cNvSpPr/>
          <p:nvPr/>
        </p:nvSpPr>
        <p:spPr>
          <a:xfrm>
            <a:off x="3286125" y="2693109"/>
            <a:ext cx="6096000" cy="3446713"/>
          </a:xfrm>
          <a:prstGeom prst="rect">
            <a:avLst/>
          </a:prstGeom>
        </p:spPr>
        <p:txBody>
          <a:bodyPr>
            <a:spAutoFit/>
          </a:bodyPr>
          <a:lstStyle/>
          <a:p>
            <a:pPr>
              <a:lnSpc>
                <a:spcPct val="115000"/>
              </a:lnSpc>
              <a:spcAft>
                <a:spcPts val="1000"/>
              </a:spcAft>
            </a:pPr>
            <a:r>
              <a:rPr lang="en-GB" dirty="0" err="1">
                <a:latin typeface="Times New Roman" panose="02020603050405020304" pitchFamily="18" charset="0"/>
                <a:ea typeface="Calibri" panose="020F0502020204030204" pitchFamily="34" charset="0"/>
                <a:cs typeface="Times New Roman" panose="02020603050405020304" pitchFamily="18" charset="0"/>
              </a:rPr>
              <a:t>Shellman</a:t>
            </a:r>
            <a:r>
              <a:rPr lang="en-GB" dirty="0">
                <a:latin typeface="Times New Roman" panose="02020603050405020304" pitchFamily="18" charset="0"/>
                <a:ea typeface="Calibri" panose="020F0502020204030204" pitchFamily="34" charset="0"/>
                <a:cs typeface="Times New Roman" panose="02020603050405020304" pitchFamily="18" charset="0"/>
              </a:rPr>
              <a:t>, A and Hill, E. ‘Flourishing through Resilience: The Impact of a College Outdoor Education Program’ (2017). </a:t>
            </a:r>
            <a:r>
              <a:rPr lang="en-GB" i="1" dirty="0">
                <a:latin typeface="Times New Roman" panose="02020603050405020304" pitchFamily="18" charset="0"/>
                <a:ea typeface="Calibri" panose="020F0502020204030204" pitchFamily="34" charset="0"/>
                <a:cs typeface="Times New Roman" panose="02020603050405020304" pitchFamily="18" charset="0"/>
              </a:rPr>
              <a:t>Journal of Park and Recreation Administration</a:t>
            </a:r>
            <a:r>
              <a:rPr lang="en-GB" dirty="0">
                <a:latin typeface="Times New Roman" panose="02020603050405020304" pitchFamily="18" charset="0"/>
                <a:ea typeface="Calibri" panose="020F0502020204030204" pitchFamily="34" charset="0"/>
                <a:cs typeface="Times New Roman" panose="02020603050405020304" pitchFamily="18" charset="0"/>
              </a:rPr>
              <a:t> Winter, Volume 35, Number 4 pp. 59–68.</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dirty="0" err="1">
                <a:latin typeface="Times New Roman" panose="02020603050405020304" pitchFamily="18" charset="0"/>
                <a:ea typeface="Calibri" panose="020F0502020204030204" pitchFamily="34" charset="0"/>
                <a:cs typeface="Times New Roman" panose="02020603050405020304" pitchFamily="18" charset="0"/>
              </a:rPr>
              <a:t>Underdown</a:t>
            </a:r>
            <a:r>
              <a:rPr lang="en-GB" dirty="0">
                <a:latin typeface="Times New Roman" panose="02020603050405020304" pitchFamily="18" charset="0"/>
                <a:ea typeface="Calibri" panose="020F0502020204030204" pitchFamily="34" charset="0"/>
                <a:cs typeface="Times New Roman" panose="02020603050405020304" pitchFamily="18" charset="0"/>
              </a:rPr>
              <a:t>, A. </a:t>
            </a:r>
            <a:r>
              <a:rPr lang="en-GB" i="1" dirty="0">
                <a:latin typeface="Times New Roman" panose="02020603050405020304" pitchFamily="18" charset="0"/>
                <a:ea typeface="Calibri" panose="020F0502020204030204" pitchFamily="34" charset="0"/>
                <a:cs typeface="Times New Roman" panose="02020603050405020304" pitchFamily="18" charset="0"/>
              </a:rPr>
              <a:t>Young Children’s Health and Well-being</a:t>
            </a:r>
            <a:r>
              <a:rPr lang="en-GB" dirty="0">
                <a:latin typeface="Times New Roman" panose="02020603050405020304" pitchFamily="18" charset="0"/>
                <a:ea typeface="Calibri" panose="020F0502020204030204" pitchFamily="34" charset="0"/>
                <a:cs typeface="Times New Roman" panose="02020603050405020304" pitchFamily="18" charset="0"/>
              </a:rPr>
              <a:t>. (2007). England: Open University Press.</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dirty="0">
                <a:latin typeface="Times New Roman" panose="02020603050405020304" pitchFamily="18" charset="0"/>
                <a:ea typeface="Calibri" panose="020F0502020204030204" pitchFamily="34"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dirty="0">
                <a:latin typeface="Times New Roman" panose="02020603050405020304" pitchFamily="18" charset="0"/>
                <a:ea typeface="Calibri" panose="020F0502020204030204" pitchFamily="34"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dirty="0">
                <a:latin typeface="Times New Roman" panose="02020603050405020304" pitchFamily="18" charset="0"/>
                <a:ea typeface="Calibri" panose="020F0502020204030204" pitchFamily="34" charset="0"/>
                <a:cs typeface="Times New Roman" panose="02020603050405020304" pitchFamily="18" charset="0"/>
              </a:rPr>
              <a:t> </a:t>
            </a:r>
            <a:r>
              <a:rPr lang="en-GB" sz="1600" dirty="0">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187752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51DC1-ABDB-4B0F-AC12-9F40954A7BD6}"/>
              </a:ext>
            </a:extLst>
          </p:cNvPr>
          <p:cNvSpPr>
            <a:spLocks noGrp="1"/>
          </p:cNvSpPr>
          <p:nvPr>
            <p:ph type="title"/>
          </p:nvPr>
        </p:nvSpPr>
        <p:spPr/>
        <p:txBody>
          <a:bodyPr/>
          <a:lstStyle/>
          <a:p>
            <a:r>
              <a:rPr lang="en-GB" dirty="0"/>
              <a:t>References </a:t>
            </a:r>
            <a:r>
              <a:rPr lang="en-GB" dirty="0" err="1"/>
              <a:t>contd</a:t>
            </a:r>
            <a:r>
              <a:rPr lang="en-GB" dirty="0"/>
              <a:t>:</a:t>
            </a:r>
          </a:p>
        </p:txBody>
      </p:sp>
      <p:sp>
        <p:nvSpPr>
          <p:cNvPr id="3" name="Content Placeholder 2">
            <a:extLst>
              <a:ext uri="{FF2B5EF4-FFF2-40B4-BE49-F238E27FC236}">
                <a16:creationId xmlns:a16="http://schemas.microsoft.com/office/drawing/2014/main" id="{93D05C2E-AE1A-4C96-8225-888A7311737C}"/>
              </a:ext>
            </a:extLst>
          </p:cNvPr>
          <p:cNvSpPr>
            <a:spLocks noGrp="1"/>
          </p:cNvSpPr>
          <p:nvPr>
            <p:ph idx="1"/>
          </p:nvPr>
        </p:nvSpPr>
        <p:spPr/>
        <p:txBody>
          <a:bodyPr>
            <a:normAutofit lnSpcReduction="10000"/>
          </a:bodyPr>
          <a:lstStyle/>
          <a:p>
            <a:pPr>
              <a:lnSpc>
                <a:spcPct val="115000"/>
              </a:lnSpc>
              <a:spcAft>
                <a:spcPts val="1000"/>
              </a:spcAft>
            </a:pPr>
            <a:r>
              <a:rPr lang="en-GB" u="sng" dirty="0">
                <a:solidFill>
                  <a:schemeClr val="tx1"/>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The Children Society. Mental Health Statistics. Available at</a:t>
            </a:r>
            <a:r>
              <a:rPr lang="en-GB" dirty="0">
                <a:solidFill>
                  <a:schemeClr val="tx1"/>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 </a:t>
            </a:r>
            <a:r>
              <a:rPr lang="en-GB" dirty="0">
                <a:solidFill>
                  <a:srgbClr val="FF0000"/>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https://www.childrenssociety.org.uk/news-and-blogs/our-blog/mental-health-statistics</a:t>
            </a:r>
            <a:r>
              <a:rPr lang="en-GB" dirty="0">
                <a:solidFill>
                  <a:srgbClr val="FF0000"/>
                </a:solidFill>
                <a:latin typeface="Times New Roman" panose="02020603050405020304" pitchFamily="18" charset="0"/>
                <a:cs typeface="Times New Roman" panose="02020603050405020304" pitchFamily="18" charset="0"/>
              </a:rPr>
              <a:t> </a:t>
            </a:r>
            <a:r>
              <a:rPr lang="en-GB" dirty="0">
                <a:solidFill>
                  <a:schemeClr val="tx1"/>
                </a:solidFill>
                <a:latin typeface="Times New Roman" panose="02020603050405020304" pitchFamily="18" charset="0"/>
                <a:cs typeface="Times New Roman" panose="02020603050405020304" pitchFamily="18" charset="0"/>
              </a:rPr>
              <a:t>(accessed on 5/1/20)</a:t>
            </a:r>
            <a:endParaRPr lang="en-GB"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en-GB"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Welsh Government (2019), Draft Curriculum for Wales 2022. Available at </a:t>
            </a:r>
            <a:r>
              <a:rPr lang="en-GB"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3"/>
              </a:rPr>
              <a:t>https://govwales-curriculum-wales-2022</a:t>
            </a:r>
            <a:r>
              <a:rPr lang="en-GB"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(accessed on 7/12/20).</a:t>
            </a:r>
            <a:endParaRPr lang="en-GB" sz="16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en-GB"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Welsh Government (2019), ‘Education Fit for the future in wales Report’. Available at </a:t>
            </a:r>
            <a:r>
              <a:rPr lang="en-GB"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4"/>
              </a:rPr>
              <a:t>http://futuregenerations.wales</a:t>
            </a:r>
            <a:r>
              <a:rPr lang="en-GB"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(accessed: 13/12/19).</a:t>
            </a:r>
            <a:endParaRPr lang="en-GB" sz="16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en-GB"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Welsh Government (2015). ‘Well-being of Future Generations (Wales) Act 2015. Available at </a:t>
            </a:r>
            <a:r>
              <a:rPr lang="en-GB"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5"/>
              </a:rPr>
              <a:t>www.legislation.gov.uk</a:t>
            </a:r>
            <a:r>
              <a:rPr lang="en-GB"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(accessed on 5/12/19)</a:t>
            </a:r>
            <a:endParaRPr lang="en-GB" sz="1600" dirty="0">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665939082"/>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727</TotalTime>
  <Words>1751</Words>
  <Application>Microsoft Office PowerPoint</Application>
  <PresentationFormat>Widescreen</PresentationFormat>
  <Paragraphs>130</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Century Gothic</vt:lpstr>
      <vt:lpstr>Times New Roman</vt:lpstr>
      <vt:lpstr>Wingdings 3</vt:lpstr>
      <vt:lpstr>Wisp</vt:lpstr>
      <vt:lpstr>Creative approaches in professional practice: The impact on health and well-being</vt:lpstr>
      <vt:lpstr>What’s the point?...</vt:lpstr>
      <vt:lpstr>Is there hope? </vt:lpstr>
      <vt:lpstr>I would like to introduce Max…</vt:lpstr>
      <vt:lpstr>What have we learnt?</vt:lpstr>
      <vt:lpstr>What are we doing?...</vt:lpstr>
      <vt:lpstr>How can we help?…</vt:lpstr>
      <vt:lpstr>I would like to reintroduce Max…</vt:lpstr>
      <vt:lpstr>Possible creative approaches to enhance health and well being:</vt:lpstr>
      <vt:lpstr>Promoting autonomy, involvement and happiness…</vt:lpstr>
      <vt:lpstr>Self actualisation through intervention…really?</vt:lpstr>
      <vt:lpstr>What might Max want…what does Max need…what will make him happy?</vt:lpstr>
      <vt:lpstr>To conclude:  The most effective creative approach in professional practice is…       </vt:lpstr>
      <vt:lpstr>References:</vt:lpstr>
      <vt:lpstr>References contd:</vt:lpstr>
      <vt:lpstr>References contd:</vt:lpstr>
      <vt:lpstr>References contd: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liv livi</dc:creator>
  <cp:lastModifiedBy>liv livi</cp:lastModifiedBy>
  <cp:revision>65</cp:revision>
  <dcterms:created xsi:type="dcterms:W3CDTF">2020-01-06T19:43:55Z</dcterms:created>
  <dcterms:modified xsi:type="dcterms:W3CDTF">2020-01-21T19:42:22Z</dcterms:modified>
</cp:coreProperties>
</file>