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0"/>
  </p:notesMasterIdLst>
  <p:sldIdLst>
    <p:sldId id="329" r:id="rId2"/>
    <p:sldId id="313" r:id="rId3"/>
    <p:sldId id="312" r:id="rId4"/>
    <p:sldId id="327" r:id="rId5"/>
    <p:sldId id="314" r:id="rId6"/>
    <p:sldId id="315" r:id="rId7"/>
    <p:sldId id="316" r:id="rId8"/>
    <p:sldId id="317" r:id="rId9"/>
    <p:sldId id="318" r:id="rId10"/>
    <p:sldId id="319" r:id="rId11"/>
    <p:sldId id="330" r:id="rId12"/>
    <p:sldId id="331" r:id="rId13"/>
    <p:sldId id="328" r:id="rId14"/>
    <p:sldId id="320" r:id="rId15"/>
    <p:sldId id="321" r:id="rId16"/>
    <p:sldId id="322" r:id="rId17"/>
    <p:sldId id="323" r:id="rId18"/>
    <p:sldId id="324" r:id="rId19"/>
    <p:sldId id="325" r:id="rId20"/>
    <p:sldId id="326" r:id="rId21"/>
    <p:sldId id="332" r:id="rId22"/>
    <p:sldId id="333" r:id="rId23"/>
    <p:sldId id="334" r:id="rId24"/>
    <p:sldId id="335" r:id="rId25"/>
    <p:sldId id="337" r:id="rId26"/>
    <p:sldId id="336" r:id="rId27"/>
    <p:sldId id="338" r:id="rId28"/>
    <p:sldId id="339"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143" autoAdjust="0"/>
  </p:normalViewPr>
  <p:slideViewPr>
    <p:cSldViewPr>
      <p:cViewPr varScale="1">
        <p:scale>
          <a:sx n="108" d="100"/>
          <a:sy n="108" d="100"/>
        </p:scale>
        <p:origin x="1704" y="114"/>
      </p:cViewPr>
      <p:guideLst>
        <p:guide orient="horz" pos="2160"/>
        <p:guide pos="2880"/>
      </p:guideLst>
    </p:cSldViewPr>
  </p:slideViewPr>
  <p:notesTextViewPr>
    <p:cViewPr>
      <p:scale>
        <a:sx n="1" d="1"/>
        <a:sy n="1" d="1"/>
      </p:scale>
      <p:origin x="0" y="0"/>
    </p:cViewPr>
  </p:notesTextViewPr>
  <p:sorterViewPr>
    <p:cViewPr>
      <p:scale>
        <a:sx n="65" d="100"/>
        <a:sy n="6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142276B-6E51-4415-8AF6-C1B99AAF920D}" type="datetimeFigureOut">
              <a:rPr lang="en-GB" smtClean="0"/>
              <a:t>22/11/2017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2034D3D-A9A7-47E6-9F36-8956D5874848}" type="slidenum">
              <a:rPr lang="en-GB" smtClean="0"/>
              <a:t>‹#›</a:t>
            </a:fld>
            <a:endParaRPr lang="en-GB"/>
          </a:p>
        </p:txBody>
      </p:sp>
    </p:spTree>
    <p:extLst>
      <p:ext uri="{BB962C8B-B14F-4D97-AF65-F5344CB8AC3E}">
        <p14:creationId xmlns:p14="http://schemas.microsoft.com/office/powerpoint/2010/main" val="3962565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2034D3D-A9A7-47E6-9F36-8956D5874848}" type="slidenum">
              <a:rPr lang="en-GB" smtClean="0"/>
              <a:t>17</a:t>
            </a:fld>
            <a:endParaRPr lang="en-GB"/>
          </a:p>
        </p:txBody>
      </p:sp>
    </p:spTree>
    <p:extLst>
      <p:ext uri="{BB962C8B-B14F-4D97-AF65-F5344CB8AC3E}">
        <p14:creationId xmlns:p14="http://schemas.microsoft.com/office/powerpoint/2010/main" val="2439664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034D3D-A9A7-47E6-9F36-8956D5874848}" type="slidenum">
              <a:rPr lang="en-GB" smtClean="0"/>
              <a:t>24</a:t>
            </a:fld>
            <a:endParaRPr lang="en-GB"/>
          </a:p>
        </p:txBody>
      </p:sp>
    </p:spTree>
    <p:extLst>
      <p:ext uri="{BB962C8B-B14F-4D97-AF65-F5344CB8AC3E}">
        <p14:creationId xmlns:p14="http://schemas.microsoft.com/office/powerpoint/2010/main" val="3043568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034D3D-A9A7-47E6-9F36-8956D5874848}" type="slidenum">
              <a:rPr lang="en-GB" smtClean="0"/>
              <a:t>25</a:t>
            </a:fld>
            <a:endParaRPr lang="en-GB"/>
          </a:p>
        </p:txBody>
      </p:sp>
    </p:spTree>
    <p:extLst>
      <p:ext uri="{BB962C8B-B14F-4D97-AF65-F5344CB8AC3E}">
        <p14:creationId xmlns:p14="http://schemas.microsoft.com/office/powerpoint/2010/main" val="136215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5EF499A-AF0A-4C88-B707-4263A88849E1}" type="datetimeFigureOut">
              <a:rPr lang="en-GB" smtClean="0"/>
              <a:t>22/11/2017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5EF499A-AF0A-4C88-B707-4263A88849E1}" type="datetimeFigureOut">
              <a:rPr lang="en-GB" smtClean="0"/>
              <a:t>22/11/2017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95EF499A-AF0A-4C88-B707-4263A88849E1}" type="datetimeFigureOut">
              <a:rPr lang="en-GB" smtClean="0"/>
              <a:t>22/11/2017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5EF499A-AF0A-4C88-B707-4263A88849E1}" type="datetimeFigureOut">
              <a:rPr lang="en-GB" smtClean="0"/>
              <a:t>22/11/2017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E5A5BA-8CF7-4CD9-AF93-2290E78CF16C}"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5EF499A-AF0A-4C88-B707-4263A88849E1}" type="datetimeFigureOut">
              <a:rPr lang="en-GB" smtClean="0"/>
              <a:t>22/11/2017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5EF499A-AF0A-4C88-B707-4263A88849E1}" type="datetimeFigureOut">
              <a:rPr lang="en-GB" smtClean="0"/>
              <a:t>22/11/2017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EF499A-AF0A-4C88-B707-4263A88849E1}" type="datetimeFigureOut">
              <a:rPr lang="en-GB" smtClean="0"/>
              <a:t>22/11/2017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95EF499A-AF0A-4C88-B707-4263A88849E1}" type="datetimeFigureOut">
              <a:rPr lang="en-GB" smtClean="0"/>
              <a:t>22/11/2017</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E1E5A5BA-8CF7-4CD9-AF93-2290E78CF16C}"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EF499A-AF0A-4C88-B707-4263A88849E1}" type="datetimeFigureOut">
              <a:rPr lang="en-GB" smtClean="0"/>
              <a:t>22/11/2017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EF499A-AF0A-4C88-B707-4263A88849E1}" type="datetimeFigureOut">
              <a:rPr lang="en-GB" smtClean="0"/>
              <a:t>22/11/2017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EF499A-AF0A-4C88-B707-4263A88849E1}" type="datetimeFigureOut">
              <a:rPr lang="en-GB" smtClean="0"/>
              <a:t>22/11/2017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95EF499A-AF0A-4C88-B707-4263A88849E1}" type="datetimeFigureOut">
              <a:rPr lang="en-GB" smtClean="0"/>
              <a:t>22/11/2017</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E1E5A5BA-8CF7-4CD9-AF93-2290E78CF16C}"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b="1" dirty="0" smtClean="0"/>
              <a:t>Post-war Theatre in Britain</a:t>
            </a:r>
            <a:endParaRPr lang="en-US" sz="4800" b="1"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29879059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95536" y="548680"/>
            <a:ext cx="8136904" cy="3785652"/>
          </a:xfrm>
          <a:prstGeom prst="rect">
            <a:avLst/>
          </a:prstGeom>
          <a:noFill/>
        </p:spPr>
        <p:txBody>
          <a:bodyPr wrap="square" rtlCol="0">
            <a:spAutoFit/>
          </a:bodyPr>
          <a:lstStyle/>
          <a:p>
            <a:pPr algn="ctr"/>
            <a:r>
              <a:rPr lang="en-GB" sz="4800" b="1" dirty="0" smtClean="0"/>
              <a:t>Changes in Society   CAUSE</a:t>
            </a:r>
          </a:p>
          <a:p>
            <a:pPr algn="ctr"/>
            <a:endParaRPr lang="en-GB" sz="4800" b="1" dirty="0"/>
          </a:p>
          <a:p>
            <a:pPr algn="ctr"/>
            <a:r>
              <a:rPr lang="en-GB" sz="4800" b="1" dirty="0" smtClean="0"/>
              <a:t>Changes in Audiences CAUSE</a:t>
            </a:r>
          </a:p>
          <a:p>
            <a:pPr algn="ctr"/>
            <a:endParaRPr lang="en-GB" sz="4800" b="1" dirty="0"/>
          </a:p>
          <a:p>
            <a:pPr algn="ctr"/>
            <a:r>
              <a:rPr lang="en-GB" sz="4800" b="1" dirty="0" smtClean="0"/>
              <a:t>Changes in Drama</a:t>
            </a:r>
            <a:endParaRPr lang="en-US" sz="4800" b="1" dirty="0"/>
          </a:p>
        </p:txBody>
      </p:sp>
    </p:spTree>
    <p:extLst>
      <p:ext uri="{BB962C8B-B14F-4D97-AF65-F5344CB8AC3E}">
        <p14:creationId xmlns:p14="http://schemas.microsoft.com/office/powerpoint/2010/main" val="22953712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spcBef>
                <a:spcPts val="0"/>
              </a:spcBef>
            </a:pPr>
            <a:r>
              <a:rPr lang="en-US" sz="4000" b="1" u="sng" cap="none" dirty="0" smtClean="0">
                <a:solidFill>
                  <a:srgbClr val="000000"/>
                </a:solidFill>
                <a:latin typeface="Franklin Gothic Book"/>
              </a:rPr>
              <a:t>1944 Education Act</a:t>
            </a:r>
            <a:r>
              <a:rPr lang="en-US" sz="4000" b="1" u="sng" cap="none" dirty="0">
                <a:solidFill>
                  <a:srgbClr val="000000"/>
                </a:solidFill>
                <a:latin typeface="Franklin Gothic Book"/>
              </a:rPr>
              <a:t/>
            </a:r>
            <a:br>
              <a:rPr lang="en-US" sz="4000" b="1" u="sng" cap="none" dirty="0">
                <a:solidFill>
                  <a:srgbClr val="000000"/>
                </a:solidFill>
                <a:latin typeface="Franklin Gothic Book"/>
              </a:rPr>
            </a:br>
            <a:endParaRPr lang="en-US" dirty="0"/>
          </a:p>
        </p:txBody>
      </p:sp>
      <p:sp>
        <p:nvSpPr>
          <p:cNvPr id="3" name="Content Placeholder 2"/>
          <p:cNvSpPr>
            <a:spLocks noGrp="1"/>
          </p:cNvSpPr>
          <p:nvPr>
            <p:ph idx="1"/>
          </p:nvPr>
        </p:nvSpPr>
        <p:spPr>
          <a:xfrm>
            <a:off x="755576" y="1052736"/>
            <a:ext cx="7520940" cy="3579849"/>
          </a:xfrm>
        </p:spPr>
        <p:txBody>
          <a:bodyPr>
            <a:normAutofit lnSpcReduction="10000"/>
          </a:bodyPr>
          <a:lstStyle/>
          <a:p>
            <a:r>
              <a:rPr lang="en-GB" sz="3200" dirty="0" smtClean="0">
                <a:latin typeface="Times New Roman" panose="02020603050405020304" pitchFamily="18" charset="0"/>
                <a:cs typeface="Times New Roman" panose="02020603050405020304" pitchFamily="18" charset="0"/>
              </a:rPr>
              <a:t>Grants to go to university</a:t>
            </a:r>
          </a:p>
          <a:p>
            <a:endParaRPr lang="en-GB" sz="3200" dirty="0">
              <a:latin typeface="Times New Roman" panose="02020603050405020304" pitchFamily="18" charset="0"/>
              <a:cs typeface="Times New Roman" panose="02020603050405020304" pitchFamily="18" charset="0"/>
            </a:endParaRPr>
          </a:p>
          <a:p>
            <a:r>
              <a:rPr lang="en-GB" sz="3200" dirty="0" smtClean="0">
                <a:latin typeface="Times New Roman" panose="02020603050405020304" pitchFamily="18" charset="0"/>
                <a:cs typeface="Times New Roman" panose="02020603050405020304" pitchFamily="18" charset="0"/>
              </a:rPr>
              <a:t>Free schooling up to the age of 16</a:t>
            </a:r>
          </a:p>
          <a:p>
            <a:endParaRPr lang="en-GB" sz="3200" dirty="0">
              <a:latin typeface="Times New Roman" panose="02020603050405020304" pitchFamily="18" charset="0"/>
              <a:cs typeface="Times New Roman" panose="02020603050405020304" pitchFamily="18" charset="0"/>
            </a:endParaRPr>
          </a:p>
          <a:p>
            <a:r>
              <a:rPr lang="en-GB" sz="3200" dirty="0" smtClean="0">
                <a:latin typeface="Times New Roman" panose="02020603050405020304" pitchFamily="18" charset="0"/>
                <a:cs typeface="Times New Roman" panose="02020603050405020304" pitchFamily="18" charset="0"/>
              </a:rPr>
              <a:t>It frightened the Establishment – What would happen when you created an educated Working Class?</a:t>
            </a:r>
          </a:p>
        </p:txBody>
      </p:sp>
    </p:spTree>
    <p:extLst>
      <p:ext uri="{BB962C8B-B14F-4D97-AF65-F5344CB8AC3E}">
        <p14:creationId xmlns:p14="http://schemas.microsoft.com/office/powerpoint/2010/main" val="22716129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smtClean="0"/>
              <a:t>A Middle Class writer speaks his mind - </a:t>
            </a:r>
            <a:endParaRPr lang="en-US" dirty="0"/>
          </a:p>
        </p:txBody>
      </p:sp>
      <p:sp>
        <p:nvSpPr>
          <p:cNvPr id="4" name="Rectangle 3"/>
          <p:cNvSpPr/>
          <p:nvPr/>
        </p:nvSpPr>
        <p:spPr>
          <a:xfrm>
            <a:off x="2286000" y="1582341"/>
            <a:ext cx="5310336" cy="3139321"/>
          </a:xfrm>
          <a:prstGeom prst="rect">
            <a:avLst/>
          </a:prstGeom>
        </p:spPr>
        <p:txBody>
          <a:bodyPr wrap="square">
            <a:spAutoFit/>
          </a:bodyPr>
          <a:lstStyle/>
          <a:p>
            <a:r>
              <a:rPr lang="en-GB" dirty="0">
                <a:latin typeface="Times New Roman" panose="02020603050405020304" pitchFamily="18" charset="0"/>
                <a:cs typeface="Times New Roman" panose="02020603050405020304" pitchFamily="18" charset="0"/>
              </a:rPr>
              <a:t> “</a:t>
            </a:r>
            <a:r>
              <a:rPr lang="en-US" dirty="0"/>
              <a:t>I am told that today rather more than 60 per cent of the men who go to university go on a Government grant. This is a new class that has entered upon the scene. It is the white-collar proletariat. They do not go to university to acquire culture but to get a job, and when they have got one, scamp it. They have no manners and are woefully unable to deal with any social predicament. Their idea of a celebration is to go to a public house and drink six beers. They are mean, malicious and envious . They are scum.” </a:t>
            </a:r>
            <a:br>
              <a:rPr lang="en-US" dirty="0"/>
            </a:br>
            <a:r>
              <a:rPr lang="en-US" b="1" i="1" dirty="0"/>
              <a:t> W</a:t>
            </a:r>
            <a:r>
              <a:rPr lang="en-US" b="1" i="1" dirty="0" smtClean="0"/>
              <a:t>. Somerset </a:t>
            </a:r>
            <a:r>
              <a:rPr lang="en-US" b="1" i="1" dirty="0"/>
              <a:t>Maugham</a:t>
            </a:r>
            <a:endParaRPr lang="en-GB" b="1"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387747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The Rise of </a:t>
            </a:r>
            <a:r>
              <a:rPr lang="en-GB" b="1" u="sng" dirty="0" err="1" smtClean="0"/>
              <a:t>MeRitocracy</a:t>
            </a:r>
            <a:endParaRPr lang="en-US" b="1" u="sng" dirty="0"/>
          </a:p>
        </p:txBody>
      </p:sp>
      <p:sp>
        <p:nvSpPr>
          <p:cNvPr id="3" name="Content Placeholder 2"/>
          <p:cNvSpPr>
            <a:spLocks noGrp="1"/>
          </p:cNvSpPr>
          <p:nvPr>
            <p:ph idx="1"/>
          </p:nvPr>
        </p:nvSpPr>
        <p:spPr/>
        <p:txBody>
          <a:bodyPr>
            <a:normAutofit/>
          </a:bodyPr>
          <a:lstStyle/>
          <a:p>
            <a:r>
              <a:rPr lang="en-GB" sz="3200" dirty="0"/>
              <a:t>1</a:t>
            </a:r>
            <a:r>
              <a:rPr lang="en-GB" sz="3200" dirty="0" smtClean="0"/>
              <a:t>939 – 1955  Sees a 100% increase in Sixth formers and university students</a:t>
            </a:r>
          </a:p>
          <a:p>
            <a:endParaRPr lang="en-GB" sz="3200" dirty="0"/>
          </a:p>
          <a:p>
            <a:r>
              <a:rPr lang="en-GB" sz="3200" dirty="0" smtClean="0"/>
              <a:t>75% Receive grants. These students are from Working Class</a:t>
            </a:r>
            <a:r>
              <a:rPr lang="en-GB" sz="3200" smtClean="0"/>
              <a:t>/ Lower-middle </a:t>
            </a:r>
            <a:r>
              <a:rPr lang="en-GB" sz="3200" dirty="0" smtClean="0"/>
              <a:t>class families</a:t>
            </a:r>
            <a:endParaRPr lang="en-US" sz="3200" dirty="0"/>
          </a:p>
        </p:txBody>
      </p:sp>
    </p:spTree>
    <p:extLst>
      <p:ext uri="{BB962C8B-B14F-4D97-AF65-F5344CB8AC3E}">
        <p14:creationId xmlns:p14="http://schemas.microsoft.com/office/powerpoint/2010/main" val="17521299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a:t>1</a:t>
            </a:r>
            <a:r>
              <a:rPr lang="en-GB" b="1" u="sng" dirty="0" smtClean="0"/>
              <a:t>956</a:t>
            </a:r>
            <a:endParaRPr lang="en-US" b="1" u="sng" dirty="0"/>
          </a:p>
        </p:txBody>
      </p:sp>
      <p:sp>
        <p:nvSpPr>
          <p:cNvPr id="3" name="Content Placeholder 2"/>
          <p:cNvSpPr>
            <a:spLocks noGrp="1"/>
          </p:cNvSpPr>
          <p:nvPr>
            <p:ph idx="1"/>
          </p:nvPr>
        </p:nvSpPr>
        <p:spPr/>
        <p:txBody>
          <a:bodyPr>
            <a:normAutofit/>
          </a:bodyPr>
          <a:lstStyle/>
          <a:p>
            <a:r>
              <a:rPr lang="en-GB" sz="3600" dirty="0" smtClean="0"/>
              <a:t>   Young people began to question their role in society and the institutions of that society. </a:t>
            </a:r>
          </a:p>
          <a:p>
            <a:r>
              <a:rPr lang="en-GB" sz="3600" dirty="0"/>
              <a:t> </a:t>
            </a:r>
            <a:r>
              <a:rPr lang="en-GB" sz="3600" dirty="0" smtClean="0"/>
              <a:t>   </a:t>
            </a:r>
          </a:p>
          <a:p>
            <a:r>
              <a:rPr lang="en-GB" sz="3600" dirty="0" smtClean="0"/>
              <a:t>   Rock ‘n’ Roll music</a:t>
            </a:r>
            <a:endParaRPr lang="en-US" sz="3600" dirty="0"/>
          </a:p>
        </p:txBody>
      </p:sp>
    </p:spTree>
    <p:extLst>
      <p:ext uri="{BB962C8B-B14F-4D97-AF65-F5344CB8AC3E}">
        <p14:creationId xmlns:p14="http://schemas.microsoft.com/office/powerpoint/2010/main" val="21530140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Elvis Presley</a:t>
            </a:r>
            <a:endParaRPr lang="en-US" dirty="0"/>
          </a:p>
        </p:txBody>
      </p:sp>
      <p:sp>
        <p:nvSpPr>
          <p:cNvPr id="3" name="Content Placeholder 2"/>
          <p:cNvSpPr>
            <a:spLocks noGrp="1"/>
          </p:cNvSpPr>
          <p:nvPr>
            <p:ph idx="1"/>
          </p:nvPr>
        </p:nvSpPr>
        <p:spPr/>
        <p:txBody>
          <a:bodyPr/>
          <a:lstStyle/>
          <a:p>
            <a:endParaRPr lang="en-U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3768" y="1084664"/>
            <a:ext cx="3744416" cy="34778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577957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Buddy Holly</a:t>
            </a:r>
            <a:endParaRPr lang="en-US" b="1" dirty="0"/>
          </a:p>
        </p:txBody>
      </p:sp>
      <p:sp>
        <p:nvSpPr>
          <p:cNvPr id="3" name="Content Placeholder 2"/>
          <p:cNvSpPr>
            <a:spLocks noGrp="1"/>
          </p:cNvSpPr>
          <p:nvPr>
            <p:ph idx="1"/>
          </p:nvPr>
        </p:nvSpPr>
        <p:spPr/>
        <p:txBody>
          <a:bodyPr/>
          <a:lstStyle/>
          <a:p>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5" y="1052736"/>
            <a:ext cx="2520280" cy="36907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90427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Little Richard</a:t>
            </a:r>
            <a:endParaRPr lang="en-US" b="1" dirty="0"/>
          </a:p>
        </p:txBody>
      </p:sp>
      <p:sp>
        <p:nvSpPr>
          <p:cNvPr id="3" name="Content Placeholder 2"/>
          <p:cNvSpPr>
            <a:spLocks noGrp="1"/>
          </p:cNvSpPr>
          <p:nvPr>
            <p:ph idx="1"/>
          </p:nvPr>
        </p:nvSpPr>
        <p:spPr/>
        <p:txBody>
          <a:bodyPr/>
          <a:lstStyle/>
          <a:p>
            <a:endParaRPr lang="en-US"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1" y="1124744"/>
            <a:ext cx="4968552" cy="37444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89143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Fats domino</a:t>
            </a:r>
            <a:endParaRPr lang="en-US" b="1" dirty="0"/>
          </a:p>
        </p:txBody>
      </p:sp>
      <p:sp>
        <p:nvSpPr>
          <p:cNvPr id="3" name="Content Placeholder 2"/>
          <p:cNvSpPr>
            <a:spLocks noGrp="1"/>
          </p:cNvSpPr>
          <p:nvPr>
            <p:ph idx="1"/>
          </p:nvPr>
        </p:nvSpPr>
        <p:spPr/>
        <p:txBody>
          <a:bodyPr/>
          <a:lstStyle/>
          <a:p>
            <a:endParaRPr lang="en-US"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1143000"/>
            <a:ext cx="3456384" cy="3510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903881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i="1" dirty="0" smtClean="0"/>
              <a:t>Theatre Changed Too</a:t>
            </a:r>
            <a:endParaRPr lang="en-GB" b="1" i="1" dirty="0"/>
          </a:p>
        </p:txBody>
      </p:sp>
      <p:sp>
        <p:nvSpPr>
          <p:cNvPr id="3" name="Content Placeholder 2"/>
          <p:cNvSpPr>
            <a:spLocks noGrp="1"/>
          </p:cNvSpPr>
          <p:nvPr>
            <p:ph idx="1"/>
          </p:nvPr>
        </p:nvSpPr>
        <p:spPr/>
        <p:txBody>
          <a:bodyPr>
            <a:normAutofit/>
          </a:bodyPr>
          <a:lstStyle/>
          <a:p>
            <a:r>
              <a:rPr lang="en-GB" sz="2400" dirty="0" smtClean="0">
                <a:latin typeface="Times New Roman" panose="02020603050405020304" pitchFamily="18" charset="0"/>
                <a:cs typeface="Times New Roman" panose="02020603050405020304" pitchFamily="18" charset="0"/>
              </a:rPr>
              <a:t>“In 1951 playmakers are still timidly exploring the problems of maintaining country house …….Middle Class families are commonly depicted with a full crew of butlers and housemaids, and the Working Class are not depicted at all - except as comic relief…………”</a:t>
            </a:r>
          </a:p>
          <a:p>
            <a:r>
              <a:rPr lang="en-GB" sz="2400" dirty="0">
                <a:latin typeface="Times New Roman" panose="02020603050405020304" pitchFamily="18" charset="0"/>
                <a:cs typeface="Times New Roman" panose="02020603050405020304" pitchFamily="18" charset="0"/>
              </a:rPr>
              <a:t> </a:t>
            </a:r>
            <a:r>
              <a:rPr lang="en-GB" sz="2400" i="1" dirty="0" smtClean="0">
                <a:latin typeface="Times New Roman" panose="02020603050405020304" pitchFamily="18" charset="0"/>
                <a:cs typeface="Times New Roman" panose="02020603050405020304" pitchFamily="18" charset="0"/>
              </a:rPr>
              <a:t>Richard </a:t>
            </a:r>
            <a:r>
              <a:rPr lang="en-GB" sz="2400" i="1" dirty="0" err="1" smtClean="0">
                <a:latin typeface="Times New Roman" panose="02020603050405020304" pitchFamily="18" charset="0"/>
                <a:cs typeface="Times New Roman" panose="02020603050405020304" pitchFamily="18" charset="0"/>
              </a:rPr>
              <a:t>Findlater</a:t>
            </a:r>
            <a:r>
              <a:rPr lang="en-GB" sz="2400" i="1" dirty="0" smtClean="0">
                <a:latin typeface="Times New Roman" panose="02020603050405020304" pitchFamily="18" charset="0"/>
                <a:cs typeface="Times New Roman" panose="02020603050405020304" pitchFamily="18" charset="0"/>
              </a:rPr>
              <a:t>, The Unholy Trade, 1952 (Gollancz)</a:t>
            </a:r>
            <a:endParaRPr lang="en-GB" sz="24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47586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The English Stage Company 1956 - </a:t>
            </a:r>
            <a:endParaRPr lang="en-GB" b="1" u="sng" dirty="0"/>
          </a:p>
        </p:txBody>
      </p:sp>
      <p:sp>
        <p:nvSpPr>
          <p:cNvPr id="3" name="Content Placeholder 2"/>
          <p:cNvSpPr>
            <a:spLocks noGrp="1"/>
          </p:cNvSpPr>
          <p:nvPr>
            <p:ph idx="1"/>
          </p:nvPr>
        </p:nvSpPr>
        <p:spPr/>
        <p:txBody>
          <a:bodyPr>
            <a:normAutofit fontScale="92500"/>
          </a:bodyPr>
          <a:lstStyle/>
          <a:p>
            <a:r>
              <a:rPr lang="en-GB" sz="2400" dirty="0" smtClean="0">
                <a:latin typeface="Times New Roman" panose="02020603050405020304" pitchFamily="18" charset="0"/>
                <a:cs typeface="Times New Roman" panose="02020603050405020304" pitchFamily="18" charset="0"/>
              </a:rPr>
              <a:t>“After the launching of the English Stage Company at The Royal Court in 1956, and the revelation of John Osborne, a semblance of serious thought and a flood of non-refined feeling invaded the theatre…. Moreover, one found…. that one’s social and political beliefs were being engaged and challenged in a way that English drama since Shaw’s heyday had rarely attempted.”</a:t>
            </a:r>
          </a:p>
          <a:p>
            <a:endParaRPr lang="en-GB" sz="2400" dirty="0">
              <a:latin typeface="Times New Roman" panose="02020603050405020304" pitchFamily="18" charset="0"/>
              <a:cs typeface="Times New Roman" panose="02020603050405020304" pitchFamily="18" charset="0"/>
            </a:endParaRPr>
          </a:p>
          <a:p>
            <a:r>
              <a:rPr lang="en-GB" sz="2400" i="1" dirty="0" smtClean="0">
                <a:latin typeface="Times New Roman" panose="02020603050405020304" pitchFamily="18" charset="0"/>
                <a:cs typeface="Times New Roman" panose="02020603050405020304" pitchFamily="18" charset="0"/>
              </a:rPr>
              <a:t>Kenneth Tynan, A View of the English Stage, 1976 (Paladin)</a:t>
            </a:r>
            <a:endParaRPr lang="en-GB" sz="24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3379877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George Devine – Artistic </a:t>
            </a:r>
            <a:r>
              <a:rPr lang="en-GB" b="1" u="sng" dirty="0" err="1" smtClean="0"/>
              <a:t>DIrector</a:t>
            </a:r>
            <a:endParaRPr lang="en-US" b="1" u="sng" dirty="0"/>
          </a:p>
        </p:txBody>
      </p:sp>
      <p:sp>
        <p:nvSpPr>
          <p:cNvPr id="3" name="Content Placeholder 2"/>
          <p:cNvSpPr>
            <a:spLocks noGrp="1"/>
          </p:cNvSpPr>
          <p:nvPr>
            <p:ph idx="1"/>
          </p:nvPr>
        </p:nvSpPr>
        <p:spPr/>
        <p:txBody>
          <a:bodyPr>
            <a:normAutofit lnSpcReduction="10000"/>
          </a:bodyPr>
          <a:lstStyle/>
          <a:p>
            <a:pPr algn="ctr"/>
            <a:endParaRPr lang="en-GB" sz="2400" dirty="0" smtClean="0">
              <a:latin typeface="Times New Roman" panose="02020603050405020304" pitchFamily="18" charset="0"/>
              <a:cs typeface="Times New Roman" panose="02020603050405020304" pitchFamily="18" charset="0"/>
            </a:endParaRPr>
          </a:p>
          <a:p>
            <a:pPr algn="ctr"/>
            <a:r>
              <a:rPr lang="en-GB" sz="2400" dirty="0" smtClean="0">
                <a:latin typeface="Times New Roman" panose="02020603050405020304" pitchFamily="18" charset="0"/>
                <a:cs typeface="Times New Roman" panose="02020603050405020304" pitchFamily="18" charset="0"/>
              </a:rPr>
              <a:t>It helped develop new writers for the Stage –</a:t>
            </a:r>
          </a:p>
          <a:p>
            <a:pPr algn="ctr"/>
            <a:endParaRPr lang="en-GB" sz="2400" dirty="0">
              <a:latin typeface="Times New Roman" panose="02020603050405020304" pitchFamily="18" charset="0"/>
              <a:cs typeface="Times New Roman" panose="02020603050405020304" pitchFamily="18" charset="0"/>
            </a:endParaRPr>
          </a:p>
          <a:p>
            <a:pPr algn="ctr"/>
            <a:r>
              <a:rPr lang="en-GB" sz="2400" dirty="0" smtClean="0">
                <a:latin typeface="Times New Roman" panose="02020603050405020304" pitchFamily="18" charset="0"/>
                <a:cs typeface="Times New Roman" panose="02020603050405020304" pitchFamily="18" charset="0"/>
              </a:rPr>
              <a:t>John Osborne – Look Back in Anger (1956)</a:t>
            </a:r>
          </a:p>
          <a:p>
            <a:pPr algn="ctr"/>
            <a:r>
              <a:rPr lang="en-GB" sz="2400" dirty="0" smtClean="0">
                <a:latin typeface="Times New Roman" panose="02020603050405020304" pitchFamily="18" charset="0"/>
                <a:cs typeface="Times New Roman" panose="02020603050405020304" pitchFamily="18" charset="0"/>
              </a:rPr>
              <a:t>John Arden – </a:t>
            </a:r>
            <a:r>
              <a:rPr lang="en-GB" sz="2400" dirty="0" err="1" smtClean="0">
                <a:latin typeface="Times New Roman" panose="02020603050405020304" pitchFamily="18" charset="0"/>
                <a:cs typeface="Times New Roman" panose="02020603050405020304" pitchFamily="18" charset="0"/>
              </a:rPr>
              <a:t>Serjeant</a:t>
            </a:r>
            <a:r>
              <a:rPr lang="en-GB" sz="2400" dirty="0" smtClean="0">
                <a:latin typeface="Times New Roman" panose="02020603050405020304" pitchFamily="18" charset="0"/>
                <a:cs typeface="Times New Roman" panose="02020603050405020304" pitchFamily="18" charset="0"/>
              </a:rPr>
              <a:t> Musgrave’s Dance (1959)</a:t>
            </a:r>
          </a:p>
          <a:p>
            <a:pPr algn="ctr"/>
            <a:r>
              <a:rPr lang="en-GB" sz="2400" dirty="0" smtClean="0">
                <a:latin typeface="Times New Roman" panose="02020603050405020304" pitchFamily="18" charset="0"/>
                <a:cs typeface="Times New Roman" panose="02020603050405020304" pitchFamily="18" charset="0"/>
              </a:rPr>
              <a:t>Shelagh Delaney – A Taste of Honey (1958)</a:t>
            </a:r>
          </a:p>
          <a:p>
            <a:pPr algn="ctr"/>
            <a:r>
              <a:rPr lang="en-GB" sz="2400" dirty="0" smtClean="0">
                <a:latin typeface="Times New Roman" panose="02020603050405020304" pitchFamily="18" charset="0"/>
                <a:cs typeface="Times New Roman" panose="02020603050405020304" pitchFamily="18" charset="0"/>
              </a:rPr>
              <a:t>Arnold </a:t>
            </a:r>
            <a:r>
              <a:rPr lang="en-GB" sz="2400" dirty="0" err="1" smtClean="0">
                <a:latin typeface="Times New Roman" panose="02020603050405020304" pitchFamily="18" charset="0"/>
                <a:cs typeface="Times New Roman" panose="02020603050405020304" pitchFamily="18" charset="0"/>
              </a:rPr>
              <a:t>Wesker</a:t>
            </a:r>
            <a:r>
              <a:rPr lang="en-GB" sz="2400" dirty="0" smtClean="0">
                <a:latin typeface="Times New Roman" panose="02020603050405020304" pitchFamily="18" charset="0"/>
                <a:cs typeface="Times New Roman" panose="02020603050405020304" pitchFamily="18" charset="0"/>
              </a:rPr>
              <a:t> – Roots (1959)</a:t>
            </a:r>
          </a:p>
          <a:p>
            <a:pPr algn="ctr"/>
            <a:r>
              <a:rPr lang="en-GB" sz="2400" dirty="0" smtClean="0">
                <a:latin typeface="Times New Roman" panose="02020603050405020304" pitchFamily="18" charset="0"/>
                <a:cs typeface="Times New Roman" panose="02020603050405020304" pitchFamily="18" charset="0"/>
              </a:rPr>
              <a:t>Edward Bond – Saved (1965)</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762536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The Number two people taking over</a:t>
            </a:r>
            <a:endParaRPr lang="en-US" b="1" u="sng" dirty="0"/>
          </a:p>
        </p:txBody>
      </p:sp>
      <p:sp>
        <p:nvSpPr>
          <p:cNvPr id="3" name="Content Placeholder 2"/>
          <p:cNvSpPr>
            <a:spLocks noGrp="1"/>
          </p:cNvSpPr>
          <p:nvPr>
            <p:ph idx="1"/>
          </p:nvPr>
        </p:nvSpPr>
        <p:spPr/>
        <p:txBody>
          <a:bodyPr>
            <a:normAutofit/>
          </a:bodyPr>
          <a:lstStyle/>
          <a:p>
            <a:r>
              <a:rPr lang="en-GB" sz="6000" b="0" dirty="0" smtClean="0"/>
              <a:t>New ideas</a:t>
            </a:r>
          </a:p>
          <a:p>
            <a:r>
              <a:rPr lang="en-GB" sz="6000" b="0" dirty="0" smtClean="0"/>
              <a:t>New class</a:t>
            </a:r>
          </a:p>
          <a:p>
            <a:r>
              <a:rPr lang="en-GB" sz="6000" b="0" dirty="0" smtClean="0"/>
              <a:t>New breed of actors</a:t>
            </a:r>
            <a:endParaRPr lang="en-US" sz="6000" b="0" dirty="0"/>
          </a:p>
        </p:txBody>
      </p:sp>
    </p:spTree>
    <p:extLst>
      <p:ext uri="{BB962C8B-B14F-4D97-AF65-F5344CB8AC3E}">
        <p14:creationId xmlns:p14="http://schemas.microsoft.com/office/powerpoint/2010/main" val="217389124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James Dean</a:t>
            </a:r>
            <a:endParaRPr lang="en-US" b="1" u="sng" dirty="0"/>
          </a:p>
        </p:txBody>
      </p:sp>
      <p:sp>
        <p:nvSpPr>
          <p:cNvPr id="3" name="Content Placeholder 2"/>
          <p:cNvSpPr>
            <a:spLocks noGrp="1"/>
          </p:cNvSpPr>
          <p:nvPr>
            <p:ph idx="1"/>
          </p:nvPr>
        </p:nvSpPr>
        <p:spPr/>
        <p:txBody>
          <a:bodyPr/>
          <a:lstStyle/>
          <a:p>
            <a:endParaRPr lang="en-US"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1052736"/>
            <a:ext cx="3240359" cy="37444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046149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Albert Finney</a:t>
            </a:r>
            <a:endParaRPr lang="en-US" b="1" u="sng" dirty="0"/>
          </a:p>
        </p:txBody>
      </p:sp>
      <p:sp>
        <p:nvSpPr>
          <p:cNvPr id="3" name="Content Placeholder 2"/>
          <p:cNvSpPr>
            <a:spLocks noGrp="1"/>
          </p:cNvSpPr>
          <p:nvPr>
            <p:ph idx="1"/>
          </p:nvPr>
        </p:nvSpPr>
        <p:spPr/>
        <p:txBody>
          <a:bodyPr/>
          <a:lstStyle/>
          <a:p>
            <a:endParaRPr lang="en-US"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7" y="1124744"/>
            <a:ext cx="3816424" cy="33805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8537106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332656"/>
            <a:ext cx="7520940" cy="548640"/>
          </a:xfrm>
        </p:spPr>
        <p:txBody>
          <a:bodyPr/>
          <a:lstStyle/>
          <a:p>
            <a:pPr algn="ctr"/>
            <a:r>
              <a:rPr lang="en-GB" b="1" dirty="0" smtClean="0"/>
              <a:t>Tom Courtenay</a:t>
            </a:r>
            <a:endParaRPr lang="en-US" b="1" dirty="0"/>
          </a:p>
        </p:txBody>
      </p:sp>
      <p:sp>
        <p:nvSpPr>
          <p:cNvPr id="3" name="Content Placeholder 2"/>
          <p:cNvSpPr>
            <a:spLocks noGrp="1"/>
          </p:cNvSpPr>
          <p:nvPr>
            <p:ph idx="1"/>
          </p:nvPr>
        </p:nvSpPr>
        <p:spPr/>
        <p:txBody>
          <a:bodyPr/>
          <a:lstStyle/>
          <a:p>
            <a:endParaRPr lang="en-US"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800" y="1124745"/>
            <a:ext cx="3600399" cy="3537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039713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Peter </a:t>
            </a:r>
            <a:r>
              <a:rPr lang="en-GB" dirty="0" err="1" smtClean="0"/>
              <a:t>o’Toole</a:t>
            </a:r>
            <a:endParaRPr lang="en-US" dirty="0"/>
          </a:p>
        </p:txBody>
      </p:sp>
      <p:sp>
        <p:nvSpPr>
          <p:cNvPr id="3" name="Content Placeholder 2"/>
          <p:cNvSpPr>
            <a:spLocks noGrp="1"/>
          </p:cNvSpPr>
          <p:nvPr>
            <p:ph idx="1"/>
          </p:nvPr>
        </p:nvSpPr>
        <p:spPr/>
        <p:txBody>
          <a:bodyPr/>
          <a:lstStyle/>
          <a:p>
            <a:endParaRPr lang="en-US" dirty="0"/>
          </a:p>
        </p:txBody>
      </p:sp>
      <p:pic>
        <p:nvPicPr>
          <p:cNvPr id="819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1052736"/>
            <a:ext cx="3888431" cy="39604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2163495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Richard Harris</a:t>
            </a:r>
            <a:endParaRPr lang="en-US" b="1" dirty="0"/>
          </a:p>
        </p:txBody>
      </p:sp>
      <p:sp>
        <p:nvSpPr>
          <p:cNvPr id="3" name="Content Placeholder 2"/>
          <p:cNvSpPr>
            <a:spLocks noGrp="1"/>
          </p:cNvSpPr>
          <p:nvPr>
            <p:ph idx="1"/>
          </p:nvPr>
        </p:nvSpPr>
        <p:spPr/>
        <p:txBody>
          <a:bodyPr/>
          <a:lstStyle/>
          <a:p>
            <a:endParaRPr lang="en-US"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1124744"/>
            <a:ext cx="4320479" cy="3888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3784152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Rita </a:t>
            </a:r>
            <a:r>
              <a:rPr lang="en-GB" b="1" dirty="0" err="1" smtClean="0"/>
              <a:t>Tushingham</a:t>
            </a:r>
            <a:endParaRPr lang="en-US" b="1" dirty="0"/>
          </a:p>
        </p:txBody>
      </p:sp>
      <p:sp>
        <p:nvSpPr>
          <p:cNvPr id="3" name="Content Placeholder 2"/>
          <p:cNvSpPr>
            <a:spLocks noGrp="1"/>
          </p:cNvSpPr>
          <p:nvPr>
            <p:ph idx="1"/>
          </p:nvPr>
        </p:nvSpPr>
        <p:spPr/>
        <p:txBody>
          <a:bodyPr/>
          <a:lstStyle/>
          <a:p>
            <a:endParaRPr lang="en-US" dirty="0"/>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9792" y="1124744"/>
            <a:ext cx="3672408" cy="3599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861895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The Old Guard</a:t>
            </a:r>
            <a:endParaRPr lang="en-GB" b="1" u="sng" dirty="0"/>
          </a:p>
        </p:txBody>
      </p:sp>
      <p:sp>
        <p:nvSpPr>
          <p:cNvPr id="3" name="Content Placeholder 2"/>
          <p:cNvSpPr>
            <a:spLocks noGrp="1"/>
          </p:cNvSpPr>
          <p:nvPr>
            <p:ph idx="1"/>
          </p:nvPr>
        </p:nvSpPr>
        <p:spPr/>
        <p:txBody>
          <a:bodyPr>
            <a:normAutofit fontScale="92500"/>
          </a:bodyPr>
          <a:lstStyle/>
          <a:p>
            <a:r>
              <a:rPr lang="en-GB" sz="2400" dirty="0" smtClean="0">
                <a:latin typeface="Times New Roman" panose="02020603050405020304" pitchFamily="18" charset="0"/>
                <a:cs typeface="Times New Roman" panose="02020603050405020304" pitchFamily="18" charset="0"/>
              </a:rPr>
              <a:t>Suddenly playwrights who were once very popular now fell out of favour. These included: </a:t>
            </a:r>
          </a:p>
          <a:p>
            <a:r>
              <a:rPr lang="en-GB" sz="4000" dirty="0" smtClean="0">
                <a:latin typeface="Times New Roman" panose="02020603050405020304" pitchFamily="18" charset="0"/>
                <a:cs typeface="Times New Roman" panose="02020603050405020304" pitchFamily="18" charset="0"/>
              </a:rPr>
              <a:t>Noel Coward (1899 – 1973)</a:t>
            </a:r>
          </a:p>
          <a:p>
            <a:r>
              <a:rPr lang="en-GB" sz="4000" dirty="0" smtClean="0">
                <a:latin typeface="Times New Roman" panose="02020603050405020304" pitchFamily="18" charset="0"/>
                <a:cs typeface="Times New Roman" panose="02020603050405020304" pitchFamily="18" charset="0"/>
              </a:rPr>
              <a:t>J B Priestley (1894 – 1984)</a:t>
            </a:r>
          </a:p>
          <a:p>
            <a:r>
              <a:rPr lang="en-GB" sz="4000" dirty="0" smtClean="0">
                <a:latin typeface="Times New Roman" panose="02020603050405020304" pitchFamily="18" charset="0"/>
                <a:cs typeface="Times New Roman" panose="02020603050405020304" pitchFamily="18" charset="0"/>
              </a:rPr>
              <a:t>Somerset </a:t>
            </a:r>
            <a:r>
              <a:rPr lang="en-GB" sz="4000" smtClean="0">
                <a:latin typeface="Times New Roman" panose="02020603050405020304" pitchFamily="18" charset="0"/>
                <a:cs typeface="Times New Roman" panose="02020603050405020304" pitchFamily="18" charset="0"/>
              </a:rPr>
              <a:t>Maugham (1874 – 1965)</a:t>
            </a:r>
            <a:endParaRPr lang="en-GB" sz="4000" dirty="0" smtClean="0">
              <a:latin typeface="Times New Roman" panose="02020603050405020304" pitchFamily="18" charset="0"/>
              <a:cs typeface="Times New Roman" panose="02020603050405020304" pitchFamily="18" charset="0"/>
            </a:endParaRPr>
          </a:p>
          <a:p>
            <a:r>
              <a:rPr lang="en-GB" sz="4000" dirty="0" smtClean="0">
                <a:latin typeface="Times New Roman" panose="02020603050405020304" pitchFamily="18" charset="0"/>
                <a:cs typeface="Times New Roman" panose="02020603050405020304" pitchFamily="18" charset="0"/>
              </a:rPr>
              <a:t>Terence Rattigan (1911 – 1977)</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4947626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a:cs typeface="Times New Roman" panose="02020603050405020304" pitchFamily="18" charset="0"/>
              </a:rPr>
              <a:t>Terence Rattigan (1911 – 1977)</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96087" y="1100138"/>
            <a:ext cx="5374051" cy="3579812"/>
          </a:xfrm>
        </p:spPr>
      </p:pic>
    </p:spTree>
    <p:extLst>
      <p:ext uri="{BB962C8B-B14F-4D97-AF65-F5344CB8AC3E}">
        <p14:creationId xmlns:p14="http://schemas.microsoft.com/office/powerpoint/2010/main" val="337030624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Great Well-Made Plays</a:t>
            </a:r>
            <a:endParaRPr lang="en-GB" b="1" u="sng" dirty="0"/>
          </a:p>
        </p:txBody>
      </p:sp>
      <p:sp>
        <p:nvSpPr>
          <p:cNvPr id="3" name="Content Placeholder 2"/>
          <p:cNvSpPr>
            <a:spLocks noGrp="1"/>
          </p:cNvSpPr>
          <p:nvPr>
            <p:ph idx="1"/>
          </p:nvPr>
        </p:nvSpPr>
        <p:spPr/>
        <p:txBody>
          <a:bodyPr/>
          <a:lstStyle/>
          <a:p>
            <a:r>
              <a:rPr lang="en-GB" sz="3200" dirty="0" smtClean="0">
                <a:latin typeface="Times New Roman" panose="02020603050405020304" pitchFamily="18" charset="0"/>
                <a:cs typeface="Times New Roman" panose="02020603050405020304" pitchFamily="18" charset="0"/>
              </a:rPr>
              <a:t>French Without Tears (1936)</a:t>
            </a:r>
          </a:p>
          <a:p>
            <a:r>
              <a:rPr lang="en-GB" sz="3200" dirty="0" smtClean="0">
                <a:latin typeface="Times New Roman" panose="02020603050405020304" pitchFamily="18" charset="0"/>
                <a:cs typeface="Times New Roman" panose="02020603050405020304" pitchFamily="18" charset="0"/>
              </a:rPr>
              <a:t>The Winslow Boy  (1946)</a:t>
            </a:r>
          </a:p>
          <a:p>
            <a:r>
              <a:rPr lang="en-GB" sz="3200" dirty="0" smtClean="0">
                <a:latin typeface="Times New Roman" panose="02020603050405020304" pitchFamily="18" charset="0"/>
                <a:cs typeface="Times New Roman" panose="02020603050405020304" pitchFamily="18" charset="0"/>
              </a:rPr>
              <a:t>The Browning Version (1948)</a:t>
            </a:r>
          </a:p>
          <a:p>
            <a:r>
              <a:rPr lang="en-GB" sz="3200" dirty="0" smtClean="0">
                <a:latin typeface="Times New Roman" panose="02020603050405020304" pitchFamily="18" charset="0"/>
                <a:cs typeface="Times New Roman" panose="02020603050405020304" pitchFamily="18" charset="0"/>
              </a:rPr>
              <a:t>The Deep Blue Sea (1952)</a:t>
            </a:r>
          </a:p>
          <a:p>
            <a:r>
              <a:rPr lang="en-GB" sz="3200" dirty="0" smtClean="0">
                <a:latin typeface="Times New Roman" panose="02020603050405020304" pitchFamily="18" charset="0"/>
                <a:cs typeface="Times New Roman" panose="02020603050405020304" pitchFamily="18" charset="0"/>
              </a:rPr>
              <a:t>The Sleeping Prince (1953)</a:t>
            </a:r>
            <a:endParaRPr lang="en-GB" sz="32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3358505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A Popular Dramatist</a:t>
            </a:r>
            <a:endParaRPr lang="en-GB" b="1" u="sng" dirty="0"/>
          </a:p>
        </p:txBody>
      </p:sp>
      <p:sp>
        <p:nvSpPr>
          <p:cNvPr id="3" name="Content Placeholder 2"/>
          <p:cNvSpPr>
            <a:spLocks noGrp="1"/>
          </p:cNvSpPr>
          <p:nvPr>
            <p:ph idx="1"/>
          </p:nvPr>
        </p:nvSpPr>
        <p:spPr/>
        <p:txBody>
          <a:bodyPr>
            <a:normAutofit/>
          </a:bodyPr>
          <a:lstStyle/>
          <a:p>
            <a:r>
              <a:rPr lang="en-GB" sz="2000" dirty="0" smtClean="0">
                <a:latin typeface="Times New Roman" panose="02020603050405020304" pitchFamily="18" charset="0"/>
                <a:cs typeface="Times New Roman" panose="02020603050405020304" pitchFamily="18" charset="0"/>
              </a:rPr>
              <a:t>“Rattigan was determined to dismiss the charge that anyone could write a popular play. “No open flattery of an audience will ever work…. They will see through it at once and despise the author. Only to the subtle flattery  of apparent participation are they responsive. And responsive they must be, or they will not come, and then there is no play. For a play without an audience …..is dead.”’</a:t>
            </a:r>
          </a:p>
          <a:p>
            <a:endParaRPr lang="en-GB" sz="2000" dirty="0" smtClean="0">
              <a:latin typeface="Times New Roman" panose="02020603050405020304" pitchFamily="18" charset="0"/>
              <a:cs typeface="Times New Roman" panose="02020603050405020304" pitchFamily="18" charset="0"/>
            </a:endParaRPr>
          </a:p>
          <a:p>
            <a:r>
              <a:rPr lang="en-GB" sz="2000" i="1" dirty="0" smtClean="0">
                <a:latin typeface="Times New Roman" panose="02020603050405020304" pitchFamily="18" charset="0"/>
                <a:cs typeface="Times New Roman" panose="02020603050405020304" pitchFamily="18" charset="0"/>
              </a:rPr>
              <a:t>Terence Rattigan Quoted by Geoffrey </a:t>
            </a:r>
            <a:r>
              <a:rPr lang="en-GB" sz="2000" i="1" dirty="0" err="1" smtClean="0">
                <a:latin typeface="Times New Roman" panose="02020603050405020304" pitchFamily="18" charset="0"/>
                <a:cs typeface="Times New Roman" panose="02020603050405020304" pitchFamily="18" charset="0"/>
              </a:rPr>
              <a:t>Wansell</a:t>
            </a:r>
            <a:r>
              <a:rPr lang="en-GB" sz="2000" i="1" dirty="0" smtClean="0">
                <a:latin typeface="Times New Roman" panose="02020603050405020304" pitchFamily="18" charset="0"/>
                <a:cs typeface="Times New Roman" panose="02020603050405020304" pitchFamily="18" charset="0"/>
              </a:rPr>
              <a:t>, Terence Rattigan, a Biography (1995, Fourth Estate)</a:t>
            </a:r>
            <a:endParaRPr lang="en-GB" sz="20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1960730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A Popular Dramatist</a:t>
            </a:r>
            <a:endParaRPr lang="en-GB" b="1" u="sng" dirty="0"/>
          </a:p>
        </p:txBody>
      </p:sp>
      <p:sp>
        <p:nvSpPr>
          <p:cNvPr id="3" name="Content Placeholder 2"/>
          <p:cNvSpPr>
            <a:spLocks noGrp="1"/>
          </p:cNvSpPr>
          <p:nvPr>
            <p:ph idx="1"/>
          </p:nvPr>
        </p:nvSpPr>
        <p:spPr/>
        <p:txBody>
          <a:bodyPr>
            <a:normAutofit/>
          </a:bodyPr>
          <a:lstStyle/>
          <a:p>
            <a:r>
              <a:rPr lang="en-GB" sz="3200" dirty="0" smtClean="0">
                <a:latin typeface="Times New Roman" panose="02020603050405020304" pitchFamily="18" charset="0"/>
                <a:cs typeface="Times New Roman" panose="02020603050405020304" pitchFamily="18" charset="0"/>
              </a:rPr>
              <a:t>“I don’t think ideas, per se, social, political or moral, have a very important place in the theatre………….. They definitely take third place to character and narrative, anyway.”</a:t>
            </a:r>
          </a:p>
          <a:p>
            <a:r>
              <a:rPr lang="en-GB" sz="2000" i="1" dirty="0" smtClean="0">
                <a:latin typeface="Times New Roman" panose="02020603050405020304" pitchFamily="18" charset="0"/>
                <a:cs typeface="Times New Roman" panose="02020603050405020304" pitchFamily="18" charset="0"/>
              </a:rPr>
              <a:t>Terence Rattigan, The New Statesman, 1950</a:t>
            </a:r>
            <a:endParaRPr lang="en-GB" sz="20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729133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Aunt </a:t>
            </a:r>
            <a:r>
              <a:rPr lang="en-GB" b="1" u="sng" dirty="0" err="1" smtClean="0"/>
              <a:t>edna</a:t>
            </a:r>
            <a:endParaRPr lang="en-GB" b="1" u="sng" dirty="0"/>
          </a:p>
        </p:txBody>
      </p:sp>
      <p:sp>
        <p:nvSpPr>
          <p:cNvPr id="3" name="Content Placeholder 2"/>
          <p:cNvSpPr>
            <a:spLocks noGrp="1"/>
          </p:cNvSpPr>
          <p:nvPr>
            <p:ph idx="1"/>
          </p:nvPr>
        </p:nvSpPr>
        <p:spPr/>
        <p:txBody>
          <a:bodyPr>
            <a:noAutofit/>
          </a:bodyPr>
          <a:lstStyle/>
          <a:p>
            <a:r>
              <a:rPr lang="en-GB" sz="1800" dirty="0" smtClean="0"/>
              <a:t>Rattigan created ‘Aunt Edna as the conscience of British Theatre-goers:</a:t>
            </a:r>
          </a:p>
          <a:p>
            <a:r>
              <a:rPr lang="en-GB" sz="1800" dirty="0" smtClean="0"/>
              <a:t>“A nice respectable , middle-class, middle-aged maiden lady with time on her hands and the money to help her pass it…. Let’s call her Aunt Edna.”</a:t>
            </a:r>
          </a:p>
          <a:p>
            <a:endParaRPr lang="en-GB" sz="1800" dirty="0"/>
          </a:p>
          <a:p>
            <a:endParaRPr lang="en-GB" sz="1800" dirty="0" smtClean="0"/>
          </a:p>
          <a:p>
            <a:r>
              <a:rPr lang="en-GB" sz="1800" dirty="0" smtClean="0"/>
              <a:t>John Osborne, notebook 1953:</a:t>
            </a:r>
          </a:p>
          <a:p>
            <a:r>
              <a:rPr lang="en-GB" sz="1800" dirty="0" smtClean="0"/>
              <a:t>“English Theatre isn’t merely dying, it’s being buried alive to the rattle of Aunt Edna’s knitting needles……… Aunt Edna, poor thing, is the latest, self-conscious and uneasy Messiah who brings the glad tidings of What the Public Wants. Public taste is </a:t>
            </a:r>
            <a:r>
              <a:rPr lang="en-GB" sz="1800" i="1" dirty="0" smtClean="0"/>
              <a:t>created</a:t>
            </a:r>
            <a:r>
              <a:rPr lang="en-GB" sz="1800" dirty="0" smtClean="0"/>
              <a:t> – never forget that.”</a:t>
            </a:r>
            <a:endParaRPr lang="en-GB" sz="1800" dirty="0"/>
          </a:p>
        </p:txBody>
      </p:sp>
    </p:spTree>
    <p:extLst>
      <p:ext uri="{BB962C8B-B14F-4D97-AF65-F5344CB8AC3E}">
        <p14:creationId xmlns:p14="http://schemas.microsoft.com/office/powerpoint/2010/main" val="203992498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After Look back in Anger</a:t>
            </a:r>
            <a:endParaRPr lang="en-GB" b="1" u="sng" dirty="0"/>
          </a:p>
        </p:txBody>
      </p:sp>
      <p:sp>
        <p:nvSpPr>
          <p:cNvPr id="3" name="Content Placeholder 2"/>
          <p:cNvSpPr>
            <a:spLocks noGrp="1"/>
          </p:cNvSpPr>
          <p:nvPr>
            <p:ph idx="1"/>
          </p:nvPr>
        </p:nvSpPr>
        <p:spPr/>
        <p:txBody>
          <a:bodyPr/>
          <a:lstStyle/>
          <a:p>
            <a:r>
              <a:rPr lang="en-GB" sz="2000" dirty="0" smtClean="0"/>
              <a:t>“The more turbulent emotions are not always conducive to the best work. Despite the recent prevalence of ‘angry’ plays by ‘angry’ young men, I have always held the, perhaps, prejudiced view that it really is the gentler emotions – pity, nostalgia, compassion, love, regret – that are likely to inspire the most worthwhile and durable drama. Anger rarely breeds understanding, and without understanding a play becomes too subjective to make good drama.”</a:t>
            </a:r>
          </a:p>
          <a:p>
            <a:endParaRPr lang="en-GB" sz="2000" dirty="0" smtClean="0"/>
          </a:p>
          <a:p>
            <a:r>
              <a:rPr lang="en-GB" dirty="0" smtClean="0"/>
              <a:t>Rattigan in Introduction of Noel Coward’s Plays, 1957</a:t>
            </a:r>
            <a:endParaRPr lang="en-GB" dirty="0"/>
          </a:p>
        </p:txBody>
      </p:sp>
    </p:spTree>
    <p:extLst>
      <p:ext uri="{BB962C8B-B14F-4D97-AF65-F5344CB8AC3E}">
        <p14:creationId xmlns:p14="http://schemas.microsoft.com/office/powerpoint/2010/main" val="347369907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After Look back in Anger</a:t>
            </a:r>
            <a:endParaRPr lang="en-GB" b="1" u="sng" dirty="0"/>
          </a:p>
        </p:txBody>
      </p:sp>
      <p:sp>
        <p:nvSpPr>
          <p:cNvPr id="3" name="Content Placeholder 2"/>
          <p:cNvSpPr>
            <a:spLocks noGrp="1"/>
          </p:cNvSpPr>
          <p:nvPr>
            <p:ph idx="1"/>
          </p:nvPr>
        </p:nvSpPr>
        <p:spPr/>
        <p:txBody>
          <a:bodyPr/>
          <a:lstStyle/>
          <a:p>
            <a:r>
              <a:rPr lang="en-GB" sz="2400" dirty="0" smtClean="0"/>
              <a:t>“It is often assumed that he (Rattigan) was simply a purveyor of good middlebrow entertainment…. Yet his whole world is a sustained assault on English middle-class values: fear of emotional commitment, error in the face of passion, apprehension about sex. In fact few dramatists this century have written with more understanding about the human heart than Terence Rattigan.”</a:t>
            </a:r>
          </a:p>
          <a:p>
            <a:r>
              <a:rPr lang="en-GB" sz="2000" dirty="0" smtClean="0"/>
              <a:t>Michael </a:t>
            </a:r>
            <a:r>
              <a:rPr lang="en-GB" sz="2000" dirty="0" err="1" smtClean="0"/>
              <a:t>Billington</a:t>
            </a:r>
            <a:r>
              <a:rPr lang="en-GB" sz="2000" dirty="0"/>
              <a:t> </a:t>
            </a:r>
            <a:r>
              <a:rPr lang="en-GB" sz="2000" dirty="0" smtClean="0"/>
              <a:t>– Rattigan’s Obituary, Guardian, 1977</a:t>
            </a:r>
            <a:endParaRPr lang="en-GB" dirty="0"/>
          </a:p>
        </p:txBody>
      </p:sp>
    </p:spTree>
    <p:extLst>
      <p:ext uri="{BB962C8B-B14F-4D97-AF65-F5344CB8AC3E}">
        <p14:creationId xmlns:p14="http://schemas.microsoft.com/office/powerpoint/2010/main" val="80719613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988</TotalTime>
  <Words>992</Words>
  <Application>Microsoft Office PowerPoint</Application>
  <PresentationFormat>On-screen Show (4:3)</PresentationFormat>
  <Paragraphs>89</Paragraphs>
  <Slides>28</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Calibri</vt:lpstr>
      <vt:lpstr>Franklin Gothic Book</vt:lpstr>
      <vt:lpstr>Franklin Gothic Medium</vt:lpstr>
      <vt:lpstr>Times New Roman</vt:lpstr>
      <vt:lpstr>Tunga</vt:lpstr>
      <vt:lpstr>Wingdings</vt:lpstr>
      <vt:lpstr>Angles</vt:lpstr>
      <vt:lpstr>Post-war Theatre in Britain</vt:lpstr>
      <vt:lpstr>PowerPoint Presentation</vt:lpstr>
      <vt:lpstr>1944 Education Act </vt:lpstr>
      <vt:lpstr>PowerPoint Presentation</vt:lpstr>
      <vt:lpstr>The Rise of MeRitocracy</vt:lpstr>
      <vt:lpstr>1956</vt:lpstr>
      <vt:lpstr>Elvis Presley</vt:lpstr>
      <vt:lpstr>Buddy Holly</vt:lpstr>
      <vt:lpstr>Little Richard</vt:lpstr>
      <vt:lpstr>Fats domino</vt:lpstr>
      <vt:lpstr>Theatre Changed Too</vt:lpstr>
      <vt:lpstr>The English Stage Company 1956 - </vt:lpstr>
      <vt:lpstr>George Devine – Artistic DIrector</vt:lpstr>
      <vt:lpstr>The Number two people taking over</vt:lpstr>
      <vt:lpstr>James Dean</vt:lpstr>
      <vt:lpstr>Albert Finney</vt:lpstr>
      <vt:lpstr>Tom Courtenay</vt:lpstr>
      <vt:lpstr>Peter o’Toole</vt:lpstr>
      <vt:lpstr>Richard Harris</vt:lpstr>
      <vt:lpstr>Rita Tushingham</vt:lpstr>
      <vt:lpstr>The Old Guard</vt:lpstr>
      <vt:lpstr>Terence Rattigan (1911 – 1977)</vt:lpstr>
      <vt:lpstr>Great Well-Made Plays</vt:lpstr>
      <vt:lpstr>A Popular Dramatist</vt:lpstr>
      <vt:lpstr>A Popular Dramatist</vt:lpstr>
      <vt:lpstr>Aunt edna</vt:lpstr>
      <vt:lpstr>After Look back in Anger</vt:lpstr>
      <vt:lpstr>After Look back in Anger</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tech</dc:creator>
  <cp:lastModifiedBy>Dave Ainsworth</cp:lastModifiedBy>
  <cp:revision>71</cp:revision>
  <dcterms:created xsi:type="dcterms:W3CDTF">2013-01-16T14:55:05Z</dcterms:created>
  <dcterms:modified xsi:type="dcterms:W3CDTF">2017-11-22T08:32:40Z</dcterms:modified>
</cp:coreProperties>
</file>