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5" r:id="rId4"/>
  </p:sldMasterIdLst>
  <p:notesMasterIdLst>
    <p:notesMasterId r:id="rId24"/>
  </p:notesMasterIdLst>
  <p:sldIdLst>
    <p:sldId id="256" r:id="rId5"/>
    <p:sldId id="264" r:id="rId6"/>
    <p:sldId id="335" r:id="rId7"/>
    <p:sldId id="355" r:id="rId8"/>
    <p:sldId id="336" r:id="rId9"/>
    <p:sldId id="337" r:id="rId10"/>
    <p:sldId id="356" r:id="rId11"/>
    <p:sldId id="338" r:id="rId12"/>
    <p:sldId id="357" r:id="rId13"/>
    <p:sldId id="345" r:id="rId14"/>
    <p:sldId id="346" r:id="rId15"/>
    <p:sldId id="347" r:id="rId16"/>
    <p:sldId id="348" r:id="rId17"/>
    <p:sldId id="349" r:id="rId18"/>
    <p:sldId id="350" r:id="rId19"/>
    <p:sldId id="351" r:id="rId20"/>
    <p:sldId id="344" r:id="rId21"/>
    <p:sldId id="352" r:id="rId22"/>
    <p:sldId id="315" r:id="rId2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4C9"/>
    <a:srgbClr val="FFCC99"/>
    <a:srgbClr val="E06F30"/>
    <a:srgbClr val="E1F4FF"/>
    <a:srgbClr val="CCECFF"/>
    <a:srgbClr val="E6FFA7"/>
    <a:srgbClr val="FFCCCC"/>
    <a:srgbClr val="0C3772"/>
    <a:srgbClr val="499DFC"/>
    <a:srgbClr val="91AF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CC129-AA34-43B3-A0B5-B82C118B2DF7}" v="244" dt="2025-12-09T08:56:53.454"/>
    <p1510:client id="{AD7699C9-2B11-1240-B564-6610E71ADC2F}" v="11" dt="2025-12-09T21:05:44.863"/>
  </p1510:revLst>
</p1510:revInfo>
</file>

<file path=ppt/tableStyles.xml><?xml version="1.0" encoding="utf-8"?>
<a:tblStyleLst xmlns:a="http://schemas.openxmlformats.org/drawingml/2006/main" def="{4958A8C3-A3C7-4876-90E8-082C26ADC7CC}">
  <a:tblStyle styleId="{4958A8C3-A3C7-4876-90E8-082C26ADC7C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422" autoAdjust="0"/>
    <p:restoredTop sz="67397" autoAdjust="0"/>
  </p:normalViewPr>
  <p:slideViewPr>
    <p:cSldViewPr>
      <p:cViewPr>
        <p:scale>
          <a:sx n="91" d="100"/>
          <a:sy n="91" d="100"/>
        </p:scale>
        <p:origin x="68" y="17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Moreanu (2213248)" userId="7dc0ec94-4eb0-4c66-8c88-090db388b9a1" providerId="ADAL" clId="{940C5828-989A-3494-B547-A020BA20A387}"/>
    <pc:docChg chg="modSld">
      <pc:chgData name="Ramona Moreanu (2213248)" userId="7dc0ec94-4eb0-4c66-8c88-090db388b9a1" providerId="ADAL" clId="{940C5828-989A-3494-B547-A020BA20A387}" dt="2025-12-09T21:05:44.864" v="10" actId="14100"/>
      <pc:docMkLst>
        <pc:docMk/>
      </pc:docMkLst>
      <pc:sldChg chg="modSp mod">
        <pc:chgData name="Ramona Moreanu (2213248)" userId="7dc0ec94-4eb0-4c66-8c88-090db388b9a1" providerId="ADAL" clId="{940C5828-989A-3494-B547-A020BA20A387}" dt="2025-12-09T21:05:44.864" v="10" actId="14100"/>
        <pc:sldMkLst>
          <pc:docMk/>
          <pc:sldMk cId="3448668151" sldId="357"/>
        </pc:sldMkLst>
        <pc:spChg chg="mod">
          <ac:chgData name="Ramona Moreanu (2213248)" userId="7dc0ec94-4eb0-4c66-8c88-090db388b9a1" providerId="ADAL" clId="{940C5828-989A-3494-B547-A020BA20A387}" dt="2025-12-09T21:05:31.394" v="7" actId="1076"/>
          <ac:spMkLst>
            <pc:docMk/>
            <pc:sldMk cId="3448668151" sldId="357"/>
            <ac:spMk id="4" creationId="{79EF1E20-5165-7D45-BC94-CD57B4783256}"/>
          </ac:spMkLst>
        </pc:spChg>
        <pc:spChg chg="mod">
          <ac:chgData name="Ramona Moreanu (2213248)" userId="7dc0ec94-4eb0-4c66-8c88-090db388b9a1" providerId="ADAL" clId="{940C5828-989A-3494-B547-A020BA20A387}" dt="2025-12-09T21:05:44.864" v="10" actId="14100"/>
          <ac:spMkLst>
            <pc:docMk/>
            <pc:sldMk cId="3448668151" sldId="357"/>
            <ac:spMk id="17" creationId="{E8DE9754-C40B-4E4F-0EA0-FFD6A4329BA7}"/>
          </ac:spMkLst>
        </pc:spChg>
      </pc:sldChg>
    </pc:docChg>
  </pc:docChgLst>
  <pc:docChgLst>
    <pc:chgData name="Ramona Moreanu (2213248)" userId="7dc0ec94-4eb0-4c66-8c88-090db388b9a1" providerId="ADAL" clId="{138CC129-AA34-43B3-A0B5-B82C118B2DF7}"/>
    <pc:docChg chg="undo custSel addSld delSld modSld">
      <pc:chgData name="Ramona Moreanu (2213248)" userId="7dc0ec94-4eb0-4c66-8c88-090db388b9a1" providerId="ADAL" clId="{138CC129-AA34-43B3-A0B5-B82C118B2DF7}" dt="2025-12-08T09:28:20.325" v="9168" actId="20577"/>
      <pc:docMkLst>
        <pc:docMk/>
      </pc:docMkLst>
      <pc:sldChg chg="modSp mod">
        <pc:chgData name="Ramona Moreanu (2213248)" userId="7dc0ec94-4eb0-4c66-8c88-090db388b9a1" providerId="ADAL" clId="{138CC129-AA34-43B3-A0B5-B82C118B2DF7}" dt="2025-12-08T08:43:12.439" v="7719" actId="20577"/>
        <pc:sldMkLst>
          <pc:docMk/>
          <pc:sldMk cId="0" sldId="256"/>
        </pc:sldMkLst>
        <pc:spChg chg="mod">
          <ac:chgData name="Ramona Moreanu (2213248)" userId="7dc0ec94-4eb0-4c66-8c88-090db388b9a1" providerId="ADAL" clId="{138CC129-AA34-43B3-A0B5-B82C118B2DF7}" dt="2025-12-08T08:43:12.439" v="7719" actId="20577"/>
          <ac:spMkLst>
            <pc:docMk/>
            <pc:sldMk cId="0" sldId="256"/>
            <ac:spMk id="3" creationId="{D3F55AC4-7B49-2909-99E7-EAB135671746}"/>
          </ac:spMkLst>
        </pc:spChg>
      </pc:sldChg>
      <pc:sldChg chg="addSp delSp modSp mod setBg">
        <pc:chgData name="Ramona Moreanu (2213248)" userId="7dc0ec94-4eb0-4c66-8c88-090db388b9a1" providerId="ADAL" clId="{138CC129-AA34-43B3-A0B5-B82C118B2DF7}" dt="2025-12-08T08:34:47.685" v="7573" actId="255"/>
        <pc:sldMkLst>
          <pc:docMk/>
          <pc:sldMk cId="0" sldId="264"/>
        </pc:sldMkLst>
        <pc:spChg chg="add mod">
          <ac:chgData name="Ramona Moreanu (2213248)" userId="7dc0ec94-4eb0-4c66-8c88-090db388b9a1" providerId="ADAL" clId="{138CC129-AA34-43B3-A0B5-B82C118B2DF7}" dt="2025-12-08T08:34:47.685" v="7573" actId="255"/>
          <ac:spMkLst>
            <pc:docMk/>
            <pc:sldMk cId="0" sldId="264"/>
            <ac:spMk id="3" creationId="{0B3C0B88-159F-1E24-8BE8-6805A084E4CE}"/>
          </ac:spMkLst>
        </pc:spChg>
        <pc:spChg chg="mod">
          <ac:chgData name="Ramona Moreanu (2213248)" userId="7dc0ec94-4eb0-4c66-8c88-090db388b9a1" providerId="ADAL" clId="{138CC129-AA34-43B3-A0B5-B82C118B2DF7}" dt="2025-12-05T12:25:09.366" v="3695" actId="14100"/>
          <ac:spMkLst>
            <pc:docMk/>
            <pc:sldMk cId="0" sldId="264"/>
            <ac:spMk id="8" creationId="{BF23D516-7F8B-2BC5-1793-36CD3F9494D6}"/>
          </ac:spMkLst>
        </pc:spChg>
        <pc:spChg chg="add mod">
          <ac:chgData name="Ramona Moreanu (2213248)" userId="7dc0ec94-4eb0-4c66-8c88-090db388b9a1" providerId="ADAL" clId="{138CC129-AA34-43B3-A0B5-B82C118B2DF7}" dt="2025-12-05T12:25:04.981" v="3694" actId="27636"/>
          <ac:spMkLst>
            <pc:docMk/>
            <pc:sldMk cId="0" sldId="264"/>
            <ac:spMk id="10" creationId="{5255B9B7-CDDE-61B9-16C0-8C3681B4E59E}"/>
          </ac:spMkLst>
        </pc:spChg>
        <pc:picChg chg="mod">
          <ac:chgData name="Ramona Moreanu (2213248)" userId="7dc0ec94-4eb0-4c66-8c88-090db388b9a1" providerId="ADAL" clId="{138CC129-AA34-43B3-A0B5-B82C118B2DF7}" dt="2025-12-05T12:22:01.517" v="3672" actId="26606"/>
          <ac:picMkLst>
            <pc:docMk/>
            <pc:sldMk cId="0" sldId="264"/>
            <ac:picMk id="2" creationId="{E664302F-3A3D-F7E8-B011-670ECF6C22D9}"/>
          </ac:picMkLst>
        </pc:picChg>
      </pc:sldChg>
      <pc:sldChg chg="addSp delSp modSp mod setBg">
        <pc:chgData name="Ramona Moreanu (2213248)" userId="7dc0ec94-4eb0-4c66-8c88-090db388b9a1" providerId="ADAL" clId="{138CC129-AA34-43B3-A0B5-B82C118B2DF7}" dt="2025-12-08T08:45:12.374" v="7726" actId="14100"/>
        <pc:sldMkLst>
          <pc:docMk/>
          <pc:sldMk cId="2212873645" sldId="335"/>
        </pc:sldMkLst>
        <pc:spChg chg="add mod">
          <ac:chgData name="Ramona Moreanu (2213248)" userId="7dc0ec94-4eb0-4c66-8c88-090db388b9a1" providerId="ADAL" clId="{138CC129-AA34-43B3-A0B5-B82C118B2DF7}" dt="2025-12-05T12:39:09.130" v="3780" actId="20577"/>
          <ac:spMkLst>
            <pc:docMk/>
            <pc:sldMk cId="2212873645" sldId="335"/>
            <ac:spMk id="4" creationId="{2617ADFA-8506-96AE-C424-50FF59CD3D6C}"/>
          </ac:spMkLst>
        </pc:spChg>
        <pc:spChg chg="add mod">
          <ac:chgData name="Ramona Moreanu (2213248)" userId="7dc0ec94-4eb0-4c66-8c88-090db388b9a1" providerId="ADAL" clId="{138CC129-AA34-43B3-A0B5-B82C118B2DF7}" dt="2025-12-05T12:22:27.444" v="3673" actId="26606"/>
          <ac:spMkLst>
            <pc:docMk/>
            <pc:sldMk cId="2212873645" sldId="335"/>
            <ac:spMk id="5" creationId="{03E76B6C-4451-ED09-E8A5-F05B9526F955}"/>
          </ac:spMkLst>
        </pc:spChg>
        <pc:spChg chg="mod">
          <ac:chgData name="Ramona Moreanu (2213248)" userId="7dc0ec94-4eb0-4c66-8c88-090db388b9a1" providerId="ADAL" clId="{138CC129-AA34-43B3-A0B5-B82C118B2DF7}" dt="2025-12-05T12:39:00.192" v="3768" actId="20577"/>
          <ac:spMkLst>
            <pc:docMk/>
            <pc:sldMk cId="2212873645" sldId="335"/>
            <ac:spMk id="8" creationId="{BF23D516-7F8B-2BC5-1793-36CD3F9494D6}"/>
          </ac:spMkLst>
        </pc:spChg>
        <pc:spChg chg="add mod">
          <ac:chgData name="Ramona Moreanu (2213248)" userId="7dc0ec94-4eb0-4c66-8c88-090db388b9a1" providerId="ADAL" clId="{138CC129-AA34-43B3-A0B5-B82C118B2DF7}" dt="2025-12-08T08:45:12.374" v="7726" actId="14100"/>
          <ac:spMkLst>
            <pc:docMk/>
            <pc:sldMk cId="2212873645" sldId="335"/>
            <ac:spMk id="9" creationId="{0E2F11E1-AF7A-7C0A-EC1E-A3489DB3C3DB}"/>
          </ac:spMkLst>
        </pc:spChg>
        <pc:picChg chg="mod ord">
          <ac:chgData name="Ramona Moreanu (2213248)" userId="7dc0ec94-4eb0-4c66-8c88-090db388b9a1" providerId="ADAL" clId="{138CC129-AA34-43B3-A0B5-B82C118B2DF7}" dt="2025-12-08T08:43:35.464" v="7720" actId="14100"/>
          <ac:picMkLst>
            <pc:docMk/>
            <pc:sldMk cId="2212873645" sldId="335"/>
            <ac:picMk id="3" creationId="{550F045F-C98F-61F8-18F8-9D5CD4397DEA}"/>
          </ac:picMkLst>
        </pc:picChg>
      </pc:sldChg>
      <pc:sldChg chg="addSp modSp mod">
        <pc:chgData name="Ramona Moreanu (2213248)" userId="7dc0ec94-4eb0-4c66-8c88-090db388b9a1" providerId="ADAL" clId="{138CC129-AA34-43B3-A0B5-B82C118B2DF7}" dt="2025-12-08T08:46:50.166" v="7731" actId="14100"/>
        <pc:sldMkLst>
          <pc:docMk/>
          <pc:sldMk cId="2395223215" sldId="336"/>
        </pc:sldMkLst>
        <pc:spChg chg="add mod">
          <ac:chgData name="Ramona Moreanu (2213248)" userId="7dc0ec94-4eb0-4c66-8c88-090db388b9a1" providerId="ADAL" clId="{138CC129-AA34-43B3-A0B5-B82C118B2DF7}" dt="2025-12-08T08:46:50.166" v="7731" actId="14100"/>
          <ac:spMkLst>
            <pc:docMk/>
            <pc:sldMk cId="2395223215" sldId="336"/>
            <ac:spMk id="2" creationId="{8C04EBF3-8A40-78BF-E90D-171AB1F26C01}"/>
          </ac:spMkLst>
        </pc:spChg>
        <pc:spChg chg="mod">
          <ac:chgData name="Ramona Moreanu (2213248)" userId="7dc0ec94-4eb0-4c66-8c88-090db388b9a1" providerId="ADAL" clId="{138CC129-AA34-43B3-A0B5-B82C118B2DF7}" dt="2025-12-05T12:30:50.055" v="3739" actId="255"/>
          <ac:spMkLst>
            <pc:docMk/>
            <pc:sldMk cId="2395223215" sldId="336"/>
            <ac:spMk id="8" creationId="{BF23D516-7F8B-2BC5-1793-36CD3F9494D6}"/>
          </ac:spMkLst>
        </pc:spChg>
        <pc:spChg chg="mod">
          <ac:chgData name="Ramona Moreanu (2213248)" userId="7dc0ec94-4eb0-4c66-8c88-090db388b9a1" providerId="ADAL" clId="{138CC129-AA34-43B3-A0B5-B82C118B2DF7}" dt="2025-12-05T12:47:22.456" v="3830" actId="20577"/>
          <ac:spMkLst>
            <pc:docMk/>
            <pc:sldMk cId="2395223215" sldId="336"/>
            <ac:spMk id="9" creationId="{8CAAE5C1-6A47-7A49-909C-F5F599EB4070}"/>
          </ac:spMkLst>
        </pc:spChg>
        <pc:picChg chg="mod">
          <ac:chgData name="Ramona Moreanu (2213248)" userId="7dc0ec94-4eb0-4c66-8c88-090db388b9a1" providerId="ADAL" clId="{138CC129-AA34-43B3-A0B5-B82C118B2DF7}" dt="2025-12-05T12:29:50.010" v="3729" actId="1076"/>
          <ac:picMkLst>
            <pc:docMk/>
            <pc:sldMk cId="2395223215" sldId="336"/>
            <ac:picMk id="3" creationId="{A2A8B6B0-E86F-B74E-D0EF-6413034F43DA}"/>
          </ac:picMkLst>
        </pc:picChg>
      </pc:sldChg>
      <pc:sldChg chg="addSp delSp modSp mod modNotesTx">
        <pc:chgData name="Ramona Moreanu (2213248)" userId="7dc0ec94-4eb0-4c66-8c88-090db388b9a1" providerId="ADAL" clId="{138CC129-AA34-43B3-A0B5-B82C118B2DF7}" dt="2025-12-08T08:49:07.859" v="7742" actId="14100"/>
        <pc:sldMkLst>
          <pc:docMk/>
          <pc:sldMk cId="93913999" sldId="337"/>
        </pc:sldMkLst>
        <pc:spChg chg="add mod">
          <ac:chgData name="Ramona Moreanu (2213248)" userId="7dc0ec94-4eb0-4c66-8c88-090db388b9a1" providerId="ADAL" clId="{138CC129-AA34-43B3-A0B5-B82C118B2DF7}" dt="2025-12-08T08:49:07.859" v="7742" actId="14100"/>
          <ac:spMkLst>
            <pc:docMk/>
            <pc:sldMk cId="93913999" sldId="337"/>
            <ac:spMk id="4" creationId="{7A753E28-A476-82E6-6172-935B1038DCA3}"/>
          </ac:spMkLst>
        </pc:spChg>
        <pc:spChg chg="mod">
          <ac:chgData name="Ramona Moreanu (2213248)" userId="7dc0ec94-4eb0-4c66-8c88-090db388b9a1" providerId="ADAL" clId="{138CC129-AA34-43B3-A0B5-B82C118B2DF7}" dt="2025-12-05T12:55:31.100" v="4145" actId="1076"/>
          <ac:spMkLst>
            <pc:docMk/>
            <pc:sldMk cId="93913999" sldId="337"/>
            <ac:spMk id="8" creationId="{BF23D516-7F8B-2BC5-1793-36CD3F9494D6}"/>
          </ac:spMkLst>
        </pc:spChg>
        <pc:spChg chg="mod">
          <ac:chgData name="Ramona Moreanu (2213248)" userId="7dc0ec94-4eb0-4c66-8c88-090db388b9a1" providerId="ADAL" clId="{138CC129-AA34-43B3-A0B5-B82C118B2DF7}" dt="2025-12-05T12:55:39.514" v="4146" actId="1076"/>
          <ac:spMkLst>
            <pc:docMk/>
            <pc:sldMk cId="93913999" sldId="337"/>
            <ac:spMk id="9" creationId="{8CAAE5C1-6A47-7A49-909C-F5F599EB4070}"/>
          </ac:spMkLst>
        </pc:spChg>
        <pc:picChg chg="mod">
          <ac:chgData name="Ramona Moreanu (2213248)" userId="7dc0ec94-4eb0-4c66-8c88-090db388b9a1" providerId="ADAL" clId="{138CC129-AA34-43B3-A0B5-B82C118B2DF7}" dt="2025-12-08T08:48:18.612" v="7733" actId="1076"/>
          <ac:picMkLst>
            <pc:docMk/>
            <pc:sldMk cId="93913999" sldId="337"/>
            <ac:picMk id="2" creationId="{A04CBE9D-7221-A1AF-EEA0-638E1B361D22}"/>
          </ac:picMkLst>
        </pc:picChg>
      </pc:sldChg>
      <pc:sldChg chg="addSp modSp mod modNotesTx">
        <pc:chgData name="Ramona Moreanu (2213248)" userId="7dc0ec94-4eb0-4c66-8c88-090db388b9a1" providerId="ADAL" clId="{138CC129-AA34-43B3-A0B5-B82C118B2DF7}" dt="2025-12-08T08:51:39.308" v="7749" actId="1076"/>
        <pc:sldMkLst>
          <pc:docMk/>
          <pc:sldMk cId="2622686364" sldId="338"/>
        </pc:sldMkLst>
        <pc:spChg chg="add mod">
          <ac:chgData name="Ramona Moreanu (2213248)" userId="7dc0ec94-4eb0-4c66-8c88-090db388b9a1" providerId="ADAL" clId="{138CC129-AA34-43B3-A0B5-B82C118B2DF7}" dt="2025-12-08T08:51:39.308" v="7749" actId="1076"/>
          <ac:spMkLst>
            <pc:docMk/>
            <pc:sldMk cId="2622686364" sldId="338"/>
            <ac:spMk id="2" creationId="{452D53F6-815E-51B0-E999-18D058F8B6EC}"/>
          </ac:spMkLst>
        </pc:spChg>
        <pc:spChg chg="mod">
          <ac:chgData name="Ramona Moreanu (2213248)" userId="7dc0ec94-4eb0-4c66-8c88-090db388b9a1" providerId="ADAL" clId="{138CC129-AA34-43B3-A0B5-B82C118B2DF7}" dt="2025-12-05T13:03:12.931" v="4220" actId="255"/>
          <ac:spMkLst>
            <pc:docMk/>
            <pc:sldMk cId="2622686364" sldId="338"/>
            <ac:spMk id="8" creationId="{BF23D516-7F8B-2BC5-1793-36CD3F9494D6}"/>
          </ac:spMkLst>
        </pc:spChg>
        <pc:spChg chg="mod">
          <ac:chgData name="Ramona Moreanu (2213248)" userId="7dc0ec94-4eb0-4c66-8c88-090db388b9a1" providerId="ADAL" clId="{138CC129-AA34-43B3-A0B5-B82C118B2DF7}" dt="2025-12-05T13:04:18.626" v="4223" actId="255"/>
          <ac:spMkLst>
            <pc:docMk/>
            <pc:sldMk cId="2622686364" sldId="338"/>
            <ac:spMk id="9" creationId="{8CAAE5C1-6A47-7A49-909C-F5F599EB4070}"/>
          </ac:spMkLst>
        </pc:spChg>
        <pc:picChg chg="mod">
          <ac:chgData name="Ramona Moreanu (2213248)" userId="7dc0ec94-4eb0-4c66-8c88-090db388b9a1" providerId="ADAL" clId="{138CC129-AA34-43B3-A0B5-B82C118B2DF7}" dt="2025-12-08T08:50:44.986" v="7743" actId="1076"/>
          <ac:picMkLst>
            <pc:docMk/>
            <pc:sldMk cId="2622686364" sldId="338"/>
            <ac:picMk id="3" creationId="{34968EEC-008D-D8C9-8D98-E33C5D101F34}"/>
          </ac:picMkLst>
        </pc:picChg>
      </pc:sldChg>
      <pc:sldChg chg="modSp mod">
        <pc:chgData name="Ramona Moreanu (2213248)" userId="7dc0ec94-4eb0-4c66-8c88-090db388b9a1" providerId="ADAL" clId="{138CC129-AA34-43B3-A0B5-B82C118B2DF7}" dt="2025-12-08T09:28:20.325" v="9168" actId="20577"/>
        <pc:sldMkLst>
          <pc:docMk/>
          <pc:sldMk cId="2287663529" sldId="344"/>
        </pc:sldMkLst>
        <pc:spChg chg="mod">
          <ac:chgData name="Ramona Moreanu (2213248)" userId="7dc0ec94-4eb0-4c66-8c88-090db388b9a1" providerId="ADAL" clId="{138CC129-AA34-43B3-A0B5-B82C118B2DF7}" dt="2025-12-05T10:44:55.804" v="3071" actId="14100"/>
          <ac:spMkLst>
            <pc:docMk/>
            <pc:sldMk cId="2287663529" sldId="344"/>
            <ac:spMk id="8" creationId="{BF23D516-7F8B-2BC5-1793-36CD3F9494D6}"/>
          </ac:spMkLst>
        </pc:spChg>
        <pc:spChg chg="mod">
          <ac:chgData name="Ramona Moreanu (2213248)" userId="7dc0ec94-4eb0-4c66-8c88-090db388b9a1" providerId="ADAL" clId="{138CC129-AA34-43B3-A0B5-B82C118B2DF7}" dt="2025-12-08T09:28:20.325" v="9168" actId="20577"/>
          <ac:spMkLst>
            <pc:docMk/>
            <pc:sldMk cId="2287663529" sldId="344"/>
            <ac:spMk id="9" creationId="{8CAAE5C1-6A47-7A49-909C-F5F599EB4070}"/>
          </ac:spMkLst>
        </pc:spChg>
      </pc:sldChg>
      <pc:sldChg chg="addSp modSp mod modNotesTx">
        <pc:chgData name="Ramona Moreanu (2213248)" userId="7dc0ec94-4eb0-4c66-8c88-090db388b9a1" providerId="ADAL" clId="{138CC129-AA34-43B3-A0B5-B82C118B2DF7}" dt="2025-12-08T08:53:43.222" v="7756" actId="14100"/>
        <pc:sldMkLst>
          <pc:docMk/>
          <pc:sldMk cId="1325899513" sldId="345"/>
        </pc:sldMkLst>
        <pc:spChg chg="add mod">
          <ac:chgData name="Ramona Moreanu (2213248)" userId="7dc0ec94-4eb0-4c66-8c88-090db388b9a1" providerId="ADAL" clId="{138CC129-AA34-43B3-A0B5-B82C118B2DF7}" dt="2025-12-08T08:53:43.222" v="7756" actId="14100"/>
          <ac:spMkLst>
            <pc:docMk/>
            <pc:sldMk cId="1325899513" sldId="345"/>
            <ac:spMk id="2" creationId="{99789811-BC21-3C76-201A-F0D5D8F36D5A}"/>
          </ac:spMkLst>
        </pc:spChg>
        <pc:spChg chg="add mod">
          <ac:chgData name="Ramona Moreanu (2213248)" userId="7dc0ec94-4eb0-4c66-8c88-090db388b9a1" providerId="ADAL" clId="{138CC129-AA34-43B3-A0B5-B82C118B2DF7}" dt="2025-12-05T13:41:08.065" v="4412" actId="1076"/>
          <ac:spMkLst>
            <pc:docMk/>
            <pc:sldMk cId="1325899513" sldId="345"/>
            <ac:spMk id="5" creationId="{6FAB6BE2-86A2-1339-D083-451C6719C683}"/>
          </ac:spMkLst>
        </pc:spChg>
        <pc:spChg chg="mod">
          <ac:chgData name="Ramona Moreanu (2213248)" userId="7dc0ec94-4eb0-4c66-8c88-090db388b9a1" providerId="ADAL" clId="{138CC129-AA34-43B3-A0B5-B82C118B2DF7}" dt="2025-12-05T13:13:44.006" v="4228" actId="14100"/>
          <ac:spMkLst>
            <pc:docMk/>
            <pc:sldMk cId="1325899513" sldId="345"/>
            <ac:spMk id="8" creationId="{BF23D516-7F8B-2BC5-1793-36CD3F9494D6}"/>
          </ac:spMkLst>
        </pc:spChg>
        <pc:spChg chg="mod">
          <ac:chgData name="Ramona Moreanu (2213248)" userId="7dc0ec94-4eb0-4c66-8c88-090db388b9a1" providerId="ADAL" clId="{138CC129-AA34-43B3-A0B5-B82C118B2DF7}" dt="2025-12-05T13:40:54.331" v="4411" actId="5793"/>
          <ac:spMkLst>
            <pc:docMk/>
            <pc:sldMk cId="1325899513" sldId="345"/>
            <ac:spMk id="9" creationId="{8CAAE5C1-6A47-7A49-909C-F5F599EB4070}"/>
          </ac:spMkLst>
        </pc:spChg>
        <pc:picChg chg="mod">
          <ac:chgData name="Ramona Moreanu (2213248)" userId="7dc0ec94-4eb0-4c66-8c88-090db388b9a1" providerId="ADAL" clId="{138CC129-AA34-43B3-A0B5-B82C118B2DF7}" dt="2025-12-08T08:52:59.637" v="7750" actId="1076"/>
          <ac:picMkLst>
            <pc:docMk/>
            <pc:sldMk cId="1325899513" sldId="345"/>
            <ac:picMk id="3" creationId="{A956557D-FE07-80D9-DFBD-2B028435D8E7}"/>
          </ac:picMkLst>
        </pc:picChg>
      </pc:sldChg>
      <pc:sldChg chg="modSp mod">
        <pc:chgData name="Ramona Moreanu (2213248)" userId="7dc0ec94-4eb0-4c66-8c88-090db388b9a1" providerId="ADAL" clId="{138CC129-AA34-43B3-A0B5-B82C118B2DF7}" dt="2025-12-05T15:09:05.176" v="6052" actId="20577"/>
        <pc:sldMkLst>
          <pc:docMk/>
          <pc:sldMk cId="133544176" sldId="346"/>
        </pc:sldMkLst>
        <pc:spChg chg="mod">
          <ac:chgData name="Ramona Moreanu (2213248)" userId="7dc0ec94-4eb0-4c66-8c88-090db388b9a1" providerId="ADAL" clId="{138CC129-AA34-43B3-A0B5-B82C118B2DF7}" dt="2025-12-05T15:02:39.366" v="5759" actId="14100"/>
          <ac:spMkLst>
            <pc:docMk/>
            <pc:sldMk cId="133544176" sldId="346"/>
            <ac:spMk id="8" creationId="{BF23D516-7F8B-2BC5-1793-36CD3F9494D6}"/>
          </ac:spMkLst>
        </pc:spChg>
        <pc:spChg chg="mod">
          <ac:chgData name="Ramona Moreanu (2213248)" userId="7dc0ec94-4eb0-4c66-8c88-090db388b9a1" providerId="ADAL" clId="{138CC129-AA34-43B3-A0B5-B82C118B2DF7}" dt="2025-12-05T15:09:05.176" v="6052" actId="20577"/>
          <ac:spMkLst>
            <pc:docMk/>
            <pc:sldMk cId="133544176" sldId="346"/>
            <ac:spMk id="9" creationId="{8CAAE5C1-6A47-7A49-909C-F5F599EB4070}"/>
          </ac:spMkLst>
        </pc:spChg>
        <pc:picChg chg="mod">
          <ac:chgData name="Ramona Moreanu (2213248)" userId="7dc0ec94-4eb0-4c66-8c88-090db388b9a1" providerId="ADAL" clId="{138CC129-AA34-43B3-A0B5-B82C118B2DF7}" dt="2025-12-05T15:08:26.023" v="6047" actId="14100"/>
          <ac:picMkLst>
            <pc:docMk/>
            <pc:sldMk cId="133544176" sldId="346"/>
            <ac:picMk id="3" creationId="{4B82329D-0FA6-8107-EE6D-17C78B71625B}"/>
          </ac:picMkLst>
        </pc:picChg>
      </pc:sldChg>
      <pc:sldChg chg="addSp modSp mod modNotesTx">
        <pc:chgData name="Ramona Moreanu (2213248)" userId="7dc0ec94-4eb0-4c66-8c88-090db388b9a1" providerId="ADAL" clId="{138CC129-AA34-43B3-A0B5-B82C118B2DF7}" dt="2025-12-08T08:58:55.369" v="7765" actId="113"/>
        <pc:sldMkLst>
          <pc:docMk/>
          <pc:sldMk cId="1524588363" sldId="347"/>
        </pc:sldMkLst>
        <pc:spChg chg="add mod">
          <ac:chgData name="Ramona Moreanu (2213248)" userId="7dc0ec94-4eb0-4c66-8c88-090db388b9a1" providerId="ADAL" clId="{138CC129-AA34-43B3-A0B5-B82C118B2DF7}" dt="2025-12-08T08:58:55.369" v="7765" actId="113"/>
          <ac:spMkLst>
            <pc:docMk/>
            <pc:sldMk cId="1524588363" sldId="347"/>
            <ac:spMk id="2" creationId="{AF71EE65-3656-FA26-60D6-6743FD96AE4C}"/>
          </ac:spMkLst>
        </pc:spChg>
        <pc:spChg chg="mod">
          <ac:chgData name="Ramona Moreanu (2213248)" userId="7dc0ec94-4eb0-4c66-8c88-090db388b9a1" providerId="ADAL" clId="{138CC129-AA34-43B3-A0B5-B82C118B2DF7}" dt="2025-12-05T15:12:37.933" v="6356" actId="1076"/>
          <ac:spMkLst>
            <pc:docMk/>
            <pc:sldMk cId="1524588363" sldId="347"/>
            <ac:spMk id="8" creationId="{BF23D516-7F8B-2BC5-1793-36CD3F9494D6}"/>
          </ac:spMkLst>
        </pc:spChg>
        <pc:spChg chg="mod">
          <ac:chgData name="Ramona Moreanu (2213248)" userId="7dc0ec94-4eb0-4c66-8c88-090db388b9a1" providerId="ADAL" clId="{138CC129-AA34-43B3-A0B5-B82C118B2DF7}" dt="2025-12-05T15:12:44.150" v="6357" actId="1076"/>
          <ac:spMkLst>
            <pc:docMk/>
            <pc:sldMk cId="1524588363" sldId="347"/>
            <ac:spMk id="9" creationId="{8CAAE5C1-6A47-7A49-909C-F5F599EB4070}"/>
          </ac:spMkLst>
        </pc:spChg>
        <pc:picChg chg="mod">
          <ac:chgData name="Ramona Moreanu (2213248)" userId="7dc0ec94-4eb0-4c66-8c88-090db388b9a1" providerId="ADAL" clId="{138CC129-AA34-43B3-A0B5-B82C118B2DF7}" dt="2025-12-08T08:57:59.067" v="7757" actId="1076"/>
          <ac:picMkLst>
            <pc:docMk/>
            <pc:sldMk cId="1524588363" sldId="347"/>
            <ac:picMk id="3" creationId="{0BB6A052-C410-C604-40EB-33F4A650B553}"/>
          </ac:picMkLst>
        </pc:picChg>
      </pc:sldChg>
      <pc:sldChg chg="addSp delSp modSp mod setBg modNotesTx">
        <pc:chgData name="Ramona Moreanu (2213248)" userId="7dc0ec94-4eb0-4c66-8c88-090db388b9a1" providerId="ADAL" clId="{138CC129-AA34-43B3-A0B5-B82C118B2DF7}" dt="2025-12-08T09:00:52.217" v="7788" actId="1076"/>
        <pc:sldMkLst>
          <pc:docMk/>
          <pc:sldMk cId="645508670" sldId="348"/>
        </pc:sldMkLst>
        <pc:spChg chg="add mod">
          <ac:chgData name="Ramona Moreanu (2213248)" userId="7dc0ec94-4eb0-4c66-8c88-090db388b9a1" providerId="ADAL" clId="{138CC129-AA34-43B3-A0B5-B82C118B2DF7}" dt="2025-12-08T09:00:52.217" v="7788" actId="1076"/>
          <ac:spMkLst>
            <pc:docMk/>
            <pc:sldMk cId="645508670" sldId="348"/>
            <ac:spMk id="2" creationId="{17D3F14F-6ED3-9A2C-6194-C07C4A69A5A0}"/>
          </ac:spMkLst>
        </pc:spChg>
        <pc:spChg chg="mod">
          <ac:chgData name="Ramona Moreanu (2213248)" userId="7dc0ec94-4eb0-4c66-8c88-090db388b9a1" providerId="ADAL" clId="{138CC129-AA34-43B3-A0B5-B82C118B2DF7}" dt="2025-12-05T15:20:04.332" v="6663" actId="26606"/>
          <ac:spMkLst>
            <pc:docMk/>
            <pc:sldMk cId="645508670" sldId="348"/>
            <ac:spMk id="8" creationId="{BF23D516-7F8B-2BC5-1793-36CD3F9494D6}"/>
          </ac:spMkLst>
        </pc:spChg>
        <pc:spChg chg="add del mod">
          <ac:chgData name="Ramona Moreanu (2213248)" userId="7dc0ec94-4eb0-4c66-8c88-090db388b9a1" providerId="ADAL" clId="{138CC129-AA34-43B3-A0B5-B82C118B2DF7}" dt="2025-12-05T15:20:04.927" v="6664" actId="14100"/>
          <ac:spMkLst>
            <pc:docMk/>
            <pc:sldMk cId="645508670" sldId="348"/>
            <ac:spMk id="9" creationId="{8CAAE5C1-6A47-7A49-909C-F5F599EB4070}"/>
          </ac:spMkLst>
        </pc:spChg>
        <pc:picChg chg="mod">
          <ac:chgData name="Ramona Moreanu (2213248)" userId="7dc0ec94-4eb0-4c66-8c88-090db388b9a1" providerId="ADAL" clId="{138CC129-AA34-43B3-A0B5-B82C118B2DF7}" dt="2025-12-05T15:20:04.332" v="6663" actId="26606"/>
          <ac:picMkLst>
            <pc:docMk/>
            <pc:sldMk cId="645508670" sldId="348"/>
            <ac:picMk id="3" creationId="{A6FDCEF3-1191-C2E5-17D1-DCCA958AF6B1}"/>
          </ac:picMkLst>
        </pc:picChg>
      </pc:sldChg>
      <pc:sldChg chg="addSp modSp mod modNotesTx">
        <pc:chgData name="Ramona Moreanu (2213248)" userId="7dc0ec94-4eb0-4c66-8c88-090db388b9a1" providerId="ADAL" clId="{138CC129-AA34-43B3-A0B5-B82C118B2DF7}" dt="2025-12-08T09:02:39.992" v="7796" actId="1076"/>
        <pc:sldMkLst>
          <pc:docMk/>
          <pc:sldMk cId="2196562378" sldId="349"/>
        </pc:sldMkLst>
        <pc:spChg chg="add mod">
          <ac:chgData name="Ramona Moreanu (2213248)" userId="7dc0ec94-4eb0-4c66-8c88-090db388b9a1" providerId="ADAL" clId="{138CC129-AA34-43B3-A0B5-B82C118B2DF7}" dt="2025-12-08T09:02:39.992" v="7796" actId="1076"/>
          <ac:spMkLst>
            <pc:docMk/>
            <pc:sldMk cId="2196562378" sldId="349"/>
            <ac:spMk id="2" creationId="{38966816-C0C2-2409-7588-0BE9152464C9}"/>
          </ac:spMkLst>
        </pc:spChg>
        <pc:spChg chg="mod">
          <ac:chgData name="Ramona Moreanu (2213248)" userId="7dc0ec94-4eb0-4c66-8c88-090db388b9a1" providerId="ADAL" clId="{138CC129-AA34-43B3-A0B5-B82C118B2DF7}" dt="2025-12-05T15:21:52.439" v="6671" actId="1076"/>
          <ac:spMkLst>
            <pc:docMk/>
            <pc:sldMk cId="2196562378" sldId="349"/>
            <ac:spMk id="8" creationId="{BF23D516-7F8B-2BC5-1793-36CD3F9494D6}"/>
          </ac:spMkLst>
        </pc:spChg>
        <pc:spChg chg="mod">
          <ac:chgData name="Ramona Moreanu (2213248)" userId="7dc0ec94-4eb0-4c66-8c88-090db388b9a1" providerId="ADAL" clId="{138CC129-AA34-43B3-A0B5-B82C118B2DF7}" dt="2025-12-05T15:25:17.474" v="7531" actId="14100"/>
          <ac:spMkLst>
            <pc:docMk/>
            <pc:sldMk cId="2196562378" sldId="349"/>
            <ac:spMk id="9" creationId="{8CAAE5C1-6A47-7A49-909C-F5F599EB4070}"/>
          </ac:spMkLst>
        </pc:spChg>
        <pc:picChg chg="mod">
          <ac:chgData name="Ramona Moreanu (2213248)" userId="7dc0ec94-4eb0-4c66-8c88-090db388b9a1" providerId="ADAL" clId="{138CC129-AA34-43B3-A0B5-B82C118B2DF7}" dt="2025-12-08T09:02:00.175" v="7789" actId="1076"/>
          <ac:picMkLst>
            <pc:docMk/>
            <pc:sldMk cId="2196562378" sldId="349"/>
            <ac:picMk id="3" creationId="{00E0D79F-E2F0-EE8C-586F-4535C3D732B5}"/>
          </ac:picMkLst>
        </pc:picChg>
      </pc:sldChg>
      <pc:sldChg chg="addSp modSp mod">
        <pc:chgData name="Ramona Moreanu (2213248)" userId="7dc0ec94-4eb0-4c66-8c88-090db388b9a1" providerId="ADAL" clId="{138CC129-AA34-43B3-A0B5-B82C118B2DF7}" dt="2025-12-08T09:05:45.574" v="7805" actId="1076"/>
        <pc:sldMkLst>
          <pc:docMk/>
          <pc:sldMk cId="3352737598" sldId="350"/>
        </pc:sldMkLst>
        <pc:spChg chg="add mod">
          <ac:chgData name="Ramona Moreanu (2213248)" userId="7dc0ec94-4eb0-4c66-8c88-090db388b9a1" providerId="ADAL" clId="{138CC129-AA34-43B3-A0B5-B82C118B2DF7}" dt="2025-12-08T09:05:45.574" v="7805" actId="1076"/>
          <ac:spMkLst>
            <pc:docMk/>
            <pc:sldMk cId="3352737598" sldId="350"/>
            <ac:spMk id="2" creationId="{7053AE02-5369-CC9B-3FAB-902C1702785F}"/>
          </ac:spMkLst>
        </pc:spChg>
        <pc:spChg chg="mod">
          <ac:chgData name="Ramona Moreanu (2213248)" userId="7dc0ec94-4eb0-4c66-8c88-090db388b9a1" providerId="ADAL" clId="{138CC129-AA34-43B3-A0B5-B82C118B2DF7}" dt="2025-12-05T15:26:06.340" v="7534" actId="1076"/>
          <ac:spMkLst>
            <pc:docMk/>
            <pc:sldMk cId="3352737598" sldId="350"/>
            <ac:spMk id="8" creationId="{BF23D516-7F8B-2BC5-1793-36CD3F9494D6}"/>
          </ac:spMkLst>
        </pc:spChg>
        <pc:spChg chg="mod">
          <ac:chgData name="Ramona Moreanu (2213248)" userId="7dc0ec94-4eb0-4c66-8c88-090db388b9a1" providerId="ADAL" clId="{138CC129-AA34-43B3-A0B5-B82C118B2DF7}" dt="2025-12-05T15:27:59.192" v="7554" actId="20577"/>
          <ac:spMkLst>
            <pc:docMk/>
            <pc:sldMk cId="3352737598" sldId="350"/>
            <ac:spMk id="9" creationId="{8CAAE5C1-6A47-7A49-909C-F5F599EB4070}"/>
          </ac:spMkLst>
        </pc:spChg>
        <pc:picChg chg="mod">
          <ac:chgData name="Ramona Moreanu (2213248)" userId="7dc0ec94-4eb0-4c66-8c88-090db388b9a1" providerId="ADAL" clId="{138CC129-AA34-43B3-A0B5-B82C118B2DF7}" dt="2025-12-08T09:04:56.567" v="7797" actId="1076"/>
          <ac:picMkLst>
            <pc:docMk/>
            <pc:sldMk cId="3352737598" sldId="350"/>
            <ac:picMk id="3" creationId="{35278B99-C41D-01C5-E503-24A633127DDD}"/>
          </ac:picMkLst>
        </pc:picChg>
      </pc:sldChg>
      <pc:sldChg chg="addSp modSp mod modNotesTx">
        <pc:chgData name="Ramona Moreanu (2213248)" userId="7dc0ec94-4eb0-4c66-8c88-090db388b9a1" providerId="ADAL" clId="{138CC129-AA34-43B3-A0B5-B82C118B2DF7}" dt="2025-12-08T09:07:11.111" v="7810" actId="255"/>
        <pc:sldMkLst>
          <pc:docMk/>
          <pc:sldMk cId="1751149850" sldId="351"/>
        </pc:sldMkLst>
        <pc:spChg chg="add mod">
          <ac:chgData name="Ramona Moreanu (2213248)" userId="7dc0ec94-4eb0-4c66-8c88-090db388b9a1" providerId="ADAL" clId="{138CC129-AA34-43B3-A0B5-B82C118B2DF7}" dt="2025-12-08T09:07:11.111" v="7810" actId="255"/>
          <ac:spMkLst>
            <pc:docMk/>
            <pc:sldMk cId="1751149850" sldId="351"/>
            <ac:spMk id="2" creationId="{04C47DE6-A4F8-666E-CF4B-D29D6A999F6E}"/>
          </ac:spMkLst>
        </pc:spChg>
        <pc:spChg chg="mod">
          <ac:chgData name="Ramona Moreanu (2213248)" userId="7dc0ec94-4eb0-4c66-8c88-090db388b9a1" providerId="ADAL" clId="{138CC129-AA34-43B3-A0B5-B82C118B2DF7}" dt="2025-12-05T15:28:32.532" v="7558" actId="14100"/>
          <ac:spMkLst>
            <pc:docMk/>
            <pc:sldMk cId="1751149850" sldId="351"/>
            <ac:spMk id="8" creationId="{BF23D516-7F8B-2BC5-1793-36CD3F9494D6}"/>
          </ac:spMkLst>
        </pc:spChg>
        <pc:spChg chg="mod">
          <ac:chgData name="Ramona Moreanu (2213248)" userId="7dc0ec94-4eb0-4c66-8c88-090db388b9a1" providerId="ADAL" clId="{138CC129-AA34-43B3-A0B5-B82C118B2DF7}" dt="2025-12-05T15:29:38.521" v="7567" actId="20577"/>
          <ac:spMkLst>
            <pc:docMk/>
            <pc:sldMk cId="1751149850" sldId="351"/>
            <ac:spMk id="9" creationId="{8CAAE5C1-6A47-7A49-909C-F5F599EB4070}"/>
          </ac:spMkLst>
        </pc:spChg>
        <pc:picChg chg="mod">
          <ac:chgData name="Ramona Moreanu (2213248)" userId="7dc0ec94-4eb0-4c66-8c88-090db388b9a1" providerId="ADAL" clId="{138CC129-AA34-43B3-A0B5-B82C118B2DF7}" dt="2025-12-08T09:06:48.203" v="7806" actId="1076"/>
          <ac:picMkLst>
            <pc:docMk/>
            <pc:sldMk cId="1751149850" sldId="351"/>
            <ac:picMk id="3" creationId="{18049A43-B1AA-C5B7-7EA4-F41E774DBD3D}"/>
          </ac:picMkLst>
        </pc:picChg>
      </pc:sldChg>
      <pc:sldChg chg="addSp delSp modSp new mod">
        <pc:chgData name="Ramona Moreanu (2213248)" userId="7dc0ec94-4eb0-4c66-8c88-090db388b9a1" providerId="ADAL" clId="{138CC129-AA34-43B3-A0B5-B82C118B2DF7}" dt="2025-12-08T09:24:27.966" v="8348"/>
        <pc:sldMkLst>
          <pc:docMk/>
          <pc:sldMk cId="60156391" sldId="352"/>
        </pc:sldMkLst>
        <pc:spChg chg="add mod">
          <ac:chgData name="Ramona Moreanu (2213248)" userId="7dc0ec94-4eb0-4c66-8c88-090db388b9a1" providerId="ADAL" clId="{138CC129-AA34-43B3-A0B5-B82C118B2DF7}" dt="2025-12-08T09:24:27.966" v="8348"/>
          <ac:spMkLst>
            <pc:docMk/>
            <pc:sldMk cId="60156391" sldId="352"/>
            <ac:spMk id="8" creationId="{44CC533C-EE08-813E-3D66-B55055F0FA5A}"/>
          </ac:spMkLst>
        </pc:spChg>
      </pc:sldChg>
      <pc:sldChg chg="addSp delSp modSp add mod setBg modNotesTx">
        <pc:chgData name="Ramona Moreanu (2213248)" userId="7dc0ec94-4eb0-4c66-8c88-090db388b9a1" providerId="ADAL" clId="{138CC129-AA34-43B3-A0B5-B82C118B2DF7}" dt="2025-12-05T12:46:17.576" v="3823" actId="1076"/>
        <pc:sldMkLst>
          <pc:docMk/>
          <pc:sldMk cId="2903688170" sldId="355"/>
        </pc:sldMkLst>
        <pc:spChg chg="add mod">
          <ac:chgData name="Ramona Moreanu (2213248)" userId="7dc0ec94-4eb0-4c66-8c88-090db388b9a1" providerId="ADAL" clId="{138CC129-AA34-43B3-A0B5-B82C118B2DF7}" dt="2025-12-05T12:46:17.576" v="3823" actId="1076"/>
          <ac:spMkLst>
            <pc:docMk/>
            <pc:sldMk cId="2903688170" sldId="355"/>
            <ac:spMk id="2" creationId="{8859004D-B057-6F4E-40D4-30B7CDA609C8}"/>
          </ac:spMkLst>
        </pc:spChg>
        <pc:spChg chg="mod">
          <ac:chgData name="Ramona Moreanu (2213248)" userId="7dc0ec94-4eb0-4c66-8c88-090db388b9a1" providerId="ADAL" clId="{138CC129-AA34-43B3-A0B5-B82C118B2DF7}" dt="2025-12-05T12:46:08.151" v="3822" actId="1076"/>
          <ac:spMkLst>
            <pc:docMk/>
            <pc:sldMk cId="2903688170" sldId="355"/>
            <ac:spMk id="4" creationId="{1784C941-E53B-24BE-6C75-81FBC789FA8C}"/>
          </ac:spMkLst>
        </pc:spChg>
        <pc:spChg chg="mod">
          <ac:chgData name="Ramona Moreanu (2213248)" userId="7dc0ec94-4eb0-4c66-8c88-090db388b9a1" providerId="ADAL" clId="{138CC129-AA34-43B3-A0B5-B82C118B2DF7}" dt="2025-12-05T12:46:03.663" v="3821" actId="1076"/>
          <ac:spMkLst>
            <pc:docMk/>
            <pc:sldMk cId="2903688170" sldId="355"/>
            <ac:spMk id="8" creationId="{9CB40A27-9E1B-4323-EC15-331A9EAC546A}"/>
          </ac:spMkLst>
        </pc:spChg>
      </pc:sldChg>
      <pc:sldChg chg="addSp delSp modSp new mod">
        <pc:chgData name="Ramona Moreanu (2213248)" userId="7dc0ec94-4eb0-4c66-8c88-090db388b9a1" providerId="ADAL" clId="{138CC129-AA34-43B3-A0B5-B82C118B2DF7}" dt="2025-12-05T13:02:18.611" v="4194" actId="26606"/>
        <pc:sldMkLst>
          <pc:docMk/>
          <pc:sldMk cId="982005343" sldId="356"/>
        </pc:sldMkLst>
        <pc:spChg chg="mod">
          <ac:chgData name="Ramona Moreanu (2213248)" userId="7dc0ec94-4eb0-4c66-8c88-090db388b9a1" providerId="ADAL" clId="{138CC129-AA34-43B3-A0B5-B82C118B2DF7}" dt="2025-12-05T12:59:25.202" v="4173" actId="20577"/>
          <ac:spMkLst>
            <pc:docMk/>
            <pc:sldMk cId="982005343" sldId="356"/>
            <ac:spMk id="4" creationId="{80125969-966B-3AFD-CEF5-C1AF59AFA3F0}"/>
          </ac:spMkLst>
        </pc:spChg>
        <pc:graphicFrameChg chg="add">
          <ac:chgData name="Ramona Moreanu (2213248)" userId="7dc0ec94-4eb0-4c66-8c88-090db388b9a1" providerId="ADAL" clId="{138CC129-AA34-43B3-A0B5-B82C118B2DF7}" dt="2025-12-05T13:02:18.611" v="4194" actId="26606"/>
          <ac:graphicFrameMkLst>
            <pc:docMk/>
            <pc:sldMk cId="982005343" sldId="356"/>
            <ac:graphicFrameMk id="10" creationId="{23168E12-CC7D-6BFD-C349-D9B505D22E09}"/>
          </ac:graphicFrameMkLst>
        </pc:graphicFrameChg>
      </pc:sldChg>
      <pc:sldChg chg="addSp delSp modSp new mod setBg">
        <pc:chgData name="Ramona Moreanu (2213248)" userId="7dc0ec94-4eb0-4c66-8c88-090db388b9a1" providerId="ADAL" clId="{138CC129-AA34-43B3-A0B5-B82C118B2DF7}" dt="2025-12-05T14:51:54.798" v="5754"/>
        <pc:sldMkLst>
          <pc:docMk/>
          <pc:sldMk cId="3448668151" sldId="357"/>
        </pc:sldMkLst>
        <pc:spChg chg="mod">
          <ac:chgData name="Ramona Moreanu (2213248)" userId="7dc0ec94-4eb0-4c66-8c88-090db388b9a1" providerId="ADAL" clId="{138CC129-AA34-43B3-A0B5-B82C118B2DF7}" dt="2025-12-05T14:36:31.757" v="5673" actId="14100"/>
          <ac:spMkLst>
            <pc:docMk/>
            <pc:sldMk cId="3448668151" sldId="357"/>
            <ac:spMk id="4" creationId="{79EF1E20-5165-7D45-BC94-CD57B4783256}"/>
          </ac:spMkLst>
        </pc:spChg>
        <pc:spChg chg="add mod">
          <ac:chgData name="Ramona Moreanu (2213248)" userId="7dc0ec94-4eb0-4c66-8c88-090db388b9a1" providerId="ADAL" clId="{138CC129-AA34-43B3-A0B5-B82C118B2DF7}" dt="2025-12-05T14:50:55.446" v="5749" actId="14100"/>
          <ac:spMkLst>
            <pc:docMk/>
            <pc:sldMk cId="3448668151" sldId="357"/>
            <ac:spMk id="17" creationId="{E8DE9754-C40B-4E4F-0EA0-FFD6A4329BA7}"/>
          </ac:spMkLst>
        </pc:spChg>
      </pc:sldChg>
    </pc:docChg>
  </pc:docChgLst>
  <pc:docChgLst>
    <pc:chgData name="Ramona Moreanu (2213248)" userId="7dc0ec94-4eb0-4c66-8c88-090db388b9a1" providerId="ADAL" clId="{59640EBC-254D-498A-B6BA-27373F78D3EB}"/>
    <pc:docChg chg="undo custSel modSld sldOrd">
      <pc:chgData name="Ramona Moreanu (2213248)" userId="7dc0ec94-4eb0-4c66-8c88-090db388b9a1" providerId="ADAL" clId="{59640EBC-254D-498A-B6BA-27373F78D3EB}" dt="2025-12-10T08:42:39.991" v="1272" actId="20577"/>
      <pc:docMkLst>
        <pc:docMk/>
      </pc:docMkLst>
      <pc:sldChg chg="modSp mod">
        <pc:chgData name="Ramona Moreanu (2213248)" userId="7dc0ec94-4eb0-4c66-8c88-090db388b9a1" providerId="ADAL" clId="{59640EBC-254D-498A-B6BA-27373F78D3EB}" dt="2025-12-10T08:42:39.991" v="1272" actId="20577"/>
        <pc:sldMkLst>
          <pc:docMk/>
          <pc:sldMk cId="0" sldId="256"/>
        </pc:sldMkLst>
        <pc:spChg chg="mod">
          <ac:chgData name="Ramona Moreanu (2213248)" userId="7dc0ec94-4eb0-4c66-8c88-090db388b9a1" providerId="ADAL" clId="{59640EBC-254D-498A-B6BA-27373F78D3EB}" dt="2025-12-10T08:42:39.991" v="1272" actId="20577"/>
          <ac:spMkLst>
            <pc:docMk/>
            <pc:sldMk cId="0" sldId="256"/>
            <ac:spMk id="3" creationId="{D3F55AC4-7B49-2909-99E7-EAB135671746}"/>
          </ac:spMkLst>
        </pc:spChg>
      </pc:sldChg>
      <pc:sldChg chg="modSp mod modNotesTx">
        <pc:chgData name="Ramona Moreanu (2213248)" userId="7dc0ec94-4eb0-4c66-8c88-090db388b9a1" providerId="ADAL" clId="{59640EBC-254D-498A-B6BA-27373F78D3EB}" dt="2025-12-10T08:35:52.060" v="1256" actId="6549"/>
        <pc:sldMkLst>
          <pc:docMk/>
          <pc:sldMk cId="0" sldId="264"/>
        </pc:sldMkLst>
        <pc:spChg chg="mod">
          <ac:chgData name="Ramona Moreanu (2213248)" userId="7dc0ec94-4eb0-4c66-8c88-090db388b9a1" providerId="ADAL" clId="{59640EBC-254D-498A-B6BA-27373F78D3EB}" dt="2025-12-09T08:58:05.310" v="1236" actId="313"/>
          <ac:spMkLst>
            <pc:docMk/>
            <pc:sldMk cId="0" sldId="264"/>
            <ac:spMk id="10" creationId="{5255B9B7-CDDE-61B9-16C0-8C3681B4E59E}"/>
          </ac:spMkLst>
        </pc:spChg>
      </pc:sldChg>
      <pc:sldChg chg="modNotesTx">
        <pc:chgData name="Ramona Moreanu (2213248)" userId="7dc0ec94-4eb0-4c66-8c88-090db388b9a1" providerId="ADAL" clId="{59640EBC-254D-498A-B6BA-27373F78D3EB}" dt="2025-12-10T08:35:44.485" v="1255" actId="6549"/>
        <pc:sldMkLst>
          <pc:docMk/>
          <pc:sldMk cId="2212873645" sldId="335"/>
        </pc:sldMkLst>
      </pc:sldChg>
      <pc:sldChg chg="modSp mod modNotesTx">
        <pc:chgData name="Ramona Moreanu (2213248)" userId="7dc0ec94-4eb0-4c66-8c88-090db388b9a1" providerId="ADAL" clId="{59640EBC-254D-498A-B6BA-27373F78D3EB}" dt="2025-12-10T08:35:19.482" v="1254" actId="6549"/>
        <pc:sldMkLst>
          <pc:docMk/>
          <pc:sldMk cId="2395223215" sldId="336"/>
        </pc:sldMkLst>
        <pc:spChg chg="mod">
          <ac:chgData name="Ramona Moreanu (2213248)" userId="7dc0ec94-4eb0-4c66-8c88-090db388b9a1" providerId="ADAL" clId="{59640EBC-254D-498A-B6BA-27373F78D3EB}" dt="2025-12-10T08:35:03.938" v="1253" actId="255"/>
          <ac:spMkLst>
            <pc:docMk/>
            <pc:sldMk cId="2395223215" sldId="336"/>
            <ac:spMk id="9" creationId="{8CAAE5C1-6A47-7A49-909C-F5F599EB4070}"/>
          </ac:spMkLst>
        </pc:spChg>
      </pc:sldChg>
      <pc:sldChg chg="modSp mod">
        <pc:chgData name="Ramona Moreanu (2213248)" userId="7dc0ec94-4eb0-4c66-8c88-090db388b9a1" providerId="ADAL" clId="{59640EBC-254D-498A-B6BA-27373F78D3EB}" dt="2025-12-10T08:34:51.233" v="1252" actId="255"/>
        <pc:sldMkLst>
          <pc:docMk/>
          <pc:sldMk cId="93913999" sldId="337"/>
        </pc:sldMkLst>
        <pc:spChg chg="mod">
          <ac:chgData name="Ramona Moreanu (2213248)" userId="7dc0ec94-4eb0-4c66-8c88-090db388b9a1" providerId="ADAL" clId="{59640EBC-254D-498A-B6BA-27373F78D3EB}" dt="2025-12-10T08:34:51.233" v="1252" actId="255"/>
          <ac:spMkLst>
            <pc:docMk/>
            <pc:sldMk cId="93913999" sldId="337"/>
            <ac:spMk id="9" creationId="{8CAAE5C1-6A47-7A49-909C-F5F599EB4070}"/>
          </ac:spMkLst>
        </pc:spChg>
      </pc:sldChg>
      <pc:sldChg chg="modSp mod">
        <pc:chgData name="Ramona Moreanu (2213248)" userId="7dc0ec94-4eb0-4c66-8c88-090db388b9a1" providerId="ADAL" clId="{59640EBC-254D-498A-B6BA-27373F78D3EB}" dt="2025-12-09T08:35:30.452" v="280" actId="255"/>
        <pc:sldMkLst>
          <pc:docMk/>
          <pc:sldMk cId="2287663529" sldId="344"/>
        </pc:sldMkLst>
        <pc:spChg chg="mod">
          <ac:chgData name="Ramona Moreanu (2213248)" userId="7dc0ec94-4eb0-4c66-8c88-090db388b9a1" providerId="ADAL" clId="{59640EBC-254D-498A-B6BA-27373F78D3EB}" dt="2025-12-09T08:33:18.781" v="267" actId="14100"/>
          <ac:spMkLst>
            <pc:docMk/>
            <pc:sldMk cId="2287663529" sldId="344"/>
            <ac:spMk id="8" creationId="{BF23D516-7F8B-2BC5-1793-36CD3F9494D6}"/>
          </ac:spMkLst>
        </pc:spChg>
        <pc:spChg chg="mod">
          <ac:chgData name="Ramona Moreanu (2213248)" userId="7dc0ec94-4eb0-4c66-8c88-090db388b9a1" providerId="ADAL" clId="{59640EBC-254D-498A-B6BA-27373F78D3EB}" dt="2025-12-09T08:35:30.452" v="280" actId="255"/>
          <ac:spMkLst>
            <pc:docMk/>
            <pc:sldMk cId="2287663529" sldId="344"/>
            <ac:spMk id="9" creationId="{8CAAE5C1-6A47-7A49-909C-F5F599EB4070}"/>
          </ac:spMkLst>
        </pc:spChg>
      </pc:sldChg>
      <pc:sldChg chg="modSp mod">
        <pc:chgData name="Ramona Moreanu (2213248)" userId="7dc0ec94-4eb0-4c66-8c88-090db388b9a1" providerId="ADAL" clId="{59640EBC-254D-498A-B6BA-27373F78D3EB}" dt="2025-12-10T08:34:00.104" v="1250" actId="255"/>
        <pc:sldMkLst>
          <pc:docMk/>
          <pc:sldMk cId="1325899513" sldId="345"/>
        </pc:sldMkLst>
        <pc:spChg chg="mod">
          <ac:chgData name="Ramona Moreanu (2213248)" userId="7dc0ec94-4eb0-4c66-8c88-090db388b9a1" providerId="ADAL" clId="{59640EBC-254D-498A-B6BA-27373F78D3EB}" dt="2025-12-10T08:33:48.852" v="1249" actId="255"/>
          <ac:spMkLst>
            <pc:docMk/>
            <pc:sldMk cId="1325899513" sldId="345"/>
            <ac:spMk id="5" creationId="{6FAB6BE2-86A2-1339-D083-451C6719C683}"/>
          </ac:spMkLst>
        </pc:spChg>
        <pc:spChg chg="mod">
          <ac:chgData name="Ramona Moreanu (2213248)" userId="7dc0ec94-4eb0-4c66-8c88-090db388b9a1" providerId="ADAL" clId="{59640EBC-254D-498A-B6BA-27373F78D3EB}" dt="2025-12-10T08:34:00.104" v="1250" actId="255"/>
          <ac:spMkLst>
            <pc:docMk/>
            <pc:sldMk cId="1325899513" sldId="345"/>
            <ac:spMk id="9" creationId="{8CAAE5C1-6A47-7A49-909C-F5F599EB4070}"/>
          </ac:spMkLst>
        </pc:spChg>
      </pc:sldChg>
      <pc:sldChg chg="modNotesTx">
        <pc:chgData name="Ramona Moreanu (2213248)" userId="7dc0ec94-4eb0-4c66-8c88-090db388b9a1" providerId="ADAL" clId="{59640EBC-254D-498A-B6BA-27373F78D3EB}" dt="2025-12-10T08:36:17.634" v="1258" actId="6549"/>
        <pc:sldMkLst>
          <pc:docMk/>
          <pc:sldMk cId="133544176" sldId="346"/>
        </pc:sldMkLst>
      </pc:sldChg>
      <pc:sldChg chg="modSp mod">
        <pc:chgData name="Ramona Moreanu (2213248)" userId="7dc0ec94-4eb0-4c66-8c88-090db388b9a1" providerId="ADAL" clId="{59640EBC-254D-498A-B6BA-27373F78D3EB}" dt="2025-12-10T08:33:02.684" v="1248" actId="20577"/>
        <pc:sldMkLst>
          <pc:docMk/>
          <pc:sldMk cId="645508670" sldId="348"/>
        </pc:sldMkLst>
        <pc:spChg chg="mod">
          <ac:chgData name="Ramona Moreanu (2213248)" userId="7dc0ec94-4eb0-4c66-8c88-090db388b9a1" providerId="ADAL" clId="{59640EBC-254D-498A-B6BA-27373F78D3EB}" dt="2025-12-10T08:33:02.684" v="1248" actId="20577"/>
          <ac:spMkLst>
            <pc:docMk/>
            <pc:sldMk cId="645508670" sldId="348"/>
            <ac:spMk id="9" creationId="{8CAAE5C1-6A47-7A49-909C-F5F599EB4070}"/>
          </ac:spMkLst>
        </pc:spChg>
      </pc:sldChg>
      <pc:sldChg chg="modSp mod ord">
        <pc:chgData name="Ramona Moreanu (2213248)" userId="7dc0ec94-4eb0-4c66-8c88-090db388b9a1" providerId="ADAL" clId="{59640EBC-254D-498A-B6BA-27373F78D3EB}" dt="2025-12-10T08:32:20.157" v="1242" actId="255"/>
        <pc:sldMkLst>
          <pc:docMk/>
          <pc:sldMk cId="2196562378" sldId="349"/>
        </pc:sldMkLst>
        <pc:spChg chg="mod">
          <ac:chgData name="Ramona Moreanu (2213248)" userId="7dc0ec94-4eb0-4c66-8c88-090db388b9a1" providerId="ADAL" clId="{59640EBC-254D-498A-B6BA-27373F78D3EB}" dt="2025-12-10T08:32:20.157" v="1242" actId="255"/>
          <ac:spMkLst>
            <pc:docMk/>
            <pc:sldMk cId="2196562378" sldId="349"/>
            <ac:spMk id="9" creationId="{8CAAE5C1-6A47-7A49-909C-F5F599EB4070}"/>
          </ac:spMkLst>
        </pc:spChg>
      </pc:sldChg>
      <pc:sldChg chg="modNotesTx">
        <pc:chgData name="Ramona Moreanu (2213248)" userId="7dc0ec94-4eb0-4c66-8c88-090db388b9a1" providerId="ADAL" clId="{59640EBC-254D-498A-B6BA-27373F78D3EB}" dt="2025-12-10T08:36:04.719" v="1257" actId="6549"/>
        <pc:sldMkLst>
          <pc:docMk/>
          <pc:sldMk cId="3352737598" sldId="350"/>
        </pc:sldMkLst>
      </pc:sldChg>
      <pc:sldChg chg="modSp mod">
        <pc:chgData name="Ramona Moreanu (2213248)" userId="7dc0ec94-4eb0-4c66-8c88-090db388b9a1" providerId="ADAL" clId="{59640EBC-254D-498A-B6BA-27373F78D3EB}" dt="2025-12-09T09:00:28.180" v="1239" actId="313"/>
        <pc:sldMkLst>
          <pc:docMk/>
          <pc:sldMk cId="1751149850" sldId="351"/>
        </pc:sldMkLst>
        <pc:spChg chg="mod">
          <ac:chgData name="Ramona Moreanu (2213248)" userId="7dc0ec94-4eb0-4c66-8c88-090db388b9a1" providerId="ADAL" clId="{59640EBC-254D-498A-B6BA-27373F78D3EB}" dt="2025-12-09T09:00:28.180" v="1239" actId="313"/>
          <ac:spMkLst>
            <pc:docMk/>
            <pc:sldMk cId="1751149850" sldId="351"/>
            <ac:spMk id="9" creationId="{8CAAE5C1-6A47-7A49-909C-F5F599EB4070}"/>
          </ac:spMkLst>
        </pc:spChg>
      </pc:sldChg>
      <pc:sldChg chg="addSp delSp modSp mod">
        <pc:chgData name="Ramona Moreanu (2213248)" userId="7dc0ec94-4eb0-4c66-8c88-090db388b9a1" providerId="ADAL" clId="{59640EBC-254D-498A-B6BA-27373F78D3EB}" dt="2025-12-09T08:39:18.971" v="593" actId="20577"/>
        <pc:sldMkLst>
          <pc:docMk/>
          <pc:sldMk cId="60156391" sldId="352"/>
        </pc:sldMkLst>
        <pc:spChg chg="add del mod">
          <ac:chgData name="Ramona Moreanu (2213248)" userId="7dc0ec94-4eb0-4c66-8c88-090db388b9a1" providerId="ADAL" clId="{59640EBC-254D-498A-B6BA-27373F78D3EB}" dt="2025-12-09T08:36:41.443" v="306" actId="478"/>
          <ac:spMkLst>
            <pc:docMk/>
            <pc:sldMk cId="60156391" sldId="352"/>
            <ac:spMk id="2" creationId="{4E64B58D-D4DF-5ED4-BE81-F4BE63361371}"/>
          </ac:spMkLst>
        </pc:spChg>
        <pc:spChg chg="mod">
          <ac:chgData name="Ramona Moreanu (2213248)" userId="7dc0ec94-4eb0-4c66-8c88-090db388b9a1" providerId="ADAL" clId="{59640EBC-254D-498A-B6BA-27373F78D3EB}" dt="2025-12-09T08:39:18.971" v="593" actId="20577"/>
          <ac:spMkLst>
            <pc:docMk/>
            <pc:sldMk cId="60156391" sldId="352"/>
            <ac:spMk id="8" creationId="{44CC533C-EE08-813E-3D66-B55055F0FA5A}"/>
          </ac:spMkLst>
        </pc:spChg>
      </pc:sldChg>
      <pc:sldChg chg="addSp modSp mod">
        <pc:chgData name="Ramona Moreanu (2213248)" userId="7dc0ec94-4eb0-4c66-8c88-090db388b9a1" providerId="ADAL" clId="{59640EBC-254D-498A-B6BA-27373F78D3EB}" dt="2025-12-10T08:34:17.547" v="1251" actId="255"/>
        <pc:sldMkLst>
          <pc:docMk/>
          <pc:sldMk cId="3448668151" sldId="357"/>
        </pc:sldMkLst>
        <pc:spChg chg="add">
          <ac:chgData name="Ramona Moreanu (2213248)" userId="7dc0ec94-4eb0-4c66-8c88-090db388b9a1" providerId="ADAL" clId="{59640EBC-254D-498A-B6BA-27373F78D3EB}" dt="2025-12-09T08:41:56.669" v="684"/>
          <ac:spMkLst>
            <pc:docMk/>
            <pc:sldMk cId="3448668151" sldId="357"/>
            <ac:spMk id="2" creationId="{EAB9AF1F-ADF9-B2E2-0F4B-B15A26B70D13}"/>
          </ac:spMkLst>
        </pc:spChg>
        <pc:spChg chg="add">
          <ac:chgData name="Ramona Moreanu (2213248)" userId="7dc0ec94-4eb0-4c66-8c88-090db388b9a1" providerId="ADAL" clId="{59640EBC-254D-498A-B6BA-27373F78D3EB}" dt="2025-12-09T08:42:10.252" v="685"/>
          <ac:spMkLst>
            <pc:docMk/>
            <pc:sldMk cId="3448668151" sldId="357"/>
            <ac:spMk id="3" creationId="{65E95E7E-A078-006F-2B37-8C96FE7C734D}"/>
          </ac:spMkLst>
        </pc:spChg>
        <pc:spChg chg="mod">
          <ac:chgData name="Ramona Moreanu (2213248)" userId="7dc0ec94-4eb0-4c66-8c88-090db388b9a1" providerId="ADAL" clId="{59640EBC-254D-498A-B6BA-27373F78D3EB}" dt="2025-12-10T08:34:17.547" v="1251" actId="255"/>
          <ac:spMkLst>
            <pc:docMk/>
            <pc:sldMk cId="3448668151" sldId="357"/>
            <ac:spMk id="17" creationId="{E8DE9754-C40B-4E4F-0EA0-FFD6A4329BA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44C8D0-B431-4826-8E76-4D17D2946A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EEDFFA2-E665-49DB-84E2-AC34B06E20DA}">
      <dgm:prSet/>
      <dgm:spPr/>
      <dgm:t>
        <a:bodyPr/>
        <a:lstStyle/>
        <a:p>
          <a:pPr>
            <a:lnSpc>
              <a:spcPct val="100000"/>
            </a:lnSpc>
          </a:pPr>
          <a:r>
            <a:rPr lang="en-US"/>
            <a:t>Initial assessment is also done, which includes lifestyle assessment, BMI assessment, BP measurement, and cardiovascular risk profiling (Mayne </a:t>
          </a:r>
          <a:r>
            <a:rPr lang="en-US" i="1"/>
            <a:t>et al</a:t>
          </a:r>
          <a:r>
            <a:rPr lang="en-US"/>
            <a:t>., 2025). </a:t>
          </a:r>
        </a:p>
      </dgm:t>
    </dgm:pt>
    <dgm:pt modelId="{8AB3E972-2680-4EE0-A032-C86944C99A7F}" type="parTrans" cxnId="{33B8F879-40E7-4CFB-84D4-D0E4DD8C7209}">
      <dgm:prSet/>
      <dgm:spPr/>
      <dgm:t>
        <a:bodyPr/>
        <a:lstStyle/>
        <a:p>
          <a:endParaRPr lang="en-US"/>
        </a:p>
      </dgm:t>
    </dgm:pt>
    <dgm:pt modelId="{D2300C67-6CE5-4F9C-A394-99AF43229C5E}" type="sibTrans" cxnId="{33B8F879-40E7-4CFB-84D4-D0E4DD8C7209}">
      <dgm:prSet/>
      <dgm:spPr/>
      <dgm:t>
        <a:bodyPr/>
        <a:lstStyle/>
        <a:p>
          <a:endParaRPr lang="en-US"/>
        </a:p>
      </dgm:t>
    </dgm:pt>
    <dgm:pt modelId="{B9B7659D-6664-43AE-90C8-1FCFF4669AB4}">
      <dgm:prSet/>
      <dgm:spPr/>
      <dgm:t>
        <a:bodyPr/>
        <a:lstStyle/>
        <a:p>
          <a:pPr>
            <a:lnSpc>
              <a:spcPct val="100000"/>
            </a:lnSpc>
          </a:pPr>
          <a:r>
            <a:rPr lang="en-US"/>
            <a:t>When patients present for early care, primary care nurses frequently conduct foot assessments, urinalysis and patient education (Brunton </a:t>
          </a:r>
          <a:r>
            <a:rPr lang="en-US" i="1"/>
            <a:t>et al</a:t>
          </a:r>
          <a:r>
            <a:rPr lang="en-US"/>
            <a:t>., 2024).</a:t>
          </a:r>
        </a:p>
      </dgm:t>
    </dgm:pt>
    <dgm:pt modelId="{F12B097D-5232-405A-A272-B46C0A7437BA}" type="parTrans" cxnId="{DA1279DE-C394-4E68-AB5D-62BCF5B92DEC}">
      <dgm:prSet/>
      <dgm:spPr/>
      <dgm:t>
        <a:bodyPr/>
        <a:lstStyle/>
        <a:p>
          <a:endParaRPr lang="en-US"/>
        </a:p>
      </dgm:t>
    </dgm:pt>
    <dgm:pt modelId="{B0C8ACC4-BAA5-4DFD-BA4A-E7AD4B21F317}" type="sibTrans" cxnId="{DA1279DE-C394-4E68-AB5D-62BCF5B92DEC}">
      <dgm:prSet/>
      <dgm:spPr/>
      <dgm:t>
        <a:bodyPr/>
        <a:lstStyle/>
        <a:p>
          <a:endParaRPr lang="en-US"/>
        </a:p>
      </dgm:t>
    </dgm:pt>
    <dgm:pt modelId="{4A149B5E-74D8-441D-850C-4A467DC55BEB}">
      <dgm:prSet/>
      <dgm:spPr/>
      <dgm:t>
        <a:bodyPr/>
        <a:lstStyle/>
        <a:p>
          <a:pPr>
            <a:lnSpc>
              <a:spcPct val="100000"/>
            </a:lnSpc>
          </a:pPr>
          <a:r>
            <a:rPr lang="en-US"/>
            <a:t>The communication should be culturally competent and for the person, which makes them better understand and get involved (Puzhakkal </a:t>
          </a:r>
          <a:r>
            <a:rPr lang="en-US" i="1"/>
            <a:t>et al</a:t>
          </a:r>
          <a:r>
            <a:rPr lang="en-US"/>
            <a:t>, 2025). Early involvement of patients encourages responsibility and reinforces long-term behaviour change (Bishop, 2023).</a:t>
          </a:r>
        </a:p>
      </dgm:t>
    </dgm:pt>
    <dgm:pt modelId="{6799DFAC-BC99-4A86-965A-5BF612710666}" type="parTrans" cxnId="{78D8EECB-6AD3-4977-81FB-BF29F06648DD}">
      <dgm:prSet/>
      <dgm:spPr/>
      <dgm:t>
        <a:bodyPr/>
        <a:lstStyle/>
        <a:p>
          <a:endParaRPr lang="en-US"/>
        </a:p>
      </dgm:t>
    </dgm:pt>
    <dgm:pt modelId="{DAC0D1CE-428C-4A3E-B3D3-360212ACDA14}" type="sibTrans" cxnId="{78D8EECB-6AD3-4977-81FB-BF29F06648DD}">
      <dgm:prSet/>
      <dgm:spPr/>
      <dgm:t>
        <a:bodyPr/>
        <a:lstStyle/>
        <a:p>
          <a:endParaRPr lang="en-US"/>
        </a:p>
      </dgm:t>
    </dgm:pt>
    <dgm:pt modelId="{F5E16A67-DB43-4BBD-A1EF-E0CD261D2776}" type="pres">
      <dgm:prSet presAssocID="{F844C8D0-B431-4826-8E76-4D17D2946AB6}" presName="root" presStyleCnt="0">
        <dgm:presLayoutVars>
          <dgm:dir/>
          <dgm:resizeHandles val="exact"/>
        </dgm:presLayoutVars>
      </dgm:prSet>
      <dgm:spPr/>
    </dgm:pt>
    <dgm:pt modelId="{3A366EE0-CD7C-4855-8BD1-1C801E39264C}" type="pres">
      <dgm:prSet presAssocID="{7EEDFFA2-E665-49DB-84E2-AC34B06E20DA}" presName="compNode" presStyleCnt="0"/>
      <dgm:spPr/>
    </dgm:pt>
    <dgm:pt modelId="{88A8A478-9991-461D-8A02-0AB392436B98}" type="pres">
      <dgm:prSet presAssocID="{7EEDFFA2-E665-49DB-84E2-AC34B06E20DA}" presName="bgRect" presStyleLbl="bgShp" presStyleIdx="0" presStyleCnt="3"/>
      <dgm:spPr/>
    </dgm:pt>
    <dgm:pt modelId="{78D2F874-0790-4429-A6D9-F08A657D4BA4}" type="pres">
      <dgm:prSet presAssocID="{7EEDFFA2-E665-49DB-84E2-AC34B06E20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beat"/>
        </a:ext>
      </dgm:extLst>
    </dgm:pt>
    <dgm:pt modelId="{10861F58-37D1-414D-AD12-38372A696524}" type="pres">
      <dgm:prSet presAssocID="{7EEDFFA2-E665-49DB-84E2-AC34B06E20DA}" presName="spaceRect" presStyleCnt="0"/>
      <dgm:spPr/>
    </dgm:pt>
    <dgm:pt modelId="{3C11B461-A05F-4203-BF4B-F97499C7FCA8}" type="pres">
      <dgm:prSet presAssocID="{7EEDFFA2-E665-49DB-84E2-AC34B06E20DA}" presName="parTx" presStyleLbl="revTx" presStyleIdx="0" presStyleCnt="3">
        <dgm:presLayoutVars>
          <dgm:chMax val="0"/>
          <dgm:chPref val="0"/>
        </dgm:presLayoutVars>
      </dgm:prSet>
      <dgm:spPr/>
    </dgm:pt>
    <dgm:pt modelId="{9F51F2E7-91F2-42ED-8CA9-C2DFEB40165F}" type="pres">
      <dgm:prSet presAssocID="{D2300C67-6CE5-4F9C-A394-99AF43229C5E}" presName="sibTrans" presStyleCnt="0"/>
      <dgm:spPr/>
    </dgm:pt>
    <dgm:pt modelId="{0D07630C-CEFC-43F5-BA45-C42FFC2D559A}" type="pres">
      <dgm:prSet presAssocID="{B9B7659D-6664-43AE-90C8-1FCFF4669AB4}" presName="compNode" presStyleCnt="0"/>
      <dgm:spPr/>
    </dgm:pt>
    <dgm:pt modelId="{C23028CE-9BC6-4B7B-B0A8-CA1F7E5E5D8A}" type="pres">
      <dgm:prSet presAssocID="{B9B7659D-6664-43AE-90C8-1FCFF4669AB4}" presName="bgRect" presStyleLbl="bgShp" presStyleIdx="1" presStyleCnt="3"/>
      <dgm:spPr/>
    </dgm:pt>
    <dgm:pt modelId="{790600BF-23D0-4A6E-83D2-32C768398AF6}" type="pres">
      <dgm:prSet presAssocID="{B9B7659D-6664-43AE-90C8-1FCFF4669A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
        </a:ext>
      </dgm:extLst>
    </dgm:pt>
    <dgm:pt modelId="{7A73E48E-0ECF-4069-BE36-BBAD5DFE0677}" type="pres">
      <dgm:prSet presAssocID="{B9B7659D-6664-43AE-90C8-1FCFF4669AB4}" presName="spaceRect" presStyleCnt="0"/>
      <dgm:spPr/>
    </dgm:pt>
    <dgm:pt modelId="{84AD3DCB-3891-40B4-8FDA-6A72E67C93CC}" type="pres">
      <dgm:prSet presAssocID="{B9B7659D-6664-43AE-90C8-1FCFF4669AB4}" presName="parTx" presStyleLbl="revTx" presStyleIdx="1" presStyleCnt="3">
        <dgm:presLayoutVars>
          <dgm:chMax val="0"/>
          <dgm:chPref val="0"/>
        </dgm:presLayoutVars>
      </dgm:prSet>
      <dgm:spPr/>
    </dgm:pt>
    <dgm:pt modelId="{21418DC5-5DE7-40CF-8FDB-30396112487F}" type="pres">
      <dgm:prSet presAssocID="{B0C8ACC4-BAA5-4DFD-BA4A-E7AD4B21F317}" presName="sibTrans" presStyleCnt="0"/>
      <dgm:spPr/>
    </dgm:pt>
    <dgm:pt modelId="{A13CE976-28B8-49BF-9228-DBFB3B391631}" type="pres">
      <dgm:prSet presAssocID="{4A149B5E-74D8-441D-850C-4A467DC55BEB}" presName="compNode" presStyleCnt="0"/>
      <dgm:spPr/>
    </dgm:pt>
    <dgm:pt modelId="{EC45F7C8-8728-4F86-9A3E-DEE240BFA046}" type="pres">
      <dgm:prSet presAssocID="{4A149B5E-74D8-441D-850C-4A467DC55BEB}" presName="bgRect" presStyleLbl="bgShp" presStyleIdx="2" presStyleCnt="3"/>
      <dgm:spPr/>
    </dgm:pt>
    <dgm:pt modelId="{5A856321-814D-417C-8C1C-EED03D762A05}" type="pres">
      <dgm:prSet presAssocID="{4A149B5E-74D8-441D-850C-4A467DC55B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Network"/>
        </a:ext>
      </dgm:extLst>
    </dgm:pt>
    <dgm:pt modelId="{78248EB4-9CD5-4F09-9CC1-2F92CB7E22F1}" type="pres">
      <dgm:prSet presAssocID="{4A149B5E-74D8-441D-850C-4A467DC55BEB}" presName="spaceRect" presStyleCnt="0"/>
      <dgm:spPr/>
    </dgm:pt>
    <dgm:pt modelId="{7137A7D6-2384-49E0-95A5-00334EADFE88}" type="pres">
      <dgm:prSet presAssocID="{4A149B5E-74D8-441D-850C-4A467DC55BEB}" presName="parTx" presStyleLbl="revTx" presStyleIdx="2" presStyleCnt="3">
        <dgm:presLayoutVars>
          <dgm:chMax val="0"/>
          <dgm:chPref val="0"/>
        </dgm:presLayoutVars>
      </dgm:prSet>
      <dgm:spPr/>
    </dgm:pt>
  </dgm:ptLst>
  <dgm:cxnLst>
    <dgm:cxn modelId="{E535B266-F93F-4E3B-B2E8-E71DC065456A}" type="presOf" srcId="{F844C8D0-B431-4826-8E76-4D17D2946AB6}" destId="{F5E16A67-DB43-4BBD-A1EF-E0CD261D2776}" srcOrd="0" destOrd="0" presId="urn:microsoft.com/office/officeart/2018/2/layout/IconVerticalSolidList"/>
    <dgm:cxn modelId="{96C1C74E-F491-4D15-8BDA-93FB29B23A74}" type="presOf" srcId="{B9B7659D-6664-43AE-90C8-1FCFF4669AB4}" destId="{84AD3DCB-3891-40B4-8FDA-6A72E67C93CC}" srcOrd="0" destOrd="0" presId="urn:microsoft.com/office/officeart/2018/2/layout/IconVerticalSolidList"/>
    <dgm:cxn modelId="{AEA88A59-319A-4B9D-A772-D6FFD8233C39}" type="presOf" srcId="{7EEDFFA2-E665-49DB-84E2-AC34B06E20DA}" destId="{3C11B461-A05F-4203-BF4B-F97499C7FCA8}" srcOrd="0" destOrd="0" presId="urn:microsoft.com/office/officeart/2018/2/layout/IconVerticalSolidList"/>
    <dgm:cxn modelId="{33B8F879-40E7-4CFB-84D4-D0E4DD8C7209}" srcId="{F844C8D0-B431-4826-8E76-4D17D2946AB6}" destId="{7EEDFFA2-E665-49DB-84E2-AC34B06E20DA}" srcOrd="0" destOrd="0" parTransId="{8AB3E972-2680-4EE0-A032-C86944C99A7F}" sibTransId="{D2300C67-6CE5-4F9C-A394-99AF43229C5E}"/>
    <dgm:cxn modelId="{78D8EECB-6AD3-4977-81FB-BF29F06648DD}" srcId="{F844C8D0-B431-4826-8E76-4D17D2946AB6}" destId="{4A149B5E-74D8-441D-850C-4A467DC55BEB}" srcOrd="2" destOrd="0" parTransId="{6799DFAC-BC99-4A86-965A-5BF612710666}" sibTransId="{DAC0D1CE-428C-4A3E-B3D3-360212ACDA14}"/>
    <dgm:cxn modelId="{DA1279DE-C394-4E68-AB5D-62BCF5B92DEC}" srcId="{F844C8D0-B431-4826-8E76-4D17D2946AB6}" destId="{B9B7659D-6664-43AE-90C8-1FCFF4669AB4}" srcOrd="1" destOrd="0" parTransId="{F12B097D-5232-405A-A272-B46C0A7437BA}" sibTransId="{B0C8ACC4-BAA5-4DFD-BA4A-E7AD4B21F317}"/>
    <dgm:cxn modelId="{649566F9-1791-4A06-B296-9D8AEEE956C5}" type="presOf" srcId="{4A149B5E-74D8-441D-850C-4A467DC55BEB}" destId="{7137A7D6-2384-49E0-95A5-00334EADFE88}" srcOrd="0" destOrd="0" presId="urn:microsoft.com/office/officeart/2018/2/layout/IconVerticalSolidList"/>
    <dgm:cxn modelId="{0BFAA7D5-3773-46A9-9E4A-CD4E0CE10D3A}" type="presParOf" srcId="{F5E16A67-DB43-4BBD-A1EF-E0CD261D2776}" destId="{3A366EE0-CD7C-4855-8BD1-1C801E39264C}" srcOrd="0" destOrd="0" presId="urn:microsoft.com/office/officeart/2018/2/layout/IconVerticalSolidList"/>
    <dgm:cxn modelId="{90FBD77A-FFFE-4041-AD77-F55B1F984109}" type="presParOf" srcId="{3A366EE0-CD7C-4855-8BD1-1C801E39264C}" destId="{88A8A478-9991-461D-8A02-0AB392436B98}" srcOrd="0" destOrd="0" presId="urn:microsoft.com/office/officeart/2018/2/layout/IconVerticalSolidList"/>
    <dgm:cxn modelId="{CE11E342-EBED-4594-B93F-335428904FEE}" type="presParOf" srcId="{3A366EE0-CD7C-4855-8BD1-1C801E39264C}" destId="{78D2F874-0790-4429-A6D9-F08A657D4BA4}" srcOrd="1" destOrd="0" presId="urn:microsoft.com/office/officeart/2018/2/layout/IconVerticalSolidList"/>
    <dgm:cxn modelId="{A6B568BC-2069-4FFA-BD3C-5CF10026B676}" type="presParOf" srcId="{3A366EE0-CD7C-4855-8BD1-1C801E39264C}" destId="{10861F58-37D1-414D-AD12-38372A696524}" srcOrd="2" destOrd="0" presId="urn:microsoft.com/office/officeart/2018/2/layout/IconVerticalSolidList"/>
    <dgm:cxn modelId="{C4FBE4EA-A42F-4C45-B608-636C5871719C}" type="presParOf" srcId="{3A366EE0-CD7C-4855-8BD1-1C801E39264C}" destId="{3C11B461-A05F-4203-BF4B-F97499C7FCA8}" srcOrd="3" destOrd="0" presId="urn:microsoft.com/office/officeart/2018/2/layout/IconVerticalSolidList"/>
    <dgm:cxn modelId="{495CAEFA-2249-42CE-9B6A-D03DB49AAE09}" type="presParOf" srcId="{F5E16A67-DB43-4BBD-A1EF-E0CD261D2776}" destId="{9F51F2E7-91F2-42ED-8CA9-C2DFEB40165F}" srcOrd="1" destOrd="0" presId="urn:microsoft.com/office/officeart/2018/2/layout/IconVerticalSolidList"/>
    <dgm:cxn modelId="{37643E16-3BBA-48C4-B4CC-D2082C00BA8F}" type="presParOf" srcId="{F5E16A67-DB43-4BBD-A1EF-E0CD261D2776}" destId="{0D07630C-CEFC-43F5-BA45-C42FFC2D559A}" srcOrd="2" destOrd="0" presId="urn:microsoft.com/office/officeart/2018/2/layout/IconVerticalSolidList"/>
    <dgm:cxn modelId="{63FA1F40-230C-4FFD-8E7F-8492AB634306}" type="presParOf" srcId="{0D07630C-CEFC-43F5-BA45-C42FFC2D559A}" destId="{C23028CE-9BC6-4B7B-B0A8-CA1F7E5E5D8A}" srcOrd="0" destOrd="0" presId="urn:microsoft.com/office/officeart/2018/2/layout/IconVerticalSolidList"/>
    <dgm:cxn modelId="{82F33A7A-B4D3-4076-8545-1536B00D4FAE}" type="presParOf" srcId="{0D07630C-CEFC-43F5-BA45-C42FFC2D559A}" destId="{790600BF-23D0-4A6E-83D2-32C768398AF6}" srcOrd="1" destOrd="0" presId="urn:microsoft.com/office/officeart/2018/2/layout/IconVerticalSolidList"/>
    <dgm:cxn modelId="{D859A952-092F-439B-9133-8AACE8331E27}" type="presParOf" srcId="{0D07630C-CEFC-43F5-BA45-C42FFC2D559A}" destId="{7A73E48E-0ECF-4069-BE36-BBAD5DFE0677}" srcOrd="2" destOrd="0" presId="urn:microsoft.com/office/officeart/2018/2/layout/IconVerticalSolidList"/>
    <dgm:cxn modelId="{A75F77A8-CB73-4833-9B9B-9DE90957E354}" type="presParOf" srcId="{0D07630C-CEFC-43F5-BA45-C42FFC2D559A}" destId="{84AD3DCB-3891-40B4-8FDA-6A72E67C93CC}" srcOrd="3" destOrd="0" presId="urn:microsoft.com/office/officeart/2018/2/layout/IconVerticalSolidList"/>
    <dgm:cxn modelId="{A4C586EC-5053-48EA-8557-B7B2CE235F07}" type="presParOf" srcId="{F5E16A67-DB43-4BBD-A1EF-E0CD261D2776}" destId="{21418DC5-5DE7-40CF-8FDB-30396112487F}" srcOrd="3" destOrd="0" presId="urn:microsoft.com/office/officeart/2018/2/layout/IconVerticalSolidList"/>
    <dgm:cxn modelId="{5DFE6C4D-D750-4B7E-8B6F-146B72817147}" type="presParOf" srcId="{F5E16A67-DB43-4BBD-A1EF-E0CD261D2776}" destId="{A13CE976-28B8-49BF-9228-DBFB3B391631}" srcOrd="4" destOrd="0" presId="urn:microsoft.com/office/officeart/2018/2/layout/IconVerticalSolidList"/>
    <dgm:cxn modelId="{68A59F7E-16F3-4413-B8B0-F7FE391B8CDC}" type="presParOf" srcId="{A13CE976-28B8-49BF-9228-DBFB3B391631}" destId="{EC45F7C8-8728-4F86-9A3E-DEE240BFA046}" srcOrd="0" destOrd="0" presId="urn:microsoft.com/office/officeart/2018/2/layout/IconVerticalSolidList"/>
    <dgm:cxn modelId="{04D6CFC2-37A4-430C-831A-8A9A237CC38D}" type="presParOf" srcId="{A13CE976-28B8-49BF-9228-DBFB3B391631}" destId="{5A856321-814D-417C-8C1C-EED03D762A05}" srcOrd="1" destOrd="0" presId="urn:microsoft.com/office/officeart/2018/2/layout/IconVerticalSolidList"/>
    <dgm:cxn modelId="{08034614-CF0E-4AAF-8044-231515B8DC01}" type="presParOf" srcId="{A13CE976-28B8-49BF-9228-DBFB3B391631}" destId="{78248EB4-9CD5-4F09-9CC1-2F92CB7E22F1}" srcOrd="2" destOrd="0" presId="urn:microsoft.com/office/officeart/2018/2/layout/IconVerticalSolidList"/>
    <dgm:cxn modelId="{40F98C58-0BE2-4177-9B97-F02E34F8CBF8}" type="presParOf" srcId="{A13CE976-28B8-49BF-9228-DBFB3B391631}" destId="{7137A7D6-2384-49E0-95A5-00334EADFE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8A478-9991-461D-8A02-0AB392436B98}">
      <dsp:nvSpPr>
        <dsp:cNvPr id="0" name=""/>
        <dsp:cNvSpPr/>
      </dsp:nvSpPr>
      <dsp:spPr>
        <a:xfrm>
          <a:off x="0" y="383"/>
          <a:ext cx="7848600" cy="8967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2F874-0790-4429-A6D9-F08A657D4BA4}">
      <dsp:nvSpPr>
        <dsp:cNvPr id="0" name=""/>
        <dsp:cNvSpPr/>
      </dsp:nvSpPr>
      <dsp:spPr>
        <a:xfrm>
          <a:off x="271260" y="202147"/>
          <a:ext cx="493201" cy="493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1B461-A05F-4203-BF4B-F97499C7FCA8}">
      <dsp:nvSpPr>
        <dsp:cNvPr id="0" name=""/>
        <dsp:cNvSpPr/>
      </dsp:nvSpPr>
      <dsp:spPr>
        <a:xfrm>
          <a:off x="1035723" y="383"/>
          <a:ext cx="6812876" cy="896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04" tIns="94904" rIns="94904" bIns="94904" numCol="1" spcCol="1270" anchor="ctr" anchorCtr="0">
          <a:noAutofit/>
        </a:bodyPr>
        <a:lstStyle/>
        <a:p>
          <a:pPr marL="0" lvl="0" indent="0" algn="l" defTabSz="622300">
            <a:lnSpc>
              <a:spcPct val="100000"/>
            </a:lnSpc>
            <a:spcBef>
              <a:spcPct val="0"/>
            </a:spcBef>
            <a:spcAft>
              <a:spcPct val="35000"/>
            </a:spcAft>
            <a:buNone/>
          </a:pPr>
          <a:r>
            <a:rPr lang="en-US" sz="1400" kern="1200"/>
            <a:t>Initial assessment is also done, which includes lifestyle assessment, BMI assessment, BP measurement, and cardiovascular risk profiling (Mayne </a:t>
          </a:r>
          <a:r>
            <a:rPr lang="en-US" sz="1400" i="1" kern="1200"/>
            <a:t>et al</a:t>
          </a:r>
          <a:r>
            <a:rPr lang="en-US" sz="1400" kern="1200"/>
            <a:t>., 2025). </a:t>
          </a:r>
        </a:p>
      </dsp:txBody>
      <dsp:txXfrm>
        <a:off x="1035723" y="383"/>
        <a:ext cx="6812876" cy="896729"/>
      </dsp:txXfrm>
    </dsp:sp>
    <dsp:sp modelId="{C23028CE-9BC6-4B7B-B0A8-CA1F7E5E5D8A}">
      <dsp:nvSpPr>
        <dsp:cNvPr id="0" name=""/>
        <dsp:cNvSpPr/>
      </dsp:nvSpPr>
      <dsp:spPr>
        <a:xfrm>
          <a:off x="0" y="1121295"/>
          <a:ext cx="7848600" cy="8967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0600BF-23D0-4A6E-83D2-32C768398AF6}">
      <dsp:nvSpPr>
        <dsp:cNvPr id="0" name=""/>
        <dsp:cNvSpPr/>
      </dsp:nvSpPr>
      <dsp:spPr>
        <a:xfrm>
          <a:off x="271260" y="1323059"/>
          <a:ext cx="493201" cy="493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AD3DCB-3891-40B4-8FDA-6A72E67C93CC}">
      <dsp:nvSpPr>
        <dsp:cNvPr id="0" name=""/>
        <dsp:cNvSpPr/>
      </dsp:nvSpPr>
      <dsp:spPr>
        <a:xfrm>
          <a:off x="1035723" y="1121295"/>
          <a:ext cx="6812876" cy="896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04" tIns="94904" rIns="94904" bIns="94904" numCol="1" spcCol="1270" anchor="ctr" anchorCtr="0">
          <a:noAutofit/>
        </a:bodyPr>
        <a:lstStyle/>
        <a:p>
          <a:pPr marL="0" lvl="0" indent="0" algn="l" defTabSz="622300">
            <a:lnSpc>
              <a:spcPct val="100000"/>
            </a:lnSpc>
            <a:spcBef>
              <a:spcPct val="0"/>
            </a:spcBef>
            <a:spcAft>
              <a:spcPct val="35000"/>
            </a:spcAft>
            <a:buNone/>
          </a:pPr>
          <a:r>
            <a:rPr lang="en-US" sz="1400" kern="1200"/>
            <a:t>When patients present for early care, primary care nurses frequently conduct foot assessments, urinalysis and patient education (Brunton </a:t>
          </a:r>
          <a:r>
            <a:rPr lang="en-US" sz="1400" i="1" kern="1200"/>
            <a:t>et al</a:t>
          </a:r>
          <a:r>
            <a:rPr lang="en-US" sz="1400" kern="1200"/>
            <a:t>., 2024).</a:t>
          </a:r>
        </a:p>
      </dsp:txBody>
      <dsp:txXfrm>
        <a:off x="1035723" y="1121295"/>
        <a:ext cx="6812876" cy="896729"/>
      </dsp:txXfrm>
    </dsp:sp>
    <dsp:sp modelId="{EC45F7C8-8728-4F86-9A3E-DEE240BFA046}">
      <dsp:nvSpPr>
        <dsp:cNvPr id="0" name=""/>
        <dsp:cNvSpPr/>
      </dsp:nvSpPr>
      <dsp:spPr>
        <a:xfrm>
          <a:off x="0" y="2242207"/>
          <a:ext cx="7848600" cy="8967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56321-814D-417C-8C1C-EED03D762A05}">
      <dsp:nvSpPr>
        <dsp:cNvPr id="0" name=""/>
        <dsp:cNvSpPr/>
      </dsp:nvSpPr>
      <dsp:spPr>
        <a:xfrm>
          <a:off x="271260" y="2443972"/>
          <a:ext cx="493201" cy="493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7A7D6-2384-49E0-95A5-00334EADFE88}">
      <dsp:nvSpPr>
        <dsp:cNvPr id="0" name=""/>
        <dsp:cNvSpPr/>
      </dsp:nvSpPr>
      <dsp:spPr>
        <a:xfrm>
          <a:off x="1035723" y="2242207"/>
          <a:ext cx="6812876" cy="896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04" tIns="94904" rIns="94904" bIns="94904" numCol="1" spcCol="1270" anchor="ctr" anchorCtr="0">
          <a:noAutofit/>
        </a:bodyPr>
        <a:lstStyle/>
        <a:p>
          <a:pPr marL="0" lvl="0" indent="0" algn="l" defTabSz="622300">
            <a:lnSpc>
              <a:spcPct val="100000"/>
            </a:lnSpc>
            <a:spcBef>
              <a:spcPct val="0"/>
            </a:spcBef>
            <a:spcAft>
              <a:spcPct val="35000"/>
            </a:spcAft>
            <a:buNone/>
          </a:pPr>
          <a:r>
            <a:rPr lang="en-US" sz="1400" kern="1200"/>
            <a:t>The communication should be culturally competent and for the person, which makes them better understand and get involved (Puzhakkal </a:t>
          </a:r>
          <a:r>
            <a:rPr lang="en-US" sz="1400" i="1" kern="1200"/>
            <a:t>et al</a:t>
          </a:r>
          <a:r>
            <a:rPr lang="en-US" sz="1400" kern="1200"/>
            <a:t>, 2025). Early involvement of patients encourages responsibility and reinforces long-term behaviour change (Bishop, 2023).</a:t>
          </a:r>
        </a:p>
      </dsp:txBody>
      <dsp:txXfrm>
        <a:off x="1035723" y="2242207"/>
        <a:ext cx="6812876" cy="8967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3014853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1570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275257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1963806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a:extLst>
            <a:ext uri="{FF2B5EF4-FFF2-40B4-BE49-F238E27FC236}">
              <a16:creationId xmlns:a16="http://schemas.microsoft.com/office/drawing/2014/main" id="{11FCC761-1EC1-7CFE-D644-331D000E6FF9}"/>
            </a:ext>
          </a:extLst>
        </p:cNvPr>
        <p:cNvGrpSpPr/>
        <p:nvPr/>
      </p:nvGrpSpPr>
      <p:grpSpPr>
        <a:xfrm>
          <a:off x="0" y="0"/>
          <a:ext cx="0" cy="0"/>
          <a:chOff x="0" y="0"/>
          <a:chExt cx="0" cy="0"/>
        </a:xfrm>
      </p:grpSpPr>
      <p:sp>
        <p:nvSpPr>
          <p:cNvPr id="316" name="Google Shape;316;g93ee93297a_0_44:notes">
            <a:extLst>
              <a:ext uri="{FF2B5EF4-FFF2-40B4-BE49-F238E27FC236}">
                <a16:creationId xmlns:a16="http://schemas.microsoft.com/office/drawing/2014/main" id="{4B39ACB0-ACB9-0A67-9337-E1355213E8D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a:extLst>
              <a:ext uri="{FF2B5EF4-FFF2-40B4-BE49-F238E27FC236}">
                <a16:creationId xmlns:a16="http://schemas.microsoft.com/office/drawing/2014/main" id="{31E4BF45-EFFD-CC8C-A032-4B3F2FBFD7D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3766149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1400"/>
              </a:spcAft>
              <a:buNone/>
            </a:pP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0328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1400"/>
              </a:spcAft>
              <a:buNone/>
            </a:pPr>
            <a:endParaRPr dirty="0"/>
          </a:p>
        </p:txBody>
      </p:sp>
    </p:spTree>
    <p:extLst>
      <p:ext uri="{BB962C8B-B14F-4D97-AF65-F5344CB8AC3E}">
        <p14:creationId xmlns:p14="http://schemas.microsoft.com/office/powerpoint/2010/main" val="159946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79623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8480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61727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42439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38952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90201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624066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677273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93ee93297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93ee93297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Ahmed, S. &amp; Williams, K., 2021. </a:t>
            </a:r>
            <a:r>
              <a:rPr lang="en-US" sz="1100" b="0" i="1" u="none" strike="noStrike" cap="none" dirty="0">
                <a:solidFill>
                  <a:srgbClr val="000000"/>
                </a:solidFill>
                <a:effectLst/>
                <a:latin typeface="Arial"/>
                <a:ea typeface="Arial"/>
                <a:cs typeface="Arial"/>
                <a:sym typeface="Arial"/>
              </a:rPr>
              <a:t>Community Nursing for Long-Term Conditions: Diabetes Focus</a:t>
            </a:r>
            <a:r>
              <a:rPr lang="en-US" sz="1100" b="0" i="0" u="none" strike="noStrike" cap="none" dirty="0">
                <a:solidFill>
                  <a:srgbClr val="000000"/>
                </a:solidFill>
                <a:effectLst/>
                <a:latin typeface="Arial"/>
                <a:ea typeface="Arial"/>
                <a:cs typeface="Arial"/>
                <a:sym typeface="Arial"/>
              </a:rPr>
              <a:t>. London: Routledge.</a:t>
            </a:r>
          </a:p>
          <a:p>
            <a:r>
              <a:rPr lang="en-US" sz="1100" b="0" i="0" u="none" strike="noStrike" cap="none" dirty="0">
                <a:solidFill>
                  <a:srgbClr val="000000"/>
                </a:solidFill>
                <a:effectLst/>
                <a:latin typeface="Arial"/>
                <a:ea typeface="Arial"/>
                <a:cs typeface="Arial"/>
                <a:sym typeface="Arial"/>
              </a:rPr>
              <a:t>Bishop, K., 2023. ‘Highlights from the Diabetes UK professional conference’, </a:t>
            </a:r>
            <a:r>
              <a:rPr lang="en-US" sz="1100" b="0" i="1" u="none" strike="noStrike" cap="none" dirty="0">
                <a:solidFill>
                  <a:srgbClr val="000000"/>
                </a:solidFill>
                <a:effectLst/>
                <a:latin typeface="Arial"/>
                <a:ea typeface="Arial"/>
                <a:cs typeface="Arial"/>
                <a:sym typeface="Arial"/>
              </a:rPr>
              <a:t>Pharmacy &amp; Social Behaviour</a:t>
            </a:r>
            <a:r>
              <a:rPr lang="en-US" sz="1100" b="0" i="0" u="none" strike="noStrike" cap="none" dirty="0">
                <a:solidFill>
                  <a:srgbClr val="000000"/>
                </a:solidFill>
                <a:effectLst/>
                <a:latin typeface="Arial"/>
                <a:ea typeface="Arial"/>
                <a:cs typeface="Arial"/>
                <a:sym typeface="Arial"/>
              </a:rPr>
              <a:t>, 24, pp. 12–15.</a:t>
            </a:r>
          </a:p>
          <a:p>
            <a:r>
              <a:rPr lang="en-US" sz="1100" b="0" i="0" u="none" strike="noStrike" cap="none" dirty="0">
                <a:solidFill>
                  <a:srgbClr val="000000"/>
                </a:solidFill>
                <a:effectLst/>
                <a:latin typeface="Arial"/>
                <a:ea typeface="Arial"/>
                <a:cs typeface="Arial"/>
                <a:sym typeface="Arial"/>
              </a:rPr>
              <a:t>Brown, G. &amp; Ali, S., 2023. ‘Preventing type 2 diabetes: results from the NHS Diabetes Prevention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Public Health</a:t>
            </a:r>
            <a:r>
              <a:rPr lang="en-US" sz="1100" b="0" i="0" u="none" strike="noStrike" cap="none" dirty="0">
                <a:solidFill>
                  <a:srgbClr val="000000"/>
                </a:solidFill>
                <a:effectLst/>
                <a:latin typeface="Arial"/>
                <a:ea typeface="Arial"/>
                <a:cs typeface="Arial"/>
                <a:sym typeface="Arial"/>
              </a:rPr>
              <a:t>, 217, pp. 76–83.</a:t>
            </a:r>
          </a:p>
          <a:p>
            <a:r>
              <a:rPr lang="en-US" sz="1100" b="0" i="0" u="none" strike="noStrike" cap="none" dirty="0">
                <a:solidFill>
                  <a:srgbClr val="000000"/>
                </a:solidFill>
                <a:effectLst/>
                <a:latin typeface="Arial"/>
                <a:ea typeface="Arial"/>
                <a:cs typeface="Arial"/>
                <a:sym typeface="Arial"/>
              </a:rPr>
              <a:t>Brunton, L., Dennison, S., Bourne, M. &amp; Roberts, A., 2024. ‘Evaluating the national rollout of a Type 2 diabetes self-management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in the UK’, </a:t>
            </a:r>
            <a:r>
              <a:rPr lang="en-US" sz="1100" b="0" i="1" u="none" strike="noStrike" cap="none" dirty="0">
                <a:solidFill>
                  <a:srgbClr val="000000"/>
                </a:solidFill>
                <a:effectLst/>
                <a:latin typeface="Arial"/>
                <a:ea typeface="Arial"/>
                <a:cs typeface="Arial"/>
                <a:sym typeface="Arial"/>
              </a:rPr>
              <a:t>JMIR Diabetes</a:t>
            </a:r>
            <a:r>
              <a:rPr lang="en-US" sz="1100" b="0" i="0" u="none" strike="noStrike" cap="none" dirty="0">
                <a:solidFill>
                  <a:srgbClr val="000000"/>
                </a:solidFill>
                <a:effectLst/>
                <a:latin typeface="Arial"/>
                <a:ea typeface="Arial"/>
                <a:cs typeface="Arial"/>
                <a:sym typeface="Arial"/>
              </a:rPr>
              <a:t>, 9(1), e55546.</a:t>
            </a:r>
          </a:p>
          <a:p>
            <a:r>
              <a:rPr lang="en-US" sz="1100" b="0" i="0" u="none" strike="noStrike" cap="none" dirty="0">
                <a:solidFill>
                  <a:srgbClr val="000000"/>
                </a:solidFill>
                <a:effectLst/>
                <a:latin typeface="Arial"/>
                <a:ea typeface="Arial"/>
                <a:cs typeface="Arial"/>
                <a:sym typeface="Arial"/>
              </a:rPr>
              <a:t>Carter, J. &amp; Brown, L., 2024. </a:t>
            </a:r>
            <a:r>
              <a:rPr lang="en-US" sz="1100" b="0" i="1" u="none" strike="noStrike" cap="none" dirty="0">
                <a:solidFill>
                  <a:srgbClr val="000000"/>
                </a:solidFill>
                <a:effectLst/>
                <a:latin typeface="Arial"/>
                <a:ea typeface="Arial"/>
                <a:cs typeface="Arial"/>
                <a:sym typeface="Arial"/>
              </a:rPr>
              <a:t>Self-management of Diabetes: A Nursing Approach</a:t>
            </a:r>
            <a:r>
              <a:rPr lang="en-US" sz="1100" b="0" i="0" u="none" strike="noStrike" cap="none" dirty="0">
                <a:solidFill>
                  <a:srgbClr val="000000"/>
                </a:solidFill>
                <a:effectLst/>
                <a:latin typeface="Arial"/>
                <a:ea typeface="Arial"/>
                <a:cs typeface="Arial"/>
                <a:sym typeface="Arial"/>
              </a:rPr>
              <a:t>. Manchester: Sage.</a:t>
            </a:r>
          </a:p>
          <a:p>
            <a:r>
              <a:rPr lang="en-US" sz="1100" b="0" i="0" u="none" strike="noStrike" cap="none" dirty="0">
                <a:solidFill>
                  <a:srgbClr val="000000"/>
                </a:solidFill>
                <a:effectLst/>
                <a:latin typeface="Arial"/>
                <a:ea typeface="Arial"/>
                <a:cs typeface="Arial"/>
                <a:sym typeface="Arial"/>
              </a:rPr>
              <a:t>Chawla, R., Gutch, M., Saboo, B., Joshi, S.K. &amp; Kalra, S., 2022. </a:t>
            </a:r>
            <a:r>
              <a:rPr lang="en-US" sz="1100" b="0" i="1" u="none" strike="noStrike" cap="none" dirty="0">
                <a:solidFill>
                  <a:srgbClr val="000000"/>
                </a:solidFill>
                <a:effectLst/>
                <a:latin typeface="Arial"/>
                <a:ea typeface="Arial"/>
                <a:cs typeface="Arial"/>
                <a:sym typeface="Arial"/>
              </a:rPr>
              <a:t>RSSDI Textbook of Diabetes Mellitus</a:t>
            </a:r>
            <a:r>
              <a:rPr lang="en-US" sz="1100" b="0" i="0" u="none" strike="noStrike" cap="none" dirty="0">
                <a:solidFill>
                  <a:srgbClr val="000000"/>
                </a:solidFill>
                <a:effectLst/>
                <a:latin typeface="Arial"/>
                <a:ea typeface="Arial"/>
                <a:cs typeface="Arial"/>
                <a:sym typeface="Arial"/>
              </a:rPr>
              <a:t>. 5th ed. New Delhi: Jaypee Brothers Medical Publishers.</a:t>
            </a:r>
          </a:p>
          <a:p>
            <a:r>
              <a:rPr lang="en-US" sz="1100" b="0" i="0" u="none" strike="noStrike" cap="none" dirty="0">
                <a:solidFill>
                  <a:srgbClr val="000000"/>
                </a:solidFill>
                <a:effectLst/>
                <a:latin typeface="Arial"/>
                <a:ea typeface="Arial"/>
                <a:cs typeface="Arial"/>
                <a:sym typeface="Arial"/>
              </a:rPr>
              <a:t>Davies, H. &amp; McBride, J., 2021. </a:t>
            </a:r>
            <a:r>
              <a:rPr lang="en-US" sz="1100" b="0" i="1" u="none" strike="noStrike" cap="none" dirty="0">
                <a:solidFill>
                  <a:srgbClr val="000000"/>
                </a:solidFill>
                <a:effectLst/>
                <a:latin typeface="Arial"/>
                <a:ea typeface="Arial"/>
                <a:cs typeface="Arial"/>
                <a:sym typeface="Arial"/>
              </a:rPr>
              <a:t>Diabetes Education </a:t>
            </a:r>
            <a:r>
              <a:rPr lang="en-US" sz="1100" b="0" i="1" u="none" strike="noStrike" cap="none" dirty="0" err="1">
                <a:solidFill>
                  <a:srgbClr val="000000"/>
                </a:solidFill>
                <a:effectLst/>
                <a:latin typeface="Arial"/>
                <a:ea typeface="Arial"/>
                <a:cs typeface="Arial"/>
                <a:sym typeface="Arial"/>
              </a:rPr>
              <a:t>Programmes</a:t>
            </a:r>
            <a:r>
              <a:rPr lang="en-US" sz="1100" b="0" i="1" u="none" strike="noStrike" cap="none" dirty="0">
                <a:solidFill>
                  <a:srgbClr val="000000"/>
                </a:solidFill>
                <a:effectLst/>
                <a:latin typeface="Arial"/>
                <a:ea typeface="Arial"/>
                <a:cs typeface="Arial"/>
                <a:sym typeface="Arial"/>
              </a:rPr>
              <a:t>: Design, Delivery and Evaluation</a:t>
            </a:r>
            <a:r>
              <a:rPr lang="en-US" sz="1100" b="0" i="0" u="none" strike="noStrike" cap="none" dirty="0">
                <a:solidFill>
                  <a:srgbClr val="000000"/>
                </a:solidFill>
                <a:effectLst/>
                <a:latin typeface="Arial"/>
                <a:ea typeface="Arial"/>
                <a:cs typeface="Arial"/>
                <a:sym typeface="Arial"/>
              </a:rPr>
              <a:t>. London: Palgrave Macmillan.</a:t>
            </a:r>
          </a:p>
          <a:p>
            <a:r>
              <a:rPr lang="en-US" sz="1100" b="0" i="0" u="none" strike="noStrike" cap="none" dirty="0">
                <a:solidFill>
                  <a:srgbClr val="000000"/>
                </a:solidFill>
                <a:effectLst/>
                <a:latin typeface="Arial"/>
                <a:ea typeface="Arial"/>
                <a:cs typeface="Arial"/>
                <a:sym typeface="Arial"/>
              </a:rPr>
              <a:t>Evans, D. &amp; Morgan, L., 2025. </a:t>
            </a:r>
            <a:r>
              <a:rPr lang="en-US" sz="1100" b="0" i="1" u="none" strike="noStrike" cap="none" dirty="0">
                <a:solidFill>
                  <a:srgbClr val="000000"/>
                </a:solidFill>
                <a:effectLst/>
                <a:latin typeface="Arial"/>
                <a:ea typeface="Arial"/>
                <a:cs typeface="Arial"/>
                <a:sym typeface="Arial"/>
              </a:rPr>
              <a:t>Chronic Disease Management: Diabetes and Beyond</a:t>
            </a:r>
            <a:r>
              <a:rPr lang="en-US" sz="1100" b="0" i="0" u="none" strike="noStrike" cap="none" dirty="0">
                <a:solidFill>
                  <a:srgbClr val="000000"/>
                </a:solidFill>
                <a:effectLst/>
                <a:latin typeface="Arial"/>
                <a:ea typeface="Arial"/>
                <a:cs typeface="Arial"/>
                <a:sym typeface="Arial"/>
              </a:rPr>
              <a:t>. London: Sage.</a:t>
            </a:r>
          </a:p>
          <a:p>
            <a:r>
              <a:rPr lang="en-US" sz="1100" b="0" i="0" u="none" strike="noStrike" cap="none" dirty="0">
                <a:solidFill>
                  <a:srgbClr val="000000"/>
                </a:solidFill>
                <a:effectLst/>
                <a:latin typeface="Arial"/>
                <a:ea typeface="Arial"/>
                <a:cs typeface="Arial"/>
                <a:sym typeface="Arial"/>
              </a:rPr>
              <a:t>Galindo, R.J. et al., 2023. ‘Advances in the management of type 2 diabetes in adults’, </a:t>
            </a:r>
            <a:r>
              <a:rPr lang="en-US" sz="1100" b="0" i="1" u="none" strike="noStrike" cap="none" dirty="0">
                <a:solidFill>
                  <a:srgbClr val="000000"/>
                </a:solidFill>
                <a:effectLst/>
                <a:latin typeface="Arial"/>
                <a:ea typeface="Arial"/>
                <a:cs typeface="Arial"/>
                <a:sym typeface="Arial"/>
              </a:rPr>
              <a:t>Diabetes &amp; Metabolic Syndrome</a:t>
            </a:r>
            <a:r>
              <a:rPr lang="en-US" sz="1100" b="0" i="0" u="none" strike="noStrike" cap="none" dirty="0">
                <a:solidFill>
                  <a:srgbClr val="000000"/>
                </a:solidFill>
                <a:effectLst/>
                <a:latin typeface="Arial"/>
                <a:ea typeface="Arial"/>
                <a:cs typeface="Arial"/>
                <a:sym typeface="Arial"/>
              </a:rPr>
              <a:t>, 17(5), p. 102233.</a:t>
            </a:r>
          </a:p>
          <a:p>
            <a:r>
              <a:rPr lang="en-US" sz="1100" b="0" i="0" u="none" strike="noStrike" cap="none" dirty="0">
                <a:solidFill>
                  <a:srgbClr val="000000"/>
                </a:solidFill>
                <a:effectLst/>
                <a:latin typeface="Arial"/>
                <a:ea typeface="Arial"/>
                <a:cs typeface="Arial"/>
                <a:sym typeface="Arial"/>
              </a:rPr>
              <a:t>Gupta, R. &amp; Singh, A., 2024. </a:t>
            </a:r>
            <a:r>
              <a:rPr lang="en-US" sz="1100" b="0" i="1" u="none" strike="noStrike" cap="none" dirty="0">
                <a:solidFill>
                  <a:srgbClr val="000000"/>
                </a:solidFill>
                <a:effectLst/>
                <a:latin typeface="Arial"/>
                <a:ea typeface="Arial"/>
                <a:cs typeface="Arial"/>
                <a:sym typeface="Arial"/>
              </a:rPr>
              <a:t>Diabetes and the Metabolic Syndrome: Current Trends in the UK</a:t>
            </a:r>
            <a:r>
              <a:rPr lang="en-US" sz="1100" b="0" i="0" u="none" strike="noStrike" cap="none" dirty="0">
                <a:solidFill>
                  <a:srgbClr val="000000"/>
                </a:solidFill>
                <a:effectLst/>
                <a:latin typeface="Arial"/>
                <a:ea typeface="Arial"/>
                <a:cs typeface="Arial"/>
                <a:sym typeface="Arial"/>
              </a:rPr>
              <a:t>. New York: Springer.</a:t>
            </a:r>
          </a:p>
          <a:p>
            <a:r>
              <a:rPr lang="en-US" sz="1100" b="0" i="0" u="none" strike="noStrike" cap="none" dirty="0">
                <a:solidFill>
                  <a:srgbClr val="000000"/>
                </a:solidFill>
                <a:effectLst/>
                <a:latin typeface="Arial"/>
                <a:ea typeface="Arial"/>
                <a:cs typeface="Arial"/>
                <a:sym typeface="Arial"/>
              </a:rPr>
              <a:t>Harrison, J. &amp; Lewis, K., 2025. </a:t>
            </a:r>
            <a:r>
              <a:rPr lang="en-US" sz="1100" b="0" i="1" u="none" strike="noStrike" cap="none" dirty="0" err="1">
                <a:solidFill>
                  <a:srgbClr val="000000"/>
                </a:solidFill>
                <a:effectLst/>
                <a:latin typeface="Arial"/>
                <a:ea typeface="Arial"/>
                <a:cs typeface="Arial"/>
                <a:sym typeface="Arial"/>
              </a:rPr>
              <a:t>Personalised</a:t>
            </a:r>
            <a:r>
              <a:rPr lang="en-US" sz="1100" b="0" i="1" u="none" strike="noStrike" cap="none" dirty="0">
                <a:solidFill>
                  <a:srgbClr val="000000"/>
                </a:solidFill>
                <a:effectLst/>
                <a:latin typeface="Arial"/>
                <a:ea typeface="Arial"/>
                <a:cs typeface="Arial"/>
                <a:sym typeface="Arial"/>
              </a:rPr>
              <a:t> Care in Diabetes: Implementation of the Six-Component Model in UK Practice</a:t>
            </a:r>
            <a:r>
              <a:rPr lang="en-US" sz="1100" b="0" i="0" u="none" strike="noStrike" cap="none" dirty="0">
                <a:solidFill>
                  <a:srgbClr val="000000"/>
                </a:solidFill>
                <a:effectLst/>
                <a:latin typeface="Arial"/>
                <a:ea typeface="Arial"/>
                <a:cs typeface="Arial"/>
                <a:sym typeface="Arial"/>
              </a:rPr>
              <a:t>. Cambridge: Cambridge University Press.</a:t>
            </a:r>
          </a:p>
          <a:p>
            <a:r>
              <a:rPr lang="en-US" sz="1100" b="0" i="0" u="none" strike="noStrike" cap="none" dirty="0">
                <a:solidFill>
                  <a:srgbClr val="000000"/>
                </a:solidFill>
                <a:effectLst/>
                <a:latin typeface="Arial"/>
                <a:ea typeface="Arial"/>
                <a:cs typeface="Arial"/>
                <a:sym typeface="Arial"/>
              </a:rPr>
              <a:t>Khan, A. &amp; Jones, C., 2022. ‘Community nursing and diabetes management: outcomes in the UK primary care setting’, </a:t>
            </a:r>
            <a:r>
              <a:rPr lang="en-US" sz="1100" b="0" i="1" u="none" strike="noStrike" cap="none" dirty="0">
                <a:solidFill>
                  <a:srgbClr val="000000"/>
                </a:solidFill>
                <a:effectLst/>
                <a:latin typeface="Arial"/>
                <a:ea typeface="Arial"/>
                <a:cs typeface="Arial"/>
                <a:sym typeface="Arial"/>
              </a:rPr>
              <a:t>British Journal of Community Nursing</a:t>
            </a:r>
            <a:r>
              <a:rPr lang="en-US" sz="1100" b="0" i="0" u="none" strike="noStrike" cap="none" dirty="0">
                <a:solidFill>
                  <a:srgbClr val="000000"/>
                </a:solidFill>
                <a:effectLst/>
                <a:latin typeface="Arial"/>
                <a:ea typeface="Arial"/>
                <a:cs typeface="Arial"/>
                <a:sym typeface="Arial"/>
              </a:rPr>
              <a:t>, 27(8), pp. 393–400.</a:t>
            </a:r>
          </a:p>
          <a:p>
            <a:r>
              <a:rPr lang="en-US" sz="1100" b="0" i="0" u="none" strike="noStrike" cap="none" dirty="0">
                <a:solidFill>
                  <a:srgbClr val="000000"/>
                </a:solidFill>
                <a:effectLst/>
                <a:latin typeface="Arial"/>
                <a:ea typeface="Arial"/>
                <a:cs typeface="Arial"/>
                <a:sym typeface="Arial"/>
              </a:rPr>
              <a:t>Khan, Z. &amp; Hussain, A., 2022. </a:t>
            </a:r>
            <a:r>
              <a:rPr lang="en-US" sz="1100" b="0" i="1" u="none" strike="noStrike" cap="none" dirty="0">
                <a:solidFill>
                  <a:srgbClr val="000000"/>
                </a:solidFill>
                <a:effectLst/>
                <a:latin typeface="Arial"/>
                <a:ea typeface="Arial"/>
                <a:cs typeface="Arial"/>
                <a:sym typeface="Arial"/>
              </a:rPr>
              <a:t>Ethnicity, Deprivation and Diabetes in the UK: A Social Determinants Approach</a:t>
            </a:r>
            <a:r>
              <a:rPr lang="en-US" sz="1100" b="0" i="0" u="none" strike="noStrike" cap="none" dirty="0">
                <a:solidFill>
                  <a:srgbClr val="000000"/>
                </a:solidFill>
                <a:effectLst/>
                <a:latin typeface="Arial"/>
                <a:ea typeface="Arial"/>
                <a:cs typeface="Arial"/>
                <a:sym typeface="Arial"/>
              </a:rPr>
              <a:t>. London: Routledge.</a:t>
            </a:r>
          </a:p>
          <a:p>
            <a:r>
              <a:rPr lang="en-US" sz="1100" b="0" i="0" u="none" strike="noStrike" cap="none" dirty="0">
                <a:solidFill>
                  <a:srgbClr val="000000"/>
                </a:solidFill>
                <a:effectLst/>
                <a:latin typeface="Arial"/>
                <a:ea typeface="Arial"/>
                <a:cs typeface="Arial"/>
                <a:sym typeface="Arial"/>
              </a:rPr>
              <a:t>Lee, S.K. &amp; Patel, H., 2023. </a:t>
            </a:r>
            <a:r>
              <a:rPr lang="en-US" sz="1100" b="0" i="1" u="none" strike="noStrike" cap="none" dirty="0">
                <a:solidFill>
                  <a:srgbClr val="000000"/>
                </a:solidFill>
                <a:effectLst/>
                <a:latin typeface="Arial"/>
                <a:ea typeface="Arial"/>
                <a:cs typeface="Arial"/>
                <a:sym typeface="Arial"/>
              </a:rPr>
              <a:t>Managing Type 1 Diabetes in Children and Young Adults: A UK Perspective</a:t>
            </a:r>
            <a:r>
              <a:rPr lang="en-US" sz="1100" b="0" i="0" u="none" strike="noStrike" cap="none" dirty="0">
                <a:solidFill>
                  <a:srgbClr val="000000"/>
                </a:solidFill>
                <a:effectLst/>
                <a:latin typeface="Arial"/>
                <a:ea typeface="Arial"/>
                <a:cs typeface="Arial"/>
                <a:sym typeface="Arial"/>
              </a:rPr>
              <a:t>. London: Routledge.</a:t>
            </a:r>
          </a:p>
          <a:p>
            <a:r>
              <a:rPr lang="en-US" sz="1100" b="0" i="0" u="none" strike="noStrike" cap="none" dirty="0">
                <a:solidFill>
                  <a:srgbClr val="000000"/>
                </a:solidFill>
                <a:effectLst/>
                <a:latin typeface="Arial"/>
                <a:ea typeface="Arial"/>
                <a:cs typeface="Arial"/>
                <a:sym typeface="Arial"/>
              </a:rPr>
              <a:t>Mayne, I.K. et al., 2025. ‘The glucose management of gestational diabetes in the UK: a national survey’, </a:t>
            </a:r>
            <a:r>
              <a:rPr lang="en-US" sz="1100" b="0" i="1" u="none" strike="noStrike" cap="none" dirty="0">
                <a:solidFill>
                  <a:srgbClr val="000000"/>
                </a:solidFill>
                <a:effectLst/>
                <a:latin typeface="Arial"/>
                <a:ea typeface="Arial"/>
                <a:cs typeface="Arial"/>
                <a:sym typeface="Arial"/>
              </a:rPr>
              <a:t>BMC Pregnancy &amp; Childbirth</a:t>
            </a:r>
            <a:r>
              <a:rPr lang="en-US" sz="1100" b="0" i="0" u="none" strike="noStrike" cap="none" dirty="0">
                <a:solidFill>
                  <a:srgbClr val="000000"/>
                </a:solidFill>
                <a:effectLst/>
                <a:latin typeface="Arial"/>
                <a:ea typeface="Arial"/>
                <a:cs typeface="Arial"/>
                <a:sym typeface="Arial"/>
              </a:rPr>
              <a:t>, 25, Article 816.</a:t>
            </a:r>
          </a:p>
          <a:p>
            <a:r>
              <a:rPr lang="en-US" sz="1100" b="0" i="0" u="none" strike="noStrike" cap="none" dirty="0">
                <a:solidFill>
                  <a:srgbClr val="000000"/>
                </a:solidFill>
                <a:effectLst/>
                <a:latin typeface="Arial"/>
                <a:ea typeface="Arial"/>
                <a:cs typeface="Arial"/>
                <a:sym typeface="Arial"/>
              </a:rPr>
              <a:t>Nguyen, T. &amp; Thomas, P., 2025. </a:t>
            </a:r>
            <a:r>
              <a:rPr lang="en-US" sz="1100" b="0" i="1" u="none" strike="noStrike" cap="none" dirty="0">
                <a:solidFill>
                  <a:srgbClr val="000000"/>
                </a:solidFill>
                <a:effectLst/>
                <a:latin typeface="Arial"/>
                <a:ea typeface="Arial"/>
                <a:cs typeface="Arial"/>
                <a:sym typeface="Arial"/>
              </a:rPr>
              <a:t>Diabetes Care in Primary Practice: UK Edition</a:t>
            </a:r>
            <a:r>
              <a:rPr lang="en-US" sz="1100" b="0" i="0" u="none" strike="noStrike" cap="none" dirty="0">
                <a:solidFill>
                  <a:srgbClr val="000000"/>
                </a:solidFill>
                <a:effectLst/>
                <a:latin typeface="Arial"/>
                <a:ea typeface="Arial"/>
                <a:cs typeface="Arial"/>
                <a:sym typeface="Arial"/>
              </a:rPr>
              <a:t>. London: Wiley-Blackwell.</a:t>
            </a:r>
          </a:p>
          <a:p>
            <a:r>
              <a:rPr lang="en-US" sz="1100" b="0" i="0" u="none" strike="noStrike" cap="none" dirty="0">
                <a:solidFill>
                  <a:srgbClr val="000000"/>
                </a:solidFill>
                <a:effectLst/>
                <a:latin typeface="Arial"/>
                <a:ea typeface="Arial"/>
                <a:cs typeface="Arial"/>
                <a:sym typeface="Arial"/>
              </a:rPr>
              <a:t>O’Connell, P. &amp; Smith, A., 2023. </a:t>
            </a:r>
            <a:r>
              <a:rPr lang="en-US" sz="1100" b="0" i="1" u="none" strike="noStrike" cap="none" dirty="0">
                <a:solidFill>
                  <a:srgbClr val="000000"/>
                </a:solidFill>
                <a:effectLst/>
                <a:latin typeface="Arial"/>
                <a:ea typeface="Arial"/>
                <a:cs typeface="Arial"/>
                <a:sym typeface="Arial"/>
              </a:rPr>
              <a:t>Diet, Exercise and Type 2 Diabetes: A Practical Handbook for UK Health Professionals</a:t>
            </a:r>
            <a:r>
              <a:rPr lang="en-US" sz="1100" b="0" i="0" u="none" strike="noStrike" cap="none" dirty="0">
                <a:solidFill>
                  <a:srgbClr val="000000"/>
                </a:solidFill>
                <a:effectLst/>
                <a:latin typeface="Arial"/>
                <a:ea typeface="Arial"/>
                <a:cs typeface="Arial"/>
                <a:sym typeface="Arial"/>
              </a:rPr>
              <a:t>. London: Kogan Page.</a:t>
            </a:r>
          </a:p>
          <a:p>
            <a:r>
              <a:rPr lang="en-US" sz="1100" b="0" i="0" u="none" strike="noStrike" cap="none" dirty="0">
                <a:solidFill>
                  <a:srgbClr val="000000"/>
                </a:solidFill>
                <a:effectLst/>
                <a:latin typeface="Arial"/>
                <a:ea typeface="Arial"/>
                <a:cs typeface="Arial"/>
                <a:sym typeface="Arial"/>
              </a:rPr>
              <a:t>O’Neil, M. &amp; Harper, G., 2024. </a:t>
            </a:r>
            <a:r>
              <a:rPr lang="en-US" sz="1100" b="0" i="1" u="none" strike="noStrike" cap="none" dirty="0">
                <a:solidFill>
                  <a:srgbClr val="000000"/>
                </a:solidFill>
                <a:effectLst/>
                <a:latin typeface="Arial"/>
                <a:ea typeface="Arial"/>
                <a:cs typeface="Arial"/>
                <a:sym typeface="Arial"/>
              </a:rPr>
              <a:t>Preventing Type 2 Diabetes: Public Health Strategies in the UK</a:t>
            </a:r>
            <a:r>
              <a:rPr lang="en-US" sz="1100" b="0" i="0" u="none" strike="noStrike" cap="none" dirty="0">
                <a:solidFill>
                  <a:srgbClr val="000000"/>
                </a:solidFill>
                <a:effectLst/>
                <a:latin typeface="Arial"/>
                <a:ea typeface="Arial"/>
                <a:cs typeface="Arial"/>
                <a:sym typeface="Arial"/>
              </a:rPr>
              <a:t>. Bristol: Policy Press.</a:t>
            </a:r>
          </a:p>
          <a:p>
            <a:r>
              <a:rPr lang="en-US" sz="1100" b="0" i="0" u="none" strike="noStrike" cap="none" dirty="0">
                <a:solidFill>
                  <a:srgbClr val="000000"/>
                </a:solidFill>
                <a:effectLst/>
                <a:latin typeface="Arial"/>
                <a:ea typeface="Arial"/>
                <a:cs typeface="Arial"/>
                <a:sym typeface="Arial"/>
              </a:rPr>
              <a:t>Patel, S. &amp; Green, H., 2022. ‘Digital health interventions for type 2 diabetes in the NHS: a scoping review’, </a:t>
            </a:r>
            <a:r>
              <a:rPr lang="en-US" sz="1100" b="0" i="1" u="none" strike="noStrike" cap="none" dirty="0">
                <a:solidFill>
                  <a:srgbClr val="000000"/>
                </a:solidFill>
                <a:effectLst/>
                <a:latin typeface="Arial"/>
                <a:ea typeface="Arial"/>
                <a:cs typeface="Arial"/>
                <a:sym typeface="Arial"/>
              </a:rPr>
              <a:t>Journal of Medical Internet Research</a:t>
            </a:r>
            <a:r>
              <a:rPr lang="en-US" sz="1100" b="0" i="0" u="none" strike="noStrike" cap="none" dirty="0">
                <a:solidFill>
                  <a:srgbClr val="000000"/>
                </a:solidFill>
                <a:effectLst/>
                <a:latin typeface="Arial"/>
                <a:ea typeface="Arial"/>
                <a:cs typeface="Arial"/>
                <a:sym typeface="Arial"/>
              </a:rPr>
              <a:t>, 24(5), e32043.</a:t>
            </a:r>
          </a:p>
          <a:p>
            <a:r>
              <a:rPr lang="en-US" sz="1100" b="0" i="0" u="none" strike="noStrike" cap="none" dirty="0">
                <a:solidFill>
                  <a:srgbClr val="000000"/>
                </a:solidFill>
                <a:effectLst/>
                <a:latin typeface="Arial"/>
                <a:ea typeface="Arial"/>
                <a:cs typeface="Arial"/>
                <a:sym typeface="Arial"/>
              </a:rPr>
              <a:t>Patel, V. &amp; Singh, R., 2024. </a:t>
            </a:r>
            <a:r>
              <a:rPr lang="en-US" sz="1100" b="0" i="1" u="none" strike="noStrike" cap="none" dirty="0">
                <a:solidFill>
                  <a:srgbClr val="000000"/>
                </a:solidFill>
                <a:effectLst/>
                <a:latin typeface="Arial"/>
                <a:ea typeface="Arial"/>
                <a:cs typeface="Arial"/>
                <a:sym typeface="Arial"/>
              </a:rPr>
              <a:t>Digital Health and Diabetes: Innovations in the UK NHS</a:t>
            </a:r>
            <a:r>
              <a:rPr lang="en-US" sz="1100" b="0" i="0" u="none" strike="noStrike" cap="none" dirty="0">
                <a:solidFill>
                  <a:srgbClr val="000000"/>
                </a:solidFill>
                <a:effectLst/>
                <a:latin typeface="Arial"/>
                <a:ea typeface="Arial"/>
                <a:cs typeface="Arial"/>
                <a:sym typeface="Arial"/>
              </a:rPr>
              <a:t>. London: CRC Press.</a:t>
            </a:r>
          </a:p>
          <a:p>
            <a:r>
              <a:rPr lang="en-US" sz="1100" b="0" i="0" u="none" strike="noStrike" cap="none" dirty="0" err="1">
                <a:solidFill>
                  <a:srgbClr val="000000"/>
                </a:solidFill>
                <a:effectLst/>
                <a:latin typeface="Arial"/>
                <a:ea typeface="Arial"/>
                <a:cs typeface="Arial"/>
                <a:sym typeface="Arial"/>
              </a:rPr>
              <a:t>Puzhakkal</a:t>
            </a:r>
            <a:r>
              <a:rPr lang="en-US" sz="1100" b="0" i="0" u="none" strike="noStrike" cap="none" dirty="0">
                <a:solidFill>
                  <a:srgbClr val="000000"/>
                </a:solidFill>
                <a:effectLst/>
                <a:latin typeface="Arial"/>
                <a:ea typeface="Arial"/>
                <a:cs typeface="Arial"/>
                <a:sym typeface="Arial"/>
              </a:rPr>
              <a:t>, S. et al., 2025. ‘Self-care and self-management in diabetes: concepts, evidence and practice’, </a:t>
            </a:r>
            <a:r>
              <a:rPr lang="en-US" sz="1100" b="0" i="1" u="none" strike="noStrike" cap="none" dirty="0">
                <a:solidFill>
                  <a:srgbClr val="000000"/>
                </a:solidFill>
                <a:effectLst/>
                <a:latin typeface="Arial"/>
                <a:ea typeface="Arial"/>
                <a:cs typeface="Arial"/>
                <a:sym typeface="Arial"/>
              </a:rPr>
              <a:t>International Journal of Clinical Pharmacy</a:t>
            </a:r>
            <a:r>
              <a:rPr lang="en-US" sz="1100" b="0" i="0" u="none" strike="noStrike" cap="none" dirty="0">
                <a:solidFill>
                  <a:srgbClr val="000000"/>
                </a:solidFill>
                <a:effectLst/>
                <a:latin typeface="Arial"/>
                <a:ea typeface="Arial"/>
                <a:cs typeface="Arial"/>
                <a:sym typeface="Arial"/>
              </a:rPr>
              <a:t>, 47, pp. 354–366.</a:t>
            </a:r>
          </a:p>
          <a:p>
            <a:r>
              <a:rPr lang="en-US" sz="1100" b="0" i="0" u="none" strike="noStrike" cap="none" dirty="0">
                <a:solidFill>
                  <a:srgbClr val="000000"/>
                </a:solidFill>
                <a:effectLst/>
                <a:latin typeface="Arial"/>
                <a:ea typeface="Arial"/>
                <a:cs typeface="Arial"/>
                <a:sym typeface="Arial"/>
              </a:rPr>
              <a:t>Rajendran, S., 2022. </a:t>
            </a:r>
            <a:r>
              <a:rPr lang="en-US" sz="1100" b="0" i="1" u="none" strike="noStrike" cap="none" dirty="0">
                <a:solidFill>
                  <a:srgbClr val="000000"/>
                </a:solidFill>
                <a:effectLst/>
                <a:latin typeface="Arial"/>
                <a:ea typeface="Arial"/>
                <a:cs typeface="Arial"/>
                <a:sym typeface="Arial"/>
              </a:rPr>
              <a:t>Type 2 Diabetes Mellitus – 2022: (291 Qs &amp; As)</a:t>
            </a:r>
            <a:r>
              <a:rPr lang="en-US" sz="1100" b="0" i="0" u="none" strike="noStrike" cap="none" dirty="0">
                <a:solidFill>
                  <a:srgbClr val="000000"/>
                </a:solidFill>
                <a:effectLst/>
                <a:latin typeface="Arial"/>
                <a:ea typeface="Arial"/>
                <a:cs typeface="Arial"/>
                <a:sym typeface="Arial"/>
              </a:rPr>
              <a:t>. Kindle Edition.</a:t>
            </a:r>
          </a:p>
          <a:p>
            <a:r>
              <a:rPr lang="en-US" sz="1100" b="0" i="0" u="none" strike="noStrike" cap="none" dirty="0">
                <a:solidFill>
                  <a:srgbClr val="000000"/>
                </a:solidFill>
                <a:effectLst/>
                <a:latin typeface="Arial"/>
                <a:ea typeface="Arial"/>
                <a:cs typeface="Arial"/>
                <a:sym typeface="Arial"/>
              </a:rPr>
              <a:t>Roberts, M. &amp; Green, S., 2024. </a:t>
            </a:r>
            <a:r>
              <a:rPr lang="en-US" sz="1100" b="0" i="1" u="none" strike="noStrike" cap="none" dirty="0">
                <a:solidFill>
                  <a:srgbClr val="000000"/>
                </a:solidFill>
                <a:effectLst/>
                <a:latin typeface="Arial"/>
                <a:ea typeface="Arial"/>
                <a:cs typeface="Arial"/>
                <a:sym typeface="Arial"/>
              </a:rPr>
              <a:t>Psychological Aspects of Living with Diabetes: For Health and Social Care Workers</a:t>
            </a:r>
            <a:r>
              <a:rPr lang="en-US" sz="1100" b="0" i="0" u="none" strike="noStrike" cap="none" dirty="0">
                <a:solidFill>
                  <a:srgbClr val="000000"/>
                </a:solidFill>
                <a:effectLst/>
                <a:latin typeface="Arial"/>
                <a:ea typeface="Arial"/>
                <a:cs typeface="Arial"/>
                <a:sym typeface="Arial"/>
              </a:rPr>
              <a:t>. London: Routledge.</a:t>
            </a:r>
          </a:p>
          <a:p>
            <a:r>
              <a:rPr lang="en-US" sz="1100" b="0" i="0" u="none" strike="noStrike" cap="none" dirty="0">
                <a:solidFill>
                  <a:srgbClr val="000000"/>
                </a:solidFill>
                <a:effectLst/>
                <a:latin typeface="Arial"/>
                <a:ea typeface="Arial"/>
                <a:cs typeface="Arial"/>
                <a:sym typeface="Arial"/>
              </a:rPr>
              <a:t>Salvia, M.G., Honeyman, P. &amp; Iqbal, R., 2023. ‘Behavioral approaches to nutrition and eating patterns for managing type 2 diabetes’, </a:t>
            </a:r>
            <a:r>
              <a:rPr lang="en-US" sz="1100" b="0" i="1" u="none" strike="noStrike" cap="none" dirty="0">
                <a:solidFill>
                  <a:srgbClr val="000000"/>
                </a:solidFill>
                <a:effectLst/>
                <a:latin typeface="Arial"/>
                <a:ea typeface="Arial"/>
                <a:cs typeface="Arial"/>
                <a:sym typeface="Arial"/>
              </a:rPr>
              <a:t>Nutrition Behaviour &amp; Management</a:t>
            </a:r>
            <a:r>
              <a:rPr lang="en-US" sz="1100" b="0" i="0" u="none" strike="noStrike" cap="none" dirty="0">
                <a:solidFill>
                  <a:srgbClr val="000000"/>
                </a:solidFill>
                <a:effectLst/>
                <a:latin typeface="Arial"/>
                <a:ea typeface="Arial"/>
                <a:cs typeface="Arial"/>
                <a:sym typeface="Arial"/>
              </a:rPr>
              <a:t>, 2(1), pp. 16–29.</a:t>
            </a:r>
          </a:p>
          <a:p>
            <a:r>
              <a:rPr lang="en-US" sz="1100" b="0" i="0" u="none" strike="noStrike" cap="none" dirty="0">
                <a:solidFill>
                  <a:srgbClr val="000000"/>
                </a:solidFill>
                <a:effectLst/>
                <a:latin typeface="Arial"/>
                <a:ea typeface="Arial"/>
                <a:cs typeface="Arial"/>
                <a:sym typeface="Arial"/>
              </a:rPr>
              <a:t>Salzberg, L. (ed.), 2022. </a:t>
            </a:r>
            <a:r>
              <a:rPr lang="en-US" sz="1100" b="0" i="1" u="none" strike="noStrike" cap="none" dirty="0">
                <a:solidFill>
                  <a:srgbClr val="000000"/>
                </a:solidFill>
                <a:effectLst/>
                <a:latin typeface="Arial"/>
                <a:ea typeface="Arial"/>
                <a:cs typeface="Arial"/>
                <a:sym typeface="Arial"/>
              </a:rPr>
              <a:t>Diabetes Management: An Issue of Primary Care Clinics in Office Practice</a:t>
            </a:r>
            <a:r>
              <a:rPr lang="en-US" sz="1100" b="0" i="0" u="none" strike="noStrike" cap="none" dirty="0">
                <a:solidFill>
                  <a:srgbClr val="000000"/>
                </a:solidFill>
                <a:effectLst/>
                <a:latin typeface="Arial"/>
                <a:ea typeface="Arial"/>
                <a:cs typeface="Arial"/>
                <a:sym typeface="Arial"/>
              </a:rPr>
              <a:t>. St. Louis: Elsevier.</a:t>
            </a:r>
          </a:p>
          <a:p>
            <a:r>
              <a:rPr lang="en-US" sz="1100" b="0" i="0" u="none" strike="noStrike" cap="none" dirty="0">
                <a:solidFill>
                  <a:srgbClr val="000000"/>
                </a:solidFill>
                <a:effectLst/>
                <a:latin typeface="Arial"/>
                <a:ea typeface="Arial"/>
                <a:cs typeface="Arial"/>
                <a:sym typeface="Arial"/>
              </a:rPr>
              <a:t>Scottish Diabetes Group, 2023. </a:t>
            </a:r>
            <a:r>
              <a:rPr lang="en-US" sz="1100" b="0" i="1" u="none" strike="noStrike" cap="none" dirty="0">
                <a:solidFill>
                  <a:srgbClr val="000000"/>
                </a:solidFill>
                <a:effectLst/>
                <a:latin typeface="Arial"/>
                <a:ea typeface="Arial"/>
                <a:cs typeface="Arial"/>
                <a:sym typeface="Arial"/>
              </a:rPr>
              <a:t>Living with Diabetes: A Practical Guide for Patients and Nurses</a:t>
            </a:r>
            <a:r>
              <a:rPr lang="en-US" sz="1100" b="0" i="0" u="none" strike="noStrike" cap="none" dirty="0">
                <a:solidFill>
                  <a:srgbClr val="000000"/>
                </a:solidFill>
                <a:effectLst/>
                <a:latin typeface="Arial"/>
                <a:ea typeface="Arial"/>
                <a:cs typeface="Arial"/>
                <a:sym typeface="Arial"/>
              </a:rPr>
              <a:t>. Edinburgh: Scottish Diabetes Group Publications.</a:t>
            </a:r>
          </a:p>
          <a:p>
            <a:r>
              <a:rPr lang="en-US" sz="1100" b="0" i="0" u="none" strike="noStrike" cap="none" dirty="0">
                <a:solidFill>
                  <a:srgbClr val="000000"/>
                </a:solidFill>
                <a:effectLst/>
                <a:latin typeface="Arial"/>
                <a:ea typeface="Arial"/>
                <a:cs typeface="Arial"/>
                <a:sym typeface="Arial"/>
              </a:rPr>
              <a:t>Smith, L. &amp; Davidson, E., 2021. ‘Ethnicity, deprivation and </a:t>
            </a:r>
            <a:r>
              <a:rPr lang="en-US" sz="1100" b="0" i="0" u="none" strike="noStrike" cap="none" dirty="0" err="1">
                <a:solidFill>
                  <a:srgbClr val="000000"/>
                </a:solidFill>
                <a:effectLst/>
                <a:latin typeface="Arial"/>
                <a:ea typeface="Arial"/>
                <a:cs typeface="Arial"/>
                <a:sym typeface="Arial"/>
              </a:rPr>
              <a:t>glycaemic</a:t>
            </a:r>
            <a:r>
              <a:rPr lang="en-US" sz="1100" b="0" i="0" u="none" strike="noStrike" cap="none" dirty="0">
                <a:solidFill>
                  <a:srgbClr val="000000"/>
                </a:solidFill>
                <a:effectLst/>
                <a:latin typeface="Arial"/>
                <a:ea typeface="Arial"/>
                <a:cs typeface="Arial"/>
                <a:sym typeface="Arial"/>
              </a:rPr>
              <a:t> control in UK adults with Type 2 diabetes’, </a:t>
            </a:r>
            <a:r>
              <a:rPr lang="en-US" sz="1100" b="0" i="1" u="none" strike="noStrike" cap="none" dirty="0">
                <a:solidFill>
                  <a:srgbClr val="000000"/>
                </a:solidFill>
                <a:effectLst/>
                <a:latin typeface="Arial"/>
                <a:ea typeface="Arial"/>
                <a:cs typeface="Arial"/>
                <a:sym typeface="Arial"/>
              </a:rPr>
              <a:t>Diabetic Medicine</a:t>
            </a:r>
            <a:r>
              <a:rPr lang="en-US" sz="1100" b="0" i="0" u="none" strike="noStrike" cap="none" dirty="0">
                <a:solidFill>
                  <a:srgbClr val="000000"/>
                </a:solidFill>
                <a:effectLst/>
                <a:latin typeface="Arial"/>
                <a:ea typeface="Arial"/>
                <a:cs typeface="Arial"/>
                <a:sym typeface="Arial"/>
              </a:rPr>
              <a:t>, 38(10), e14521.</a:t>
            </a:r>
          </a:p>
          <a:p>
            <a:r>
              <a:rPr lang="en-US" sz="1100" b="0" i="0" u="none" strike="noStrike" cap="none" dirty="0">
                <a:solidFill>
                  <a:srgbClr val="000000"/>
                </a:solidFill>
                <a:effectLst/>
                <a:latin typeface="Arial"/>
                <a:ea typeface="Arial"/>
                <a:cs typeface="Arial"/>
                <a:sym typeface="Arial"/>
              </a:rPr>
              <a:t>Thompson, J. &amp; Clarke, B., 2023. </a:t>
            </a:r>
            <a:r>
              <a:rPr lang="en-US" sz="1100" b="0" i="1" u="none" strike="noStrike" cap="none" dirty="0">
                <a:solidFill>
                  <a:srgbClr val="000000"/>
                </a:solidFill>
                <a:effectLst/>
                <a:latin typeface="Arial"/>
                <a:ea typeface="Arial"/>
                <a:cs typeface="Arial"/>
                <a:sym typeface="Arial"/>
              </a:rPr>
              <a:t>Foot Care and Diabetes: A Multidisciplinary Approach in the UK</a:t>
            </a:r>
            <a:r>
              <a:rPr lang="en-US" sz="1100" b="0" i="0" u="none" strike="noStrike" cap="none" dirty="0">
                <a:solidFill>
                  <a:srgbClr val="000000"/>
                </a:solidFill>
                <a:effectLst/>
                <a:latin typeface="Arial"/>
                <a:ea typeface="Arial"/>
                <a:cs typeface="Arial"/>
                <a:sym typeface="Arial"/>
              </a:rPr>
              <a:t>. London: Springer.</a:t>
            </a:r>
          </a:p>
          <a:p>
            <a:r>
              <a:rPr lang="en-US" sz="1100" b="0" i="0" u="none" strike="noStrike" cap="none" dirty="0">
                <a:solidFill>
                  <a:srgbClr val="000000"/>
                </a:solidFill>
                <a:effectLst/>
                <a:latin typeface="Arial"/>
                <a:ea typeface="Arial"/>
                <a:cs typeface="Arial"/>
                <a:sym typeface="Arial"/>
              </a:rPr>
              <a:t>Wass, J. (ed.), 2023. </a:t>
            </a:r>
            <a:r>
              <a:rPr lang="en-US" sz="1100" b="0" i="1" u="none" strike="noStrike" cap="none" dirty="0">
                <a:solidFill>
                  <a:srgbClr val="000000"/>
                </a:solidFill>
                <a:effectLst/>
                <a:latin typeface="Arial"/>
                <a:ea typeface="Arial"/>
                <a:cs typeface="Arial"/>
                <a:sym typeface="Arial"/>
              </a:rPr>
              <a:t>Oxford Textbook of Endocrinology and Diabetes</a:t>
            </a:r>
            <a:r>
              <a:rPr lang="en-US" sz="1100" b="0" i="0" u="none" strike="noStrike" cap="none" dirty="0">
                <a:solidFill>
                  <a:srgbClr val="000000"/>
                </a:solidFill>
                <a:effectLst/>
                <a:latin typeface="Arial"/>
                <a:ea typeface="Arial"/>
                <a:cs typeface="Arial"/>
                <a:sym typeface="Arial"/>
              </a:rPr>
              <a:t>. 3rd ed. Oxford: Oxford University Press.</a:t>
            </a:r>
          </a:p>
          <a:p>
            <a:r>
              <a:rPr lang="en-US" sz="1100" b="0" i="0" u="none" strike="noStrike" cap="none" dirty="0">
                <a:solidFill>
                  <a:srgbClr val="000000"/>
                </a:solidFill>
                <a:effectLst/>
                <a:latin typeface="Arial"/>
                <a:ea typeface="Arial"/>
                <a:cs typeface="Arial"/>
                <a:sym typeface="Arial"/>
              </a:rPr>
              <a:t>Wilson, R., 2025. </a:t>
            </a:r>
            <a:r>
              <a:rPr lang="en-US" sz="1100" b="0" i="1" u="none" strike="noStrike" cap="none" dirty="0">
                <a:solidFill>
                  <a:srgbClr val="000000"/>
                </a:solidFill>
                <a:effectLst/>
                <a:latin typeface="Arial"/>
                <a:ea typeface="Arial"/>
                <a:cs typeface="Arial"/>
                <a:sym typeface="Arial"/>
              </a:rPr>
              <a:t>Advanced Therapies for Diabetes: Technology, Pharmacology and Nursing</a:t>
            </a:r>
            <a:r>
              <a:rPr lang="en-US" sz="1100" b="0" i="0" u="none" strike="noStrike" cap="none" dirty="0">
                <a:solidFill>
                  <a:srgbClr val="000000"/>
                </a:solidFill>
                <a:effectLst/>
                <a:latin typeface="Arial"/>
                <a:ea typeface="Arial"/>
                <a:cs typeface="Arial"/>
                <a:sym typeface="Arial"/>
              </a:rPr>
              <a:t>. Oxford: Elsevier.</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37505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087240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93ee93297a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93ee93297a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963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2628" y="577850"/>
            <a:ext cx="8086725" cy="2514600"/>
          </a:xfrm>
        </p:spPr>
        <p:txBody>
          <a:bodyPr anchor="b">
            <a:noAutofit/>
          </a:bodyPr>
          <a:lstStyle>
            <a:lvl1pPr algn="l">
              <a:lnSpc>
                <a:spcPct val="80000"/>
              </a:lnSpc>
              <a:defRPr sz="6600" spc="-9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3155157"/>
            <a:ext cx="6921151" cy="1234440"/>
          </a:xfrm>
        </p:spPr>
        <p:txBody>
          <a:bodyPr>
            <a:normAutofit/>
          </a:bodyPr>
          <a:lstStyle>
            <a:lvl1pPr marL="0" indent="0" algn="l">
              <a:buNone/>
              <a:defRPr sz="24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t>12/8/2025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27713396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645652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575564"/>
            <a:ext cx="8085582" cy="2516886"/>
          </a:xfrm>
        </p:spPr>
        <p:txBody>
          <a:bodyPr anchor="b">
            <a:normAutofit/>
          </a:bodyPr>
          <a:lstStyle>
            <a:lvl1pPr>
              <a:lnSpc>
                <a:spcPct val="80000"/>
              </a:lnSpc>
              <a:defRPr sz="66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3153157"/>
            <a:ext cx="6919722" cy="1234440"/>
          </a:xfrm>
        </p:spPr>
        <p:txBody>
          <a:bodyPr anchor="t">
            <a:normAutofit/>
          </a:bodyPr>
          <a:lstStyle>
            <a:lvl1pPr marL="0" indent="0">
              <a:buNone/>
              <a:defRPr sz="24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154685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498601"/>
            <a:ext cx="3497580" cy="282549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08498" y="1498601"/>
            <a:ext cx="3497580" cy="282549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34857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1530350"/>
            <a:ext cx="3497580" cy="542550"/>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7492" y="2064813"/>
            <a:ext cx="3497580" cy="24003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05706" y="1528826"/>
            <a:ext cx="3497580" cy="541782"/>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505706" y="2063243"/>
            <a:ext cx="3497580" cy="24003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7199225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985118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2496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406712"/>
            <a:ext cx="2537460" cy="1440180"/>
          </a:xfrm>
        </p:spPr>
        <p:txBody>
          <a:bodyPr anchor="b">
            <a:noAutofit/>
          </a:bodyPr>
          <a:lstStyle>
            <a:lvl1pPr>
              <a:lnSpc>
                <a:spcPct val="85000"/>
              </a:lnSpc>
              <a:defRPr sz="3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571500"/>
            <a:ext cx="4572000" cy="3429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1883860"/>
            <a:ext cx="2548890" cy="2345240"/>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3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51627566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4064001"/>
            <a:ext cx="8085582" cy="459962"/>
          </a:xfrm>
        </p:spPr>
        <p:txBody>
          <a:bodyPr anchor="b">
            <a:normAutofit/>
          </a:bodyPr>
          <a:lstStyle>
            <a:lvl1pPr>
              <a:defRPr sz="2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3998214"/>
          </a:xfrm>
          <a:solidFill>
            <a:schemeClr val="accent1">
              <a:lumMod val="40000"/>
              <a:lumOff val="60000"/>
            </a:schemeClr>
          </a:solidFill>
        </p:spPr>
        <p:txBody>
          <a:bodyPr anchor="t"/>
          <a:lstStyle>
            <a:lvl1pPr marL="0" indent="0" algn="ctr">
              <a:spcBef>
                <a:spcPts val="600"/>
              </a:spcBef>
              <a:buNone/>
              <a:defRPr sz="2400">
                <a:solidFill>
                  <a:schemeClr val="tx1">
                    <a:lumMod val="75000"/>
                    <a:lumOff val="2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07492" y="4432301"/>
            <a:ext cx="6922008" cy="400050"/>
          </a:xfrm>
        </p:spPr>
        <p:txBody>
          <a:bodyPr>
            <a:normAutofit/>
          </a:bodyPr>
          <a:lstStyle>
            <a:lvl1pPr marL="0" indent="0">
              <a:lnSpc>
                <a:spcPct val="90000"/>
              </a:lnSpc>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t>12/8/2025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744426711"/>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843844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521494"/>
            <a:ext cx="1971675" cy="36004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535782"/>
            <a:ext cx="5800725" cy="40505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612290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102"/>
        <p:cNvGrpSpPr/>
        <p:nvPr/>
      </p:nvGrpSpPr>
      <p:grpSpPr>
        <a:xfrm>
          <a:off x="0" y="0"/>
          <a:ext cx="0" cy="0"/>
          <a:chOff x="0" y="0"/>
          <a:chExt cx="0" cy="0"/>
        </a:xfrm>
      </p:grpSpPr>
      <p:sp>
        <p:nvSpPr>
          <p:cNvPr id="103" name="Google Shape;103;p17"/>
          <p:cNvSpPr txBox="1">
            <a:spLocks noGrp="1"/>
          </p:cNvSpPr>
          <p:nvPr>
            <p:ph type="title"/>
          </p:nvPr>
        </p:nvSpPr>
        <p:spPr>
          <a:xfrm>
            <a:off x="713347" y="1928053"/>
            <a:ext cx="4699500" cy="7554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52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04" name="Google Shape;104;p17"/>
          <p:cNvSpPr txBox="1">
            <a:spLocks noGrp="1"/>
          </p:cNvSpPr>
          <p:nvPr>
            <p:ph type="title" idx="2" hasCustomPrompt="1"/>
          </p:nvPr>
        </p:nvSpPr>
        <p:spPr>
          <a:xfrm>
            <a:off x="713225" y="620840"/>
            <a:ext cx="4699800" cy="14133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10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05" name="Google Shape;105;p17"/>
          <p:cNvSpPr txBox="1">
            <a:spLocks noGrp="1"/>
          </p:cNvSpPr>
          <p:nvPr>
            <p:ph type="subTitle" idx="1"/>
          </p:nvPr>
        </p:nvSpPr>
        <p:spPr>
          <a:xfrm>
            <a:off x="713325" y="3204490"/>
            <a:ext cx="4699500" cy="808800"/>
          </a:xfrm>
          <a:prstGeom prst="rect">
            <a:avLst/>
          </a:prstGeom>
          <a:ln w="2857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06" name="Google Shape;106;p17"/>
          <p:cNvSpPr txBox="1">
            <a:spLocks noGrp="1"/>
          </p:cNvSpPr>
          <p:nvPr>
            <p:ph type="subTitle" idx="3"/>
          </p:nvPr>
        </p:nvSpPr>
        <p:spPr>
          <a:xfrm>
            <a:off x="713325" y="2759665"/>
            <a:ext cx="4699500" cy="36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extLst>
      <p:ext uri="{BB962C8B-B14F-4D97-AF65-F5344CB8AC3E}">
        <p14:creationId xmlns:p14="http://schemas.microsoft.com/office/powerpoint/2010/main" val="761139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374650"/>
            <a:ext cx="8079581" cy="124364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492" y="1508760"/>
            <a:ext cx="8065294" cy="28246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4809335"/>
            <a:ext cx="3086100" cy="171450"/>
          </a:xfrm>
          <a:prstGeom prst="rect">
            <a:avLst/>
          </a:prstGeom>
        </p:spPr>
        <p:txBody>
          <a:bodyPr vert="horz" lIns="91440" tIns="45720" rIns="91440" bIns="45720" rtlCol="0" anchor="ctr"/>
          <a:lstStyle>
            <a:lvl1pPr algn="l">
              <a:defRPr sz="713">
                <a:solidFill>
                  <a:schemeClr val="tx1">
                    <a:alpha val="80000"/>
                  </a:schemeClr>
                </a:solidFill>
              </a:defRPr>
            </a:lvl1pPr>
          </a:lstStyle>
          <a:p>
            <a:fld id="{48A87A34-81AB-432B-8DAE-1953F412C126}" type="datetimeFigureOut">
              <a:rPr lang="en-US" smtClean="0"/>
              <a:pPr/>
              <a:t>12/8/2025</a:t>
            </a:fld>
            <a:endParaRPr lang="en-US" dirty="0"/>
          </a:p>
        </p:txBody>
      </p:sp>
      <p:sp>
        <p:nvSpPr>
          <p:cNvPr id="5" name="Footer Placeholder 4"/>
          <p:cNvSpPr>
            <a:spLocks noGrp="1"/>
          </p:cNvSpPr>
          <p:nvPr>
            <p:ph type="ftr" sz="quarter" idx="3"/>
          </p:nvPr>
        </p:nvSpPr>
        <p:spPr>
          <a:xfrm>
            <a:off x="514350" y="4916023"/>
            <a:ext cx="3771900" cy="171450"/>
          </a:xfrm>
          <a:prstGeom prst="rect">
            <a:avLst/>
          </a:prstGeom>
        </p:spPr>
        <p:txBody>
          <a:bodyPr vert="horz" lIns="91440" tIns="45720" rIns="91440" bIns="45720" rtlCol="0" anchor="ctr"/>
          <a:lstStyle>
            <a:lvl1pPr algn="l">
              <a:defRPr sz="713"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6572945" y="4407310"/>
            <a:ext cx="2194560" cy="1047779"/>
          </a:xfrm>
          <a:prstGeom prst="rect">
            <a:avLst/>
          </a:prstGeom>
        </p:spPr>
        <p:txBody>
          <a:bodyPr vert="horz" lIns="91440" tIns="45720" rIns="91440" bIns="45720" rtlCol="0" anchor="b"/>
          <a:lstStyle>
            <a:lvl1pPr algn="r">
              <a:defRPr sz="7725" b="0">
                <a:ln>
                  <a:noFill/>
                </a:ln>
                <a:solidFill>
                  <a:schemeClr val="accent1">
                    <a:alpha val="25000"/>
                  </a:schemeClr>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2016025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hf sldNum="0" hdr="0" ftr="0" dt="0"/>
  <p:txStyles>
    <p:titleStyle>
      <a:lvl1pPr algn="l" defTabSz="685800" rtl="0" eaLnBrk="1" latinLnBrk="0" hangingPunct="1">
        <a:lnSpc>
          <a:spcPct val="85000"/>
        </a:lnSpc>
        <a:spcBef>
          <a:spcPct val="0"/>
        </a:spcBef>
        <a:buNone/>
        <a:defRPr sz="405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60604"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health.harvard.edu/"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hyperlink" Target="https://themedicalbiochemistrypage.or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s://www.shutterstock.com/"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3" name="Rectangle 2">
            <a:extLst>
              <a:ext uri="{FF2B5EF4-FFF2-40B4-BE49-F238E27FC236}">
                <a16:creationId xmlns:a16="http://schemas.microsoft.com/office/drawing/2014/main" id="{D3F55AC4-7B49-2909-99E7-EAB135671746}"/>
              </a:ext>
            </a:extLst>
          </p:cNvPr>
          <p:cNvSpPr/>
          <p:nvPr/>
        </p:nvSpPr>
        <p:spPr>
          <a:xfrm>
            <a:off x="1524000" y="1390650"/>
            <a:ext cx="6438900" cy="2362200"/>
          </a:xfrm>
          <a:prstGeom prst="rect">
            <a:avLst/>
          </a:prstGeom>
          <a:solidFill>
            <a:srgbClr val="E06F3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endParaRPr>
          </a:p>
          <a:p>
            <a:pPr algn="ctr"/>
            <a:r>
              <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rPr>
              <a:t>Community Care and Management of Longer-term Conditions</a:t>
            </a:r>
          </a:p>
          <a:p>
            <a:pPr algn="ctr"/>
            <a:r>
              <a:rPr lang="en-US" sz="2000" b="1" dirty="0">
                <a:solidFill>
                  <a:srgbClr val="D5FFF1"/>
                </a:solidFill>
                <a:latin typeface="Arial" panose="020B0604020202020204" pitchFamily="34" charset="0"/>
                <a:ea typeface="Calibri" panose="020F0502020204030204" pitchFamily="34" charset="0"/>
                <a:cs typeface="Arial" panose="020B0604020202020204" pitchFamily="34" charset="0"/>
              </a:rPr>
              <a:t>Diabetes </a:t>
            </a:r>
          </a:p>
          <a:p>
            <a:pPr algn="ctr"/>
            <a:r>
              <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rPr>
              <a:t>Student name: Ramona Moreanu</a:t>
            </a:r>
          </a:p>
          <a:p>
            <a:pPr algn="ctr"/>
            <a:r>
              <a:rPr lang="en-US" sz="2000" b="1" dirty="0">
                <a:solidFill>
                  <a:srgbClr val="D5FFF1"/>
                </a:solidFill>
                <a:latin typeface="Arial" panose="020B0604020202020204" pitchFamily="34" charset="0"/>
                <a:ea typeface="Calibri" panose="020F0502020204030204" pitchFamily="34" charset="0"/>
                <a:cs typeface="Arial" panose="020B0604020202020204" pitchFamily="34" charset="0"/>
              </a:rPr>
              <a:t>Student ID:2213248</a:t>
            </a:r>
          </a:p>
          <a:p>
            <a:pPr algn="ctr"/>
            <a:r>
              <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rPr>
              <a:t>Lecturer name</a:t>
            </a:r>
            <a:r>
              <a:rPr lang="en-US" sz="2000" b="1">
                <a:solidFill>
                  <a:srgbClr val="D5FFF1"/>
                </a:solidFill>
                <a:effectLst/>
                <a:latin typeface="Arial" panose="020B0604020202020204" pitchFamily="34" charset="0"/>
                <a:ea typeface="Calibri" panose="020F0502020204030204" pitchFamily="34" charset="0"/>
                <a:cs typeface="Arial" panose="020B0604020202020204" pitchFamily="34" charset="0"/>
              </a:rPr>
              <a:t>: Muhammed Khan</a:t>
            </a:r>
            <a:endPar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endParaRPr>
          </a:p>
          <a:p>
            <a:pPr algn="ctr"/>
            <a:r>
              <a:rPr lang="en-US" sz="2000" b="1" dirty="0">
                <a:solidFill>
                  <a:srgbClr val="D5FFF1"/>
                </a:solidFill>
                <a:latin typeface="Arial" panose="020B0604020202020204" pitchFamily="34" charset="0"/>
                <a:ea typeface="Calibri" panose="020F0502020204030204" pitchFamily="34" charset="0"/>
                <a:cs typeface="Arial" panose="020B0604020202020204" pitchFamily="34" charset="0"/>
              </a:rPr>
              <a:t>Module code:LCHS7003</a:t>
            </a:r>
            <a:endParaRPr lang="en-US" sz="2000" b="1" dirty="0">
              <a:solidFill>
                <a:srgbClr val="D5FFF1"/>
              </a:solidFill>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3716593" y="374649"/>
            <a:ext cx="4940710" cy="901701"/>
          </a:xfrm>
          <a:prstGeom prst="rect">
            <a:avLst/>
          </a:prstGeom>
        </p:spPr>
        <p:style>
          <a:lnRef idx="0">
            <a:scrgbClr r="0" g="0" b="0"/>
          </a:lnRef>
          <a:fillRef idx="0">
            <a:scrgbClr r="0" g="0" b="0"/>
          </a:fillRef>
          <a:effectRef idx="0">
            <a:scrgbClr r="0" g="0" b="0"/>
          </a:effectRef>
          <a:fontRef idx="minor">
            <a:schemeClr val="lt1"/>
          </a:fontRef>
        </p:style>
        <p:txBody>
          <a:bodyPr spcFirstLastPara="1" vert="horz" lIns="91440" tIns="45720" rIns="91440" bIns="45720" rtlCol="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defTabSz="914400">
              <a:lnSpc>
                <a:spcPct val="85000"/>
              </a:lnSpc>
              <a:spcBef>
                <a:spcPct val="0"/>
              </a:spcBef>
              <a:spcAft>
                <a:spcPts val="600"/>
              </a:spcAft>
            </a:pPr>
            <a:r>
              <a:rPr lang="en-US" sz="5400" spc="-120" dirty="0">
                <a:solidFill>
                  <a:srgbClr val="4A5B6C"/>
                </a:solidFill>
                <a:latin typeface="+mj-lt"/>
                <a:ea typeface="+mj-ea"/>
                <a:cs typeface="+mj-cs"/>
              </a:rPr>
              <a:t>Introduction</a:t>
            </a:r>
          </a:p>
        </p:txBody>
      </p:sp>
      <p:pic>
        <p:nvPicPr>
          <p:cNvPr id="2" name="Picture 1">
            <a:extLst>
              <a:ext uri="{FF2B5EF4-FFF2-40B4-BE49-F238E27FC236}">
                <a16:creationId xmlns:a16="http://schemas.microsoft.com/office/drawing/2014/main" id="{E664302F-3A3D-F7E8-B011-670ECF6C22D9}"/>
              </a:ext>
            </a:extLst>
          </p:cNvPr>
          <p:cNvPicPr>
            <a:picLocks noChangeAspect="1"/>
          </p:cNvPicPr>
          <p:nvPr/>
        </p:nvPicPr>
        <p:blipFill>
          <a:blip r:embed="rId3"/>
          <a:stretch>
            <a:fillRect/>
          </a:stretch>
        </p:blipFill>
        <p:spPr>
          <a:xfrm>
            <a:off x="475499" y="1573730"/>
            <a:ext cx="3000986" cy="2003735"/>
          </a:xfrm>
          <a:prstGeom prst="rect">
            <a:avLst/>
          </a:prstGeom>
        </p:spPr>
      </p:pic>
      <p:sp>
        <p:nvSpPr>
          <p:cNvPr id="10" name="TextBox 9">
            <a:extLst>
              <a:ext uri="{FF2B5EF4-FFF2-40B4-BE49-F238E27FC236}">
                <a16:creationId xmlns:a16="http://schemas.microsoft.com/office/drawing/2014/main" id="{5255B9B7-CDDE-61B9-16C0-8C3681B4E59E}"/>
              </a:ext>
            </a:extLst>
          </p:cNvPr>
          <p:cNvSpPr txBox="1"/>
          <p:nvPr/>
        </p:nvSpPr>
        <p:spPr>
          <a:xfrm>
            <a:off x="3716593" y="1508760"/>
            <a:ext cx="4940710" cy="2898549"/>
          </a:xfrm>
          <a:prstGeom prst="rect">
            <a:avLst/>
          </a:prstGeom>
        </p:spPr>
        <p:txBody>
          <a:bodyPr vert="horz" lIns="91440" tIns="45720" rIns="91440" bIns="45720" rtlCol="0">
            <a:normAutofit fontScale="92500" lnSpcReduction="20000"/>
          </a:bodyPr>
          <a:lstStyle/>
          <a:p>
            <a:pPr marL="171450" indent="-171450" defTabSz="914400">
              <a:lnSpc>
                <a:spcPct val="85000"/>
              </a:lnSpc>
              <a:spcBef>
                <a:spcPts val="600"/>
              </a:spcBef>
              <a:spcAft>
                <a:spcPts val="1400"/>
              </a:spcAft>
              <a:buFont typeface="Arial" pitchFamily="34" charset="0"/>
              <a:buChar char=" "/>
            </a:pPr>
            <a:r>
              <a:rPr lang="en-US" sz="1500" dirty="0">
                <a:solidFill>
                  <a:schemeClr val="tx1">
                    <a:lumMod val="85000"/>
                    <a:lumOff val="15000"/>
                  </a:schemeClr>
                </a:solidFill>
                <a:effectLst/>
                <a:latin typeface="Arial" panose="020B0604020202020204" pitchFamily="34" charset="0"/>
                <a:cs typeface="Arial" panose="020B0604020202020204" pitchFamily="34" charset="0"/>
              </a:rPr>
              <a:t>Diabetes mellitus is a long-term metabolic disease that is characterized by persistent hyperglycemia caused by impaired insulin secretion or resistance to insulin (Salzberg, 2022). Type 1 diabetes is typically autoimmune and is characterized by destruction of the β-cells in the pancreas, while Type 2 diabetes is resistance to insulin, which is accompanied by decreased insulin production (Chawla </a:t>
            </a:r>
            <a:r>
              <a:rPr lang="en-US" sz="1500" i="1" dirty="0">
                <a:solidFill>
                  <a:schemeClr val="tx1">
                    <a:lumMod val="85000"/>
                    <a:lumOff val="15000"/>
                  </a:schemeClr>
                </a:solidFill>
                <a:effectLst/>
                <a:latin typeface="Arial" panose="020B0604020202020204" pitchFamily="34" charset="0"/>
                <a:cs typeface="Arial" panose="020B0604020202020204" pitchFamily="34" charset="0"/>
              </a:rPr>
              <a:t>et al</a:t>
            </a:r>
            <a:r>
              <a:rPr lang="en-US" sz="1500" dirty="0">
                <a:solidFill>
                  <a:schemeClr val="tx1">
                    <a:lumMod val="85000"/>
                    <a:lumOff val="15000"/>
                  </a:schemeClr>
                </a:solidFill>
                <a:effectLst/>
                <a:latin typeface="Arial" panose="020B0604020202020204" pitchFamily="34" charset="0"/>
                <a:cs typeface="Arial" panose="020B0604020202020204" pitchFamily="34" charset="0"/>
              </a:rPr>
              <a:t>., 2022).</a:t>
            </a:r>
          </a:p>
          <a:p>
            <a:pPr marL="171450" indent="-171450" defTabSz="914400">
              <a:lnSpc>
                <a:spcPct val="85000"/>
              </a:lnSpc>
              <a:spcBef>
                <a:spcPts val="600"/>
              </a:spcBef>
              <a:spcAft>
                <a:spcPts val="1400"/>
              </a:spcAft>
              <a:buFont typeface="Arial" pitchFamily="34" charset="0"/>
              <a:buChar char=" "/>
            </a:pPr>
            <a:r>
              <a:rPr lang="en-US" sz="1500" dirty="0">
                <a:solidFill>
                  <a:schemeClr val="tx1">
                    <a:lumMod val="85000"/>
                    <a:lumOff val="15000"/>
                  </a:schemeClr>
                </a:solidFill>
                <a:effectLst/>
                <a:latin typeface="Arial" panose="020B0604020202020204" pitchFamily="34" charset="0"/>
                <a:cs typeface="Arial" panose="020B0604020202020204" pitchFamily="34" charset="0"/>
              </a:rPr>
              <a:t> Lifestyle factors (i.e., obesity, unhealthy diet, and inactivity) are risk factors for Type 2 diabetes (Khan and Hussain, 2022). Social determinants, even more so deprivation and ethnicity, also affect the levels of prevalence (O'Connell and Smith 2023). Type 1 diabetes is, however, strongly linked with autoimmune and genetic mechanisms and not with lifestyle (Rajendran, 2022). </a:t>
            </a:r>
          </a:p>
          <a:p>
            <a:pPr defTabSz="914400">
              <a:lnSpc>
                <a:spcPct val="85000"/>
              </a:lnSpc>
              <a:buFont typeface="Arial" pitchFamily="34" charset="0"/>
              <a:buChar char=" "/>
            </a:pPr>
            <a:endParaRPr lang="en-US" sz="1400" dirty="0">
              <a:solidFill>
                <a:schemeClr val="tx1">
                  <a:lumMod val="85000"/>
                  <a:lumOff val="15000"/>
                </a:schemeClr>
              </a:solidFill>
            </a:endParaRPr>
          </a:p>
        </p:txBody>
      </p:sp>
      <p:sp>
        <p:nvSpPr>
          <p:cNvPr id="3" name="TextBox 2">
            <a:extLst>
              <a:ext uri="{FF2B5EF4-FFF2-40B4-BE49-F238E27FC236}">
                <a16:creationId xmlns:a16="http://schemas.microsoft.com/office/drawing/2014/main" id="{0B3C0B88-159F-1E24-8BE8-6805A084E4CE}"/>
              </a:ext>
            </a:extLst>
          </p:cNvPr>
          <p:cNvSpPr txBox="1"/>
          <p:nvPr/>
        </p:nvSpPr>
        <p:spPr>
          <a:xfrm>
            <a:off x="914400" y="3638550"/>
            <a:ext cx="22860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Shidlovski</a:t>
            </a:r>
            <a:r>
              <a:rPr lang="en-GB" sz="1400" dirty="0">
                <a:latin typeface="Arial" panose="020B0604020202020204" pitchFamily="34" charset="0"/>
                <a:cs typeface="Arial" panose="020B0604020202020204" pitchFamily="34" charset="0"/>
              </a:rPr>
              <a:t>, 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152400" y="513730"/>
            <a:ext cx="5214882" cy="977901"/>
          </a:xfrm>
          <a:prstGeom prst="rect">
            <a:avLst/>
          </a:prstGeom>
        </p:spPr>
        <p:style>
          <a:lnRef idx="0">
            <a:scrgbClr r="0" g="0" b="0"/>
          </a:lnRef>
          <a:fillRef idx="0">
            <a:scrgbClr r="0" g="0" b="0"/>
          </a:fillRef>
          <a:effectRef idx="0">
            <a:scrgbClr r="0" g="0" b="0"/>
          </a:effectRef>
          <a:fontRef idx="minor">
            <a:schemeClr val="lt1"/>
          </a:fontRef>
        </p:style>
        <p:txBody>
          <a:bodyPr spcFirstLastPara="1" vert="horz" lIns="91440" tIns="45720" rIns="91440" bIns="45720" rtlCol="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defTabSz="914400">
              <a:lnSpc>
                <a:spcPct val="85000"/>
              </a:lnSpc>
              <a:spcBef>
                <a:spcPct val="0"/>
              </a:spcBef>
              <a:spcAft>
                <a:spcPts val="600"/>
              </a:spcAft>
            </a:pPr>
            <a:r>
              <a:rPr lang="en-US" sz="2000" spc="-120" dirty="0">
                <a:solidFill>
                  <a:schemeClr val="accent1"/>
                </a:solidFill>
                <a:latin typeface="Arial" panose="020B0604020202020204" pitchFamily="34" charset="0"/>
                <a:ea typeface="+mj-ea"/>
                <a:cs typeface="Arial" panose="020B0604020202020204" pitchFamily="34" charset="0"/>
              </a:rPr>
              <a:t>Overview of the Long-Term Condition: Symptoms</a:t>
            </a:r>
          </a:p>
        </p:txBody>
      </p:sp>
      <p:sp>
        <p:nvSpPr>
          <p:cNvPr id="4" name="TextBox 3">
            <a:extLst>
              <a:ext uri="{FF2B5EF4-FFF2-40B4-BE49-F238E27FC236}">
                <a16:creationId xmlns:a16="http://schemas.microsoft.com/office/drawing/2014/main" id="{2617ADFA-8506-96AE-C424-50FF59CD3D6C}"/>
              </a:ext>
            </a:extLst>
          </p:cNvPr>
          <p:cNvSpPr txBox="1"/>
          <p:nvPr/>
        </p:nvSpPr>
        <p:spPr>
          <a:xfrm>
            <a:off x="507492" y="1508760"/>
            <a:ext cx="5214882" cy="3425190"/>
          </a:xfrm>
          <a:prstGeom prst="rect">
            <a:avLst/>
          </a:prstGeom>
        </p:spPr>
        <p:txBody>
          <a:bodyPr vert="horz" lIns="91440" tIns="45720" rIns="91440" bIns="45720" rtlCol="0">
            <a:normAutofit fontScale="25000" lnSpcReduction="20000"/>
          </a:bodyPr>
          <a:lstStyle/>
          <a:p>
            <a:pPr defTabSz="914400">
              <a:lnSpc>
                <a:spcPct val="120000"/>
              </a:lnSpc>
              <a:spcAft>
                <a:spcPts val="600"/>
              </a:spcAft>
            </a:pP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Glucose-induced osmotic diuresis causes polyuria (NICE, 2022).</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Dehydration-induced polydipsia.</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Cellular glucose shortage causes polyphagia, or hunger.</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Due to fat and muscle breakdown, Type 1 diabetes causes unexplained weight loss.</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Low glucose uptake causes fatigue and weakness.</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Vision blurred due to lens osmotic oedema.</a:t>
            </a: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b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br>
            <a:r>
              <a:rPr kumimoji="0" lang="en-US" altLang="en-US" sz="4800" b="0" i="0" u="none" strike="noStrike" cap="none" normalizeH="0" baseline="0" dirty="0">
                <a:ln>
                  <a:noFill/>
                </a:ln>
                <a:solidFill>
                  <a:schemeClr val="tx1">
                    <a:lumMod val="85000"/>
                    <a:lumOff val="15000"/>
                  </a:schemeClr>
                </a:solidFill>
                <a:effectLst/>
                <a:latin typeface="Arial" panose="020B0604020202020204" pitchFamily="34" charset="0"/>
                <a:cs typeface="Arial" panose="020B0604020202020204" pitchFamily="34" charset="0"/>
              </a:rPr>
              <a:t>Poor immunity causes recurrent urinary tract and skin infections (PHE, 2021).</a:t>
            </a:r>
          </a:p>
          <a:p>
            <a:pPr defTabSz="914400">
              <a:lnSpc>
                <a:spcPct val="85000"/>
              </a:lnSpc>
              <a:spcAft>
                <a:spcPts val="600"/>
              </a:spcAft>
              <a:buFont typeface="Arial" pitchFamily="34" charset="0"/>
              <a:buChar char=" "/>
            </a:pPr>
            <a:endParaRPr lang="en-US" sz="1100" dirty="0">
              <a:solidFill>
                <a:schemeClr val="tx1">
                  <a:lumMod val="85000"/>
                  <a:lumOff val="15000"/>
                </a:schemeClr>
              </a:solidFill>
            </a:endParaRPr>
          </a:p>
        </p:txBody>
      </p:sp>
      <p:pic>
        <p:nvPicPr>
          <p:cNvPr id="3" name="Picture 2">
            <a:extLst>
              <a:ext uri="{FF2B5EF4-FFF2-40B4-BE49-F238E27FC236}">
                <a16:creationId xmlns:a16="http://schemas.microsoft.com/office/drawing/2014/main" id="{550F045F-C98F-61F8-18F8-9D5CD4397DEA}"/>
              </a:ext>
            </a:extLst>
          </p:cNvPr>
          <p:cNvPicPr>
            <a:picLocks noChangeAspect="1"/>
          </p:cNvPicPr>
          <p:nvPr/>
        </p:nvPicPr>
        <p:blipFill>
          <a:blip r:embed="rId3"/>
          <a:stretch>
            <a:fillRect/>
          </a:stretch>
        </p:blipFill>
        <p:spPr>
          <a:xfrm>
            <a:off x="6075043" y="1545554"/>
            <a:ext cx="2586359" cy="1940595"/>
          </a:xfrm>
          <a:prstGeom prst="rect">
            <a:avLst/>
          </a:prstGeom>
        </p:spPr>
      </p:pic>
      <p:sp>
        <p:nvSpPr>
          <p:cNvPr id="5" name="TextBox 4">
            <a:extLst>
              <a:ext uri="{FF2B5EF4-FFF2-40B4-BE49-F238E27FC236}">
                <a16:creationId xmlns:a16="http://schemas.microsoft.com/office/drawing/2014/main" id="{03E76B6C-4451-ED09-E8A5-F05B9526F955}"/>
              </a:ext>
            </a:extLst>
          </p:cNvPr>
          <p:cNvSpPr txBox="1"/>
          <p:nvPr/>
        </p:nvSpPr>
        <p:spPr>
          <a:xfrm>
            <a:off x="4953000" y="14992350"/>
            <a:ext cx="228600" cy="2677656"/>
          </a:xfrm>
          <a:prstGeom prst="rect">
            <a:avLst/>
          </a:prstGeom>
          <a:noFill/>
        </p:spPr>
        <p:txBody>
          <a:bodyPr wrap="square" rtlCol="0">
            <a:spAutoFit/>
          </a:bodyPr>
          <a:lstStyle/>
          <a:p>
            <a:pPr>
              <a:spcAft>
                <a:spcPts val="600"/>
              </a:spcAft>
            </a:pPr>
            <a:r>
              <a:rPr lang="en-US" sz="1400" b="0" i="0" u="none" strike="noStrike" cap="none" dirty="0">
                <a:solidFill>
                  <a:srgbClr val="000000"/>
                </a:solidFill>
                <a:latin typeface="Arial"/>
                <a:ea typeface="Arial"/>
                <a:cs typeface="Arial"/>
                <a:sym typeface="Arial"/>
              </a:rPr>
              <a:t>Your text here</a:t>
            </a:r>
            <a:endParaRPr lang="en-US" sz="1400" b="0" i="0" u="none" strike="noStrike" cap="none">
              <a:solidFill>
                <a:srgbClr val="000000"/>
              </a:solidFill>
              <a:latin typeface="Arial"/>
              <a:ea typeface="Arial"/>
              <a:cs typeface="Arial"/>
              <a:sym typeface="Arial"/>
            </a:endParaRPr>
          </a:p>
        </p:txBody>
      </p:sp>
      <p:sp>
        <p:nvSpPr>
          <p:cNvPr id="9" name="TextBox 8">
            <a:extLst>
              <a:ext uri="{FF2B5EF4-FFF2-40B4-BE49-F238E27FC236}">
                <a16:creationId xmlns:a16="http://schemas.microsoft.com/office/drawing/2014/main" id="{0E2F11E1-AF7A-7C0A-EC1E-A3489DB3C3DB}"/>
              </a:ext>
            </a:extLst>
          </p:cNvPr>
          <p:cNvSpPr txBox="1"/>
          <p:nvPr/>
        </p:nvSpPr>
        <p:spPr>
          <a:xfrm>
            <a:off x="6075043" y="3461831"/>
            <a:ext cx="1316357" cy="307777"/>
          </a:xfrm>
          <a:prstGeom prst="rect">
            <a:avLst/>
          </a:prstGeom>
          <a:noFill/>
        </p:spPr>
        <p:txBody>
          <a:bodyPr wrap="square" rtlCol="0">
            <a:spAutoFit/>
          </a:bodyPr>
          <a:lstStyle/>
          <a:p>
            <a:r>
              <a:rPr lang="en-GB" sz="1400" dirty="0"/>
              <a:t>(Renna, 2016)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2873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8">
          <a:extLst>
            <a:ext uri="{FF2B5EF4-FFF2-40B4-BE49-F238E27FC236}">
              <a16:creationId xmlns:a16="http://schemas.microsoft.com/office/drawing/2014/main" id="{64B91CF7-E394-E929-3B10-C1A00432BF00}"/>
            </a:ext>
          </a:extLst>
        </p:cNvPr>
        <p:cNvGrpSpPr/>
        <p:nvPr/>
      </p:nvGrpSpPr>
      <p:grpSpPr>
        <a:xfrm>
          <a:off x="0" y="0"/>
          <a:ext cx="0" cy="0"/>
          <a:chOff x="0" y="0"/>
          <a:chExt cx="0" cy="0"/>
        </a:xfrm>
      </p:grpSpPr>
      <p:sp>
        <p:nvSpPr>
          <p:cNvPr id="8" name="Google Shape;253;p34">
            <a:extLst>
              <a:ext uri="{FF2B5EF4-FFF2-40B4-BE49-F238E27FC236}">
                <a16:creationId xmlns:a16="http://schemas.microsoft.com/office/drawing/2014/main" id="{9CB40A27-9E1B-4323-EC15-331A9EAC546A}"/>
              </a:ext>
            </a:extLst>
          </p:cNvPr>
          <p:cNvSpPr txBox="1">
            <a:spLocks/>
          </p:cNvSpPr>
          <p:nvPr/>
        </p:nvSpPr>
        <p:spPr>
          <a:xfrm>
            <a:off x="225398" y="133350"/>
            <a:ext cx="5214882" cy="977901"/>
          </a:xfrm>
          <a:prstGeom prst="rect">
            <a:avLst/>
          </a:prstGeom>
        </p:spPr>
        <p:style>
          <a:lnRef idx="0">
            <a:scrgbClr r="0" g="0" b="0"/>
          </a:lnRef>
          <a:fillRef idx="0">
            <a:scrgbClr r="0" g="0" b="0"/>
          </a:fillRef>
          <a:effectRef idx="0">
            <a:scrgbClr r="0" g="0" b="0"/>
          </a:effectRef>
          <a:fontRef idx="minor">
            <a:schemeClr val="lt1"/>
          </a:fontRef>
        </p:style>
        <p:txBody>
          <a:bodyPr spcFirstLastPara="1" vert="horz" lIns="91440" tIns="45720" rIns="91440" bIns="45720" rtlCol="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defTabSz="914400">
              <a:lnSpc>
                <a:spcPct val="85000"/>
              </a:lnSpc>
              <a:spcBef>
                <a:spcPct val="0"/>
              </a:spcBef>
              <a:spcAft>
                <a:spcPts val="600"/>
              </a:spcAft>
            </a:pPr>
            <a:r>
              <a:rPr lang="en-US" sz="2000" spc="-120" dirty="0">
                <a:solidFill>
                  <a:schemeClr val="accent1"/>
                </a:solidFill>
                <a:latin typeface="Arial" panose="020B0604020202020204" pitchFamily="34" charset="0"/>
                <a:ea typeface="+mj-ea"/>
                <a:cs typeface="Arial" panose="020B0604020202020204" pitchFamily="34" charset="0"/>
              </a:rPr>
              <a:t>Overview of the Long-Term Condition: Causes</a:t>
            </a:r>
          </a:p>
        </p:txBody>
      </p:sp>
      <p:sp>
        <p:nvSpPr>
          <p:cNvPr id="4" name="TextBox 3">
            <a:extLst>
              <a:ext uri="{FF2B5EF4-FFF2-40B4-BE49-F238E27FC236}">
                <a16:creationId xmlns:a16="http://schemas.microsoft.com/office/drawing/2014/main" id="{1784C941-E53B-24BE-6C75-81FBC789FA8C}"/>
              </a:ext>
            </a:extLst>
          </p:cNvPr>
          <p:cNvSpPr txBox="1"/>
          <p:nvPr/>
        </p:nvSpPr>
        <p:spPr>
          <a:xfrm>
            <a:off x="349623" y="1047750"/>
            <a:ext cx="4194202" cy="3425190"/>
          </a:xfrm>
          <a:prstGeom prst="rect">
            <a:avLst/>
          </a:prstGeom>
        </p:spPr>
        <p:txBody>
          <a:bodyPr vert="horz" lIns="91440" tIns="45720" rIns="91440" bIns="45720" rtlCol="0">
            <a:normAutofit fontScale="25000" lnSpcReduction="20000"/>
          </a:bodyPr>
          <a:lstStyle/>
          <a:p>
            <a:pPr marL="0" marR="0" lvl="0" indent="0" algn="l" defTabSz="914400" rtl="0" eaLnBrk="0" fontAlgn="base" latinLnBrk="0" hangingPunct="0">
              <a:spcBef>
                <a:spcPct val="0"/>
              </a:spcBef>
              <a:spcAft>
                <a:spcPts val="600"/>
              </a:spcAft>
              <a:buClrTx/>
              <a:buSzTx/>
              <a:buFontTx/>
              <a:buNone/>
              <a:tabLst/>
            </a:pPr>
            <a:r>
              <a:rPr kumimoji="0" lang="en-US" altLang="en-US" sz="4800" b="0" i="0" u="none" strike="noStrike" cap="none" normalizeH="0" baseline="0" dirty="0">
                <a:ln>
                  <a:noFill/>
                </a:ln>
                <a:solidFill>
                  <a:schemeClr val="tx1"/>
                </a:solidFill>
                <a:effectLst/>
                <a:latin typeface="Arial" panose="020B0604020202020204" pitchFamily="34" charset="0"/>
              </a:rPr>
              <a:t>1.Biological/ genetic factors</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The risk of T1DM or T2DM increases dramatically with family history (Guo et al., 2023).</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African-Caribbean, South Asian, and Middle Eastern ethnicities have increased T2DM risk.</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After 45, risk rises sharply.</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Early pregnancy diabetes raises T2DM risk.</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2. Lifestyle/ behaviour</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Most modifiable risk factor: obesity and central adiposity (NICE, 2022).</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Sedentary lifestyle lowered insulin sensitivity.</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Processed, refined, and saturated fat-rich diet.</a:t>
            </a:r>
            <a:br>
              <a:rPr kumimoji="0" lang="en-US" altLang="en-US" sz="4800" b="0" i="0" u="none" strike="noStrike" cap="none" normalizeH="0" baseline="0" dirty="0">
                <a:ln>
                  <a:noFill/>
                </a:ln>
                <a:solidFill>
                  <a:schemeClr val="tx1"/>
                </a:solidFill>
                <a:effectLst/>
                <a:latin typeface="Arial" panose="020B0604020202020204" pitchFamily="34" charset="0"/>
              </a:rPr>
            </a:br>
            <a:br>
              <a:rPr kumimoji="0" lang="en-US" altLang="en-US" sz="4800" b="0" i="0" u="none" strike="noStrike" cap="none" normalizeH="0" baseline="0" dirty="0">
                <a:ln>
                  <a:noFill/>
                </a:ln>
                <a:solidFill>
                  <a:schemeClr val="tx1"/>
                </a:solidFill>
                <a:effectLst/>
                <a:latin typeface="Arial" panose="020B0604020202020204" pitchFamily="34" charset="0"/>
              </a:rPr>
            </a:br>
            <a:r>
              <a:rPr kumimoji="0" lang="en-US" altLang="en-US" sz="4800" b="0" i="0" u="none" strike="noStrike" cap="none" normalizeH="0" baseline="0" dirty="0">
                <a:ln>
                  <a:noFill/>
                </a:ln>
                <a:solidFill>
                  <a:schemeClr val="tx1"/>
                </a:solidFill>
                <a:effectLst/>
                <a:latin typeface="Arial" panose="020B0604020202020204" pitchFamily="34" charset="0"/>
              </a:rPr>
              <a:t>Smokers have insulin resistance and vascular issues.</a:t>
            </a:r>
            <a:endParaRPr lang="en-US" sz="1100" dirty="0">
              <a:solidFill>
                <a:schemeClr val="tx1">
                  <a:lumMod val="85000"/>
                  <a:lumOff val="15000"/>
                </a:schemeClr>
              </a:solidFill>
            </a:endParaRPr>
          </a:p>
        </p:txBody>
      </p:sp>
      <p:sp>
        <p:nvSpPr>
          <p:cNvPr id="5" name="TextBox 4">
            <a:extLst>
              <a:ext uri="{FF2B5EF4-FFF2-40B4-BE49-F238E27FC236}">
                <a16:creationId xmlns:a16="http://schemas.microsoft.com/office/drawing/2014/main" id="{8E133027-7E78-419F-20BA-0B604E3152CF}"/>
              </a:ext>
            </a:extLst>
          </p:cNvPr>
          <p:cNvSpPr txBox="1"/>
          <p:nvPr/>
        </p:nvSpPr>
        <p:spPr>
          <a:xfrm>
            <a:off x="4953000" y="14992350"/>
            <a:ext cx="228600" cy="2677656"/>
          </a:xfrm>
          <a:prstGeom prst="rect">
            <a:avLst/>
          </a:prstGeom>
          <a:noFill/>
        </p:spPr>
        <p:txBody>
          <a:bodyPr wrap="square" rtlCol="0">
            <a:spAutoFit/>
          </a:bodyPr>
          <a:lstStyle/>
          <a:p>
            <a:pPr>
              <a:spcAft>
                <a:spcPts val="600"/>
              </a:spcAft>
            </a:pPr>
            <a:r>
              <a:rPr lang="en-US" sz="1400" b="0" i="0" u="none" strike="noStrike" cap="none" dirty="0">
                <a:solidFill>
                  <a:srgbClr val="000000"/>
                </a:solidFill>
                <a:latin typeface="Arial"/>
                <a:ea typeface="Arial"/>
                <a:cs typeface="Arial"/>
                <a:sym typeface="Arial"/>
              </a:rPr>
              <a:t>Your text here</a:t>
            </a:r>
            <a:endParaRPr lang="en-US" sz="1400" b="0" i="0" u="none" strike="noStrike" cap="none">
              <a:solidFill>
                <a:srgbClr val="000000"/>
              </a:solidFill>
              <a:latin typeface="Arial"/>
              <a:ea typeface="Arial"/>
              <a:cs typeface="Arial"/>
              <a:sym typeface="Arial"/>
            </a:endParaRPr>
          </a:p>
        </p:txBody>
      </p:sp>
      <p:sp>
        <p:nvSpPr>
          <p:cNvPr id="2" name="TextBox 1">
            <a:extLst>
              <a:ext uri="{FF2B5EF4-FFF2-40B4-BE49-F238E27FC236}">
                <a16:creationId xmlns:a16="http://schemas.microsoft.com/office/drawing/2014/main" id="{8859004D-B057-6F4E-40D4-30B7CDA609C8}"/>
              </a:ext>
            </a:extLst>
          </p:cNvPr>
          <p:cNvSpPr txBox="1"/>
          <p:nvPr/>
        </p:nvSpPr>
        <p:spPr>
          <a:xfrm>
            <a:off x="4740408" y="859155"/>
            <a:ext cx="4194202" cy="3425190"/>
          </a:xfrm>
          <a:prstGeom prst="rect">
            <a:avLst/>
          </a:prstGeom>
        </p:spPr>
        <p:txBody>
          <a:bodyPr vert="horz" lIns="91440" tIns="45720" rIns="91440" bIns="45720" rtlCol="0">
            <a:normAutofit/>
          </a:bodyPr>
          <a:lstStyle/>
          <a:p>
            <a:pPr defTabSz="914400">
              <a:lnSpc>
                <a:spcPct val="85000"/>
              </a:lnSpc>
              <a:spcAft>
                <a:spcPts val="600"/>
              </a:spcAft>
              <a:buFont typeface="Arial" pitchFamily="34" charset="0"/>
              <a:buChar char=" "/>
            </a:pPr>
            <a:br>
              <a:rPr kumimoji="0" lang="en-US" altLang="en-US" sz="1100" b="0" i="0" u="none" strike="noStrike" cap="none" normalizeH="0" baseline="0" dirty="0">
                <a:ln>
                  <a:noFill/>
                </a:ln>
                <a:solidFill>
                  <a:schemeClr val="tx1"/>
                </a:solidFill>
                <a:effectLst/>
                <a:latin typeface="Arial" panose="020B0604020202020204" pitchFamily="34" charset="0"/>
              </a:rPr>
            </a:br>
            <a:r>
              <a:rPr lang="en-US" altLang="en-US" sz="1100" dirty="0">
                <a:solidFill>
                  <a:schemeClr val="tx1"/>
                </a:solidFill>
                <a:latin typeface="Arial" panose="020B0604020202020204" pitchFamily="34" charset="0"/>
              </a:rPr>
              <a:t>3.</a:t>
            </a:r>
            <a:r>
              <a:rPr kumimoji="0" lang="en-US" altLang="en-US" sz="1100" b="0" i="0" u="none" strike="noStrike" cap="none" normalizeH="0" baseline="0" dirty="0">
                <a:ln>
                  <a:noFill/>
                </a:ln>
                <a:solidFill>
                  <a:schemeClr val="tx1"/>
                </a:solidFill>
                <a:effectLst/>
                <a:latin typeface="Arial" panose="020B0604020202020204" pitchFamily="34" charset="0"/>
              </a:rPr>
              <a:t> Environmental and social factors</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Economic hardship, food insecurity, and lack of healthy food (Marmot, 2020).</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Inactivity-promoting cities.</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Sleeplessness, stress, and mental strain.</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Disparities in healthcare hinder diagnosis and treatment.</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4. Immunology and T1DM</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Virus-induced autoimmune reaction.</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HLA-DR3,-4 genetic susceptibility.</a:t>
            </a:r>
          </a:p>
          <a:p>
            <a:pPr defTabSz="914400">
              <a:lnSpc>
                <a:spcPct val="85000"/>
              </a:lnSpc>
              <a:spcAft>
                <a:spcPts val="600"/>
              </a:spcAft>
              <a:buFont typeface="Arial" pitchFamily="34" charset="0"/>
              <a:buChar char=" "/>
            </a:pPr>
            <a:endParaRPr lang="en-US" sz="1100" dirty="0">
              <a:solidFill>
                <a:schemeClr val="tx1">
                  <a:lumMod val="85000"/>
                  <a:lumOff val="15000"/>
                </a:schemeClr>
              </a:solidFill>
            </a:endParaRPr>
          </a:p>
        </p:txBody>
      </p:sp>
    </p:spTree>
    <p:extLst>
      <p:ext uri="{BB962C8B-B14F-4D97-AF65-F5344CB8AC3E}">
        <p14:creationId xmlns:p14="http://schemas.microsoft.com/office/powerpoint/2010/main" val="2903688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438150"/>
            <a:ext cx="8153400" cy="6096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dirty="0">
                <a:solidFill>
                  <a:schemeClr val="accent6">
                    <a:lumMod val="20000"/>
                    <a:lumOff val="80000"/>
                  </a:schemeClr>
                </a:solidFill>
                <a:latin typeface="Arial" panose="020B0604020202020204" pitchFamily="34" charset="0"/>
                <a:cs typeface="Arial" panose="020B0604020202020204" pitchFamily="34" charset="0"/>
              </a:rPr>
              <a:t>Prevalence of Diabetes UK and Worldwide</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381000" y="1047750"/>
            <a:ext cx="5486400" cy="401955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Over 4.4 million people are diagnosed with diabetes in the UK, and there are thought to be a further one million who are undiagnosed (Wass, 2023).</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Global numbers exceed 537 million adults, and this figure is only going to dramatically increase, putting strain on international health systems (Gupta and Singh, 2024).</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In the UK, there is a disproportionate impact among the South Asian, African, and Caribbean groups in Diabetes compared to others, and this is a reflection of both genetic susceptibility and socioeconomic inequalities. (Lee and Patel, 2023).</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Increasing obesity rates are among the strongest predictors of the rising incidence of Type 2 diabetes (Scottish Diabetes Group, 2023). In addition to this, sedentary behaviour and population ageing are contributing factors to national and global increases (Carter and Brown, 2024). </a:t>
            </a:r>
            <a:endParaRPr lang="en-GB" sz="1100" b="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buSzPct val="100000"/>
            </a:pPr>
            <a:endParaRPr lang="en-US" sz="1200" b="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2A8B6B0-E86F-B74E-D0EF-6413034F43DA}"/>
              </a:ext>
            </a:extLst>
          </p:cNvPr>
          <p:cNvPicPr>
            <a:picLocks noChangeAspect="1"/>
          </p:cNvPicPr>
          <p:nvPr/>
        </p:nvPicPr>
        <p:blipFill>
          <a:blip r:embed="rId3"/>
          <a:stretch>
            <a:fillRect/>
          </a:stretch>
        </p:blipFill>
        <p:spPr>
          <a:xfrm>
            <a:off x="6477000" y="1123950"/>
            <a:ext cx="2437686" cy="1625441"/>
          </a:xfrm>
          <a:prstGeom prst="rect">
            <a:avLst/>
          </a:prstGeom>
        </p:spPr>
      </p:pic>
      <p:sp>
        <p:nvSpPr>
          <p:cNvPr id="2" name="TextBox 1">
            <a:extLst>
              <a:ext uri="{FF2B5EF4-FFF2-40B4-BE49-F238E27FC236}">
                <a16:creationId xmlns:a16="http://schemas.microsoft.com/office/drawing/2014/main" id="{8C04EBF3-8A40-78BF-E90D-171AB1F26C01}"/>
              </a:ext>
            </a:extLst>
          </p:cNvPr>
          <p:cNvSpPr txBox="1"/>
          <p:nvPr/>
        </p:nvSpPr>
        <p:spPr>
          <a:xfrm>
            <a:off x="6781800" y="2825591"/>
            <a:ext cx="1828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Zimmytws</a:t>
            </a:r>
            <a:r>
              <a:rPr lang="en-GB" sz="14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2395223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14416" y="133350"/>
            <a:ext cx="8003822" cy="6858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algn="just"/>
            <a:r>
              <a:rPr lang="en-US" sz="2000" dirty="0">
                <a:solidFill>
                  <a:schemeClr val="accent6">
                    <a:lumMod val="20000"/>
                    <a:lumOff val="80000"/>
                  </a:schemeClr>
                </a:solidFill>
                <a:latin typeface="Arial" panose="020B0604020202020204" pitchFamily="34" charset="0"/>
                <a:cs typeface="Arial" panose="020B0604020202020204" pitchFamily="34" charset="0"/>
              </a:rPr>
              <a:t>Determining the Economic and Social Burden of Diabetes</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23504" y="895350"/>
            <a:ext cx="6367944" cy="394335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Diabetes costs the NHS about PS10 billion every year, making it one of the most costly long-term conditions in the country (O'Neil and Harper, 2024). Much of this expenditure is due to the treatment of complications such as kidney disease, neuropathy, foot ulcers and cardiovascular events (Nguyen and Thomas, 2025). </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These are frequent complications that warrant long-term clinical interventions and hospital admissions. Socially, diabetes has an impact on employment, independence and general wellbeing (Wilson, 2025).</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Many people experience emotional stress because of round-the-clock self-management and the danger of complications (Evans and Morgan, 2025).</a:t>
            </a:r>
          </a:p>
          <a:p>
            <a:pPr marL="171450" indent="-1714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Family members are also under pressure, both financially and emotionally, in their support of affected family members (Harrison and Lewis, 2025). At a societal level, the condition causes health inequalities and poor productivity (Thompson and Clarke, 2023). </a:t>
            </a:r>
            <a:endParaRPr lang="en-GB" sz="1100" b="0" kern="100" dirty="0">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buSzPct val="100000"/>
              <a:buFont typeface="Arial" panose="020B0604020202020204" pitchFamily="34" charset="0"/>
              <a:buChar char="•"/>
            </a:pPr>
            <a:endParaRPr lang="en-US" sz="1200" b="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A04CBE9D-7221-A1AF-EEA0-638E1B361D22}"/>
              </a:ext>
            </a:extLst>
          </p:cNvPr>
          <p:cNvPicPr>
            <a:picLocks noChangeAspect="1"/>
          </p:cNvPicPr>
          <p:nvPr/>
        </p:nvPicPr>
        <p:blipFill>
          <a:blip r:embed="rId3"/>
          <a:stretch>
            <a:fillRect/>
          </a:stretch>
        </p:blipFill>
        <p:spPr>
          <a:xfrm>
            <a:off x="6331682" y="1047750"/>
            <a:ext cx="2636069" cy="2258363"/>
          </a:xfrm>
          <a:prstGeom prst="rect">
            <a:avLst/>
          </a:prstGeom>
        </p:spPr>
      </p:pic>
      <p:sp>
        <p:nvSpPr>
          <p:cNvPr id="4" name="TextBox 3">
            <a:extLst>
              <a:ext uri="{FF2B5EF4-FFF2-40B4-BE49-F238E27FC236}">
                <a16:creationId xmlns:a16="http://schemas.microsoft.com/office/drawing/2014/main" id="{7A753E28-A476-82E6-6172-935B1038DCA3}"/>
              </a:ext>
            </a:extLst>
          </p:cNvPr>
          <p:cNvSpPr txBox="1"/>
          <p:nvPr/>
        </p:nvSpPr>
        <p:spPr>
          <a:xfrm>
            <a:off x="6611054" y="3278338"/>
            <a:ext cx="2636068" cy="369332"/>
          </a:xfrm>
          <a:prstGeom prst="rect">
            <a:avLst/>
          </a:prstGeom>
          <a:noFill/>
        </p:spPr>
        <p:txBody>
          <a:bodyPr wrap="square" rtlCol="0">
            <a:spAutoFit/>
          </a:bodyPr>
          <a:lstStyle/>
          <a:p>
            <a:r>
              <a:rPr lang="en-GB" dirty="0"/>
              <a:t>(</a:t>
            </a:r>
            <a:r>
              <a:rPr lang="en-GB" sz="1400" dirty="0">
                <a:latin typeface="Arial" panose="020B0604020202020204" pitchFamily="34" charset="0"/>
                <a:cs typeface="Arial" panose="020B0604020202020204" pitchFamily="34" charset="0"/>
              </a:rPr>
              <a:t>Asian Heart Institute, 2020</a:t>
            </a:r>
            <a:r>
              <a:rPr lang="en-GB" dirty="0"/>
              <a:t>)</a:t>
            </a:r>
          </a:p>
        </p:txBody>
      </p:sp>
    </p:spTree>
    <p:extLst>
      <p:ext uri="{BB962C8B-B14F-4D97-AF65-F5344CB8AC3E}">
        <p14:creationId xmlns:p14="http://schemas.microsoft.com/office/powerpoint/2010/main" val="93913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0125969-966B-3AFD-CEF5-C1AF59AFA3F0}"/>
              </a:ext>
            </a:extLst>
          </p:cNvPr>
          <p:cNvSpPr>
            <a:spLocks noGrp="1"/>
          </p:cNvSpPr>
          <p:nvPr>
            <p:ph type="subTitle" idx="1"/>
          </p:nvPr>
        </p:nvSpPr>
        <p:spPr>
          <a:xfrm>
            <a:off x="713324" y="133350"/>
            <a:ext cx="5687475" cy="609600"/>
          </a:xfrm>
        </p:spPr>
        <p:txBody>
          <a:bodyPr/>
          <a:lstStyle/>
          <a:p>
            <a:r>
              <a:rPr lang="en-GB" sz="2000" dirty="0">
                <a:latin typeface="Arial" panose="020B0604020202020204" pitchFamily="34" charset="0"/>
                <a:cs typeface="Arial" panose="020B0604020202020204" pitchFamily="34" charset="0"/>
              </a:rPr>
              <a:t>INITIAL ASSESSMENT</a:t>
            </a:r>
          </a:p>
        </p:txBody>
      </p:sp>
      <p:graphicFrame>
        <p:nvGraphicFramePr>
          <p:cNvPr id="10" name="TextBox 7">
            <a:extLst>
              <a:ext uri="{FF2B5EF4-FFF2-40B4-BE49-F238E27FC236}">
                <a16:creationId xmlns:a16="http://schemas.microsoft.com/office/drawing/2014/main" id="{23168E12-CC7D-6BFD-C349-D9B505D22E09}"/>
              </a:ext>
            </a:extLst>
          </p:cNvPr>
          <p:cNvGraphicFramePr/>
          <p:nvPr/>
        </p:nvGraphicFramePr>
        <p:xfrm>
          <a:off x="228600" y="1047751"/>
          <a:ext cx="7848600"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2005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285750"/>
            <a:ext cx="7772400" cy="6858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800" dirty="0">
                <a:solidFill>
                  <a:schemeClr val="accent6">
                    <a:lumMod val="20000"/>
                    <a:lumOff val="80000"/>
                  </a:schemeClr>
                </a:solidFill>
                <a:latin typeface="Arial" panose="020B0604020202020204" pitchFamily="34" charset="0"/>
                <a:cs typeface="Arial" panose="020B0604020202020204" pitchFamily="34" charset="0"/>
              </a:rPr>
              <a:t>Diagnosis</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152400" y="1276350"/>
            <a:ext cx="4724400" cy="3429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285750" indent="-285750" algn="just">
              <a:lnSpc>
                <a:spcPct val="150000"/>
              </a:lnSpc>
              <a:buSzPct val="100000"/>
              <a:buFont typeface="Arial" panose="020B0604020202020204" pitchFamily="34" charset="0"/>
              <a:buChar char="•"/>
            </a:pPr>
            <a:r>
              <a:rPr lang="en-US" sz="1600" b="0" dirty="0">
                <a:latin typeface="Arial" panose="020B0604020202020204" pitchFamily="34" charset="0"/>
                <a:cs typeface="Arial" panose="020B0604020202020204" pitchFamily="34" charset="0"/>
              </a:rPr>
              <a:t>Diabetes is diagnosed using HbA1c, fasting glucose or OGTT (Galindo et al., 2023).</a:t>
            </a:r>
          </a:p>
          <a:p>
            <a:pPr marL="285750" indent="-285750" algn="just">
              <a:lnSpc>
                <a:spcPct val="150000"/>
              </a:lnSpc>
              <a:buSzPct val="100000"/>
              <a:buFont typeface="Arial" panose="020B0604020202020204" pitchFamily="34" charset="0"/>
              <a:buChar char="•"/>
            </a:pPr>
            <a:r>
              <a:rPr lang="en-US" sz="1600" b="0" dirty="0">
                <a:latin typeface="Arial" panose="020B0604020202020204" pitchFamily="34" charset="0"/>
                <a:cs typeface="Arial" panose="020B0604020202020204" pitchFamily="34" charset="0"/>
              </a:rPr>
              <a:t>Assessments include BMI, blood pressure and cardiovascular risk profiling (Mayne et al., 2025).</a:t>
            </a:r>
          </a:p>
          <a:p>
            <a:pPr marL="285750" indent="-285750" algn="just">
              <a:lnSpc>
                <a:spcPct val="150000"/>
              </a:lnSpc>
              <a:buSzPct val="100000"/>
              <a:buFont typeface="Arial" panose="020B0604020202020204" pitchFamily="34" charset="0"/>
              <a:buChar char="•"/>
            </a:pPr>
            <a:r>
              <a:rPr lang="en-US" sz="1600" b="0" dirty="0">
                <a:latin typeface="Arial" panose="020B0604020202020204" pitchFamily="34" charset="0"/>
                <a:cs typeface="Arial" panose="020B0604020202020204" pitchFamily="34" charset="0"/>
              </a:rPr>
              <a:t>Nurses conduct foot checks and provide early patient education (Brunton et al., 2024).</a:t>
            </a:r>
          </a:p>
        </p:txBody>
      </p:sp>
      <p:pic>
        <p:nvPicPr>
          <p:cNvPr id="3" name="Picture 2">
            <a:extLst>
              <a:ext uri="{FF2B5EF4-FFF2-40B4-BE49-F238E27FC236}">
                <a16:creationId xmlns:a16="http://schemas.microsoft.com/office/drawing/2014/main" id="{34968EEC-008D-D8C9-8D98-E33C5D101F34}"/>
              </a:ext>
            </a:extLst>
          </p:cNvPr>
          <p:cNvPicPr>
            <a:picLocks noChangeAspect="1"/>
          </p:cNvPicPr>
          <p:nvPr/>
        </p:nvPicPr>
        <p:blipFill>
          <a:blip r:embed="rId3"/>
          <a:stretch>
            <a:fillRect/>
          </a:stretch>
        </p:blipFill>
        <p:spPr>
          <a:xfrm>
            <a:off x="5181600" y="1047750"/>
            <a:ext cx="3771900" cy="3352800"/>
          </a:xfrm>
          <a:prstGeom prst="rect">
            <a:avLst/>
          </a:prstGeom>
        </p:spPr>
      </p:pic>
      <p:sp>
        <p:nvSpPr>
          <p:cNvPr id="2" name="TextBox 1">
            <a:extLst>
              <a:ext uri="{FF2B5EF4-FFF2-40B4-BE49-F238E27FC236}">
                <a16:creationId xmlns:a16="http://schemas.microsoft.com/office/drawing/2014/main" id="{452D53F6-815E-51B0-E999-18D058F8B6EC}"/>
              </a:ext>
            </a:extLst>
          </p:cNvPr>
          <p:cNvSpPr txBox="1"/>
          <p:nvPr/>
        </p:nvSpPr>
        <p:spPr>
          <a:xfrm>
            <a:off x="5486400" y="4429779"/>
            <a:ext cx="29718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(Watson, 2021)</a:t>
            </a:r>
          </a:p>
        </p:txBody>
      </p:sp>
    </p:spTree>
    <p:extLst>
      <p:ext uri="{BB962C8B-B14F-4D97-AF65-F5344CB8AC3E}">
        <p14:creationId xmlns:p14="http://schemas.microsoft.com/office/powerpoint/2010/main" val="262268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4C9"/>
        </a:solidFill>
        <a:effectLst/>
      </p:bgPr>
    </p:bg>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79EF1E20-5165-7D45-BC94-CD57B4783256}"/>
              </a:ext>
            </a:extLst>
          </p:cNvPr>
          <p:cNvSpPr>
            <a:spLocks noGrp="1"/>
          </p:cNvSpPr>
          <p:nvPr>
            <p:ph type="subTitle" idx="1"/>
          </p:nvPr>
        </p:nvSpPr>
        <p:spPr>
          <a:xfrm>
            <a:off x="110836" y="0"/>
            <a:ext cx="4308764" cy="505164"/>
          </a:xfrm>
        </p:spPr>
        <p:txBody>
          <a:bodyPr/>
          <a:lstStyle/>
          <a:p>
            <a:r>
              <a:rPr lang="en-GB" sz="2000" dirty="0">
                <a:latin typeface="Arial" panose="020B0604020202020204" pitchFamily="34" charset="0"/>
                <a:cs typeface="Arial" panose="020B0604020202020204" pitchFamily="34" charset="0"/>
              </a:rPr>
              <a:t>THE HOUSE CARE OF MODEL</a:t>
            </a:r>
          </a:p>
        </p:txBody>
      </p:sp>
      <p:sp>
        <p:nvSpPr>
          <p:cNvPr id="17" name="TextBox 16">
            <a:extLst>
              <a:ext uri="{FF2B5EF4-FFF2-40B4-BE49-F238E27FC236}">
                <a16:creationId xmlns:a16="http://schemas.microsoft.com/office/drawing/2014/main" id="{E8DE9754-C40B-4E4F-0EA0-FFD6A4329BA7}"/>
              </a:ext>
            </a:extLst>
          </p:cNvPr>
          <p:cNvSpPr txBox="1"/>
          <p:nvPr/>
        </p:nvSpPr>
        <p:spPr>
          <a:xfrm>
            <a:off x="73665" y="552529"/>
            <a:ext cx="9109364" cy="4170372"/>
          </a:xfrm>
          <a:prstGeom prst="rect">
            <a:avLst/>
          </a:prstGeom>
          <a:noFill/>
        </p:spPr>
        <p:txBody>
          <a:bodyPr wrap="square" rtlCol="0">
            <a:spAutoFit/>
          </a:bodyPr>
          <a:lstStyle/>
          <a:p>
            <a:pPr>
              <a:buNone/>
            </a:pPr>
            <a:r>
              <a:rPr lang="en-US" sz="1100" b="1" dirty="0">
                <a:latin typeface="Arial" panose="020B0604020202020204" pitchFamily="34" charset="0"/>
                <a:cs typeface="Arial" panose="020B0604020202020204" pitchFamily="34" charset="0"/>
              </a:rPr>
              <a:t>. Shared Decision-Making</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Promotes group discussions on therapies, goals and ways of living</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Allows for individual HbA1c , medication preferences, and use of technology (e.g., CGM) (NICE, 2022).</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Helps reduce diabetes distress and improves engagement.</a:t>
            </a:r>
          </a:p>
          <a:p>
            <a:pPr>
              <a:buNone/>
            </a:pPr>
            <a:r>
              <a:rPr lang="en-US" sz="1100" b="1" dirty="0">
                <a:latin typeface="Arial" panose="020B0604020202020204" pitchFamily="34" charset="0"/>
                <a:cs typeface="Arial" panose="020B0604020202020204" pitchFamily="34" charset="0"/>
              </a:rPr>
              <a:t>2. </a:t>
            </a:r>
            <a:r>
              <a:rPr lang="en-US" sz="1100" b="1" dirty="0" err="1">
                <a:latin typeface="Arial" panose="020B0604020202020204" pitchFamily="34" charset="0"/>
                <a:cs typeface="Arial" panose="020B0604020202020204" pitchFamily="34" charset="0"/>
              </a:rPr>
              <a:t>Personalised</a:t>
            </a:r>
            <a:r>
              <a:rPr lang="en-US" sz="1100" b="1" dirty="0">
                <a:latin typeface="Arial" panose="020B0604020202020204" pitchFamily="34" charset="0"/>
                <a:cs typeface="Arial" panose="020B0604020202020204" pitchFamily="34" charset="0"/>
              </a:rPr>
              <a:t> Care and Support Planning</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Co-produced care plans reflecting medical, psychological, social, and cultural needs.</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Uses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models (COM-B, HBM) to help people defining goals (Michie et al., 2011).</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Links clinical care with personal life priorities, improving adherence.</a:t>
            </a:r>
          </a:p>
          <a:p>
            <a:pPr>
              <a:buNone/>
            </a:pPr>
            <a:r>
              <a:rPr lang="en-US" sz="1100" b="1" dirty="0">
                <a:latin typeface="Arial" panose="020B0604020202020204" pitchFamily="34" charset="0"/>
                <a:cs typeface="Arial" panose="020B0604020202020204" pitchFamily="34" charset="0"/>
              </a:rPr>
              <a:t>3. Supported Self-Management</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Structured education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such as </a:t>
            </a:r>
            <a:r>
              <a:rPr lang="en-US" sz="1100" b="1" dirty="0">
                <a:latin typeface="Arial" panose="020B0604020202020204" pitchFamily="34" charset="0"/>
                <a:cs typeface="Arial" panose="020B0604020202020204" pitchFamily="34" charset="0"/>
              </a:rPr>
              <a:t>DESMOND</a:t>
            </a:r>
            <a:r>
              <a:rPr lang="en-US" sz="1100" dirty="0">
                <a:latin typeface="Arial" panose="020B0604020202020204" pitchFamily="34" charset="0"/>
                <a:cs typeface="Arial" panose="020B0604020202020204" pitchFamily="34" charset="0"/>
              </a:rPr>
              <a:t> and </a:t>
            </a:r>
            <a:r>
              <a:rPr lang="en-US" sz="1100" b="1" dirty="0">
                <a:latin typeface="Arial" panose="020B0604020202020204" pitchFamily="34" charset="0"/>
                <a:cs typeface="Arial" panose="020B0604020202020204" pitchFamily="34" charset="0"/>
              </a:rPr>
              <a:t>DAFNE</a:t>
            </a:r>
            <a:r>
              <a:rPr lang="en-US" sz="1100" dirty="0">
                <a:latin typeface="Arial" panose="020B0604020202020204" pitchFamily="34" charset="0"/>
                <a:cs typeface="Arial" panose="020B0604020202020204" pitchFamily="34" charset="0"/>
              </a:rPr>
              <a:t> provide skills in glucose monitoring, nutrition, and problem-solving.</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Digital tools (apps, remote monitoring) enhance self-efficacy (NHS England, 2022).</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Evidence shows self-management reduces HbA1c and hospital admissions (Holman et al., 2008).</a:t>
            </a:r>
          </a:p>
          <a:p>
            <a:pPr>
              <a:buNone/>
            </a:pPr>
            <a:r>
              <a:rPr lang="en-US" sz="1100" b="1" dirty="0">
                <a:latin typeface="Arial" panose="020B0604020202020204" pitchFamily="34" charset="0"/>
                <a:cs typeface="Arial" panose="020B0604020202020204" pitchFamily="34" charset="0"/>
              </a:rPr>
              <a:t>4. Social Prescribing and Community Support</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Connects patients to exercise groups, peer support, weight management services, debt advice, psychological services.</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Addresses social determinants of health shaping diabetes outcomes (Marmot, 2020).</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 It helps people feel less alone, feel better and change their way of life.</a:t>
            </a:r>
          </a:p>
          <a:p>
            <a:pPr>
              <a:buNone/>
            </a:pPr>
            <a:r>
              <a:rPr lang="en-US" sz="1100" b="1" dirty="0">
                <a:latin typeface="Arial" panose="020B0604020202020204" pitchFamily="34" charset="0"/>
                <a:cs typeface="Arial" panose="020B0604020202020204" pitchFamily="34" charset="0"/>
              </a:rPr>
              <a:t>5. Choice (</a:t>
            </a:r>
            <a:r>
              <a:rPr lang="en-US" sz="1100" b="1" dirty="0" err="1">
                <a:latin typeface="Arial" panose="020B0604020202020204" pitchFamily="34" charset="0"/>
                <a:cs typeface="Arial" panose="020B0604020202020204" pitchFamily="34" charset="0"/>
              </a:rPr>
              <a:t>Personalisation</a:t>
            </a:r>
            <a:r>
              <a:rPr lang="en-US" sz="1100" b="1" dirty="0">
                <a:latin typeface="Arial" panose="020B0604020202020204" pitchFamily="34" charset="0"/>
                <a:cs typeface="Arial" panose="020B0604020202020204" pitchFamily="34" charset="0"/>
              </a:rPr>
              <a:t> of Services)</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Choice of provider, appointment format (digital/face-to-face), and participation in self-management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Choice of glucose monitoring technology when it makes sense from a medical point of view (CGM, FGM) (NICE, 2022).</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Promotes autonomy and engagement.</a:t>
            </a:r>
          </a:p>
          <a:p>
            <a:pPr>
              <a:buNone/>
            </a:pPr>
            <a:r>
              <a:rPr lang="en-US" sz="1100" b="1" dirty="0">
                <a:latin typeface="Arial" panose="020B0604020202020204" pitchFamily="34" charset="0"/>
                <a:cs typeface="Arial" panose="020B0604020202020204" pitchFamily="34" charset="0"/>
              </a:rPr>
              <a:t>6. Personal Health Budgets (PHBs)</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Available for people with complicated needs</a:t>
            </a:r>
          </a:p>
          <a:p>
            <a:pPr>
              <a:buFont typeface="Arial" panose="020B0604020202020204" pitchFamily="34" charset="0"/>
              <a:buChar char="•"/>
            </a:pPr>
            <a:r>
              <a:rPr lang="en-US" sz="1100" dirty="0">
                <a:latin typeface="Arial" panose="020B0604020202020204" pitchFamily="34" charset="0"/>
                <a:cs typeface="Arial" panose="020B0604020202020204" pitchFamily="34" charset="0"/>
              </a:rPr>
              <a:t>Enables </a:t>
            </a:r>
            <a:r>
              <a:rPr lang="en-US" sz="1100" dirty="0" err="1">
                <a:latin typeface="Arial" panose="020B0604020202020204" pitchFamily="34" charset="0"/>
                <a:cs typeface="Arial" panose="020B0604020202020204" pitchFamily="34" charset="0"/>
              </a:rPr>
              <a:t>personalised</a:t>
            </a:r>
            <a:r>
              <a:rPr lang="en-US" sz="1100" dirty="0">
                <a:latin typeface="Arial" panose="020B0604020202020204" pitchFamily="34" charset="0"/>
                <a:cs typeface="Arial" panose="020B0604020202020204" pitchFamily="34" charset="0"/>
              </a:rPr>
              <a:t> solutions such as tailored support workers, healthy food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specialised</a:t>
            </a:r>
            <a:r>
              <a:rPr lang="en-US" sz="1100" dirty="0">
                <a:latin typeface="Arial" panose="020B0604020202020204" pitchFamily="34" charset="0"/>
                <a:cs typeface="Arial" panose="020B0604020202020204" pitchFamily="34" charset="0"/>
              </a:rPr>
              <a:t> equipment (NHS England, 2022).</a:t>
            </a: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Evidence indicates PHBs improve quality of life and reduce unplanned care (</a:t>
            </a:r>
            <a:r>
              <a:rPr lang="en-US" sz="1200" dirty="0" err="1">
                <a:latin typeface="Arial" panose="020B0604020202020204" pitchFamily="34" charset="0"/>
                <a:cs typeface="Arial" panose="020B0604020202020204" pitchFamily="34" charset="0"/>
              </a:rPr>
              <a:t>Grudniewicz</a:t>
            </a:r>
            <a:r>
              <a:rPr lang="en-US" sz="1200" dirty="0">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val="344866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285750"/>
            <a:ext cx="7696200" cy="6858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dirty="0">
                <a:solidFill>
                  <a:schemeClr val="accent6">
                    <a:lumMod val="20000"/>
                    <a:lumOff val="80000"/>
                  </a:schemeClr>
                </a:solidFill>
                <a:latin typeface="Arial" panose="020B0604020202020204" pitchFamily="34" charset="0"/>
                <a:cs typeface="Arial" panose="020B0604020202020204" pitchFamily="34" charset="0"/>
              </a:rPr>
              <a:t>Management of Diabetes based on UK Guidance and Frameworks</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76200" y="971550"/>
            <a:ext cx="5867400" cy="414538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285750" indent="-285750" algn="just">
              <a:lnSpc>
                <a:spcPct val="150000"/>
              </a:lnSpc>
              <a:buSzPct val="100000"/>
              <a:buFont typeface="Arial" panose="020B0604020202020204" pitchFamily="34" charset="0"/>
              <a:buChar char="•"/>
            </a:pPr>
            <a:r>
              <a:rPr lang="en-US" sz="1100" b="0" dirty="0">
                <a:latin typeface="Arial" panose="020B0604020202020204" pitchFamily="34" charset="0"/>
                <a:cs typeface="Arial" panose="020B0604020202020204" pitchFamily="34" charset="0"/>
              </a:rPr>
              <a:t>NICE NG28 guides lifestyle advice, medication and structured education (Salvia et al., 2023).</a:t>
            </a:r>
          </a:p>
          <a:p>
            <a:pPr marL="285750" indent="-285750" algn="just">
              <a:lnSpc>
                <a:spcPct val="150000"/>
              </a:lnSpc>
              <a:buSzPct val="100000"/>
              <a:buFont typeface="Arial" panose="020B0604020202020204" pitchFamily="34" charset="0"/>
              <a:buChar char="•"/>
            </a:pPr>
            <a:r>
              <a:rPr lang="en-US" sz="1100" b="0" dirty="0">
                <a:latin typeface="Arial" panose="020B0604020202020204" pitchFamily="34" charset="0"/>
                <a:cs typeface="Arial" panose="020B0604020202020204" pitchFamily="34" charset="0"/>
              </a:rPr>
              <a:t>DESMOND and DAFNE </a:t>
            </a:r>
            <a:r>
              <a:rPr lang="en-US" sz="1100" b="0" dirty="0" err="1">
                <a:latin typeface="Arial" panose="020B0604020202020204" pitchFamily="34" charset="0"/>
                <a:cs typeface="Arial" panose="020B0604020202020204" pitchFamily="34" charset="0"/>
              </a:rPr>
              <a:t>programmes</a:t>
            </a:r>
            <a:r>
              <a:rPr lang="en-US" sz="1100" b="0" dirty="0">
                <a:latin typeface="Arial" panose="020B0604020202020204" pitchFamily="34" charset="0"/>
                <a:cs typeface="Arial" panose="020B0604020202020204" pitchFamily="34" charset="0"/>
              </a:rPr>
              <a:t> strengthen long-term self-care (Khan &amp; Jones, 2022).</a:t>
            </a:r>
          </a:p>
          <a:p>
            <a:pPr algn="just">
              <a:lnSpc>
                <a:spcPct val="150000"/>
              </a:lnSpc>
              <a:buSzPct val="100000"/>
            </a:pPr>
            <a:endParaRPr lang="en-US" sz="1200" b="0" dirty="0">
              <a:latin typeface="Arial" panose="020B0604020202020204" pitchFamily="34" charset="0"/>
              <a:cs typeface="Arial" panose="020B0604020202020204" pitchFamily="34" charset="0"/>
            </a:endParaRPr>
          </a:p>
          <a:p>
            <a:pPr marL="285750" indent="-285750" algn="just">
              <a:lnSpc>
                <a:spcPct val="150000"/>
              </a:lnSpc>
              <a:buSzPct val="10000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a:p>
            <a:pPr marL="171450" indent="-171450" algn="just">
              <a:lnSpc>
                <a:spcPct val="150000"/>
              </a:lnSpc>
              <a:buSzPct val="10000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A956557D-FE07-80D9-DFBD-2B028435D8E7}"/>
              </a:ext>
            </a:extLst>
          </p:cNvPr>
          <p:cNvPicPr>
            <a:picLocks noChangeAspect="1"/>
          </p:cNvPicPr>
          <p:nvPr/>
        </p:nvPicPr>
        <p:blipFill>
          <a:blip r:embed="rId3"/>
          <a:stretch>
            <a:fillRect/>
          </a:stretch>
        </p:blipFill>
        <p:spPr>
          <a:xfrm>
            <a:off x="5756299" y="1143000"/>
            <a:ext cx="3028950" cy="3028950"/>
          </a:xfrm>
          <a:prstGeom prst="rect">
            <a:avLst/>
          </a:prstGeom>
        </p:spPr>
      </p:pic>
      <p:sp>
        <p:nvSpPr>
          <p:cNvPr id="5" name="Rectangle 3">
            <a:extLst>
              <a:ext uri="{FF2B5EF4-FFF2-40B4-BE49-F238E27FC236}">
                <a16:creationId xmlns:a16="http://schemas.microsoft.com/office/drawing/2014/main" id="{6FAB6BE2-86A2-1339-D083-451C6719C683}"/>
              </a:ext>
            </a:extLst>
          </p:cNvPr>
          <p:cNvSpPr>
            <a:spLocks noChangeArrowheads="1"/>
          </p:cNvSpPr>
          <p:nvPr/>
        </p:nvSpPr>
        <p:spPr bwMode="auto">
          <a:xfrm>
            <a:off x="55577" y="2309902"/>
            <a:ext cx="52578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NHS Long Term Plan </a:t>
            </a:r>
            <a:r>
              <a:rPr kumimoji="0" lang="en-US" altLang="en-US" sz="1100" b="0" i="0" u="none" strike="noStrike" cap="none" normalizeH="0" baseline="0" dirty="0" err="1">
                <a:ln>
                  <a:noFill/>
                </a:ln>
                <a:solidFill>
                  <a:schemeClr val="tx1"/>
                </a:solidFill>
                <a:effectLst/>
                <a:latin typeface="Arial" panose="020B0604020202020204" pitchFamily="34" charset="0"/>
              </a:rPr>
              <a:t>prioritises</a:t>
            </a:r>
            <a:r>
              <a:rPr kumimoji="0" lang="en-US" altLang="en-US" sz="1100" b="0" i="0" u="none" strike="noStrike" cap="none" normalizeH="0" baseline="0" dirty="0">
                <a:ln>
                  <a:noFill/>
                </a:ln>
                <a:solidFill>
                  <a:schemeClr val="tx1"/>
                </a:solidFill>
                <a:effectLst/>
                <a:latin typeface="Arial" panose="020B0604020202020204" pitchFamily="34" charset="0"/>
              </a:rPr>
              <a:t> diabetes:</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Reduce diabetes incidence by scaling up the NHS Diabetes Prevention </a:t>
            </a:r>
            <a:r>
              <a:rPr kumimoji="0" lang="en-US" altLang="en-US" sz="1100" b="0" i="0" u="none" strike="noStrike" cap="none" normalizeH="0" baseline="0" dirty="0" err="1">
                <a:ln>
                  <a:noFill/>
                </a:ln>
                <a:solidFill>
                  <a:schemeClr val="tx1"/>
                </a:solidFill>
                <a:effectLst/>
                <a:latin typeface="Arial" panose="020B0604020202020204" pitchFamily="34" charset="0"/>
              </a:rPr>
              <a:t>Programme</a:t>
            </a:r>
            <a:r>
              <a:rPr kumimoji="0" lang="en-US" altLang="en-US" sz="1100" b="0" i="0" u="none" strike="noStrike" cap="none" normalizeH="0" baseline="0" dirty="0">
                <a:ln>
                  <a:noFill/>
                </a:ln>
                <a:solidFill>
                  <a:schemeClr val="tx1"/>
                </a:solidFill>
                <a:effectLst/>
                <a:latin typeface="Arial" panose="020B0604020202020204" pitchFamily="34" charset="0"/>
              </a:rPr>
              <a:t> (NHS England, 2019).</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Growth of digital tools, remote monitoring, and CGM.</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Stronger interdisciplinary foot care teams to reduce amputees.</a:t>
            </a:r>
            <a:br>
              <a:rPr kumimoji="0" lang="en-US" altLang="en-US" sz="11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err="1">
                <a:ln>
                  <a:noFill/>
                </a:ln>
                <a:solidFill>
                  <a:schemeClr val="tx1"/>
                </a:solidFill>
                <a:effectLst/>
                <a:latin typeface="Arial" panose="020B0604020202020204" pitchFamily="34" charset="0"/>
              </a:rPr>
              <a:t>Optimising</a:t>
            </a:r>
            <a:r>
              <a:rPr kumimoji="0" lang="en-US" altLang="en-US" sz="1100" b="0" i="0" u="none" strike="noStrike" cap="none" normalizeH="0" baseline="0" dirty="0">
                <a:ln>
                  <a:noFill/>
                </a:ln>
                <a:solidFill>
                  <a:schemeClr val="tx1"/>
                </a:solidFill>
                <a:effectLst/>
                <a:latin typeface="Arial" panose="020B0604020202020204" pitchFamily="34" charset="0"/>
              </a:rPr>
              <a:t> lipids and blood pressure for CVD prevention.</a:t>
            </a:r>
          </a:p>
        </p:txBody>
      </p:sp>
      <p:sp>
        <p:nvSpPr>
          <p:cNvPr id="2" name="TextBox 1">
            <a:extLst>
              <a:ext uri="{FF2B5EF4-FFF2-40B4-BE49-F238E27FC236}">
                <a16:creationId xmlns:a16="http://schemas.microsoft.com/office/drawing/2014/main" id="{99789811-BC21-3C76-201A-F0D5D8F36D5A}"/>
              </a:ext>
            </a:extLst>
          </p:cNvPr>
          <p:cNvSpPr txBox="1"/>
          <p:nvPr/>
        </p:nvSpPr>
        <p:spPr>
          <a:xfrm>
            <a:off x="5867400" y="4324350"/>
            <a:ext cx="2895600"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(Harvard Health Publishing, 2019)</a:t>
            </a:r>
          </a:p>
          <a:p>
            <a:endParaRPr lang="en-GB" dirty="0"/>
          </a:p>
        </p:txBody>
      </p:sp>
    </p:spTree>
    <p:extLst>
      <p:ext uri="{BB962C8B-B14F-4D97-AF65-F5344CB8AC3E}">
        <p14:creationId xmlns:p14="http://schemas.microsoft.com/office/powerpoint/2010/main" val="1325899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76200" y="209550"/>
            <a:ext cx="7543800" cy="5334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400" dirty="0">
                <a:solidFill>
                  <a:schemeClr val="accent6">
                    <a:lumMod val="20000"/>
                    <a:lumOff val="80000"/>
                  </a:schemeClr>
                </a:solidFill>
                <a:latin typeface="Arial" panose="020B0604020202020204" pitchFamily="34" charset="0"/>
                <a:cs typeface="Arial" panose="020B0604020202020204" pitchFamily="34" charset="0"/>
              </a:rPr>
              <a:t>Treatment Options for the United Kingdom</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152400" y="1123950"/>
            <a:ext cx="5410200" cy="3733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Type 1 diabetes requires lifelong insulin therapy, which is given in the form of injections or insulin pumps (Salzberg, 2022). Innovations like continuous glucose monitoring and closed-loop systems have helped with increased safety and control (Chawla </a:t>
            </a:r>
            <a:r>
              <a:rPr lang="en-US" sz="1100" b="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2022).</a:t>
            </a:r>
          </a:p>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For Type 2 diabetes, metformin is the first-line medication, with multiple recommended SGLT2 inhibitors and GLP-1 receptor agonists with their cardiovascular and kidney protective advantages (Wass, 2023). These latter options are also supportive of weight loss, which is a major factor in improving </a:t>
            </a:r>
            <a:r>
              <a:rPr lang="en-US" sz="1100" b="0" kern="1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control (Gupta and Singh, 2024). </a:t>
            </a:r>
          </a:p>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Lifestyle intervention also remains foundational in that diet, exercise and smoking cessation all help in improving outcomes (Carter and Brown, 2024). Digital health tools are now available that assist patients in monitoring their blood glucose and also communicate with healthcare teams remotely (Patel and Singh, 2024), helping the continuous engagement.</a:t>
            </a:r>
            <a:endParaRPr lang="en-GB" sz="1100" b="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buSzPct val="10000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B82329D-0FA6-8107-EE6D-17C78B71625B}"/>
              </a:ext>
            </a:extLst>
          </p:cNvPr>
          <p:cNvPicPr>
            <a:picLocks noChangeAspect="1"/>
          </p:cNvPicPr>
          <p:nvPr/>
        </p:nvPicPr>
        <p:blipFill>
          <a:blip r:embed="rId3"/>
          <a:stretch>
            <a:fillRect/>
          </a:stretch>
        </p:blipFill>
        <p:spPr>
          <a:xfrm>
            <a:off x="5943600" y="1131481"/>
            <a:ext cx="3048000" cy="2771111"/>
          </a:xfrm>
          <a:prstGeom prst="rect">
            <a:avLst/>
          </a:prstGeom>
        </p:spPr>
      </p:pic>
    </p:spTree>
    <p:extLst>
      <p:ext uri="{BB962C8B-B14F-4D97-AF65-F5344CB8AC3E}">
        <p14:creationId xmlns:p14="http://schemas.microsoft.com/office/powerpoint/2010/main" val="133544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76200" y="20822"/>
            <a:ext cx="7772400" cy="6477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dirty="0">
                <a:solidFill>
                  <a:schemeClr val="accent6">
                    <a:lumMod val="20000"/>
                    <a:lumOff val="80000"/>
                  </a:schemeClr>
                </a:solidFill>
                <a:latin typeface="Arial" panose="020B0604020202020204" pitchFamily="34" charset="0"/>
                <a:cs typeface="Arial" panose="020B0604020202020204" pitchFamily="34" charset="0"/>
              </a:rPr>
              <a:t>Comorbidities Associated with the Condition of Diabetes</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104553" y="690230"/>
            <a:ext cx="5181600" cy="426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Diabetes is hugely associated with a high risk of cardiovascular diseases such as heart attacks and strokes (O'Connell and Smith, 2023). Dom presents with hypertension and </a:t>
            </a:r>
            <a:r>
              <a:rPr lang="en-US" sz="1100" b="0" kern="100" dirty="0" err="1">
                <a:effectLst/>
                <a:latin typeface="Arial" panose="020B0604020202020204" pitchFamily="34" charset="0"/>
                <a:ea typeface="Calibri" panose="020F0502020204030204" pitchFamily="34" charset="0"/>
                <a:cs typeface="Times New Roman" panose="02020603050405020304" pitchFamily="18" charset="0"/>
              </a:rPr>
              <a:t>dyslipidaemia</a:t>
            </a: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are also frequent with diabetes, which enhances cardiovascular risk (Thompson and Clarke, 2023). </a:t>
            </a:r>
          </a:p>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Other common complications include diabetic neuropathy, chronic kidney disease and diabetic retinopathy (Nguyen and Thomas, 2025). These conditions are usually progressive; however, they may be delayed through early detection and effective </a:t>
            </a:r>
            <a:r>
              <a:rPr lang="en-US" sz="1100" b="0" kern="1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control. </a:t>
            </a:r>
          </a:p>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Psychological conditions, like depression and anxiety, are often linked with diabetes and affect the ability of the person to manage their condition (Roberts and Green, 2024). </a:t>
            </a:r>
          </a:p>
          <a:p>
            <a:pPr marL="285750" indent="-285750" algn="just">
              <a:lnSpc>
                <a:spcPct val="150000"/>
              </a:lnSpc>
              <a:buSzPct val="100000"/>
              <a:buFont typeface="Arial" panose="020B0604020202020204" pitchFamily="34" charset="0"/>
              <a:buChar char="•"/>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Some of the additional risks include fatty liver disease and increased susceptibility to infections (Evans and Morgan, 2025). There has to be concerted, multidisciplinary treatment because of the overall problem with comorbidity (Harrison and Lewis, 2025).</a:t>
            </a:r>
            <a:endParaRPr lang="en-GB" sz="1100" b="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buSzPct val="100000"/>
              <a:buFont typeface="Arial" panose="020B0604020202020204" pitchFamily="34" charset="0"/>
              <a:buChar char="•"/>
            </a:pPr>
            <a:endParaRPr lang="en-US" sz="1800" b="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0BB6A052-C410-C604-40EB-33F4A650B553}"/>
              </a:ext>
            </a:extLst>
          </p:cNvPr>
          <p:cNvPicPr>
            <a:picLocks noChangeAspect="1"/>
          </p:cNvPicPr>
          <p:nvPr/>
        </p:nvPicPr>
        <p:blipFill>
          <a:blip r:embed="rId3"/>
          <a:stretch>
            <a:fillRect/>
          </a:stretch>
        </p:blipFill>
        <p:spPr>
          <a:xfrm>
            <a:off x="5715000" y="895350"/>
            <a:ext cx="3090668" cy="3203631"/>
          </a:xfrm>
          <a:prstGeom prst="rect">
            <a:avLst/>
          </a:prstGeom>
        </p:spPr>
      </p:pic>
      <p:sp>
        <p:nvSpPr>
          <p:cNvPr id="2" name="TextBox 1">
            <a:extLst>
              <a:ext uri="{FF2B5EF4-FFF2-40B4-BE49-F238E27FC236}">
                <a16:creationId xmlns:a16="http://schemas.microsoft.com/office/drawing/2014/main" id="{AF71EE65-3656-FA26-60D6-6743FD96AE4C}"/>
              </a:ext>
            </a:extLst>
          </p:cNvPr>
          <p:cNvSpPr txBox="1"/>
          <p:nvPr/>
        </p:nvSpPr>
        <p:spPr>
          <a:xfrm>
            <a:off x="6172200" y="4098981"/>
            <a:ext cx="2633468" cy="646331"/>
          </a:xfrm>
          <a:prstGeom prst="rect">
            <a:avLst/>
          </a:prstGeom>
          <a:noFill/>
        </p:spPr>
        <p:txBody>
          <a:bodyPr wrap="square" rtlCol="0">
            <a:spAutoFit/>
          </a:bodyPr>
          <a:lstStyle/>
          <a:p>
            <a:r>
              <a:rPr lang="en-GB" dirty="0"/>
              <a:t>(</a:t>
            </a:r>
            <a:r>
              <a:rPr lang="en-GB" sz="1400" dirty="0">
                <a:latin typeface="Arial" panose="020B0604020202020204" pitchFamily="34" charset="0"/>
                <a:cs typeface="Arial" panose="020B0604020202020204" pitchFamily="34" charset="0"/>
              </a:rPr>
              <a:t>Nanditha et al., 2016)</a:t>
            </a:r>
          </a:p>
          <a:p>
            <a:endParaRPr lang="en-GB" dirty="0"/>
          </a:p>
        </p:txBody>
      </p:sp>
    </p:spTree>
    <p:extLst>
      <p:ext uri="{BB962C8B-B14F-4D97-AF65-F5344CB8AC3E}">
        <p14:creationId xmlns:p14="http://schemas.microsoft.com/office/powerpoint/2010/main" val="1524588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30126" y="57150"/>
            <a:ext cx="6858000" cy="4572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a:solidFill>
                  <a:schemeClr val="accent6">
                    <a:lumMod val="20000"/>
                    <a:lumOff val="80000"/>
                  </a:schemeClr>
                </a:solidFill>
                <a:latin typeface="Arial" panose="020B0604020202020204" pitchFamily="34" charset="0"/>
                <a:cs typeface="Arial" panose="020B0604020202020204" pitchFamily="34" charset="0"/>
              </a:rPr>
              <a:t>Prevention of Diabetes</a:t>
            </a:r>
            <a:endParaRPr lang="en-US" sz="2000" dirty="0">
              <a:solidFill>
                <a:schemeClr val="accent6">
                  <a:lumMod val="20000"/>
                  <a:lumOff val="80000"/>
                </a:schemeClr>
              </a:solidFill>
              <a:latin typeface="Arial" panose="020B0604020202020204" pitchFamily="34" charset="0"/>
              <a:cs typeface="Arial" panose="020B0604020202020204" pitchFamily="34" charset="0"/>
            </a:endParaRP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228600" y="438150"/>
            <a:ext cx="4953000" cy="4648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algn="just">
              <a:lnSpc>
                <a:spcPct val="150000"/>
              </a:lnSpc>
              <a:spcBef>
                <a:spcPts val="600"/>
              </a:spcBef>
              <a:spcAft>
                <a:spcPts val="1400"/>
              </a:spcAft>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Prevention is focused mostly on Type 2 diabetes, as Type 1 diabetes is not preventable (O'Neil and Harper, 2024). </a:t>
            </a:r>
          </a:p>
          <a:p>
            <a:pPr algn="just">
              <a:lnSpc>
                <a:spcPct val="150000"/>
              </a:lnSpc>
              <a:spcBef>
                <a:spcPts val="600"/>
              </a:spcBef>
              <a:spcAft>
                <a:spcPts val="1400"/>
              </a:spcAft>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Key strategies are weight management, physical activity and healthy eating habits. But even reduced weights can measure up to make a significant difference in terms of insulin sensitivity (Lee and Patel, 2023). One of the supports of the NHS Diabetes Prevention </a:t>
            </a:r>
            <a:r>
              <a:rPr lang="en-US" sz="1100" b="0" kern="100"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is structured lifestyle coaching for those potentially at high risk (Brown and Ali, 2023).</a:t>
            </a:r>
          </a:p>
          <a:p>
            <a:pPr algn="just">
              <a:lnSpc>
                <a:spcPct val="150000"/>
              </a:lnSpc>
              <a:spcBef>
                <a:spcPts val="600"/>
              </a:spcBef>
              <a:spcAft>
                <a:spcPts val="1400"/>
              </a:spcAft>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 Public health initiatives are also focused on preventing obesity by making healthy foods more accessible and encouraging people to be active (Khan and Hussain, 2022). </a:t>
            </a:r>
          </a:p>
          <a:p>
            <a:pPr algn="just">
              <a:lnSpc>
                <a:spcPct val="150000"/>
              </a:lnSpc>
              <a:spcBef>
                <a:spcPts val="600"/>
              </a:spcBef>
              <a:spcAft>
                <a:spcPts val="1400"/>
              </a:spcAft>
            </a:pPr>
            <a:r>
              <a:rPr lang="en-US" sz="1100" b="0" kern="100" dirty="0">
                <a:effectLst/>
                <a:latin typeface="Arial" panose="020B0604020202020204" pitchFamily="34" charset="0"/>
                <a:ea typeface="Calibri" panose="020F0502020204030204" pitchFamily="34" charset="0"/>
                <a:cs typeface="Times New Roman" panose="02020603050405020304" pitchFamily="18" charset="0"/>
              </a:rPr>
              <a:t>Early screening in those at high risk allows this prediabetes to be identified and lifestyle intervention to be started in the early stages. Community-level awareness campaigns are held to create a better understanding of risk factors and prevention strategies (Carter and Brown, 2024).</a:t>
            </a:r>
            <a:endParaRPr lang="en-GB" sz="1100" b="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A6FDCEF3-1191-C2E5-17D1-DCCA958AF6B1}"/>
              </a:ext>
            </a:extLst>
          </p:cNvPr>
          <p:cNvPicPr>
            <a:picLocks noChangeAspect="1"/>
          </p:cNvPicPr>
          <p:nvPr/>
        </p:nvPicPr>
        <p:blipFill>
          <a:blip r:embed="rId3"/>
          <a:stretch>
            <a:fillRect/>
          </a:stretch>
        </p:blipFill>
        <p:spPr>
          <a:xfrm>
            <a:off x="5867400" y="666750"/>
            <a:ext cx="3143250" cy="2986956"/>
          </a:xfrm>
          <a:prstGeom prst="rect">
            <a:avLst/>
          </a:prstGeom>
        </p:spPr>
      </p:pic>
      <p:sp>
        <p:nvSpPr>
          <p:cNvPr id="2" name="TextBox 1">
            <a:extLst>
              <a:ext uri="{FF2B5EF4-FFF2-40B4-BE49-F238E27FC236}">
                <a16:creationId xmlns:a16="http://schemas.microsoft.com/office/drawing/2014/main" id="{17D3F14F-6ED3-9A2C-6194-C07C4A69A5A0}"/>
              </a:ext>
            </a:extLst>
          </p:cNvPr>
          <p:cNvSpPr txBox="1"/>
          <p:nvPr/>
        </p:nvSpPr>
        <p:spPr>
          <a:xfrm>
            <a:off x="6629400" y="3653706"/>
            <a:ext cx="2133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(Guo et al., 2023)</a:t>
            </a:r>
            <a:endParaRPr lang="en-US" sz="12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5508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133350"/>
            <a:ext cx="8915400" cy="595789"/>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dirty="0">
                <a:solidFill>
                  <a:schemeClr val="accent6">
                    <a:lumMod val="20000"/>
                    <a:lumOff val="80000"/>
                  </a:schemeClr>
                </a:solidFill>
                <a:latin typeface="Arial" panose="020B0604020202020204" pitchFamily="34" charset="0"/>
                <a:cs typeface="Arial" panose="020B0604020202020204" pitchFamily="34" charset="0"/>
              </a:rPr>
              <a:t>Skills, Values and </a:t>
            </a:r>
            <a:r>
              <a:rPr lang="en-US" sz="2000" dirty="0" err="1">
                <a:solidFill>
                  <a:schemeClr val="accent6">
                    <a:lumMod val="20000"/>
                    <a:lumOff val="80000"/>
                  </a:schemeClr>
                </a:solidFill>
                <a:latin typeface="Arial" panose="020B0604020202020204" pitchFamily="34" charset="0"/>
                <a:cs typeface="Arial" panose="020B0604020202020204" pitchFamily="34" charset="0"/>
              </a:rPr>
              <a:t>Behaviours</a:t>
            </a:r>
            <a:r>
              <a:rPr lang="en-US" sz="2000" dirty="0">
                <a:solidFill>
                  <a:schemeClr val="accent6">
                    <a:lumMod val="20000"/>
                    <a:lumOff val="80000"/>
                  </a:schemeClr>
                </a:solidFill>
                <a:latin typeface="Arial" panose="020B0604020202020204" pitchFamily="34" charset="0"/>
                <a:cs typeface="Arial" panose="020B0604020202020204" pitchFamily="34" charset="0"/>
              </a:rPr>
              <a:t> Needed to Co-Productive Care</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152400" y="846020"/>
            <a:ext cx="5029200" cy="416413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Co-productive care demands effective communication, empathy and cultural competence to establish trust with patients (Roberts &amp; Green, 2024).</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Nurses need to enable people to engage in person-</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 with preferences and concerns expressed openly.</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Active listening and respect for patient autonomy are important sets of </a:t>
            </a:r>
            <a:r>
              <a:rPr lang="en-US" sz="1100" b="0" i="0" u="none" strike="noStrike" cap="none" dirty="0" err="1">
                <a:solidFill>
                  <a:srgbClr val="000000"/>
                </a:solidFill>
                <a:effectLst/>
                <a:latin typeface="Arial"/>
                <a:ea typeface="Arial"/>
                <a:cs typeface="Arial"/>
                <a:sym typeface="Arial"/>
              </a:rPr>
              <a:t>behaviours</a:t>
            </a:r>
            <a:r>
              <a:rPr lang="en-US" sz="1100" b="0" i="0" u="none" strike="noStrike" cap="none" dirty="0">
                <a:solidFill>
                  <a:srgbClr val="000000"/>
                </a:solidFill>
                <a:effectLst/>
                <a:latin typeface="Arial"/>
                <a:ea typeface="Arial"/>
                <a:cs typeface="Arial"/>
                <a:sym typeface="Arial"/>
              </a:rPr>
              <a:t> that support engagement (Evans &amp; Morgan, 2025).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Motivational interviewing and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support techniques are useful in helping patients to have healthier lifestyles (Salvia et al, 2023).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Tailored communication is especially important with diverse populations, especially those who suffer from health inequalities (Khan &amp; Hussain, 2022).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Professionals must also be accountable and able to keep confidentiality in line with the following evidence-based practice standards (Harrison &amp; Lewis, 2025). </a:t>
            </a:r>
          </a:p>
        </p:txBody>
      </p:sp>
      <p:pic>
        <p:nvPicPr>
          <p:cNvPr id="3" name="Picture 2">
            <a:extLst>
              <a:ext uri="{FF2B5EF4-FFF2-40B4-BE49-F238E27FC236}">
                <a16:creationId xmlns:a16="http://schemas.microsoft.com/office/drawing/2014/main" id="{00E0D79F-E2F0-EE8C-586F-4535C3D732B5}"/>
              </a:ext>
            </a:extLst>
          </p:cNvPr>
          <p:cNvPicPr>
            <a:picLocks noChangeAspect="1"/>
          </p:cNvPicPr>
          <p:nvPr/>
        </p:nvPicPr>
        <p:blipFill>
          <a:blip r:embed="rId3"/>
          <a:stretch>
            <a:fillRect/>
          </a:stretch>
        </p:blipFill>
        <p:spPr>
          <a:xfrm>
            <a:off x="5410200" y="971550"/>
            <a:ext cx="3355377" cy="2604611"/>
          </a:xfrm>
          <a:prstGeom prst="rect">
            <a:avLst/>
          </a:prstGeom>
        </p:spPr>
      </p:pic>
      <p:sp>
        <p:nvSpPr>
          <p:cNvPr id="2" name="TextBox 1">
            <a:extLst>
              <a:ext uri="{FF2B5EF4-FFF2-40B4-BE49-F238E27FC236}">
                <a16:creationId xmlns:a16="http://schemas.microsoft.com/office/drawing/2014/main" id="{38966816-C0C2-2409-7588-0BE9152464C9}"/>
              </a:ext>
            </a:extLst>
          </p:cNvPr>
          <p:cNvSpPr txBox="1"/>
          <p:nvPr/>
        </p:nvSpPr>
        <p:spPr>
          <a:xfrm>
            <a:off x="5621350" y="3763696"/>
            <a:ext cx="2895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(King, 2023)</a:t>
            </a:r>
          </a:p>
        </p:txBody>
      </p:sp>
    </p:spTree>
    <p:extLst>
      <p:ext uri="{BB962C8B-B14F-4D97-AF65-F5344CB8AC3E}">
        <p14:creationId xmlns:p14="http://schemas.microsoft.com/office/powerpoint/2010/main" val="2196562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0"/>
            <a:ext cx="8839200" cy="87577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000" dirty="0">
                <a:solidFill>
                  <a:schemeClr val="accent6">
                    <a:lumMod val="20000"/>
                    <a:lumOff val="80000"/>
                  </a:schemeClr>
                </a:solidFill>
                <a:latin typeface="Arial" panose="020B0604020202020204" pitchFamily="34" charset="0"/>
                <a:cs typeface="Arial" panose="020B0604020202020204" pitchFamily="34" charset="0"/>
              </a:rPr>
              <a:t>Recommendations: Drawing from the Comprehensive Model of </a:t>
            </a:r>
            <a:r>
              <a:rPr lang="en-US" sz="2000" dirty="0" err="1">
                <a:solidFill>
                  <a:schemeClr val="accent6">
                    <a:lumMod val="20000"/>
                    <a:lumOff val="80000"/>
                  </a:schemeClr>
                </a:solidFill>
                <a:latin typeface="Arial" panose="020B0604020202020204" pitchFamily="34" charset="0"/>
                <a:cs typeface="Arial" panose="020B0604020202020204" pitchFamily="34" charset="0"/>
              </a:rPr>
              <a:t>Personalised</a:t>
            </a:r>
            <a:r>
              <a:rPr lang="en-US" sz="2000" dirty="0">
                <a:solidFill>
                  <a:schemeClr val="accent6">
                    <a:lumMod val="20000"/>
                    <a:lumOff val="80000"/>
                  </a:schemeClr>
                </a:solidFill>
                <a:latin typeface="Arial" panose="020B0604020202020204" pitchFamily="34" charset="0"/>
                <a:cs typeface="Arial" panose="020B0604020202020204" pitchFamily="34" charset="0"/>
              </a:rPr>
              <a:t> Care</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76200" y="1047750"/>
            <a:ext cx="4953000" cy="3429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NHS England's Comprehensive Model of </a:t>
            </a:r>
            <a:r>
              <a:rPr lang="en-US" sz="1100" b="0" i="0" u="none" strike="noStrike" cap="none" dirty="0" err="1">
                <a:solidFill>
                  <a:srgbClr val="000000"/>
                </a:solidFill>
                <a:effectLst/>
                <a:latin typeface="Arial"/>
                <a:ea typeface="Arial"/>
                <a:cs typeface="Arial"/>
                <a:sym typeface="Arial"/>
              </a:rPr>
              <a:t>Personalised</a:t>
            </a:r>
            <a:r>
              <a:rPr lang="en-US" sz="1100" b="0" i="0" u="none" strike="noStrike" cap="none" dirty="0">
                <a:solidFill>
                  <a:srgbClr val="000000"/>
                </a:solidFill>
                <a:effectLst/>
                <a:latin typeface="Arial"/>
                <a:ea typeface="Arial"/>
                <a:cs typeface="Arial"/>
                <a:sym typeface="Arial"/>
              </a:rPr>
              <a:t> Care identifies six components which are essential to supporting people with long-term conditions (Wass, 2023).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Shared decision-making is a way for patients to feel heard and valued and helps them with treatment adherence (Carter &amp; Brown, 2024).</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Personalised</a:t>
            </a:r>
            <a:r>
              <a:rPr lang="en-US" sz="1100" b="0" i="0" u="none" strike="noStrike" cap="none" dirty="0">
                <a:solidFill>
                  <a:srgbClr val="000000"/>
                </a:solidFill>
                <a:effectLst/>
                <a:latin typeface="Arial"/>
                <a:ea typeface="Arial"/>
                <a:cs typeface="Arial"/>
                <a:sym typeface="Arial"/>
              </a:rPr>
              <a:t> care and support planning process involves making goals developed around the patient's preferences, cultural background and lifestyle (Nguyen &amp; Thomas, 2025).</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Social prescribing is the linking of people to community-based activities such as exercise groups or diet support services (O'Neil &amp; Harper, 2024).</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Supported self-management has the effect of building confidence in monitoring symptoms of "good and bad" days in day-to-day decisions (Patel and Singh, 2024).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Personal health budgets are used to gain access to specific technology/supportive services (Harrison &amp; Lewis, 2025).</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Community support networks work in supporting the reduction of isolation and in fostering long-term healthy </a:t>
            </a:r>
            <a:r>
              <a:rPr lang="en-US" sz="1100" b="0" i="0" u="none" strike="noStrike" cap="none" dirty="0" err="1">
                <a:solidFill>
                  <a:srgbClr val="000000"/>
                </a:solidFill>
                <a:effectLst/>
                <a:latin typeface="Arial"/>
                <a:ea typeface="Arial"/>
                <a:cs typeface="Arial"/>
                <a:sym typeface="Arial"/>
              </a:rPr>
              <a:t>behaviours</a:t>
            </a:r>
            <a:r>
              <a:rPr lang="en-US" sz="1100" b="0" i="0" u="none" strike="noStrike" cap="none" dirty="0">
                <a:solidFill>
                  <a:srgbClr val="000000"/>
                </a:solidFill>
                <a:effectLst/>
                <a:latin typeface="Arial"/>
                <a:ea typeface="Arial"/>
                <a:cs typeface="Arial"/>
                <a:sym typeface="Arial"/>
              </a:rPr>
              <a:t> (Roberts &amp; Green, 2024). Combined, these make for a good, solid foundation for diabetes care.</a:t>
            </a:r>
          </a:p>
        </p:txBody>
      </p:sp>
      <p:pic>
        <p:nvPicPr>
          <p:cNvPr id="3" name="Picture 2">
            <a:extLst>
              <a:ext uri="{FF2B5EF4-FFF2-40B4-BE49-F238E27FC236}">
                <a16:creationId xmlns:a16="http://schemas.microsoft.com/office/drawing/2014/main" id="{35278B99-C41D-01C5-E503-24A633127DDD}"/>
              </a:ext>
            </a:extLst>
          </p:cNvPr>
          <p:cNvPicPr>
            <a:picLocks noChangeAspect="1"/>
          </p:cNvPicPr>
          <p:nvPr/>
        </p:nvPicPr>
        <p:blipFill>
          <a:blip r:embed="rId3"/>
          <a:stretch>
            <a:fillRect/>
          </a:stretch>
        </p:blipFill>
        <p:spPr>
          <a:xfrm>
            <a:off x="5486400" y="1047750"/>
            <a:ext cx="3439688" cy="3124200"/>
          </a:xfrm>
          <a:prstGeom prst="rect">
            <a:avLst/>
          </a:prstGeom>
        </p:spPr>
      </p:pic>
      <p:sp>
        <p:nvSpPr>
          <p:cNvPr id="2" name="TextBox 1">
            <a:extLst>
              <a:ext uri="{FF2B5EF4-FFF2-40B4-BE49-F238E27FC236}">
                <a16:creationId xmlns:a16="http://schemas.microsoft.com/office/drawing/2014/main" id="{7053AE02-5369-CC9B-3FAB-902C1702785F}"/>
              </a:ext>
            </a:extLst>
          </p:cNvPr>
          <p:cNvSpPr txBox="1"/>
          <p:nvPr/>
        </p:nvSpPr>
        <p:spPr>
          <a:xfrm>
            <a:off x="5715000" y="4346984"/>
            <a:ext cx="3211088"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Restrepo &amp; Schlesinger, 2022</a:t>
            </a:r>
            <a:r>
              <a:rPr lang="en-GB" dirty="0"/>
              <a:t>)</a:t>
            </a:r>
          </a:p>
        </p:txBody>
      </p:sp>
    </p:spTree>
    <p:extLst>
      <p:ext uri="{BB962C8B-B14F-4D97-AF65-F5344CB8AC3E}">
        <p14:creationId xmlns:p14="http://schemas.microsoft.com/office/powerpoint/2010/main" val="3352737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0" y="133350"/>
            <a:ext cx="6418792" cy="609600"/>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r>
              <a:rPr lang="en-US" sz="2400" dirty="0">
                <a:solidFill>
                  <a:schemeClr val="accent6">
                    <a:lumMod val="20000"/>
                    <a:lumOff val="80000"/>
                  </a:schemeClr>
                </a:solidFill>
                <a:latin typeface="Arial" panose="020B0604020202020204" pitchFamily="34" charset="0"/>
                <a:cs typeface="Arial" panose="020B0604020202020204" pitchFamily="34" charset="0"/>
              </a:rPr>
              <a:t>Conclusion</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166511" y="1415344"/>
            <a:ext cx="5410200" cy="3429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Diabetes Mellitus (DM) is one of the most important long-term conditions in the UK, which requires coordinated, evidence-based and patient-</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 to be effectively managed (Davies &amp; McBride, 2021).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Primary care nurses hold a crucial role in early detection, prevention and patient education, supporting individuals to make sustainable lifestyle changes (Ahmed &amp; Williams, 2021).</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 Applying guidelines and structured education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developed in the UK, as well as personalized care frameworks, helps to reduce complications and improve long-term outcomes (Wass, 2023).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US" sz="1100" b="0" i="0" u="none" strike="noStrike" cap="none" dirty="0">
                <a:solidFill>
                  <a:srgbClr val="000000"/>
                </a:solidFill>
                <a:effectLst/>
                <a:latin typeface="Arial"/>
                <a:ea typeface="Arial"/>
                <a:cs typeface="Arial"/>
                <a:sym typeface="Arial"/>
              </a:rPr>
              <a:t>Prevention is the key, especially for cancer that is Type 2 Diabetics. </a:t>
            </a:r>
          </a:p>
        </p:txBody>
      </p:sp>
      <p:pic>
        <p:nvPicPr>
          <p:cNvPr id="3" name="Picture 2">
            <a:extLst>
              <a:ext uri="{FF2B5EF4-FFF2-40B4-BE49-F238E27FC236}">
                <a16:creationId xmlns:a16="http://schemas.microsoft.com/office/drawing/2014/main" id="{18049A43-B1AA-C5B7-7EA4-F41E774DBD3D}"/>
              </a:ext>
            </a:extLst>
          </p:cNvPr>
          <p:cNvPicPr>
            <a:picLocks noChangeAspect="1"/>
          </p:cNvPicPr>
          <p:nvPr/>
        </p:nvPicPr>
        <p:blipFill>
          <a:blip r:embed="rId3"/>
          <a:stretch>
            <a:fillRect/>
          </a:stretch>
        </p:blipFill>
        <p:spPr>
          <a:xfrm>
            <a:off x="5594743" y="1200150"/>
            <a:ext cx="3352800" cy="2743200"/>
          </a:xfrm>
          <a:prstGeom prst="rect">
            <a:avLst/>
          </a:prstGeom>
        </p:spPr>
      </p:pic>
      <p:sp>
        <p:nvSpPr>
          <p:cNvPr id="2" name="TextBox 1">
            <a:extLst>
              <a:ext uri="{FF2B5EF4-FFF2-40B4-BE49-F238E27FC236}">
                <a16:creationId xmlns:a16="http://schemas.microsoft.com/office/drawing/2014/main" id="{04C47DE6-A4F8-666E-CF4B-D29D6A999F6E}"/>
              </a:ext>
            </a:extLst>
          </p:cNvPr>
          <p:cNvSpPr txBox="1"/>
          <p:nvPr/>
        </p:nvSpPr>
        <p:spPr>
          <a:xfrm>
            <a:off x="5867400" y="4095750"/>
            <a:ext cx="23622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Zimmytws</a:t>
            </a:r>
            <a:r>
              <a:rPr lang="en-GB" sz="12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1751149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8" name="Google Shape;253;p34">
            <a:extLst>
              <a:ext uri="{FF2B5EF4-FFF2-40B4-BE49-F238E27FC236}">
                <a16:creationId xmlns:a16="http://schemas.microsoft.com/office/drawing/2014/main" id="{BF23D516-7F8B-2BC5-1793-36CD3F9494D6}"/>
              </a:ext>
            </a:extLst>
          </p:cNvPr>
          <p:cNvSpPr txBox="1">
            <a:spLocks/>
          </p:cNvSpPr>
          <p:nvPr/>
        </p:nvSpPr>
        <p:spPr>
          <a:xfrm>
            <a:off x="76200" y="2469"/>
            <a:ext cx="2286000" cy="664281"/>
          </a:xfrm>
          <a:prstGeom prst="rect">
            <a:avLst/>
          </a:prstGeom>
          <a:solidFill>
            <a:srgbClr val="E06F30"/>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algn="just"/>
            <a:r>
              <a:rPr lang="en-US" sz="3200" dirty="0">
                <a:solidFill>
                  <a:schemeClr val="accent6">
                    <a:lumMod val="20000"/>
                    <a:lumOff val="80000"/>
                  </a:schemeClr>
                </a:solidFill>
                <a:latin typeface="Times New Roman" panose="02020603050405020304" pitchFamily="18" charset="0"/>
                <a:cs typeface="Times New Roman" panose="02020603050405020304" pitchFamily="18" charset="0"/>
              </a:rPr>
              <a:t>References </a:t>
            </a:r>
          </a:p>
        </p:txBody>
      </p:sp>
      <p:sp>
        <p:nvSpPr>
          <p:cNvPr id="9" name="Subtitle 10">
            <a:extLst>
              <a:ext uri="{FF2B5EF4-FFF2-40B4-BE49-F238E27FC236}">
                <a16:creationId xmlns:a16="http://schemas.microsoft.com/office/drawing/2014/main" id="{8CAAE5C1-6A47-7A49-909C-F5F599EB4070}"/>
              </a:ext>
            </a:extLst>
          </p:cNvPr>
          <p:cNvSpPr txBox="1">
            <a:spLocks/>
          </p:cNvSpPr>
          <p:nvPr/>
        </p:nvSpPr>
        <p:spPr>
          <a:xfrm>
            <a:off x="76200" y="715609"/>
            <a:ext cx="9144000" cy="437074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12000"/>
              <a:buFont typeface="Signika"/>
              <a:buNone/>
              <a:defRPr sz="10000" b="1" i="0" u="none" strike="noStrike" cap="none">
                <a:solidFill>
                  <a:schemeClr val="dk1"/>
                </a:solidFill>
                <a:latin typeface="Signika"/>
                <a:ea typeface="Signika"/>
                <a:cs typeface="Signika"/>
                <a:sym typeface="Signika"/>
              </a:defRPr>
            </a:lvl1pPr>
            <a:lvl2pPr marR="0" lvl="1"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2pPr>
            <a:lvl3pPr marR="0" lvl="2"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3pPr>
            <a:lvl4pPr marR="0" lvl="3"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4pPr>
            <a:lvl5pPr marR="0" lvl="4"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5pPr>
            <a:lvl6pPr marR="0" lvl="5"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6pPr>
            <a:lvl7pPr marR="0" lvl="6"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7pPr>
            <a:lvl8pPr marR="0" lvl="7"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8pPr>
            <a:lvl9pPr marR="0" lvl="8" algn="l" rtl="0">
              <a:lnSpc>
                <a:spcPct val="100000"/>
              </a:lnSpc>
              <a:spcBef>
                <a:spcPts val="0"/>
              </a:spcBef>
              <a:spcAft>
                <a:spcPts val="0"/>
              </a:spcAft>
              <a:buClr>
                <a:schemeClr val="dk1"/>
              </a:buClr>
              <a:buSzPts val="12000"/>
              <a:buFont typeface="Signika"/>
              <a:buNone/>
              <a:defRPr sz="12000" b="0" i="0" u="none" strike="noStrike" cap="none">
                <a:solidFill>
                  <a:schemeClr val="dk1"/>
                </a:solidFill>
                <a:latin typeface="Signika"/>
                <a:ea typeface="Signika"/>
                <a:cs typeface="Signika"/>
                <a:sym typeface="Signika"/>
              </a:defRPr>
            </a:lvl9pPr>
          </a:lstStyle>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Ahmed, S. &amp; Williams, K., 2021. Community Nursing for Long-Term Conditions: Diabetes Focus. London: Routledge.</a:t>
            </a:r>
          </a:p>
          <a:p>
            <a:pPr algn="just"/>
            <a:r>
              <a:rPr lang="en-GB" sz="1000" b="0" dirty="0">
                <a:latin typeface="Arial" panose="020B0604020202020204" pitchFamily="34" charset="0"/>
                <a:cs typeface="Arial" panose="020B0604020202020204" pitchFamily="34" charset="0"/>
              </a:rPr>
              <a:t>Asian Heart Institute (2020) </a:t>
            </a:r>
            <a:r>
              <a:rPr lang="en-GB" sz="1000" b="0" i="1" dirty="0">
                <a:latin typeface="Arial" panose="020B0604020202020204" pitchFamily="34" charset="0"/>
                <a:cs typeface="Arial" panose="020B0604020202020204" pitchFamily="34" charset="0"/>
              </a:rPr>
              <a:t>Glucose Levels Chart: Normal, Prediabetes, Diabetes</a:t>
            </a:r>
            <a:r>
              <a:rPr lang="en-GB" sz="1000" b="0" dirty="0">
                <a:latin typeface="Arial" panose="020B0604020202020204" pitchFamily="34" charset="0"/>
                <a:cs typeface="Arial" panose="020B0604020202020204" pitchFamily="34" charset="0"/>
              </a:rPr>
              <a:t> . Asian Heart Institute. Available at: https://www.asianheartinstitute.org (Accessed: 08 December 2025).</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Bishop, K., 2023. ‘Highlights from the Diabetes UK professional conference’, Pharmacy &amp; Social Behaviour, 24, pp. 12–15.</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Brown, G. &amp; Ali, S., 2023. ‘Preventing type 2 diabetes: results from the NHS Diabetes Prevention </a:t>
            </a:r>
            <a:r>
              <a:rPr lang="en-US" sz="1000" b="0" kern="100" dirty="0" err="1">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Programme</a:t>
            </a:r>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 Public Health, 217, pp. 76–83.</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Brunton, L., Dennison, S., Bourne, M. &amp; Roberts, A., 2024. ‘Evaluating the national rollout of a Type 2 diabetes self-management </a:t>
            </a:r>
            <a:r>
              <a:rPr lang="en-US" sz="1000" b="0" kern="100" dirty="0" err="1">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programme</a:t>
            </a:r>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 in the UK’, JMIR Diabetes, 9(1), e55546.</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Carter, J. &amp; Brown, L., 2024. Self-management of Diabetes: A Nursing Approach. Manchester: Sage.</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Chawla, R., Gutch, M., Saboo, B., Joshi, S.K. &amp; Kalra, S., 2022. RSSDI Textbook of Diabetes Mellitus. 5th ed. New Delhi: Jaypee Brothers Medical Publishers.</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Davies, H. &amp; McBride, J., 2021. Diabetes Education </a:t>
            </a:r>
            <a:r>
              <a:rPr lang="en-US" sz="1000" b="0" kern="100" dirty="0" err="1">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Programmes</a:t>
            </a:r>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 Design, Delivery and Evaluation. London: Palgrave Macmillan.</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Evans, D. &amp; Morgan, L., 2025. Chronic Disease Management: Diabetes and Beyond. London: Sage.</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Galindo, R.J. et al., 2023. ‘Advances in the management of type 2 diabetes in adults’, Diabetes &amp; Metabolic Syndrome, 17(5), p. 102233.</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Gupta, R. &amp; Singh, A., 2024. Diabetes and the Metabolic Syndrome: Current Trends in the UK. New York: Springer.</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Harrison, J. &amp; Lewis, K., 2025. </a:t>
            </a:r>
            <a:r>
              <a:rPr lang="en-US" sz="1000" b="0" kern="100" dirty="0" err="1">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Personalised</a:t>
            </a:r>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 Care in Diabetes: Implementation of the Six-Component Model in UK Practice. Cambridge: Cambridge University Press.</a:t>
            </a:r>
          </a:p>
          <a:p>
            <a:pPr algn="just"/>
            <a:r>
              <a:rPr lang="en-US" sz="1000" b="0" dirty="0">
                <a:latin typeface="Arial" panose="020B0604020202020204" pitchFamily="34" charset="0"/>
                <a:cs typeface="Arial" panose="020B0604020202020204" pitchFamily="34" charset="0"/>
              </a:rPr>
              <a:t>Harvard Health Publishing (2019) </a:t>
            </a:r>
            <a:r>
              <a:rPr lang="en-US" sz="1000" b="0" i="1" dirty="0">
                <a:latin typeface="Arial" panose="020B0604020202020204" pitchFamily="34" charset="0"/>
                <a:cs typeface="Arial" panose="020B0604020202020204" pitchFamily="34" charset="0"/>
              </a:rPr>
              <a:t>Type II Diabetes: How Glucose and Insulin Work in the Body</a:t>
            </a:r>
            <a:r>
              <a:rPr lang="en-US" sz="1000" b="0" dirty="0">
                <a:latin typeface="Arial" panose="020B0604020202020204" pitchFamily="34" charset="0"/>
                <a:cs typeface="Arial" panose="020B0604020202020204" pitchFamily="34" charset="0"/>
              </a:rPr>
              <a:t>. Harvard Medical School. Available at: </a:t>
            </a:r>
            <a:r>
              <a:rPr lang="en-US" sz="1000" b="0" dirty="0">
                <a:latin typeface="Arial" panose="020B0604020202020204" pitchFamily="34" charset="0"/>
                <a:cs typeface="Arial" panose="020B0604020202020204" pitchFamily="34" charset="0"/>
                <a:hlinkClick r:id="rId3"/>
              </a:rPr>
              <a:t>https://www.health.harvard.edu</a:t>
            </a:r>
            <a:r>
              <a:rPr lang="en-US" sz="1000" b="0" dirty="0">
                <a:latin typeface="Arial" panose="020B0604020202020204" pitchFamily="34" charset="0"/>
                <a:cs typeface="Arial" panose="020B0604020202020204" pitchFamily="34" charset="0"/>
              </a:rPr>
              <a:t> (Accessed: 07 December 2025).</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Khan, A. &amp; Jones, C., 2022. ‘Community nursing and diabetes management: outcomes in the UK primary care setting’, British Journal of Community Nursing, 27(8), pp. 393–400.</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Khan, Z. &amp; Hussain, A., 2022. Ethnicity, Deprivation and Diabetes in the UK: A Social Determinants Approach. London: Routledge.</a:t>
            </a:r>
          </a:p>
          <a:p>
            <a:pPr algn="just"/>
            <a:r>
              <a:rPr lang="en-US" sz="1000" b="0" dirty="0">
                <a:solidFill>
                  <a:schemeClr val="accent1">
                    <a:lumMod val="10000"/>
                  </a:schemeClr>
                </a:solidFill>
                <a:latin typeface="Arial" panose="020B0604020202020204" pitchFamily="34" charset="0"/>
                <a:cs typeface="Arial" panose="020B0604020202020204" pitchFamily="34" charset="0"/>
              </a:rPr>
              <a:t>King, M.W. (2023) </a:t>
            </a:r>
            <a:r>
              <a:rPr lang="en-US" sz="1000" b="0" i="1" dirty="0">
                <a:solidFill>
                  <a:schemeClr val="accent1">
                    <a:lumMod val="10000"/>
                  </a:schemeClr>
                </a:solidFill>
                <a:latin typeface="Arial" panose="020B0604020202020204" pitchFamily="34" charset="0"/>
                <a:cs typeface="Arial" panose="020B0604020202020204" pitchFamily="34" charset="0"/>
              </a:rPr>
              <a:t>Insulin Function, Glucose Homeostasis and Carbohydrate Metabolism</a:t>
            </a:r>
            <a:r>
              <a:rPr lang="en-US" sz="1000" b="0" dirty="0">
                <a:solidFill>
                  <a:schemeClr val="accent1">
                    <a:lumMod val="10000"/>
                  </a:schemeClr>
                </a:solidFill>
                <a:latin typeface="Arial" panose="020B0604020202020204" pitchFamily="34" charset="0"/>
                <a:cs typeface="Arial" panose="020B0604020202020204" pitchFamily="34" charset="0"/>
              </a:rPr>
              <a:t>. The Medical Biochemistry Page. Available at: </a:t>
            </a:r>
            <a:r>
              <a:rPr lang="en-US" sz="1000" b="0" dirty="0">
                <a:solidFill>
                  <a:schemeClr val="accent1">
                    <a:lumMod val="1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https://themedicalbiochemistrypage.org</a:t>
            </a:r>
            <a:r>
              <a:rPr lang="en-US" sz="1000" b="0" dirty="0">
                <a:solidFill>
                  <a:schemeClr val="accent1">
                    <a:lumMod val="10000"/>
                  </a:schemeClr>
                </a:solidFill>
                <a:latin typeface="Arial" panose="020B0604020202020204" pitchFamily="34" charset="0"/>
                <a:cs typeface="Arial" panose="020B0604020202020204" pitchFamily="34" charset="0"/>
              </a:rPr>
              <a:t> (Accessed: 05 December2025).</a:t>
            </a:r>
            <a:endParaRPr lang="en-US" sz="1000" b="0" kern="100" dirty="0">
              <a:solidFill>
                <a:schemeClr val="accent1">
                  <a:lumMod val="10000"/>
                </a:schemeClr>
              </a:solidFill>
              <a:effectLst/>
              <a:latin typeface="Arial" panose="020B0604020202020204" pitchFamily="34" charset="0"/>
              <a:ea typeface="Calibri" panose="020F0502020204030204" pitchFamily="34" charset="0"/>
              <a:cs typeface="Arial" panose="020B0604020202020204" pitchFamily="34" charset="0"/>
            </a:endParaRP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Lee, S.K. &amp; Patel, H., 2023. Managing Type 1 Diabetes in Children and Young Adults: A UK Perspective. London: Routledge.</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Mayne, I.K. et al., 2025. ‘The glucose management of gestational diabetes in the UK: a national survey’, BMC Pregnancy &amp; Childbirth, 25, Article 816.</a:t>
            </a:r>
          </a:p>
          <a:p>
            <a:pPr marL="0" marR="0" algn="just"/>
            <a:r>
              <a:rPr lang="en-GB" sz="1000" b="0" dirty="0">
                <a:latin typeface="Arial" panose="020B0604020202020204" pitchFamily="34" charset="0"/>
                <a:cs typeface="Arial" panose="020B0604020202020204" pitchFamily="34" charset="0"/>
              </a:rPr>
              <a:t>Nanditha, A., Ma, R.C.W., Ramachandran, A. &amp; Snehalatha, C. (2016) </a:t>
            </a:r>
            <a:r>
              <a:rPr lang="en-GB" sz="1000" b="0" i="1" dirty="0">
                <a:latin typeface="Arial" panose="020B0604020202020204" pitchFamily="34" charset="0"/>
                <a:cs typeface="Arial" panose="020B0604020202020204" pitchFamily="34" charset="0"/>
              </a:rPr>
              <a:t>Clinical signs and symptoms of Diabetes Mellitus</a:t>
            </a:r>
            <a:r>
              <a:rPr lang="en-GB" sz="1000" b="0" dirty="0">
                <a:latin typeface="Arial" panose="020B0604020202020204" pitchFamily="34" charset="0"/>
                <a:cs typeface="Arial" panose="020B0604020202020204" pitchFamily="34" charset="0"/>
              </a:rPr>
              <a:t> [Infographic]. Journal of Diabetology, 7(1), pp. 1–10. Available at: https://journals.lww.com/jodi (Accessed: 07 December 2025).</a:t>
            </a:r>
            <a:endParaRPr lang="en-US" sz="1000" b="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r>
              <a:rPr lang="en-US" sz="1000" b="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Nguyen, T. &amp; Thomas, P., 2025. Diabetes Care in Primary Practice: UK Edition. London: Wiley-Blackwell.</a:t>
            </a:r>
          </a:p>
          <a:p>
            <a:pPr marL="0" marR="0" algn="just"/>
            <a:endPar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endParaRPr>
          </a:p>
          <a:p>
            <a:pPr marL="0" marR="0" algn="just"/>
            <a:endPar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endParaRPr>
          </a:p>
          <a:p>
            <a:pPr marL="0" marR="0" algn="just"/>
            <a:endParaRPr lang="en-US" sz="800" b="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87663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4CC533C-EE08-813E-3D66-B55055F0FA5A}"/>
              </a:ext>
            </a:extLst>
          </p:cNvPr>
          <p:cNvSpPr txBox="1"/>
          <p:nvPr/>
        </p:nvSpPr>
        <p:spPr>
          <a:xfrm>
            <a:off x="152400" y="438150"/>
            <a:ext cx="8001000" cy="4724370"/>
          </a:xfrm>
          <a:prstGeom prst="rect">
            <a:avLst/>
          </a:prstGeom>
          <a:noFill/>
        </p:spPr>
        <p:txBody>
          <a:bodyPr wrap="square" rtlCol="0">
            <a:spAutoFit/>
          </a:bodyPr>
          <a:lstStyle/>
          <a:p>
            <a:pPr marL="0" marR="0" algn="just"/>
            <a:endParaRPr lang="en-US" sz="11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endParaRPr>
          </a:p>
          <a:p>
            <a:pPr algn="just"/>
            <a:r>
              <a:rPr lang="en-US" sz="1000" kern="100" dirty="0">
                <a:solidFill>
                  <a:schemeClr val="accent1">
                    <a:lumMod val="10000"/>
                  </a:schemeClr>
                </a:solidFill>
                <a:latin typeface="Arial" panose="020B0604020202020204" pitchFamily="34" charset="0"/>
                <a:ea typeface="Calibri" panose="020F0502020204030204" pitchFamily="34" charset="0"/>
                <a:cs typeface="Times New Roman" panose="02020603050405020304" pitchFamily="18" charset="0"/>
              </a:rPr>
              <a:t>O’Connell, P. &amp; Smith, A., 2023. Diet, Exercise and Type 2 Diabetes: A Practical Handbook for UK Health Professionals. London: Kogan Page.</a:t>
            </a:r>
          </a:p>
          <a:p>
            <a:pPr algn="just"/>
            <a:r>
              <a:rPr lang="en-US" sz="1000" kern="100" dirty="0">
                <a:solidFill>
                  <a:schemeClr val="accent1">
                    <a:lumMod val="10000"/>
                  </a:schemeClr>
                </a:solidFill>
                <a:latin typeface="Arial" panose="020B0604020202020204" pitchFamily="34" charset="0"/>
                <a:ea typeface="Calibri" panose="020F0502020204030204" pitchFamily="34" charset="0"/>
                <a:cs typeface="Times New Roman" panose="02020603050405020304" pitchFamily="18" charset="0"/>
              </a:rPr>
              <a:t>O’Neil, M. &amp; Harper, G., 2024. Preventing Type 2 Diabetes: Public Health Strategies in the UK. Bristol: Policy Press.</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Patel, S. &amp; Green, H., 2022. ‘Digital health interventions for type 2 diabetes in the NHS: a scoping review’, Journal of Medical Internet Research, 24(5), e32043.</a:t>
            </a:r>
          </a:p>
          <a:p>
            <a:pPr marL="0" marR="0" algn="just"/>
            <a:r>
              <a:rPr lang="en-US" sz="1000" b="0" kern="100" dirty="0">
                <a:solidFill>
                  <a:schemeClr val="accent1">
                    <a:lumMod val="10000"/>
                  </a:schemeClr>
                </a:solidFill>
                <a:effectLst/>
                <a:latin typeface="Arial" panose="020B0604020202020204" pitchFamily="34" charset="0"/>
                <a:ea typeface="Calibri" panose="020F0502020204030204" pitchFamily="34" charset="0"/>
                <a:cs typeface="Times New Roman" panose="02020603050405020304" pitchFamily="18" charset="0"/>
              </a:rPr>
              <a:t>Patel, V. &amp; Singh, R., 2024. Digital Health and Diabetes: Innovations in the UK NHS. London: CRC Press.</a:t>
            </a:r>
            <a:endParaRPr lang="en-US" sz="1000" b="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r>
              <a:rPr lang="en-US" sz="1000" dirty="0" err="1">
                <a:latin typeface="Arial" panose="020B0604020202020204" pitchFamily="34" charset="0"/>
                <a:cs typeface="Arial" panose="020B0604020202020204" pitchFamily="34" charset="0"/>
              </a:rPr>
              <a:t>Pixabay</a:t>
            </a:r>
            <a:r>
              <a:rPr lang="en-US" sz="1000" b="1" dirty="0">
                <a:latin typeface="Arial" panose="020B0604020202020204" pitchFamily="34" charset="0"/>
                <a:cs typeface="Arial" panose="020B0604020202020204" pitchFamily="34" charset="0"/>
              </a:rPr>
              <a:t> (2016)</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Medical diabetes kit including glucometer and insulin delivery tools</a:t>
            </a:r>
            <a:r>
              <a:rPr lang="en-US" sz="1000" dirty="0">
                <a:latin typeface="Arial" panose="020B0604020202020204" pitchFamily="34" charset="0"/>
                <a:cs typeface="Arial" panose="020B0604020202020204" pitchFamily="34" charset="0"/>
              </a:rPr>
              <a:t> [Image]. Available at: </a:t>
            </a:r>
            <a:r>
              <a:rPr lang="en-US" sz="1000" dirty="0">
                <a:latin typeface="Arial" panose="020B0604020202020204" pitchFamily="34" charset="0"/>
                <a:cs typeface="Arial" panose="020B0604020202020204" pitchFamily="34" charset="0"/>
                <a:hlinkClick r:id="rId3"/>
              </a:rPr>
              <a:t>https://pixabay.com</a:t>
            </a:r>
            <a:r>
              <a:rPr lang="en-US" sz="1000" dirty="0">
                <a:latin typeface="Arial" panose="020B0604020202020204" pitchFamily="34" charset="0"/>
                <a:cs typeface="Arial" panose="020B0604020202020204" pitchFamily="34" charset="0"/>
              </a:rPr>
              <a:t> (Accessed: </a:t>
            </a:r>
            <a:r>
              <a:rPr lang="en-US" sz="1000" i="1" dirty="0">
                <a:latin typeface="Arial" panose="020B0604020202020204" pitchFamily="34" charset="0"/>
                <a:cs typeface="Arial" panose="020B0604020202020204" pitchFamily="34" charset="0"/>
              </a:rPr>
              <a:t>05 </a:t>
            </a:r>
            <a:r>
              <a:rPr lang="en-US" sz="1000" dirty="0">
                <a:latin typeface="Arial" panose="020B0604020202020204" pitchFamily="34" charset="0"/>
                <a:cs typeface="Arial" panose="020B0604020202020204" pitchFamily="34" charset="0"/>
              </a:rPr>
              <a:t>December</a:t>
            </a:r>
            <a:r>
              <a:rPr lang="en-US" sz="1000" i="1" dirty="0">
                <a:latin typeface="Arial" panose="020B0604020202020204" pitchFamily="34" charset="0"/>
                <a:cs typeface="Arial" panose="020B0604020202020204" pitchFamily="34" charset="0"/>
              </a:rPr>
              <a:t> 2025</a:t>
            </a:r>
            <a:r>
              <a:rPr lang="en-US" sz="1000" dirty="0">
                <a:latin typeface="Arial" panose="020B0604020202020204" pitchFamily="34" charset="0"/>
                <a:cs typeface="Arial" panose="020B0604020202020204" pitchFamily="34" charset="0"/>
              </a:rPr>
              <a:t>).</a:t>
            </a:r>
          </a:p>
          <a:p>
            <a:pPr marL="0" marR="0" algn="just"/>
            <a:r>
              <a:rPr lang="en-US" sz="1000" b="0" kern="100" dirty="0" err="1">
                <a:effectLst/>
                <a:latin typeface="Arial" panose="020B0604020202020204" pitchFamily="34" charset="0"/>
                <a:ea typeface="Calibri" panose="020F0502020204030204" pitchFamily="34" charset="0"/>
                <a:cs typeface="Times New Roman" panose="02020603050405020304" pitchFamily="18" charset="0"/>
              </a:rPr>
              <a:t>Puzhakkal</a:t>
            </a:r>
            <a:r>
              <a:rPr lang="en-US" sz="1000" b="0" kern="100" dirty="0">
                <a:effectLst/>
                <a:latin typeface="Arial" panose="020B0604020202020204" pitchFamily="34" charset="0"/>
                <a:ea typeface="Calibri" panose="020F0502020204030204" pitchFamily="34" charset="0"/>
                <a:cs typeface="Times New Roman" panose="02020603050405020304" pitchFamily="18" charset="0"/>
              </a:rPr>
              <a:t>, S. et al., 2025. ‘Self-care and self-management in diabetes: concepts, evidence and practice’, International Journal of Clinical Pharmacy, 47, pp. 354–366.</a:t>
            </a:r>
          </a:p>
          <a:p>
            <a:pPr marL="0" marR="0" algn="just"/>
            <a:r>
              <a:rPr lang="en-US" sz="1000" b="0" kern="100" dirty="0">
                <a:effectLst/>
                <a:latin typeface="Arial" panose="020B0604020202020204" pitchFamily="34" charset="0"/>
                <a:ea typeface="Calibri" panose="020F0502020204030204" pitchFamily="34" charset="0"/>
                <a:cs typeface="Times New Roman" panose="02020603050405020304" pitchFamily="18" charset="0"/>
              </a:rPr>
              <a:t>Rajendran, S., 2022. Type 2 Diabetes Mellitus – 2022: (291 Qs &amp; As). Kindle Edition.</a:t>
            </a:r>
          </a:p>
          <a:p>
            <a:pPr marL="0" marR="0" algn="just"/>
            <a:r>
              <a:rPr lang="en-GB" sz="1000" dirty="0">
                <a:latin typeface="Arial" panose="020B0604020202020204" pitchFamily="34" charset="0"/>
                <a:cs typeface="Arial" panose="020B0604020202020204" pitchFamily="34" charset="0"/>
              </a:rPr>
              <a:t>Renna, L. (2016) </a:t>
            </a:r>
            <a:r>
              <a:rPr lang="en-GB" sz="1000" i="1" dirty="0">
                <a:latin typeface="Arial" panose="020B0604020202020204" pitchFamily="34" charset="0"/>
                <a:cs typeface="Arial" panose="020B0604020202020204" pitchFamily="34" charset="0"/>
              </a:rPr>
              <a:t>Diabetes monitoring kit including glucometer, insulin syringe and test strips</a:t>
            </a:r>
            <a:r>
              <a:rPr lang="en-GB" sz="1000" dirty="0">
                <a:latin typeface="Arial" panose="020B0604020202020204" pitchFamily="34" charset="0"/>
                <a:cs typeface="Arial" panose="020B0604020202020204" pitchFamily="34" charset="0"/>
              </a:rPr>
              <a:t> [Photograph]. </a:t>
            </a:r>
            <a:r>
              <a:rPr lang="en-GB" sz="1000" dirty="0" err="1">
                <a:latin typeface="Arial" panose="020B0604020202020204" pitchFamily="34" charset="0"/>
                <a:cs typeface="Arial" panose="020B0604020202020204" pitchFamily="34" charset="0"/>
              </a:rPr>
              <a:t>Pixabay</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3"/>
              </a:rPr>
              <a:t>https://pixabay.com</a:t>
            </a:r>
            <a:r>
              <a:rPr lang="en-GB" sz="1000" dirty="0">
                <a:latin typeface="Arial" panose="020B0604020202020204" pitchFamily="34" charset="0"/>
                <a:cs typeface="Arial" panose="020B0604020202020204" pitchFamily="34" charset="0"/>
              </a:rPr>
              <a:t> (Accessed: </a:t>
            </a:r>
            <a:r>
              <a:rPr lang="en-GB" sz="1000" i="1" dirty="0">
                <a:latin typeface="Arial" panose="020B0604020202020204" pitchFamily="34" charset="0"/>
                <a:cs typeface="Arial" panose="020B0604020202020204" pitchFamily="34" charset="0"/>
              </a:rPr>
              <a:t>08 December 2025</a:t>
            </a:r>
            <a:r>
              <a:rPr lang="en-GB" sz="1000" dirty="0">
                <a:latin typeface="Arial" panose="020B0604020202020204" pitchFamily="34" charset="0"/>
                <a:cs typeface="Arial" panose="020B0604020202020204" pitchFamily="34" charset="0"/>
              </a:rPr>
              <a:t>).</a:t>
            </a:r>
            <a:endParaRPr lang="en-US" sz="10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Roberts, M. &amp; Green, S., 2024. Psychological Aspects of Living with Diabetes: For Health and Social Care Workers. London: Routledge.</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Salvia, M.G., Honeyman, P. &amp; Iqbal, R., 2023. ‘Behavioral approaches to nutrition and eating patterns for managing type 2 diabetes’, Nutrition Behaviour &amp; Management, 2(1), pp. 16–29.</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Salzberg, L. (ed.), 2022. Diabetes Management: An Issue of Primary Care Clinics in Office Practice. St. Louis: Elsevier.</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Scottish Diabetes Group, 2023. Living with Diabetes: A Practical Guide for Patients and Nurses. Edinburgh: Scottish Diabetes Group Publications.</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Smith, L. &amp; Davidson, E., 2021. ‘Ethnicity, deprivation and </a:t>
            </a:r>
            <a:r>
              <a:rPr lang="en-US" sz="1000" kern="1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US" sz="1000" kern="100" dirty="0">
                <a:effectLst/>
                <a:latin typeface="Arial" panose="020B0604020202020204" pitchFamily="34" charset="0"/>
                <a:ea typeface="Calibri" panose="020F0502020204030204" pitchFamily="34" charset="0"/>
                <a:cs typeface="Times New Roman" panose="02020603050405020304" pitchFamily="18" charset="0"/>
              </a:rPr>
              <a:t> control in UK adults with Type 2 diabetes’, Diabetic Medicine, 38(10), e14521.</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Thompson, J. &amp; Clarke, B., 2023. Foot Care and Diabetes: A Multidisciplinary Approach in the UK. London: Springer.</a:t>
            </a:r>
          </a:p>
          <a:p>
            <a:pPr marL="0" marR="0" algn="just"/>
            <a:r>
              <a:rPr lang="en-US" sz="1000" dirty="0">
                <a:latin typeface="Arial" panose="020B0604020202020204" pitchFamily="34" charset="0"/>
                <a:cs typeface="Arial" panose="020B0604020202020204" pitchFamily="34" charset="0"/>
              </a:rPr>
              <a:t>Watson, S. (2021) </a:t>
            </a:r>
            <a:r>
              <a:rPr lang="en-US" sz="1000" i="1" dirty="0">
                <a:latin typeface="Arial" panose="020B0604020202020204" pitchFamily="34" charset="0"/>
                <a:cs typeface="Arial" panose="020B0604020202020204" pitchFamily="34" charset="0"/>
              </a:rPr>
              <a:t>Blood Sugar Levels in Adults Age 50+</a:t>
            </a:r>
            <a:r>
              <a:rPr lang="en-US" sz="1000" dirty="0">
                <a:latin typeface="Arial" panose="020B0604020202020204" pitchFamily="34" charset="0"/>
                <a:cs typeface="Arial" panose="020B0604020202020204" pitchFamily="34" charset="0"/>
              </a:rPr>
              <a:t> . </a:t>
            </a:r>
            <a:r>
              <a:rPr lang="en-US" sz="1000" dirty="0" err="1">
                <a:latin typeface="Arial" panose="020B0604020202020204" pitchFamily="34" charset="0"/>
                <a:cs typeface="Arial" panose="020B0604020202020204" pitchFamily="34" charset="0"/>
              </a:rPr>
              <a:t>Verywell</a:t>
            </a:r>
            <a:r>
              <a:rPr lang="en-US" sz="1000" dirty="0">
                <a:latin typeface="Arial" panose="020B0604020202020204" pitchFamily="34" charset="0"/>
                <a:cs typeface="Arial" panose="020B0604020202020204" pitchFamily="34" charset="0"/>
              </a:rPr>
              <a:t> Health. Available at: https://www.verywellhealth.com (Accessed: 07 December 2025).</a:t>
            </a:r>
            <a:endParaRPr lang="en-US" sz="10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Wass, J. (ed.), 2023. Oxford Textbook of Endocrinology and Diabetes. 3rd ed. Oxford: Oxford University Press.</a:t>
            </a:r>
          </a:p>
          <a:p>
            <a:pPr marL="0" marR="0" algn="just"/>
            <a:r>
              <a:rPr lang="en-US" sz="1000" kern="100" dirty="0">
                <a:effectLst/>
                <a:latin typeface="Arial" panose="020B0604020202020204" pitchFamily="34" charset="0"/>
                <a:ea typeface="Calibri" panose="020F0502020204030204" pitchFamily="34" charset="0"/>
                <a:cs typeface="Times New Roman" panose="02020603050405020304" pitchFamily="18" charset="0"/>
              </a:rPr>
              <a:t>Wilson, R., 2025. Advanced Therapies for Diabetes: Technology, Pharmacology and Nursing. Oxford: Elsevier.</a:t>
            </a:r>
          </a:p>
          <a:p>
            <a:pPr marL="0" marR="0" algn="just"/>
            <a:r>
              <a:rPr lang="en-GB" sz="1000" dirty="0" err="1">
                <a:latin typeface="Arial" panose="020B0604020202020204" pitchFamily="34" charset="0"/>
                <a:cs typeface="Arial" panose="020B0604020202020204" pitchFamily="34" charset="0"/>
              </a:rPr>
              <a:t>Zimmytws</a:t>
            </a:r>
            <a:r>
              <a:rPr lang="en-GB" sz="1000" dirty="0">
                <a:latin typeface="Arial" panose="020B0604020202020204" pitchFamily="34" charset="0"/>
                <a:cs typeface="Arial" panose="020B0604020202020204" pitchFamily="34" charset="0"/>
              </a:rPr>
              <a:t> (2019) </a:t>
            </a:r>
            <a:r>
              <a:rPr lang="en-GB" sz="1000" i="1" dirty="0">
                <a:latin typeface="Arial" panose="020B0604020202020204" pitchFamily="34" charset="0"/>
                <a:cs typeface="Arial" panose="020B0604020202020204" pitchFamily="34" charset="0"/>
              </a:rPr>
              <a:t>Diabetes concept with syringe, pills, stethoscope and text card</a:t>
            </a:r>
            <a:r>
              <a:rPr lang="en-GB" sz="1000" dirty="0">
                <a:latin typeface="Arial" panose="020B0604020202020204" pitchFamily="34" charset="0"/>
                <a:cs typeface="Arial" panose="020B0604020202020204" pitchFamily="34" charset="0"/>
              </a:rPr>
              <a:t> [Photograph]. Shutterstock. Available at: </a:t>
            </a:r>
            <a:r>
              <a:rPr lang="en-GB" sz="1000" dirty="0">
                <a:latin typeface="Arial" panose="020B0604020202020204" pitchFamily="34" charset="0"/>
                <a:cs typeface="Arial" panose="020B0604020202020204" pitchFamily="34" charset="0"/>
                <a:hlinkClick r:id="rId4"/>
              </a:rPr>
              <a:t>https://www.shutterstock.com</a:t>
            </a:r>
            <a:r>
              <a:rPr lang="en-GB" sz="1000" dirty="0">
                <a:latin typeface="Arial" panose="020B0604020202020204" pitchFamily="34" charset="0"/>
                <a:cs typeface="Arial" panose="020B0604020202020204" pitchFamily="34" charset="0"/>
              </a:rPr>
              <a:t> (Accessed: 08</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 December 2025).</a:t>
            </a:r>
            <a:endParaRPr lang="en-US" sz="1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0156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43" name="Title 42"/>
          <p:cNvSpPr>
            <a:spLocks noGrp="1"/>
          </p:cNvSpPr>
          <p:nvPr>
            <p:ph type="title"/>
          </p:nvPr>
        </p:nvSpPr>
        <p:spPr>
          <a:xfrm>
            <a:off x="1906028" y="1809750"/>
            <a:ext cx="5029200" cy="1524000"/>
          </a:xfrm>
          <a:solidFill>
            <a:srgbClr val="E06F30">
              <a:alpha val="50000"/>
            </a:srgbClr>
          </a:solidFill>
          <a:ln>
            <a:noFill/>
          </a:ln>
        </p:spPr>
        <p:style>
          <a:lnRef idx="0">
            <a:scrgbClr r="0" g="0" b="0"/>
          </a:lnRef>
          <a:fillRef idx="0">
            <a:scrgbClr r="0" g="0" b="0"/>
          </a:fillRef>
          <a:effectRef idx="0">
            <a:scrgbClr r="0" g="0" b="0"/>
          </a:effectRef>
          <a:fontRef idx="minor">
            <a:schemeClr val="lt1"/>
          </a:fontRef>
        </p:style>
        <p:txBody>
          <a:bodyPr/>
          <a:lstStyle/>
          <a:p>
            <a:pPr algn="ctr"/>
            <a:r>
              <a:rPr lang="en-US" sz="4400" dirty="0">
                <a:latin typeface="Times New Roman" panose="02020603050405020304" pitchFamily="18" charset="0"/>
                <a:cs typeface="Times New Roman" panose="02020603050405020304" pitchFamily="18" charset="0"/>
              </a:rPr>
              <a:t>Thank You!</a:t>
            </a:r>
            <a:br>
              <a:rPr lang="en-US" sz="4400" dirty="0">
                <a:latin typeface="Times New Roman" panose="02020603050405020304" pitchFamily="18" charset="0"/>
                <a:cs typeface="Times New Roman" panose="02020603050405020304" pitchFamily="18" charset="0"/>
              </a:rPr>
            </a:br>
            <a:r>
              <a:rPr lang="en-US" sz="4400" dirty="0">
                <a:latin typeface="Times New Roman" panose="02020603050405020304" pitchFamily="18" charset="0"/>
                <a:cs typeface="Times New Roman" panose="02020603050405020304" pitchFamily="18" charset="0"/>
              </a:rPr>
              <a:t>Any Questions?</a:t>
            </a:r>
          </a:p>
        </p:txBody>
      </p:sp>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5D800A2-5E2C-4C13-90FB-451271292671}">
  <we:reference id="wa200005566" version="3.0.0.3" store="en-US" storeType="OMEX"/>
  <we:alternateReferences>
    <we:reference id="WA200005566" version="3.0.0.3"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8037f1ae-8227-4d98-9712-32142d774c3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4D5405A9569B149A6290092CFD147F8" ma:contentTypeVersion="13" ma:contentTypeDescription="Create a new document." ma:contentTypeScope="" ma:versionID="484713aa83279a3cf1017f51ccfdd15a">
  <xsd:schema xmlns:xsd="http://www.w3.org/2001/XMLSchema" xmlns:xs="http://www.w3.org/2001/XMLSchema" xmlns:p="http://schemas.microsoft.com/office/2006/metadata/properties" xmlns:ns3="8037f1ae-8227-4d98-9712-32142d774c3b" xmlns:ns4="6a54e978-cb18-42b6-abb5-328168dae7a5" targetNamespace="http://schemas.microsoft.com/office/2006/metadata/properties" ma:root="true" ma:fieldsID="320091ed455fb9bf8e8008c5854619b4" ns3:_="" ns4:_="">
    <xsd:import namespace="8037f1ae-8227-4d98-9712-32142d774c3b"/>
    <xsd:import namespace="6a54e978-cb18-42b6-abb5-328168dae7a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37f1ae-8227-4d98-9712-32142d774c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54e978-cb18-42b6-abb5-328168dae7a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00E4C9-8A99-4C5B-8979-5F3D5D483318}">
  <ds:schemaRefs>
    <ds:schemaRef ds:uri="http://schemas.microsoft.com/sharepoint/v3/contenttype/forms"/>
  </ds:schemaRefs>
</ds:datastoreItem>
</file>

<file path=customXml/itemProps2.xml><?xml version="1.0" encoding="utf-8"?>
<ds:datastoreItem xmlns:ds="http://schemas.openxmlformats.org/officeDocument/2006/customXml" ds:itemID="{1473A9FC-2B75-4651-A2B0-703B50D8C449}">
  <ds:schemaRefs>
    <ds:schemaRef ds:uri="http://schemas.microsoft.com/office/infopath/2007/PartnerControls"/>
    <ds:schemaRef ds:uri="http://schemas.microsoft.com/office/2006/documentManagement/types"/>
    <ds:schemaRef ds:uri="http://purl.org/dc/elements/1.1/"/>
    <ds:schemaRef ds:uri="http://purl.org/dc/terms/"/>
    <ds:schemaRef ds:uri="http://schemas.openxmlformats.org/package/2006/metadata/core-properties"/>
    <ds:schemaRef ds:uri="http://purl.org/dc/dcmitype/"/>
    <ds:schemaRef ds:uri="6a54e978-cb18-42b6-abb5-328168dae7a5"/>
    <ds:schemaRef ds:uri="8037f1ae-8227-4d98-9712-32142d774c3b"/>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3CFF4EA-0D79-4421-AD3B-5356CF0EE688}">
  <ds:schemaRefs>
    <ds:schemaRef ds:uri="6a54e978-cb18-42b6-abb5-328168dae7a5"/>
    <ds:schemaRef ds:uri="8037f1ae-8227-4d98-9712-32142d774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14035</TotalTime>
  <Words>4504</Words>
  <Application>Microsoft Office PowerPoint</Application>
  <PresentationFormat>On-screen Show (16:9)</PresentationFormat>
  <Paragraphs>182</Paragraphs>
  <Slides>19</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 Light</vt:lpstr>
      <vt:lpstr>Times New Roman</vt:lpstr>
      <vt:lpstr>Arial</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(or role) of Big Data and Information Technology in society</dc:title>
  <dc:creator>Bashar</dc:creator>
  <cp:lastModifiedBy>Ramona Moreanu (2213248)</cp:lastModifiedBy>
  <cp:revision>42</cp:revision>
  <dcterms:modified xsi:type="dcterms:W3CDTF">2025-12-10T08:42:41Z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0x01010064D5405A9569B149A6290092CFD147F8</vt:lpwstr>
  </property>
</Properties>
</file>