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2" r:id="rId1"/>
  </p:sldMasterIdLst>
  <p:sldIdLst>
    <p:sldId id="256" r:id="rId2"/>
    <p:sldId id="262" r:id="rId3"/>
    <p:sldId id="257" r:id="rId4"/>
    <p:sldId id="258" r:id="rId5"/>
    <p:sldId id="259" r:id="rId6"/>
    <p:sldId id="264" r:id="rId7"/>
    <p:sldId id="263"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81611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62851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59339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5715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62290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14937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24990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81431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11071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53589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244751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908796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55816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8140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95538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24870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2628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11/8/2020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75903438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hyperlink" Target="https://www.researchgate.net/figure/Research-Model-Individual-Factors-of-Employee-Engagement-and-Work-Outcomes_fig1_225034035" TargetMode="External" /><Relationship Id="rId2" Type="http://schemas.openxmlformats.org/officeDocument/2006/relationships/hyperlink" Target="https://www.nudgerewards.com/blog/brands-taking-the-employee-experience-to-the-next-level/" TargetMode="External" /><Relationship Id="rId1" Type="http://schemas.openxmlformats.org/officeDocument/2006/relationships/slideLayout" Target="../slideLayouts/slideLayout7.xml" /><Relationship Id="rId4" Type="http://schemas.openxmlformats.org/officeDocument/2006/relationships/hyperlink" Target="https://www.entrepreneur.com/article/285052" TargetMode="Externa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F9112-F01D-B14A-B8A6-293393829175}"/>
              </a:ext>
            </a:extLst>
          </p:cNvPr>
          <p:cNvSpPr>
            <a:spLocks noGrp="1"/>
          </p:cNvSpPr>
          <p:nvPr>
            <p:ph type="ctrTitle"/>
          </p:nvPr>
        </p:nvSpPr>
        <p:spPr/>
        <p:txBody>
          <a:bodyPr/>
          <a:lstStyle/>
          <a:p>
            <a:r>
              <a:rPr lang="en-US"/>
              <a:t>Employees engagment</a:t>
            </a:r>
          </a:p>
        </p:txBody>
      </p:sp>
      <p:sp>
        <p:nvSpPr>
          <p:cNvPr id="3" name="Subtitle 2">
            <a:extLst>
              <a:ext uri="{FF2B5EF4-FFF2-40B4-BE49-F238E27FC236}">
                <a16:creationId xmlns:a16="http://schemas.microsoft.com/office/drawing/2014/main" id="{D2B5B9C5-B954-B34F-9050-8BC42F9152B6}"/>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76235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mph" presetSubtype="0" fill="hold" grpId="0" nodeType="clickEffect">
                                  <p:stCondLst>
                                    <p:cond delay="0"/>
                                  </p:stCondLst>
                                  <p:childTnLst>
                                    <p:anim calcmode="discrete" valueType="str">
                                      <p:cBhvr override="childStyle">
                                        <p:cTn id="6" dur="2000" fill="hold"/>
                                        <p:tgtEl>
                                          <p:spTgt spid="2"/>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7277734-A550-A64E-B888-A3805DEE6463}"/>
              </a:ext>
            </a:extLst>
          </p:cNvPr>
          <p:cNvSpPr txBox="1"/>
          <p:nvPr/>
        </p:nvSpPr>
        <p:spPr>
          <a:xfrm>
            <a:off x="462643" y="489857"/>
            <a:ext cx="10395857" cy="5570756"/>
          </a:xfrm>
          <a:prstGeom prst="rect">
            <a:avLst/>
          </a:prstGeom>
          <a:noFill/>
        </p:spPr>
        <p:txBody>
          <a:bodyPr wrap="square" rtlCol="0">
            <a:spAutoFit/>
          </a:bodyPr>
          <a:lstStyle/>
          <a:p>
            <a:pPr algn="l"/>
            <a:endParaRPr lang="en-US"/>
          </a:p>
          <a:p>
            <a:pPr algn="l"/>
            <a:endParaRPr lang="en-US"/>
          </a:p>
          <a:p>
            <a:pPr algn="l"/>
            <a:r>
              <a:rPr lang="en-US" sz="3200"/>
              <a:t>Robinson et al. (2004) define employee engagement as “a positive attitude held by the employee towards the organization and its value. An engaged employee is aware of business context, and works with colleagues to improve performance within the job for the benefit of the organization. The organization must work to develop and nurture engagement, which requires a two-way relationship between employer and employee.”</a:t>
            </a:r>
          </a:p>
        </p:txBody>
      </p:sp>
    </p:spTree>
    <p:extLst>
      <p:ext uri="{BB962C8B-B14F-4D97-AF65-F5344CB8AC3E}">
        <p14:creationId xmlns:p14="http://schemas.microsoft.com/office/powerpoint/2010/main" val="354751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3983EE-B40E-8D4E-9EC2-74B8A3A4FEE9}"/>
              </a:ext>
            </a:extLst>
          </p:cNvPr>
          <p:cNvPicPr>
            <a:picLocks noChangeAspect="1"/>
          </p:cNvPicPr>
          <p:nvPr/>
        </p:nvPicPr>
        <p:blipFill>
          <a:blip r:embed="rId2"/>
          <a:stretch>
            <a:fillRect/>
          </a:stretch>
        </p:blipFill>
        <p:spPr>
          <a:xfrm>
            <a:off x="1796142" y="1170530"/>
            <a:ext cx="8828591" cy="5687470"/>
          </a:xfrm>
          <a:prstGeom prst="rect">
            <a:avLst/>
          </a:prstGeom>
        </p:spPr>
      </p:pic>
      <p:sp>
        <p:nvSpPr>
          <p:cNvPr id="5" name="TextBox 4">
            <a:extLst>
              <a:ext uri="{FF2B5EF4-FFF2-40B4-BE49-F238E27FC236}">
                <a16:creationId xmlns:a16="http://schemas.microsoft.com/office/drawing/2014/main" id="{B414403F-1389-334E-A082-1C72F199815B}"/>
              </a:ext>
            </a:extLst>
          </p:cNvPr>
          <p:cNvSpPr txBox="1"/>
          <p:nvPr/>
        </p:nvSpPr>
        <p:spPr>
          <a:xfrm>
            <a:off x="721179" y="2381250"/>
            <a:ext cx="6289222" cy="9525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3EEA349F-A0F4-0641-92C4-A25027979E75}"/>
              </a:ext>
            </a:extLst>
          </p:cNvPr>
          <p:cNvSpPr txBox="1"/>
          <p:nvPr/>
        </p:nvSpPr>
        <p:spPr>
          <a:xfrm>
            <a:off x="721178" y="0"/>
            <a:ext cx="10994572" cy="1200329"/>
          </a:xfrm>
          <a:prstGeom prst="rect">
            <a:avLst/>
          </a:prstGeom>
          <a:noFill/>
        </p:spPr>
        <p:txBody>
          <a:bodyPr wrap="square" rtlCol="0">
            <a:spAutoFit/>
          </a:bodyPr>
          <a:lstStyle/>
          <a:p>
            <a:pPr algn="l"/>
            <a:r>
              <a:rPr lang="en-US" sz="3600" b="0" i="0">
                <a:effectLst/>
                <a:latin typeface="Google Sans"/>
              </a:rPr>
              <a:t>                        Maslow's hierarchy of needs</a:t>
            </a:r>
          </a:p>
          <a:p>
            <a:pPr algn="l"/>
            <a:r>
              <a:rPr lang="en-US" sz="3600" b="1" i="0">
                <a:effectLst/>
                <a:latin typeface="arial" panose="020B0604020202020204" pitchFamily="34" charset="0"/>
              </a:rPr>
              <a:t>             "A theory of Human Motivation"</a:t>
            </a:r>
            <a:endParaRPr lang="en-US" sz="3600" b="1"/>
          </a:p>
        </p:txBody>
      </p:sp>
    </p:spTree>
    <p:extLst>
      <p:ext uri="{BB962C8B-B14F-4D97-AF65-F5344CB8AC3E}">
        <p14:creationId xmlns:p14="http://schemas.microsoft.com/office/powerpoint/2010/main" val="1963444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FFA9EA-E723-E845-A331-9585C705AC31}"/>
              </a:ext>
            </a:extLst>
          </p:cNvPr>
          <p:cNvSpPr txBox="1"/>
          <p:nvPr/>
        </p:nvSpPr>
        <p:spPr>
          <a:xfrm>
            <a:off x="503464" y="830034"/>
            <a:ext cx="11416393" cy="769441"/>
          </a:xfrm>
          <a:prstGeom prst="rect">
            <a:avLst/>
          </a:prstGeom>
          <a:noFill/>
        </p:spPr>
        <p:txBody>
          <a:bodyPr wrap="square" rtlCol="0">
            <a:spAutoFit/>
          </a:bodyPr>
          <a:lstStyle/>
          <a:p>
            <a:pPr algn="l"/>
            <a:r>
              <a:rPr lang="en-US" sz="4400" b="1"/>
              <a:t>       Motivetions brings positivity </a:t>
            </a:r>
            <a:endParaRPr lang="en-US" sz="4400"/>
          </a:p>
        </p:txBody>
      </p:sp>
      <p:sp>
        <p:nvSpPr>
          <p:cNvPr id="5" name="TextBox 4">
            <a:extLst>
              <a:ext uri="{FF2B5EF4-FFF2-40B4-BE49-F238E27FC236}">
                <a16:creationId xmlns:a16="http://schemas.microsoft.com/office/drawing/2014/main" id="{410CA1CD-7BC4-2043-BF5A-2D07394417FF}"/>
              </a:ext>
            </a:extLst>
          </p:cNvPr>
          <p:cNvSpPr txBox="1"/>
          <p:nvPr/>
        </p:nvSpPr>
        <p:spPr>
          <a:xfrm>
            <a:off x="966107" y="2514599"/>
            <a:ext cx="10654393" cy="3416320"/>
          </a:xfrm>
          <a:prstGeom prst="rect">
            <a:avLst/>
          </a:prstGeom>
          <a:noFill/>
        </p:spPr>
        <p:txBody>
          <a:bodyPr wrap="square" rtlCol="0">
            <a:spAutoFit/>
          </a:bodyPr>
          <a:lstStyle/>
          <a:p>
            <a:pPr algn="l"/>
            <a:r>
              <a:rPr lang="en-US"/>
              <a:t>According to Kinsisngton Buissnes school </a:t>
            </a:r>
          </a:p>
          <a:p>
            <a:pPr algn="l"/>
            <a:r>
              <a:rPr lang="en-US"/>
              <a:t>“Engaged employees were found to be almost three times more likely to feel their work lives positively affected their physical health than those employees who were actively disengaged”</a:t>
            </a:r>
          </a:p>
          <a:p>
            <a:pPr algn="l"/>
            <a:endParaRPr lang="en-US"/>
          </a:p>
          <a:p>
            <a:pPr algn="l"/>
            <a:r>
              <a:rPr lang="en-US"/>
              <a:t>“employee engagement can be achieved through the creation of an organisational environment where positive emotions such as involvement and pride are encouraged, resulting in improved organisational performance, lower employee turnover and better health”</a:t>
            </a:r>
          </a:p>
          <a:p>
            <a:pPr algn="l"/>
            <a:endParaRPr lang="en-US"/>
          </a:p>
          <a:p>
            <a:pPr algn="l"/>
            <a:r>
              <a:rPr lang="en-US" sz="1800" b="1">
                <a:latin typeface="+mj-lt"/>
              </a:rPr>
              <a:t>Creating positive emotions according </a:t>
            </a:r>
            <a:r>
              <a:rPr lang="en-US" sz="1800" b="1" i="0">
                <a:effectLst/>
                <a:latin typeface="+mj-lt"/>
              </a:rPr>
              <a:t>Southwest Airlines is Purpose company main point in their employement engagament </a:t>
            </a:r>
            <a:endParaRPr lang="en-US"/>
          </a:p>
        </p:txBody>
      </p:sp>
    </p:spTree>
    <p:extLst>
      <p:ext uri="{BB962C8B-B14F-4D97-AF65-F5344CB8AC3E}">
        <p14:creationId xmlns:p14="http://schemas.microsoft.com/office/powerpoint/2010/main" val="2783486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143E56-4891-7541-A54A-9D77F15B6CBC}"/>
              </a:ext>
            </a:extLst>
          </p:cNvPr>
          <p:cNvSpPr txBox="1"/>
          <p:nvPr/>
        </p:nvSpPr>
        <p:spPr>
          <a:xfrm>
            <a:off x="585107" y="299357"/>
            <a:ext cx="9552215" cy="5693866"/>
          </a:xfrm>
          <a:prstGeom prst="rect">
            <a:avLst/>
          </a:prstGeom>
          <a:noFill/>
        </p:spPr>
        <p:txBody>
          <a:bodyPr wrap="square" rtlCol="0">
            <a:spAutoFit/>
          </a:bodyPr>
          <a:lstStyle/>
          <a:p>
            <a:pPr algn="l"/>
            <a:r>
              <a:rPr lang="en-US" sz="2000">
                <a:latin typeface="+mj-lt"/>
              </a:rPr>
              <a:t>                                             </a:t>
            </a:r>
            <a:r>
              <a:rPr lang="en-US" sz="2800">
                <a:latin typeface="+mj-lt"/>
              </a:rPr>
              <a:t>Southwest Airlines</a:t>
            </a:r>
            <a:r>
              <a:rPr lang="en-US" sz="2000">
                <a:latin typeface="+mj-lt"/>
              </a:rPr>
              <a:t> </a:t>
            </a:r>
          </a:p>
          <a:p>
            <a:pPr algn="l"/>
            <a:r>
              <a:rPr lang="en-US" sz="2400" b="1">
                <a:latin typeface="+mj-lt"/>
              </a:rPr>
              <a:t>Out of 9 of the top airlines, Southwest Airlines has achieved top marks for client experience. It's their secret? Placing their workers before clients and shareholders. Southwest Airlines reported in a company blog article about environment. They assume that if they treat workers correctly, they will treat customers correctly which, in exchange, result in improved of business income and that make everyone happy. </a:t>
            </a:r>
            <a:r>
              <a:rPr lang="en-US" sz="2400" b="1" i="0">
                <a:effectLst/>
                <a:latin typeface="+mj-lt"/>
              </a:rPr>
              <a:t>In 2016, when Southwest revealed their latest employee uniforms, a good example of when they put their employees first was. They asked 48 members of the crew to help design the uniforms, ensuring that Southwest workers will be proud to wear them to work. Southwest is also encouraging airline employees to introduce fun to their announcements, giving priority to a cheerful and welcoming atmosphere.</a:t>
            </a:r>
            <a:endParaRPr lang="en-US" sz="2400" b="1">
              <a:latin typeface="+mj-lt"/>
            </a:endParaRPr>
          </a:p>
        </p:txBody>
      </p:sp>
    </p:spTree>
    <p:extLst>
      <p:ext uri="{BB962C8B-B14F-4D97-AF65-F5344CB8AC3E}">
        <p14:creationId xmlns:p14="http://schemas.microsoft.com/office/powerpoint/2010/main" val="912305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5B2F7FB-D6E5-5C4E-8C19-6EACCFC17EF7}"/>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89E47F1B-7935-4D49-A60B-6B4190E6E41A}"/>
              </a:ext>
            </a:extLst>
          </p:cNvPr>
          <p:cNvSpPr txBox="1"/>
          <p:nvPr/>
        </p:nvSpPr>
        <p:spPr>
          <a:xfrm>
            <a:off x="421822" y="2514600"/>
            <a:ext cx="11430000" cy="4216539"/>
          </a:xfrm>
          <a:prstGeom prst="rect">
            <a:avLst/>
          </a:prstGeom>
          <a:noFill/>
        </p:spPr>
        <p:txBody>
          <a:bodyPr wrap="square" rtlCol="0">
            <a:spAutoFit/>
          </a:bodyPr>
          <a:lstStyle/>
          <a:p>
            <a:pPr algn="l"/>
            <a:r>
              <a:rPr lang="en-US" sz="2800" b="1"/>
              <a:t>SCRAWFIX</a:t>
            </a:r>
          </a:p>
          <a:p>
            <a:pPr algn="l"/>
            <a:endParaRPr lang="en-US" sz="2000" b="1"/>
          </a:p>
          <a:p>
            <a:pPr algn="l"/>
            <a:endParaRPr lang="en-US" sz="2000" b="1"/>
          </a:p>
          <a:p>
            <a:pPr algn="l"/>
            <a:endParaRPr lang="en-US" sz="2000" b="1"/>
          </a:p>
          <a:p>
            <a:pPr algn="l"/>
            <a:r>
              <a:rPr lang="en-US" sz="2000" b="1"/>
              <a:t>.By preserving an transparent, truthful company structure, one way this U.K.-based hardware business keeps its employee engagement levels up.  Provided with an opportunity every two weeks employees  provide their employers with input without standards and guidelines. They are allowed to provide suggestions on everything — how things have been going, what they think and how things are being done, how the business deals with customers and suggestions.</a:t>
            </a:r>
          </a:p>
          <a:p>
            <a:pPr algn="l"/>
            <a:endParaRPr lang="en-US" sz="2000" b="1"/>
          </a:p>
          <a:p>
            <a:pPr algn="l"/>
            <a:r>
              <a:rPr lang="en-US" sz="2000" b="1" i="0">
                <a:effectLst/>
                <a:latin typeface="PT Serif"/>
              </a:rPr>
              <a:t>“Many of the improvements can come from an engaged staff team who understand the buissnes objective and are given a voice.” -- Andrew Livingstone, Chief Executive, Screwfix</a:t>
            </a:r>
            <a:endParaRPr lang="en-US" sz="2000" b="1"/>
          </a:p>
        </p:txBody>
      </p:sp>
    </p:spTree>
    <p:extLst>
      <p:ext uri="{BB962C8B-B14F-4D97-AF65-F5344CB8AC3E}">
        <p14:creationId xmlns:p14="http://schemas.microsoft.com/office/powerpoint/2010/main" val="2426068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ECA0FD-C191-9245-9C3E-024B4C002005}"/>
              </a:ext>
            </a:extLst>
          </p:cNvPr>
          <p:cNvSpPr txBox="1"/>
          <p:nvPr/>
        </p:nvSpPr>
        <p:spPr>
          <a:xfrm>
            <a:off x="272143" y="1088571"/>
            <a:ext cx="3061607" cy="707886"/>
          </a:xfrm>
          <a:prstGeom prst="rect">
            <a:avLst/>
          </a:prstGeom>
          <a:noFill/>
        </p:spPr>
        <p:txBody>
          <a:bodyPr wrap="square" rtlCol="0">
            <a:spAutoFit/>
          </a:bodyPr>
          <a:lstStyle/>
          <a:p>
            <a:pPr algn="l"/>
            <a:r>
              <a:rPr lang="en-US" sz="2000" b="1"/>
              <a:t>Factors of employees engagment </a:t>
            </a:r>
          </a:p>
        </p:txBody>
      </p:sp>
      <p:pic>
        <p:nvPicPr>
          <p:cNvPr id="6" name="Picture 5">
            <a:extLst>
              <a:ext uri="{FF2B5EF4-FFF2-40B4-BE49-F238E27FC236}">
                <a16:creationId xmlns:a16="http://schemas.microsoft.com/office/drawing/2014/main" id="{B343F2C9-414B-CA44-9D24-4001B097DDB6}"/>
              </a:ext>
            </a:extLst>
          </p:cNvPr>
          <p:cNvPicPr>
            <a:picLocks noChangeAspect="1"/>
          </p:cNvPicPr>
          <p:nvPr/>
        </p:nvPicPr>
        <p:blipFill>
          <a:blip r:embed="rId2"/>
          <a:stretch>
            <a:fillRect/>
          </a:stretch>
        </p:blipFill>
        <p:spPr>
          <a:xfrm>
            <a:off x="3482770" y="1796457"/>
            <a:ext cx="7772400" cy="4334256"/>
          </a:xfrm>
          <a:prstGeom prst="rect">
            <a:avLst/>
          </a:prstGeom>
        </p:spPr>
      </p:pic>
    </p:spTree>
    <p:extLst>
      <p:ext uri="{BB962C8B-B14F-4D97-AF65-F5344CB8AC3E}">
        <p14:creationId xmlns:p14="http://schemas.microsoft.com/office/powerpoint/2010/main" val="2178285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4B0A4E-BE70-F24E-AF4F-147D03C95794}"/>
              </a:ext>
            </a:extLst>
          </p:cNvPr>
          <p:cNvSpPr txBox="1"/>
          <p:nvPr/>
        </p:nvSpPr>
        <p:spPr>
          <a:xfrm>
            <a:off x="272143" y="1156607"/>
            <a:ext cx="6738257" cy="5078313"/>
          </a:xfrm>
          <a:prstGeom prst="rect">
            <a:avLst/>
          </a:prstGeom>
          <a:noFill/>
        </p:spPr>
        <p:txBody>
          <a:bodyPr wrap="square" rtlCol="0">
            <a:spAutoFit/>
          </a:bodyPr>
          <a:lstStyle/>
          <a:p>
            <a:pPr marL="285750" indent="-285750" algn="l">
              <a:buFont typeface="Arial" panose="020B0604020202020204" pitchFamily="34" charset="0"/>
              <a:buChar char="•"/>
            </a:pPr>
            <a:r>
              <a:rPr lang="en-US"/>
              <a:t>Robinson D., Perryman S., and Hayday S. (2004). The Drivers of Employee Engagement Report 408, Institute for Employment Studies, UK </a:t>
            </a:r>
          </a:p>
          <a:p>
            <a:pPr marL="285750" indent="-285750" algn="l">
              <a:buFont typeface="Arial" panose="020B0604020202020204" pitchFamily="34" charset="0"/>
              <a:buChar char="•"/>
            </a:pPr>
            <a:r>
              <a:rPr lang="en-US">
                <a:hlinkClick r:id="rId2"/>
              </a:rPr>
              <a:t>https://www.nudgerewards.com/blog/brands-taking-the-employee-experience-to-the-next-level/</a:t>
            </a:r>
            <a:endParaRPr lang="en-US"/>
          </a:p>
          <a:p>
            <a:pPr marL="285750" indent="-285750" algn="l">
              <a:buFont typeface="Arial" panose="020B0604020202020204" pitchFamily="34" charset="0"/>
              <a:buChar char="•"/>
            </a:pPr>
            <a:endParaRPr lang="en-US"/>
          </a:p>
          <a:p>
            <a:pPr marL="285750" indent="-285750" algn="l">
              <a:buFont typeface="Arial" panose="020B0604020202020204" pitchFamily="34" charset="0"/>
              <a:buChar char="•"/>
            </a:pPr>
            <a:r>
              <a:rPr lang="en-US"/>
              <a:t>Employee Engagement: A Literature Review Sandeep Kular, Mark Gatenby, Chris Rees, Emma Soane, Katie Truss(2008)</a:t>
            </a:r>
          </a:p>
          <a:p>
            <a:pPr marL="285750" indent="-285750" algn="l">
              <a:buFont typeface="Arial" panose="020B0604020202020204" pitchFamily="34" charset="0"/>
              <a:buChar char="•"/>
            </a:pPr>
            <a:r>
              <a:rPr lang="en-US">
                <a:hlinkClick r:id="rId3"/>
              </a:rPr>
              <a:t>https://www.researchgate.net/figure/Research-Model-Individual-Factors-of-Employee-Engagement-and-Work-Outcomes_fig1_225034035</a:t>
            </a:r>
            <a:endParaRPr lang="en-US"/>
          </a:p>
          <a:p>
            <a:pPr marL="285750" indent="-285750" algn="l">
              <a:buFont typeface="Arial" panose="020B0604020202020204" pitchFamily="34" charset="0"/>
              <a:buChar char="•"/>
            </a:pPr>
            <a:r>
              <a:rPr lang="en-US">
                <a:hlinkClick r:id="rId4"/>
              </a:rPr>
              <a:t>https://www.entrepreneur.com/article/285052</a:t>
            </a:r>
            <a:endParaRPr lang="en-US"/>
          </a:p>
          <a:p>
            <a:pPr marL="285750" indent="-285750" algn="l">
              <a:buFont typeface="Arial" panose="020B0604020202020204" pitchFamily="34" charset="0"/>
              <a:buChar char="•"/>
            </a:pPr>
            <a:endParaRPr lang="en-US"/>
          </a:p>
          <a:p>
            <a:pPr marL="285750" indent="-285750" algn="l">
              <a:buFont typeface="Arial" panose="020B0604020202020204" pitchFamily="34" charset="0"/>
              <a:buChar char="•"/>
            </a:pPr>
            <a:endParaRPr lang="en-US"/>
          </a:p>
          <a:p>
            <a:pPr marL="285750" indent="-285750" algn="l">
              <a:buFont typeface="Arial" panose="020B0604020202020204" pitchFamily="34" charset="0"/>
              <a:buChar char="•"/>
            </a:pPr>
            <a:endParaRPr lang="en-US"/>
          </a:p>
          <a:p>
            <a:pPr marL="285750" indent="-285750" algn="l">
              <a:buFont typeface="Arial" panose="020B0604020202020204" pitchFamily="34" charset="0"/>
              <a:buChar char="•"/>
            </a:pPr>
            <a:endParaRPr lang="en-US"/>
          </a:p>
          <a:p>
            <a:pPr marL="285750" indent="-285750" algn="l">
              <a:buFont typeface="Arial" panose="020B0604020202020204" pitchFamily="34" charset="0"/>
              <a:buChar char="•"/>
            </a:pPr>
            <a:endParaRPr lang="en-US"/>
          </a:p>
        </p:txBody>
      </p:sp>
    </p:spTree>
    <p:extLst>
      <p:ext uri="{BB962C8B-B14F-4D97-AF65-F5344CB8AC3E}">
        <p14:creationId xmlns:p14="http://schemas.microsoft.com/office/powerpoint/2010/main" val="4288305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39224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Droplet</vt:lpstr>
      <vt:lpstr>Employees engagment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Employees engagment</dc:title>
  <dc:creator>Monika.owczarzak@icloud.com</dc:creator>
  <cp:lastModifiedBy>Monika.owczarzak@icloud.com</cp:lastModifiedBy>
  <cp:revision>3</cp:revision>
  <dcterms:created xsi:type="dcterms:W3CDTF">2020-11-08T04:35:35Z</dcterms:created>
  <dcterms:modified xsi:type="dcterms:W3CDTF">2020-11-08T14:36:48Z</dcterms:modified>
</cp:coreProperties>
</file>