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648" r:id="rId2"/>
  </p:sldMasterIdLst>
  <p:sldIdLst>
    <p:sldId id="256" r:id="rId3"/>
    <p:sldId id="257" r:id="rId4"/>
    <p:sldId id="265" r:id="rId5"/>
    <p:sldId id="258" r:id="rId6"/>
    <p:sldId id="259" r:id="rId7"/>
    <p:sldId id="260" r:id="rId8"/>
    <p:sldId id="261" r:id="rId9"/>
    <p:sldId id="262" r:id="rId10"/>
    <p:sldId id="266" r:id="rId11"/>
    <p:sldId id="267" r:id="rId12"/>
    <p:sldId id="264"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E6C4CA-A0B7-0F2E-4A0E-BA5F076EE4C3}" v="212" dt="2022-03-27T08:34:20.516"/>
    <p1510:client id="{E36A1E07-AEF0-4823-8A7B-7DB05B86A8C7}" v="315" dt="2022-03-26T19:40:17.2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olay Kermedchiev (2112598)" userId="S::2112598@student.uwtsd.ac.uk::d8c3c783-3caa-4850-909c-bcb659fe4a6b" providerId="AD" clId="Web-{0FE6C4CA-A0B7-0F2E-4A0E-BA5F076EE4C3}"/>
    <pc:docChg chg="modSld">
      <pc:chgData name="Nikolay Kermedchiev (2112598)" userId="S::2112598@student.uwtsd.ac.uk::d8c3c783-3caa-4850-909c-bcb659fe4a6b" providerId="AD" clId="Web-{0FE6C4CA-A0B7-0F2E-4A0E-BA5F076EE4C3}" dt="2022-03-27T08:34:18.391" v="197"/>
      <pc:docMkLst>
        <pc:docMk/>
      </pc:docMkLst>
      <pc:sldChg chg="modSp">
        <pc:chgData name="Nikolay Kermedchiev (2112598)" userId="S::2112598@student.uwtsd.ac.uk::d8c3c783-3caa-4850-909c-bcb659fe4a6b" providerId="AD" clId="Web-{0FE6C4CA-A0B7-0F2E-4A0E-BA5F076EE4C3}" dt="2022-03-27T08:34:18.391" v="197"/>
        <pc:sldMkLst>
          <pc:docMk/>
          <pc:sldMk cId="3691353093" sldId="268"/>
        </pc:sldMkLst>
        <pc:graphicFrameChg chg="mod modGraphic">
          <ac:chgData name="Nikolay Kermedchiev (2112598)" userId="S::2112598@student.uwtsd.ac.uk::d8c3c783-3caa-4850-909c-bcb659fe4a6b" providerId="AD" clId="Web-{0FE6C4CA-A0B7-0F2E-4A0E-BA5F076EE4C3}" dt="2022-03-27T08:34:18.391" v="197"/>
          <ac:graphicFrameMkLst>
            <pc:docMk/>
            <pc:sldMk cId="3691353093" sldId="268"/>
            <ac:graphicFrameMk id="4" creationId="{45286591-9DEE-40D6-861B-569E5A9D47E2}"/>
          </ac:graphicFrameMkLst>
        </pc:graphicFrame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7CF0BCE0-945C-4FDF-95A1-2149B1FF5B83}" type="datetimeFigureOut">
              <a:rPr lang="en-US" smtClean="0"/>
              <a:t>3/27/2022</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38173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CF0BCE0-945C-4FDF-95A1-2149B1FF5B83}"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738251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CF0BCE0-945C-4FDF-95A1-2149B1FF5B83}" type="datetimeFigureOut">
              <a:rPr lang="en-US" smtClean="0"/>
              <a:t>3/27/2022</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056691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CF0BCE0-945C-4FDF-95A1-2149B1FF5B83}"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773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CF0BCE0-945C-4FDF-95A1-2149B1FF5B83}" type="datetimeFigureOut">
              <a:rPr lang="en-US" smtClean="0"/>
              <a:t>3/27/2022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225815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CF0BCE0-945C-4FDF-95A1-2149B1FF5B83}" type="datetimeFigureOut">
              <a:rPr lang="en-US" smtClean="0"/>
              <a:t>3/27/2022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96635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F0BCE0-945C-4FDF-95A1-2149B1FF5B83}" type="datetimeFigureOut">
              <a:rPr lang="en-US" smtClean="0"/>
              <a:t>3/27/2022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31380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CF0BCE0-945C-4FDF-95A1-2149B1FF5B83}"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589417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CF0BCE0-945C-4FDF-95A1-2149B1FF5B83}"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968050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lgn="r"/>
            <a:fld id="{7CF0BCE0-945C-4FDF-95A1-2149B1FF5B83}" type="datetimeFigureOut">
              <a:rPr lang="en-US" smtClean="0"/>
              <a:pPr algn="r"/>
              <a:t>3/27/2022</a:t>
            </a:fld>
            <a:endParaRPr lang="en-US"/>
          </a:p>
        </p:txBody>
      </p:sp>
      <p:sp>
        <p:nvSpPr>
          <p:cNvPr id="6" name="Footer Placeholder 5"/>
          <p:cNvSpPr>
            <a:spLocks noGrp="1"/>
          </p:cNvSpPr>
          <p:nvPr>
            <p:ph type="ftr" sz="quarter" idx="11"/>
          </p:nvPr>
        </p:nvSpPr>
        <p:spPr/>
        <p:txBody>
          <a:bodyPr/>
          <a:lstStyle/>
          <a:p>
            <a:endParaRPr lang="en-US" sz="1000"/>
          </a:p>
        </p:txBody>
      </p:sp>
      <p:sp>
        <p:nvSpPr>
          <p:cNvPr id="7" name="Slide Number Placeholder 6"/>
          <p:cNvSpPr>
            <a:spLocks noGrp="1"/>
          </p:cNvSpPr>
          <p:nvPr>
            <p:ph type="sldNum" sz="quarter" idx="12"/>
          </p:nvPr>
        </p:nvSpPr>
        <p:spPr/>
        <p:txBody>
          <a:body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3516357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algn="r"/>
            <a:fld id="{7CF0BCE0-945C-4FDF-95A1-2149B1FF5B83}" type="datetimeFigureOut">
              <a:rPr lang="en-US" smtClean="0"/>
              <a:pPr algn="r"/>
              <a:t>3/27/2022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sz="1000"/>
          </a:p>
        </p:txBody>
      </p:sp>
      <p:sp>
        <p:nvSpPr>
          <p:cNvPr id="7" name="Slide Number Placeholder 6"/>
          <p:cNvSpPr>
            <a:spLocks noGrp="1"/>
          </p:cNvSpPr>
          <p:nvPr>
            <p:ph type="sldNum" sz="quarter" idx="12"/>
          </p:nvPr>
        </p:nvSpPr>
        <p:spPr>
          <a:xfrm>
            <a:off x="10862452" y="381000"/>
            <a:ext cx="643748" cy="365125"/>
          </a:xfrm>
        </p:spPr>
        <p:txBody>
          <a:body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2091613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pPr algn="r"/>
            <a:fld id="{7CF0BCE0-945C-4FDF-95A1-2149B1FF5B83}" type="datetimeFigureOut">
              <a:rPr lang="en-US" smtClean="0"/>
              <a:pPr algn="r"/>
              <a:t>3/27/2022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sz="1000"/>
          </a:p>
        </p:txBody>
      </p:sp>
      <p:sp>
        <p:nvSpPr>
          <p:cNvPr id="7" name="Slide Number Placeholder 6"/>
          <p:cNvSpPr>
            <a:spLocks noGrp="1"/>
          </p:cNvSpPr>
          <p:nvPr>
            <p:ph type="sldNum" sz="quarter" idx="12"/>
          </p:nvPr>
        </p:nvSpPr>
        <p:spPr>
          <a:xfrm>
            <a:off x="10862452" y="381000"/>
            <a:ext cx="643748" cy="365125"/>
          </a:xfrm>
        </p:spPr>
        <p:txBody>
          <a:bodyPr/>
          <a:lstStyle/>
          <a:p>
            <a:fld id="{4CD77608-3819-479B-BB98-C216BA724EFE}" type="slidenum">
              <a:rPr lang="en-US" smtClean="0"/>
              <a:pPr/>
              <a:t>‹#›</a:t>
            </a:fld>
            <a:endParaRPr lang="en-US" sz="100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3459749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pPr algn="r"/>
            <a:fld id="{7CF0BCE0-945C-4FDF-95A1-2149B1FF5B83}" type="datetimeFigureOut">
              <a:rPr lang="en-US" smtClean="0"/>
              <a:pPr algn="r"/>
              <a:t>3/27/2022</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sz="1000"/>
          </a:p>
        </p:txBody>
      </p:sp>
      <p:sp>
        <p:nvSpPr>
          <p:cNvPr id="7" name="Slide Number Placeholder 6"/>
          <p:cNvSpPr>
            <a:spLocks noGrp="1"/>
          </p:cNvSpPr>
          <p:nvPr>
            <p:ph type="sldNum" sz="quarter" idx="12"/>
          </p:nvPr>
        </p:nvSpPr>
        <p:spPr>
          <a:xfrm>
            <a:off x="10862452" y="381000"/>
            <a:ext cx="643748" cy="365125"/>
          </a:xfrm>
        </p:spPr>
        <p:txBody>
          <a:body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21667255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lgn="r"/>
            <a:fld id="{7CF0BCE0-945C-4FDF-95A1-2149B1FF5B83}" type="datetimeFigureOut">
              <a:rPr lang="en-US" smtClean="0"/>
              <a:pPr algn="r"/>
              <a:t>3/27/2022</a:t>
            </a:fld>
            <a:endParaRPr lang="en-US"/>
          </a:p>
        </p:txBody>
      </p:sp>
      <p:sp>
        <p:nvSpPr>
          <p:cNvPr id="4" name="Footer Placeholder 3"/>
          <p:cNvSpPr>
            <a:spLocks noGrp="1"/>
          </p:cNvSpPr>
          <p:nvPr>
            <p:ph type="ftr" sz="quarter" idx="11"/>
          </p:nvPr>
        </p:nvSpPr>
        <p:spPr/>
        <p:txBody>
          <a:bodyPr/>
          <a:lstStyle/>
          <a:p>
            <a:endParaRPr lang="en-US" sz="1000"/>
          </a:p>
        </p:txBody>
      </p:sp>
      <p:sp>
        <p:nvSpPr>
          <p:cNvPr id="5" name="Slide Number Placeholder 4"/>
          <p:cNvSpPr>
            <a:spLocks noGrp="1"/>
          </p:cNvSpPr>
          <p:nvPr>
            <p:ph type="sldNum" sz="quarter" idx="12"/>
          </p:nvPr>
        </p:nvSpPr>
        <p:spPr/>
        <p:txBody>
          <a:body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3600703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lgn="r"/>
            <a:fld id="{7CF0BCE0-945C-4FDF-95A1-2149B1FF5B83}" type="datetimeFigureOut">
              <a:rPr lang="en-US" smtClean="0"/>
              <a:pPr algn="r"/>
              <a:t>3/27/2022</a:t>
            </a:fld>
            <a:endParaRPr lang="en-US"/>
          </a:p>
        </p:txBody>
      </p:sp>
      <p:sp>
        <p:nvSpPr>
          <p:cNvPr id="4" name="Footer Placeholder 3"/>
          <p:cNvSpPr>
            <a:spLocks noGrp="1"/>
          </p:cNvSpPr>
          <p:nvPr>
            <p:ph type="ftr" sz="quarter" idx="11"/>
          </p:nvPr>
        </p:nvSpPr>
        <p:spPr/>
        <p:txBody>
          <a:bodyPr/>
          <a:lstStyle/>
          <a:p>
            <a:endParaRPr lang="en-US" sz="1000"/>
          </a:p>
        </p:txBody>
      </p:sp>
      <p:sp>
        <p:nvSpPr>
          <p:cNvPr id="5" name="Slide Number Placeholder 4"/>
          <p:cNvSpPr>
            <a:spLocks noGrp="1"/>
          </p:cNvSpPr>
          <p:nvPr>
            <p:ph type="sldNum" sz="quarter" idx="12"/>
          </p:nvPr>
        </p:nvSpPr>
        <p:spPr/>
        <p:txBody>
          <a:body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12828714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CF0BCE0-945C-4FDF-95A1-2149B1FF5B83}"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201679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7CF0BCE0-945C-4FDF-95A1-2149B1FF5B83}" type="datetimeFigureOut">
              <a:rPr lang="en-US" smtClean="0"/>
              <a:t>3/27/2022</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5140287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58D0F-06C2-42ED-B76A-32556DCC40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3A532B-5A33-4EFF-B932-14CE44BA46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AC577ED-633A-47EF-9379-3A58E2105216}"/>
              </a:ext>
            </a:extLst>
          </p:cNvPr>
          <p:cNvSpPr>
            <a:spLocks noGrp="1"/>
          </p:cNvSpPr>
          <p:nvPr>
            <p:ph type="dt" sz="half" idx="10"/>
          </p:nvPr>
        </p:nvSpPr>
        <p:spPr/>
        <p:txBody>
          <a:bodyPr/>
          <a:lstStyle/>
          <a:p>
            <a:fld id="{DBCC1729-8208-4FFE-94C9-868871018AAC}" type="datetimeFigureOut">
              <a:rPr lang="en-GB" smtClean="0"/>
              <a:t>27/03/2022</a:t>
            </a:fld>
            <a:endParaRPr lang="en-GB"/>
          </a:p>
        </p:txBody>
      </p:sp>
      <p:sp>
        <p:nvSpPr>
          <p:cNvPr id="5" name="Footer Placeholder 4">
            <a:extLst>
              <a:ext uri="{FF2B5EF4-FFF2-40B4-BE49-F238E27FC236}">
                <a16:creationId xmlns:a16="http://schemas.microsoft.com/office/drawing/2014/main" id="{33FB7B6F-793D-4053-919E-EBFD32B304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60AC39-D64F-46F3-9F1A-CD5013DA16BE}"/>
              </a:ext>
            </a:extLst>
          </p:cNvPr>
          <p:cNvSpPr>
            <a:spLocks noGrp="1"/>
          </p:cNvSpPr>
          <p:nvPr>
            <p:ph type="sldNum" sz="quarter" idx="12"/>
          </p:nvPr>
        </p:nvSpPr>
        <p:spPr/>
        <p:txBody>
          <a:bodyPr/>
          <a:lstStyle/>
          <a:p>
            <a:fld id="{8F2D5017-739E-42C0-B375-FE72A1EB751B}" type="slidenum">
              <a:rPr lang="en-GB" smtClean="0"/>
              <a:t>‹#›</a:t>
            </a:fld>
            <a:endParaRPr lang="en-GB"/>
          </a:p>
        </p:txBody>
      </p:sp>
    </p:spTree>
    <p:extLst>
      <p:ext uri="{BB962C8B-B14F-4D97-AF65-F5344CB8AC3E}">
        <p14:creationId xmlns:p14="http://schemas.microsoft.com/office/powerpoint/2010/main" val="3389596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lgn="r"/>
            <a:fld id="{7CF0BCE0-945C-4FDF-95A1-2149B1FF5B83}" type="datetimeFigureOut">
              <a:rPr lang="en-US" smtClean="0"/>
              <a:pPr algn="r"/>
              <a:t>3/27/2022</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sz="100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CD77608-3819-479B-BB98-C216BA724EFE}" type="slidenum">
              <a:rPr lang="en-US" smtClean="0"/>
              <a:pPr/>
              <a:t>‹#›</a:t>
            </a:fld>
            <a:endParaRPr lang="en-US" sz="1000"/>
          </a:p>
        </p:txBody>
      </p:sp>
    </p:spTree>
    <p:extLst>
      <p:ext uri="{BB962C8B-B14F-4D97-AF65-F5344CB8AC3E}">
        <p14:creationId xmlns:p14="http://schemas.microsoft.com/office/powerpoint/2010/main" val="1155933117"/>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FFF2F0-624B-4F86-9282-0D676C1D27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FEA550-B192-4864-854F-A13D49126A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4BF382-8599-478D-9D88-BFEF042C30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CC1729-8208-4FFE-94C9-868871018AAC}" type="datetimeFigureOut">
              <a:rPr lang="en-GB" smtClean="0"/>
              <a:t>27/03/2022</a:t>
            </a:fld>
            <a:endParaRPr lang="en-GB"/>
          </a:p>
        </p:txBody>
      </p:sp>
      <p:sp>
        <p:nvSpPr>
          <p:cNvPr id="5" name="Footer Placeholder 4">
            <a:extLst>
              <a:ext uri="{FF2B5EF4-FFF2-40B4-BE49-F238E27FC236}">
                <a16:creationId xmlns:a16="http://schemas.microsoft.com/office/drawing/2014/main" id="{E5ADE118-7433-4812-AD2D-15C5D17004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38CDD53-CD69-4A8E-A1E2-FB50C51263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2D5017-739E-42C0-B375-FE72A1EB751B}" type="slidenum">
              <a:rPr lang="en-GB" smtClean="0"/>
              <a:t>‹#›</a:t>
            </a:fld>
            <a:endParaRPr lang="en-GB"/>
          </a:p>
        </p:txBody>
      </p:sp>
    </p:spTree>
    <p:extLst>
      <p:ext uri="{BB962C8B-B14F-4D97-AF65-F5344CB8AC3E}">
        <p14:creationId xmlns:p14="http://schemas.microsoft.com/office/powerpoint/2010/main" val="3181916383"/>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2112598@student.uwtsd.ac.uk" TargetMode="External"/><Relationship Id="rId2" Type="http://schemas.openxmlformats.org/officeDocument/2006/relationships/hyperlink" Target="mailto:2106756@student.uwtsd.ac.uk"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mailto:2028674@sdent.uwtsd.ac.uk" TargetMode="External"/><Relationship Id="rId4" Type="http://schemas.openxmlformats.org/officeDocument/2006/relationships/hyperlink" Target="mailto:2112745@student.uwtsd.ac.uk"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leanchange.org/lean-change-management/"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mailto:2112598@student.uwtsd.ac.u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mailto:2112598@student.uwtsd.ac.uk" TargetMode="External"/><Relationship Id="rId1" Type="http://schemas.openxmlformats.org/officeDocument/2006/relationships/slideLayout" Target="../slideLayouts/slideLayout2.xml"/><Relationship Id="rId4" Type="http://schemas.openxmlformats.org/officeDocument/2006/relationships/hyperlink" Target="https://courses.lumenlearning.com/wmopen-organizationalbehavior/chapter/key-components-of-communication/" TargetMode="External"/></Relationships>
</file>

<file path=ppt/slides/_rels/slide7.xml.rels><?xml version="1.0" encoding="UTF-8" standalone="yes"?>
<Relationships xmlns="http://schemas.openxmlformats.org/package/2006/relationships"><Relationship Id="rId2" Type="http://schemas.openxmlformats.org/officeDocument/2006/relationships/hyperlink" Target="mailto:2112598@student.uwtsd.ac.uk"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mailto:2112745@student.uwtsd.ac.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1503D-05ED-46E3-9CCB-E177A6AD4FD9}"/>
              </a:ext>
            </a:extLst>
          </p:cNvPr>
          <p:cNvSpPr>
            <a:spLocks noGrp="1"/>
          </p:cNvSpPr>
          <p:nvPr>
            <p:ph type="ctrTitle"/>
          </p:nvPr>
        </p:nvSpPr>
        <p:spPr>
          <a:xfrm>
            <a:off x="481409" y="367397"/>
            <a:ext cx="4554821" cy="2186096"/>
          </a:xfrm>
        </p:spPr>
        <p:txBody>
          <a:bodyPr vert="horz" lIns="91440" tIns="45720" rIns="91440" bIns="45720" rtlCol="0" anchor="t">
            <a:normAutofit fontScale="90000"/>
          </a:bodyPr>
          <a:lstStyle/>
          <a:p>
            <a:r>
              <a:rPr lang="en-US" sz="3800"/>
              <a:t>Strategies for effective communication in a business setting.</a:t>
            </a:r>
          </a:p>
        </p:txBody>
      </p:sp>
      <p:sp>
        <p:nvSpPr>
          <p:cNvPr id="3" name="Subtitle 2">
            <a:extLst>
              <a:ext uri="{FF2B5EF4-FFF2-40B4-BE49-F238E27FC236}">
                <a16:creationId xmlns:a16="http://schemas.microsoft.com/office/drawing/2014/main" id="{C9BA4F22-2254-414B-8DD2-36B6727CAAEA}"/>
              </a:ext>
            </a:extLst>
          </p:cNvPr>
          <p:cNvSpPr>
            <a:spLocks noGrp="1"/>
          </p:cNvSpPr>
          <p:nvPr>
            <p:ph type="subTitle" idx="1"/>
          </p:nvPr>
        </p:nvSpPr>
        <p:spPr>
          <a:xfrm>
            <a:off x="7059427" y="752644"/>
            <a:ext cx="4442481" cy="3879370"/>
          </a:xfrm>
        </p:spPr>
        <p:txBody>
          <a:bodyPr vert="horz" lIns="91440" tIns="45720" rIns="91440" bIns="45720" rtlCol="0" anchor="t">
            <a:normAutofit/>
          </a:bodyPr>
          <a:lstStyle/>
          <a:p>
            <a:pPr indent="-270000">
              <a:lnSpc>
                <a:spcPct val="115000"/>
              </a:lnSpc>
              <a:buFont typeface="Arial" panose="020B0604020202020204" pitchFamily="34" charset="0"/>
              <a:buChar char="•"/>
            </a:pPr>
            <a:r>
              <a:rPr lang="en-US" sz="1400" spc="50"/>
              <a:t>BY</a:t>
            </a:r>
          </a:p>
          <a:p>
            <a:pPr indent="-270000">
              <a:lnSpc>
                <a:spcPct val="115000"/>
              </a:lnSpc>
              <a:buFont typeface="Arial" panose="020B0604020202020204" pitchFamily="34" charset="0"/>
              <a:buChar char="•"/>
            </a:pPr>
            <a:r>
              <a:rPr lang="en-US" sz="1400" spc="50"/>
              <a:t>Nargas Ahmadzai</a:t>
            </a:r>
          </a:p>
          <a:p>
            <a:pPr indent="-270000">
              <a:lnSpc>
                <a:spcPct val="115000"/>
              </a:lnSpc>
              <a:buFont typeface="Arial" panose="020B0604020202020204" pitchFamily="34" charset="0"/>
              <a:buChar char="•"/>
            </a:pPr>
            <a:r>
              <a:rPr lang="en-US" sz="1400" spc="50">
                <a:hlinkClick r:id="rId2"/>
              </a:rPr>
              <a:t>2106756@student.uwtsd.ac.uk</a:t>
            </a:r>
            <a:endParaRPr lang="en-US" sz="1400" spc="50"/>
          </a:p>
          <a:p>
            <a:pPr indent="-270000">
              <a:lnSpc>
                <a:spcPct val="115000"/>
              </a:lnSpc>
              <a:buFont typeface="Arial" panose="020B0604020202020204" pitchFamily="34" charset="0"/>
              <a:buChar char="•"/>
            </a:pPr>
            <a:r>
              <a:rPr lang="en-US" sz="1400" spc="50"/>
              <a:t>Nikolay </a:t>
            </a:r>
            <a:r>
              <a:rPr lang="en-US" sz="1400" spc="50" err="1"/>
              <a:t>Kermedchiev</a:t>
            </a:r>
            <a:endParaRPr lang="en-US" sz="1400" spc="50"/>
          </a:p>
          <a:p>
            <a:pPr indent="-270000">
              <a:lnSpc>
                <a:spcPct val="115000"/>
              </a:lnSpc>
              <a:buFont typeface="Arial" panose="020B0604020202020204" pitchFamily="34" charset="0"/>
              <a:buChar char="•"/>
            </a:pPr>
            <a:r>
              <a:rPr lang="en-US" sz="1400" spc="50">
                <a:hlinkClick r:id="rId3"/>
              </a:rPr>
              <a:t>2112598@student.uwtsd.ac.uk</a:t>
            </a:r>
            <a:endParaRPr lang="en-US" sz="1400" spc="50"/>
          </a:p>
          <a:p>
            <a:pPr indent="-270000">
              <a:lnSpc>
                <a:spcPct val="115000"/>
              </a:lnSpc>
              <a:buFont typeface="Arial" panose="020B0604020202020204" pitchFamily="34" charset="0"/>
              <a:buChar char="•"/>
            </a:pPr>
            <a:r>
              <a:rPr lang="en-US" sz="1400" spc="50"/>
              <a:t>Nasar Ali</a:t>
            </a:r>
          </a:p>
          <a:p>
            <a:pPr indent="-270000">
              <a:lnSpc>
                <a:spcPct val="115000"/>
              </a:lnSpc>
              <a:buFont typeface="Arial" panose="020B0604020202020204" pitchFamily="34" charset="0"/>
              <a:buChar char="•"/>
            </a:pPr>
            <a:r>
              <a:rPr lang="en-US" sz="1400" spc="50">
                <a:hlinkClick r:id="rId4"/>
              </a:rPr>
              <a:t>2112745@student.uwtsd.ac.uk</a:t>
            </a:r>
            <a:endParaRPr lang="en-US" sz="1400" spc="50"/>
          </a:p>
          <a:p>
            <a:pPr indent="-270000">
              <a:lnSpc>
                <a:spcPct val="115000"/>
              </a:lnSpc>
              <a:buFont typeface="Arial" panose="020B0604020202020204" pitchFamily="34" charset="0"/>
              <a:buChar char="•"/>
            </a:pPr>
            <a:r>
              <a:rPr lang="en-US" sz="1400" spc="50"/>
              <a:t>Dominic Jones</a:t>
            </a:r>
          </a:p>
          <a:p>
            <a:pPr indent="-270000">
              <a:lnSpc>
                <a:spcPct val="115000"/>
              </a:lnSpc>
              <a:buFont typeface="Arial" panose="020B0604020202020204" pitchFamily="34" charset="0"/>
              <a:buChar char="•"/>
            </a:pPr>
            <a:r>
              <a:rPr lang="en-US" sz="1400" spc="50">
                <a:hlinkClick r:id="rId5"/>
              </a:rPr>
              <a:t>2028674@sdent.uwtsd.ac.uk</a:t>
            </a:r>
            <a:endParaRPr lang="en-US" sz="1400" spc="50"/>
          </a:p>
          <a:p>
            <a:pPr indent="-270000">
              <a:lnSpc>
                <a:spcPct val="115000"/>
              </a:lnSpc>
              <a:buFont typeface="Arial" panose="020B0604020202020204" pitchFamily="34" charset="0"/>
              <a:buChar char="•"/>
            </a:pPr>
            <a:endParaRPr lang="en-US" sz="1400" spc="50"/>
          </a:p>
        </p:txBody>
      </p:sp>
      <p:pic>
        <p:nvPicPr>
          <p:cNvPr id="4" name="Picture 3">
            <a:extLst>
              <a:ext uri="{FF2B5EF4-FFF2-40B4-BE49-F238E27FC236}">
                <a16:creationId xmlns:a16="http://schemas.microsoft.com/office/drawing/2014/main" id="{318A10F4-87F2-BD61-B268-C17ABB474848}"/>
              </a:ext>
            </a:extLst>
          </p:cNvPr>
          <p:cNvPicPr>
            <a:picLocks noChangeAspect="1"/>
          </p:cNvPicPr>
          <p:nvPr/>
        </p:nvPicPr>
        <p:blipFill rotWithShape="1">
          <a:blip r:embed="rId6"/>
          <a:stretch/>
        </p:blipFill>
        <p:spPr>
          <a:xfrm>
            <a:off x="499618" y="2815265"/>
            <a:ext cx="6049714" cy="3402964"/>
          </a:xfrm>
          <a:prstGeom prst="rect">
            <a:avLst/>
          </a:prstGeom>
        </p:spPr>
      </p:pic>
      <p:sp>
        <p:nvSpPr>
          <p:cNvPr id="5" name="TextBox 4">
            <a:extLst>
              <a:ext uri="{FF2B5EF4-FFF2-40B4-BE49-F238E27FC236}">
                <a16:creationId xmlns:a16="http://schemas.microsoft.com/office/drawing/2014/main" id="{A41C0F8E-D533-47C3-8F6E-60D4394049AB}"/>
              </a:ext>
            </a:extLst>
          </p:cNvPr>
          <p:cNvSpPr txBox="1"/>
          <p:nvPr/>
        </p:nvSpPr>
        <p:spPr>
          <a:xfrm>
            <a:off x="7037138" y="4647398"/>
            <a:ext cx="4159242" cy="646331"/>
          </a:xfrm>
          <a:prstGeom prst="rect">
            <a:avLst/>
          </a:prstGeom>
          <a:noFill/>
        </p:spPr>
        <p:txBody>
          <a:bodyPr wrap="square" rtlCol="0">
            <a:spAutoFit/>
          </a:bodyPr>
          <a:lstStyle/>
          <a:p>
            <a:r>
              <a:rPr lang="en-US"/>
              <a:t>BMSW 4002</a:t>
            </a:r>
          </a:p>
          <a:p>
            <a:r>
              <a:rPr lang="en-US" sz="1800" kern="1200">
                <a:solidFill>
                  <a:schemeClr val="tx1"/>
                </a:solidFill>
                <a:latin typeface="+mn-lt"/>
                <a:ea typeface="+mn-ea"/>
                <a:cs typeface="+mn-cs"/>
              </a:rPr>
              <a:t>LECTURER   DALE CLARKE</a:t>
            </a:r>
          </a:p>
        </p:txBody>
      </p:sp>
    </p:spTree>
    <p:extLst>
      <p:ext uri="{BB962C8B-B14F-4D97-AF65-F5344CB8AC3E}">
        <p14:creationId xmlns:p14="http://schemas.microsoft.com/office/powerpoint/2010/main" val="250933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7ACF0-BFEC-4145-8290-BF467E462F2F}"/>
              </a:ext>
            </a:extLst>
          </p:cNvPr>
          <p:cNvSpPr>
            <a:spLocks noGrp="1"/>
          </p:cNvSpPr>
          <p:nvPr>
            <p:ph type="title"/>
          </p:nvPr>
        </p:nvSpPr>
        <p:spPr>
          <a:xfrm>
            <a:off x="274321" y="341360"/>
            <a:ext cx="9152312" cy="1097678"/>
          </a:xfrm>
        </p:spPr>
        <p:txBody>
          <a:bodyPr/>
          <a:lstStyle/>
          <a:p>
            <a:r>
              <a:rPr lang="en-GB"/>
              <a:t>         </a:t>
            </a:r>
          </a:p>
        </p:txBody>
      </p:sp>
      <p:sp>
        <p:nvSpPr>
          <p:cNvPr id="3" name="Content Placeholder 2">
            <a:extLst>
              <a:ext uri="{FF2B5EF4-FFF2-40B4-BE49-F238E27FC236}">
                <a16:creationId xmlns:a16="http://schemas.microsoft.com/office/drawing/2014/main" id="{0968709D-19C5-48CD-AD9A-0967C7BF4DA1}"/>
              </a:ext>
            </a:extLst>
          </p:cNvPr>
          <p:cNvSpPr>
            <a:spLocks noGrp="1"/>
          </p:cNvSpPr>
          <p:nvPr>
            <p:ph idx="1"/>
          </p:nvPr>
        </p:nvSpPr>
        <p:spPr>
          <a:xfrm>
            <a:off x="550865" y="2069869"/>
            <a:ext cx="10147615" cy="3549536"/>
          </a:xfrm>
        </p:spPr>
        <p:txBody>
          <a:bodyPr/>
          <a:lstStyle/>
          <a:p>
            <a:endParaRPr lang="en-GB"/>
          </a:p>
          <a:p>
            <a:pPr marL="0" indent="0">
              <a:buNone/>
            </a:pPr>
            <a:endParaRPr lang="en-GB"/>
          </a:p>
        </p:txBody>
      </p:sp>
      <p:sp>
        <p:nvSpPr>
          <p:cNvPr id="5" name="TextBox 4">
            <a:extLst>
              <a:ext uri="{FF2B5EF4-FFF2-40B4-BE49-F238E27FC236}">
                <a16:creationId xmlns:a16="http://schemas.microsoft.com/office/drawing/2014/main" id="{9DD041C1-55C8-477E-9063-70E63B5485BE}"/>
              </a:ext>
            </a:extLst>
          </p:cNvPr>
          <p:cNvSpPr txBox="1"/>
          <p:nvPr/>
        </p:nvSpPr>
        <p:spPr>
          <a:xfrm flipH="1">
            <a:off x="6434052" y="6043352"/>
            <a:ext cx="4721628" cy="646331"/>
          </a:xfrm>
          <a:prstGeom prst="rect">
            <a:avLst/>
          </a:prstGeom>
          <a:noFill/>
        </p:spPr>
        <p:txBody>
          <a:bodyPr wrap="square" rtlCol="0">
            <a:spAutoFit/>
          </a:bodyPr>
          <a:lstStyle/>
          <a:p>
            <a:r>
              <a:rPr lang="en-GB"/>
              <a:t>BY NARGAS AHMADZAI</a:t>
            </a:r>
          </a:p>
          <a:p>
            <a:r>
              <a:rPr lang="en-GB"/>
              <a:t>2106756@student.uwtsd.ac.uk</a:t>
            </a:r>
          </a:p>
        </p:txBody>
      </p:sp>
      <p:sp>
        <p:nvSpPr>
          <p:cNvPr id="6" name="TextBox 5">
            <a:extLst>
              <a:ext uri="{FF2B5EF4-FFF2-40B4-BE49-F238E27FC236}">
                <a16:creationId xmlns:a16="http://schemas.microsoft.com/office/drawing/2014/main" id="{471AD123-45FF-49E3-A931-4364167356BD}"/>
              </a:ext>
            </a:extLst>
          </p:cNvPr>
          <p:cNvSpPr txBox="1"/>
          <p:nvPr/>
        </p:nvSpPr>
        <p:spPr>
          <a:xfrm>
            <a:off x="798021" y="3549024"/>
            <a:ext cx="8287789" cy="1754326"/>
          </a:xfrm>
          <a:prstGeom prst="rect">
            <a:avLst/>
          </a:prstGeom>
          <a:noFill/>
        </p:spPr>
        <p:txBody>
          <a:bodyPr wrap="square" rtlCol="0">
            <a:spAutoFit/>
          </a:bodyPr>
          <a:lstStyle/>
          <a:p>
            <a:r>
              <a:rPr lang="en-GB"/>
              <a:t>About this organization</a:t>
            </a:r>
          </a:p>
          <a:p>
            <a:r>
              <a:rPr lang="en-GB"/>
              <a:t>External stakeholders</a:t>
            </a:r>
          </a:p>
          <a:p>
            <a:r>
              <a:rPr lang="en-GB"/>
              <a:t>Channel of communication</a:t>
            </a:r>
          </a:p>
          <a:p>
            <a:r>
              <a:rPr lang="en-GB"/>
              <a:t>Theories and models of communication</a:t>
            </a:r>
          </a:p>
          <a:p>
            <a:r>
              <a:rPr lang="en-GB"/>
              <a:t>Types of barriers</a:t>
            </a:r>
          </a:p>
          <a:p>
            <a:endParaRPr lang="en-GB"/>
          </a:p>
        </p:txBody>
      </p:sp>
      <p:pic>
        <p:nvPicPr>
          <p:cNvPr id="8" name="Picture 7" descr="Logo, company name&#10;&#10;Description automatically generated">
            <a:extLst>
              <a:ext uri="{FF2B5EF4-FFF2-40B4-BE49-F238E27FC236}">
                <a16:creationId xmlns:a16="http://schemas.microsoft.com/office/drawing/2014/main" id="{0155A3DB-17B8-4564-925B-ABB46B3D0F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12328" y="749495"/>
            <a:ext cx="6641868" cy="2226979"/>
          </a:xfrm>
          <a:prstGeom prst="rect">
            <a:avLst/>
          </a:prstGeom>
        </p:spPr>
      </p:pic>
    </p:spTree>
    <p:extLst>
      <p:ext uri="{BB962C8B-B14F-4D97-AF65-F5344CB8AC3E}">
        <p14:creationId xmlns:p14="http://schemas.microsoft.com/office/powerpoint/2010/main" val="1897166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00B6B-E0D9-4070-BE0C-03ED32B0660A}"/>
              </a:ext>
            </a:extLst>
          </p:cNvPr>
          <p:cNvSpPr>
            <a:spLocks noGrp="1"/>
          </p:cNvSpPr>
          <p:nvPr>
            <p:ph type="title"/>
          </p:nvPr>
        </p:nvSpPr>
        <p:spPr>
          <a:xfrm>
            <a:off x="0" y="722807"/>
            <a:ext cx="9900458" cy="1970515"/>
          </a:xfrm>
        </p:spPr>
        <p:txBody>
          <a:bodyPr/>
          <a:lstStyle/>
          <a:p>
            <a:r>
              <a:rPr lang="en-GB"/>
              <a:t>What is amazon known for</a:t>
            </a:r>
          </a:p>
        </p:txBody>
      </p:sp>
      <p:sp>
        <p:nvSpPr>
          <p:cNvPr id="3" name="TextBox 2">
            <a:extLst>
              <a:ext uri="{FF2B5EF4-FFF2-40B4-BE49-F238E27FC236}">
                <a16:creationId xmlns:a16="http://schemas.microsoft.com/office/drawing/2014/main" id="{F3FB9939-3CE1-4E71-9F7F-8DCF79EB7CDD}"/>
              </a:ext>
            </a:extLst>
          </p:cNvPr>
          <p:cNvSpPr txBox="1"/>
          <p:nvPr/>
        </p:nvSpPr>
        <p:spPr>
          <a:xfrm flipH="1">
            <a:off x="7124008" y="5660968"/>
            <a:ext cx="4039985" cy="1200329"/>
          </a:xfrm>
          <a:prstGeom prst="rect">
            <a:avLst/>
          </a:prstGeom>
          <a:noFill/>
        </p:spPr>
        <p:txBody>
          <a:bodyPr wrap="square" rtlCol="0">
            <a:spAutoFit/>
          </a:bodyPr>
          <a:lstStyle/>
          <a:p>
            <a:r>
              <a:rPr lang="en-GB"/>
              <a:t>By</a:t>
            </a:r>
          </a:p>
          <a:p>
            <a:r>
              <a:rPr lang="en-GB"/>
              <a:t>Nargas Ahmadzai</a:t>
            </a:r>
          </a:p>
          <a:p>
            <a:r>
              <a:rPr lang="en-GB"/>
              <a:t>2106756@student.uwtsd.ac.uk</a:t>
            </a:r>
          </a:p>
          <a:p>
            <a:endParaRPr lang="en-GB"/>
          </a:p>
        </p:txBody>
      </p:sp>
      <p:sp>
        <p:nvSpPr>
          <p:cNvPr id="4" name="TextBox 3">
            <a:extLst>
              <a:ext uri="{FF2B5EF4-FFF2-40B4-BE49-F238E27FC236}">
                <a16:creationId xmlns:a16="http://schemas.microsoft.com/office/drawing/2014/main" id="{ABEF7539-FFB0-4F30-BBE7-627665B4AEF2}"/>
              </a:ext>
            </a:extLst>
          </p:cNvPr>
          <p:cNvSpPr txBox="1"/>
          <p:nvPr/>
        </p:nvSpPr>
        <p:spPr>
          <a:xfrm rot="10800000" flipH="1" flipV="1">
            <a:off x="924396" y="3429000"/>
            <a:ext cx="5022518" cy="1200329"/>
          </a:xfrm>
          <a:prstGeom prst="rect">
            <a:avLst/>
          </a:prstGeom>
          <a:noFill/>
        </p:spPr>
        <p:txBody>
          <a:bodyPr wrap="square" rtlCol="0">
            <a:spAutoFit/>
          </a:bodyPr>
          <a:lstStyle/>
          <a:p>
            <a:r>
              <a:rPr lang="en-GB"/>
              <a:t>American online business</a:t>
            </a:r>
          </a:p>
          <a:p>
            <a:r>
              <a:rPr lang="en-GB"/>
              <a:t>Jeff Bezos  1994</a:t>
            </a:r>
          </a:p>
          <a:p>
            <a:r>
              <a:rPr lang="en-GB"/>
              <a:t>Based Washington</a:t>
            </a:r>
          </a:p>
          <a:p>
            <a:endParaRPr lang="en-GB"/>
          </a:p>
        </p:txBody>
      </p:sp>
    </p:spTree>
    <p:extLst>
      <p:ext uri="{BB962C8B-B14F-4D97-AF65-F5344CB8AC3E}">
        <p14:creationId xmlns:p14="http://schemas.microsoft.com/office/powerpoint/2010/main" val="156375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1EF24-55D5-432F-A25B-B87786ADC062}"/>
              </a:ext>
            </a:extLst>
          </p:cNvPr>
          <p:cNvSpPr>
            <a:spLocks noGrp="1"/>
          </p:cNvSpPr>
          <p:nvPr>
            <p:ph type="title"/>
          </p:nvPr>
        </p:nvSpPr>
        <p:spPr>
          <a:xfrm>
            <a:off x="-163802" y="-66546"/>
            <a:ext cx="11105804" cy="1809500"/>
          </a:xfrm>
        </p:spPr>
        <p:txBody>
          <a:bodyPr>
            <a:normAutofit/>
          </a:bodyPr>
          <a:lstStyle/>
          <a:p>
            <a:r>
              <a:rPr lang="en-GB" sz="3200">
                <a:latin typeface="Arial" panose="020B0604020202020204" pitchFamily="34" charset="0"/>
                <a:cs typeface="Arial" panose="020B0604020202020204" pitchFamily="34" charset="0"/>
              </a:rPr>
              <a:t>BENEFITS OF EFFECTIVE COMMUNICATION ON THE BUSINESS PROCESS</a:t>
            </a:r>
          </a:p>
        </p:txBody>
      </p:sp>
      <p:sp>
        <p:nvSpPr>
          <p:cNvPr id="3" name="Content Placeholder 2">
            <a:extLst>
              <a:ext uri="{FF2B5EF4-FFF2-40B4-BE49-F238E27FC236}">
                <a16:creationId xmlns:a16="http://schemas.microsoft.com/office/drawing/2014/main" id="{BCC045F2-293C-4FDF-AAC4-F69BF14832B9}"/>
              </a:ext>
            </a:extLst>
          </p:cNvPr>
          <p:cNvSpPr>
            <a:spLocks noGrp="1"/>
          </p:cNvSpPr>
          <p:nvPr>
            <p:ph idx="1"/>
          </p:nvPr>
        </p:nvSpPr>
        <p:spPr>
          <a:xfrm>
            <a:off x="197178" y="2261882"/>
            <a:ext cx="11355843" cy="4596118"/>
          </a:xfrm>
        </p:spPr>
        <p:txBody>
          <a:bodyPr/>
          <a:lstStyle/>
          <a:p>
            <a:r>
              <a:rPr lang="en-GB"/>
              <a:t>Reduce conflict</a:t>
            </a:r>
          </a:p>
          <a:p>
            <a:r>
              <a:rPr lang="en-GB"/>
              <a:t>Increase engagement</a:t>
            </a:r>
          </a:p>
          <a:p>
            <a:r>
              <a:rPr lang="en-GB"/>
              <a:t>Improve productivity</a:t>
            </a:r>
          </a:p>
          <a:p>
            <a:r>
              <a:rPr lang="en-GB"/>
              <a:t>Build a strong relationship</a:t>
            </a:r>
          </a:p>
          <a:p>
            <a:r>
              <a:rPr lang="en-GB"/>
              <a:t>Job satisfaction</a:t>
            </a:r>
          </a:p>
          <a:p>
            <a:endParaRPr lang="en-GB"/>
          </a:p>
        </p:txBody>
      </p:sp>
      <p:sp>
        <p:nvSpPr>
          <p:cNvPr id="6" name="TextBox 5">
            <a:extLst>
              <a:ext uri="{FF2B5EF4-FFF2-40B4-BE49-F238E27FC236}">
                <a16:creationId xmlns:a16="http://schemas.microsoft.com/office/drawing/2014/main" id="{53439DC9-DA08-4643-9A39-FE598639B02D}"/>
              </a:ext>
            </a:extLst>
          </p:cNvPr>
          <p:cNvSpPr txBox="1"/>
          <p:nvPr/>
        </p:nvSpPr>
        <p:spPr>
          <a:xfrm>
            <a:off x="3634840" y="5835326"/>
            <a:ext cx="5992441" cy="646331"/>
          </a:xfrm>
          <a:prstGeom prst="rect">
            <a:avLst/>
          </a:prstGeom>
          <a:noFill/>
        </p:spPr>
        <p:txBody>
          <a:bodyPr wrap="square" rtlCol="0">
            <a:spAutoFit/>
          </a:bodyPr>
          <a:lstStyle/>
          <a:p>
            <a:r>
              <a:rPr lang="en-US"/>
              <a:t>NARGAS AHMADZAI</a:t>
            </a:r>
          </a:p>
          <a:p>
            <a:r>
              <a:rPr lang="en-US" sz="1800" kern="1200">
                <a:solidFill>
                  <a:schemeClr val="tx1"/>
                </a:solidFill>
                <a:latin typeface="+mn-lt"/>
                <a:ea typeface="+mn-ea"/>
                <a:cs typeface="+mn-cs"/>
              </a:rPr>
              <a:t>2106756@student.uwtsd.ac.uk</a:t>
            </a:r>
          </a:p>
        </p:txBody>
      </p:sp>
      <p:sp>
        <p:nvSpPr>
          <p:cNvPr id="11" name="Oval 10">
            <a:extLst>
              <a:ext uri="{FF2B5EF4-FFF2-40B4-BE49-F238E27FC236}">
                <a16:creationId xmlns:a16="http://schemas.microsoft.com/office/drawing/2014/main" id="{E598F81C-0F47-41E0-9CBC-C791CF36AD56}"/>
              </a:ext>
            </a:extLst>
          </p:cNvPr>
          <p:cNvSpPr/>
          <p:nvPr/>
        </p:nvSpPr>
        <p:spPr>
          <a:xfrm flipH="1">
            <a:off x="6422400" y="1741118"/>
            <a:ext cx="2528583" cy="11704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Upwards to a supervisor</a:t>
            </a:r>
          </a:p>
        </p:txBody>
      </p:sp>
      <p:sp>
        <p:nvSpPr>
          <p:cNvPr id="12" name="Oval 11">
            <a:extLst>
              <a:ext uri="{FF2B5EF4-FFF2-40B4-BE49-F238E27FC236}">
                <a16:creationId xmlns:a16="http://schemas.microsoft.com/office/drawing/2014/main" id="{171D07A5-A99C-40EE-BA4E-32E69BF1E5C5}"/>
              </a:ext>
            </a:extLst>
          </p:cNvPr>
          <p:cNvSpPr/>
          <p:nvPr/>
        </p:nvSpPr>
        <p:spPr>
          <a:xfrm>
            <a:off x="3990109" y="2585257"/>
            <a:ext cx="2261062" cy="15627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Diagonally to a different department</a:t>
            </a:r>
          </a:p>
        </p:txBody>
      </p:sp>
      <p:sp>
        <p:nvSpPr>
          <p:cNvPr id="13" name="Rectangle 12">
            <a:extLst>
              <a:ext uri="{FF2B5EF4-FFF2-40B4-BE49-F238E27FC236}">
                <a16:creationId xmlns:a16="http://schemas.microsoft.com/office/drawing/2014/main" id="{0660703A-C51F-4170-B8D5-CA78B4B33166}"/>
              </a:ext>
            </a:extLst>
          </p:cNvPr>
          <p:cNvSpPr/>
          <p:nvPr/>
        </p:nvSpPr>
        <p:spPr>
          <a:xfrm rot="10800000" flipV="1">
            <a:off x="6951426" y="3544706"/>
            <a:ext cx="2425329" cy="8709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communication</a:t>
            </a:r>
          </a:p>
        </p:txBody>
      </p:sp>
      <p:sp>
        <p:nvSpPr>
          <p:cNvPr id="14" name="Oval 13">
            <a:extLst>
              <a:ext uri="{FF2B5EF4-FFF2-40B4-BE49-F238E27FC236}">
                <a16:creationId xmlns:a16="http://schemas.microsoft.com/office/drawing/2014/main" id="{4BAAEDFF-FD97-48A8-B12A-AFDDFB2C5BBC}"/>
              </a:ext>
            </a:extLst>
          </p:cNvPr>
          <p:cNvSpPr/>
          <p:nvPr/>
        </p:nvSpPr>
        <p:spPr>
          <a:xfrm>
            <a:off x="7930342" y="5122496"/>
            <a:ext cx="2352502" cy="12465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Downward to a subordinate</a:t>
            </a:r>
          </a:p>
        </p:txBody>
      </p:sp>
      <p:sp>
        <p:nvSpPr>
          <p:cNvPr id="15" name="Oval 14">
            <a:extLst>
              <a:ext uri="{FF2B5EF4-FFF2-40B4-BE49-F238E27FC236}">
                <a16:creationId xmlns:a16="http://schemas.microsoft.com/office/drawing/2014/main" id="{4E02325C-EEF0-4249-8FC7-5998243D9896}"/>
              </a:ext>
            </a:extLst>
          </p:cNvPr>
          <p:cNvSpPr/>
          <p:nvPr/>
        </p:nvSpPr>
        <p:spPr>
          <a:xfrm>
            <a:off x="9982881" y="2819141"/>
            <a:ext cx="1751989" cy="11210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Literally to co-worker</a:t>
            </a:r>
          </a:p>
        </p:txBody>
      </p:sp>
      <p:cxnSp>
        <p:nvCxnSpPr>
          <p:cNvPr id="17" name="Straight Arrow Connector 16">
            <a:extLst>
              <a:ext uri="{FF2B5EF4-FFF2-40B4-BE49-F238E27FC236}">
                <a16:creationId xmlns:a16="http://schemas.microsoft.com/office/drawing/2014/main" id="{B11D28DE-6978-4108-B002-95C11DF300D4}"/>
              </a:ext>
            </a:extLst>
          </p:cNvPr>
          <p:cNvCxnSpPr>
            <a:cxnSpLocks/>
          </p:cNvCxnSpPr>
          <p:nvPr/>
        </p:nvCxnSpPr>
        <p:spPr>
          <a:xfrm flipH="1" flipV="1">
            <a:off x="6168044" y="3740739"/>
            <a:ext cx="926034" cy="407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F0763F5-2D15-4F73-9EAB-67FA95658DD1}"/>
              </a:ext>
            </a:extLst>
          </p:cNvPr>
          <p:cNvCxnSpPr>
            <a:cxnSpLocks/>
          </p:cNvCxnSpPr>
          <p:nvPr/>
        </p:nvCxnSpPr>
        <p:spPr>
          <a:xfrm flipH="1" flipV="1">
            <a:off x="8375073" y="2897505"/>
            <a:ext cx="87283" cy="6472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C7B75D9-E0CC-475F-B5F5-9316A01DC7BD}"/>
              </a:ext>
            </a:extLst>
          </p:cNvPr>
          <p:cNvCxnSpPr>
            <a:cxnSpLocks/>
          </p:cNvCxnSpPr>
          <p:nvPr/>
        </p:nvCxnSpPr>
        <p:spPr>
          <a:xfrm flipV="1">
            <a:off x="9547984" y="3888410"/>
            <a:ext cx="610827" cy="3203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08A1CDA8-62D8-4C6D-AB80-EF22D96088A8}"/>
              </a:ext>
            </a:extLst>
          </p:cNvPr>
          <p:cNvCxnSpPr>
            <a:cxnSpLocks/>
          </p:cNvCxnSpPr>
          <p:nvPr/>
        </p:nvCxnSpPr>
        <p:spPr>
          <a:xfrm>
            <a:off x="7988531" y="4325335"/>
            <a:ext cx="473825" cy="6092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3893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925FD-CFE4-40B1-B0CA-34E543795131}"/>
              </a:ext>
            </a:extLst>
          </p:cNvPr>
          <p:cNvSpPr>
            <a:spLocks noGrp="1"/>
          </p:cNvSpPr>
          <p:nvPr>
            <p:ph type="title"/>
          </p:nvPr>
        </p:nvSpPr>
        <p:spPr/>
        <p:txBody>
          <a:bodyPr/>
          <a:lstStyle/>
          <a:p>
            <a:r>
              <a:rPr lang="en-GB"/>
              <a:t>Theories relating models of communication</a:t>
            </a:r>
          </a:p>
        </p:txBody>
      </p:sp>
      <p:sp>
        <p:nvSpPr>
          <p:cNvPr id="3" name="Content Placeholder 2">
            <a:extLst>
              <a:ext uri="{FF2B5EF4-FFF2-40B4-BE49-F238E27FC236}">
                <a16:creationId xmlns:a16="http://schemas.microsoft.com/office/drawing/2014/main" id="{86028A62-1D2A-4786-B9B9-7705816BE62E}"/>
              </a:ext>
            </a:extLst>
          </p:cNvPr>
          <p:cNvSpPr>
            <a:spLocks noGrp="1"/>
          </p:cNvSpPr>
          <p:nvPr>
            <p:ph idx="1"/>
          </p:nvPr>
        </p:nvSpPr>
        <p:spPr/>
        <p:txBody>
          <a:bodyPr/>
          <a:lstStyle/>
          <a:p>
            <a:pPr marL="0" indent="0">
              <a:buNone/>
            </a:pPr>
            <a:r>
              <a:rPr lang="en-GB" sz="2000"/>
              <a:t>A sender</a:t>
            </a:r>
          </a:p>
          <a:p>
            <a:pPr marL="0" indent="0">
              <a:buNone/>
            </a:pPr>
            <a:r>
              <a:rPr lang="en-GB" sz="2000"/>
              <a:t>A message</a:t>
            </a:r>
          </a:p>
          <a:p>
            <a:pPr marL="0" indent="0">
              <a:buNone/>
            </a:pPr>
            <a:r>
              <a:rPr lang="en-GB" sz="2000"/>
              <a:t>A receiver</a:t>
            </a:r>
          </a:p>
          <a:p>
            <a:pPr marL="0" indent="0">
              <a:buNone/>
            </a:pPr>
            <a:endParaRPr lang="en-GB"/>
          </a:p>
          <a:p>
            <a:pPr marL="0" indent="0">
              <a:buNone/>
            </a:pPr>
            <a:endParaRPr lang="en-GB"/>
          </a:p>
        </p:txBody>
      </p:sp>
      <p:sp>
        <p:nvSpPr>
          <p:cNvPr id="4" name="TextBox 3">
            <a:extLst>
              <a:ext uri="{FF2B5EF4-FFF2-40B4-BE49-F238E27FC236}">
                <a16:creationId xmlns:a16="http://schemas.microsoft.com/office/drawing/2014/main" id="{4189ED8C-B5C3-4194-B2A6-F4E2C37014A5}"/>
              </a:ext>
            </a:extLst>
          </p:cNvPr>
          <p:cNvSpPr txBox="1"/>
          <p:nvPr/>
        </p:nvSpPr>
        <p:spPr>
          <a:xfrm>
            <a:off x="6808124" y="5320145"/>
            <a:ext cx="3982180" cy="1283428"/>
          </a:xfrm>
          <a:prstGeom prst="rect">
            <a:avLst/>
          </a:prstGeom>
          <a:noFill/>
        </p:spPr>
        <p:txBody>
          <a:bodyPr wrap="none" rtlCol="0">
            <a:spAutoFit/>
          </a:bodyPr>
          <a:lstStyle/>
          <a:p>
            <a:r>
              <a:rPr lang="en-US" sz="1800" kern="1200">
                <a:solidFill>
                  <a:schemeClr val="tx1"/>
                </a:solidFill>
                <a:latin typeface="+mn-lt"/>
                <a:ea typeface="+mn-ea"/>
                <a:cs typeface="+mn-cs"/>
              </a:rPr>
              <a:t>By</a:t>
            </a:r>
          </a:p>
          <a:p>
            <a:pPr indent="-270000">
              <a:lnSpc>
                <a:spcPct val="115000"/>
              </a:lnSpc>
              <a:buFont typeface="Arial" panose="020B0604020202020204" pitchFamily="34" charset="0"/>
              <a:buChar char="•"/>
            </a:pPr>
            <a:r>
              <a:rPr lang="en-US" sz="1800" spc="50"/>
              <a:t>Nikolay </a:t>
            </a:r>
            <a:r>
              <a:rPr lang="en-US" sz="1800" spc="50" err="1"/>
              <a:t>Kermedchiev</a:t>
            </a:r>
            <a:endParaRPr lang="en-US" sz="1800" spc="50"/>
          </a:p>
          <a:p>
            <a:pPr indent="-270000">
              <a:lnSpc>
                <a:spcPct val="115000"/>
              </a:lnSpc>
              <a:buFont typeface="Arial" panose="020B0604020202020204" pitchFamily="34" charset="0"/>
              <a:buChar char="•"/>
            </a:pPr>
            <a:r>
              <a:rPr lang="en-US" sz="1800" spc="50">
                <a:hlinkClick r:id="rId2"/>
              </a:rPr>
              <a:t>2112598@student.uwtsd.ac.uk</a:t>
            </a:r>
            <a:endParaRPr lang="en-US" sz="1800" spc="50"/>
          </a:p>
          <a:p>
            <a:endParaRPr lang="en-US" sz="1800" kern="1200">
              <a:solidFill>
                <a:schemeClr val="tx1"/>
              </a:solidFill>
              <a:latin typeface="+mn-lt"/>
              <a:ea typeface="+mn-ea"/>
              <a:cs typeface="+mn-cs"/>
            </a:endParaRPr>
          </a:p>
        </p:txBody>
      </p:sp>
    </p:spTree>
    <p:extLst>
      <p:ext uri="{BB962C8B-B14F-4D97-AF65-F5344CB8AC3E}">
        <p14:creationId xmlns:p14="http://schemas.microsoft.com/office/powerpoint/2010/main" val="219600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92C08-6645-4DFC-906C-A126936DECD4}"/>
              </a:ext>
            </a:extLst>
          </p:cNvPr>
          <p:cNvSpPr>
            <a:spLocks noGrp="1"/>
          </p:cNvSpPr>
          <p:nvPr>
            <p:ph type="title"/>
          </p:nvPr>
        </p:nvSpPr>
        <p:spPr/>
        <p:txBody>
          <a:bodyPr/>
          <a:lstStyle/>
          <a:p>
            <a:r>
              <a:rPr lang="en-GB"/>
              <a:t>Models of communication</a:t>
            </a:r>
            <a:br>
              <a:rPr lang="en-GB"/>
            </a:br>
            <a:endParaRPr lang="en-GB"/>
          </a:p>
        </p:txBody>
      </p:sp>
      <p:sp>
        <p:nvSpPr>
          <p:cNvPr id="3" name="Content Placeholder 2">
            <a:extLst>
              <a:ext uri="{FF2B5EF4-FFF2-40B4-BE49-F238E27FC236}">
                <a16:creationId xmlns:a16="http://schemas.microsoft.com/office/drawing/2014/main" id="{38010C2B-1BFB-4C7C-8A24-51F41BD2991C}"/>
              </a:ext>
            </a:extLst>
          </p:cNvPr>
          <p:cNvSpPr>
            <a:spLocks noGrp="1"/>
          </p:cNvSpPr>
          <p:nvPr>
            <p:ph idx="1"/>
          </p:nvPr>
        </p:nvSpPr>
        <p:spPr/>
        <p:txBody>
          <a:bodyPr/>
          <a:lstStyle/>
          <a:p>
            <a:r>
              <a:rPr lang="en-GB"/>
              <a:t>Linear</a:t>
            </a:r>
          </a:p>
          <a:p>
            <a:r>
              <a:rPr lang="en-GB"/>
              <a:t>Interactional</a:t>
            </a:r>
          </a:p>
          <a:p>
            <a:r>
              <a:rPr lang="en-GB"/>
              <a:t>Transactional</a:t>
            </a:r>
          </a:p>
          <a:p>
            <a:endParaRPr lang="en-GB"/>
          </a:p>
        </p:txBody>
      </p:sp>
      <p:sp>
        <p:nvSpPr>
          <p:cNvPr id="4" name="TextBox 3">
            <a:extLst>
              <a:ext uri="{FF2B5EF4-FFF2-40B4-BE49-F238E27FC236}">
                <a16:creationId xmlns:a16="http://schemas.microsoft.com/office/drawing/2014/main" id="{FF607CC1-4A32-444C-85F2-EC510CDAA033}"/>
              </a:ext>
            </a:extLst>
          </p:cNvPr>
          <p:cNvSpPr txBox="1"/>
          <p:nvPr/>
        </p:nvSpPr>
        <p:spPr>
          <a:xfrm>
            <a:off x="8096596" y="5353396"/>
            <a:ext cx="3982180" cy="1283428"/>
          </a:xfrm>
          <a:prstGeom prst="rect">
            <a:avLst/>
          </a:prstGeom>
          <a:noFill/>
        </p:spPr>
        <p:txBody>
          <a:bodyPr wrap="none" rtlCol="0">
            <a:spAutoFit/>
          </a:bodyPr>
          <a:lstStyle/>
          <a:p>
            <a:r>
              <a:rPr lang="en-US" sz="1800" kern="1200">
                <a:solidFill>
                  <a:schemeClr val="tx1"/>
                </a:solidFill>
                <a:latin typeface="+mn-lt"/>
                <a:ea typeface="+mn-ea"/>
                <a:cs typeface="+mn-cs"/>
              </a:rPr>
              <a:t>By</a:t>
            </a:r>
          </a:p>
          <a:p>
            <a:pPr indent="-270000">
              <a:lnSpc>
                <a:spcPct val="115000"/>
              </a:lnSpc>
              <a:buFont typeface="Arial" panose="020B0604020202020204" pitchFamily="34" charset="0"/>
              <a:buChar char="•"/>
            </a:pPr>
            <a:r>
              <a:rPr lang="en-US" sz="1800" spc="50"/>
              <a:t>Nikolay </a:t>
            </a:r>
            <a:r>
              <a:rPr lang="en-US" sz="1800" spc="50" err="1"/>
              <a:t>Kermedchiev</a:t>
            </a:r>
            <a:endParaRPr lang="en-US" sz="1800" spc="50"/>
          </a:p>
          <a:p>
            <a:pPr indent="-270000">
              <a:lnSpc>
                <a:spcPct val="115000"/>
              </a:lnSpc>
              <a:buFont typeface="Arial" panose="020B0604020202020204" pitchFamily="34" charset="0"/>
              <a:buChar char="•"/>
            </a:pPr>
            <a:r>
              <a:rPr lang="en-US" sz="1800" spc="50">
                <a:hlinkClick r:id="rId2"/>
              </a:rPr>
              <a:t>2112598@student.uwtsd.ac.uk</a:t>
            </a:r>
            <a:endParaRPr lang="en-US" sz="1800" spc="50"/>
          </a:p>
          <a:p>
            <a:endParaRPr lang="en-US" sz="1800" kern="1200">
              <a:solidFill>
                <a:schemeClr val="tx1"/>
              </a:solidFill>
              <a:latin typeface="+mn-lt"/>
              <a:ea typeface="+mn-ea"/>
              <a:cs typeface="+mn-cs"/>
            </a:endParaRPr>
          </a:p>
        </p:txBody>
      </p:sp>
      <p:pic>
        <p:nvPicPr>
          <p:cNvPr id="6" name="Picture 5" descr="Diagram&#10;&#10;Description automatically generated">
            <a:extLst>
              <a:ext uri="{FF2B5EF4-FFF2-40B4-BE49-F238E27FC236}">
                <a16:creationId xmlns:a16="http://schemas.microsoft.com/office/drawing/2014/main" id="{C6C17118-D7F2-4FF4-A6F8-029CDFEE6C4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59474" y="1490332"/>
            <a:ext cx="6268054" cy="3444926"/>
          </a:xfrm>
          <a:prstGeom prst="rect">
            <a:avLst/>
          </a:prstGeom>
        </p:spPr>
      </p:pic>
    </p:spTree>
    <p:extLst>
      <p:ext uri="{BB962C8B-B14F-4D97-AF65-F5344CB8AC3E}">
        <p14:creationId xmlns:p14="http://schemas.microsoft.com/office/powerpoint/2010/main" val="294277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27E32-B3E5-430D-9741-E7239E5D0CBD}"/>
              </a:ext>
            </a:extLst>
          </p:cNvPr>
          <p:cNvSpPr>
            <a:spLocks noGrp="1"/>
          </p:cNvSpPr>
          <p:nvPr>
            <p:ph type="title"/>
          </p:nvPr>
        </p:nvSpPr>
        <p:spPr>
          <a:xfrm>
            <a:off x="609600" y="2534984"/>
            <a:ext cx="8610600" cy="1293028"/>
          </a:xfrm>
        </p:spPr>
        <p:txBody>
          <a:bodyPr>
            <a:normAutofit fontScale="90000"/>
          </a:bodyPr>
          <a:lstStyle/>
          <a:p>
            <a:pPr>
              <a:lnSpc>
                <a:spcPct val="107000"/>
              </a:lnSpc>
              <a:spcAft>
                <a:spcPts val="800"/>
              </a:spcAft>
            </a:pPr>
            <a:r>
              <a:rPr lang="en-GB" sz="3600">
                <a:effectLst/>
                <a:latin typeface="Calibri" panose="020F0502020204030204" pitchFamily="34" charset="0"/>
                <a:ea typeface="Calibri" panose="020F0502020204030204" pitchFamily="34" charset="0"/>
                <a:cs typeface="Times New Roman" panose="02020603050405020304" pitchFamily="18" charset="0"/>
              </a:rPr>
              <a:t>According to B. Abrey Fisher, some important models of communication are:</a:t>
            </a:r>
            <a:br>
              <a:rPr lang="en-GB" sz="3600">
                <a:effectLst/>
                <a:latin typeface="Calibri" panose="020F0502020204030204" pitchFamily="34" charset="0"/>
                <a:ea typeface="Calibri" panose="020F0502020204030204" pitchFamily="34" charset="0"/>
                <a:cs typeface="Times New Roman" panose="02020603050405020304" pitchFamily="18" charset="0"/>
              </a:rPr>
            </a:br>
            <a:br>
              <a:rPr lang="en-GB" sz="36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Harrold D. Lasswell’s model (1948)</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Claude Shannon and Warren Weaver’s model (1949)</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Charles E. Osgood’s model (1954)</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Wilbur Schramm’s model (1971)</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George Gerbner’s model (1956)</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Theodore M. Newcomb’s model (1953)</a:t>
            </a:r>
            <a:br>
              <a:rPr lang="en-GB" sz="2400">
                <a:effectLst/>
                <a:latin typeface="Calibri" panose="020F0502020204030204" pitchFamily="34" charset="0"/>
                <a:ea typeface="Calibri" panose="020F0502020204030204" pitchFamily="34" charset="0"/>
                <a:cs typeface="Times New Roman" panose="02020603050405020304" pitchFamily="18" charset="0"/>
              </a:rPr>
            </a:br>
            <a:r>
              <a:rPr lang="en-GB" sz="2400">
                <a:effectLst/>
                <a:latin typeface="Calibri" panose="020F0502020204030204" pitchFamily="34" charset="0"/>
                <a:ea typeface="Calibri" panose="020F0502020204030204" pitchFamily="34" charset="0"/>
                <a:cs typeface="Times New Roman" panose="02020603050405020304" pitchFamily="18" charset="0"/>
              </a:rPr>
              <a:t>Bruce H. Westley’s and M.S. MacLean’s model (1957)</a:t>
            </a:r>
            <a:br>
              <a:rPr lang="en-GB" sz="2400">
                <a:effectLst/>
                <a:latin typeface="Calibri" panose="020F0502020204030204" pitchFamily="34" charset="0"/>
                <a:ea typeface="Calibri" panose="020F0502020204030204" pitchFamily="34" charset="0"/>
                <a:cs typeface="Times New Roman" panose="02020603050405020304" pitchFamily="18" charset="0"/>
              </a:rPr>
            </a:br>
            <a:endParaRPr lang="en-GB" sz="2400"/>
          </a:p>
        </p:txBody>
      </p:sp>
      <p:sp>
        <p:nvSpPr>
          <p:cNvPr id="3" name="TextBox 2">
            <a:extLst>
              <a:ext uri="{FF2B5EF4-FFF2-40B4-BE49-F238E27FC236}">
                <a16:creationId xmlns:a16="http://schemas.microsoft.com/office/drawing/2014/main" id="{2CB9E938-8402-472C-8DBC-D8E5E3098D6C}"/>
              </a:ext>
            </a:extLst>
          </p:cNvPr>
          <p:cNvSpPr txBox="1"/>
          <p:nvPr/>
        </p:nvSpPr>
        <p:spPr>
          <a:xfrm>
            <a:off x="6425738" y="5601799"/>
            <a:ext cx="4364182" cy="706925"/>
          </a:xfrm>
          <a:prstGeom prst="rect">
            <a:avLst/>
          </a:prstGeom>
          <a:noFill/>
        </p:spPr>
        <p:txBody>
          <a:bodyPr wrap="square" rtlCol="0">
            <a:spAutoFit/>
          </a:bodyPr>
          <a:lstStyle/>
          <a:p>
            <a:pPr indent="-270000">
              <a:lnSpc>
                <a:spcPct val="115000"/>
              </a:lnSpc>
              <a:buFont typeface="Arial" panose="020B0604020202020204" pitchFamily="34" charset="0"/>
              <a:buChar char="•"/>
            </a:pPr>
            <a:r>
              <a:rPr lang="en-US" sz="1800" spc="50"/>
              <a:t>Nikolay </a:t>
            </a:r>
            <a:r>
              <a:rPr lang="en-US" sz="1800" spc="50" err="1"/>
              <a:t>Kermedchiev</a:t>
            </a:r>
            <a:endParaRPr lang="en-US" sz="1800" spc="50"/>
          </a:p>
          <a:p>
            <a:pPr indent="-270000">
              <a:lnSpc>
                <a:spcPct val="115000"/>
              </a:lnSpc>
              <a:buFont typeface="Arial" panose="020B0604020202020204" pitchFamily="34" charset="0"/>
              <a:buChar char="•"/>
            </a:pPr>
            <a:r>
              <a:rPr lang="en-US" sz="1800" spc="50">
                <a:hlinkClick r:id="rId2"/>
              </a:rPr>
              <a:t>2112598@student.uwtsd.ac.uk</a:t>
            </a:r>
            <a:endParaRPr lang="en-US" sz="1800" spc="50"/>
          </a:p>
        </p:txBody>
      </p:sp>
    </p:spTree>
    <p:extLst>
      <p:ext uri="{BB962C8B-B14F-4D97-AF65-F5344CB8AC3E}">
        <p14:creationId xmlns:p14="http://schemas.microsoft.com/office/powerpoint/2010/main" val="3759570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1C44-64F7-45AB-B39A-0BB06F18C71D}"/>
              </a:ext>
            </a:extLst>
          </p:cNvPr>
          <p:cNvSpPr>
            <a:spLocks noGrp="1"/>
          </p:cNvSpPr>
          <p:nvPr>
            <p:ph type="title"/>
          </p:nvPr>
        </p:nvSpPr>
        <p:spPr/>
        <p:txBody>
          <a:bodyPr/>
          <a:lstStyle/>
          <a:p>
            <a:r>
              <a:rPr lang="en-GB"/>
              <a:t>Types of barriers with external stakeholders</a:t>
            </a:r>
          </a:p>
        </p:txBody>
      </p:sp>
      <p:sp>
        <p:nvSpPr>
          <p:cNvPr id="3" name="Content Placeholder 2">
            <a:extLst>
              <a:ext uri="{FF2B5EF4-FFF2-40B4-BE49-F238E27FC236}">
                <a16:creationId xmlns:a16="http://schemas.microsoft.com/office/drawing/2014/main" id="{ACC73CCD-11D9-40CA-8A04-82B4386B2E7D}"/>
              </a:ext>
            </a:extLst>
          </p:cNvPr>
          <p:cNvSpPr>
            <a:spLocks noGrp="1"/>
          </p:cNvSpPr>
          <p:nvPr>
            <p:ph idx="1"/>
          </p:nvPr>
        </p:nvSpPr>
        <p:spPr/>
        <p:txBody>
          <a:bodyPr/>
          <a:lstStyle/>
          <a:p>
            <a:r>
              <a:rPr lang="en-GB"/>
              <a:t>Miscommunicate</a:t>
            </a:r>
          </a:p>
          <a:p>
            <a:r>
              <a:rPr lang="en-GB"/>
              <a:t>Mis advertise</a:t>
            </a:r>
          </a:p>
          <a:p>
            <a:r>
              <a:rPr lang="en-GB"/>
              <a:t>Unanswered calls or emails</a:t>
            </a:r>
          </a:p>
          <a:p>
            <a:r>
              <a:rPr lang="en-GB"/>
              <a:t>Lack of communication</a:t>
            </a:r>
          </a:p>
        </p:txBody>
      </p:sp>
      <p:sp>
        <p:nvSpPr>
          <p:cNvPr id="5" name="TextBox 4">
            <a:extLst>
              <a:ext uri="{FF2B5EF4-FFF2-40B4-BE49-F238E27FC236}">
                <a16:creationId xmlns:a16="http://schemas.microsoft.com/office/drawing/2014/main" id="{8780EA29-5389-4B6D-8E5B-556F19B764A8}"/>
              </a:ext>
            </a:extLst>
          </p:cNvPr>
          <p:cNvSpPr txBox="1"/>
          <p:nvPr/>
        </p:nvSpPr>
        <p:spPr>
          <a:xfrm flipH="1">
            <a:off x="6527817" y="5388643"/>
            <a:ext cx="3990108" cy="706925"/>
          </a:xfrm>
          <a:prstGeom prst="rect">
            <a:avLst/>
          </a:prstGeom>
          <a:noFill/>
        </p:spPr>
        <p:txBody>
          <a:bodyPr wrap="square" rtlCol="0">
            <a:spAutoFit/>
          </a:bodyPr>
          <a:lstStyle/>
          <a:p>
            <a:pPr indent="-270000">
              <a:lnSpc>
                <a:spcPct val="115000"/>
              </a:lnSpc>
              <a:buFont typeface="Arial" panose="020B0604020202020204" pitchFamily="34" charset="0"/>
              <a:buChar char="•"/>
            </a:pPr>
            <a:r>
              <a:rPr lang="en-US" sz="1800" spc="50"/>
              <a:t>Nasar Ali</a:t>
            </a:r>
          </a:p>
          <a:p>
            <a:pPr indent="-270000">
              <a:lnSpc>
                <a:spcPct val="115000"/>
              </a:lnSpc>
              <a:buFont typeface="Arial" panose="020B0604020202020204" pitchFamily="34" charset="0"/>
              <a:buChar char="•"/>
            </a:pPr>
            <a:r>
              <a:rPr lang="en-US" sz="1800" spc="50">
                <a:hlinkClick r:id="rId2"/>
              </a:rPr>
              <a:t>2112745@student.uwtsd.ac.uk</a:t>
            </a:r>
            <a:endParaRPr lang="en-US" sz="1800" spc="50"/>
          </a:p>
        </p:txBody>
      </p:sp>
    </p:spTree>
    <p:extLst>
      <p:ext uri="{BB962C8B-B14F-4D97-AF65-F5344CB8AC3E}">
        <p14:creationId xmlns:p14="http://schemas.microsoft.com/office/powerpoint/2010/main" val="2169330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70">
            <a:extLst>
              <a:ext uri="{FF2B5EF4-FFF2-40B4-BE49-F238E27FC236}">
                <a16:creationId xmlns:a16="http://schemas.microsoft.com/office/drawing/2014/main" id="{BDFADFB3-3D44-49A8-AE3B-A87C61607F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029" name="Picture 72">
            <a:extLst>
              <a:ext uri="{FF2B5EF4-FFF2-40B4-BE49-F238E27FC236}">
                <a16:creationId xmlns:a16="http://schemas.microsoft.com/office/drawing/2014/main" id="{BB912AE0-CAD9-4F8F-A2A2-BDF07D4EDD2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useBgFill="1">
        <p:nvSpPr>
          <p:cNvPr id="1030" name="Rectangle 74">
            <a:extLst>
              <a:ext uri="{FF2B5EF4-FFF2-40B4-BE49-F238E27FC236}">
                <a16:creationId xmlns:a16="http://schemas.microsoft.com/office/drawing/2014/main" id="{BD7C2DEF-63C5-495B-BBE5-720E5D12B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1" name="Picture 76">
            <a:extLst>
              <a:ext uri="{FF2B5EF4-FFF2-40B4-BE49-F238E27FC236}">
                <a16:creationId xmlns:a16="http://schemas.microsoft.com/office/drawing/2014/main" id="{FE21E403-0B61-4473-BE57-AB0F1637967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0AD80327-9FFB-4540-B9A5-DC3AB00A6916}"/>
              </a:ext>
            </a:extLst>
          </p:cNvPr>
          <p:cNvSpPr>
            <a:spLocks noGrp="1"/>
          </p:cNvSpPr>
          <p:nvPr>
            <p:ph type="title"/>
          </p:nvPr>
        </p:nvSpPr>
        <p:spPr>
          <a:xfrm>
            <a:off x="611758" y="-915806"/>
            <a:ext cx="3761964" cy="3273061"/>
          </a:xfrm>
          <a:noFill/>
          <a:ln w="19050">
            <a:noFill/>
            <a:prstDash val="dash"/>
          </a:ln>
        </p:spPr>
        <p:txBody>
          <a:bodyPr vert="horz" lIns="91440" tIns="45720" rIns="91440" bIns="45720" rtlCol="0" anchor="b">
            <a:normAutofit/>
          </a:bodyPr>
          <a:lstStyle/>
          <a:p>
            <a:r>
              <a:rPr lang="en-US" sz="3000"/>
              <a:t>Channels of communication</a:t>
            </a:r>
          </a:p>
        </p:txBody>
      </p:sp>
      <p:pic>
        <p:nvPicPr>
          <p:cNvPr id="1026" name="Picture 2" descr="Diagram&#10;&#10;Description automatically generated">
            <a:extLst>
              <a:ext uri="{FF2B5EF4-FFF2-40B4-BE49-F238E27FC236}">
                <a16:creationId xmlns:a16="http://schemas.microsoft.com/office/drawing/2014/main" id="{4F12898B-3BBE-46D6-B424-7CDAB36CF07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38703" y="470732"/>
            <a:ext cx="4682983" cy="59772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ADA8473-100C-49C9-82F6-E528FB5F9B12}"/>
              </a:ext>
            </a:extLst>
          </p:cNvPr>
          <p:cNvSpPr txBox="1"/>
          <p:nvPr/>
        </p:nvSpPr>
        <p:spPr>
          <a:xfrm>
            <a:off x="681644" y="2884515"/>
            <a:ext cx="5414356" cy="2031325"/>
          </a:xfrm>
          <a:prstGeom prst="rect">
            <a:avLst/>
          </a:prstGeom>
          <a:noFill/>
        </p:spPr>
        <p:txBody>
          <a:bodyPr wrap="square" rtlCol="0">
            <a:spAutoFit/>
          </a:bodyPr>
          <a:lstStyle/>
          <a:p>
            <a:endParaRPr lang="en-GB"/>
          </a:p>
          <a:p>
            <a:r>
              <a:rPr lang="en-GB"/>
              <a:t>Network marketing</a:t>
            </a:r>
          </a:p>
          <a:p>
            <a:r>
              <a:rPr lang="en-GB"/>
              <a:t>Social and online advertising</a:t>
            </a:r>
          </a:p>
          <a:p>
            <a:r>
              <a:rPr lang="en-GB"/>
              <a:t>Television advertising</a:t>
            </a:r>
          </a:p>
          <a:p>
            <a:r>
              <a:rPr lang="en-GB"/>
              <a:t>Live chat</a:t>
            </a:r>
          </a:p>
          <a:p>
            <a:r>
              <a:rPr lang="en-GB"/>
              <a:t>Emails</a:t>
            </a:r>
          </a:p>
          <a:p>
            <a:r>
              <a:rPr lang="en-GB"/>
              <a:t>Phone calls</a:t>
            </a:r>
          </a:p>
        </p:txBody>
      </p:sp>
      <p:sp>
        <p:nvSpPr>
          <p:cNvPr id="4" name="TextBox 3">
            <a:extLst>
              <a:ext uri="{FF2B5EF4-FFF2-40B4-BE49-F238E27FC236}">
                <a16:creationId xmlns:a16="http://schemas.microsoft.com/office/drawing/2014/main" id="{EC48576C-8D9D-427E-A8E6-A0D795342C11}"/>
              </a:ext>
            </a:extLst>
          </p:cNvPr>
          <p:cNvSpPr txBox="1"/>
          <p:nvPr/>
        </p:nvSpPr>
        <p:spPr>
          <a:xfrm>
            <a:off x="1546167" y="5694218"/>
            <a:ext cx="4682983" cy="923330"/>
          </a:xfrm>
          <a:prstGeom prst="rect">
            <a:avLst/>
          </a:prstGeom>
          <a:noFill/>
        </p:spPr>
        <p:txBody>
          <a:bodyPr wrap="square" rtlCol="0">
            <a:spAutoFit/>
          </a:bodyPr>
          <a:lstStyle/>
          <a:p>
            <a:r>
              <a:rPr lang="en-GB"/>
              <a:t>BY</a:t>
            </a:r>
          </a:p>
          <a:p>
            <a:r>
              <a:rPr lang="en-GB"/>
              <a:t>DOMINIC JONES</a:t>
            </a:r>
          </a:p>
          <a:p>
            <a:r>
              <a:rPr lang="en-GB"/>
              <a:t>2028674@STUDENT.UWTSD.AC.UK</a:t>
            </a:r>
          </a:p>
        </p:txBody>
      </p:sp>
    </p:spTree>
    <p:extLst>
      <p:ext uri="{BB962C8B-B14F-4D97-AF65-F5344CB8AC3E}">
        <p14:creationId xmlns:p14="http://schemas.microsoft.com/office/powerpoint/2010/main" val="2846797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64924-22EC-40FB-845C-1207386685E3}"/>
              </a:ext>
            </a:extLst>
          </p:cNvPr>
          <p:cNvSpPr>
            <a:spLocks noGrp="1"/>
          </p:cNvSpPr>
          <p:nvPr>
            <p:ph type="title"/>
          </p:nvPr>
        </p:nvSpPr>
        <p:spPr>
          <a:xfrm>
            <a:off x="532015" y="839584"/>
            <a:ext cx="10974185" cy="1853739"/>
          </a:xfrm>
        </p:spPr>
        <p:txBody>
          <a:bodyPr/>
          <a:lstStyle/>
          <a:p>
            <a:r>
              <a:rPr lang="en-GB"/>
              <a:t>How to improve communication </a:t>
            </a:r>
          </a:p>
        </p:txBody>
      </p:sp>
      <p:sp>
        <p:nvSpPr>
          <p:cNvPr id="3" name="TextBox 2">
            <a:extLst>
              <a:ext uri="{FF2B5EF4-FFF2-40B4-BE49-F238E27FC236}">
                <a16:creationId xmlns:a16="http://schemas.microsoft.com/office/drawing/2014/main" id="{32F7843C-1D3F-4167-A530-AB0F93DB0D09}"/>
              </a:ext>
            </a:extLst>
          </p:cNvPr>
          <p:cNvSpPr txBox="1"/>
          <p:nvPr/>
        </p:nvSpPr>
        <p:spPr>
          <a:xfrm>
            <a:off x="2011680" y="3258589"/>
            <a:ext cx="6708371" cy="2031325"/>
          </a:xfrm>
          <a:prstGeom prst="rect">
            <a:avLst/>
          </a:prstGeom>
          <a:noFill/>
        </p:spPr>
        <p:txBody>
          <a:bodyPr wrap="square" rtlCol="0">
            <a:spAutoFit/>
          </a:bodyPr>
          <a:lstStyle/>
          <a:p>
            <a:r>
              <a:rPr lang="en-GB"/>
              <a:t>Build up trust </a:t>
            </a:r>
          </a:p>
          <a:p>
            <a:r>
              <a:rPr lang="en-GB"/>
              <a:t>Improve communication methods</a:t>
            </a:r>
          </a:p>
          <a:p>
            <a:r>
              <a:rPr lang="en-GB"/>
              <a:t>Customer reviews</a:t>
            </a:r>
          </a:p>
          <a:p>
            <a:r>
              <a:rPr lang="en-GB"/>
              <a:t>Customer Questions and answers</a:t>
            </a:r>
          </a:p>
          <a:p>
            <a:r>
              <a:rPr lang="en-GB"/>
              <a:t>Amazon seller communication guidelines</a:t>
            </a:r>
          </a:p>
          <a:p>
            <a:r>
              <a:rPr lang="en-GB"/>
              <a:t>Respond immediately</a:t>
            </a:r>
          </a:p>
          <a:p>
            <a:endParaRPr lang="en-GB"/>
          </a:p>
        </p:txBody>
      </p:sp>
      <p:sp>
        <p:nvSpPr>
          <p:cNvPr id="4" name="TextBox 3">
            <a:extLst>
              <a:ext uri="{FF2B5EF4-FFF2-40B4-BE49-F238E27FC236}">
                <a16:creationId xmlns:a16="http://schemas.microsoft.com/office/drawing/2014/main" id="{C183BAE6-9EB4-4000-A1A1-4DEC8DFBA819}"/>
              </a:ext>
            </a:extLst>
          </p:cNvPr>
          <p:cNvSpPr txBox="1"/>
          <p:nvPr/>
        </p:nvSpPr>
        <p:spPr>
          <a:xfrm>
            <a:off x="6633556" y="5519651"/>
            <a:ext cx="4979324" cy="923330"/>
          </a:xfrm>
          <a:prstGeom prst="rect">
            <a:avLst/>
          </a:prstGeom>
          <a:noFill/>
        </p:spPr>
        <p:txBody>
          <a:bodyPr wrap="square" rtlCol="0">
            <a:spAutoFit/>
          </a:bodyPr>
          <a:lstStyle/>
          <a:p>
            <a:r>
              <a:rPr lang="en-GB"/>
              <a:t>BY</a:t>
            </a:r>
          </a:p>
          <a:p>
            <a:r>
              <a:rPr lang="en-GB"/>
              <a:t>DOMINIC JONES</a:t>
            </a:r>
          </a:p>
          <a:p>
            <a:r>
              <a:rPr lang="en-GB"/>
              <a:t>2028674@STUDENT.UWTSD.AS.UK</a:t>
            </a:r>
          </a:p>
        </p:txBody>
      </p:sp>
    </p:spTree>
    <p:extLst>
      <p:ext uri="{BB962C8B-B14F-4D97-AF65-F5344CB8AC3E}">
        <p14:creationId xmlns:p14="http://schemas.microsoft.com/office/powerpoint/2010/main" val="2860437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A22DDE2-FB2D-421B-B377-F9AD495CE9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useBgFill="1">
        <p:nvSpPr>
          <p:cNvPr id="12" name="Rectangle 11">
            <a:extLst>
              <a:ext uri="{FF2B5EF4-FFF2-40B4-BE49-F238E27FC236}">
                <a16:creationId xmlns:a16="http://schemas.microsoft.com/office/drawing/2014/main" id="{6529CFB1-4A36-4A05-8D7A-948E22773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3989732-1842-4545-AB73-524A77EC2153}"/>
              </a:ext>
            </a:extLst>
          </p:cNvPr>
          <p:cNvSpPr txBox="1"/>
          <p:nvPr/>
        </p:nvSpPr>
        <p:spPr>
          <a:xfrm>
            <a:off x="398011" y="216130"/>
            <a:ext cx="6441439" cy="5888650"/>
          </a:xfrm>
          <a:prstGeom prst="rect">
            <a:avLst/>
          </a:prstGeom>
        </p:spPr>
        <p:txBody>
          <a:bodyPr vert="horz" lIns="91440" tIns="45720" rIns="91440" bIns="45720" rtlCol="0" anchor="ctr">
            <a:normAutofit/>
          </a:bodyPr>
          <a:lstStyle/>
          <a:p>
            <a:pPr indent="-228600" defTabSz="914400">
              <a:lnSpc>
                <a:spcPct val="90000"/>
              </a:lnSpc>
              <a:spcAft>
                <a:spcPts val="600"/>
              </a:spcAft>
              <a:buFont typeface="Arial" panose="020B0604020202020204" pitchFamily="34" charset="0"/>
              <a:buChar char="•"/>
            </a:pPr>
            <a:r>
              <a:rPr lang="en-US" sz="1000">
                <a:effectLst/>
              </a:rPr>
              <a:t>B. Aubrey Fisher, MacMillan, 1978 – Perspective on human communication</a:t>
            </a:r>
            <a:br>
              <a:rPr lang="en-US" sz="1000">
                <a:effectLst/>
              </a:rPr>
            </a:br>
            <a:br>
              <a:rPr lang="en-US" sz="1000">
                <a:effectLst/>
              </a:rPr>
            </a:br>
            <a:endParaRPr lang="en-US" sz="1000"/>
          </a:p>
          <a:p>
            <a:pPr indent="-228600" defTabSz="914400">
              <a:lnSpc>
                <a:spcPct val="90000"/>
              </a:lnSpc>
              <a:spcAft>
                <a:spcPts val="600"/>
              </a:spcAft>
              <a:buFont typeface="Arial" panose="020B0604020202020204" pitchFamily="34" charset="0"/>
              <a:buChar char="•"/>
            </a:pPr>
            <a:endParaRPr lang="en-US" sz="1000"/>
          </a:p>
          <a:p>
            <a:pPr indent="-228600" defTabSz="914400">
              <a:lnSpc>
                <a:spcPct val="90000"/>
              </a:lnSpc>
              <a:spcAft>
                <a:spcPts val="600"/>
              </a:spcAft>
              <a:buFont typeface="Arial" panose="020B0604020202020204" pitchFamily="34" charset="0"/>
              <a:buChar char="•"/>
            </a:pPr>
            <a:r>
              <a:rPr lang="en-US" sz="1000" b="0" i="0">
                <a:effectLst/>
              </a:rPr>
              <a:t>En.wikipedia.org. 1997. </a:t>
            </a:r>
            <a:r>
              <a:rPr lang="en-US" sz="1000" b="0" i="1">
                <a:effectLst/>
              </a:rPr>
              <a:t>History of Amazon - Wikipedia</a:t>
            </a:r>
            <a:r>
              <a:rPr lang="en-US" sz="1000" b="0" i="0">
                <a:effectLst/>
              </a:rPr>
              <a:t>. [online] Available at: &lt;https://en.wikipedia.org/wiki/History_of_Amazon&gt; [Accessed 25 March 2022].</a:t>
            </a:r>
          </a:p>
          <a:p>
            <a:pPr indent="-228600" defTabSz="914400">
              <a:lnSpc>
                <a:spcPct val="90000"/>
              </a:lnSpc>
              <a:spcAft>
                <a:spcPts val="600"/>
              </a:spcAft>
              <a:buFont typeface="Arial" panose="020B0604020202020204" pitchFamily="34" charset="0"/>
              <a:buChar char="•"/>
            </a:pPr>
            <a:endParaRPr lang="en-US" sz="1000" b="0" i="0">
              <a:effectLst/>
            </a:endParaRPr>
          </a:p>
          <a:p>
            <a:pPr indent="-228600" defTabSz="914400">
              <a:lnSpc>
                <a:spcPct val="90000"/>
              </a:lnSpc>
              <a:spcAft>
                <a:spcPts val="600"/>
              </a:spcAft>
              <a:buFont typeface="Arial" panose="020B0604020202020204" pitchFamily="34" charset="0"/>
              <a:buChar char="•"/>
            </a:pPr>
            <a:r>
              <a:rPr lang="en-US" sz="1000" b="0" i="0">
                <a:effectLst/>
              </a:rPr>
              <a:t> N, A., 2022. Amazon Marketing Strategies 2022 Advertising, PPC, and SEO. [online] SellerApp. Available at: &lt;https://www.sellerapp.com/blog/amazon-seller-strategies/&gt; [Accessed 26 March 2022].</a:t>
            </a:r>
          </a:p>
          <a:p>
            <a:pPr indent="-228600" defTabSz="914400">
              <a:lnSpc>
                <a:spcPct val="90000"/>
              </a:lnSpc>
              <a:spcAft>
                <a:spcPts val="600"/>
              </a:spcAft>
              <a:buFont typeface="Arial" panose="020B0604020202020204" pitchFamily="34" charset="0"/>
              <a:buChar char="•"/>
            </a:pPr>
            <a:endParaRPr lang="en-US" sz="1000"/>
          </a:p>
          <a:p>
            <a:pPr indent="-228600" defTabSz="914400">
              <a:lnSpc>
                <a:spcPct val="90000"/>
              </a:lnSpc>
              <a:spcAft>
                <a:spcPts val="600"/>
              </a:spcAft>
              <a:buFont typeface="Arial" panose="020B0604020202020204" pitchFamily="34" charset="0"/>
              <a:buChar char="•"/>
            </a:pPr>
            <a:r>
              <a:rPr lang="en-US" sz="1000"/>
              <a:t>N, A., 2022. The Latest Ways to Effectively Communicate with Amazon Customers. [online] Seller. Available at: &lt;https://www.sellerapp.com/blog/best-ways-to-contact-amazon-customers/&gt; [Accessed 26 March 2022].</a:t>
            </a:r>
          </a:p>
        </p:txBody>
      </p:sp>
      <p:sp>
        <p:nvSpPr>
          <p:cNvPr id="14" name="Rectangle 13">
            <a:extLst>
              <a:ext uri="{FF2B5EF4-FFF2-40B4-BE49-F238E27FC236}">
                <a16:creationId xmlns:a16="http://schemas.microsoft.com/office/drawing/2014/main" id="{88783419-8188-4C50-BD8F-237B464B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0788" y="1"/>
            <a:ext cx="4651212" cy="6858000"/>
          </a:xfrm>
          <a:prstGeom prst="rect">
            <a:avLst/>
          </a:prstGeom>
          <a:solidFill>
            <a:schemeClr val="accent1"/>
          </a:solidFill>
          <a:ln>
            <a:noFill/>
          </a:ln>
          <a:effectLst>
            <a:outerShdw blurRad="63500" dist="38100" dir="10800000" algn="l"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570D84C5-A105-4AB9-8C54-A26D13722D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1" r="43746" b="531"/>
          <a:stretch/>
        </p:blipFill>
        <p:spPr>
          <a:xfrm rot="5400000" flipH="1" flipV="1">
            <a:off x="7521575" y="2187579"/>
            <a:ext cx="6857999" cy="2482850"/>
          </a:xfrm>
          <a:prstGeom prst="rect">
            <a:avLst/>
          </a:prstGeom>
        </p:spPr>
      </p:pic>
      <p:sp>
        <p:nvSpPr>
          <p:cNvPr id="2" name="TextBox 1">
            <a:extLst>
              <a:ext uri="{FF2B5EF4-FFF2-40B4-BE49-F238E27FC236}">
                <a16:creationId xmlns:a16="http://schemas.microsoft.com/office/drawing/2014/main" id="{7F7BFF9A-96AF-4518-BA82-C4778207E5AA}"/>
              </a:ext>
            </a:extLst>
          </p:cNvPr>
          <p:cNvSpPr txBox="1"/>
          <p:nvPr/>
        </p:nvSpPr>
        <p:spPr>
          <a:xfrm>
            <a:off x="7877898" y="1327169"/>
            <a:ext cx="3646678" cy="419951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000" cap="all">
                <a:solidFill>
                  <a:srgbClr val="FFFFFF"/>
                </a:solidFill>
                <a:latin typeface="+mj-lt"/>
                <a:ea typeface="+mj-ea"/>
                <a:cs typeface="+mj-cs"/>
              </a:rPr>
              <a:t>References</a:t>
            </a:r>
          </a:p>
        </p:txBody>
      </p:sp>
      <p:sp>
        <p:nvSpPr>
          <p:cNvPr id="9" name="TextBox 8">
            <a:extLst>
              <a:ext uri="{FF2B5EF4-FFF2-40B4-BE49-F238E27FC236}">
                <a16:creationId xmlns:a16="http://schemas.microsoft.com/office/drawing/2014/main" id="{E14EE275-BF90-474B-BCBE-8BCC9661B387}"/>
              </a:ext>
            </a:extLst>
          </p:cNvPr>
          <p:cNvSpPr txBox="1"/>
          <p:nvPr/>
        </p:nvSpPr>
        <p:spPr>
          <a:xfrm>
            <a:off x="522934" y="1031703"/>
            <a:ext cx="6316516" cy="590931"/>
          </a:xfrm>
          <a:prstGeom prst="rect">
            <a:avLst/>
          </a:prstGeom>
          <a:noFill/>
        </p:spPr>
        <p:txBody>
          <a:bodyPr wrap="square">
            <a:spAutoFit/>
          </a:bodyPr>
          <a:lstStyle/>
          <a:p>
            <a:pPr indent="-228600" defTabSz="914400">
              <a:lnSpc>
                <a:spcPct val="90000"/>
              </a:lnSpc>
              <a:spcAft>
                <a:spcPts val="600"/>
              </a:spcAft>
              <a:buFont typeface="Arial" panose="020B0604020202020204" pitchFamily="34" charset="0"/>
              <a:buChar char="•"/>
            </a:pPr>
            <a:r>
              <a:rPr lang="en-US" sz="1200" b="0" i="0">
                <a:effectLst/>
              </a:rPr>
              <a:t>Amazon.com. 2020. </a:t>
            </a:r>
            <a:r>
              <a:rPr lang="en-US" sz="1200" b="0" i="1">
                <a:effectLst/>
              </a:rPr>
              <a:t>Barnes &amp; noble</a:t>
            </a:r>
            <a:r>
              <a:rPr lang="en-US" sz="1200" b="0" i="0">
                <a:effectLst/>
              </a:rPr>
              <a:t>. [online] Available at: &lt;https://www.amazon.com/Successful-Commerce-Stakeholders-Organizational-Strategies-ebook/dp/B07QDBK8P3&gt; [Accessed 22 March 2022].</a:t>
            </a:r>
            <a:endParaRPr lang="en-US" sz="1200"/>
          </a:p>
        </p:txBody>
      </p:sp>
      <p:sp>
        <p:nvSpPr>
          <p:cNvPr id="11" name="TextBox 10">
            <a:extLst>
              <a:ext uri="{FF2B5EF4-FFF2-40B4-BE49-F238E27FC236}">
                <a16:creationId xmlns:a16="http://schemas.microsoft.com/office/drawing/2014/main" id="{BDF7496A-41CC-4C47-9357-EA448E6F8704}"/>
              </a:ext>
            </a:extLst>
          </p:cNvPr>
          <p:cNvSpPr txBox="1"/>
          <p:nvPr/>
        </p:nvSpPr>
        <p:spPr>
          <a:xfrm>
            <a:off x="398011" y="4540733"/>
            <a:ext cx="5588230" cy="757130"/>
          </a:xfrm>
          <a:prstGeom prst="rect">
            <a:avLst/>
          </a:prstGeom>
          <a:noFill/>
        </p:spPr>
        <p:txBody>
          <a:bodyPr wrap="square">
            <a:spAutoFit/>
          </a:bodyPr>
          <a:lstStyle/>
          <a:p>
            <a:pPr indent="-228600" defTabSz="914400">
              <a:lnSpc>
                <a:spcPct val="90000"/>
              </a:lnSpc>
              <a:spcAft>
                <a:spcPts val="600"/>
              </a:spcAft>
              <a:buFont typeface="Arial" panose="020B0604020202020204" pitchFamily="34" charset="0"/>
              <a:buChar char="•"/>
            </a:pPr>
            <a:r>
              <a:rPr lang="en-US" sz="1200" b="0" i="0">
                <a:effectLst/>
              </a:rPr>
              <a:t>RingCentral. 2021. </a:t>
            </a:r>
            <a:r>
              <a:rPr lang="en-US" sz="1200" b="0" i="1">
                <a:effectLst/>
              </a:rPr>
              <a:t>A guide to organizational communication | RingCentral</a:t>
            </a:r>
            <a:r>
              <a:rPr lang="en-US" sz="1200" b="0" i="0">
                <a:effectLst/>
              </a:rPr>
              <a:t>. [online] Available at: &lt;https://www.ringcentral.com/us/en/blog/a-guide-to-organizational-communication/&gt; [Accessed 25 March 2022].</a:t>
            </a:r>
          </a:p>
        </p:txBody>
      </p:sp>
      <p:sp>
        <p:nvSpPr>
          <p:cNvPr id="13" name="TextBox 12">
            <a:extLst>
              <a:ext uri="{FF2B5EF4-FFF2-40B4-BE49-F238E27FC236}">
                <a16:creationId xmlns:a16="http://schemas.microsoft.com/office/drawing/2014/main" id="{429BBD41-C3B2-4F8B-904F-D1AFE104310F}"/>
              </a:ext>
            </a:extLst>
          </p:cNvPr>
          <p:cNvSpPr txBox="1"/>
          <p:nvPr/>
        </p:nvSpPr>
        <p:spPr>
          <a:xfrm rot="10800000" flipV="1">
            <a:off x="553648" y="5410798"/>
            <a:ext cx="5902960" cy="830997"/>
          </a:xfrm>
          <a:prstGeom prst="rect">
            <a:avLst/>
          </a:prstGeom>
          <a:noFill/>
        </p:spPr>
        <p:txBody>
          <a:bodyPr wrap="square">
            <a:spAutoFit/>
          </a:bodyPr>
          <a:lstStyle/>
          <a:p>
            <a:r>
              <a:rPr lang="en-US" sz="1200">
                <a:effectLst/>
              </a:rPr>
              <a:t>Wilbur Schramm and Donald F. Roberts, 1971 – The process and effects of mass communication</a:t>
            </a:r>
            <a:br>
              <a:rPr lang="en-US" sz="1200">
                <a:effectLst/>
              </a:rPr>
            </a:br>
            <a:br>
              <a:rPr lang="en-US" sz="1200">
                <a:effectLst/>
              </a:rPr>
            </a:br>
            <a:endParaRPr lang="en-GB" sz="1200"/>
          </a:p>
        </p:txBody>
      </p:sp>
      <p:sp>
        <p:nvSpPr>
          <p:cNvPr id="15" name="TextBox 14">
            <a:extLst>
              <a:ext uri="{FF2B5EF4-FFF2-40B4-BE49-F238E27FC236}">
                <a16:creationId xmlns:a16="http://schemas.microsoft.com/office/drawing/2014/main" id="{DD247BC6-EE9B-419A-BAEE-5768D973B3E7}"/>
              </a:ext>
            </a:extLst>
          </p:cNvPr>
          <p:cNvSpPr txBox="1"/>
          <p:nvPr/>
        </p:nvSpPr>
        <p:spPr>
          <a:xfrm>
            <a:off x="456374" y="277307"/>
            <a:ext cx="6114010" cy="646331"/>
          </a:xfrm>
          <a:prstGeom prst="rect">
            <a:avLst/>
          </a:prstGeom>
          <a:noFill/>
        </p:spPr>
        <p:txBody>
          <a:bodyPr wrap="square">
            <a:spAutoFit/>
          </a:bodyPr>
          <a:lstStyle/>
          <a:p>
            <a:r>
              <a:rPr lang="en-US" sz="1200" b="0" i="0">
                <a:effectLst/>
              </a:rPr>
              <a:t>123helpme.com. 2012. [online] Available at: &lt;https://www.123helpme.com/essay/Amazon-Creates-Value-for-Customers-163599&gt; [Accessed 22 March 2022].</a:t>
            </a:r>
            <a:endParaRPr lang="en-GB" sz="1200"/>
          </a:p>
        </p:txBody>
      </p:sp>
    </p:spTree>
    <p:extLst>
      <p:ext uri="{BB962C8B-B14F-4D97-AF65-F5344CB8AC3E}">
        <p14:creationId xmlns:p14="http://schemas.microsoft.com/office/powerpoint/2010/main" val="4137997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282068498"/>
              </p:ext>
            </p:extLst>
          </p:nvPr>
        </p:nvGraphicFramePr>
        <p:xfrm>
          <a:off x="1000124" y="719666"/>
          <a:ext cx="10101264" cy="5422724"/>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dirty="0"/>
                        <a:t>Teamwork Evaluation </a:t>
                      </a:r>
                      <a:endParaRPr lang="en-GB" sz="2400"/>
                    </a:p>
                  </a:txBody>
                  <a:tcPr/>
                </a:tc>
                <a:tc>
                  <a:txBody>
                    <a:bodyPr/>
                    <a:lstStyle/>
                    <a:p>
                      <a:pPr algn="ctr"/>
                      <a:r>
                        <a:rPr lang="en-GB" sz="2400" dirty="0"/>
                        <a:t>Team responses. </a:t>
                      </a:r>
                      <a:endParaRPr lang="en-GB" sz="2400"/>
                    </a:p>
                  </a:txBody>
                  <a:tcPr/>
                </a:tc>
                <a:extLst>
                  <a:ext uri="{0D108BD9-81ED-4DB2-BD59-A6C34878D82A}">
                    <a16:rowId xmlns:a16="http://schemas.microsoft.com/office/drawing/2014/main" val="3160018179"/>
                  </a:ext>
                </a:extLst>
              </a:tr>
              <a:tr h="882562">
                <a:tc>
                  <a:txBody>
                    <a:bodyPr/>
                    <a:lstStyle/>
                    <a:p>
                      <a:r>
                        <a:rPr lang="en-GB" dirty="0"/>
                        <a:t>Who was in your team? </a:t>
                      </a:r>
                      <a:endParaRPr lang="en-GB"/>
                    </a:p>
                  </a:txBody>
                  <a:tcPr/>
                </a:tc>
                <a:tc>
                  <a:txBody>
                    <a:bodyPr/>
                    <a:lstStyle/>
                    <a:p>
                      <a:r>
                        <a:rPr lang="en-GB" dirty="0" err="1"/>
                        <a:t>Nargas</a:t>
                      </a:r>
                      <a:r>
                        <a:rPr lang="en-GB" dirty="0"/>
                        <a:t> Ahmadzai</a:t>
                      </a:r>
                    </a:p>
                    <a:p>
                      <a:r>
                        <a:rPr lang="en-GB" dirty="0"/>
                        <a:t>Nasara Ali</a:t>
                      </a:r>
                    </a:p>
                    <a:p>
                      <a:r>
                        <a:rPr lang="en-GB" dirty="0"/>
                        <a:t>Dominic jones</a:t>
                      </a:r>
                    </a:p>
                  </a:txBody>
                  <a:tcPr/>
                </a:tc>
                <a:extLst>
                  <a:ext uri="{0D108BD9-81ED-4DB2-BD59-A6C34878D82A}">
                    <a16:rowId xmlns:a16="http://schemas.microsoft.com/office/drawing/2014/main" val="2318373457"/>
                  </a:ext>
                </a:extLst>
              </a:tr>
              <a:tr h="882562">
                <a:tc>
                  <a:txBody>
                    <a:bodyPr/>
                    <a:lstStyle/>
                    <a:p>
                      <a:pPr marL="0" marR="0" lvl="0" indent="0" algn="l" rtl="0" eaLnBrk="1" fontAlgn="auto" latinLnBrk="0" hangingPunct="1">
                        <a:lnSpc>
                          <a:spcPct val="100000"/>
                        </a:lnSpc>
                        <a:spcBef>
                          <a:spcPts val="0"/>
                        </a:spcBef>
                        <a:spcAft>
                          <a:spcPts val="0"/>
                        </a:spcAft>
                        <a:buClrTx/>
                        <a:buSzTx/>
                        <a:buFontTx/>
                        <a:buNone/>
                      </a:pPr>
                      <a:r>
                        <a:rPr lang="en-GB" dirty="0"/>
                        <a:t>What were the key strengths of your team? </a:t>
                      </a:r>
                      <a:endParaRPr lang="en-GB"/>
                    </a:p>
                    <a:p>
                      <a:endParaRPr lang="en-GB"/>
                    </a:p>
                  </a:txBody>
                  <a:tcPr/>
                </a:tc>
                <a:tc>
                  <a:txBody>
                    <a:bodyPr/>
                    <a:lstStyle/>
                    <a:p>
                      <a:r>
                        <a:rPr lang="en-GB" dirty="0"/>
                        <a:t>A good teamwork with nice and responsible persons</a:t>
                      </a:r>
                    </a:p>
                    <a:p>
                      <a:endParaRPr lang="en-GB"/>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a:p>
                  </a:txBody>
                  <a:tcPr/>
                </a:tc>
                <a:tc>
                  <a:txBody>
                    <a:bodyPr/>
                    <a:lstStyle/>
                    <a:p>
                      <a:r>
                        <a:rPr lang="en-GB" dirty="0"/>
                        <a:t>The communication with people we never met before and arranging a power point presentation, something really good for me</a:t>
                      </a: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a:p>
                  </a:txBody>
                  <a:tcPr/>
                </a:tc>
                <a:tc>
                  <a:txBody>
                    <a:bodyPr/>
                    <a:lstStyle/>
                    <a:p>
                      <a:r>
                        <a:rPr lang="en-GB" dirty="0"/>
                        <a:t>Meet , face to face and spending more time for details</a:t>
                      </a:r>
                    </a:p>
                  </a:txBody>
                  <a:tcPr/>
                </a:tc>
                <a:extLst>
                  <a:ext uri="{0D108BD9-81ED-4DB2-BD59-A6C34878D82A}">
                    <a16:rowId xmlns:a16="http://schemas.microsoft.com/office/drawing/2014/main" val="771358641"/>
                  </a:ext>
                </a:extLst>
              </a:tr>
              <a:tr h="882562">
                <a:tc>
                  <a:txBody>
                    <a:bodyPr/>
                    <a:lstStyle/>
                    <a:p>
                      <a:r>
                        <a:rPr lang="en-GB" dirty="0"/>
                        <a:t>How would you rate your team working? Out of 10? </a:t>
                      </a:r>
                      <a:endParaRPr lang="en-GB"/>
                    </a:p>
                  </a:txBody>
                  <a:tcPr/>
                </a:tc>
                <a:tc>
                  <a:txBody>
                    <a:bodyPr/>
                    <a:lstStyle/>
                    <a:p>
                      <a:r>
                        <a:rPr lang="en-GB" dirty="0"/>
                        <a:t>9</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691353093"/>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Vapor Trail</vt:lpstr>
      <vt:lpstr>Office Theme</vt:lpstr>
      <vt:lpstr>Strategies for effective communication in a business setting.</vt:lpstr>
      <vt:lpstr>         </vt:lpstr>
      <vt:lpstr>What is amazon known for</vt:lpstr>
      <vt:lpstr>BENEFITS OF EFFECTIVE COMMUNICATION ON THE BUSINESS PROCESS</vt:lpstr>
      <vt:lpstr>Theories relating models of communication</vt:lpstr>
      <vt:lpstr>Models of communication </vt:lpstr>
      <vt:lpstr>According to B. Abrey Fisher, some important models of communication are:  Harrold D. Lasswell’s model (1948) Claude Shannon and Warren Weaver’s model (1949) Charles E. Osgood’s model (1954) Wilbur Schramm’s model (1971) George Gerbner’s model (1956) Theodore M. Newcomb’s model (1953) Bruce H. Westley’s and M.S. MacLean’s model (1957) </vt:lpstr>
      <vt:lpstr>Types of barriers with external stakeholders</vt:lpstr>
      <vt:lpstr>Channels of communication</vt:lpstr>
      <vt:lpstr>How to improve communication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dc:title>
  <dc:creator>Nargas Ahmadzai (2106756)</dc:creator>
  <cp:revision>17</cp:revision>
  <dcterms:created xsi:type="dcterms:W3CDTF">2022-03-18T21:13:35Z</dcterms:created>
  <dcterms:modified xsi:type="dcterms:W3CDTF">2022-03-27T08:34:26Z</dcterms:modified>
</cp:coreProperties>
</file>