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1436" r:id="rId5"/>
    <p:sldId id="1438" r:id="rId6"/>
    <p:sldId id="1439" r:id="rId7"/>
    <p:sldId id="1441" r:id="rId8"/>
    <p:sldId id="453" r:id="rId9"/>
    <p:sldId id="495" r:id="rId10"/>
    <p:sldId id="496" r:id="rId11"/>
    <p:sldId id="498" r:id="rId12"/>
    <p:sldId id="497" r:id="rId13"/>
    <p:sldId id="511" r:id="rId14"/>
    <p:sldId id="499" r:id="rId15"/>
    <p:sldId id="513" r:id="rId16"/>
    <p:sldId id="515" r:id="rId17"/>
    <p:sldId id="518" r:id="rId18"/>
    <p:sldId id="519" r:id="rId19"/>
    <p:sldId id="520" r:id="rId20"/>
    <p:sldId id="500" r:id="rId21"/>
    <p:sldId id="501" r:id="rId22"/>
    <p:sldId id="514" r:id="rId23"/>
    <p:sldId id="502" r:id="rId24"/>
    <p:sldId id="1442" r:id="rId25"/>
    <p:sldId id="510" r:id="rId26"/>
    <p:sldId id="494" r:id="rId27"/>
    <p:sldId id="505" r:id="rId28"/>
    <p:sldId id="506" r:id="rId29"/>
    <p:sldId id="507" r:id="rId30"/>
    <p:sldId id="508" r:id="rId31"/>
    <p:sldId id="521" r:id="rId32"/>
    <p:sldId id="429" r:id="rId33"/>
    <p:sldId id="493" r:id="rId34"/>
    <p:sldId id="1458" r:id="rId35"/>
    <p:sldId id="1443" r:id="rId36"/>
    <p:sldId id="1444" r:id="rId37"/>
    <p:sldId id="1445" r:id="rId38"/>
    <p:sldId id="1446" r:id="rId39"/>
    <p:sldId id="512" r:id="rId40"/>
    <p:sldId id="1447" r:id="rId41"/>
    <p:sldId id="1448" r:id="rId42"/>
    <p:sldId id="1449" r:id="rId43"/>
    <p:sldId id="516" r:id="rId44"/>
    <p:sldId id="517" r:id="rId45"/>
    <p:sldId id="1450" r:id="rId46"/>
    <p:sldId id="1451" r:id="rId47"/>
    <p:sldId id="1453" r:id="rId48"/>
    <p:sldId id="1454" r:id="rId49"/>
    <p:sldId id="522" r:id="rId50"/>
    <p:sldId id="523" r:id="rId51"/>
    <p:sldId id="524" r:id="rId52"/>
    <p:sldId id="525" r:id="rId53"/>
    <p:sldId id="526" r:id="rId54"/>
    <p:sldId id="532" r:id="rId55"/>
    <p:sldId id="527" r:id="rId56"/>
    <p:sldId id="528" r:id="rId57"/>
    <p:sldId id="530" r:id="rId58"/>
    <p:sldId id="529" r:id="rId59"/>
    <p:sldId id="1457" r:id="rId60"/>
    <p:sldId id="1455"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94660"/>
  </p:normalViewPr>
  <p:slideViewPr>
    <p:cSldViewPr>
      <p:cViewPr varScale="1">
        <p:scale>
          <a:sx n="105" d="100"/>
          <a:sy n="105" d="100"/>
        </p:scale>
        <p:origin x="183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01/05/2025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01/05/2025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small groups use the Kortext book (Ch 14, page 23) to:</a:t>
            </a:r>
          </a:p>
          <a:p>
            <a:endParaRPr lang="en-GB" dirty="0"/>
          </a:p>
        </p:txBody>
      </p:sp>
      <p:sp>
        <p:nvSpPr>
          <p:cNvPr id="4" name="Slide Number Placeholder 3"/>
          <p:cNvSpPr>
            <a:spLocks noGrp="1"/>
          </p:cNvSpPr>
          <p:nvPr>
            <p:ph type="sldNum" sz="quarter" idx="5"/>
          </p:nvPr>
        </p:nvSpPr>
        <p:spPr/>
        <p:txBody>
          <a:bodyPr/>
          <a:lstStyle/>
          <a:p>
            <a:fld id="{BCF96A85-7B12-D143-8C60-4EC8075DB191}" type="slidenum">
              <a:rPr lang="en-US" smtClean="0"/>
              <a:t>16</a:t>
            </a:fld>
            <a:endParaRPr lang="en-US"/>
          </a:p>
        </p:txBody>
      </p:sp>
    </p:spTree>
    <p:extLst>
      <p:ext uri="{BB962C8B-B14F-4D97-AF65-F5344CB8AC3E}">
        <p14:creationId xmlns:p14="http://schemas.microsoft.com/office/powerpoint/2010/main" val="12051338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image" Target="../media/image19.sv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B9A29-4E87-0891-B95F-F59E847A9AC8}"/>
              </a:ext>
            </a:extLst>
          </p:cNvPr>
          <p:cNvSpPr>
            <a:spLocks noGrp="1"/>
          </p:cNvSpPr>
          <p:nvPr>
            <p:ph type="ctrTitle"/>
          </p:nvPr>
        </p:nvSpPr>
        <p:spPr/>
        <p:txBody>
          <a:bodyPr/>
          <a:lstStyle/>
          <a:p>
            <a:r>
              <a:rPr lang="en-GB" b="1" dirty="0"/>
              <a:t>Introduction to Physiology</a:t>
            </a:r>
            <a:br>
              <a:rPr lang="en-GB" b="1" dirty="0"/>
            </a:br>
            <a:r>
              <a:rPr lang="en-GB" b="1" dirty="0"/>
              <a:t>BMPH 5023</a:t>
            </a:r>
          </a:p>
        </p:txBody>
      </p:sp>
      <p:sp>
        <p:nvSpPr>
          <p:cNvPr id="3" name="Subtitle 2">
            <a:extLst>
              <a:ext uri="{FF2B5EF4-FFF2-40B4-BE49-F238E27FC236}">
                <a16:creationId xmlns:a16="http://schemas.microsoft.com/office/drawing/2014/main" id="{3BECBA70-99F3-A0D6-AC33-BBD1291754E7}"/>
              </a:ext>
            </a:extLst>
          </p:cNvPr>
          <p:cNvSpPr>
            <a:spLocks noGrp="1"/>
          </p:cNvSpPr>
          <p:nvPr>
            <p:ph type="subTitle" idx="1"/>
          </p:nvPr>
        </p:nvSpPr>
        <p:spPr/>
        <p:txBody>
          <a:bodyPr>
            <a:normAutofit fontScale="40000" lnSpcReduction="20000"/>
          </a:bodyPr>
          <a:lstStyle/>
          <a:p>
            <a:r>
              <a:rPr lang="en-GB" sz="9000" dirty="0">
                <a:solidFill>
                  <a:schemeClr val="bg1"/>
                </a:solidFill>
              </a:rPr>
              <a:t>The Cardiovascular System</a:t>
            </a:r>
          </a:p>
          <a:p>
            <a:pPr algn="l"/>
            <a:endParaRPr lang="en-GB" b="1" dirty="0">
              <a:solidFill>
                <a:schemeClr val="bg1"/>
              </a:solidFill>
            </a:endParaRPr>
          </a:p>
          <a:p>
            <a:pPr algn="l"/>
            <a:endParaRPr lang="en-GB" b="1" dirty="0">
              <a:solidFill>
                <a:schemeClr val="bg1"/>
              </a:solidFill>
            </a:endParaRPr>
          </a:p>
          <a:p>
            <a:pPr algn="l"/>
            <a:endParaRPr lang="en-GB" b="1" dirty="0">
              <a:solidFill>
                <a:schemeClr val="bg1"/>
              </a:solidFill>
            </a:endParaRPr>
          </a:p>
          <a:p>
            <a:pPr algn="l"/>
            <a:endParaRPr lang="en-GB" b="1" dirty="0">
              <a:solidFill>
                <a:schemeClr val="bg1"/>
              </a:solidFill>
            </a:endParaRPr>
          </a:p>
          <a:p>
            <a:pPr algn="l"/>
            <a:r>
              <a:rPr lang="en-GB" sz="4000" dirty="0">
                <a:solidFill>
                  <a:schemeClr val="bg1"/>
                </a:solidFill>
              </a:rPr>
              <a:t>G Weaver – Module Lead</a:t>
            </a:r>
          </a:p>
          <a:p>
            <a:endParaRPr lang="en-GB" sz="2000"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1639687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8E0E-F21F-0B71-D5B6-18B9B10D654A}"/>
              </a:ext>
            </a:extLst>
          </p:cNvPr>
          <p:cNvSpPr>
            <a:spLocks noGrp="1"/>
          </p:cNvSpPr>
          <p:nvPr>
            <p:ph type="title"/>
          </p:nvPr>
        </p:nvSpPr>
        <p:spPr/>
        <p:txBody>
          <a:bodyPr/>
          <a:lstStyle/>
          <a:p>
            <a:r>
              <a:rPr lang="en-GB" b="1" dirty="0"/>
              <a:t>Classroom expectations</a:t>
            </a:r>
          </a:p>
        </p:txBody>
      </p:sp>
      <p:sp>
        <p:nvSpPr>
          <p:cNvPr id="3" name="Content Placeholder 2">
            <a:extLst>
              <a:ext uri="{FF2B5EF4-FFF2-40B4-BE49-F238E27FC236}">
                <a16:creationId xmlns:a16="http://schemas.microsoft.com/office/drawing/2014/main" id="{1CFB0C33-5199-458A-7A63-F3333BB85808}"/>
              </a:ext>
            </a:extLst>
          </p:cNvPr>
          <p:cNvSpPr>
            <a:spLocks noGrp="1"/>
          </p:cNvSpPr>
          <p:nvPr>
            <p:ph idx="1"/>
          </p:nvPr>
        </p:nvSpPr>
        <p:spPr>
          <a:xfrm>
            <a:off x="457200" y="1600200"/>
            <a:ext cx="8229600" cy="3989039"/>
          </a:xfrm>
        </p:spPr>
        <p:txBody>
          <a:bodyPr>
            <a:normAutofit fontScale="25000" lnSpcReduction="20000"/>
          </a:bodyPr>
          <a:lstStyle/>
          <a:p>
            <a:pPr marL="0" indent="0">
              <a:buNone/>
            </a:pPr>
            <a:r>
              <a:rPr lang="en-GB" sz="12800" dirty="0">
                <a:latin typeface="Arial" panose="020B0604020202020204" pitchFamily="34" charset="0"/>
                <a:cs typeface="Arial" panose="020B0604020202020204" pitchFamily="34" charset="0"/>
              </a:rPr>
              <a:t>Respect is the key</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the lecturer</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others’ right to learn</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each other’s views</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1200" dirty="0">
                <a:latin typeface="Arial" panose="020B0604020202020204" pitchFamily="34" charset="0"/>
                <a:cs typeface="Arial" panose="020B0604020202020204" pitchFamily="34" charset="0"/>
              </a:rPr>
              <a:t>General classroom expectations are the same for</a:t>
            </a:r>
          </a:p>
          <a:p>
            <a:pPr marL="0" indent="0">
              <a:buNone/>
            </a:pPr>
            <a:r>
              <a:rPr lang="en-GB" sz="11200" dirty="0">
                <a:latin typeface="Arial" panose="020B0604020202020204" pitchFamily="34" charset="0"/>
                <a:cs typeface="Arial" panose="020B0604020202020204" pitchFamily="34" charset="0"/>
              </a:rPr>
              <a:t>all students and are in the student contract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err="1">
                <a:ln>
                  <a:noFill/>
                </a:ln>
                <a:solidFill>
                  <a:srgbClr val="FFFFFF"/>
                </a:solidFill>
                <a:effectLst/>
                <a:uLnTx/>
                <a:uFillTx/>
                <a:latin typeface="Raleway" panose="020B0503030101060003" pitchFamily="34" charset="77"/>
                <a:ea typeface="+mn-ea"/>
                <a:cs typeface="+mn-cs"/>
              </a:rPr>
              <a:t>spect</a:t>
            </a: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is the key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the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others’ right to learn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each other’s views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General classroom expectations are the same for all students and are on the VLE</a:t>
            </a:r>
          </a:p>
          <a:p>
            <a:endParaRPr lang="en-GB" dirty="0"/>
          </a:p>
        </p:txBody>
      </p:sp>
    </p:spTree>
    <p:extLst>
      <p:ext uri="{BB962C8B-B14F-4D97-AF65-F5344CB8AC3E}">
        <p14:creationId xmlns:p14="http://schemas.microsoft.com/office/powerpoint/2010/main" val="552361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DAA2-5C21-57A1-444D-A2A1309BA8A6}"/>
              </a:ext>
            </a:extLst>
          </p:cNvPr>
          <p:cNvSpPr>
            <a:spLocks noGrp="1"/>
          </p:cNvSpPr>
          <p:nvPr>
            <p:ph type="title"/>
          </p:nvPr>
        </p:nvSpPr>
        <p:spPr/>
        <p:txBody>
          <a:bodyPr/>
          <a:lstStyle/>
          <a:p>
            <a:r>
              <a:rPr lang="en-GB" b="1" dirty="0"/>
              <a:t>Body systems</a:t>
            </a:r>
          </a:p>
        </p:txBody>
      </p:sp>
      <p:sp>
        <p:nvSpPr>
          <p:cNvPr id="3" name="Content Placeholder 2">
            <a:extLst>
              <a:ext uri="{FF2B5EF4-FFF2-40B4-BE49-F238E27FC236}">
                <a16:creationId xmlns:a16="http://schemas.microsoft.com/office/drawing/2014/main" id="{A247FA2D-CD21-C84E-5AD5-04538FEA355A}"/>
              </a:ext>
            </a:extLst>
          </p:cNvPr>
          <p:cNvSpPr>
            <a:spLocks noGrp="1"/>
          </p:cNvSpPr>
          <p:nvPr>
            <p:ph sz="half" idx="1"/>
          </p:nvPr>
        </p:nvSpPr>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Circulatory </a:t>
            </a:r>
          </a:p>
          <a:p>
            <a:pPr marL="0" indent="0" algn="ctr">
              <a:buNone/>
            </a:pPr>
            <a:r>
              <a:rPr lang="en-GB" sz="14400" dirty="0">
                <a:latin typeface="Arial" panose="020B0604020202020204" pitchFamily="34" charset="0"/>
                <a:cs typeface="Arial" panose="020B0604020202020204" pitchFamily="34" charset="0"/>
              </a:rPr>
              <a:t>Circulatory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Digestive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Respiratory</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Endocrine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Digestive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Respiratory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Endocrine </a:t>
            </a:r>
          </a:p>
          <a:p>
            <a:endParaRPr lang="en-GB" dirty="0"/>
          </a:p>
        </p:txBody>
      </p:sp>
      <p:sp>
        <p:nvSpPr>
          <p:cNvPr id="4" name="Content Placeholder 3">
            <a:extLst>
              <a:ext uri="{FF2B5EF4-FFF2-40B4-BE49-F238E27FC236}">
                <a16:creationId xmlns:a16="http://schemas.microsoft.com/office/drawing/2014/main" id="{B198E453-947A-7F40-B527-C2AB177B7B4A}"/>
              </a:ext>
            </a:extLst>
          </p:cNvPr>
          <p:cNvSpPr>
            <a:spLocks noGrp="1"/>
          </p:cNvSpPr>
          <p:nvPr>
            <p:ph sz="half" idx="2"/>
          </p:nvPr>
        </p:nvSpPr>
        <p:spPr>
          <a:xfrm>
            <a:off x="4648200" y="1600201"/>
            <a:ext cx="4038600" cy="398904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Urinary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400" dirty="0">
                <a:latin typeface="Arial" panose="020B0604020202020204" pitchFamily="34" charset="0"/>
                <a:cs typeface="Arial" panose="020B0604020202020204" pitchFamily="34" charset="0"/>
              </a:rPr>
              <a:t>Urinary </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Nervous</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Skeletal</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Muscular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p:txBody>
      </p:sp>
    </p:spTree>
    <p:extLst>
      <p:ext uri="{BB962C8B-B14F-4D97-AF65-F5344CB8AC3E}">
        <p14:creationId xmlns:p14="http://schemas.microsoft.com/office/powerpoint/2010/main" val="1101252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2EEC-0A81-E532-EA03-943BF48D00FD}"/>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57235216-D675-145E-763D-BC3563538343}"/>
              </a:ext>
            </a:extLst>
          </p:cNvPr>
          <p:cNvSpPr>
            <a:spLocks noGrp="1"/>
          </p:cNvSpPr>
          <p:nvPr>
            <p:ph idx="1"/>
          </p:nvPr>
        </p:nvSpPr>
        <p:spPr/>
        <p:txBody>
          <a:bodyPr/>
          <a:lstStyle/>
          <a:p>
            <a:r>
              <a:rPr lang="en-GB" dirty="0"/>
              <a:t>You will be assessed through</a:t>
            </a:r>
          </a:p>
          <a:p>
            <a:endParaRPr lang="en-GB" dirty="0"/>
          </a:p>
          <a:p>
            <a:r>
              <a:rPr lang="en-GB" dirty="0"/>
              <a:t>A written assignment (Component 1) </a:t>
            </a:r>
          </a:p>
          <a:p>
            <a:r>
              <a:rPr lang="en-GB" dirty="0"/>
              <a:t>A practical assignment (Component 2)</a:t>
            </a:r>
          </a:p>
        </p:txBody>
      </p:sp>
    </p:spTree>
    <p:extLst>
      <p:ext uri="{BB962C8B-B14F-4D97-AF65-F5344CB8AC3E}">
        <p14:creationId xmlns:p14="http://schemas.microsoft.com/office/powerpoint/2010/main" val="289116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BE5F43-0E9E-4125-82DC-77A795927CD9}"/>
              </a:ext>
            </a:extLst>
          </p:cNvPr>
          <p:cNvSpPr>
            <a:spLocks noGrp="1"/>
          </p:cNvSpPr>
          <p:nvPr>
            <p:ph type="title"/>
          </p:nvPr>
        </p:nvSpPr>
        <p:spPr/>
        <p:txBody>
          <a:bodyPr/>
          <a:lstStyle/>
          <a:p>
            <a:r>
              <a:rPr lang="en-GB" dirty="0"/>
              <a:t>Aims for Today</a:t>
            </a:r>
          </a:p>
        </p:txBody>
      </p:sp>
      <p:sp>
        <p:nvSpPr>
          <p:cNvPr id="6" name="Content Placeholder 5">
            <a:extLst>
              <a:ext uri="{FF2B5EF4-FFF2-40B4-BE49-F238E27FC236}">
                <a16:creationId xmlns:a16="http://schemas.microsoft.com/office/drawing/2014/main" id="{46F7215C-0B81-4FA6-82F3-FCE62BB6F8BC}"/>
              </a:ext>
            </a:extLst>
          </p:cNvPr>
          <p:cNvSpPr>
            <a:spLocks noGrp="1"/>
          </p:cNvSpPr>
          <p:nvPr>
            <p:ph idx="1"/>
          </p:nvPr>
        </p:nvSpPr>
        <p:spPr>
          <a:xfrm>
            <a:off x="628650" y="1989764"/>
            <a:ext cx="7886700" cy="3500209"/>
          </a:xfrm>
        </p:spPr>
        <p:txBody>
          <a:bodyPr>
            <a:normAutofit fontScale="70000" lnSpcReduction="20000"/>
          </a:bodyPr>
          <a:lstStyle/>
          <a:p>
            <a:pPr marL="0" indent="0">
              <a:buNone/>
            </a:pPr>
            <a:endParaRPr lang="en-GB" dirty="0"/>
          </a:p>
          <a:p>
            <a:pPr marL="0" indent="0">
              <a:buNone/>
            </a:pPr>
            <a:r>
              <a:rPr lang="en-GB" dirty="0"/>
              <a:t>By the end of this session you should:     </a:t>
            </a:r>
          </a:p>
          <a:p>
            <a:pPr marL="0" indent="0">
              <a:buNone/>
            </a:pPr>
            <a:endParaRPr lang="en-GB" sz="1950" dirty="0"/>
          </a:p>
          <a:p>
            <a:pPr marL="0" indent="0">
              <a:buNone/>
            </a:pPr>
            <a:r>
              <a:rPr lang="en-GB" dirty="0"/>
              <a:t>Know the structure of the cardiac system</a:t>
            </a:r>
          </a:p>
          <a:p>
            <a:pPr marL="0" indent="0">
              <a:buNone/>
            </a:pPr>
            <a:endParaRPr lang="en-GB" dirty="0"/>
          </a:p>
          <a:p>
            <a:pPr marL="0" indent="0">
              <a:buNone/>
            </a:pPr>
            <a:r>
              <a:rPr lang="en-GB" dirty="0"/>
              <a:t>Understand the functions of the different structures within the</a:t>
            </a:r>
          </a:p>
          <a:p>
            <a:pPr marL="0" indent="0">
              <a:buNone/>
            </a:pPr>
            <a:r>
              <a:rPr lang="en-GB" dirty="0"/>
              <a:t>heart.</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4069287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66CB59A-BD35-4EDC-9B68-3CF74E0143C8}"/>
              </a:ext>
            </a:extLst>
          </p:cNvPr>
          <p:cNvSpPr>
            <a:spLocks noGrp="1"/>
          </p:cNvSpPr>
          <p:nvPr>
            <p:ph type="title"/>
          </p:nvPr>
        </p:nvSpPr>
        <p:spPr>
          <a:xfrm>
            <a:off x="628650" y="404664"/>
            <a:ext cx="7886700" cy="1861937"/>
          </a:xfrm>
        </p:spPr>
        <p:txBody>
          <a:bodyPr>
            <a:normAutofit fontScale="90000"/>
          </a:bodyPr>
          <a:lstStyle/>
          <a:p>
            <a:br>
              <a:rPr lang="en-GB" dirty="0"/>
            </a:br>
            <a:r>
              <a:rPr lang="en-GB" b="1" dirty="0"/>
              <a:t>The Circulatory System</a:t>
            </a:r>
            <a:br>
              <a:rPr lang="en-GB" sz="2700" dirty="0"/>
            </a:br>
            <a:br>
              <a:rPr lang="en-GB" sz="2700" dirty="0"/>
            </a:br>
            <a:r>
              <a:rPr lang="en-GB" sz="2700" dirty="0"/>
              <a:t>The circulatory and vascular system is divided into two parts:</a:t>
            </a:r>
            <a:br>
              <a:rPr lang="en-GB" sz="2700" dirty="0"/>
            </a:br>
            <a:endParaRPr lang="en-GB" sz="2700" dirty="0"/>
          </a:p>
        </p:txBody>
      </p:sp>
      <p:sp>
        <p:nvSpPr>
          <p:cNvPr id="5" name="Content Placeholder 4">
            <a:extLst>
              <a:ext uri="{FF2B5EF4-FFF2-40B4-BE49-F238E27FC236}">
                <a16:creationId xmlns:a16="http://schemas.microsoft.com/office/drawing/2014/main" id="{F01CE543-5B9A-41F0-A471-6433FEA43226}"/>
              </a:ext>
            </a:extLst>
          </p:cNvPr>
          <p:cNvSpPr>
            <a:spLocks noGrp="1"/>
          </p:cNvSpPr>
          <p:nvPr>
            <p:ph idx="1"/>
          </p:nvPr>
        </p:nvSpPr>
        <p:spPr>
          <a:xfrm>
            <a:off x="628650" y="2348393"/>
            <a:ext cx="7886700" cy="3296873"/>
          </a:xfrm>
        </p:spPr>
        <p:txBody>
          <a:bodyPr>
            <a:normAutofit fontScale="62500" lnSpcReduction="20000"/>
          </a:bodyPr>
          <a:lstStyle/>
          <a:p>
            <a:pPr marL="0" indent="0">
              <a:buNone/>
            </a:pPr>
            <a:endParaRPr lang="en-GB" sz="2250" dirty="0"/>
          </a:p>
          <a:p>
            <a:pPr marL="0" indent="0">
              <a:buNone/>
            </a:pPr>
            <a:r>
              <a:rPr lang="en-GB" sz="2250" dirty="0"/>
              <a:t>The circulation of blood </a:t>
            </a:r>
          </a:p>
          <a:p>
            <a:pPr>
              <a:buFontTx/>
              <a:buChar char="-"/>
            </a:pPr>
            <a:r>
              <a:rPr lang="en-GB" dirty="0"/>
              <a:t>the heart and the blood vessels through which the blood</a:t>
            </a:r>
          </a:p>
          <a:p>
            <a:pPr marL="0" indent="0">
              <a:buNone/>
            </a:pPr>
            <a:r>
              <a:rPr lang="en-GB" dirty="0"/>
              <a:t>  circulates</a:t>
            </a:r>
          </a:p>
          <a:p>
            <a:pPr marL="0" indent="0">
              <a:buNone/>
            </a:pPr>
            <a:endParaRPr lang="en-GB" dirty="0"/>
          </a:p>
          <a:p>
            <a:pPr marL="0" indent="0">
              <a:buNone/>
            </a:pPr>
            <a:r>
              <a:rPr lang="en-GB" sz="2250" dirty="0"/>
              <a:t>The circulation of lymph </a:t>
            </a:r>
          </a:p>
          <a:p>
            <a:pPr>
              <a:buFontTx/>
              <a:buChar char="-"/>
            </a:pPr>
            <a:r>
              <a:rPr lang="en-GB" dirty="0"/>
              <a:t>the lymph nodes and lymph vessels which carry the lymph fluid</a:t>
            </a:r>
          </a:p>
          <a:p>
            <a:pPr marL="0" indent="0">
              <a:buNone/>
            </a:pPr>
            <a:r>
              <a:rPr lang="en-GB" sz="1950" dirty="0"/>
              <a:t>   </a:t>
            </a:r>
          </a:p>
          <a:p>
            <a:pPr marL="0" indent="0">
              <a:buNone/>
            </a:pPr>
            <a:endParaRPr lang="en-GB" dirty="0"/>
          </a:p>
          <a:p>
            <a:pPr marL="0" indent="0">
              <a:buNone/>
            </a:pPr>
            <a:r>
              <a:rPr lang="en-GB" dirty="0"/>
              <a:t>These systems are closely aligned to each other, which                 </a:t>
            </a:r>
          </a:p>
          <a:p>
            <a:pPr marL="0" indent="0">
              <a:buNone/>
            </a:pPr>
            <a:r>
              <a:rPr lang="en-GB" dirty="0"/>
              <a:t>helps with fluid circulation and drainage.</a:t>
            </a:r>
          </a:p>
          <a:p>
            <a:endParaRPr lang="en-GB" dirty="0"/>
          </a:p>
        </p:txBody>
      </p:sp>
    </p:spTree>
    <p:extLst>
      <p:ext uri="{BB962C8B-B14F-4D97-AF65-F5344CB8AC3E}">
        <p14:creationId xmlns:p14="http://schemas.microsoft.com/office/powerpoint/2010/main" val="372290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AE3325-BA8B-4A38-99C5-E2F98498A3A3}"/>
              </a:ext>
            </a:extLst>
          </p:cNvPr>
          <p:cNvSpPr>
            <a:spLocks noGrp="1"/>
          </p:cNvSpPr>
          <p:nvPr>
            <p:ph type="title"/>
          </p:nvPr>
        </p:nvSpPr>
        <p:spPr/>
        <p:txBody>
          <a:bodyPr/>
          <a:lstStyle/>
          <a:p>
            <a:pPr algn="ctr"/>
            <a:r>
              <a:rPr lang="en-GB" dirty="0"/>
              <a:t>The blood vessels</a:t>
            </a:r>
          </a:p>
        </p:txBody>
      </p:sp>
      <p:graphicFrame>
        <p:nvGraphicFramePr>
          <p:cNvPr id="5" name="Content Placeholder 4">
            <a:extLst>
              <a:ext uri="{FF2B5EF4-FFF2-40B4-BE49-F238E27FC236}">
                <a16:creationId xmlns:a16="http://schemas.microsoft.com/office/drawing/2014/main" id="{C49F0C69-27C5-E765-8B68-F4DECCC7CA9E}"/>
              </a:ext>
            </a:extLst>
          </p:cNvPr>
          <p:cNvGraphicFramePr>
            <a:graphicFrameLocks noGrp="1"/>
          </p:cNvGraphicFramePr>
          <p:nvPr>
            <p:ph idx="1"/>
            <p:extLst>
              <p:ext uri="{D42A27DB-BD31-4B8C-83A1-F6EECF244321}">
                <p14:modId xmlns:p14="http://schemas.microsoft.com/office/powerpoint/2010/main" val="1210844110"/>
              </p:ext>
            </p:extLst>
          </p:nvPr>
        </p:nvGraphicFramePr>
        <p:xfrm>
          <a:off x="457200" y="2132856"/>
          <a:ext cx="8229600" cy="25202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38572709"/>
                    </a:ext>
                  </a:extLst>
                </a:gridCol>
                <a:gridCol w="4114800">
                  <a:extLst>
                    <a:ext uri="{9D8B030D-6E8A-4147-A177-3AD203B41FA5}">
                      <a16:colId xmlns:a16="http://schemas.microsoft.com/office/drawing/2014/main" val="1882500060"/>
                    </a:ext>
                  </a:extLst>
                </a:gridCol>
              </a:tblGrid>
              <a:tr h="630070">
                <a:tc gridSpan="2">
                  <a:txBody>
                    <a:bodyPr/>
                    <a:lstStyle/>
                    <a:p>
                      <a:pPr algn="ctr"/>
                      <a:r>
                        <a:rPr lang="en-GB" dirty="0"/>
                        <a:t>Types of blood vessels</a:t>
                      </a:r>
                    </a:p>
                  </a:txBody>
                  <a:tcPr/>
                </a:tc>
                <a:tc hMerge="1">
                  <a:txBody>
                    <a:bodyPr/>
                    <a:lstStyle/>
                    <a:p>
                      <a:endParaRPr lang="en-GB" dirty="0"/>
                    </a:p>
                  </a:txBody>
                  <a:tcPr/>
                </a:tc>
                <a:extLst>
                  <a:ext uri="{0D108BD9-81ED-4DB2-BD59-A6C34878D82A}">
                    <a16:rowId xmlns:a16="http://schemas.microsoft.com/office/drawing/2014/main" val="1680009376"/>
                  </a:ext>
                </a:extLst>
              </a:tr>
              <a:tr h="630070">
                <a:tc>
                  <a:txBody>
                    <a:bodyPr/>
                    <a:lstStyle/>
                    <a:p>
                      <a:pPr algn="ctr"/>
                      <a:r>
                        <a:rPr lang="en-GB" dirty="0"/>
                        <a:t>Arteries</a:t>
                      </a:r>
                    </a:p>
                  </a:txBody>
                  <a:tcPr/>
                </a:tc>
                <a:tc>
                  <a:txBody>
                    <a:bodyPr/>
                    <a:lstStyle/>
                    <a:p>
                      <a:pPr algn="ctr"/>
                      <a:r>
                        <a:rPr lang="en-GB" dirty="0"/>
                        <a:t>Veins</a:t>
                      </a:r>
                    </a:p>
                  </a:txBody>
                  <a:tcPr/>
                </a:tc>
                <a:extLst>
                  <a:ext uri="{0D108BD9-81ED-4DB2-BD59-A6C34878D82A}">
                    <a16:rowId xmlns:a16="http://schemas.microsoft.com/office/drawing/2014/main" val="2678061084"/>
                  </a:ext>
                </a:extLst>
              </a:tr>
              <a:tr h="630070">
                <a:tc>
                  <a:txBody>
                    <a:bodyPr/>
                    <a:lstStyle/>
                    <a:p>
                      <a:pPr algn="ctr"/>
                      <a:r>
                        <a:rPr lang="en-GB" dirty="0"/>
                        <a:t>Arterioles</a:t>
                      </a:r>
                    </a:p>
                  </a:txBody>
                  <a:tcPr/>
                </a:tc>
                <a:tc>
                  <a:txBody>
                    <a:bodyPr/>
                    <a:lstStyle/>
                    <a:p>
                      <a:pPr algn="ctr"/>
                      <a:r>
                        <a:rPr lang="en-GB" dirty="0"/>
                        <a:t>Venules</a:t>
                      </a:r>
                    </a:p>
                  </a:txBody>
                  <a:tcPr/>
                </a:tc>
                <a:extLst>
                  <a:ext uri="{0D108BD9-81ED-4DB2-BD59-A6C34878D82A}">
                    <a16:rowId xmlns:a16="http://schemas.microsoft.com/office/drawing/2014/main" val="736604538"/>
                  </a:ext>
                </a:extLst>
              </a:tr>
              <a:tr h="630070">
                <a:tc gridSpan="2">
                  <a:txBody>
                    <a:bodyPr/>
                    <a:lstStyle/>
                    <a:p>
                      <a:pPr algn="ctr"/>
                      <a:r>
                        <a:rPr lang="en-GB" dirty="0"/>
                        <a:t>Capillaries</a:t>
                      </a:r>
                    </a:p>
                  </a:txBody>
                  <a:tcPr/>
                </a:tc>
                <a:tc hMerge="1">
                  <a:txBody>
                    <a:bodyPr/>
                    <a:lstStyle/>
                    <a:p>
                      <a:endParaRPr lang="en-GB" dirty="0"/>
                    </a:p>
                  </a:txBody>
                  <a:tcPr/>
                </a:tc>
                <a:extLst>
                  <a:ext uri="{0D108BD9-81ED-4DB2-BD59-A6C34878D82A}">
                    <a16:rowId xmlns:a16="http://schemas.microsoft.com/office/drawing/2014/main" val="3234142396"/>
                  </a:ext>
                </a:extLst>
              </a:tr>
            </a:tbl>
          </a:graphicData>
        </a:graphic>
      </p:graphicFrame>
    </p:spTree>
    <p:extLst>
      <p:ext uri="{BB962C8B-B14F-4D97-AF65-F5344CB8AC3E}">
        <p14:creationId xmlns:p14="http://schemas.microsoft.com/office/powerpoint/2010/main" val="1230255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024F-6D63-4667-B53D-226B325A674D}"/>
              </a:ext>
            </a:extLst>
          </p:cNvPr>
          <p:cNvSpPr>
            <a:spLocks noGrp="1"/>
          </p:cNvSpPr>
          <p:nvPr>
            <p:ph type="title"/>
          </p:nvPr>
        </p:nvSpPr>
        <p:spPr/>
        <p:txBody>
          <a:bodyPr/>
          <a:lstStyle/>
          <a:p>
            <a:r>
              <a:rPr lang="en-GB" dirty="0"/>
              <a:t>Arteries and veins </a:t>
            </a:r>
            <a:r>
              <a:rPr lang="en-GB" b="0" dirty="0"/>
              <a:t>–</a:t>
            </a:r>
            <a:r>
              <a:rPr lang="en-GB" dirty="0"/>
              <a:t> </a:t>
            </a:r>
            <a:r>
              <a:rPr lang="en-GB" sz="2700" dirty="0"/>
              <a:t>the basic structures</a:t>
            </a:r>
          </a:p>
        </p:txBody>
      </p:sp>
      <p:pic>
        <p:nvPicPr>
          <p:cNvPr id="8" name="Content Placeholder 7">
            <a:extLst>
              <a:ext uri="{FF2B5EF4-FFF2-40B4-BE49-F238E27FC236}">
                <a16:creationId xmlns:a16="http://schemas.microsoft.com/office/drawing/2014/main" id="{4AFBBB7F-C72F-46CE-BC2B-1765E776AED3}"/>
              </a:ext>
            </a:extLst>
          </p:cNvPr>
          <p:cNvPicPr>
            <a:picLocks noGrp="1" noChangeAspect="1"/>
          </p:cNvPicPr>
          <p:nvPr>
            <p:ph idx="1"/>
          </p:nvPr>
        </p:nvPicPr>
        <p:blipFill rotWithShape="1">
          <a:blip r:embed="rId2"/>
          <a:srcRect t="-3633" b="1"/>
          <a:stretch/>
        </p:blipFill>
        <p:spPr>
          <a:xfrm>
            <a:off x="1040650" y="2257130"/>
            <a:ext cx="7062701" cy="3429000"/>
          </a:xfrm>
        </p:spPr>
      </p:pic>
    </p:spTree>
    <p:extLst>
      <p:ext uri="{BB962C8B-B14F-4D97-AF65-F5344CB8AC3E}">
        <p14:creationId xmlns:p14="http://schemas.microsoft.com/office/powerpoint/2010/main" val="2697454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4A6072-1519-4D7D-A841-384129BD616B}"/>
              </a:ext>
            </a:extLst>
          </p:cNvPr>
          <p:cNvSpPr>
            <a:spLocks noGrp="1"/>
          </p:cNvSpPr>
          <p:nvPr>
            <p:ph type="title"/>
          </p:nvPr>
        </p:nvSpPr>
        <p:spPr/>
        <p:txBody>
          <a:bodyPr>
            <a:normAutofit fontScale="90000"/>
          </a:bodyPr>
          <a:lstStyle/>
          <a:p>
            <a:br>
              <a:rPr lang="en-GB" dirty="0"/>
            </a:br>
            <a:r>
              <a:rPr lang="en-GB" dirty="0"/>
              <a:t>Arteries and arterioles </a:t>
            </a:r>
            <a:br>
              <a:rPr lang="en-GB" dirty="0"/>
            </a:br>
            <a:endParaRPr lang="en-GB" dirty="0"/>
          </a:p>
        </p:txBody>
      </p:sp>
      <p:sp>
        <p:nvSpPr>
          <p:cNvPr id="5" name="Content Placeholder 4">
            <a:extLst>
              <a:ext uri="{FF2B5EF4-FFF2-40B4-BE49-F238E27FC236}">
                <a16:creationId xmlns:a16="http://schemas.microsoft.com/office/drawing/2014/main" id="{097C8213-56EE-4FB4-A75C-BBC80D58D60A}"/>
              </a:ext>
            </a:extLst>
          </p:cNvPr>
          <p:cNvSpPr>
            <a:spLocks noGrp="1"/>
          </p:cNvSpPr>
          <p:nvPr>
            <p:ph idx="1"/>
          </p:nvPr>
        </p:nvSpPr>
        <p:spPr/>
        <p:txBody>
          <a:bodyPr>
            <a:normAutofit fontScale="77500" lnSpcReduction="20000"/>
          </a:bodyPr>
          <a:lstStyle/>
          <a:p>
            <a:pPr marL="0" indent="0">
              <a:buNone/>
            </a:pPr>
            <a:r>
              <a:rPr lang="en-GB" i="1" dirty="0"/>
              <a:t>Arteries </a:t>
            </a:r>
            <a:r>
              <a:rPr lang="en-GB" dirty="0"/>
              <a:t>carry blood away from the heart.</a:t>
            </a:r>
          </a:p>
          <a:p>
            <a:pPr marL="0" indent="0">
              <a:buNone/>
            </a:pPr>
            <a:endParaRPr lang="en-GB" dirty="0"/>
          </a:p>
          <a:p>
            <a:pPr marL="0" indent="0">
              <a:buNone/>
            </a:pPr>
            <a:r>
              <a:rPr lang="en-GB" dirty="0"/>
              <a:t>-they are made of 3 layers of muscular elastic tissue whose</a:t>
            </a:r>
          </a:p>
          <a:p>
            <a:pPr marL="0" indent="0">
              <a:buNone/>
            </a:pPr>
            <a:r>
              <a:rPr lang="en-GB" dirty="0"/>
              <a:t>thickness and consistency varies according to its size.</a:t>
            </a:r>
          </a:p>
          <a:p>
            <a:pPr marL="0" indent="0">
              <a:buNone/>
            </a:pPr>
            <a:endParaRPr lang="en-GB" i="1" dirty="0"/>
          </a:p>
          <a:p>
            <a:pPr marL="0" indent="0">
              <a:buNone/>
            </a:pPr>
            <a:r>
              <a:rPr lang="en-GB" i="1" dirty="0"/>
              <a:t>Arterioles</a:t>
            </a:r>
            <a:r>
              <a:rPr lang="en-GB" dirty="0"/>
              <a:t> are smaller arteries which in turn become</a:t>
            </a:r>
          </a:p>
          <a:p>
            <a:pPr marL="0" indent="0">
              <a:buNone/>
            </a:pPr>
            <a:r>
              <a:rPr lang="en-GB" dirty="0"/>
              <a:t>progressively smaller to form a network of tiny vessels                   </a:t>
            </a:r>
          </a:p>
          <a:p>
            <a:pPr marL="0" indent="0">
              <a:buNone/>
            </a:pPr>
            <a:r>
              <a:rPr lang="en-GB" dirty="0"/>
              <a:t>called capillaries. </a:t>
            </a:r>
          </a:p>
          <a:p>
            <a:endParaRPr lang="en-GB" dirty="0"/>
          </a:p>
        </p:txBody>
      </p:sp>
    </p:spTree>
    <p:extLst>
      <p:ext uri="{BB962C8B-B14F-4D97-AF65-F5344CB8AC3E}">
        <p14:creationId xmlns:p14="http://schemas.microsoft.com/office/powerpoint/2010/main" val="998929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4E0EBF-1004-4EDB-902C-7A1F9644DB4C}"/>
              </a:ext>
            </a:extLst>
          </p:cNvPr>
          <p:cNvSpPr>
            <a:spLocks noGrp="1"/>
          </p:cNvSpPr>
          <p:nvPr>
            <p:ph type="title"/>
          </p:nvPr>
        </p:nvSpPr>
        <p:spPr>
          <a:xfrm>
            <a:off x="628650" y="1131094"/>
            <a:ext cx="7886700" cy="1066298"/>
          </a:xfrm>
        </p:spPr>
        <p:txBody>
          <a:bodyPr>
            <a:normAutofit fontScale="90000"/>
          </a:bodyPr>
          <a:lstStyle/>
          <a:p>
            <a:r>
              <a:rPr lang="en-GB" sz="2400" dirty="0"/>
              <a:t>Arteries link to veins </a:t>
            </a:r>
            <a:r>
              <a:rPr lang="en-GB" sz="2100" dirty="0"/>
              <a:t>– </a:t>
            </a:r>
            <a:br>
              <a:rPr lang="en-GB" sz="2100" dirty="0"/>
            </a:br>
            <a:br>
              <a:rPr lang="en-GB" sz="2100" dirty="0"/>
            </a:br>
            <a:r>
              <a:rPr lang="en-GB" sz="2100" dirty="0"/>
              <a:t>via arterioles and venules connected by a capillary network</a:t>
            </a:r>
          </a:p>
        </p:txBody>
      </p:sp>
      <p:pic>
        <p:nvPicPr>
          <p:cNvPr id="8" name="Content Placeholder 7">
            <a:extLst>
              <a:ext uri="{FF2B5EF4-FFF2-40B4-BE49-F238E27FC236}">
                <a16:creationId xmlns:a16="http://schemas.microsoft.com/office/drawing/2014/main" id="{14F2496C-015E-4724-AFAC-9FFBCA188872}"/>
              </a:ext>
            </a:extLst>
          </p:cNvPr>
          <p:cNvPicPr>
            <a:picLocks noGrp="1" noChangeAspect="1"/>
          </p:cNvPicPr>
          <p:nvPr>
            <p:ph idx="1"/>
          </p:nvPr>
        </p:nvPicPr>
        <p:blipFill>
          <a:blip r:embed="rId2"/>
          <a:stretch>
            <a:fillRect/>
          </a:stretch>
        </p:blipFill>
        <p:spPr>
          <a:xfrm>
            <a:off x="628650" y="2479963"/>
            <a:ext cx="7886700" cy="2756516"/>
          </a:xfrm>
        </p:spPr>
      </p:pic>
    </p:spTree>
    <p:extLst>
      <p:ext uri="{BB962C8B-B14F-4D97-AF65-F5344CB8AC3E}">
        <p14:creationId xmlns:p14="http://schemas.microsoft.com/office/powerpoint/2010/main" val="2062877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D5DCD-9DB7-4345-B208-4CFA3626675F}"/>
              </a:ext>
            </a:extLst>
          </p:cNvPr>
          <p:cNvSpPr>
            <a:spLocks noGrp="1"/>
          </p:cNvSpPr>
          <p:nvPr>
            <p:ph type="title"/>
          </p:nvPr>
        </p:nvSpPr>
        <p:spPr/>
        <p:txBody>
          <a:bodyPr/>
          <a:lstStyle/>
          <a:p>
            <a:r>
              <a:rPr lang="en-GB" dirty="0"/>
              <a:t>Veins and venules</a:t>
            </a:r>
          </a:p>
        </p:txBody>
      </p:sp>
      <p:sp>
        <p:nvSpPr>
          <p:cNvPr id="3" name="Content Placeholder 2">
            <a:extLst>
              <a:ext uri="{FF2B5EF4-FFF2-40B4-BE49-F238E27FC236}">
                <a16:creationId xmlns:a16="http://schemas.microsoft.com/office/drawing/2014/main" id="{BFBC67ED-D1B2-4FFF-AE10-0EF64B33F1B5}"/>
              </a:ext>
            </a:extLst>
          </p:cNvPr>
          <p:cNvSpPr>
            <a:spLocks noGrp="1"/>
          </p:cNvSpPr>
          <p:nvPr>
            <p:ph idx="1"/>
          </p:nvPr>
        </p:nvSpPr>
        <p:spPr/>
        <p:txBody>
          <a:bodyPr>
            <a:normAutofit fontScale="77500" lnSpcReduction="20000"/>
          </a:bodyPr>
          <a:lstStyle/>
          <a:p>
            <a:pPr marL="0" indent="0">
              <a:buNone/>
            </a:pPr>
            <a:r>
              <a:rPr lang="en-GB" sz="2700" dirty="0"/>
              <a:t>Veins transport blood to the heart. </a:t>
            </a:r>
          </a:p>
          <a:p>
            <a:pPr marL="0" indent="0">
              <a:buNone/>
            </a:pPr>
            <a:endParaRPr lang="en-GB" sz="2700" dirty="0"/>
          </a:p>
          <a:p>
            <a:pPr marL="0" indent="0">
              <a:buNone/>
            </a:pPr>
            <a:r>
              <a:rPr lang="en-GB" sz="2700" dirty="0"/>
              <a:t>-they are made of fibre, muscle and epithelium. </a:t>
            </a:r>
          </a:p>
          <a:p>
            <a:pPr marL="0" indent="0">
              <a:buNone/>
            </a:pPr>
            <a:endParaRPr lang="en-GB" sz="2700" dirty="0"/>
          </a:p>
          <a:p>
            <a:pPr marL="0" indent="0">
              <a:buNone/>
            </a:pPr>
            <a:r>
              <a:rPr lang="en-GB" sz="2700" dirty="0"/>
              <a:t>The walls of veins are thinner and contain less muscle than arteries.</a:t>
            </a:r>
          </a:p>
          <a:p>
            <a:pPr marL="0" indent="0">
              <a:buNone/>
            </a:pPr>
            <a:r>
              <a:rPr lang="en-GB" sz="2700" dirty="0"/>
              <a:t> </a:t>
            </a:r>
          </a:p>
          <a:p>
            <a:pPr marL="0" indent="0">
              <a:buNone/>
            </a:pPr>
            <a:r>
              <a:rPr lang="en-GB" sz="2700" dirty="0"/>
              <a:t>Larger veins contain valves, which help to prevent back flow of blood</a:t>
            </a:r>
          </a:p>
          <a:p>
            <a:pPr marL="0" indent="0">
              <a:buNone/>
            </a:pPr>
            <a:r>
              <a:rPr lang="en-GB" sz="2700" dirty="0"/>
              <a:t> as it travels towards the central part of the body. </a:t>
            </a:r>
          </a:p>
          <a:p>
            <a:pPr marL="0" indent="0">
              <a:buNone/>
            </a:pPr>
            <a:endParaRPr lang="en-GB" sz="2700" dirty="0"/>
          </a:p>
          <a:p>
            <a:pPr marL="0" indent="0">
              <a:buNone/>
            </a:pPr>
            <a:r>
              <a:rPr lang="en-GB" sz="2700" dirty="0"/>
              <a:t>Smaller veins are called venules. </a:t>
            </a:r>
          </a:p>
          <a:p>
            <a:endParaRPr lang="en-GB" dirty="0"/>
          </a:p>
        </p:txBody>
      </p:sp>
    </p:spTree>
    <p:extLst>
      <p:ext uri="{BB962C8B-B14F-4D97-AF65-F5344CB8AC3E}">
        <p14:creationId xmlns:p14="http://schemas.microsoft.com/office/powerpoint/2010/main" val="88971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11527-E1CA-40BD-8E18-B5C7CA56B2EA}"/>
              </a:ext>
            </a:extLst>
          </p:cNvPr>
          <p:cNvSpPr>
            <a:spLocks noGrp="1"/>
          </p:cNvSpPr>
          <p:nvPr>
            <p:ph type="title"/>
          </p:nvPr>
        </p:nvSpPr>
        <p:spPr/>
        <p:txBody>
          <a:bodyPr>
            <a:normAutofit fontScale="90000"/>
          </a:bodyPr>
          <a:lstStyle/>
          <a:p>
            <a:r>
              <a:rPr lang="en-GB" dirty="0"/>
              <a:t>The structure of arteries and veins</a:t>
            </a:r>
          </a:p>
        </p:txBody>
      </p:sp>
      <p:pic>
        <p:nvPicPr>
          <p:cNvPr id="4" name="Content Placeholder 3">
            <a:extLst>
              <a:ext uri="{FF2B5EF4-FFF2-40B4-BE49-F238E27FC236}">
                <a16:creationId xmlns:a16="http://schemas.microsoft.com/office/drawing/2014/main" id="{4BCA6873-79B0-490F-93E0-7269A1F44BAC}"/>
              </a:ext>
            </a:extLst>
          </p:cNvPr>
          <p:cNvPicPr>
            <a:picLocks noGrp="1" noChangeAspect="1"/>
          </p:cNvPicPr>
          <p:nvPr>
            <p:ph idx="1"/>
          </p:nvPr>
        </p:nvPicPr>
        <p:blipFill>
          <a:blip r:embed="rId2"/>
          <a:stretch>
            <a:fillRect/>
          </a:stretch>
        </p:blipFill>
        <p:spPr>
          <a:xfrm>
            <a:off x="1138287" y="2801528"/>
            <a:ext cx="6575196" cy="2688444"/>
          </a:xfrm>
          <a:prstGeom prst="rect">
            <a:avLst/>
          </a:prstGeom>
        </p:spPr>
      </p:pic>
    </p:spTree>
    <p:extLst>
      <p:ext uri="{BB962C8B-B14F-4D97-AF65-F5344CB8AC3E}">
        <p14:creationId xmlns:p14="http://schemas.microsoft.com/office/powerpoint/2010/main" val="2499208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FB3500-864C-4363-AEEC-F52A0E5D52E5}"/>
              </a:ext>
            </a:extLst>
          </p:cNvPr>
          <p:cNvSpPr>
            <a:spLocks noGrp="1"/>
          </p:cNvSpPr>
          <p:nvPr>
            <p:ph type="title"/>
          </p:nvPr>
        </p:nvSpPr>
        <p:spPr>
          <a:xfrm>
            <a:off x="628650" y="404665"/>
            <a:ext cx="7886700" cy="1152128"/>
          </a:xfrm>
        </p:spPr>
        <p:txBody>
          <a:bodyPr>
            <a:normAutofit fontScale="90000"/>
          </a:bodyPr>
          <a:lstStyle/>
          <a:p>
            <a:pPr algn="ctr"/>
            <a:br>
              <a:rPr lang="en-GB" dirty="0"/>
            </a:br>
            <a:r>
              <a:rPr lang="en-GB" b="1" dirty="0"/>
              <a:t>The structure of arteries and veins </a:t>
            </a:r>
            <a:br>
              <a:rPr lang="en-GB" dirty="0"/>
            </a:br>
            <a:endParaRPr lang="en-GB" sz="2325" dirty="0"/>
          </a:p>
        </p:txBody>
      </p:sp>
      <p:sp>
        <p:nvSpPr>
          <p:cNvPr id="10" name="Content Placeholder 9">
            <a:extLst>
              <a:ext uri="{FF2B5EF4-FFF2-40B4-BE49-F238E27FC236}">
                <a16:creationId xmlns:a16="http://schemas.microsoft.com/office/drawing/2014/main" id="{E6AE2C11-A9B4-4267-9CBC-EE5327EFC2DE}"/>
              </a:ext>
            </a:extLst>
          </p:cNvPr>
          <p:cNvSpPr>
            <a:spLocks noGrp="1"/>
          </p:cNvSpPr>
          <p:nvPr>
            <p:ph idx="1"/>
          </p:nvPr>
        </p:nvSpPr>
        <p:spPr>
          <a:xfrm>
            <a:off x="628650" y="2372542"/>
            <a:ext cx="7886700" cy="3117430"/>
          </a:xfrm>
        </p:spPr>
        <p:txBody>
          <a:bodyPr>
            <a:normAutofit fontScale="70000" lnSpcReduction="20000"/>
          </a:bodyPr>
          <a:lstStyle/>
          <a:p>
            <a:pPr marL="0" indent="0">
              <a:buNone/>
            </a:pPr>
            <a:r>
              <a:rPr lang="en-GB" dirty="0"/>
              <a:t>Arteries and veins consist of 3 layers of tissue. They are:</a:t>
            </a:r>
          </a:p>
          <a:p>
            <a:pPr marL="0" indent="0">
              <a:buNone/>
            </a:pPr>
            <a:endParaRPr lang="en-GB" dirty="0"/>
          </a:p>
          <a:p>
            <a:pPr marL="0" indent="0">
              <a:buNone/>
            </a:pPr>
            <a:r>
              <a:rPr lang="en-GB" dirty="0"/>
              <a:t>tunica adventitia – an outer layer of fibrous tissue</a:t>
            </a:r>
          </a:p>
          <a:p>
            <a:pPr marL="0" indent="0">
              <a:buNone/>
            </a:pPr>
            <a:endParaRPr lang="en-GB" dirty="0"/>
          </a:p>
          <a:p>
            <a:pPr marL="0" indent="0">
              <a:buNone/>
            </a:pPr>
            <a:r>
              <a:rPr lang="en-GB" dirty="0"/>
              <a:t>tunica media – the middle layer of smooth and elastic tissue</a:t>
            </a:r>
          </a:p>
          <a:p>
            <a:pPr marL="0" indent="0">
              <a:buNone/>
            </a:pPr>
            <a:endParaRPr lang="en-GB" dirty="0"/>
          </a:p>
          <a:p>
            <a:pPr marL="0" indent="0">
              <a:buNone/>
            </a:pPr>
            <a:r>
              <a:rPr lang="en-GB" dirty="0"/>
              <a:t>tunica intima – an inner lining of squamous epithelium called</a:t>
            </a:r>
          </a:p>
          <a:p>
            <a:pPr marL="0" indent="0">
              <a:buNone/>
            </a:pPr>
            <a:r>
              <a:rPr lang="en-GB" dirty="0"/>
              <a:t>the </a:t>
            </a:r>
            <a:r>
              <a:rPr lang="en-GB" i="1" dirty="0"/>
              <a:t>endothelium</a:t>
            </a:r>
            <a:endParaRPr lang="en-GB" dirty="0"/>
          </a:p>
          <a:p>
            <a:pPr marL="0" indent="0">
              <a:buNone/>
            </a:pPr>
            <a:endParaRPr lang="en-GB" dirty="0"/>
          </a:p>
        </p:txBody>
      </p:sp>
    </p:spTree>
    <p:extLst>
      <p:ext uri="{BB962C8B-B14F-4D97-AF65-F5344CB8AC3E}">
        <p14:creationId xmlns:p14="http://schemas.microsoft.com/office/powerpoint/2010/main" val="3756572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842626-70FE-4426-9F31-F2582E184F8C}"/>
              </a:ext>
            </a:extLst>
          </p:cNvPr>
          <p:cNvSpPr>
            <a:spLocks noGrp="1"/>
          </p:cNvSpPr>
          <p:nvPr>
            <p:ph type="title"/>
          </p:nvPr>
        </p:nvSpPr>
        <p:spPr/>
        <p:txBody>
          <a:bodyPr/>
          <a:lstStyle/>
          <a:p>
            <a:r>
              <a:rPr lang="en-GB" dirty="0"/>
              <a:t>Arteries</a:t>
            </a:r>
          </a:p>
        </p:txBody>
      </p:sp>
      <p:sp>
        <p:nvSpPr>
          <p:cNvPr id="5" name="Content Placeholder 4">
            <a:extLst>
              <a:ext uri="{FF2B5EF4-FFF2-40B4-BE49-F238E27FC236}">
                <a16:creationId xmlns:a16="http://schemas.microsoft.com/office/drawing/2014/main" id="{E640DC9D-87D5-432B-8093-905F6CE0454E}"/>
              </a:ext>
            </a:extLst>
          </p:cNvPr>
          <p:cNvSpPr>
            <a:spLocks noGrp="1"/>
          </p:cNvSpPr>
          <p:nvPr>
            <p:ph sz="half" idx="1"/>
          </p:nvPr>
        </p:nvSpPr>
        <p:spPr/>
        <p:txBody>
          <a:bodyPr>
            <a:normAutofit fontScale="62500" lnSpcReduction="20000"/>
          </a:bodyPr>
          <a:lstStyle/>
          <a:p>
            <a:pPr marL="0" indent="0">
              <a:buNone/>
            </a:pPr>
            <a:r>
              <a:rPr lang="en-GB" dirty="0"/>
              <a:t>Proportions of muscular and elastic</a:t>
            </a:r>
          </a:p>
          <a:p>
            <a:pPr marL="0" indent="0">
              <a:buNone/>
            </a:pPr>
            <a:r>
              <a:rPr lang="en-GB" dirty="0"/>
              <a:t>tissue vary depending on the size</a:t>
            </a:r>
          </a:p>
          <a:p>
            <a:pPr marL="0" indent="0">
              <a:buNone/>
            </a:pPr>
            <a:r>
              <a:rPr lang="en-GB" dirty="0"/>
              <a:t>of the vessel. In larger arteries the</a:t>
            </a:r>
          </a:p>
          <a:p>
            <a:pPr marL="0" indent="0">
              <a:buNone/>
            </a:pPr>
            <a:r>
              <a:rPr lang="en-GB" dirty="0"/>
              <a:t>tunica media has more elastic</a:t>
            </a:r>
          </a:p>
          <a:p>
            <a:pPr marL="0" indent="0">
              <a:buNone/>
            </a:pPr>
            <a:r>
              <a:rPr lang="en-GB" dirty="0"/>
              <a:t>tissue and less muscle. </a:t>
            </a:r>
          </a:p>
          <a:p>
            <a:endParaRPr lang="en-GB" dirty="0"/>
          </a:p>
          <a:p>
            <a:pPr marL="0" indent="0">
              <a:buNone/>
            </a:pPr>
            <a:r>
              <a:rPr lang="en-GB" dirty="0"/>
              <a:t>These proportions change as the</a:t>
            </a:r>
          </a:p>
          <a:p>
            <a:pPr marL="0" indent="0">
              <a:buNone/>
            </a:pPr>
            <a:r>
              <a:rPr lang="en-GB" dirty="0"/>
              <a:t>arteries become smaller until in the</a:t>
            </a:r>
          </a:p>
          <a:p>
            <a:pPr marL="0" indent="0">
              <a:buNone/>
            </a:pPr>
            <a:r>
              <a:rPr lang="en-GB" dirty="0"/>
              <a:t>arterioles they are almost entirely</a:t>
            </a:r>
          </a:p>
          <a:p>
            <a:pPr marL="0" indent="0">
              <a:buNone/>
            </a:pPr>
            <a:r>
              <a:rPr lang="en-GB" dirty="0"/>
              <a:t>composed of smooth muscle. </a:t>
            </a:r>
          </a:p>
          <a:p>
            <a:endParaRPr lang="en-GB" dirty="0"/>
          </a:p>
          <a:p>
            <a:pPr marL="0" indent="0">
              <a:buNone/>
            </a:pPr>
            <a:r>
              <a:rPr lang="en-GB" dirty="0"/>
              <a:t>Arteries retain their shape when cut. </a:t>
            </a:r>
          </a:p>
          <a:p>
            <a:endParaRPr lang="en-GB" dirty="0"/>
          </a:p>
        </p:txBody>
      </p:sp>
      <p:pic>
        <p:nvPicPr>
          <p:cNvPr id="8" name="Content Placeholder 7">
            <a:extLst>
              <a:ext uri="{FF2B5EF4-FFF2-40B4-BE49-F238E27FC236}">
                <a16:creationId xmlns:a16="http://schemas.microsoft.com/office/drawing/2014/main" id="{A66DB011-00A0-4470-8BCF-F2B4813C056B}"/>
              </a:ext>
            </a:extLst>
          </p:cNvPr>
          <p:cNvPicPr>
            <a:picLocks noGrp="1" noChangeAspect="1"/>
          </p:cNvPicPr>
          <p:nvPr>
            <p:ph sz="half" idx="2"/>
          </p:nvPr>
        </p:nvPicPr>
        <p:blipFill>
          <a:blip r:embed="rId2"/>
          <a:stretch>
            <a:fillRect/>
          </a:stretch>
        </p:blipFill>
        <p:spPr>
          <a:xfrm>
            <a:off x="5026844" y="2306621"/>
            <a:ext cx="3488507" cy="2304854"/>
          </a:xfrm>
        </p:spPr>
      </p:pic>
    </p:spTree>
    <p:extLst>
      <p:ext uri="{BB962C8B-B14F-4D97-AF65-F5344CB8AC3E}">
        <p14:creationId xmlns:p14="http://schemas.microsoft.com/office/powerpoint/2010/main" val="3395413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49D2A-2E59-4AFE-9C64-0728E991FF62}"/>
              </a:ext>
            </a:extLst>
          </p:cNvPr>
          <p:cNvSpPr>
            <a:spLocks noGrp="1"/>
          </p:cNvSpPr>
          <p:nvPr>
            <p:ph type="title"/>
          </p:nvPr>
        </p:nvSpPr>
        <p:spPr/>
        <p:txBody>
          <a:bodyPr/>
          <a:lstStyle/>
          <a:p>
            <a:r>
              <a:rPr lang="en-GB" b="1" dirty="0"/>
              <a:t>Veins</a:t>
            </a:r>
          </a:p>
        </p:txBody>
      </p:sp>
      <p:sp>
        <p:nvSpPr>
          <p:cNvPr id="3" name="Content Placeholder 2">
            <a:extLst>
              <a:ext uri="{FF2B5EF4-FFF2-40B4-BE49-F238E27FC236}">
                <a16:creationId xmlns:a16="http://schemas.microsoft.com/office/drawing/2014/main" id="{C3323206-2D9F-41EB-8475-828F78D8712E}"/>
              </a:ext>
            </a:extLst>
          </p:cNvPr>
          <p:cNvSpPr>
            <a:spLocks noGrp="1"/>
          </p:cNvSpPr>
          <p:nvPr>
            <p:ph sz="half" idx="1"/>
          </p:nvPr>
        </p:nvSpPr>
        <p:spPr>
          <a:xfrm>
            <a:off x="628650" y="1417638"/>
            <a:ext cx="4198076" cy="4246744"/>
          </a:xfrm>
        </p:spPr>
        <p:txBody>
          <a:bodyPr>
            <a:normAutofit fontScale="40000" lnSpcReduction="20000"/>
          </a:bodyPr>
          <a:lstStyle/>
          <a:p>
            <a:pPr marL="0" indent="0">
              <a:buNone/>
            </a:pPr>
            <a:endParaRPr lang="en-GB" sz="4125" dirty="0"/>
          </a:p>
          <a:p>
            <a:pPr marL="0" indent="0">
              <a:buNone/>
            </a:pPr>
            <a:r>
              <a:rPr lang="en-GB" sz="4125" dirty="0"/>
              <a:t>Vein walls are much thinner than those of</a:t>
            </a:r>
          </a:p>
          <a:p>
            <a:pPr marL="0" indent="0">
              <a:buNone/>
            </a:pPr>
            <a:r>
              <a:rPr lang="en-GB" sz="4125" dirty="0"/>
              <a:t>the arteries as there is less muscle and</a:t>
            </a:r>
          </a:p>
          <a:p>
            <a:pPr marL="0" indent="0">
              <a:buNone/>
            </a:pPr>
            <a:r>
              <a:rPr lang="en-GB" sz="4125" dirty="0"/>
              <a:t>more elastic tissue in the tunica media. </a:t>
            </a:r>
          </a:p>
          <a:p>
            <a:endParaRPr lang="en-GB" dirty="0"/>
          </a:p>
          <a:p>
            <a:pPr marL="0" indent="0">
              <a:buNone/>
            </a:pPr>
            <a:r>
              <a:rPr lang="en-GB" sz="4125" dirty="0"/>
              <a:t>Veins in the limbs have valves, which</a:t>
            </a:r>
          </a:p>
          <a:p>
            <a:pPr marL="0" indent="0">
              <a:buNone/>
            </a:pPr>
            <a:r>
              <a:rPr lang="en-GB" sz="4125" dirty="0"/>
              <a:t>prevent the backflow of blood. Valves</a:t>
            </a:r>
          </a:p>
          <a:p>
            <a:pPr marL="0" indent="0">
              <a:buNone/>
            </a:pPr>
            <a:r>
              <a:rPr lang="en-GB" sz="4125" dirty="0"/>
              <a:t>are not present in the veins in the trunk.</a:t>
            </a:r>
          </a:p>
          <a:p>
            <a:pPr marL="0" indent="0">
              <a:buNone/>
            </a:pPr>
            <a:r>
              <a:rPr lang="en-GB" sz="4125" dirty="0"/>
              <a:t>As veins become smaller they change to</a:t>
            </a:r>
          </a:p>
          <a:p>
            <a:pPr marL="0" indent="0">
              <a:buNone/>
            </a:pPr>
            <a:r>
              <a:rPr lang="en-GB" sz="4125" dirty="0"/>
              <a:t>venules. </a:t>
            </a:r>
          </a:p>
          <a:p>
            <a:endParaRPr lang="en-GB" dirty="0"/>
          </a:p>
          <a:p>
            <a:pPr marL="0" indent="0">
              <a:buNone/>
            </a:pPr>
            <a:r>
              <a:rPr lang="en-GB" sz="4125" dirty="0"/>
              <a:t>Veins collapse when cut as they have</a:t>
            </a:r>
          </a:p>
          <a:p>
            <a:pPr marL="0" indent="0">
              <a:buNone/>
            </a:pPr>
            <a:r>
              <a:rPr lang="en-GB" sz="4125" dirty="0"/>
              <a:t>insufficient muscle content to retain their </a:t>
            </a:r>
          </a:p>
          <a:p>
            <a:pPr marL="0" indent="0">
              <a:buNone/>
            </a:pPr>
            <a:r>
              <a:rPr lang="en-GB" sz="4125" dirty="0"/>
              <a:t>Structure.</a:t>
            </a:r>
          </a:p>
          <a:p>
            <a:endParaRPr lang="en-GB" dirty="0"/>
          </a:p>
        </p:txBody>
      </p:sp>
      <p:pic>
        <p:nvPicPr>
          <p:cNvPr id="5" name="Content Placeholder 4">
            <a:extLst>
              <a:ext uri="{FF2B5EF4-FFF2-40B4-BE49-F238E27FC236}">
                <a16:creationId xmlns:a16="http://schemas.microsoft.com/office/drawing/2014/main" id="{8F1D6641-48CC-4C2D-B1EC-BF48BCB1CF06}"/>
              </a:ext>
            </a:extLst>
          </p:cNvPr>
          <p:cNvPicPr>
            <a:picLocks noGrp="1" noChangeAspect="1"/>
          </p:cNvPicPr>
          <p:nvPr>
            <p:ph sz="half" idx="2"/>
          </p:nvPr>
        </p:nvPicPr>
        <p:blipFill>
          <a:blip r:embed="rId2"/>
          <a:stretch>
            <a:fillRect/>
          </a:stretch>
        </p:blipFill>
        <p:spPr>
          <a:xfrm>
            <a:off x="5352069" y="1844824"/>
            <a:ext cx="3163282" cy="2820249"/>
          </a:xfrm>
          <a:prstGeom prst="rect">
            <a:avLst/>
          </a:prstGeom>
        </p:spPr>
      </p:pic>
    </p:spTree>
    <p:extLst>
      <p:ext uri="{BB962C8B-B14F-4D97-AF65-F5344CB8AC3E}">
        <p14:creationId xmlns:p14="http://schemas.microsoft.com/office/powerpoint/2010/main" val="2583923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795868-5DD2-45DA-87EE-AEABCB5EF9CE}"/>
              </a:ext>
            </a:extLst>
          </p:cNvPr>
          <p:cNvSpPr>
            <a:spLocks noGrp="1"/>
          </p:cNvSpPr>
          <p:nvPr>
            <p:ph type="title"/>
          </p:nvPr>
        </p:nvSpPr>
        <p:spPr>
          <a:xfrm>
            <a:off x="457200" y="274638"/>
            <a:ext cx="8229600" cy="1570186"/>
          </a:xfrm>
        </p:spPr>
        <p:txBody>
          <a:bodyPr>
            <a:normAutofit/>
          </a:bodyPr>
          <a:lstStyle/>
          <a:p>
            <a:r>
              <a:rPr lang="en-GB" dirty="0"/>
              <a:t>Activity:</a:t>
            </a:r>
            <a:br>
              <a:rPr lang="en-GB" dirty="0"/>
            </a:br>
            <a:r>
              <a:rPr lang="en-GB" sz="2100" dirty="0"/>
              <a:t>Complete the chart to compare the structure of arteries and veins</a:t>
            </a:r>
          </a:p>
        </p:txBody>
      </p:sp>
      <p:graphicFrame>
        <p:nvGraphicFramePr>
          <p:cNvPr id="4" name="Content Placeholder 3">
            <a:extLst>
              <a:ext uri="{FF2B5EF4-FFF2-40B4-BE49-F238E27FC236}">
                <a16:creationId xmlns:a16="http://schemas.microsoft.com/office/drawing/2014/main" id="{275472AA-4C2E-24D9-44BC-D73F217156BC}"/>
              </a:ext>
            </a:extLst>
          </p:cNvPr>
          <p:cNvGraphicFramePr>
            <a:graphicFrameLocks noGrp="1"/>
          </p:cNvGraphicFramePr>
          <p:nvPr>
            <p:ph idx="1"/>
            <p:extLst>
              <p:ext uri="{D42A27DB-BD31-4B8C-83A1-F6EECF244321}">
                <p14:modId xmlns:p14="http://schemas.microsoft.com/office/powerpoint/2010/main" val="2582506070"/>
              </p:ext>
            </p:extLst>
          </p:nvPr>
        </p:nvGraphicFramePr>
        <p:xfrm>
          <a:off x="457200" y="2564904"/>
          <a:ext cx="8229600" cy="2376264"/>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572111429"/>
                    </a:ext>
                  </a:extLst>
                </a:gridCol>
                <a:gridCol w="4114800">
                  <a:extLst>
                    <a:ext uri="{9D8B030D-6E8A-4147-A177-3AD203B41FA5}">
                      <a16:colId xmlns:a16="http://schemas.microsoft.com/office/drawing/2014/main" val="2248416306"/>
                    </a:ext>
                  </a:extLst>
                </a:gridCol>
              </a:tblGrid>
              <a:tr h="792088">
                <a:tc>
                  <a:txBody>
                    <a:bodyPr/>
                    <a:lstStyle/>
                    <a:p>
                      <a:pPr algn="ctr"/>
                      <a:r>
                        <a:rPr lang="en-GB" dirty="0" err="1"/>
                        <a:t>Atrteries</a:t>
                      </a:r>
                      <a:endParaRPr lang="en-GB" dirty="0"/>
                    </a:p>
                  </a:txBody>
                  <a:tcPr/>
                </a:tc>
                <a:tc>
                  <a:txBody>
                    <a:bodyPr/>
                    <a:lstStyle/>
                    <a:p>
                      <a:pPr algn="ctr"/>
                      <a:r>
                        <a:rPr lang="en-GB" dirty="0"/>
                        <a:t>Veins</a:t>
                      </a:r>
                    </a:p>
                  </a:txBody>
                  <a:tcPr/>
                </a:tc>
                <a:extLst>
                  <a:ext uri="{0D108BD9-81ED-4DB2-BD59-A6C34878D82A}">
                    <a16:rowId xmlns:a16="http://schemas.microsoft.com/office/drawing/2014/main" val="2640837331"/>
                  </a:ext>
                </a:extLst>
              </a:tr>
              <a:tr h="1584176">
                <a:tc>
                  <a:txBody>
                    <a:bodyPr/>
                    <a:lstStyle/>
                    <a:p>
                      <a:endParaRPr lang="en-GB" dirty="0"/>
                    </a:p>
                  </a:txBody>
                  <a:tcPr/>
                </a:tc>
                <a:tc>
                  <a:txBody>
                    <a:bodyPr/>
                    <a:lstStyle/>
                    <a:p>
                      <a:endParaRPr lang="en-GB" dirty="0"/>
                    </a:p>
                  </a:txBody>
                  <a:tcPr/>
                </a:tc>
                <a:extLst>
                  <a:ext uri="{0D108BD9-81ED-4DB2-BD59-A6C34878D82A}">
                    <a16:rowId xmlns:a16="http://schemas.microsoft.com/office/drawing/2014/main" val="661470585"/>
                  </a:ext>
                </a:extLst>
              </a:tr>
            </a:tbl>
          </a:graphicData>
        </a:graphic>
      </p:graphicFrame>
    </p:spTree>
    <p:extLst>
      <p:ext uri="{BB962C8B-B14F-4D97-AF65-F5344CB8AC3E}">
        <p14:creationId xmlns:p14="http://schemas.microsoft.com/office/powerpoint/2010/main" val="491088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29127-369A-46F9-A0B2-5E4D65A79C03}"/>
              </a:ext>
            </a:extLst>
          </p:cNvPr>
          <p:cNvSpPr>
            <a:spLocks noGrp="1"/>
          </p:cNvSpPr>
          <p:nvPr>
            <p:ph type="title"/>
          </p:nvPr>
        </p:nvSpPr>
        <p:spPr/>
        <p:txBody>
          <a:bodyPr>
            <a:normAutofit fontScale="90000"/>
          </a:bodyPr>
          <a:lstStyle/>
          <a:p>
            <a:br>
              <a:rPr lang="en-GB" sz="2325" dirty="0"/>
            </a:br>
            <a:br>
              <a:rPr lang="en-GB" sz="2325" dirty="0"/>
            </a:br>
            <a:br>
              <a:rPr lang="en-GB" sz="2325" dirty="0"/>
            </a:br>
            <a:r>
              <a:rPr lang="en-GB" dirty="0"/>
              <a:t>Capillaries </a:t>
            </a:r>
            <a:r>
              <a:rPr lang="en-GB" sz="2325" dirty="0"/>
              <a:t>- form a network of tiny vessels linking the smallest arterioles  to the smallest venules. </a:t>
            </a:r>
            <a:br>
              <a:rPr lang="en-GB" dirty="0"/>
            </a:br>
            <a:br>
              <a:rPr lang="en-GB" dirty="0"/>
            </a:br>
            <a:endParaRPr lang="en-GB" dirty="0"/>
          </a:p>
        </p:txBody>
      </p:sp>
      <p:sp>
        <p:nvSpPr>
          <p:cNvPr id="3" name="Content Placeholder 2">
            <a:extLst>
              <a:ext uri="{FF2B5EF4-FFF2-40B4-BE49-F238E27FC236}">
                <a16:creationId xmlns:a16="http://schemas.microsoft.com/office/drawing/2014/main" id="{4C0969D0-A8DB-4FD6-B0BB-64310A79B60E}"/>
              </a:ext>
            </a:extLst>
          </p:cNvPr>
          <p:cNvSpPr>
            <a:spLocks noGrp="1"/>
          </p:cNvSpPr>
          <p:nvPr>
            <p:ph sz="half" idx="1"/>
          </p:nvPr>
        </p:nvSpPr>
        <p:spPr>
          <a:xfrm>
            <a:off x="628650" y="1556792"/>
            <a:ext cx="4159374" cy="4088474"/>
          </a:xfrm>
        </p:spPr>
        <p:txBody>
          <a:bodyPr>
            <a:normAutofit fontScale="40000" lnSpcReduction="20000"/>
          </a:bodyPr>
          <a:lstStyle/>
          <a:p>
            <a:pPr marL="0" indent="0">
              <a:buNone/>
            </a:pPr>
            <a:r>
              <a:rPr lang="en-GB" sz="5000" dirty="0"/>
              <a:t>The wall of the capillary consists of</a:t>
            </a:r>
          </a:p>
          <a:p>
            <a:pPr marL="0" indent="0">
              <a:buNone/>
            </a:pPr>
            <a:r>
              <a:rPr lang="en-GB" sz="5000" dirty="0"/>
              <a:t>a single layer of epithelial cells.</a:t>
            </a:r>
          </a:p>
          <a:p>
            <a:pPr marL="0" indent="0">
              <a:buNone/>
            </a:pPr>
            <a:endParaRPr lang="en-GB" sz="4200" dirty="0"/>
          </a:p>
          <a:p>
            <a:pPr marL="0" indent="0">
              <a:buNone/>
            </a:pPr>
            <a:r>
              <a:rPr lang="en-GB" sz="5000" dirty="0"/>
              <a:t>This allows the passage of water</a:t>
            </a:r>
          </a:p>
          <a:p>
            <a:pPr marL="0" indent="0">
              <a:buNone/>
            </a:pPr>
            <a:r>
              <a:rPr lang="en-GB" sz="5000" dirty="0"/>
              <a:t>and other small molecules in and</a:t>
            </a:r>
          </a:p>
          <a:p>
            <a:pPr marL="0" indent="0">
              <a:buNone/>
            </a:pPr>
            <a:r>
              <a:rPr lang="en-GB" sz="5000" dirty="0"/>
              <a:t>out of the cell.</a:t>
            </a:r>
          </a:p>
          <a:p>
            <a:pPr marL="0" indent="0">
              <a:buNone/>
            </a:pPr>
            <a:endParaRPr lang="en-GB" sz="4200" dirty="0"/>
          </a:p>
          <a:p>
            <a:pPr marL="0" indent="0">
              <a:buNone/>
            </a:pPr>
            <a:r>
              <a:rPr lang="en-GB" sz="5000" dirty="0"/>
              <a:t>Blood cells and large-molecule</a:t>
            </a:r>
          </a:p>
          <a:p>
            <a:pPr marL="0" indent="0">
              <a:buNone/>
            </a:pPr>
            <a:r>
              <a:rPr lang="en-GB" sz="5000" dirty="0"/>
              <a:t>substances do not pass through capillary walls.</a:t>
            </a:r>
          </a:p>
          <a:p>
            <a:pPr marL="0" indent="0">
              <a:buNone/>
            </a:pPr>
            <a:endParaRPr lang="en-GB" sz="4200" dirty="0"/>
          </a:p>
          <a:p>
            <a:pPr marL="0" indent="0">
              <a:buNone/>
            </a:pPr>
            <a:r>
              <a:rPr lang="en-GB" sz="5000" dirty="0"/>
              <a:t>The capillaries are approximately 7µm in diameter  </a:t>
            </a:r>
            <a:r>
              <a:rPr lang="en-GB" sz="4200" dirty="0"/>
              <a:t>                        </a:t>
            </a:r>
            <a:r>
              <a:rPr lang="en-GB" sz="5000" dirty="0"/>
              <a:t>(</a:t>
            </a:r>
            <a:r>
              <a:rPr lang="en-GB" sz="4000" dirty="0"/>
              <a:t>0.0001mm or 1 micro-meter).                      </a:t>
            </a:r>
          </a:p>
          <a:p>
            <a:endParaRPr lang="en-GB" dirty="0"/>
          </a:p>
        </p:txBody>
      </p:sp>
      <p:pic>
        <p:nvPicPr>
          <p:cNvPr id="5" name="Content Placeholder 4">
            <a:extLst>
              <a:ext uri="{FF2B5EF4-FFF2-40B4-BE49-F238E27FC236}">
                <a16:creationId xmlns:a16="http://schemas.microsoft.com/office/drawing/2014/main" id="{ADF20394-5A32-4526-B8B4-9EE7D525FDCA}"/>
              </a:ext>
            </a:extLst>
          </p:cNvPr>
          <p:cNvPicPr>
            <a:picLocks noGrp="1" noChangeAspect="1"/>
          </p:cNvPicPr>
          <p:nvPr>
            <p:ph sz="half" idx="2"/>
          </p:nvPr>
        </p:nvPicPr>
        <p:blipFill>
          <a:blip r:embed="rId2"/>
          <a:stretch>
            <a:fillRect/>
          </a:stretch>
        </p:blipFill>
        <p:spPr>
          <a:xfrm>
            <a:off x="5220072" y="1700809"/>
            <a:ext cx="3198794" cy="3312368"/>
          </a:xfrm>
          <a:prstGeom prst="rect">
            <a:avLst/>
          </a:prstGeom>
        </p:spPr>
      </p:pic>
    </p:spTree>
    <p:extLst>
      <p:ext uri="{BB962C8B-B14F-4D97-AF65-F5344CB8AC3E}">
        <p14:creationId xmlns:p14="http://schemas.microsoft.com/office/powerpoint/2010/main" val="3075358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345D9D-9FC4-44FC-B55B-57F844BD96E8}"/>
              </a:ext>
            </a:extLst>
          </p:cNvPr>
          <p:cNvSpPr>
            <a:spLocks noGrp="1"/>
          </p:cNvSpPr>
          <p:nvPr>
            <p:ph type="title"/>
          </p:nvPr>
        </p:nvSpPr>
        <p:spPr/>
        <p:txBody>
          <a:bodyPr/>
          <a:lstStyle/>
          <a:p>
            <a:r>
              <a:rPr lang="en-GB" dirty="0"/>
              <a:t>Blood vessels </a:t>
            </a:r>
            <a:r>
              <a:rPr lang="en-GB" dirty="0" err="1"/>
              <a:t>cont</a:t>
            </a:r>
            <a:r>
              <a:rPr lang="en-GB" dirty="0"/>
              <a:t>…</a:t>
            </a:r>
          </a:p>
        </p:txBody>
      </p:sp>
      <p:sp>
        <p:nvSpPr>
          <p:cNvPr id="6" name="Content Placeholder 5">
            <a:extLst>
              <a:ext uri="{FF2B5EF4-FFF2-40B4-BE49-F238E27FC236}">
                <a16:creationId xmlns:a16="http://schemas.microsoft.com/office/drawing/2014/main" id="{A7AAD78D-E269-453C-9954-EEB863D3E649}"/>
              </a:ext>
            </a:extLst>
          </p:cNvPr>
          <p:cNvSpPr>
            <a:spLocks noGrp="1"/>
          </p:cNvSpPr>
          <p:nvPr>
            <p:ph idx="1"/>
          </p:nvPr>
        </p:nvSpPr>
        <p:spPr/>
        <p:txBody>
          <a:bodyPr>
            <a:normAutofit fontScale="70000" lnSpcReduction="20000"/>
          </a:bodyPr>
          <a:lstStyle/>
          <a:p>
            <a:pPr marL="0" indent="0">
              <a:buNone/>
            </a:pPr>
            <a:r>
              <a:rPr lang="en-GB" dirty="0"/>
              <a:t>The dilation and contraction of blood vessels is under the</a:t>
            </a:r>
          </a:p>
          <a:p>
            <a:pPr marL="0" indent="0">
              <a:buNone/>
            </a:pPr>
            <a:r>
              <a:rPr lang="en-GB" dirty="0"/>
              <a:t>control of the autonomic nervous system.</a:t>
            </a:r>
          </a:p>
          <a:p>
            <a:pPr marL="0" indent="0">
              <a:buNone/>
            </a:pPr>
            <a:r>
              <a:rPr lang="en-GB" dirty="0"/>
              <a:t> </a:t>
            </a:r>
          </a:p>
          <a:p>
            <a:pPr marL="0" indent="0">
              <a:buNone/>
            </a:pPr>
            <a:r>
              <a:rPr lang="en-GB" dirty="0"/>
              <a:t>Signals from the brain to nerves in the vessels themselves</a:t>
            </a:r>
          </a:p>
          <a:p>
            <a:pPr marL="0" indent="0">
              <a:buNone/>
            </a:pPr>
            <a:r>
              <a:rPr lang="en-GB" dirty="0"/>
              <a:t>control the amount of blood circulating to any part of the body.</a:t>
            </a:r>
          </a:p>
          <a:p>
            <a:pPr marL="0" indent="0">
              <a:buNone/>
            </a:pPr>
            <a:r>
              <a:rPr lang="en-GB" dirty="0"/>
              <a:t>  </a:t>
            </a:r>
          </a:p>
          <a:p>
            <a:pPr marL="0" indent="0">
              <a:buNone/>
            </a:pPr>
            <a:r>
              <a:rPr lang="en-GB" dirty="0"/>
              <a:t>The nerves which reduce the lumen (internal diameter) of the</a:t>
            </a:r>
          </a:p>
          <a:p>
            <a:pPr marL="0" indent="0">
              <a:buNone/>
            </a:pPr>
            <a:r>
              <a:rPr lang="en-GB" dirty="0"/>
              <a:t>blood vessels are called vasoconstrictors, those that</a:t>
            </a:r>
          </a:p>
          <a:p>
            <a:pPr marL="0" indent="0">
              <a:buNone/>
            </a:pPr>
            <a:r>
              <a:rPr lang="en-GB" dirty="0"/>
              <a:t>increase the lumen are called vasodilators. </a:t>
            </a:r>
          </a:p>
        </p:txBody>
      </p:sp>
    </p:spTree>
    <p:extLst>
      <p:ext uri="{BB962C8B-B14F-4D97-AF65-F5344CB8AC3E}">
        <p14:creationId xmlns:p14="http://schemas.microsoft.com/office/powerpoint/2010/main" val="41604930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A33FCA8F-46A2-4894-B003-A579E6F41066}"/>
              </a:ext>
            </a:extLst>
          </p:cNvPr>
          <p:cNvSpPr>
            <a:spLocks noGrp="1"/>
          </p:cNvSpPr>
          <p:nvPr>
            <p:ph type="title"/>
          </p:nvPr>
        </p:nvSpPr>
        <p:spPr>
          <a:xfrm>
            <a:off x="628650" y="1131094"/>
            <a:ext cx="7886700" cy="994172"/>
          </a:xfrm>
        </p:spPr>
        <p:txBody>
          <a:bodyPr>
            <a:normAutofit fontScale="90000"/>
          </a:bodyPr>
          <a:lstStyle/>
          <a:p>
            <a:pPr algn="ctr"/>
            <a:br>
              <a:rPr lang="en-GB" dirty="0"/>
            </a:br>
            <a:r>
              <a:rPr lang="en-GB" dirty="0"/>
              <a:t>Control of blood vessel diameter</a:t>
            </a:r>
            <a:br>
              <a:rPr lang="en-GB" dirty="0"/>
            </a:br>
            <a:endParaRPr lang="en-US" dirty="0"/>
          </a:p>
        </p:txBody>
      </p:sp>
      <p:sp>
        <p:nvSpPr>
          <p:cNvPr id="14" name="Content Placeholder 2">
            <a:extLst>
              <a:ext uri="{FF2B5EF4-FFF2-40B4-BE49-F238E27FC236}">
                <a16:creationId xmlns:a16="http://schemas.microsoft.com/office/drawing/2014/main" id="{14846D12-1A91-4BFF-9B7D-098929773860}"/>
              </a:ext>
            </a:extLst>
          </p:cNvPr>
          <p:cNvSpPr>
            <a:spLocks noGrp="1"/>
          </p:cNvSpPr>
          <p:nvPr>
            <p:ph sz="half" idx="1"/>
          </p:nvPr>
        </p:nvSpPr>
        <p:spPr>
          <a:xfrm>
            <a:off x="628650" y="2226469"/>
            <a:ext cx="3127521" cy="3360680"/>
          </a:xfrm>
        </p:spPr>
        <p:txBody>
          <a:bodyPr>
            <a:normAutofit fontScale="92500" lnSpcReduction="10000"/>
          </a:bodyPr>
          <a:lstStyle/>
          <a:p>
            <a:pPr marL="0" indent="0">
              <a:buNone/>
            </a:pPr>
            <a:r>
              <a:rPr lang="en-US" sz="1950" dirty="0"/>
              <a:t>The chart shows the</a:t>
            </a:r>
          </a:p>
          <a:p>
            <a:pPr marL="0" indent="0">
              <a:buNone/>
            </a:pPr>
            <a:r>
              <a:rPr lang="en-US" sz="1950" dirty="0"/>
              <a:t>differences in the</a:t>
            </a:r>
          </a:p>
          <a:p>
            <a:pPr marL="0" indent="0">
              <a:buNone/>
            </a:pPr>
            <a:r>
              <a:rPr lang="en-US" sz="1950" dirty="0"/>
              <a:t>thickness of the vessel</a:t>
            </a:r>
          </a:p>
          <a:p>
            <a:pPr marL="0" indent="0">
              <a:buNone/>
            </a:pPr>
            <a:r>
              <a:rPr lang="en-US" sz="1950" dirty="0"/>
              <a:t>walls.</a:t>
            </a:r>
          </a:p>
          <a:p>
            <a:pPr marL="0" indent="0">
              <a:buNone/>
            </a:pPr>
            <a:r>
              <a:rPr lang="en-US" dirty="0"/>
              <a:t> </a:t>
            </a:r>
          </a:p>
          <a:p>
            <a:pPr marL="0" indent="0">
              <a:buNone/>
            </a:pPr>
            <a:r>
              <a:rPr lang="en-US" sz="1950" dirty="0"/>
              <a:t>This is determined by the</a:t>
            </a:r>
          </a:p>
          <a:p>
            <a:pPr marL="0" indent="0">
              <a:buNone/>
            </a:pPr>
            <a:r>
              <a:rPr lang="en-US" sz="1950" dirty="0"/>
              <a:t>instructions they receive</a:t>
            </a:r>
          </a:p>
          <a:p>
            <a:pPr marL="0" indent="0">
              <a:buNone/>
            </a:pPr>
            <a:r>
              <a:rPr lang="en-US" sz="1950" dirty="0"/>
              <a:t>from the medulla oblongata</a:t>
            </a:r>
          </a:p>
          <a:p>
            <a:pPr marL="0" indent="0">
              <a:buNone/>
            </a:pPr>
            <a:r>
              <a:rPr lang="en-US" sz="1950" dirty="0"/>
              <a:t>(the control </a:t>
            </a:r>
            <a:r>
              <a:rPr lang="en-US" sz="1950" dirty="0" err="1"/>
              <a:t>centre</a:t>
            </a:r>
            <a:r>
              <a:rPr lang="en-US" sz="1950" dirty="0"/>
              <a:t>) in the </a:t>
            </a:r>
          </a:p>
          <a:p>
            <a:pPr marL="0" indent="0">
              <a:buNone/>
            </a:pPr>
            <a:r>
              <a:rPr lang="en-US" sz="1950" dirty="0"/>
              <a:t>brain. </a:t>
            </a:r>
          </a:p>
        </p:txBody>
      </p:sp>
      <p:pic>
        <p:nvPicPr>
          <p:cNvPr id="7" name="Content Placeholder 6">
            <a:extLst>
              <a:ext uri="{FF2B5EF4-FFF2-40B4-BE49-F238E27FC236}">
                <a16:creationId xmlns:a16="http://schemas.microsoft.com/office/drawing/2014/main" id="{CD30202B-CDAF-42D9-8918-70FBE3B84989}"/>
              </a:ext>
            </a:extLst>
          </p:cNvPr>
          <p:cNvPicPr>
            <a:picLocks noGrp="1" noChangeAspect="1"/>
          </p:cNvPicPr>
          <p:nvPr>
            <p:ph sz="half" idx="2"/>
          </p:nvPr>
        </p:nvPicPr>
        <p:blipFill>
          <a:blip r:embed="rId2"/>
          <a:stretch>
            <a:fillRect/>
          </a:stretch>
        </p:blipFill>
        <p:spPr>
          <a:xfrm>
            <a:off x="4629152" y="2226469"/>
            <a:ext cx="3982234" cy="3360680"/>
          </a:xfrm>
          <a:prstGeom prst="rect">
            <a:avLst/>
          </a:prstGeom>
          <a:noFill/>
        </p:spPr>
      </p:pic>
    </p:spTree>
    <p:extLst>
      <p:ext uri="{BB962C8B-B14F-4D97-AF65-F5344CB8AC3E}">
        <p14:creationId xmlns:p14="http://schemas.microsoft.com/office/powerpoint/2010/main" val="260842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2950-74F6-4446-B0F9-825FCDA14B56}"/>
              </a:ext>
            </a:extLst>
          </p:cNvPr>
          <p:cNvSpPr>
            <a:spLocks noGrp="1"/>
          </p:cNvSpPr>
          <p:nvPr>
            <p:ph type="title"/>
          </p:nvPr>
        </p:nvSpPr>
        <p:spPr/>
        <p:txBody>
          <a:bodyPr>
            <a:normAutofit fontScale="90000"/>
          </a:bodyPr>
          <a:lstStyle/>
          <a:p>
            <a:pPr algn="ctr"/>
            <a:br>
              <a:rPr lang="en-GB" dirty="0"/>
            </a:br>
            <a:r>
              <a:rPr lang="en-GB" dirty="0"/>
              <a:t>The heart</a:t>
            </a:r>
            <a:br>
              <a:rPr lang="en-GB" dirty="0"/>
            </a:br>
            <a:endParaRPr lang="en-GB" dirty="0"/>
          </a:p>
        </p:txBody>
      </p:sp>
      <p:sp>
        <p:nvSpPr>
          <p:cNvPr id="3" name="Content Placeholder 2">
            <a:extLst>
              <a:ext uri="{FF2B5EF4-FFF2-40B4-BE49-F238E27FC236}">
                <a16:creationId xmlns:a16="http://schemas.microsoft.com/office/drawing/2014/main" id="{35A20748-FB67-4EA1-87B3-4BF0C92574CF}"/>
              </a:ext>
            </a:extLst>
          </p:cNvPr>
          <p:cNvSpPr>
            <a:spLocks noGrp="1"/>
          </p:cNvSpPr>
          <p:nvPr>
            <p:ph sz="half" idx="1"/>
          </p:nvPr>
        </p:nvSpPr>
        <p:spPr/>
        <p:txBody>
          <a:bodyPr>
            <a:normAutofit fontScale="92500" lnSpcReduction="10000"/>
          </a:bodyPr>
          <a:lstStyle/>
          <a:p>
            <a:pPr marL="0" indent="0">
              <a:buNone/>
            </a:pPr>
            <a:endParaRPr lang="en-GB" dirty="0"/>
          </a:p>
          <a:p>
            <a:pPr marL="0" indent="0">
              <a:buNone/>
            </a:pPr>
            <a:r>
              <a:rPr lang="en-GB" dirty="0"/>
              <a:t>The heart is a hollow,</a:t>
            </a:r>
          </a:p>
          <a:p>
            <a:pPr marL="0" indent="0">
              <a:buNone/>
            </a:pPr>
            <a:r>
              <a:rPr lang="en-GB" dirty="0"/>
              <a:t>cone shaped muscular organ. </a:t>
            </a:r>
          </a:p>
          <a:p>
            <a:pPr marL="0" indent="0">
              <a:buNone/>
            </a:pPr>
            <a:endParaRPr lang="en-GB" dirty="0"/>
          </a:p>
          <a:p>
            <a:pPr marL="0" indent="0">
              <a:buNone/>
            </a:pPr>
            <a:endParaRPr lang="en-GB" dirty="0"/>
          </a:p>
          <a:p>
            <a:pPr marL="0" indent="0">
              <a:buNone/>
            </a:pPr>
            <a:r>
              <a:rPr lang="en-GB" dirty="0"/>
              <a:t>It is situated in the thoracic cavity between the lungs.</a:t>
            </a:r>
          </a:p>
          <a:p>
            <a:endParaRPr lang="en-GB" dirty="0"/>
          </a:p>
        </p:txBody>
      </p:sp>
      <p:pic>
        <p:nvPicPr>
          <p:cNvPr id="5" name="Content Placeholder 4">
            <a:extLst>
              <a:ext uri="{FF2B5EF4-FFF2-40B4-BE49-F238E27FC236}">
                <a16:creationId xmlns:a16="http://schemas.microsoft.com/office/drawing/2014/main" id="{0EEEF977-74AD-47F3-9209-5F35973E459D}"/>
              </a:ext>
            </a:extLst>
          </p:cNvPr>
          <p:cNvPicPr>
            <a:picLocks noGrp="1" noChangeAspect="1"/>
          </p:cNvPicPr>
          <p:nvPr>
            <p:ph sz="half" idx="2"/>
          </p:nvPr>
        </p:nvPicPr>
        <p:blipFill>
          <a:blip r:embed="rId2"/>
          <a:stretch>
            <a:fillRect/>
          </a:stretch>
        </p:blipFill>
        <p:spPr>
          <a:xfrm>
            <a:off x="4800600" y="2226470"/>
            <a:ext cx="3714750" cy="2922333"/>
          </a:xfrm>
          <a:prstGeom prst="rect">
            <a:avLst/>
          </a:prstGeom>
        </p:spPr>
      </p:pic>
    </p:spTree>
    <p:extLst>
      <p:ext uri="{BB962C8B-B14F-4D97-AF65-F5344CB8AC3E}">
        <p14:creationId xmlns:p14="http://schemas.microsoft.com/office/powerpoint/2010/main" val="2765640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082BA-B9B5-02C6-E2CC-DDE4E0DE5655}"/>
              </a:ext>
            </a:extLst>
          </p:cNvPr>
          <p:cNvSpPr>
            <a:spLocks noGrp="1"/>
          </p:cNvSpPr>
          <p:nvPr>
            <p:ph type="title"/>
          </p:nvPr>
        </p:nvSpPr>
        <p:spPr/>
        <p:txBody>
          <a:bodyPr>
            <a:noAutofit/>
          </a:bodyPr>
          <a:lstStyle/>
          <a:p>
            <a:pPr algn="l"/>
            <a:r>
              <a:rPr lang="en-GB" sz="3200" dirty="0"/>
              <a:t>The heart is composed of 3 layers of tissue</a:t>
            </a:r>
          </a:p>
        </p:txBody>
      </p:sp>
      <p:graphicFrame>
        <p:nvGraphicFramePr>
          <p:cNvPr id="4" name="Content Placeholder 3">
            <a:extLst>
              <a:ext uri="{FF2B5EF4-FFF2-40B4-BE49-F238E27FC236}">
                <a16:creationId xmlns:a16="http://schemas.microsoft.com/office/drawing/2014/main" id="{E3EC7FB4-09D9-4FF9-9A03-0286A22465D1}"/>
              </a:ext>
            </a:extLst>
          </p:cNvPr>
          <p:cNvGraphicFramePr>
            <a:graphicFrameLocks noGrp="1"/>
          </p:cNvGraphicFramePr>
          <p:nvPr>
            <p:ph idx="1"/>
            <p:extLst>
              <p:ext uri="{D42A27DB-BD31-4B8C-83A1-F6EECF244321}">
                <p14:modId xmlns:p14="http://schemas.microsoft.com/office/powerpoint/2010/main" val="2319942660"/>
              </p:ext>
            </p:extLst>
          </p:nvPr>
        </p:nvGraphicFramePr>
        <p:xfrm>
          <a:off x="457200" y="1600200"/>
          <a:ext cx="8229600" cy="3917032"/>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1139274426"/>
                    </a:ext>
                  </a:extLst>
                </a:gridCol>
                <a:gridCol w="4114800">
                  <a:extLst>
                    <a:ext uri="{9D8B030D-6E8A-4147-A177-3AD203B41FA5}">
                      <a16:colId xmlns:a16="http://schemas.microsoft.com/office/drawing/2014/main" val="2263468333"/>
                    </a:ext>
                  </a:extLst>
                </a:gridCol>
              </a:tblGrid>
              <a:tr h="433576">
                <a:tc gridSpan="2">
                  <a:txBody>
                    <a:bodyPr/>
                    <a:lstStyle/>
                    <a:p>
                      <a:pPr algn="ctr"/>
                      <a:r>
                        <a:rPr lang="en-GB" dirty="0"/>
                        <a:t>The heart tissues</a:t>
                      </a:r>
                    </a:p>
                  </a:txBody>
                  <a:tcPr/>
                </a:tc>
                <a:tc hMerge="1">
                  <a:txBody>
                    <a:bodyPr/>
                    <a:lstStyle/>
                    <a:p>
                      <a:endParaRPr lang="en-GB" dirty="0"/>
                    </a:p>
                  </a:txBody>
                  <a:tcPr/>
                </a:tc>
                <a:extLst>
                  <a:ext uri="{0D108BD9-81ED-4DB2-BD59-A6C34878D82A}">
                    <a16:rowId xmlns:a16="http://schemas.microsoft.com/office/drawing/2014/main" val="84565445"/>
                  </a:ext>
                </a:extLst>
              </a:tr>
              <a:tr h="828546">
                <a:tc>
                  <a:txBody>
                    <a:bodyPr/>
                    <a:lstStyle/>
                    <a:p>
                      <a:r>
                        <a:rPr lang="en-GB" dirty="0"/>
                        <a:t>The pericardium</a:t>
                      </a:r>
                    </a:p>
                  </a:txBody>
                  <a:tcPr/>
                </a:tc>
                <a:tc>
                  <a:txBody>
                    <a:bodyPr/>
                    <a:lstStyle/>
                    <a:p>
                      <a:r>
                        <a:rPr lang="en-GB" sz="1400" dirty="0"/>
                        <a:t>the outer membrane of the heart - a double layer of tissue separated by serous fluid which helps them to stay together. </a:t>
                      </a:r>
                    </a:p>
                  </a:txBody>
                  <a:tcPr marL="68580" marR="68580" marT="34290" marB="34290"/>
                </a:tc>
                <a:extLst>
                  <a:ext uri="{0D108BD9-81ED-4DB2-BD59-A6C34878D82A}">
                    <a16:rowId xmlns:a16="http://schemas.microsoft.com/office/drawing/2014/main" val="969762763"/>
                  </a:ext>
                </a:extLst>
              </a:tr>
              <a:tr h="1576910">
                <a:tc>
                  <a:txBody>
                    <a:bodyPr/>
                    <a:lstStyle/>
                    <a:p>
                      <a:r>
                        <a:rPr lang="en-GB" dirty="0"/>
                        <a:t>The myocardium</a:t>
                      </a:r>
                    </a:p>
                  </a:txBody>
                  <a:tcPr/>
                </a:tc>
                <a:tc>
                  <a:txBody>
                    <a:bodyPr/>
                    <a:lstStyle/>
                    <a:p>
                      <a:r>
                        <a:rPr lang="en-GB" sz="1400" dirty="0"/>
                        <a:t>specialised cardiac muscle tissue found only in the heart - consists of fibres made of closely aligned cells this close alignment means that each cell doesn’t have its own nerve supply as nerve impulses travel easily from cell to cell across the whole area</a:t>
                      </a:r>
                    </a:p>
                  </a:txBody>
                  <a:tcPr marL="68580" marR="68580" marT="34290" marB="34290"/>
                </a:tc>
                <a:extLst>
                  <a:ext uri="{0D108BD9-81ED-4DB2-BD59-A6C34878D82A}">
                    <a16:rowId xmlns:a16="http://schemas.microsoft.com/office/drawing/2014/main" val="1720806137"/>
                  </a:ext>
                </a:extLst>
              </a:tr>
              <a:tr h="1078000">
                <a:tc>
                  <a:txBody>
                    <a:bodyPr/>
                    <a:lstStyle/>
                    <a:p>
                      <a:r>
                        <a:rPr lang="en-GB" dirty="0"/>
                        <a:t>The endocardium</a:t>
                      </a:r>
                    </a:p>
                  </a:txBody>
                  <a:tcPr/>
                </a:tc>
                <a:tc>
                  <a:txBody>
                    <a:bodyPr/>
                    <a:lstStyle/>
                    <a:p>
                      <a:r>
                        <a:rPr lang="en-GB" sz="1400" dirty="0"/>
                        <a:t>made of epithelial cells which line the myocardium. It is very smooth to facilitate the movement of fluid (blood) through the heart chambers. </a:t>
                      </a:r>
                    </a:p>
                  </a:txBody>
                  <a:tcPr marL="68580" marR="68580" marT="34290" marB="34290"/>
                </a:tc>
                <a:extLst>
                  <a:ext uri="{0D108BD9-81ED-4DB2-BD59-A6C34878D82A}">
                    <a16:rowId xmlns:a16="http://schemas.microsoft.com/office/drawing/2014/main" val="3090161276"/>
                  </a:ext>
                </a:extLst>
              </a:tr>
            </a:tbl>
          </a:graphicData>
        </a:graphic>
      </p:graphicFrame>
    </p:spTree>
    <p:extLst>
      <p:ext uri="{BB962C8B-B14F-4D97-AF65-F5344CB8AC3E}">
        <p14:creationId xmlns:p14="http://schemas.microsoft.com/office/powerpoint/2010/main" val="24574425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98C1D3-31CF-49BD-8F90-ED0A727CC399}"/>
              </a:ext>
            </a:extLst>
          </p:cNvPr>
          <p:cNvSpPr>
            <a:spLocks noGrp="1"/>
          </p:cNvSpPr>
          <p:nvPr>
            <p:ph type="title"/>
          </p:nvPr>
        </p:nvSpPr>
        <p:spPr/>
        <p:txBody>
          <a:bodyPr/>
          <a:lstStyle/>
          <a:p>
            <a:r>
              <a:rPr lang="en-GB" dirty="0"/>
              <a:t>Heart tissue</a:t>
            </a:r>
          </a:p>
        </p:txBody>
      </p:sp>
      <p:sp>
        <p:nvSpPr>
          <p:cNvPr id="8" name="Content Placeholder 7">
            <a:extLst>
              <a:ext uri="{FF2B5EF4-FFF2-40B4-BE49-F238E27FC236}">
                <a16:creationId xmlns:a16="http://schemas.microsoft.com/office/drawing/2014/main" id="{D0793A5C-6F74-4408-9358-0F5C31BEC0C3}"/>
              </a:ext>
            </a:extLst>
          </p:cNvPr>
          <p:cNvSpPr>
            <a:spLocks noGrp="1"/>
          </p:cNvSpPr>
          <p:nvPr>
            <p:ph sz="half" idx="1"/>
          </p:nvPr>
        </p:nvSpPr>
        <p:spPr/>
        <p:txBody>
          <a:bodyPr>
            <a:normAutofit fontScale="92500" lnSpcReduction="10000"/>
          </a:bodyPr>
          <a:lstStyle/>
          <a:p>
            <a:pPr marL="0" indent="0">
              <a:buNone/>
            </a:pPr>
            <a:r>
              <a:rPr lang="en-GB" dirty="0"/>
              <a:t>The three layers of heart</a:t>
            </a:r>
          </a:p>
          <a:p>
            <a:pPr marL="0" indent="0">
              <a:buNone/>
            </a:pPr>
            <a:r>
              <a:rPr lang="en-GB" dirty="0"/>
              <a:t>tissue:</a:t>
            </a:r>
          </a:p>
          <a:p>
            <a:pPr marL="0" indent="0">
              <a:buNone/>
            </a:pPr>
            <a:endParaRPr lang="en-GB" dirty="0"/>
          </a:p>
          <a:p>
            <a:pPr marL="0" indent="0">
              <a:buNone/>
            </a:pPr>
            <a:r>
              <a:rPr lang="en-GB" dirty="0"/>
              <a:t>Endocardium</a:t>
            </a:r>
          </a:p>
          <a:p>
            <a:pPr marL="0" indent="0">
              <a:buNone/>
            </a:pPr>
            <a:endParaRPr lang="en-GB" dirty="0"/>
          </a:p>
          <a:p>
            <a:pPr marL="0" indent="0">
              <a:buNone/>
            </a:pPr>
            <a:r>
              <a:rPr lang="en-GB" dirty="0"/>
              <a:t>Myocardium</a:t>
            </a:r>
          </a:p>
          <a:p>
            <a:pPr marL="0" indent="0">
              <a:buNone/>
            </a:pPr>
            <a:endParaRPr lang="en-GB" dirty="0"/>
          </a:p>
          <a:p>
            <a:pPr marL="0" indent="0">
              <a:buNone/>
            </a:pPr>
            <a:r>
              <a:rPr lang="en-GB" dirty="0"/>
              <a:t>Pericardium </a:t>
            </a:r>
          </a:p>
          <a:p>
            <a:pPr marL="0" indent="0">
              <a:buNone/>
            </a:pPr>
            <a:r>
              <a:rPr lang="en-GB" dirty="0"/>
              <a:t> </a:t>
            </a:r>
          </a:p>
        </p:txBody>
      </p:sp>
      <p:pic>
        <p:nvPicPr>
          <p:cNvPr id="10" name="Content Placeholder 9">
            <a:extLst>
              <a:ext uri="{FF2B5EF4-FFF2-40B4-BE49-F238E27FC236}">
                <a16:creationId xmlns:a16="http://schemas.microsoft.com/office/drawing/2014/main" id="{E69CA238-9E20-4DA7-849A-1FC5FBC049AE}"/>
              </a:ext>
            </a:extLst>
          </p:cNvPr>
          <p:cNvPicPr>
            <a:picLocks noGrp="1" noChangeAspect="1"/>
          </p:cNvPicPr>
          <p:nvPr>
            <p:ph sz="half" idx="2"/>
          </p:nvPr>
        </p:nvPicPr>
        <p:blipFill>
          <a:blip r:embed="rId2"/>
          <a:stretch>
            <a:fillRect/>
          </a:stretch>
        </p:blipFill>
        <p:spPr>
          <a:xfrm>
            <a:off x="4956142" y="2146894"/>
            <a:ext cx="3506771" cy="3263504"/>
          </a:xfrm>
          <a:prstGeom prst="rect">
            <a:avLst/>
          </a:prstGeom>
        </p:spPr>
      </p:pic>
    </p:spTree>
    <p:extLst>
      <p:ext uri="{BB962C8B-B14F-4D97-AF65-F5344CB8AC3E}">
        <p14:creationId xmlns:p14="http://schemas.microsoft.com/office/powerpoint/2010/main" val="10153981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9AEE70-0B54-429E-BF73-A506E79FDB11}"/>
              </a:ext>
            </a:extLst>
          </p:cNvPr>
          <p:cNvSpPr>
            <a:spLocks noGrp="1"/>
          </p:cNvSpPr>
          <p:nvPr>
            <p:ph type="title"/>
          </p:nvPr>
        </p:nvSpPr>
        <p:spPr/>
        <p:txBody>
          <a:bodyPr>
            <a:normAutofit fontScale="90000"/>
          </a:bodyPr>
          <a:lstStyle/>
          <a:p>
            <a:br>
              <a:rPr lang="en-GB" dirty="0"/>
            </a:br>
            <a:r>
              <a:rPr lang="en-GB" dirty="0"/>
              <a:t>The Heart Structure</a:t>
            </a:r>
            <a:br>
              <a:rPr lang="en-GB" dirty="0"/>
            </a:br>
            <a:endParaRPr lang="en-GB" dirty="0"/>
          </a:p>
        </p:txBody>
      </p:sp>
      <p:sp>
        <p:nvSpPr>
          <p:cNvPr id="6" name="Content Placeholder 5">
            <a:extLst>
              <a:ext uri="{FF2B5EF4-FFF2-40B4-BE49-F238E27FC236}">
                <a16:creationId xmlns:a16="http://schemas.microsoft.com/office/drawing/2014/main" id="{F5E32650-9BF6-4274-8540-E24BF8D4FBDA}"/>
              </a:ext>
            </a:extLst>
          </p:cNvPr>
          <p:cNvSpPr>
            <a:spLocks noGrp="1"/>
          </p:cNvSpPr>
          <p:nvPr>
            <p:ph idx="1"/>
          </p:nvPr>
        </p:nvSpPr>
        <p:spPr>
          <a:xfrm>
            <a:off x="628650" y="2184808"/>
            <a:ext cx="7886700" cy="3305165"/>
          </a:xfrm>
        </p:spPr>
        <p:txBody>
          <a:bodyPr>
            <a:normAutofit fontScale="62500" lnSpcReduction="20000"/>
          </a:bodyPr>
          <a:lstStyle/>
          <a:p>
            <a:pPr marL="0" indent="0">
              <a:buNone/>
            </a:pPr>
            <a:r>
              <a:rPr lang="en-GB" dirty="0"/>
              <a:t>The heart is formed of 4 chambers  - 2 on the right and 2 on the left. </a:t>
            </a:r>
          </a:p>
          <a:p>
            <a:pPr marL="0" indent="0">
              <a:buNone/>
            </a:pPr>
            <a:endParaRPr lang="en-GB" dirty="0"/>
          </a:p>
          <a:p>
            <a:pPr marL="0" indent="0">
              <a:buNone/>
            </a:pPr>
            <a:r>
              <a:rPr lang="en-GB" dirty="0"/>
              <a:t>The top chambers are called the </a:t>
            </a:r>
            <a:r>
              <a:rPr lang="en-GB" i="1" dirty="0"/>
              <a:t>atria</a:t>
            </a:r>
            <a:r>
              <a:rPr lang="en-GB" dirty="0"/>
              <a:t>, the bottom chambers are</a:t>
            </a:r>
          </a:p>
          <a:p>
            <a:pPr marL="0" indent="0">
              <a:buNone/>
            </a:pPr>
            <a:r>
              <a:rPr lang="en-GB" dirty="0"/>
              <a:t>the </a:t>
            </a:r>
            <a:r>
              <a:rPr lang="en-GB" i="1" dirty="0"/>
              <a:t>ventricles. </a:t>
            </a:r>
          </a:p>
          <a:p>
            <a:pPr marL="0" indent="0">
              <a:buNone/>
            </a:pPr>
            <a:endParaRPr lang="en-GB" dirty="0"/>
          </a:p>
          <a:p>
            <a:pPr marL="0" indent="0">
              <a:buNone/>
            </a:pPr>
            <a:r>
              <a:rPr lang="en-GB" dirty="0"/>
              <a:t>The left and right chambers are separated from each other by</a:t>
            </a:r>
          </a:p>
          <a:p>
            <a:pPr marL="0" indent="0">
              <a:buNone/>
            </a:pPr>
            <a:r>
              <a:rPr lang="en-GB" dirty="0"/>
              <a:t>a wall of tissue called the </a:t>
            </a:r>
            <a:r>
              <a:rPr lang="en-GB" i="1" dirty="0"/>
              <a:t>septum. </a:t>
            </a:r>
          </a:p>
          <a:p>
            <a:pPr marL="0" indent="0">
              <a:buNone/>
            </a:pPr>
            <a:endParaRPr lang="en-GB" dirty="0"/>
          </a:p>
          <a:p>
            <a:pPr marL="0" indent="0">
              <a:buNone/>
            </a:pPr>
            <a:r>
              <a:rPr lang="en-GB" dirty="0"/>
              <a:t>Blood cannot travel across between the left and right sides.</a:t>
            </a:r>
          </a:p>
          <a:p>
            <a:pPr marL="0" indent="0">
              <a:buNone/>
            </a:pPr>
            <a:r>
              <a:rPr lang="en-GB" dirty="0"/>
              <a:t> </a:t>
            </a:r>
          </a:p>
        </p:txBody>
      </p:sp>
    </p:spTree>
    <p:extLst>
      <p:ext uri="{BB962C8B-B14F-4D97-AF65-F5344CB8AC3E}">
        <p14:creationId xmlns:p14="http://schemas.microsoft.com/office/powerpoint/2010/main" val="1329446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C1A1F9-42AD-45A0-8EB8-2D8081095DA7}"/>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48A4F1D-C356-4EB7-851E-0C21D99A7FD6}"/>
              </a:ext>
            </a:extLst>
          </p:cNvPr>
          <p:cNvSpPr>
            <a:spLocks noGrp="1"/>
          </p:cNvSpPr>
          <p:nvPr>
            <p:ph sz="half" idx="1"/>
          </p:nvPr>
        </p:nvSpPr>
        <p:spPr/>
        <p:txBody>
          <a:bodyPr>
            <a:noAutofit/>
          </a:bodyPr>
          <a:lstStyle/>
          <a:p>
            <a:pPr marL="0" indent="0">
              <a:buNone/>
            </a:pPr>
            <a:r>
              <a:rPr lang="en-GB" dirty="0"/>
              <a:t>The top chambers are</a:t>
            </a:r>
          </a:p>
          <a:p>
            <a:pPr marL="0" indent="0">
              <a:buNone/>
            </a:pPr>
            <a:r>
              <a:rPr lang="en-GB" dirty="0"/>
              <a:t>separated from the bottom</a:t>
            </a:r>
          </a:p>
          <a:p>
            <a:pPr marL="0" indent="0">
              <a:buNone/>
            </a:pPr>
            <a:r>
              <a:rPr lang="en-GB" dirty="0"/>
              <a:t>chambers by valves –</a:t>
            </a:r>
          </a:p>
          <a:p>
            <a:pPr marL="0" indent="0">
              <a:buNone/>
            </a:pPr>
            <a:endParaRPr lang="en-GB" dirty="0"/>
          </a:p>
          <a:p>
            <a:pPr marL="0" indent="0">
              <a:buNone/>
            </a:pPr>
            <a:r>
              <a:rPr lang="en-GB" dirty="0"/>
              <a:t>The valves open to allow</a:t>
            </a:r>
          </a:p>
          <a:p>
            <a:pPr marL="0" indent="0">
              <a:buNone/>
            </a:pPr>
            <a:r>
              <a:rPr lang="en-GB" dirty="0"/>
              <a:t>blood to travel from each</a:t>
            </a:r>
          </a:p>
          <a:p>
            <a:pPr marL="0" indent="0">
              <a:buNone/>
            </a:pPr>
            <a:r>
              <a:rPr lang="en-GB" i="1" dirty="0"/>
              <a:t>atrium</a:t>
            </a:r>
            <a:r>
              <a:rPr lang="en-GB" dirty="0"/>
              <a:t> to the </a:t>
            </a:r>
            <a:r>
              <a:rPr lang="en-GB" i="1" dirty="0"/>
              <a:t>ventricle</a:t>
            </a:r>
            <a:r>
              <a:rPr lang="en-GB" dirty="0"/>
              <a:t>               </a:t>
            </a:r>
          </a:p>
          <a:p>
            <a:pPr marL="0" indent="0">
              <a:buNone/>
            </a:pPr>
            <a:r>
              <a:rPr lang="en-GB" dirty="0"/>
              <a:t>below it. </a:t>
            </a:r>
          </a:p>
        </p:txBody>
      </p:sp>
      <p:sp>
        <p:nvSpPr>
          <p:cNvPr id="5" name="Content Placeholder 4">
            <a:extLst>
              <a:ext uri="{FF2B5EF4-FFF2-40B4-BE49-F238E27FC236}">
                <a16:creationId xmlns:a16="http://schemas.microsoft.com/office/drawing/2014/main" id="{AF291075-9707-41A7-8FB2-C6FD8F1EE354}"/>
              </a:ext>
            </a:extLst>
          </p:cNvPr>
          <p:cNvSpPr>
            <a:spLocks noGrp="1"/>
          </p:cNvSpPr>
          <p:nvPr>
            <p:ph sz="half" idx="2"/>
          </p:nvPr>
        </p:nvSpPr>
        <p:spPr>
          <a:xfrm>
            <a:off x="4629150" y="1977181"/>
            <a:ext cx="3886200" cy="3512792"/>
          </a:xfrm>
        </p:spPr>
        <p:txBody>
          <a:bodyPr>
            <a:normAutofit/>
          </a:bodyPr>
          <a:lstStyle/>
          <a:p>
            <a:pPr marL="0" indent="0">
              <a:buNone/>
            </a:pPr>
            <a:r>
              <a:rPr lang="en-GB" sz="1500" dirty="0"/>
              <a:t>Diagram showing the position of the atrio-ventricular valves</a:t>
            </a:r>
          </a:p>
          <a:p>
            <a:pPr marL="0" indent="0">
              <a:buNone/>
            </a:pPr>
            <a:endParaRPr lang="en-GB" sz="1500" dirty="0"/>
          </a:p>
        </p:txBody>
      </p:sp>
      <p:pic>
        <p:nvPicPr>
          <p:cNvPr id="2" name="Picture 1">
            <a:extLst>
              <a:ext uri="{FF2B5EF4-FFF2-40B4-BE49-F238E27FC236}">
                <a16:creationId xmlns:a16="http://schemas.microsoft.com/office/drawing/2014/main" id="{142282D2-67F9-49AB-9CA2-3776205FBC13}"/>
              </a:ext>
            </a:extLst>
          </p:cNvPr>
          <p:cNvPicPr>
            <a:picLocks noChangeAspect="1"/>
          </p:cNvPicPr>
          <p:nvPr/>
        </p:nvPicPr>
        <p:blipFill>
          <a:blip r:embed="rId2"/>
          <a:stretch>
            <a:fillRect/>
          </a:stretch>
        </p:blipFill>
        <p:spPr>
          <a:xfrm>
            <a:off x="4838350" y="2505688"/>
            <a:ext cx="3542252" cy="2984285"/>
          </a:xfrm>
          <a:prstGeom prst="rect">
            <a:avLst/>
          </a:prstGeom>
        </p:spPr>
      </p:pic>
    </p:spTree>
    <p:extLst>
      <p:ext uri="{BB962C8B-B14F-4D97-AF65-F5344CB8AC3E}">
        <p14:creationId xmlns:p14="http://schemas.microsoft.com/office/powerpoint/2010/main" val="26233522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62082-BF0F-4A6B-8B17-D9B973A36DC0}"/>
              </a:ext>
            </a:extLst>
          </p:cNvPr>
          <p:cNvSpPr>
            <a:spLocks noGrp="1"/>
          </p:cNvSpPr>
          <p:nvPr>
            <p:ph type="title"/>
          </p:nvPr>
        </p:nvSpPr>
        <p:spPr/>
        <p:txBody>
          <a:bodyPr/>
          <a:lstStyle/>
          <a:p>
            <a:r>
              <a:rPr lang="en-GB" dirty="0"/>
              <a:t>Heart valves</a:t>
            </a:r>
          </a:p>
        </p:txBody>
      </p:sp>
      <p:sp>
        <p:nvSpPr>
          <p:cNvPr id="3" name="Content Placeholder 2">
            <a:extLst>
              <a:ext uri="{FF2B5EF4-FFF2-40B4-BE49-F238E27FC236}">
                <a16:creationId xmlns:a16="http://schemas.microsoft.com/office/drawing/2014/main" id="{F430901E-3F68-41A4-A2DE-4B16DE8E0E86}"/>
              </a:ext>
            </a:extLst>
          </p:cNvPr>
          <p:cNvSpPr>
            <a:spLocks noGrp="1"/>
          </p:cNvSpPr>
          <p:nvPr>
            <p:ph sz="half" idx="1"/>
          </p:nvPr>
        </p:nvSpPr>
        <p:spPr/>
        <p:txBody>
          <a:bodyPr>
            <a:normAutofit/>
          </a:bodyPr>
          <a:lstStyle/>
          <a:p>
            <a:pPr marL="0" indent="0">
              <a:buNone/>
            </a:pPr>
            <a:endParaRPr lang="en-GB" dirty="0"/>
          </a:p>
          <a:p>
            <a:pPr marL="0" indent="0">
              <a:buNone/>
            </a:pPr>
            <a:r>
              <a:rPr lang="en-GB" dirty="0"/>
              <a:t>The valve separating the</a:t>
            </a:r>
          </a:p>
          <a:p>
            <a:pPr marL="0" indent="0">
              <a:buNone/>
            </a:pPr>
            <a:r>
              <a:rPr lang="en-GB" dirty="0"/>
              <a:t>chambers on the right side is</a:t>
            </a:r>
          </a:p>
          <a:p>
            <a:pPr marL="0" indent="0">
              <a:buNone/>
            </a:pPr>
            <a:r>
              <a:rPr lang="en-GB" dirty="0"/>
              <a:t>the </a:t>
            </a:r>
            <a:r>
              <a:rPr lang="en-GB" i="1" dirty="0"/>
              <a:t>atrioventricular</a:t>
            </a:r>
            <a:r>
              <a:rPr lang="en-GB" dirty="0"/>
              <a:t> valve </a:t>
            </a:r>
          </a:p>
          <a:p>
            <a:pPr marL="0" indent="0">
              <a:buNone/>
            </a:pPr>
            <a:endParaRPr lang="en-GB" dirty="0"/>
          </a:p>
          <a:p>
            <a:pPr marL="0" indent="0">
              <a:buNone/>
            </a:pPr>
            <a:r>
              <a:rPr lang="en-GB" dirty="0"/>
              <a:t>The valve on the left is the </a:t>
            </a:r>
            <a:r>
              <a:rPr lang="en-GB" i="1" dirty="0"/>
              <a:t>semilunar </a:t>
            </a:r>
            <a:r>
              <a:rPr lang="en-GB" dirty="0"/>
              <a:t>valve. </a:t>
            </a:r>
          </a:p>
          <a:p>
            <a:endParaRPr lang="en-GB" dirty="0"/>
          </a:p>
        </p:txBody>
      </p:sp>
      <p:pic>
        <p:nvPicPr>
          <p:cNvPr id="5" name="Content Placeholder 4">
            <a:extLst>
              <a:ext uri="{FF2B5EF4-FFF2-40B4-BE49-F238E27FC236}">
                <a16:creationId xmlns:a16="http://schemas.microsoft.com/office/drawing/2014/main" id="{800272EE-AA88-4A9D-AEDA-4E864D58907D}"/>
              </a:ext>
            </a:extLst>
          </p:cNvPr>
          <p:cNvPicPr>
            <a:picLocks noGrp="1" noChangeAspect="1"/>
          </p:cNvPicPr>
          <p:nvPr>
            <p:ph sz="half" idx="2"/>
          </p:nvPr>
        </p:nvPicPr>
        <p:blipFill>
          <a:blip r:embed="rId2"/>
          <a:stretch>
            <a:fillRect/>
          </a:stretch>
        </p:blipFill>
        <p:spPr>
          <a:xfrm>
            <a:off x="5076334" y="2125266"/>
            <a:ext cx="3174476" cy="2592260"/>
          </a:xfrm>
          <a:prstGeom prst="rect">
            <a:avLst/>
          </a:prstGeom>
        </p:spPr>
      </p:pic>
    </p:spTree>
    <p:extLst>
      <p:ext uri="{BB962C8B-B14F-4D97-AF65-F5344CB8AC3E}">
        <p14:creationId xmlns:p14="http://schemas.microsoft.com/office/powerpoint/2010/main" val="1377107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B7BAD-0919-4361-A5E8-1EC3496B907E}"/>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5ECDD9CB-58C4-4F75-9EEC-311758D198AF}"/>
              </a:ext>
            </a:extLst>
          </p:cNvPr>
          <p:cNvSpPr>
            <a:spLocks noGrp="1"/>
          </p:cNvSpPr>
          <p:nvPr>
            <p:ph sz="half" idx="1"/>
          </p:nvPr>
        </p:nvSpPr>
        <p:spPr/>
        <p:txBody>
          <a:bodyPr>
            <a:normAutofit fontScale="92500" lnSpcReduction="20000"/>
          </a:bodyPr>
          <a:lstStyle/>
          <a:p>
            <a:pPr marL="0" indent="0">
              <a:buNone/>
            </a:pPr>
            <a:r>
              <a:rPr lang="en-GB" dirty="0"/>
              <a:t>There is a valve at the lower end of each ventricle.</a:t>
            </a:r>
          </a:p>
          <a:p>
            <a:endParaRPr lang="en-GB" dirty="0"/>
          </a:p>
          <a:p>
            <a:pPr marL="0" indent="0">
              <a:buNone/>
            </a:pPr>
            <a:r>
              <a:rPr lang="en-GB" dirty="0"/>
              <a:t>The valve from the right ventricle is the pulmonary</a:t>
            </a:r>
          </a:p>
          <a:p>
            <a:pPr marL="0" indent="0">
              <a:buNone/>
            </a:pPr>
            <a:r>
              <a:rPr lang="en-GB" dirty="0"/>
              <a:t>valve, </a:t>
            </a:r>
          </a:p>
          <a:p>
            <a:pPr marL="0" indent="0">
              <a:buNone/>
            </a:pPr>
            <a:endParaRPr lang="en-GB" dirty="0"/>
          </a:p>
          <a:p>
            <a:pPr marL="0" indent="0">
              <a:buNone/>
            </a:pPr>
            <a:r>
              <a:rPr lang="en-GB" dirty="0"/>
              <a:t>The valve from the left ventricle is the aortic valve. </a:t>
            </a:r>
          </a:p>
          <a:p>
            <a:endParaRPr lang="en-GB" dirty="0"/>
          </a:p>
        </p:txBody>
      </p:sp>
      <p:sp>
        <p:nvSpPr>
          <p:cNvPr id="4" name="Content Placeholder 3">
            <a:extLst>
              <a:ext uri="{FF2B5EF4-FFF2-40B4-BE49-F238E27FC236}">
                <a16:creationId xmlns:a16="http://schemas.microsoft.com/office/drawing/2014/main" id="{5DD81AED-33C6-4E3A-9BBE-6C4057222FDD}"/>
              </a:ext>
            </a:extLst>
          </p:cNvPr>
          <p:cNvSpPr>
            <a:spLocks noGrp="1"/>
          </p:cNvSpPr>
          <p:nvPr>
            <p:ph sz="half" idx="2"/>
          </p:nvPr>
        </p:nvSpPr>
        <p:spPr>
          <a:xfrm>
            <a:off x="4572000" y="1900066"/>
            <a:ext cx="3943350" cy="2877326"/>
          </a:xfrm>
        </p:spPr>
        <p:txBody>
          <a:bodyPr>
            <a:normAutofit fontScale="92500" lnSpcReduction="20000"/>
          </a:bodyPr>
          <a:lstStyle/>
          <a:p>
            <a:pPr marL="0" indent="0">
              <a:buNone/>
            </a:pPr>
            <a:r>
              <a:rPr lang="en-GB" sz="1500" dirty="0"/>
              <a:t>Diagram showing the position of the pulmonary and aortic valves</a:t>
            </a:r>
          </a:p>
          <a:p>
            <a:pPr marL="0" indent="0">
              <a:buNone/>
            </a:pPr>
            <a:endParaRPr lang="en-GB" sz="1500" dirty="0"/>
          </a:p>
        </p:txBody>
      </p:sp>
      <p:pic>
        <p:nvPicPr>
          <p:cNvPr id="1026" name="Picture 2" descr="image">
            <a:extLst>
              <a:ext uri="{FF2B5EF4-FFF2-40B4-BE49-F238E27FC236}">
                <a16:creationId xmlns:a16="http://schemas.microsoft.com/office/drawing/2014/main" id="{D0A5D259-71D0-4C69-A874-D12E747158A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25767" y="2612646"/>
            <a:ext cx="3567419" cy="2877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37093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F44A95-2AB4-4413-AF93-7A3084BB1CF3}"/>
              </a:ext>
            </a:extLst>
          </p:cNvPr>
          <p:cNvSpPr>
            <a:spLocks noGrp="1"/>
          </p:cNvSpPr>
          <p:nvPr>
            <p:ph type="title"/>
          </p:nvPr>
        </p:nvSpPr>
        <p:spPr/>
        <p:txBody>
          <a:bodyPr>
            <a:normAutofit fontScale="90000"/>
          </a:bodyPr>
          <a:lstStyle/>
          <a:p>
            <a:br>
              <a:rPr lang="en-GB" dirty="0"/>
            </a:br>
            <a:r>
              <a:rPr lang="en-GB" dirty="0"/>
              <a:t>The blood supply to the heart </a:t>
            </a:r>
            <a:br>
              <a:rPr lang="en-GB" dirty="0"/>
            </a:br>
            <a:endParaRPr lang="en-GB" dirty="0"/>
          </a:p>
        </p:txBody>
      </p:sp>
      <p:sp>
        <p:nvSpPr>
          <p:cNvPr id="6" name="Content Placeholder 5">
            <a:extLst>
              <a:ext uri="{FF2B5EF4-FFF2-40B4-BE49-F238E27FC236}">
                <a16:creationId xmlns:a16="http://schemas.microsoft.com/office/drawing/2014/main" id="{561966C9-6911-4AC1-9FA8-5748047FE775}"/>
              </a:ext>
            </a:extLst>
          </p:cNvPr>
          <p:cNvSpPr>
            <a:spLocks noGrp="1"/>
          </p:cNvSpPr>
          <p:nvPr>
            <p:ph idx="1"/>
          </p:nvPr>
        </p:nvSpPr>
        <p:spPr/>
        <p:txBody>
          <a:bodyPr>
            <a:normAutofit fontScale="70000" lnSpcReduction="20000"/>
          </a:bodyPr>
          <a:lstStyle/>
          <a:p>
            <a:pPr marL="0" indent="0">
              <a:buNone/>
            </a:pPr>
            <a:r>
              <a:rPr lang="en-GB" dirty="0"/>
              <a:t>The heart muscle receives arterial blood from the right and left</a:t>
            </a:r>
          </a:p>
          <a:p>
            <a:pPr marL="0" indent="0">
              <a:buNone/>
            </a:pPr>
            <a:r>
              <a:rPr lang="en-GB" dirty="0"/>
              <a:t>coronary arteries. These are the first branches from the aorta. </a:t>
            </a:r>
          </a:p>
          <a:p>
            <a:pPr marL="0" indent="0">
              <a:buNone/>
            </a:pPr>
            <a:endParaRPr lang="en-GB" dirty="0"/>
          </a:p>
          <a:p>
            <a:pPr marL="0" indent="0">
              <a:buNone/>
            </a:pPr>
            <a:r>
              <a:rPr lang="en-GB" dirty="0"/>
              <a:t>The venous return is via the coronary sinus that empties into</a:t>
            </a:r>
          </a:p>
          <a:p>
            <a:pPr marL="0" indent="0">
              <a:buNone/>
            </a:pPr>
            <a:r>
              <a:rPr lang="en-GB" dirty="0"/>
              <a:t>the right atrium. </a:t>
            </a:r>
          </a:p>
          <a:p>
            <a:pPr marL="0" indent="0">
              <a:buNone/>
            </a:pPr>
            <a:endParaRPr lang="en-GB" dirty="0"/>
          </a:p>
          <a:p>
            <a:pPr marL="0" indent="0">
              <a:buNone/>
            </a:pPr>
            <a:r>
              <a:rPr lang="en-GB" dirty="0"/>
              <a:t>Heart muscle has a constant high oxygen demand and</a:t>
            </a:r>
          </a:p>
          <a:p>
            <a:pPr marL="0" indent="0">
              <a:buNone/>
            </a:pPr>
            <a:r>
              <a:rPr lang="en-GB" dirty="0"/>
              <a:t>cannot carry out anaerobic respiration, unlike skeletal </a:t>
            </a:r>
          </a:p>
          <a:p>
            <a:pPr marL="0" indent="0">
              <a:buNone/>
            </a:pPr>
            <a:r>
              <a:rPr lang="en-GB" dirty="0"/>
              <a:t>muscle. </a:t>
            </a:r>
          </a:p>
        </p:txBody>
      </p:sp>
    </p:spTree>
    <p:extLst>
      <p:ext uri="{BB962C8B-B14F-4D97-AF65-F5344CB8AC3E}">
        <p14:creationId xmlns:p14="http://schemas.microsoft.com/office/powerpoint/2010/main" val="34372716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694754-0069-4E17-8152-0D9128BB053D}"/>
              </a:ext>
            </a:extLst>
          </p:cNvPr>
          <p:cNvSpPr>
            <a:spLocks noGrp="1"/>
          </p:cNvSpPr>
          <p:nvPr>
            <p:ph type="title"/>
          </p:nvPr>
        </p:nvSpPr>
        <p:spPr/>
        <p:txBody>
          <a:bodyPr>
            <a:normAutofit fontScale="90000"/>
          </a:bodyPr>
          <a:lstStyle/>
          <a:p>
            <a:br>
              <a:rPr lang="en-GB" dirty="0"/>
            </a:br>
            <a:br>
              <a:rPr lang="en-GB" dirty="0"/>
            </a:br>
            <a:r>
              <a:rPr lang="en-GB" dirty="0"/>
              <a:t>The coronary arteries</a:t>
            </a:r>
            <a:br>
              <a:rPr lang="en-GB" dirty="0"/>
            </a:br>
            <a:br>
              <a:rPr lang="en-GB" dirty="0"/>
            </a:br>
            <a:endParaRPr lang="en-GB" dirty="0"/>
          </a:p>
        </p:txBody>
      </p:sp>
      <p:sp>
        <p:nvSpPr>
          <p:cNvPr id="5" name="Content Placeholder 4">
            <a:extLst>
              <a:ext uri="{FF2B5EF4-FFF2-40B4-BE49-F238E27FC236}">
                <a16:creationId xmlns:a16="http://schemas.microsoft.com/office/drawing/2014/main" id="{D44102C0-9977-4EF0-97EF-E15CA83DF815}"/>
              </a:ext>
            </a:extLst>
          </p:cNvPr>
          <p:cNvSpPr>
            <a:spLocks noGrp="1"/>
          </p:cNvSpPr>
          <p:nvPr>
            <p:ph sz="half" idx="1"/>
          </p:nvPr>
        </p:nvSpPr>
        <p:spPr>
          <a:xfrm>
            <a:off x="628650" y="2125267"/>
            <a:ext cx="3886200" cy="3364706"/>
          </a:xfrm>
        </p:spPr>
        <p:txBody>
          <a:bodyPr>
            <a:normAutofit fontScale="25000" lnSpcReduction="20000"/>
          </a:bodyPr>
          <a:lstStyle/>
          <a:p>
            <a:pPr marL="0" indent="0">
              <a:buNone/>
            </a:pPr>
            <a:r>
              <a:rPr lang="en-GB" sz="6600" dirty="0"/>
              <a:t>The coronary arteries receive about </a:t>
            </a:r>
          </a:p>
          <a:p>
            <a:pPr marL="0" indent="0">
              <a:buNone/>
            </a:pPr>
            <a:r>
              <a:rPr lang="en-GB" sz="6600" dirty="0"/>
              <a:t>5% of the blood pumped from the</a:t>
            </a:r>
          </a:p>
          <a:p>
            <a:pPr marL="0" indent="0">
              <a:buNone/>
            </a:pPr>
            <a:r>
              <a:rPr lang="en-GB" sz="6600" dirty="0"/>
              <a:t>heart, although the heart is a small</a:t>
            </a:r>
          </a:p>
          <a:p>
            <a:pPr marL="0" indent="0">
              <a:buNone/>
            </a:pPr>
            <a:r>
              <a:rPr lang="en-GB" sz="6600" dirty="0"/>
              <a:t>proportion of body weight. </a:t>
            </a:r>
          </a:p>
          <a:p>
            <a:pPr marL="0" indent="0">
              <a:buNone/>
            </a:pPr>
            <a:endParaRPr lang="en-GB" sz="6600" dirty="0"/>
          </a:p>
          <a:p>
            <a:pPr marL="0" indent="0">
              <a:buNone/>
            </a:pPr>
            <a:r>
              <a:rPr lang="en-GB" sz="6600" dirty="0"/>
              <a:t>This large blood supply shows the</a:t>
            </a:r>
          </a:p>
          <a:p>
            <a:pPr marL="0" indent="0">
              <a:buNone/>
            </a:pPr>
            <a:r>
              <a:rPr lang="en-GB" sz="6600" dirty="0"/>
              <a:t>importance of the heart to body</a:t>
            </a:r>
          </a:p>
          <a:p>
            <a:pPr marL="0" indent="0">
              <a:buNone/>
            </a:pPr>
            <a:r>
              <a:rPr lang="en-GB" sz="6600" dirty="0"/>
              <a:t>function. </a:t>
            </a:r>
          </a:p>
          <a:p>
            <a:pPr marL="0" indent="0">
              <a:buNone/>
            </a:pPr>
            <a:endParaRPr lang="en-GB" sz="6600" dirty="0"/>
          </a:p>
          <a:p>
            <a:pPr marL="0" indent="0">
              <a:buNone/>
            </a:pPr>
            <a:r>
              <a:rPr lang="en-GB" sz="6600" dirty="0"/>
              <a:t>The coronary arteries traverse the</a:t>
            </a:r>
          </a:p>
          <a:p>
            <a:pPr marL="0" indent="0">
              <a:buNone/>
            </a:pPr>
            <a:r>
              <a:rPr lang="en-GB" sz="6600" dirty="0"/>
              <a:t>heart, eventually forming a vast</a:t>
            </a:r>
          </a:p>
          <a:p>
            <a:pPr marL="0" indent="0">
              <a:buNone/>
            </a:pPr>
            <a:r>
              <a:rPr lang="en-GB" sz="6600" dirty="0"/>
              <a:t>network of capillaries.</a:t>
            </a:r>
          </a:p>
          <a:p>
            <a:endParaRPr lang="en-GB" dirty="0"/>
          </a:p>
          <a:p>
            <a:pPr marL="0" indent="0">
              <a:buNone/>
            </a:pPr>
            <a:endParaRPr lang="en-GB" sz="1125" dirty="0"/>
          </a:p>
          <a:p>
            <a:pPr marL="0" indent="0">
              <a:buNone/>
            </a:pPr>
            <a:endParaRPr lang="en-GB" sz="1125" dirty="0"/>
          </a:p>
          <a:p>
            <a:pPr marL="0" indent="0">
              <a:buNone/>
            </a:pPr>
            <a:endParaRPr lang="en-GB" sz="1125" dirty="0"/>
          </a:p>
          <a:p>
            <a:pPr marL="0" indent="0">
              <a:buNone/>
            </a:pPr>
            <a:endParaRPr lang="en-GB" sz="1125" dirty="0"/>
          </a:p>
        </p:txBody>
      </p:sp>
      <p:pic>
        <p:nvPicPr>
          <p:cNvPr id="7" name="Content Placeholder 6">
            <a:extLst>
              <a:ext uri="{FF2B5EF4-FFF2-40B4-BE49-F238E27FC236}">
                <a16:creationId xmlns:a16="http://schemas.microsoft.com/office/drawing/2014/main" id="{22D36431-28CA-46CC-894C-4864753573B4}"/>
              </a:ext>
            </a:extLst>
          </p:cNvPr>
          <p:cNvPicPr>
            <a:picLocks noGrp="1" noChangeAspect="1"/>
          </p:cNvPicPr>
          <p:nvPr>
            <p:ph sz="half" idx="2"/>
          </p:nvPr>
        </p:nvPicPr>
        <p:blipFill>
          <a:blip r:embed="rId2"/>
          <a:stretch>
            <a:fillRect/>
          </a:stretch>
        </p:blipFill>
        <p:spPr>
          <a:xfrm>
            <a:off x="4793530" y="2306622"/>
            <a:ext cx="3527981" cy="3183350"/>
          </a:xfrm>
          <a:prstGeom prst="rect">
            <a:avLst/>
          </a:prstGeom>
        </p:spPr>
      </p:pic>
    </p:spTree>
    <p:extLst>
      <p:ext uri="{BB962C8B-B14F-4D97-AF65-F5344CB8AC3E}">
        <p14:creationId xmlns:p14="http://schemas.microsoft.com/office/powerpoint/2010/main" val="15662780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5A55DB-56BF-4DAD-981B-112C96B4A394}"/>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2F6FB2B5-FADE-4E4D-AABC-3D31F2B973C0}"/>
              </a:ext>
            </a:extLst>
          </p:cNvPr>
          <p:cNvSpPr>
            <a:spLocks noGrp="1"/>
          </p:cNvSpPr>
          <p:nvPr>
            <p:ph idx="1"/>
          </p:nvPr>
        </p:nvSpPr>
        <p:spPr/>
        <p:txBody>
          <a:bodyPr>
            <a:normAutofit fontScale="70000" lnSpcReduction="20000"/>
          </a:bodyPr>
          <a:lstStyle/>
          <a:p>
            <a:pPr marL="0" indent="0">
              <a:buNone/>
            </a:pPr>
            <a:r>
              <a:rPr lang="en-GB" dirty="0"/>
              <a:t>This session has provided you with information about the</a:t>
            </a:r>
          </a:p>
          <a:p>
            <a:pPr marL="0" indent="0">
              <a:buNone/>
            </a:pPr>
            <a:r>
              <a:rPr lang="en-GB" dirty="0"/>
              <a:t>circulation in the in the human body. </a:t>
            </a:r>
          </a:p>
          <a:p>
            <a:pPr marL="0" indent="0">
              <a:buNone/>
            </a:pPr>
            <a:endParaRPr lang="en-GB" dirty="0"/>
          </a:p>
          <a:p>
            <a:pPr marL="0" indent="0">
              <a:buNone/>
            </a:pPr>
            <a:r>
              <a:rPr lang="en-GB" dirty="0"/>
              <a:t>You now know the different structures in the body’s circulation</a:t>
            </a:r>
          </a:p>
          <a:p>
            <a:pPr marL="0" indent="0">
              <a:buNone/>
            </a:pPr>
            <a:r>
              <a:rPr lang="en-GB" dirty="0"/>
              <a:t>and how these facilitate the function of the circulatory system.</a:t>
            </a:r>
          </a:p>
          <a:p>
            <a:pPr marL="0" indent="0">
              <a:buNone/>
            </a:pPr>
            <a:endParaRPr lang="en-GB" dirty="0"/>
          </a:p>
          <a:p>
            <a:pPr marL="0" indent="0">
              <a:buNone/>
            </a:pPr>
            <a:r>
              <a:rPr lang="en-GB" dirty="0"/>
              <a:t>Next time we will consider the heart and how it functions in</a:t>
            </a:r>
          </a:p>
          <a:p>
            <a:pPr marL="0" indent="0">
              <a:buNone/>
            </a:pPr>
            <a:r>
              <a:rPr lang="en-GB" dirty="0"/>
              <a:t>this process.</a:t>
            </a:r>
          </a:p>
          <a:p>
            <a:endParaRPr lang="en-GB" dirty="0"/>
          </a:p>
          <a:p>
            <a:pPr marL="0" indent="0">
              <a:buNone/>
            </a:pPr>
            <a:endParaRPr lang="en-GB" dirty="0"/>
          </a:p>
        </p:txBody>
      </p:sp>
    </p:spTree>
    <p:extLst>
      <p:ext uri="{BB962C8B-B14F-4D97-AF65-F5344CB8AC3E}">
        <p14:creationId xmlns:p14="http://schemas.microsoft.com/office/powerpoint/2010/main" val="20356190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77D25F-85A2-4EA3-8E74-6B75ED2B0B2E}"/>
              </a:ext>
            </a:extLst>
          </p:cNvPr>
          <p:cNvSpPr>
            <a:spLocks noGrp="1"/>
          </p:cNvSpPr>
          <p:nvPr>
            <p:ph type="title"/>
          </p:nvPr>
        </p:nvSpPr>
        <p:spPr/>
        <p:txBody>
          <a:bodyPr/>
          <a:lstStyle/>
          <a:p>
            <a:pPr algn="ctr"/>
            <a:r>
              <a:rPr lang="en-GB" dirty="0"/>
              <a:t>Break time</a:t>
            </a:r>
          </a:p>
        </p:txBody>
      </p:sp>
      <p:pic>
        <p:nvPicPr>
          <p:cNvPr id="8" name="Content Placeholder 7" descr="Chinese Teapot And Cup outline">
            <a:extLst>
              <a:ext uri="{FF2B5EF4-FFF2-40B4-BE49-F238E27FC236}">
                <a16:creationId xmlns:a16="http://schemas.microsoft.com/office/drawing/2014/main" id="{24F24698-2675-40CF-8825-FD8DE87A84AB}"/>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1117142" y="2543439"/>
            <a:ext cx="2758572" cy="2591909"/>
          </a:xfrm>
        </p:spPr>
      </p:pic>
      <p:pic>
        <p:nvPicPr>
          <p:cNvPr id="17" name="Content Placeholder 16" descr="Coffee outline">
            <a:extLst>
              <a:ext uri="{FF2B5EF4-FFF2-40B4-BE49-F238E27FC236}">
                <a16:creationId xmlns:a16="http://schemas.microsoft.com/office/drawing/2014/main" id="{4A22B4A6-FF28-456D-885F-3B2ACAD3E93F}"/>
              </a:ext>
            </a:extLst>
          </p:cNvPr>
          <p:cNvPicPr>
            <a:picLocks noGrp="1" noChangeAspect="1"/>
          </p:cNvPicPr>
          <p:nvPr>
            <p:ph sz="half" idx="2"/>
          </p:nvPr>
        </p:nvPicPr>
        <p:blipFill>
          <a:blip r:embed="rId4">
            <a:extLst>
              <a:ext uri="{96DAC541-7B7A-43D3-8B79-37D633B846F1}">
                <asvg:svgBlip xmlns:asvg="http://schemas.microsoft.com/office/drawing/2016/SVG/main" r:embed="rId5"/>
              </a:ext>
            </a:extLst>
          </a:blip>
          <a:srcRect/>
          <a:stretch/>
        </p:blipFill>
        <p:spPr>
          <a:xfrm>
            <a:off x="5209564" y="2342102"/>
            <a:ext cx="2676992" cy="2591910"/>
          </a:xfrm>
        </p:spPr>
      </p:pic>
    </p:spTree>
    <p:extLst>
      <p:ext uri="{BB962C8B-B14F-4D97-AF65-F5344CB8AC3E}">
        <p14:creationId xmlns:p14="http://schemas.microsoft.com/office/powerpoint/2010/main" val="4181251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49A93-1830-40CF-96B6-B5B7C8418B07}"/>
              </a:ext>
            </a:extLst>
          </p:cNvPr>
          <p:cNvSpPr>
            <a:spLocks noGrp="1"/>
          </p:cNvSpPr>
          <p:nvPr>
            <p:ph type="ctrTitle"/>
          </p:nvPr>
        </p:nvSpPr>
        <p:spPr/>
        <p:txBody>
          <a:bodyPr>
            <a:normAutofit/>
          </a:bodyPr>
          <a:lstStyle/>
          <a:p>
            <a:r>
              <a:rPr lang="en-GB" sz="6000" b="1" dirty="0">
                <a:latin typeface="Trebuchet MS" panose="020B0603020202020204" pitchFamily="34" charset="0"/>
              </a:rPr>
              <a:t>The circulation</a:t>
            </a:r>
          </a:p>
        </p:txBody>
      </p:sp>
      <p:sp>
        <p:nvSpPr>
          <p:cNvPr id="3" name="Subtitle 2">
            <a:extLst>
              <a:ext uri="{FF2B5EF4-FFF2-40B4-BE49-F238E27FC236}">
                <a16:creationId xmlns:a16="http://schemas.microsoft.com/office/drawing/2014/main" id="{AEB31492-E668-BA60-C8C7-93063570B31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218394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092B8-21B4-439E-B96D-1B02C5DB9DC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9A5CFA9-832A-4DED-8473-733593030A45}"/>
              </a:ext>
            </a:extLst>
          </p:cNvPr>
          <p:cNvSpPr>
            <a:spLocks noGrp="1"/>
          </p:cNvSpPr>
          <p:nvPr>
            <p:ph idx="1"/>
          </p:nvPr>
        </p:nvSpPr>
        <p:spPr/>
        <p:txBody>
          <a:bodyPr>
            <a:normAutofit fontScale="77500" lnSpcReduction="20000"/>
          </a:bodyPr>
          <a:lstStyle/>
          <a:p>
            <a:pPr marL="0" indent="0">
              <a:buNone/>
            </a:pPr>
            <a:r>
              <a:rPr lang="en-GB" dirty="0"/>
              <a:t>We have looked at the structure of the heart and the</a:t>
            </a:r>
          </a:p>
          <a:p>
            <a:pPr marL="0" indent="0">
              <a:buNone/>
            </a:pPr>
            <a:r>
              <a:rPr lang="en-GB" dirty="0"/>
              <a:t>blood vessels.</a:t>
            </a:r>
          </a:p>
          <a:p>
            <a:pPr marL="0" indent="0">
              <a:buNone/>
            </a:pPr>
            <a:endParaRPr lang="en-GB" dirty="0"/>
          </a:p>
          <a:p>
            <a:pPr marL="0" indent="0">
              <a:buNone/>
            </a:pPr>
            <a:r>
              <a:rPr lang="en-GB" dirty="0"/>
              <a:t>Now we will look at the heart:</a:t>
            </a:r>
          </a:p>
          <a:p>
            <a:pPr marL="0" indent="0">
              <a:buNone/>
            </a:pPr>
            <a:r>
              <a:rPr lang="en-GB" dirty="0"/>
              <a:t>- how it facilitates the circulation of blood through the body</a:t>
            </a:r>
          </a:p>
          <a:p>
            <a:pPr>
              <a:buFontTx/>
              <a:buChar char="-"/>
            </a:pPr>
            <a:r>
              <a:rPr lang="en-GB" dirty="0"/>
              <a:t>how this supports the delivery of oxygen to body cells and</a:t>
            </a:r>
          </a:p>
          <a:p>
            <a:pPr marL="0" indent="0">
              <a:buNone/>
            </a:pPr>
            <a:r>
              <a:rPr lang="en-GB" dirty="0"/>
              <a:t>  relieves them of carbon dioxide produced as a result of</a:t>
            </a:r>
          </a:p>
          <a:p>
            <a:pPr marL="0" indent="0">
              <a:buNone/>
            </a:pPr>
            <a:r>
              <a:rPr lang="en-GB" dirty="0"/>
              <a:t>  cell metabolism.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913890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9AEE70-0B54-429E-BF73-A506E79FDB11}"/>
              </a:ext>
            </a:extLst>
          </p:cNvPr>
          <p:cNvSpPr>
            <a:spLocks noGrp="1"/>
          </p:cNvSpPr>
          <p:nvPr>
            <p:ph type="title"/>
          </p:nvPr>
        </p:nvSpPr>
        <p:spPr/>
        <p:txBody>
          <a:bodyPr>
            <a:normAutofit fontScale="90000"/>
          </a:bodyPr>
          <a:lstStyle/>
          <a:p>
            <a:br>
              <a:rPr lang="en-GB" dirty="0"/>
            </a:br>
            <a:r>
              <a:rPr lang="en-GB" dirty="0"/>
              <a:t>Recap: The Heart Structure</a:t>
            </a:r>
            <a:br>
              <a:rPr lang="en-GB" dirty="0"/>
            </a:br>
            <a:endParaRPr lang="en-GB" dirty="0"/>
          </a:p>
        </p:txBody>
      </p:sp>
      <p:sp>
        <p:nvSpPr>
          <p:cNvPr id="6" name="Content Placeholder 5">
            <a:extLst>
              <a:ext uri="{FF2B5EF4-FFF2-40B4-BE49-F238E27FC236}">
                <a16:creationId xmlns:a16="http://schemas.microsoft.com/office/drawing/2014/main" id="{F5E32650-9BF6-4274-8540-E24BF8D4FBDA}"/>
              </a:ext>
            </a:extLst>
          </p:cNvPr>
          <p:cNvSpPr>
            <a:spLocks noGrp="1"/>
          </p:cNvSpPr>
          <p:nvPr>
            <p:ph idx="1"/>
          </p:nvPr>
        </p:nvSpPr>
        <p:spPr>
          <a:xfrm>
            <a:off x="628650" y="2184808"/>
            <a:ext cx="7886700" cy="3305165"/>
          </a:xfrm>
        </p:spPr>
        <p:txBody>
          <a:bodyPr>
            <a:normAutofit fontScale="62500" lnSpcReduction="20000"/>
          </a:bodyPr>
          <a:lstStyle/>
          <a:p>
            <a:pPr marL="0" indent="0">
              <a:buNone/>
            </a:pPr>
            <a:r>
              <a:rPr lang="en-GB" dirty="0"/>
              <a:t>The heart is formed of 4 chambers  - 2 on the right and 2 on the left. </a:t>
            </a:r>
          </a:p>
          <a:p>
            <a:pPr marL="0" indent="0">
              <a:buNone/>
            </a:pPr>
            <a:endParaRPr lang="en-GB" dirty="0"/>
          </a:p>
          <a:p>
            <a:pPr marL="0" indent="0">
              <a:buNone/>
            </a:pPr>
            <a:r>
              <a:rPr lang="en-GB" dirty="0"/>
              <a:t>The top chambers are called the </a:t>
            </a:r>
            <a:r>
              <a:rPr lang="en-GB" i="1" dirty="0"/>
              <a:t>atria</a:t>
            </a:r>
            <a:r>
              <a:rPr lang="en-GB" dirty="0"/>
              <a:t>, the bottom chambers are</a:t>
            </a:r>
          </a:p>
          <a:p>
            <a:pPr marL="0" indent="0">
              <a:buNone/>
            </a:pPr>
            <a:r>
              <a:rPr lang="en-GB" dirty="0"/>
              <a:t>the </a:t>
            </a:r>
            <a:r>
              <a:rPr lang="en-GB" i="1" dirty="0"/>
              <a:t>ventricles. </a:t>
            </a:r>
          </a:p>
          <a:p>
            <a:pPr marL="0" indent="0">
              <a:buNone/>
            </a:pPr>
            <a:endParaRPr lang="en-GB" dirty="0"/>
          </a:p>
          <a:p>
            <a:pPr marL="0" indent="0">
              <a:buNone/>
            </a:pPr>
            <a:r>
              <a:rPr lang="en-GB" dirty="0"/>
              <a:t>The left and right chambers are separated from each other by</a:t>
            </a:r>
          </a:p>
          <a:p>
            <a:pPr marL="0" indent="0">
              <a:buNone/>
            </a:pPr>
            <a:r>
              <a:rPr lang="en-GB" dirty="0"/>
              <a:t>a wall of tissue called the </a:t>
            </a:r>
            <a:r>
              <a:rPr lang="en-GB" i="1" dirty="0"/>
              <a:t>septum. </a:t>
            </a:r>
          </a:p>
          <a:p>
            <a:pPr marL="0" indent="0">
              <a:buNone/>
            </a:pPr>
            <a:endParaRPr lang="en-GB" dirty="0"/>
          </a:p>
          <a:p>
            <a:pPr marL="0" indent="0">
              <a:buNone/>
            </a:pPr>
            <a:r>
              <a:rPr lang="en-GB" dirty="0"/>
              <a:t>Blood cannot travel across between the left and right sides.</a:t>
            </a:r>
          </a:p>
          <a:p>
            <a:pPr marL="0" indent="0">
              <a:buNone/>
            </a:pPr>
            <a:r>
              <a:rPr lang="en-GB" dirty="0"/>
              <a:t> </a:t>
            </a:r>
          </a:p>
        </p:txBody>
      </p:sp>
    </p:spTree>
    <p:extLst>
      <p:ext uri="{BB962C8B-B14F-4D97-AF65-F5344CB8AC3E}">
        <p14:creationId xmlns:p14="http://schemas.microsoft.com/office/powerpoint/2010/main" val="117038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C1A1F9-42AD-45A0-8EB8-2D8081095DA7}"/>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48A4F1D-C356-4EB7-851E-0C21D99A7FD6}"/>
              </a:ext>
            </a:extLst>
          </p:cNvPr>
          <p:cNvSpPr>
            <a:spLocks noGrp="1"/>
          </p:cNvSpPr>
          <p:nvPr>
            <p:ph sz="half" idx="1"/>
          </p:nvPr>
        </p:nvSpPr>
        <p:spPr>
          <a:xfrm>
            <a:off x="457200" y="1417638"/>
            <a:ext cx="4038600" cy="4171603"/>
          </a:xfrm>
        </p:spPr>
        <p:txBody>
          <a:bodyPr>
            <a:noAutofit/>
          </a:bodyPr>
          <a:lstStyle/>
          <a:p>
            <a:pPr marL="0" indent="0">
              <a:buNone/>
            </a:pPr>
            <a:r>
              <a:rPr lang="en-GB" dirty="0"/>
              <a:t>The top chambers are</a:t>
            </a:r>
          </a:p>
          <a:p>
            <a:pPr marL="0" indent="0">
              <a:buNone/>
            </a:pPr>
            <a:r>
              <a:rPr lang="en-GB" dirty="0"/>
              <a:t>separated from the bottom chambers by valves –</a:t>
            </a:r>
          </a:p>
          <a:p>
            <a:pPr marL="0" indent="0">
              <a:buNone/>
            </a:pPr>
            <a:endParaRPr lang="en-GB" dirty="0"/>
          </a:p>
          <a:p>
            <a:pPr marL="0" indent="0">
              <a:buNone/>
            </a:pPr>
            <a:r>
              <a:rPr lang="en-GB" dirty="0"/>
              <a:t>The valves open to allow</a:t>
            </a:r>
          </a:p>
          <a:p>
            <a:pPr marL="0" indent="0">
              <a:buNone/>
            </a:pPr>
            <a:r>
              <a:rPr lang="en-GB" dirty="0"/>
              <a:t>blood to travel from each </a:t>
            </a:r>
            <a:r>
              <a:rPr lang="en-GB" i="1" dirty="0"/>
              <a:t>atrium</a:t>
            </a:r>
            <a:r>
              <a:rPr lang="en-GB" dirty="0"/>
              <a:t> to the </a:t>
            </a:r>
            <a:r>
              <a:rPr lang="en-GB" i="1" dirty="0"/>
              <a:t>ventricle</a:t>
            </a:r>
            <a:r>
              <a:rPr lang="en-GB" dirty="0"/>
              <a:t>               </a:t>
            </a:r>
          </a:p>
          <a:p>
            <a:pPr marL="0" indent="0">
              <a:buNone/>
            </a:pPr>
            <a:r>
              <a:rPr lang="en-GB" dirty="0"/>
              <a:t>below it. </a:t>
            </a:r>
          </a:p>
        </p:txBody>
      </p:sp>
      <p:sp>
        <p:nvSpPr>
          <p:cNvPr id="5" name="Content Placeholder 4">
            <a:extLst>
              <a:ext uri="{FF2B5EF4-FFF2-40B4-BE49-F238E27FC236}">
                <a16:creationId xmlns:a16="http://schemas.microsoft.com/office/drawing/2014/main" id="{AF291075-9707-41A7-8FB2-C6FD8F1EE354}"/>
              </a:ext>
            </a:extLst>
          </p:cNvPr>
          <p:cNvSpPr>
            <a:spLocks noGrp="1"/>
          </p:cNvSpPr>
          <p:nvPr>
            <p:ph sz="half" idx="2"/>
          </p:nvPr>
        </p:nvSpPr>
        <p:spPr>
          <a:xfrm>
            <a:off x="4629150" y="1977181"/>
            <a:ext cx="3886200" cy="3512792"/>
          </a:xfrm>
        </p:spPr>
        <p:txBody>
          <a:bodyPr>
            <a:normAutofit/>
          </a:bodyPr>
          <a:lstStyle/>
          <a:p>
            <a:pPr marL="0" indent="0">
              <a:buNone/>
            </a:pPr>
            <a:r>
              <a:rPr lang="en-GB" sz="1500" dirty="0"/>
              <a:t>Diagram showing the position of the atrio-ventricular valves</a:t>
            </a:r>
          </a:p>
          <a:p>
            <a:pPr marL="0" indent="0">
              <a:buNone/>
            </a:pPr>
            <a:endParaRPr lang="en-GB" sz="1500" dirty="0"/>
          </a:p>
        </p:txBody>
      </p:sp>
      <p:pic>
        <p:nvPicPr>
          <p:cNvPr id="2" name="Picture 1">
            <a:extLst>
              <a:ext uri="{FF2B5EF4-FFF2-40B4-BE49-F238E27FC236}">
                <a16:creationId xmlns:a16="http://schemas.microsoft.com/office/drawing/2014/main" id="{142282D2-67F9-49AB-9CA2-3776205FBC13}"/>
              </a:ext>
            </a:extLst>
          </p:cNvPr>
          <p:cNvPicPr>
            <a:picLocks noChangeAspect="1"/>
          </p:cNvPicPr>
          <p:nvPr/>
        </p:nvPicPr>
        <p:blipFill>
          <a:blip r:embed="rId2"/>
          <a:stretch>
            <a:fillRect/>
          </a:stretch>
        </p:blipFill>
        <p:spPr>
          <a:xfrm>
            <a:off x="4838350" y="2505688"/>
            <a:ext cx="3542252" cy="2984285"/>
          </a:xfrm>
          <a:prstGeom prst="rect">
            <a:avLst/>
          </a:prstGeom>
        </p:spPr>
      </p:pic>
    </p:spTree>
    <p:extLst>
      <p:ext uri="{BB962C8B-B14F-4D97-AF65-F5344CB8AC3E}">
        <p14:creationId xmlns:p14="http://schemas.microsoft.com/office/powerpoint/2010/main" val="12442154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D74684-2649-447C-B95E-E5E48E46BDFA}"/>
              </a:ext>
            </a:extLst>
          </p:cNvPr>
          <p:cNvSpPr>
            <a:spLocks noGrp="1"/>
          </p:cNvSpPr>
          <p:nvPr>
            <p:ph type="title"/>
          </p:nvPr>
        </p:nvSpPr>
        <p:spPr/>
        <p:txBody>
          <a:bodyPr/>
          <a:lstStyle/>
          <a:p>
            <a:r>
              <a:rPr lang="en-GB" dirty="0"/>
              <a:t>Blood flow through the heart </a:t>
            </a:r>
          </a:p>
        </p:txBody>
      </p:sp>
      <p:sp>
        <p:nvSpPr>
          <p:cNvPr id="5" name="Content Placeholder 4">
            <a:extLst>
              <a:ext uri="{FF2B5EF4-FFF2-40B4-BE49-F238E27FC236}">
                <a16:creationId xmlns:a16="http://schemas.microsoft.com/office/drawing/2014/main" id="{E2E12287-53AA-4802-B04E-7D4BEC8D5543}"/>
              </a:ext>
            </a:extLst>
          </p:cNvPr>
          <p:cNvSpPr>
            <a:spLocks noGrp="1"/>
          </p:cNvSpPr>
          <p:nvPr>
            <p:ph idx="1"/>
          </p:nvPr>
        </p:nvSpPr>
        <p:spPr/>
        <p:txBody>
          <a:bodyPr>
            <a:normAutofit lnSpcReduction="10000"/>
          </a:bodyPr>
          <a:lstStyle/>
          <a:p>
            <a:pPr marL="0" indent="0">
              <a:buNone/>
            </a:pPr>
            <a:r>
              <a:rPr lang="en-GB" dirty="0"/>
              <a:t>The right side of the heart is responsible for receiving blood and sending it to the lungs to pick up oxygen and get rid of carbon dioxide. </a:t>
            </a:r>
          </a:p>
          <a:p>
            <a:endParaRPr lang="en-GB" dirty="0"/>
          </a:p>
          <a:p>
            <a:pPr marL="0" indent="0">
              <a:buNone/>
            </a:pPr>
            <a:r>
              <a:rPr lang="en-GB" dirty="0"/>
              <a:t>The left side of the heart receives blood from the lungs and pumps it round the body. </a:t>
            </a:r>
          </a:p>
        </p:txBody>
      </p:sp>
    </p:spTree>
    <p:extLst>
      <p:ext uri="{BB962C8B-B14F-4D97-AF65-F5344CB8AC3E}">
        <p14:creationId xmlns:p14="http://schemas.microsoft.com/office/powerpoint/2010/main" val="3680768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1F57-1F47-4E65-B186-955208E86605}"/>
              </a:ext>
            </a:extLst>
          </p:cNvPr>
          <p:cNvSpPr>
            <a:spLocks noGrp="1"/>
          </p:cNvSpPr>
          <p:nvPr>
            <p:ph type="title"/>
          </p:nvPr>
        </p:nvSpPr>
        <p:spPr/>
        <p:txBody>
          <a:bodyPr>
            <a:normAutofit fontScale="90000"/>
          </a:bodyPr>
          <a:lstStyle/>
          <a:p>
            <a:br>
              <a:rPr lang="en-GB" dirty="0"/>
            </a:br>
            <a:r>
              <a:rPr lang="en-GB" dirty="0"/>
              <a:t>The process</a:t>
            </a:r>
            <a:br>
              <a:rPr lang="en-GB" dirty="0"/>
            </a:br>
            <a:endParaRPr lang="en-GB" dirty="0"/>
          </a:p>
        </p:txBody>
      </p:sp>
      <p:sp>
        <p:nvSpPr>
          <p:cNvPr id="3" name="Content Placeholder 2">
            <a:extLst>
              <a:ext uri="{FF2B5EF4-FFF2-40B4-BE49-F238E27FC236}">
                <a16:creationId xmlns:a16="http://schemas.microsoft.com/office/drawing/2014/main" id="{CAA7605A-DDE0-4919-99D4-C0180EC5153C}"/>
              </a:ext>
            </a:extLst>
          </p:cNvPr>
          <p:cNvSpPr>
            <a:spLocks noGrp="1"/>
          </p:cNvSpPr>
          <p:nvPr>
            <p:ph idx="1"/>
          </p:nvPr>
        </p:nvSpPr>
        <p:spPr/>
        <p:txBody>
          <a:bodyPr>
            <a:normAutofit fontScale="70000" lnSpcReduction="20000"/>
          </a:bodyPr>
          <a:lstStyle/>
          <a:p>
            <a:pPr marL="0" indent="0">
              <a:buNone/>
            </a:pPr>
            <a:r>
              <a:rPr lang="en-GB" dirty="0"/>
              <a:t>The two main veins of the body, the venae </a:t>
            </a:r>
            <a:r>
              <a:rPr lang="en-GB" dirty="0" err="1"/>
              <a:t>cavae</a:t>
            </a:r>
            <a:r>
              <a:rPr lang="en-GB" dirty="0"/>
              <a:t>, deliver</a:t>
            </a:r>
          </a:p>
          <a:p>
            <a:pPr marL="0" indent="0">
              <a:buNone/>
            </a:pPr>
            <a:r>
              <a:rPr lang="en-GB" dirty="0"/>
              <a:t>blood to the right atrium. </a:t>
            </a:r>
          </a:p>
          <a:p>
            <a:pPr marL="0" indent="0">
              <a:buNone/>
            </a:pPr>
            <a:endParaRPr lang="en-GB" dirty="0"/>
          </a:p>
          <a:p>
            <a:pPr marL="0" indent="0">
              <a:buNone/>
            </a:pPr>
            <a:r>
              <a:rPr lang="en-GB" dirty="0"/>
              <a:t>This blood passes through the atrioventricular (tricuspid) valve</a:t>
            </a:r>
          </a:p>
          <a:p>
            <a:pPr marL="0" indent="0">
              <a:buNone/>
            </a:pPr>
            <a:r>
              <a:rPr lang="en-GB" dirty="0"/>
              <a:t>into the right ventricle. </a:t>
            </a:r>
          </a:p>
          <a:p>
            <a:pPr marL="0" indent="0">
              <a:buNone/>
            </a:pPr>
            <a:endParaRPr lang="en-GB" dirty="0"/>
          </a:p>
          <a:p>
            <a:pPr marL="0" indent="0">
              <a:buNone/>
            </a:pPr>
            <a:r>
              <a:rPr lang="en-GB" dirty="0"/>
              <a:t>Once the ventricle is full of the blood, the valve closes and</a:t>
            </a:r>
          </a:p>
          <a:p>
            <a:pPr marL="0" indent="0">
              <a:buNone/>
            </a:pPr>
            <a:r>
              <a:rPr lang="en-GB" dirty="0"/>
              <a:t>then the pulmonary valve at the bottom of the ventricle</a:t>
            </a:r>
          </a:p>
          <a:p>
            <a:pPr marL="0" indent="0">
              <a:buNone/>
            </a:pPr>
            <a:r>
              <a:rPr lang="en-GB" dirty="0"/>
              <a:t>opens to allow blood to be pushed out. </a:t>
            </a:r>
          </a:p>
          <a:p>
            <a:endParaRPr lang="en-GB" dirty="0"/>
          </a:p>
        </p:txBody>
      </p:sp>
    </p:spTree>
    <p:extLst>
      <p:ext uri="{BB962C8B-B14F-4D97-AF65-F5344CB8AC3E}">
        <p14:creationId xmlns:p14="http://schemas.microsoft.com/office/powerpoint/2010/main" val="7956865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3811-5554-4858-868B-D1125F82563E}"/>
              </a:ext>
            </a:extLst>
          </p:cNvPr>
          <p:cNvSpPr>
            <a:spLocks noGrp="1"/>
          </p:cNvSpPr>
          <p:nvPr>
            <p:ph type="title"/>
          </p:nvPr>
        </p:nvSpPr>
        <p:spPr/>
        <p:txBody>
          <a:bodyPr/>
          <a:lstStyle/>
          <a:p>
            <a:r>
              <a:rPr lang="en-GB" dirty="0"/>
              <a:t>The process….</a:t>
            </a:r>
          </a:p>
        </p:txBody>
      </p:sp>
      <p:sp>
        <p:nvSpPr>
          <p:cNvPr id="3" name="Content Placeholder 2">
            <a:extLst>
              <a:ext uri="{FF2B5EF4-FFF2-40B4-BE49-F238E27FC236}">
                <a16:creationId xmlns:a16="http://schemas.microsoft.com/office/drawing/2014/main" id="{06797293-63D4-46ED-B45E-8E344955B58F}"/>
              </a:ext>
            </a:extLst>
          </p:cNvPr>
          <p:cNvSpPr>
            <a:spLocks noGrp="1"/>
          </p:cNvSpPr>
          <p:nvPr>
            <p:ph idx="1"/>
          </p:nvPr>
        </p:nvSpPr>
        <p:spPr/>
        <p:txBody>
          <a:bodyPr>
            <a:normAutofit fontScale="70000" lnSpcReduction="20000"/>
          </a:bodyPr>
          <a:lstStyle/>
          <a:p>
            <a:pPr marL="0" indent="0">
              <a:buNone/>
            </a:pPr>
            <a:r>
              <a:rPr lang="en-GB" dirty="0"/>
              <a:t>Blood from the right ventricle is pushed into the pulmonary</a:t>
            </a:r>
          </a:p>
          <a:p>
            <a:pPr marL="0" indent="0">
              <a:buNone/>
            </a:pPr>
            <a:r>
              <a:rPr lang="en-GB" dirty="0"/>
              <a:t>artery which takes it to the lungs.</a:t>
            </a:r>
          </a:p>
          <a:p>
            <a:pPr marL="0" indent="0">
              <a:buNone/>
            </a:pPr>
            <a:r>
              <a:rPr lang="en-GB" dirty="0"/>
              <a:t> </a:t>
            </a:r>
          </a:p>
          <a:p>
            <a:pPr marL="0" indent="0">
              <a:buNone/>
            </a:pPr>
            <a:r>
              <a:rPr lang="en-GB" dirty="0"/>
              <a:t>These are the only arteries in the body which carry</a:t>
            </a:r>
          </a:p>
          <a:p>
            <a:pPr marL="0" indent="0">
              <a:buNone/>
            </a:pPr>
            <a:r>
              <a:rPr lang="en-GB" dirty="0"/>
              <a:t>deoxygenated blood as it is under pressure from the heart</a:t>
            </a:r>
          </a:p>
          <a:p>
            <a:pPr marL="0" indent="0">
              <a:buNone/>
            </a:pPr>
            <a:r>
              <a:rPr lang="en-GB" dirty="0"/>
              <a:t>muscle to move it forwards to the lungs. </a:t>
            </a:r>
          </a:p>
          <a:p>
            <a:pPr marL="0" indent="0">
              <a:buNone/>
            </a:pPr>
            <a:endParaRPr lang="en-GB" dirty="0"/>
          </a:p>
          <a:p>
            <a:pPr marL="0" indent="0">
              <a:buNone/>
            </a:pPr>
            <a:r>
              <a:rPr lang="en-GB" dirty="0"/>
              <a:t>Through the process of gas exchange in the lungs the</a:t>
            </a:r>
          </a:p>
          <a:p>
            <a:pPr marL="0" indent="0">
              <a:buNone/>
            </a:pPr>
            <a:r>
              <a:rPr lang="en-GB" dirty="0"/>
              <a:t>blood loses carbon dioxide and picks up oxygen. </a:t>
            </a:r>
          </a:p>
        </p:txBody>
      </p:sp>
    </p:spTree>
    <p:extLst>
      <p:ext uri="{BB962C8B-B14F-4D97-AF65-F5344CB8AC3E}">
        <p14:creationId xmlns:p14="http://schemas.microsoft.com/office/powerpoint/2010/main" val="14696845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087F8-C46A-44AC-B6BC-71219B19A7A5}"/>
              </a:ext>
            </a:extLst>
          </p:cNvPr>
          <p:cNvSpPr>
            <a:spLocks noGrp="1"/>
          </p:cNvSpPr>
          <p:nvPr>
            <p:ph type="title"/>
          </p:nvPr>
        </p:nvSpPr>
        <p:spPr/>
        <p:txBody>
          <a:bodyPr/>
          <a:lstStyle/>
          <a:p>
            <a:r>
              <a:rPr lang="en-GB" dirty="0"/>
              <a:t>The process…</a:t>
            </a:r>
          </a:p>
        </p:txBody>
      </p:sp>
      <p:sp>
        <p:nvSpPr>
          <p:cNvPr id="3" name="Content Placeholder 2">
            <a:extLst>
              <a:ext uri="{FF2B5EF4-FFF2-40B4-BE49-F238E27FC236}">
                <a16:creationId xmlns:a16="http://schemas.microsoft.com/office/drawing/2014/main" id="{21A01A47-9BD0-4FC4-9174-A81FD635D0B3}"/>
              </a:ext>
            </a:extLst>
          </p:cNvPr>
          <p:cNvSpPr>
            <a:spLocks noGrp="1"/>
          </p:cNvSpPr>
          <p:nvPr>
            <p:ph idx="1"/>
          </p:nvPr>
        </p:nvSpPr>
        <p:spPr/>
        <p:txBody>
          <a:bodyPr>
            <a:normAutofit fontScale="70000" lnSpcReduction="20000"/>
          </a:bodyPr>
          <a:lstStyle/>
          <a:p>
            <a:pPr marL="0" indent="0">
              <a:buNone/>
            </a:pPr>
            <a:r>
              <a:rPr lang="en-GB" dirty="0"/>
              <a:t>Blood returns to the left side of the heart via the pulmonary</a:t>
            </a:r>
          </a:p>
          <a:p>
            <a:pPr marL="0" indent="0">
              <a:buNone/>
            </a:pPr>
            <a:r>
              <a:rPr lang="en-GB" i="1" dirty="0"/>
              <a:t>veins, </a:t>
            </a:r>
            <a:r>
              <a:rPr lang="en-GB" dirty="0"/>
              <a:t>loaded with oxygen. These are the only veins in the body</a:t>
            </a:r>
          </a:p>
          <a:p>
            <a:pPr marL="0" indent="0">
              <a:buNone/>
            </a:pPr>
            <a:r>
              <a:rPr lang="en-GB" dirty="0"/>
              <a:t>which carry oxygenated blood. </a:t>
            </a:r>
          </a:p>
          <a:p>
            <a:pPr marL="0" indent="0">
              <a:buNone/>
            </a:pPr>
            <a:endParaRPr lang="en-GB" dirty="0"/>
          </a:p>
          <a:p>
            <a:pPr marL="0" indent="0">
              <a:buNone/>
            </a:pPr>
            <a:r>
              <a:rPr lang="en-GB" dirty="0"/>
              <a:t>The oxygenated blood from the capillaries of the lung tissue is</a:t>
            </a:r>
          </a:p>
          <a:p>
            <a:pPr marL="0" indent="0">
              <a:buNone/>
            </a:pPr>
            <a:r>
              <a:rPr lang="en-GB" dirty="0"/>
              <a:t>not under pressure when it leaves the lungs (they do not have</a:t>
            </a:r>
          </a:p>
          <a:p>
            <a:pPr marL="0" indent="0">
              <a:buNone/>
            </a:pPr>
            <a:r>
              <a:rPr lang="en-GB" dirty="0"/>
              <a:t>a pumping mechanism and are too fragile and contain</a:t>
            </a:r>
          </a:p>
          <a:p>
            <a:pPr marL="0" indent="0">
              <a:buNone/>
            </a:pPr>
            <a:r>
              <a:rPr lang="en-GB" dirty="0"/>
              <a:t>insufficient blood volume to do this). </a:t>
            </a:r>
          </a:p>
        </p:txBody>
      </p:sp>
    </p:spTree>
    <p:extLst>
      <p:ext uri="{BB962C8B-B14F-4D97-AF65-F5344CB8AC3E}">
        <p14:creationId xmlns:p14="http://schemas.microsoft.com/office/powerpoint/2010/main" val="4273813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8D9E8-C4FF-4BFE-B58E-BD9257814A94}"/>
              </a:ext>
            </a:extLst>
          </p:cNvPr>
          <p:cNvSpPr>
            <a:spLocks noGrp="1"/>
          </p:cNvSpPr>
          <p:nvPr>
            <p:ph type="title"/>
          </p:nvPr>
        </p:nvSpPr>
        <p:spPr/>
        <p:txBody>
          <a:bodyPr/>
          <a:lstStyle/>
          <a:p>
            <a:r>
              <a:rPr lang="en-GB" dirty="0"/>
              <a:t>The process…</a:t>
            </a:r>
          </a:p>
        </p:txBody>
      </p:sp>
      <p:sp>
        <p:nvSpPr>
          <p:cNvPr id="3" name="Content Placeholder 2">
            <a:extLst>
              <a:ext uri="{FF2B5EF4-FFF2-40B4-BE49-F238E27FC236}">
                <a16:creationId xmlns:a16="http://schemas.microsoft.com/office/drawing/2014/main" id="{2A33AE12-4AF6-4FD4-A7AA-19A18011E633}"/>
              </a:ext>
            </a:extLst>
          </p:cNvPr>
          <p:cNvSpPr>
            <a:spLocks noGrp="1"/>
          </p:cNvSpPr>
          <p:nvPr>
            <p:ph idx="1"/>
          </p:nvPr>
        </p:nvSpPr>
        <p:spPr/>
        <p:txBody>
          <a:bodyPr>
            <a:normAutofit fontScale="85000" lnSpcReduction="20000"/>
          </a:bodyPr>
          <a:lstStyle/>
          <a:p>
            <a:pPr marL="0" indent="0">
              <a:buNone/>
            </a:pPr>
            <a:r>
              <a:rPr lang="en-GB" dirty="0"/>
              <a:t>Blood from the pulmonary veins enters the left</a:t>
            </a:r>
          </a:p>
          <a:p>
            <a:pPr marL="0" indent="0">
              <a:buNone/>
            </a:pPr>
            <a:r>
              <a:rPr lang="en-GB" dirty="0"/>
              <a:t>atrium from where if travels through the left</a:t>
            </a:r>
          </a:p>
          <a:p>
            <a:pPr marL="0" indent="0">
              <a:buNone/>
            </a:pPr>
            <a:r>
              <a:rPr lang="en-GB" dirty="0"/>
              <a:t>atrioventricular (sometimes called the bicuspid</a:t>
            </a:r>
          </a:p>
          <a:p>
            <a:pPr marL="0" indent="0">
              <a:buNone/>
            </a:pPr>
            <a:r>
              <a:rPr lang="en-GB" dirty="0"/>
              <a:t>or mitral) valve to the left ventricle. </a:t>
            </a:r>
          </a:p>
          <a:p>
            <a:pPr marL="0" indent="0">
              <a:buNone/>
            </a:pPr>
            <a:endParaRPr lang="en-GB" dirty="0"/>
          </a:p>
          <a:p>
            <a:pPr marL="0" indent="0">
              <a:buNone/>
            </a:pPr>
            <a:r>
              <a:rPr lang="en-GB" dirty="0"/>
              <a:t>The left side of the heart pushes the blood</a:t>
            </a:r>
          </a:p>
          <a:p>
            <a:pPr marL="0" indent="0">
              <a:buNone/>
            </a:pPr>
            <a:r>
              <a:rPr lang="en-GB" dirty="0"/>
              <a:t>through the aortic (semilunar) valve into the aorta,</a:t>
            </a:r>
          </a:p>
          <a:p>
            <a:pPr marL="0" indent="0">
              <a:buNone/>
            </a:pPr>
            <a:r>
              <a:rPr lang="en-GB" dirty="0"/>
              <a:t>from where it travels through the arteries to all other</a:t>
            </a:r>
          </a:p>
          <a:p>
            <a:pPr marL="0" indent="0">
              <a:buNone/>
            </a:pPr>
            <a:r>
              <a:rPr lang="en-GB" dirty="0"/>
              <a:t>parts of the body. </a:t>
            </a:r>
          </a:p>
        </p:txBody>
      </p:sp>
    </p:spTree>
    <p:extLst>
      <p:ext uri="{BB962C8B-B14F-4D97-AF65-F5344CB8AC3E}">
        <p14:creationId xmlns:p14="http://schemas.microsoft.com/office/powerpoint/2010/main" val="22774126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7A4916-E82D-4EB8-980A-0421A7B8412D}"/>
              </a:ext>
            </a:extLst>
          </p:cNvPr>
          <p:cNvSpPr>
            <a:spLocks noGrp="1"/>
          </p:cNvSpPr>
          <p:nvPr>
            <p:ph type="title"/>
          </p:nvPr>
        </p:nvSpPr>
        <p:spPr/>
        <p:txBody>
          <a:bodyPr/>
          <a:lstStyle/>
          <a:p>
            <a:r>
              <a:rPr lang="en-GB" dirty="0"/>
              <a:t>The process </a:t>
            </a:r>
            <a:br>
              <a:rPr lang="en-GB" dirty="0"/>
            </a:br>
            <a:r>
              <a:rPr lang="en-GB" sz="2100" dirty="0"/>
              <a:t>(diagram) </a:t>
            </a:r>
          </a:p>
        </p:txBody>
      </p:sp>
      <p:sp>
        <p:nvSpPr>
          <p:cNvPr id="9" name="Content Placeholder 8">
            <a:extLst>
              <a:ext uri="{FF2B5EF4-FFF2-40B4-BE49-F238E27FC236}">
                <a16:creationId xmlns:a16="http://schemas.microsoft.com/office/drawing/2014/main" id="{F0998E0D-F3DD-4680-B578-B30A8D75DF8E}"/>
              </a:ext>
            </a:extLst>
          </p:cNvPr>
          <p:cNvSpPr>
            <a:spLocks noGrp="1"/>
          </p:cNvSpPr>
          <p:nvPr>
            <p:ph sz="half" idx="1"/>
          </p:nvPr>
        </p:nvSpPr>
        <p:spPr>
          <a:xfrm>
            <a:off x="628651" y="2226469"/>
            <a:ext cx="3096062" cy="3263504"/>
          </a:xfrm>
        </p:spPr>
        <p:txBody>
          <a:bodyPr>
            <a:normAutofit fontScale="85000" lnSpcReduction="10000"/>
          </a:bodyPr>
          <a:lstStyle/>
          <a:p>
            <a:pPr marL="0" indent="0">
              <a:buNone/>
            </a:pPr>
            <a:endParaRPr lang="en-GB" dirty="0"/>
          </a:p>
          <a:p>
            <a:pPr marL="0" indent="0">
              <a:buNone/>
            </a:pPr>
            <a:r>
              <a:rPr lang="en-GB" dirty="0"/>
              <a:t>Circulation of blood</a:t>
            </a:r>
          </a:p>
          <a:p>
            <a:pPr marL="0" indent="0">
              <a:buNone/>
            </a:pPr>
            <a:r>
              <a:rPr lang="en-GB" dirty="0"/>
              <a:t>through the heart </a:t>
            </a:r>
          </a:p>
          <a:p>
            <a:pPr marL="0" indent="0">
              <a:buNone/>
            </a:pPr>
            <a:r>
              <a:rPr lang="en-GB" sz="1400" dirty="0"/>
              <a:t>and</a:t>
            </a:r>
          </a:p>
          <a:p>
            <a:pPr marL="0" indent="0">
              <a:buNone/>
            </a:pPr>
            <a:r>
              <a:rPr lang="en-GB" dirty="0"/>
              <a:t>the pulmonary and</a:t>
            </a:r>
          </a:p>
          <a:p>
            <a:pPr marL="0" indent="0">
              <a:buNone/>
            </a:pPr>
            <a:r>
              <a:rPr lang="en-GB" dirty="0"/>
              <a:t>systemic circulations</a:t>
            </a:r>
          </a:p>
          <a:p>
            <a:endParaRPr lang="en-GB" dirty="0"/>
          </a:p>
          <a:p>
            <a:pPr marL="0" indent="0">
              <a:buNone/>
            </a:pPr>
            <a:endParaRPr lang="en-GB" sz="900" dirty="0"/>
          </a:p>
          <a:p>
            <a:pPr marL="0" indent="0">
              <a:buNone/>
            </a:pPr>
            <a:endParaRPr lang="en-GB" sz="900" dirty="0"/>
          </a:p>
          <a:p>
            <a:pPr marL="0" indent="0">
              <a:buNone/>
            </a:pPr>
            <a:r>
              <a:rPr lang="en-GB" sz="900" dirty="0"/>
              <a:t>Ref: Waugh, Anne/Grant, Allison. Ross &amp; Wilson Anatomy and Physiology in Health and Illness E-Book</a:t>
            </a:r>
          </a:p>
        </p:txBody>
      </p:sp>
      <p:pic>
        <p:nvPicPr>
          <p:cNvPr id="7" name="Content Placeholder 6">
            <a:extLst>
              <a:ext uri="{FF2B5EF4-FFF2-40B4-BE49-F238E27FC236}">
                <a16:creationId xmlns:a16="http://schemas.microsoft.com/office/drawing/2014/main" id="{7741643A-97B6-43F0-906D-40FFA538B8AD}"/>
              </a:ext>
            </a:extLst>
          </p:cNvPr>
          <p:cNvPicPr>
            <a:picLocks noGrp="1" noChangeAspect="1"/>
          </p:cNvPicPr>
          <p:nvPr>
            <p:ph sz="half" idx="2"/>
          </p:nvPr>
        </p:nvPicPr>
        <p:blipFill>
          <a:blip r:embed="rId2"/>
          <a:stretch>
            <a:fillRect/>
          </a:stretch>
        </p:blipFill>
        <p:spPr>
          <a:xfrm>
            <a:off x="4572000" y="2125267"/>
            <a:ext cx="3714161" cy="3364706"/>
          </a:xfrm>
          <a:prstGeom prst="rect">
            <a:avLst/>
          </a:prstGeom>
        </p:spPr>
      </p:pic>
    </p:spTree>
    <p:extLst>
      <p:ext uri="{BB962C8B-B14F-4D97-AF65-F5344CB8AC3E}">
        <p14:creationId xmlns:p14="http://schemas.microsoft.com/office/powerpoint/2010/main" val="7130976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B4EE6D7-3E65-4EF0-AE9E-3A52BA4EB673}"/>
              </a:ext>
            </a:extLst>
          </p:cNvPr>
          <p:cNvSpPr>
            <a:spLocks noGrp="1"/>
          </p:cNvSpPr>
          <p:nvPr>
            <p:ph type="title"/>
          </p:nvPr>
        </p:nvSpPr>
        <p:spPr/>
        <p:txBody>
          <a:bodyPr>
            <a:normAutofit fontScale="90000"/>
          </a:bodyPr>
          <a:lstStyle/>
          <a:p>
            <a:br>
              <a:rPr lang="en-GB" dirty="0"/>
            </a:br>
            <a:r>
              <a:rPr lang="en-GB" dirty="0"/>
              <a:t>The heart as a pump</a:t>
            </a:r>
            <a:br>
              <a:rPr lang="en-GB" dirty="0"/>
            </a:br>
            <a:endParaRPr lang="en-GB" dirty="0"/>
          </a:p>
        </p:txBody>
      </p:sp>
      <p:sp>
        <p:nvSpPr>
          <p:cNvPr id="6" name="Content Placeholder 5">
            <a:extLst>
              <a:ext uri="{FF2B5EF4-FFF2-40B4-BE49-F238E27FC236}">
                <a16:creationId xmlns:a16="http://schemas.microsoft.com/office/drawing/2014/main" id="{BE564D84-D16E-439D-9EDE-6E658A9DA35D}"/>
              </a:ext>
            </a:extLst>
          </p:cNvPr>
          <p:cNvSpPr>
            <a:spLocks noGrp="1"/>
          </p:cNvSpPr>
          <p:nvPr>
            <p:ph idx="1"/>
          </p:nvPr>
        </p:nvSpPr>
        <p:spPr/>
        <p:txBody>
          <a:bodyPr>
            <a:normAutofit fontScale="85000" lnSpcReduction="20000"/>
          </a:bodyPr>
          <a:lstStyle/>
          <a:p>
            <a:pPr marL="0" indent="0">
              <a:buNone/>
            </a:pPr>
            <a:r>
              <a:rPr lang="en-GB" dirty="0"/>
              <a:t>As the atria relax and open they fill with blood from</a:t>
            </a:r>
          </a:p>
          <a:p>
            <a:pPr marL="0" indent="0">
              <a:buNone/>
            </a:pPr>
            <a:r>
              <a:rPr lang="en-GB" dirty="0"/>
              <a:t>the </a:t>
            </a:r>
            <a:r>
              <a:rPr lang="en-GB" i="1" dirty="0"/>
              <a:t>venae </a:t>
            </a:r>
            <a:r>
              <a:rPr lang="en-GB" i="1" dirty="0" err="1"/>
              <a:t>cavae</a:t>
            </a:r>
            <a:r>
              <a:rPr lang="en-GB" dirty="0"/>
              <a:t> and the pulmonary artery</a:t>
            </a:r>
          </a:p>
          <a:p>
            <a:pPr marL="0" indent="0">
              <a:buNone/>
            </a:pPr>
            <a:r>
              <a:rPr lang="en-GB" dirty="0"/>
              <a:t>respectively. </a:t>
            </a:r>
          </a:p>
          <a:p>
            <a:pPr marL="0" indent="0">
              <a:buNone/>
            </a:pPr>
            <a:endParaRPr lang="en-GB" dirty="0"/>
          </a:p>
          <a:p>
            <a:pPr marL="0" indent="0">
              <a:buNone/>
            </a:pPr>
            <a:r>
              <a:rPr lang="en-GB" dirty="0"/>
              <a:t>The muscle tissue which makes up the structure of</a:t>
            </a:r>
          </a:p>
          <a:p>
            <a:pPr marL="0" indent="0">
              <a:buNone/>
            </a:pPr>
            <a:r>
              <a:rPr lang="en-GB" dirty="0"/>
              <a:t>the heart chambers then contracts or squeezes. </a:t>
            </a:r>
          </a:p>
          <a:p>
            <a:pPr marL="0" indent="0">
              <a:buNone/>
            </a:pPr>
            <a:endParaRPr lang="en-GB" dirty="0"/>
          </a:p>
          <a:p>
            <a:pPr marL="0" indent="0">
              <a:buNone/>
            </a:pPr>
            <a:r>
              <a:rPr lang="en-GB" dirty="0"/>
              <a:t>This means that the blood is pushed from the upper</a:t>
            </a:r>
          </a:p>
          <a:p>
            <a:pPr marL="0" indent="0">
              <a:buNone/>
            </a:pPr>
            <a:r>
              <a:rPr lang="en-GB" dirty="0"/>
              <a:t>chambers (atria) into the lower chambers (ventricles).</a:t>
            </a:r>
          </a:p>
          <a:p>
            <a:pPr marL="0" indent="0">
              <a:buNone/>
            </a:pPr>
            <a:endParaRPr lang="en-GB" dirty="0"/>
          </a:p>
        </p:txBody>
      </p:sp>
    </p:spTree>
    <p:extLst>
      <p:ext uri="{BB962C8B-B14F-4D97-AF65-F5344CB8AC3E}">
        <p14:creationId xmlns:p14="http://schemas.microsoft.com/office/powerpoint/2010/main" val="6500643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91117-AD47-4101-8D91-F0F55DB0D682}"/>
              </a:ext>
            </a:extLst>
          </p:cNvPr>
          <p:cNvSpPr>
            <a:spLocks noGrp="1"/>
          </p:cNvSpPr>
          <p:nvPr>
            <p:ph type="title"/>
          </p:nvPr>
        </p:nvSpPr>
        <p:spPr/>
        <p:txBody>
          <a:bodyPr/>
          <a:lstStyle/>
          <a:p>
            <a:r>
              <a:rPr lang="en-GB" b="0" dirty="0" err="1"/>
              <a:t>cont</a:t>
            </a:r>
            <a:r>
              <a:rPr lang="en-GB" b="0" dirty="0"/>
              <a:t>…</a:t>
            </a:r>
          </a:p>
        </p:txBody>
      </p:sp>
      <p:sp>
        <p:nvSpPr>
          <p:cNvPr id="3" name="Content Placeholder 2">
            <a:extLst>
              <a:ext uri="{FF2B5EF4-FFF2-40B4-BE49-F238E27FC236}">
                <a16:creationId xmlns:a16="http://schemas.microsoft.com/office/drawing/2014/main" id="{D33A4635-A686-4F78-B9C2-4E45D3F404DF}"/>
              </a:ext>
            </a:extLst>
          </p:cNvPr>
          <p:cNvSpPr>
            <a:spLocks noGrp="1"/>
          </p:cNvSpPr>
          <p:nvPr>
            <p:ph idx="1"/>
          </p:nvPr>
        </p:nvSpPr>
        <p:spPr/>
        <p:txBody>
          <a:bodyPr>
            <a:normAutofit fontScale="70000" lnSpcReduction="20000"/>
          </a:bodyPr>
          <a:lstStyle/>
          <a:p>
            <a:pPr marL="0" indent="0">
              <a:buNone/>
            </a:pPr>
            <a:r>
              <a:rPr lang="en-GB" dirty="0"/>
              <a:t>The heart muscle works together as a whole to contract and</a:t>
            </a:r>
          </a:p>
          <a:p>
            <a:pPr marL="0" indent="0">
              <a:buNone/>
            </a:pPr>
            <a:r>
              <a:rPr lang="en-GB" dirty="0"/>
              <a:t>then relax at the same time.</a:t>
            </a:r>
          </a:p>
          <a:p>
            <a:pPr marL="0" indent="0">
              <a:buNone/>
            </a:pPr>
            <a:r>
              <a:rPr lang="en-GB" dirty="0"/>
              <a:t> </a:t>
            </a:r>
          </a:p>
          <a:p>
            <a:pPr marL="0" indent="0">
              <a:buNone/>
            </a:pPr>
            <a:r>
              <a:rPr lang="en-GB" dirty="0"/>
              <a:t>Filling of the chambers takes place in the heart muscle</a:t>
            </a:r>
          </a:p>
          <a:p>
            <a:pPr marL="0" indent="0">
              <a:buNone/>
            </a:pPr>
            <a:r>
              <a:rPr lang="en-GB" b="1" dirty="0"/>
              <a:t>relaxation</a:t>
            </a:r>
            <a:r>
              <a:rPr lang="en-GB" dirty="0"/>
              <a:t> phase, emptying takes place in the heart muscle</a:t>
            </a:r>
          </a:p>
          <a:p>
            <a:pPr marL="0" indent="0">
              <a:buNone/>
            </a:pPr>
            <a:r>
              <a:rPr lang="en-GB" b="1" dirty="0"/>
              <a:t>contraction </a:t>
            </a:r>
            <a:r>
              <a:rPr lang="en-GB" dirty="0"/>
              <a:t>phase. </a:t>
            </a:r>
          </a:p>
          <a:p>
            <a:pPr marL="0" indent="0">
              <a:buNone/>
            </a:pPr>
            <a:endParaRPr lang="en-GB" dirty="0"/>
          </a:p>
          <a:p>
            <a:pPr marL="0" indent="0">
              <a:buNone/>
            </a:pPr>
            <a:r>
              <a:rPr lang="en-GB" dirty="0"/>
              <a:t>The contraction phase is called </a:t>
            </a:r>
            <a:r>
              <a:rPr lang="en-GB" i="1" dirty="0"/>
              <a:t>systole, </a:t>
            </a:r>
            <a:r>
              <a:rPr lang="en-GB" dirty="0"/>
              <a:t>the relaxation</a:t>
            </a:r>
          </a:p>
          <a:p>
            <a:pPr marL="0" indent="0">
              <a:buNone/>
            </a:pPr>
            <a:r>
              <a:rPr lang="en-GB" dirty="0"/>
              <a:t>phase is called </a:t>
            </a:r>
            <a:r>
              <a:rPr lang="en-GB" i="1" dirty="0"/>
              <a:t>diastole.</a:t>
            </a:r>
          </a:p>
        </p:txBody>
      </p:sp>
    </p:spTree>
    <p:extLst>
      <p:ext uri="{BB962C8B-B14F-4D97-AF65-F5344CB8AC3E}">
        <p14:creationId xmlns:p14="http://schemas.microsoft.com/office/powerpoint/2010/main" val="6244017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C88B2-23D0-4A7D-BE82-833B6394E83A}"/>
              </a:ext>
            </a:extLst>
          </p:cNvPr>
          <p:cNvSpPr>
            <a:spLocks noGrp="1"/>
          </p:cNvSpPr>
          <p:nvPr>
            <p:ph type="title"/>
          </p:nvPr>
        </p:nvSpPr>
        <p:spPr/>
        <p:txBody>
          <a:bodyPr>
            <a:normAutofit fontScale="90000"/>
          </a:bodyPr>
          <a:lstStyle/>
          <a:p>
            <a:br>
              <a:rPr lang="en-GB" dirty="0"/>
            </a:br>
            <a:r>
              <a:rPr lang="en-GB" b="0" dirty="0"/>
              <a:t>Remember that: </a:t>
            </a:r>
            <a:br>
              <a:rPr lang="en-GB" dirty="0"/>
            </a:br>
            <a:endParaRPr lang="en-GB" dirty="0"/>
          </a:p>
        </p:txBody>
      </p:sp>
      <p:sp>
        <p:nvSpPr>
          <p:cNvPr id="3" name="Content Placeholder 2">
            <a:extLst>
              <a:ext uri="{FF2B5EF4-FFF2-40B4-BE49-F238E27FC236}">
                <a16:creationId xmlns:a16="http://schemas.microsoft.com/office/drawing/2014/main" id="{1A440719-4CD0-4280-B283-05937771DFBE}"/>
              </a:ext>
            </a:extLst>
          </p:cNvPr>
          <p:cNvSpPr>
            <a:spLocks noGrp="1"/>
          </p:cNvSpPr>
          <p:nvPr>
            <p:ph sz="half" idx="1"/>
          </p:nvPr>
        </p:nvSpPr>
        <p:spPr/>
        <p:txBody>
          <a:bodyPr>
            <a:normAutofit fontScale="77500" lnSpcReduction="20000"/>
          </a:bodyPr>
          <a:lstStyle/>
          <a:p>
            <a:pPr marL="0" indent="0">
              <a:buNone/>
            </a:pPr>
            <a:r>
              <a:rPr lang="en-GB" dirty="0"/>
              <a:t>Both </a:t>
            </a:r>
            <a:r>
              <a:rPr lang="en-GB" i="1" dirty="0"/>
              <a:t>atria</a:t>
            </a:r>
            <a:r>
              <a:rPr lang="en-GB" dirty="0"/>
              <a:t> fill at the same time</a:t>
            </a:r>
          </a:p>
          <a:p>
            <a:pPr marL="0" indent="0">
              <a:buNone/>
            </a:pPr>
            <a:r>
              <a:rPr lang="en-GB" dirty="0"/>
              <a:t>Both </a:t>
            </a:r>
            <a:r>
              <a:rPr lang="en-GB" i="1" dirty="0"/>
              <a:t>ventricles</a:t>
            </a:r>
            <a:r>
              <a:rPr lang="en-GB" dirty="0"/>
              <a:t> fill at the same time</a:t>
            </a:r>
          </a:p>
          <a:p>
            <a:pPr marL="0" indent="0">
              <a:buNone/>
            </a:pPr>
            <a:endParaRPr lang="en-GB" dirty="0"/>
          </a:p>
          <a:p>
            <a:pPr marL="0" indent="0">
              <a:buNone/>
            </a:pPr>
            <a:r>
              <a:rPr lang="en-GB" dirty="0"/>
              <a:t>Both ventricles eject blood a</a:t>
            </a:r>
          </a:p>
          <a:p>
            <a:pPr marL="0" indent="0">
              <a:buNone/>
            </a:pPr>
            <a:r>
              <a:rPr lang="en-GB" dirty="0"/>
              <a:t>the same time when the heart</a:t>
            </a:r>
          </a:p>
          <a:p>
            <a:pPr marL="0" indent="0">
              <a:buNone/>
            </a:pPr>
            <a:r>
              <a:rPr lang="en-GB" dirty="0"/>
              <a:t>contracts. </a:t>
            </a:r>
          </a:p>
          <a:p>
            <a:pPr marL="0" indent="0">
              <a:buNone/>
            </a:pPr>
            <a:endParaRPr lang="en-GB" dirty="0"/>
          </a:p>
          <a:p>
            <a:pPr marL="0" indent="0">
              <a:buNone/>
            </a:pPr>
            <a:r>
              <a:rPr lang="en-GB" dirty="0"/>
              <a:t>Blood then circulates round the</a:t>
            </a:r>
          </a:p>
          <a:p>
            <a:pPr marL="0" indent="0">
              <a:buNone/>
            </a:pPr>
            <a:r>
              <a:rPr lang="en-GB" dirty="0"/>
              <a:t>body (</a:t>
            </a:r>
            <a:r>
              <a:rPr lang="en-GB" sz="1800" dirty="0"/>
              <a:t>as shown in the diagram).</a:t>
            </a:r>
          </a:p>
          <a:p>
            <a:pPr marL="0" indent="0">
              <a:buNone/>
            </a:pPr>
            <a:r>
              <a:rPr lang="en-GB" dirty="0"/>
              <a:t> </a:t>
            </a:r>
          </a:p>
          <a:p>
            <a:endParaRPr lang="en-GB" dirty="0"/>
          </a:p>
        </p:txBody>
      </p:sp>
      <p:pic>
        <p:nvPicPr>
          <p:cNvPr id="5" name="Content Placeholder 4">
            <a:extLst>
              <a:ext uri="{FF2B5EF4-FFF2-40B4-BE49-F238E27FC236}">
                <a16:creationId xmlns:a16="http://schemas.microsoft.com/office/drawing/2014/main" id="{EAB16A94-1B43-4F35-9C24-91CD2EB32719}"/>
              </a:ext>
            </a:extLst>
          </p:cNvPr>
          <p:cNvPicPr>
            <a:picLocks noGrp="1" noChangeAspect="1"/>
          </p:cNvPicPr>
          <p:nvPr>
            <p:ph sz="half" idx="2"/>
          </p:nvPr>
        </p:nvPicPr>
        <p:blipFill>
          <a:blip r:embed="rId2"/>
          <a:stretch>
            <a:fillRect/>
          </a:stretch>
        </p:blipFill>
        <p:spPr>
          <a:xfrm>
            <a:off x="5026844" y="2327831"/>
            <a:ext cx="3117914" cy="2672499"/>
          </a:xfrm>
          <a:prstGeom prst="rect">
            <a:avLst/>
          </a:prstGeom>
        </p:spPr>
      </p:pic>
    </p:spTree>
    <p:extLst>
      <p:ext uri="{BB962C8B-B14F-4D97-AF65-F5344CB8AC3E}">
        <p14:creationId xmlns:p14="http://schemas.microsoft.com/office/powerpoint/2010/main" val="10240437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B88A-AC2C-4B92-91AA-04EFBD44A0D2}"/>
              </a:ext>
            </a:extLst>
          </p:cNvPr>
          <p:cNvSpPr>
            <a:spLocks noGrp="1"/>
          </p:cNvSpPr>
          <p:nvPr>
            <p:ph type="title"/>
          </p:nvPr>
        </p:nvSpPr>
        <p:spPr/>
        <p:txBody>
          <a:bodyPr>
            <a:normAutofit fontScale="90000"/>
          </a:bodyPr>
          <a:lstStyle/>
          <a:p>
            <a:br>
              <a:rPr lang="en-GB" dirty="0"/>
            </a:br>
            <a:r>
              <a:rPr lang="en-GB" dirty="0"/>
              <a:t>The Conduction System</a:t>
            </a:r>
            <a:br>
              <a:rPr lang="en-GB" dirty="0"/>
            </a:br>
            <a:endParaRPr lang="en-GB" dirty="0"/>
          </a:p>
        </p:txBody>
      </p:sp>
      <p:sp>
        <p:nvSpPr>
          <p:cNvPr id="3" name="Content Placeholder 2">
            <a:extLst>
              <a:ext uri="{FF2B5EF4-FFF2-40B4-BE49-F238E27FC236}">
                <a16:creationId xmlns:a16="http://schemas.microsoft.com/office/drawing/2014/main" id="{F92205C7-B369-4E9C-9B7C-C699285ED494}"/>
              </a:ext>
            </a:extLst>
          </p:cNvPr>
          <p:cNvSpPr>
            <a:spLocks noGrp="1"/>
          </p:cNvSpPr>
          <p:nvPr>
            <p:ph idx="1"/>
          </p:nvPr>
        </p:nvSpPr>
        <p:spPr/>
        <p:txBody>
          <a:bodyPr>
            <a:normAutofit fontScale="85000" lnSpcReduction="20000"/>
          </a:bodyPr>
          <a:lstStyle/>
          <a:p>
            <a:pPr marL="0" indent="0">
              <a:buNone/>
            </a:pPr>
            <a:r>
              <a:rPr lang="en-GB" dirty="0"/>
              <a:t>Cardiac muscle is unique in that it does not require stimulus from the nervous system to contract. </a:t>
            </a:r>
          </a:p>
          <a:p>
            <a:pPr marL="0" indent="0">
              <a:buNone/>
            </a:pPr>
            <a:endParaRPr lang="en-GB" dirty="0"/>
          </a:p>
          <a:p>
            <a:pPr marL="0" indent="0">
              <a:buNone/>
            </a:pPr>
            <a:r>
              <a:rPr lang="en-GB" dirty="0"/>
              <a:t>It is the only muscle in the body which is able to do this.</a:t>
            </a:r>
          </a:p>
          <a:p>
            <a:pPr marL="0" indent="0">
              <a:buNone/>
            </a:pPr>
            <a:r>
              <a:rPr lang="en-GB" dirty="0"/>
              <a:t> </a:t>
            </a:r>
          </a:p>
          <a:p>
            <a:pPr marL="0" indent="0">
              <a:buNone/>
            </a:pPr>
            <a:r>
              <a:rPr lang="en-GB" dirty="0"/>
              <a:t>The heart muscle contains specialised cells that</a:t>
            </a:r>
          </a:p>
          <a:p>
            <a:pPr marL="0" indent="0">
              <a:buNone/>
            </a:pPr>
            <a:r>
              <a:rPr lang="en-GB" dirty="0"/>
              <a:t>create and distribute and electrical current which</a:t>
            </a:r>
          </a:p>
          <a:p>
            <a:pPr marL="0" indent="0">
              <a:buNone/>
            </a:pPr>
            <a:r>
              <a:rPr lang="en-GB" dirty="0"/>
              <a:t>generates a co- ordinated contraction response.</a:t>
            </a:r>
          </a:p>
          <a:p>
            <a:endParaRPr lang="en-GB" dirty="0"/>
          </a:p>
        </p:txBody>
      </p:sp>
    </p:spTree>
    <p:extLst>
      <p:ext uri="{BB962C8B-B14F-4D97-AF65-F5344CB8AC3E}">
        <p14:creationId xmlns:p14="http://schemas.microsoft.com/office/powerpoint/2010/main" val="10211293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08926-23D8-409B-81B4-C1E51800292A}"/>
              </a:ext>
            </a:extLst>
          </p:cNvPr>
          <p:cNvSpPr>
            <a:spLocks noGrp="1"/>
          </p:cNvSpPr>
          <p:nvPr>
            <p:ph type="title"/>
          </p:nvPr>
        </p:nvSpPr>
        <p:spPr/>
        <p:txBody>
          <a:bodyPr/>
          <a:lstStyle/>
          <a:p>
            <a:r>
              <a:rPr lang="en-GB" dirty="0"/>
              <a:t>The conduction system…</a:t>
            </a:r>
          </a:p>
        </p:txBody>
      </p:sp>
      <p:sp>
        <p:nvSpPr>
          <p:cNvPr id="3" name="Content Placeholder 2">
            <a:extLst>
              <a:ext uri="{FF2B5EF4-FFF2-40B4-BE49-F238E27FC236}">
                <a16:creationId xmlns:a16="http://schemas.microsoft.com/office/drawing/2014/main" id="{DD755D16-2D4A-494F-BA39-E4AB2EBC5CC7}"/>
              </a:ext>
            </a:extLst>
          </p:cNvPr>
          <p:cNvSpPr>
            <a:spLocks noGrp="1"/>
          </p:cNvSpPr>
          <p:nvPr>
            <p:ph sz="half" idx="1"/>
          </p:nvPr>
        </p:nvSpPr>
        <p:spPr>
          <a:xfrm>
            <a:off x="628650" y="2125267"/>
            <a:ext cx="3886200" cy="3364706"/>
          </a:xfrm>
        </p:spPr>
        <p:txBody>
          <a:bodyPr>
            <a:normAutofit fontScale="70000" lnSpcReduction="20000"/>
          </a:bodyPr>
          <a:lstStyle/>
          <a:p>
            <a:pPr marL="0" indent="0">
              <a:buNone/>
            </a:pPr>
            <a:r>
              <a:rPr lang="en-GB" dirty="0"/>
              <a:t>Groups of ‘pacemaker cells’ are</a:t>
            </a:r>
          </a:p>
          <a:p>
            <a:pPr marL="0" indent="0">
              <a:buNone/>
            </a:pPr>
            <a:r>
              <a:rPr lang="en-GB" dirty="0"/>
              <a:t>present at certain points in the</a:t>
            </a:r>
          </a:p>
          <a:p>
            <a:pPr marL="0" indent="0">
              <a:buNone/>
            </a:pPr>
            <a:r>
              <a:rPr lang="en-GB" dirty="0"/>
              <a:t>heart structure. </a:t>
            </a:r>
          </a:p>
          <a:p>
            <a:pPr marL="0" indent="0">
              <a:buNone/>
            </a:pPr>
            <a:endParaRPr lang="en-GB" dirty="0"/>
          </a:p>
          <a:p>
            <a:pPr marL="0" indent="0">
              <a:buNone/>
            </a:pPr>
            <a:r>
              <a:rPr lang="en-GB" dirty="0"/>
              <a:t>These are called Nodal</a:t>
            </a:r>
          </a:p>
          <a:p>
            <a:pPr marL="0" indent="0">
              <a:buNone/>
            </a:pPr>
            <a:r>
              <a:rPr lang="en-GB" dirty="0"/>
              <a:t>(pacemaker) cells. </a:t>
            </a:r>
          </a:p>
          <a:p>
            <a:pPr marL="0" indent="0">
              <a:buNone/>
            </a:pPr>
            <a:endParaRPr lang="en-GB" dirty="0"/>
          </a:p>
          <a:p>
            <a:pPr marL="0" indent="0">
              <a:buNone/>
            </a:pPr>
            <a:r>
              <a:rPr lang="en-GB" dirty="0"/>
              <a:t>The ‘nodal cell’ groups are</a:t>
            </a:r>
          </a:p>
          <a:p>
            <a:pPr marL="0" indent="0">
              <a:buNone/>
            </a:pPr>
            <a:r>
              <a:rPr lang="en-GB" dirty="0"/>
              <a:t>located in specific areas of the</a:t>
            </a:r>
          </a:p>
          <a:p>
            <a:pPr marL="0" indent="0">
              <a:buNone/>
            </a:pPr>
            <a:r>
              <a:rPr lang="en-GB" dirty="0"/>
              <a:t>heart.</a:t>
            </a:r>
          </a:p>
        </p:txBody>
      </p:sp>
      <p:pic>
        <p:nvPicPr>
          <p:cNvPr id="1026" name="Picture 2" descr="image">
            <a:extLst>
              <a:ext uri="{FF2B5EF4-FFF2-40B4-BE49-F238E27FC236}">
                <a16:creationId xmlns:a16="http://schemas.microsoft.com/office/drawing/2014/main" id="{650E478C-6D58-43CF-ACDD-5F6BE57840C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28880" y="2384393"/>
            <a:ext cx="3686470" cy="2856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0002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0FC8F-99BD-42F3-B62A-EE2F00E7A54E}"/>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B53CCEDF-E497-480C-A87D-E807E6A6B281}"/>
              </a:ext>
            </a:extLst>
          </p:cNvPr>
          <p:cNvSpPr>
            <a:spLocks noGrp="1"/>
          </p:cNvSpPr>
          <p:nvPr>
            <p:ph idx="1"/>
          </p:nvPr>
        </p:nvSpPr>
        <p:spPr>
          <a:xfrm>
            <a:off x="628650" y="1484784"/>
            <a:ext cx="7886700" cy="4005189"/>
          </a:xfrm>
        </p:spPr>
        <p:txBody>
          <a:bodyPr>
            <a:normAutofit fontScale="70000" lnSpcReduction="20000"/>
          </a:bodyPr>
          <a:lstStyle/>
          <a:p>
            <a:pPr marL="0" indent="0">
              <a:buNone/>
            </a:pPr>
            <a:r>
              <a:rPr lang="en-GB" dirty="0"/>
              <a:t>The primary group of Nodal cells is called the </a:t>
            </a:r>
            <a:r>
              <a:rPr lang="en-GB" i="1" dirty="0"/>
              <a:t>sinoatrial node</a:t>
            </a:r>
          </a:p>
          <a:p>
            <a:pPr marL="0" indent="0">
              <a:buNone/>
            </a:pPr>
            <a:r>
              <a:rPr lang="en-GB" dirty="0"/>
              <a:t>(SAN). This is located in the right side of the right atrium. It is</a:t>
            </a:r>
          </a:p>
          <a:p>
            <a:pPr marL="0" indent="0">
              <a:buNone/>
            </a:pPr>
            <a:r>
              <a:rPr lang="en-GB" dirty="0"/>
              <a:t>able to generate an impulse about 75 times per minute. </a:t>
            </a:r>
          </a:p>
          <a:p>
            <a:pPr marL="0" indent="0">
              <a:buNone/>
            </a:pPr>
            <a:endParaRPr lang="en-GB" dirty="0"/>
          </a:p>
          <a:p>
            <a:pPr marL="0" indent="0">
              <a:buNone/>
            </a:pPr>
            <a:r>
              <a:rPr lang="en-GB" dirty="0"/>
              <a:t>The impulse travels through a specific route made of the</a:t>
            </a:r>
          </a:p>
          <a:p>
            <a:pPr marL="0" indent="0">
              <a:buNone/>
            </a:pPr>
            <a:r>
              <a:rPr lang="en-GB" dirty="0"/>
              <a:t>specialised nodal cells which conduct the impulses sent from</a:t>
            </a:r>
          </a:p>
          <a:p>
            <a:pPr marL="0" indent="0">
              <a:buNone/>
            </a:pPr>
            <a:r>
              <a:rPr lang="en-GB" dirty="0"/>
              <a:t>the SAN.  </a:t>
            </a:r>
          </a:p>
          <a:p>
            <a:pPr marL="0" indent="0">
              <a:buNone/>
            </a:pPr>
            <a:endParaRPr lang="en-GB" dirty="0"/>
          </a:p>
          <a:p>
            <a:pPr marL="0" indent="0">
              <a:buNone/>
            </a:pPr>
            <a:r>
              <a:rPr lang="en-GB" dirty="0"/>
              <a:t>Surrounding cardiac tissue picks up the impulse and it</a:t>
            </a:r>
          </a:p>
          <a:p>
            <a:pPr marL="0" indent="0">
              <a:buNone/>
            </a:pPr>
            <a:r>
              <a:rPr lang="en-GB" dirty="0"/>
              <a:t>spreads across the whole of the atrial muscle.  </a:t>
            </a:r>
          </a:p>
        </p:txBody>
      </p:sp>
    </p:spTree>
    <p:extLst>
      <p:ext uri="{BB962C8B-B14F-4D97-AF65-F5344CB8AC3E}">
        <p14:creationId xmlns:p14="http://schemas.microsoft.com/office/powerpoint/2010/main" val="42788521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FD09-0206-41FA-9D56-22B540C46534}"/>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955DB071-3A32-4055-AE4A-EC82BAF0C59D}"/>
              </a:ext>
            </a:extLst>
          </p:cNvPr>
          <p:cNvSpPr>
            <a:spLocks noGrp="1"/>
          </p:cNvSpPr>
          <p:nvPr>
            <p:ph idx="1"/>
          </p:nvPr>
        </p:nvSpPr>
        <p:spPr/>
        <p:txBody>
          <a:bodyPr>
            <a:normAutofit fontScale="85000" lnSpcReduction="20000"/>
          </a:bodyPr>
          <a:lstStyle/>
          <a:p>
            <a:pPr marL="0" indent="0">
              <a:buNone/>
            </a:pPr>
            <a:r>
              <a:rPr lang="en-GB" dirty="0"/>
              <a:t>The route of the specialised nodal cells takes</a:t>
            </a:r>
          </a:p>
          <a:p>
            <a:pPr marL="0" indent="0">
              <a:buNone/>
            </a:pPr>
            <a:r>
              <a:rPr lang="en-GB" dirty="0"/>
              <a:t>impulses generated by the </a:t>
            </a:r>
            <a:r>
              <a:rPr lang="en-GB" i="1" dirty="0" err="1"/>
              <a:t>sino</a:t>
            </a:r>
            <a:r>
              <a:rPr lang="en-GB" i="1" dirty="0"/>
              <a:t>-atrial node </a:t>
            </a:r>
            <a:r>
              <a:rPr lang="en-GB" dirty="0"/>
              <a:t>to the</a:t>
            </a:r>
          </a:p>
          <a:p>
            <a:pPr marL="0" indent="0">
              <a:buNone/>
            </a:pPr>
            <a:r>
              <a:rPr lang="en-GB" i="1" dirty="0"/>
              <a:t>atrial-ventricular </a:t>
            </a:r>
            <a:r>
              <a:rPr lang="en-GB" dirty="0"/>
              <a:t>junction, between the atrium and</a:t>
            </a:r>
          </a:p>
          <a:p>
            <a:pPr marL="0" indent="0">
              <a:buNone/>
            </a:pPr>
            <a:r>
              <a:rPr lang="en-GB" dirty="0"/>
              <a:t>the ventricles. </a:t>
            </a:r>
          </a:p>
          <a:p>
            <a:pPr marL="0" indent="0">
              <a:buNone/>
            </a:pPr>
            <a:endParaRPr lang="en-GB" dirty="0"/>
          </a:p>
          <a:p>
            <a:pPr marL="0" indent="0">
              <a:buNone/>
            </a:pPr>
            <a:r>
              <a:rPr lang="en-GB" dirty="0"/>
              <a:t>Here there is another group of the Node cells (called</a:t>
            </a:r>
          </a:p>
          <a:p>
            <a:pPr marL="0" indent="0">
              <a:buNone/>
            </a:pPr>
            <a:r>
              <a:rPr lang="en-GB" dirty="0"/>
              <a:t>the </a:t>
            </a:r>
            <a:r>
              <a:rPr lang="en-GB" i="1" dirty="0"/>
              <a:t>atrio</a:t>
            </a:r>
            <a:r>
              <a:rPr lang="en-GB" dirty="0"/>
              <a:t>-</a:t>
            </a:r>
            <a:r>
              <a:rPr lang="en-GB" i="1" dirty="0"/>
              <a:t>ventricular</a:t>
            </a:r>
            <a:r>
              <a:rPr lang="en-GB" dirty="0"/>
              <a:t> node). This is capable of</a:t>
            </a:r>
          </a:p>
          <a:p>
            <a:pPr marL="0" indent="0">
              <a:buNone/>
            </a:pPr>
            <a:r>
              <a:rPr lang="en-GB" dirty="0"/>
              <a:t>transmitting impulses at a rate of about 40 beats per</a:t>
            </a:r>
          </a:p>
          <a:p>
            <a:pPr marL="0" indent="0">
              <a:buNone/>
            </a:pPr>
            <a:r>
              <a:rPr lang="en-GB" dirty="0"/>
              <a:t>minute. </a:t>
            </a:r>
          </a:p>
        </p:txBody>
      </p:sp>
    </p:spTree>
    <p:extLst>
      <p:ext uri="{BB962C8B-B14F-4D97-AF65-F5344CB8AC3E}">
        <p14:creationId xmlns:p14="http://schemas.microsoft.com/office/powerpoint/2010/main" val="40980238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859CB16-F7ED-45F1-9101-6813BF7523D0}"/>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8925CF01-707E-4D90-B7A5-788509DDDE65}"/>
              </a:ext>
            </a:extLst>
          </p:cNvPr>
          <p:cNvSpPr>
            <a:spLocks noGrp="1"/>
          </p:cNvSpPr>
          <p:nvPr>
            <p:ph sz="half" idx="1"/>
          </p:nvPr>
        </p:nvSpPr>
        <p:spPr>
          <a:xfrm>
            <a:off x="628650" y="1556792"/>
            <a:ext cx="3886200" cy="3933181"/>
          </a:xfrm>
        </p:spPr>
        <p:txBody>
          <a:bodyPr>
            <a:normAutofit fontScale="47500" lnSpcReduction="20000"/>
          </a:bodyPr>
          <a:lstStyle/>
          <a:p>
            <a:pPr marL="0" indent="0">
              <a:buNone/>
            </a:pPr>
            <a:r>
              <a:rPr lang="en-GB" sz="3800" dirty="0">
                <a:latin typeface="Arial" panose="020B0604020202020204" pitchFamily="34" charset="0"/>
                <a:cs typeface="Arial" panose="020B0604020202020204" pitchFamily="34" charset="0"/>
              </a:rPr>
              <a:t>From the atrio-ventricular node the </a:t>
            </a:r>
          </a:p>
          <a:p>
            <a:pPr marL="0" indent="0">
              <a:buNone/>
            </a:pPr>
            <a:r>
              <a:rPr lang="en-GB" sz="3800" dirty="0">
                <a:latin typeface="Arial" panose="020B0604020202020204" pitchFamily="34" charset="0"/>
                <a:cs typeface="Arial" panose="020B0604020202020204" pitchFamily="34" charset="0"/>
              </a:rPr>
              <a:t>impulses are transmitted via routes </a:t>
            </a:r>
          </a:p>
          <a:p>
            <a:pPr marL="0" indent="0">
              <a:buNone/>
            </a:pPr>
            <a:r>
              <a:rPr lang="en-GB" sz="3800" dirty="0">
                <a:latin typeface="Arial" panose="020B0604020202020204" pitchFamily="34" charset="0"/>
                <a:cs typeface="Arial" panose="020B0604020202020204" pitchFamily="34" charset="0"/>
              </a:rPr>
              <a:t>of the specialised nodal cells called</a:t>
            </a:r>
          </a:p>
          <a:p>
            <a:pPr marL="0" indent="0">
              <a:buNone/>
            </a:pPr>
            <a:r>
              <a:rPr lang="en-GB" sz="3800" dirty="0">
                <a:latin typeface="Arial" panose="020B0604020202020204" pitchFamily="34" charset="0"/>
                <a:cs typeface="Arial" panose="020B0604020202020204" pitchFamily="34" charset="0"/>
              </a:rPr>
              <a:t>Purkinje fibres in the ventricular </a:t>
            </a:r>
          </a:p>
          <a:p>
            <a:pPr marL="0" indent="0">
              <a:buNone/>
            </a:pPr>
            <a:r>
              <a:rPr lang="en-GB" sz="3800" dirty="0">
                <a:latin typeface="Arial" panose="020B0604020202020204" pitchFamily="34" charset="0"/>
                <a:cs typeface="Arial" panose="020B0604020202020204" pitchFamily="34" charset="0"/>
              </a:rPr>
              <a:t>muscle (</a:t>
            </a:r>
            <a:r>
              <a:rPr lang="en-GB" sz="2900" dirty="0">
                <a:latin typeface="Arial" panose="020B0604020202020204" pitchFamily="34" charset="0"/>
                <a:cs typeface="Arial" panose="020B0604020202020204" pitchFamily="34" charset="0"/>
              </a:rPr>
              <a:t>see diagram</a:t>
            </a:r>
            <a:r>
              <a:rPr lang="en-GB" sz="3800" dirty="0">
                <a:latin typeface="Arial" panose="020B0604020202020204" pitchFamily="34" charset="0"/>
                <a:cs typeface="Arial" panose="020B0604020202020204" pitchFamily="34" charset="0"/>
              </a:rPr>
              <a:t>).</a:t>
            </a:r>
          </a:p>
          <a:p>
            <a:pPr marL="0" indent="0">
              <a:buNone/>
            </a:pPr>
            <a:endParaRPr lang="en-GB" sz="3450" dirty="0"/>
          </a:p>
          <a:p>
            <a:pPr marL="0" indent="0">
              <a:buNone/>
            </a:pPr>
            <a:endParaRPr lang="en-GB" sz="3800" dirty="0">
              <a:latin typeface="Arial" panose="020B0604020202020204" pitchFamily="34" charset="0"/>
              <a:cs typeface="Arial" panose="020B0604020202020204" pitchFamily="34" charset="0"/>
            </a:endParaRPr>
          </a:p>
          <a:p>
            <a:pPr marL="0" indent="0">
              <a:buNone/>
            </a:pPr>
            <a:r>
              <a:rPr lang="en-GB" sz="3800" dirty="0">
                <a:latin typeface="Arial" panose="020B0604020202020204" pitchFamily="34" charset="0"/>
                <a:cs typeface="Arial" panose="020B0604020202020204" pitchFamily="34" charset="0"/>
              </a:rPr>
              <a:t>Information thus spreads across the </a:t>
            </a:r>
          </a:p>
          <a:p>
            <a:pPr marL="0" indent="0">
              <a:buNone/>
            </a:pPr>
            <a:r>
              <a:rPr lang="en-GB" sz="3800" dirty="0">
                <a:latin typeface="Arial" panose="020B0604020202020204" pitchFamily="34" charset="0"/>
                <a:cs typeface="Arial" panose="020B0604020202020204" pitchFamily="34" charset="0"/>
              </a:rPr>
              <a:t>ventricular tissue.</a:t>
            </a:r>
            <a:r>
              <a:rPr lang="en-GB" sz="3800" dirty="0">
                <a:latin typeface="Arial" panose="020B0604020202020204" pitchFamily="34" charset="0"/>
                <a:ea typeface="Calibri" panose="020F0502020204030204" pitchFamily="34" charset="0"/>
                <a:cs typeface="Arial" panose="020B0604020202020204" pitchFamily="34" charset="0"/>
              </a:rPr>
              <a:t> </a:t>
            </a:r>
          </a:p>
          <a:p>
            <a:pPr marL="0" indent="0">
              <a:buNone/>
            </a:pPr>
            <a:endParaRPr lang="en-GB" sz="135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3450" dirty="0">
              <a:latin typeface="Raleway" pitchFamily="2" charset="0"/>
              <a:ea typeface="Calibri" panose="020F0502020204030204" pitchFamily="34" charset="0"/>
              <a:cs typeface="Times New Roman" panose="02020603050405020304" pitchFamily="18" charset="0"/>
            </a:endParaRPr>
          </a:p>
          <a:p>
            <a:pPr marL="0" indent="0">
              <a:buNone/>
            </a:pPr>
            <a:endParaRPr lang="en-GB" sz="3450" dirty="0">
              <a:latin typeface="Raleway" pitchFamily="2" charset="0"/>
              <a:ea typeface="Calibri" panose="020F0502020204030204" pitchFamily="34" charset="0"/>
              <a:cs typeface="Times New Roman" panose="02020603050405020304" pitchFamily="18" charset="0"/>
            </a:endParaRPr>
          </a:p>
          <a:p>
            <a:pPr marL="0" indent="0">
              <a:buNone/>
            </a:pPr>
            <a:r>
              <a:rPr lang="en-GB" sz="3800" dirty="0">
                <a:latin typeface="Arial" panose="020B0604020202020204" pitchFamily="34" charset="0"/>
                <a:ea typeface="Calibri" panose="020F0502020204030204" pitchFamily="34" charset="0"/>
                <a:cs typeface="Arial" panose="020B0604020202020204" pitchFamily="34" charset="0"/>
              </a:rPr>
              <a:t>Once the impulse is received across</a:t>
            </a:r>
          </a:p>
          <a:p>
            <a:pPr marL="0" indent="0">
              <a:buNone/>
            </a:pPr>
            <a:r>
              <a:rPr lang="en-GB" sz="3800" dirty="0">
                <a:latin typeface="Arial" panose="020B0604020202020204" pitchFamily="34" charset="0"/>
                <a:ea typeface="Calibri" panose="020F0502020204030204" pitchFamily="34" charset="0"/>
                <a:cs typeface="Arial" panose="020B0604020202020204" pitchFamily="34" charset="0"/>
              </a:rPr>
              <a:t>the heart muscle, it contracts together in systole.  </a:t>
            </a:r>
          </a:p>
          <a:p>
            <a:pPr marL="0" indent="0">
              <a:buNone/>
            </a:pPr>
            <a:endParaRPr lang="en-GB" sz="3000" dirty="0"/>
          </a:p>
          <a:p>
            <a:pPr marL="0" indent="0">
              <a:buNone/>
            </a:pPr>
            <a:endParaRPr lang="en-GB" dirty="0"/>
          </a:p>
          <a:p>
            <a:pPr marL="0" indent="0">
              <a:buNone/>
            </a:pPr>
            <a:endParaRPr lang="en-GB" sz="1425" dirty="0"/>
          </a:p>
          <a:p>
            <a:pPr marL="0" indent="0">
              <a:buNone/>
            </a:pPr>
            <a:endParaRPr lang="en-GB" sz="1425" dirty="0"/>
          </a:p>
        </p:txBody>
      </p:sp>
      <p:pic>
        <p:nvPicPr>
          <p:cNvPr id="6" name="Content Placeholder 5">
            <a:extLst>
              <a:ext uri="{FF2B5EF4-FFF2-40B4-BE49-F238E27FC236}">
                <a16:creationId xmlns:a16="http://schemas.microsoft.com/office/drawing/2014/main" id="{38D6EEA0-C034-445B-90A9-6BA6F2D08D19}"/>
              </a:ext>
            </a:extLst>
          </p:cNvPr>
          <p:cNvPicPr>
            <a:picLocks noGrp="1" noChangeAspect="1"/>
          </p:cNvPicPr>
          <p:nvPr>
            <p:ph sz="half" idx="2"/>
          </p:nvPr>
        </p:nvPicPr>
        <p:blipFill>
          <a:blip r:embed="rId2"/>
          <a:stretch>
            <a:fillRect/>
          </a:stretch>
        </p:blipFill>
        <p:spPr>
          <a:xfrm>
            <a:off x="5197677" y="2073308"/>
            <a:ext cx="3046064" cy="3416665"/>
          </a:xfrm>
          <a:prstGeom prst="rect">
            <a:avLst/>
          </a:prstGeom>
        </p:spPr>
      </p:pic>
    </p:spTree>
    <p:extLst>
      <p:ext uri="{BB962C8B-B14F-4D97-AF65-F5344CB8AC3E}">
        <p14:creationId xmlns:p14="http://schemas.microsoft.com/office/powerpoint/2010/main" val="37133881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4258B1D-08EA-45C6-A6A7-6CCA43C306CE}"/>
              </a:ext>
            </a:extLst>
          </p:cNvPr>
          <p:cNvSpPr>
            <a:spLocks noGrp="1"/>
          </p:cNvSpPr>
          <p:nvPr>
            <p:ph type="title"/>
          </p:nvPr>
        </p:nvSpPr>
        <p:spPr/>
        <p:txBody>
          <a:bodyPr/>
          <a:lstStyle/>
          <a:p>
            <a:r>
              <a:rPr lang="en-GB" dirty="0"/>
              <a:t>The conduction process…</a:t>
            </a:r>
          </a:p>
        </p:txBody>
      </p:sp>
      <p:sp>
        <p:nvSpPr>
          <p:cNvPr id="8" name="Content Placeholder 7">
            <a:extLst>
              <a:ext uri="{FF2B5EF4-FFF2-40B4-BE49-F238E27FC236}">
                <a16:creationId xmlns:a16="http://schemas.microsoft.com/office/drawing/2014/main" id="{44DC00FC-9193-499E-BE5F-4225BDE2E3FD}"/>
              </a:ext>
            </a:extLst>
          </p:cNvPr>
          <p:cNvSpPr>
            <a:spLocks noGrp="1"/>
          </p:cNvSpPr>
          <p:nvPr>
            <p:ph idx="1"/>
          </p:nvPr>
        </p:nvSpPr>
        <p:spPr/>
        <p:txBody>
          <a:bodyPr>
            <a:normAutofit fontScale="70000" lnSpcReduction="20000"/>
          </a:bodyPr>
          <a:lstStyle/>
          <a:p>
            <a:pPr marL="0" indent="0">
              <a:buNone/>
            </a:pPr>
            <a:r>
              <a:rPr lang="en-GB" dirty="0"/>
              <a:t>In normal circumstances, the </a:t>
            </a:r>
            <a:r>
              <a:rPr lang="en-GB" i="1" dirty="0" err="1"/>
              <a:t>sino</a:t>
            </a:r>
            <a:r>
              <a:rPr lang="en-GB" i="1" dirty="0"/>
              <a:t>-atrial</a:t>
            </a:r>
            <a:r>
              <a:rPr lang="en-GB" dirty="0"/>
              <a:t> node transmits the</a:t>
            </a:r>
          </a:p>
          <a:p>
            <a:pPr marL="0" indent="0">
              <a:buNone/>
            </a:pPr>
            <a:r>
              <a:rPr lang="en-GB" dirty="0"/>
              <a:t>impulses at 70 - 80 beats per minute.</a:t>
            </a:r>
          </a:p>
          <a:p>
            <a:pPr marL="0" indent="0">
              <a:buNone/>
            </a:pPr>
            <a:endParaRPr lang="en-GB" dirty="0"/>
          </a:p>
          <a:p>
            <a:pPr marL="0" indent="0">
              <a:buNone/>
            </a:pPr>
            <a:r>
              <a:rPr lang="en-GB" dirty="0"/>
              <a:t>These arrive at the </a:t>
            </a:r>
            <a:r>
              <a:rPr lang="en-GB" i="1" dirty="0"/>
              <a:t>atrio-ventricular</a:t>
            </a:r>
            <a:r>
              <a:rPr lang="en-GB" dirty="0"/>
              <a:t> (AV) node which passes</a:t>
            </a:r>
          </a:p>
          <a:p>
            <a:pPr marL="0" indent="0">
              <a:buNone/>
            </a:pPr>
            <a:r>
              <a:rPr lang="en-GB" dirty="0"/>
              <a:t>them on via the </a:t>
            </a:r>
            <a:r>
              <a:rPr lang="en-GB" i="1" dirty="0"/>
              <a:t>atrio-ventricular bundle </a:t>
            </a:r>
            <a:r>
              <a:rPr lang="en-GB" dirty="0"/>
              <a:t>to the muscle in the</a:t>
            </a:r>
          </a:p>
          <a:p>
            <a:pPr marL="0" indent="0">
              <a:buNone/>
            </a:pPr>
            <a:r>
              <a:rPr lang="en-GB" dirty="0"/>
              <a:t>lower heart chambers (ventricular muscle) before the AV node</a:t>
            </a:r>
          </a:p>
          <a:p>
            <a:pPr marL="0" indent="0">
              <a:buNone/>
            </a:pPr>
            <a:r>
              <a:rPr lang="en-GB" dirty="0"/>
              <a:t>can send impulses of its own. </a:t>
            </a:r>
          </a:p>
          <a:p>
            <a:pPr marL="0" indent="0">
              <a:buNone/>
            </a:pPr>
            <a:endParaRPr lang="en-GB" dirty="0"/>
          </a:p>
          <a:p>
            <a:pPr marL="0" indent="0">
              <a:buNone/>
            </a:pPr>
            <a:r>
              <a:rPr lang="en-GB" dirty="0"/>
              <a:t>This arrangement </a:t>
            </a:r>
            <a:r>
              <a:rPr lang="en-GB" b="1" dirty="0"/>
              <a:t>avoids confusion. </a:t>
            </a:r>
          </a:p>
          <a:p>
            <a:pPr marL="0" indent="0">
              <a:buNone/>
            </a:pPr>
            <a:endParaRPr lang="en-GB" dirty="0"/>
          </a:p>
        </p:txBody>
      </p:sp>
    </p:spTree>
    <p:extLst>
      <p:ext uri="{BB962C8B-B14F-4D97-AF65-F5344CB8AC3E}">
        <p14:creationId xmlns:p14="http://schemas.microsoft.com/office/powerpoint/2010/main" val="1035413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560F-ED43-4D3E-B03F-2466A0762453}"/>
              </a:ext>
            </a:extLst>
          </p:cNvPr>
          <p:cNvSpPr>
            <a:spLocks noGrp="1"/>
          </p:cNvSpPr>
          <p:nvPr>
            <p:ph type="title"/>
          </p:nvPr>
        </p:nvSpPr>
        <p:spPr/>
        <p:txBody>
          <a:bodyPr/>
          <a:lstStyle/>
          <a:p>
            <a:r>
              <a:rPr lang="en-GB" dirty="0"/>
              <a:t>The conduction process</a:t>
            </a:r>
          </a:p>
        </p:txBody>
      </p:sp>
      <p:sp>
        <p:nvSpPr>
          <p:cNvPr id="3" name="Content Placeholder 2">
            <a:extLst>
              <a:ext uri="{FF2B5EF4-FFF2-40B4-BE49-F238E27FC236}">
                <a16:creationId xmlns:a16="http://schemas.microsoft.com/office/drawing/2014/main" id="{C2B319A6-2913-43B5-AEA2-2CC12F0E6227}"/>
              </a:ext>
            </a:extLst>
          </p:cNvPr>
          <p:cNvSpPr>
            <a:spLocks noGrp="1"/>
          </p:cNvSpPr>
          <p:nvPr>
            <p:ph idx="1"/>
          </p:nvPr>
        </p:nvSpPr>
        <p:spPr/>
        <p:txBody>
          <a:bodyPr>
            <a:normAutofit fontScale="77500" lnSpcReduction="20000"/>
          </a:bodyPr>
          <a:lstStyle/>
          <a:p>
            <a:pPr marL="0" indent="0">
              <a:buNone/>
            </a:pPr>
            <a:r>
              <a:rPr lang="en-GB" dirty="0"/>
              <a:t>The same is true of the Purkinje fibres which can</a:t>
            </a:r>
          </a:p>
          <a:p>
            <a:pPr marL="0" indent="0">
              <a:buNone/>
            </a:pPr>
            <a:r>
              <a:rPr lang="en-GB" dirty="0"/>
              <a:t>generate impulses at a rate of around 30-40 times</a:t>
            </a:r>
          </a:p>
          <a:p>
            <a:pPr marL="0" indent="0">
              <a:buNone/>
            </a:pPr>
            <a:r>
              <a:rPr lang="en-GB" dirty="0"/>
              <a:t>per minute. </a:t>
            </a:r>
          </a:p>
          <a:p>
            <a:pPr marL="0" indent="0">
              <a:buNone/>
            </a:pPr>
            <a:endParaRPr lang="en-GB" b="1" dirty="0"/>
          </a:p>
          <a:p>
            <a:pPr marL="0" indent="0">
              <a:buNone/>
            </a:pPr>
            <a:r>
              <a:rPr lang="en-GB" dirty="0"/>
              <a:t>If, for some reason, the SA node cannot transmit an</a:t>
            </a:r>
          </a:p>
          <a:p>
            <a:pPr marL="0" indent="0">
              <a:buNone/>
            </a:pPr>
            <a:r>
              <a:rPr lang="en-GB" dirty="0"/>
              <a:t>impulse, the AV node, or indeed the Purkinje fibres, will</a:t>
            </a:r>
          </a:p>
          <a:p>
            <a:pPr marL="0" indent="0">
              <a:buNone/>
            </a:pPr>
            <a:r>
              <a:rPr lang="en-GB" dirty="0"/>
              <a:t>do so independently.</a:t>
            </a:r>
          </a:p>
          <a:p>
            <a:pPr marL="0" indent="0">
              <a:buNone/>
            </a:pPr>
            <a:r>
              <a:rPr lang="en-GB" dirty="0"/>
              <a:t> </a:t>
            </a:r>
          </a:p>
          <a:p>
            <a:pPr marL="0" indent="0">
              <a:buNone/>
            </a:pPr>
            <a:r>
              <a:rPr lang="en-GB" dirty="0"/>
              <a:t>This is important when part of the heart muscle is</a:t>
            </a:r>
          </a:p>
          <a:p>
            <a:pPr marL="0" indent="0">
              <a:buNone/>
            </a:pPr>
            <a:r>
              <a:rPr lang="en-GB" dirty="0"/>
              <a:t>suddenly damaged, such as in a heart attack. </a:t>
            </a:r>
          </a:p>
        </p:txBody>
      </p:sp>
    </p:spTree>
    <p:extLst>
      <p:ext uri="{BB962C8B-B14F-4D97-AF65-F5344CB8AC3E}">
        <p14:creationId xmlns:p14="http://schemas.microsoft.com/office/powerpoint/2010/main" val="34747467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8161BA-F797-4654-A503-CF4620DB7B86}"/>
              </a:ext>
            </a:extLst>
          </p:cNvPr>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01801790-7BE7-4644-9A25-F39FB925163E}"/>
              </a:ext>
            </a:extLst>
          </p:cNvPr>
          <p:cNvSpPr>
            <a:spLocks noGrp="1"/>
          </p:cNvSpPr>
          <p:nvPr>
            <p:ph idx="1"/>
          </p:nvPr>
        </p:nvSpPr>
        <p:spPr>
          <a:xfrm>
            <a:off x="628650" y="1978886"/>
            <a:ext cx="7886700" cy="3511087"/>
          </a:xfrm>
        </p:spPr>
        <p:txBody>
          <a:bodyPr>
            <a:normAutofit/>
          </a:bodyPr>
          <a:lstStyle/>
          <a:p>
            <a:pPr marL="0" indent="0">
              <a:buNone/>
            </a:pPr>
            <a:r>
              <a:rPr lang="en-GB" dirty="0"/>
              <a:t>In small groups </a:t>
            </a:r>
          </a:p>
          <a:p>
            <a:pPr marL="0" indent="0">
              <a:buNone/>
            </a:pPr>
            <a:r>
              <a:rPr lang="en-GB" dirty="0"/>
              <a:t>Describe the pathway of blood flow through the heart, including</a:t>
            </a:r>
          </a:p>
          <a:p>
            <a:pPr marL="0" indent="0">
              <a:buNone/>
            </a:pPr>
            <a:r>
              <a:rPr lang="en-GB" dirty="0"/>
              <a:t>a)	The pulmonary circulation</a:t>
            </a:r>
          </a:p>
          <a:p>
            <a:pPr marL="0" indent="0">
              <a:buNone/>
            </a:pPr>
            <a:r>
              <a:rPr lang="en-GB" dirty="0"/>
              <a:t>b)	The systemic circulation</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300152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4A53-0CF2-4DF3-8727-C4B94EAA5F98}"/>
              </a:ext>
            </a:extLst>
          </p:cNvPr>
          <p:cNvSpPr>
            <a:spLocks noGrp="1"/>
          </p:cNvSpPr>
          <p:nvPr>
            <p:ph type="title"/>
          </p:nvPr>
        </p:nvSpPr>
        <p:spPr/>
        <p:txBody>
          <a:bodyPr>
            <a:normAutofit fontScale="90000"/>
          </a:bodyPr>
          <a:lstStyle/>
          <a:p>
            <a:br>
              <a:rPr lang="en-GB" dirty="0"/>
            </a:br>
            <a:r>
              <a:rPr lang="en-GB" dirty="0"/>
              <a:t>Summary:</a:t>
            </a:r>
            <a:br>
              <a:rPr lang="en-GB" dirty="0"/>
            </a:br>
            <a:endParaRPr lang="en-GB" dirty="0"/>
          </a:p>
        </p:txBody>
      </p:sp>
      <p:sp>
        <p:nvSpPr>
          <p:cNvPr id="3" name="Content Placeholder 2">
            <a:extLst>
              <a:ext uri="{FF2B5EF4-FFF2-40B4-BE49-F238E27FC236}">
                <a16:creationId xmlns:a16="http://schemas.microsoft.com/office/drawing/2014/main" id="{D476D929-B17E-4507-8B76-A01449FAF808}"/>
              </a:ext>
            </a:extLst>
          </p:cNvPr>
          <p:cNvSpPr>
            <a:spLocks noGrp="1"/>
          </p:cNvSpPr>
          <p:nvPr>
            <p:ph idx="1"/>
          </p:nvPr>
        </p:nvSpPr>
        <p:spPr>
          <a:xfrm>
            <a:off x="628650" y="2125267"/>
            <a:ext cx="7886700" cy="3364706"/>
          </a:xfrm>
        </p:spPr>
        <p:txBody>
          <a:bodyPr>
            <a:normAutofit fontScale="70000" lnSpcReduction="20000"/>
          </a:bodyPr>
          <a:lstStyle/>
          <a:p>
            <a:pPr marL="0" indent="0">
              <a:buNone/>
            </a:pPr>
            <a:r>
              <a:rPr lang="en-GB" dirty="0"/>
              <a:t>The SA node fires a stimulus across the walls of both atria,</a:t>
            </a:r>
          </a:p>
          <a:p>
            <a:pPr marL="0" indent="0">
              <a:buNone/>
            </a:pPr>
            <a:r>
              <a:rPr lang="en-GB" dirty="0"/>
              <a:t>causing them to contract.</a:t>
            </a:r>
          </a:p>
          <a:p>
            <a:pPr marL="0" indent="0">
              <a:buNone/>
            </a:pPr>
            <a:endParaRPr lang="en-GB" dirty="0"/>
          </a:p>
          <a:p>
            <a:pPr marL="0" indent="0">
              <a:buNone/>
            </a:pPr>
            <a:r>
              <a:rPr lang="en-GB" dirty="0"/>
              <a:t>The stimulus arrives at the AV node.</a:t>
            </a:r>
          </a:p>
          <a:p>
            <a:pPr marL="0" indent="0">
              <a:buNone/>
            </a:pPr>
            <a:endParaRPr lang="en-GB" dirty="0"/>
          </a:p>
          <a:p>
            <a:pPr marL="0" indent="0">
              <a:buNone/>
            </a:pPr>
            <a:r>
              <a:rPr lang="en-GB" dirty="0"/>
              <a:t>The stimulus moves through the AV Bundle. </a:t>
            </a:r>
          </a:p>
          <a:p>
            <a:pPr marL="0" indent="0">
              <a:buNone/>
            </a:pPr>
            <a:endParaRPr lang="en-GB" dirty="0"/>
          </a:p>
          <a:p>
            <a:pPr marL="0" indent="0">
              <a:buNone/>
            </a:pPr>
            <a:r>
              <a:rPr lang="en-GB" dirty="0"/>
              <a:t>The stimulus travels to the Purkinje fibres which</a:t>
            </a:r>
          </a:p>
          <a:p>
            <a:pPr marL="0" indent="0">
              <a:buNone/>
            </a:pPr>
            <a:r>
              <a:rPr lang="en-GB" dirty="0"/>
              <a:t>distribute it through the ventricular tissue.</a:t>
            </a:r>
          </a:p>
          <a:p>
            <a:endParaRPr lang="en-GB" dirty="0"/>
          </a:p>
          <a:p>
            <a:endParaRPr lang="en-GB" dirty="0"/>
          </a:p>
        </p:txBody>
      </p:sp>
      <p:pic>
        <p:nvPicPr>
          <p:cNvPr id="5" name="Graphic 4" descr="Arrow: Rotate right with solid fill">
            <a:extLst>
              <a:ext uri="{FF2B5EF4-FFF2-40B4-BE49-F238E27FC236}">
                <a16:creationId xmlns:a16="http://schemas.microsoft.com/office/drawing/2014/main" id="{2DA88708-1D0C-4CA2-97F4-2D0CD32FCBA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7346" y="2448024"/>
            <a:ext cx="1047554" cy="798922"/>
          </a:xfrm>
          <a:prstGeom prst="rect">
            <a:avLst/>
          </a:prstGeom>
        </p:spPr>
      </p:pic>
      <p:pic>
        <p:nvPicPr>
          <p:cNvPr id="7" name="Graphic 6" descr="Arrow: Rotate right with solid fill">
            <a:extLst>
              <a:ext uri="{FF2B5EF4-FFF2-40B4-BE49-F238E27FC236}">
                <a16:creationId xmlns:a16="http://schemas.microsoft.com/office/drawing/2014/main" id="{80A9EBBE-5B08-4CFA-9B6C-807CE6BADA1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159229" y="3027901"/>
            <a:ext cx="1047554" cy="1031846"/>
          </a:xfrm>
          <a:prstGeom prst="rect">
            <a:avLst/>
          </a:prstGeom>
        </p:spPr>
      </p:pic>
      <p:pic>
        <p:nvPicPr>
          <p:cNvPr id="11" name="Graphic 10" descr="Arrow: Rotate right with solid fill">
            <a:extLst>
              <a:ext uri="{FF2B5EF4-FFF2-40B4-BE49-F238E27FC236}">
                <a16:creationId xmlns:a16="http://schemas.microsoft.com/office/drawing/2014/main" id="{DF58E351-85AD-446D-97E2-EF421A21677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964573" y="3726284"/>
            <a:ext cx="1579228" cy="1428227"/>
          </a:xfrm>
          <a:prstGeom prst="rect">
            <a:avLst/>
          </a:prstGeom>
        </p:spPr>
      </p:pic>
    </p:spTree>
    <p:extLst>
      <p:ext uri="{BB962C8B-B14F-4D97-AF65-F5344CB8AC3E}">
        <p14:creationId xmlns:p14="http://schemas.microsoft.com/office/powerpoint/2010/main" val="14093008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BEA22-DE0B-4845-B94D-3B03103C5E01}"/>
              </a:ext>
            </a:extLst>
          </p:cNvPr>
          <p:cNvSpPr>
            <a:spLocks noGrp="1"/>
          </p:cNvSpPr>
          <p:nvPr>
            <p:ph type="title"/>
          </p:nvPr>
        </p:nvSpPr>
        <p:spPr/>
        <p:txBody>
          <a:bodyPr/>
          <a:lstStyle/>
          <a:p>
            <a:r>
              <a:rPr lang="en-GB" dirty="0"/>
              <a:t>The heart rate </a:t>
            </a:r>
          </a:p>
        </p:txBody>
      </p:sp>
      <p:sp>
        <p:nvSpPr>
          <p:cNvPr id="3" name="Content Placeholder 2">
            <a:extLst>
              <a:ext uri="{FF2B5EF4-FFF2-40B4-BE49-F238E27FC236}">
                <a16:creationId xmlns:a16="http://schemas.microsoft.com/office/drawing/2014/main" id="{2DF4F2A7-6CC2-4965-ADFF-AB4D5CD61B15}"/>
              </a:ext>
            </a:extLst>
          </p:cNvPr>
          <p:cNvSpPr>
            <a:spLocks noGrp="1"/>
          </p:cNvSpPr>
          <p:nvPr>
            <p:ph idx="1"/>
          </p:nvPr>
        </p:nvSpPr>
        <p:spPr/>
        <p:txBody>
          <a:bodyPr>
            <a:normAutofit fontScale="92500" lnSpcReduction="20000"/>
          </a:bodyPr>
          <a:lstStyle/>
          <a:p>
            <a:pPr marL="0" indent="0">
              <a:buNone/>
            </a:pPr>
            <a:r>
              <a:rPr lang="en-GB" dirty="0"/>
              <a:t>Other factors that affect the heart rate include influences from</a:t>
            </a:r>
          </a:p>
          <a:p>
            <a:pPr marL="0" indent="0">
              <a:buNone/>
            </a:pPr>
            <a:r>
              <a:rPr lang="en-GB" dirty="0"/>
              <a:t>the autonomic nervous system.</a:t>
            </a:r>
          </a:p>
          <a:p>
            <a:pPr marL="0" indent="0">
              <a:buNone/>
            </a:pPr>
            <a:r>
              <a:rPr lang="en-GB" dirty="0"/>
              <a:t>E.g. </a:t>
            </a:r>
          </a:p>
          <a:p>
            <a:pPr marL="0" indent="0">
              <a:buNone/>
            </a:pPr>
            <a:r>
              <a:rPr lang="en-GB" dirty="0"/>
              <a:t>       during exercise </a:t>
            </a:r>
          </a:p>
          <a:p>
            <a:pPr marL="0" indent="0">
              <a:buNone/>
            </a:pPr>
            <a:r>
              <a:rPr lang="en-GB" sz="1500" dirty="0"/>
              <a:t>          and </a:t>
            </a:r>
          </a:p>
          <a:p>
            <a:pPr marL="0" indent="0">
              <a:buNone/>
            </a:pPr>
            <a:r>
              <a:rPr lang="en-GB" dirty="0"/>
              <a:t>       in response to changes in temperature and levels of</a:t>
            </a:r>
          </a:p>
          <a:p>
            <a:pPr marL="0" indent="0">
              <a:buNone/>
            </a:pPr>
            <a:r>
              <a:rPr lang="en-GB" dirty="0"/>
              <a:t>       chemicals (usually electrolytes) in the body. </a:t>
            </a:r>
          </a:p>
        </p:txBody>
      </p:sp>
    </p:spTree>
    <p:extLst>
      <p:ext uri="{BB962C8B-B14F-4D97-AF65-F5344CB8AC3E}">
        <p14:creationId xmlns:p14="http://schemas.microsoft.com/office/powerpoint/2010/main" val="29000326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C1A510E-D131-46B0-B113-3D993B7A7C7A}"/>
              </a:ext>
            </a:extLst>
          </p:cNvPr>
          <p:cNvSpPr>
            <a:spLocks noGrp="1"/>
          </p:cNvSpPr>
          <p:nvPr>
            <p:ph type="title"/>
          </p:nvPr>
        </p:nvSpPr>
        <p:spPr/>
        <p:txBody>
          <a:bodyPr/>
          <a:lstStyle/>
          <a:p>
            <a:r>
              <a:rPr lang="en-GB" dirty="0"/>
              <a:t>Electrocardiograms </a:t>
            </a:r>
          </a:p>
        </p:txBody>
      </p:sp>
      <p:sp>
        <p:nvSpPr>
          <p:cNvPr id="6" name="Content Placeholder 5">
            <a:extLst>
              <a:ext uri="{FF2B5EF4-FFF2-40B4-BE49-F238E27FC236}">
                <a16:creationId xmlns:a16="http://schemas.microsoft.com/office/drawing/2014/main" id="{ACB155F9-F701-4353-AF14-1A89707FD067}"/>
              </a:ext>
            </a:extLst>
          </p:cNvPr>
          <p:cNvSpPr>
            <a:spLocks noGrp="1"/>
          </p:cNvSpPr>
          <p:nvPr>
            <p:ph idx="1"/>
          </p:nvPr>
        </p:nvSpPr>
        <p:spPr/>
        <p:txBody>
          <a:bodyPr>
            <a:normAutofit fontScale="92500"/>
          </a:bodyPr>
          <a:lstStyle/>
          <a:p>
            <a:pPr marL="0" indent="0">
              <a:buNone/>
            </a:pPr>
            <a:r>
              <a:rPr lang="en-GB" dirty="0"/>
              <a:t>Electrocardiograms provide visual information</a:t>
            </a:r>
          </a:p>
          <a:p>
            <a:pPr marL="0" indent="0">
              <a:buNone/>
            </a:pPr>
            <a:r>
              <a:rPr lang="en-GB" dirty="0"/>
              <a:t>about the electrical impulses in the heart. </a:t>
            </a:r>
          </a:p>
          <a:p>
            <a:pPr marL="0" indent="0">
              <a:buNone/>
            </a:pPr>
            <a:endParaRPr lang="en-GB" dirty="0"/>
          </a:p>
          <a:p>
            <a:pPr marL="0" indent="0">
              <a:buNone/>
            </a:pPr>
            <a:r>
              <a:rPr lang="en-GB" dirty="0"/>
              <a:t>Anomalies in electrical conduction can indicate</a:t>
            </a:r>
          </a:p>
          <a:p>
            <a:pPr marL="0" indent="0">
              <a:buNone/>
            </a:pPr>
            <a:r>
              <a:rPr lang="en-GB" dirty="0"/>
              <a:t>a particular problem or area of damage, and</a:t>
            </a:r>
          </a:p>
          <a:p>
            <a:pPr marL="0" indent="0">
              <a:buNone/>
            </a:pPr>
            <a:r>
              <a:rPr lang="en-GB" dirty="0"/>
              <a:t>this helps in diagnosing cardiac conditions and</a:t>
            </a:r>
          </a:p>
          <a:p>
            <a:pPr marL="0" indent="0">
              <a:buNone/>
            </a:pPr>
            <a:r>
              <a:rPr lang="en-GB" dirty="0"/>
              <a:t>in planning for procedures or treatments. </a:t>
            </a:r>
          </a:p>
        </p:txBody>
      </p:sp>
    </p:spTree>
    <p:extLst>
      <p:ext uri="{BB962C8B-B14F-4D97-AF65-F5344CB8AC3E}">
        <p14:creationId xmlns:p14="http://schemas.microsoft.com/office/powerpoint/2010/main" val="18893739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B54E86-BE1D-439E-8113-5BA1FCD32805}"/>
              </a:ext>
            </a:extLst>
          </p:cNvPr>
          <p:cNvSpPr>
            <a:spLocks noGrp="1"/>
          </p:cNvSpPr>
          <p:nvPr>
            <p:ph type="title"/>
          </p:nvPr>
        </p:nvSpPr>
        <p:spPr/>
        <p:txBody>
          <a:bodyPr>
            <a:normAutofit fontScale="90000"/>
          </a:bodyPr>
          <a:lstStyle/>
          <a:p>
            <a:pPr algn="ctr"/>
            <a:r>
              <a:rPr lang="en-GB"/>
              <a:t>Electrocardiograms </a:t>
            </a:r>
            <a:br>
              <a:rPr lang="en-GB"/>
            </a:br>
            <a:r>
              <a:rPr lang="en-GB" sz="2025"/>
              <a:t>provide visual information about the electrical impulses in the heart. </a:t>
            </a:r>
            <a:br>
              <a:rPr lang="en-GB" sz="2025"/>
            </a:br>
            <a:endParaRPr lang="en-GB" sz="2025" dirty="0"/>
          </a:p>
        </p:txBody>
      </p:sp>
      <p:sp>
        <p:nvSpPr>
          <p:cNvPr id="5" name="Content Placeholder 4">
            <a:extLst>
              <a:ext uri="{FF2B5EF4-FFF2-40B4-BE49-F238E27FC236}">
                <a16:creationId xmlns:a16="http://schemas.microsoft.com/office/drawing/2014/main" id="{5EEF7CD3-4414-4C73-84A9-DC508A5C5019}"/>
              </a:ext>
            </a:extLst>
          </p:cNvPr>
          <p:cNvSpPr>
            <a:spLocks noGrp="1"/>
          </p:cNvSpPr>
          <p:nvPr>
            <p:ph sz="half" idx="1"/>
          </p:nvPr>
        </p:nvSpPr>
        <p:spPr/>
        <p:txBody>
          <a:bodyPr>
            <a:normAutofit fontScale="70000" lnSpcReduction="20000"/>
          </a:bodyPr>
          <a:lstStyle/>
          <a:p>
            <a:pPr marL="0" indent="0">
              <a:buNone/>
            </a:pPr>
            <a:r>
              <a:rPr lang="en-GB" dirty="0"/>
              <a:t>The </a:t>
            </a:r>
            <a:r>
              <a:rPr lang="en-GB" i="1" dirty="0"/>
              <a:t>p</a:t>
            </a:r>
            <a:r>
              <a:rPr lang="en-GB" dirty="0"/>
              <a:t> wave represents electrical</a:t>
            </a:r>
          </a:p>
          <a:p>
            <a:pPr marL="0" indent="0">
              <a:buNone/>
            </a:pPr>
            <a:r>
              <a:rPr lang="en-GB" dirty="0"/>
              <a:t>signal discharge from the SA node</a:t>
            </a:r>
          </a:p>
          <a:p>
            <a:pPr marL="0" indent="0">
              <a:buNone/>
            </a:pPr>
            <a:endParaRPr lang="en-GB" dirty="0"/>
          </a:p>
          <a:p>
            <a:pPr marL="0" indent="0">
              <a:buNone/>
            </a:pPr>
            <a:r>
              <a:rPr lang="en-GB" dirty="0"/>
              <a:t>The </a:t>
            </a:r>
            <a:r>
              <a:rPr lang="en-GB" i="1" dirty="0"/>
              <a:t>QRS </a:t>
            </a:r>
            <a:r>
              <a:rPr lang="en-GB" dirty="0"/>
              <a:t>complex represents the </a:t>
            </a:r>
          </a:p>
          <a:p>
            <a:pPr marL="0" indent="0">
              <a:buNone/>
            </a:pPr>
            <a:r>
              <a:rPr lang="en-GB" dirty="0"/>
              <a:t>impulse as it spreads across the </a:t>
            </a:r>
          </a:p>
          <a:p>
            <a:pPr marL="0" indent="0">
              <a:buNone/>
            </a:pPr>
            <a:r>
              <a:rPr lang="en-GB" dirty="0"/>
              <a:t>the heart muscle generating a</a:t>
            </a:r>
          </a:p>
          <a:p>
            <a:pPr marL="0" indent="0">
              <a:buNone/>
            </a:pPr>
            <a:r>
              <a:rPr lang="en-GB" dirty="0"/>
              <a:t>contraction</a:t>
            </a:r>
          </a:p>
          <a:p>
            <a:pPr marL="0" indent="0">
              <a:buNone/>
            </a:pPr>
            <a:endParaRPr lang="en-GB" dirty="0"/>
          </a:p>
          <a:p>
            <a:pPr marL="0" indent="0">
              <a:buNone/>
            </a:pPr>
            <a:r>
              <a:rPr lang="en-GB" dirty="0"/>
              <a:t>The </a:t>
            </a:r>
            <a:r>
              <a:rPr lang="en-GB" i="1" dirty="0"/>
              <a:t>t </a:t>
            </a:r>
            <a:r>
              <a:rPr lang="en-GB" dirty="0"/>
              <a:t>wave represents the</a:t>
            </a:r>
          </a:p>
          <a:p>
            <a:pPr marL="0" indent="0">
              <a:buNone/>
            </a:pPr>
            <a:r>
              <a:rPr lang="en-GB" dirty="0"/>
              <a:t>repolarisation of the cells</a:t>
            </a:r>
          </a:p>
          <a:p>
            <a:pPr marL="0" indent="0">
              <a:buNone/>
            </a:pPr>
            <a:r>
              <a:rPr lang="en-GB" dirty="0"/>
              <a:t>resulting in the relaxation of the</a:t>
            </a:r>
          </a:p>
          <a:p>
            <a:pPr marL="0" indent="0">
              <a:buNone/>
            </a:pPr>
            <a:r>
              <a:rPr lang="en-GB" dirty="0"/>
              <a:t>heart muscle</a:t>
            </a:r>
          </a:p>
        </p:txBody>
      </p:sp>
      <p:pic>
        <p:nvPicPr>
          <p:cNvPr id="8" name="Content Placeholder 7">
            <a:extLst>
              <a:ext uri="{FF2B5EF4-FFF2-40B4-BE49-F238E27FC236}">
                <a16:creationId xmlns:a16="http://schemas.microsoft.com/office/drawing/2014/main" id="{D7D13916-86A2-4CAC-A3F7-4048BB0F6D94}"/>
              </a:ext>
            </a:extLst>
          </p:cNvPr>
          <p:cNvPicPr>
            <a:picLocks noGrp="1" noChangeAspect="1"/>
          </p:cNvPicPr>
          <p:nvPr>
            <p:ph sz="half" idx="2"/>
          </p:nvPr>
        </p:nvPicPr>
        <p:blipFill>
          <a:blip r:embed="rId2"/>
          <a:stretch>
            <a:fillRect/>
          </a:stretch>
        </p:blipFill>
        <p:spPr>
          <a:xfrm>
            <a:off x="4878372" y="2568215"/>
            <a:ext cx="3443140" cy="2921757"/>
          </a:xfrm>
          <a:prstGeom prst="rect">
            <a:avLst/>
          </a:prstGeom>
        </p:spPr>
      </p:pic>
    </p:spTree>
    <p:extLst>
      <p:ext uri="{BB962C8B-B14F-4D97-AF65-F5344CB8AC3E}">
        <p14:creationId xmlns:p14="http://schemas.microsoft.com/office/powerpoint/2010/main" val="11053649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6B972-9DF4-CFDF-C289-02AB22A7B56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E8E7A53-0271-E279-C31B-5E7111146B24}"/>
              </a:ext>
            </a:extLst>
          </p:cNvPr>
          <p:cNvSpPr>
            <a:spLocks noGrp="1"/>
          </p:cNvSpPr>
          <p:nvPr>
            <p:ph idx="1"/>
          </p:nvPr>
        </p:nvSpPr>
        <p:spPr/>
        <p:txBody>
          <a:bodyPr/>
          <a:lstStyle/>
          <a:p>
            <a:pPr marL="0" indent="0">
              <a:buNone/>
            </a:pPr>
            <a:r>
              <a:rPr lang="en-GB" dirty="0"/>
              <a:t>Describe the electrical stimulation system and process within the heart tissue.</a:t>
            </a:r>
          </a:p>
          <a:p>
            <a:pPr marL="0" indent="0">
              <a:buNone/>
            </a:pPr>
            <a:endParaRPr lang="en-GB" dirty="0"/>
          </a:p>
          <a:p>
            <a:pPr marL="0" indent="0">
              <a:buNone/>
            </a:pPr>
            <a:r>
              <a:rPr lang="en-GB" dirty="0"/>
              <a:t>Explain what the PQRS points on the ECG trace represent.</a:t>
            </a:r>
          </a:p>
          <a:p>
            <a:endParaRPr lang="en-GB" dirty="0"/>
          </a:p>
        </p:txBody>
      </p:sp>
    </p:spTree>
    <p:extLst>
      <p:ext uri="{BB962C8B-B14F-4D97-AF65-F5344CB8AC3E}">
        <p14:creationId xmlns:p14="http://schemas.microsoft.com/office/powerpoint/2010/main" val="4740862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5A55DB-56BF-4DAD-981B-112C96B4A394}"/>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2F6FB2B5-FADE-4E4D-AABC-3D31F2B973C0}"/>
              </a:ext>
            </a:extLst>
          </p:cNvPr>
          <p:cNvSpPr>
            <a:spLocks noGrp="1"/>
          </p:cNvSpPr>
          <p:nvPr>
            <p:ph idx="1"/>
          </p:nvPr>
        </p:nvSpPr>
        <p:spPr/>
        <p:txBody>
          <a:bodyPr>
            <a:normAutofit fontScale="85000" lnSpcReduction="20000"/>
          </a:bodyPr>
          <a:lstStyle/>
          <a:p>
            <a:pPr marL="0" indent="0">
              <a:buNone/>
            </a:pPr>
            <a:r>
              <a:rPr lang="en-GB" dirty="0"/>
              <a:t>This session has provided you with information</a:t>
            </a:r>
          </a:p>
          <a:p>
            <a:pPr marL="0" indent="0">
              <a:buNone/>
            </a:pPr>
            <a:r>
              <a:rPr lang="en-GB" dirty="0"/>
              <a:t>about the heart and blood circulation in the</a:t>
            </a:r>
          </a:p>
          <a:p>
            <a:pPr marL="0" indent="0">
              <a:buNone/>
            </a:pPr>
            <a:r>
              <a:rPr lang="en-GB" dirty="0"/>
              <a:t>human body. </a:t>
            </a:r>
          </a:p>
          <a:p>
            <a:pPr marL="0" indent="0">
              <a:buNone/>
            </a:pPr>
            <a:endParaRPr lang="en-GB" dirty="0"/>
          </a:p>
          <a:p>
            <a:pPr marL="0" indent="0">
              <a:buNone/>
            </a:pPr>
            <a:r>
              <a:rPr lang="en-GB" dirty="0"/>
              <a:t>You now know how the heart maintains its pumping</a:t>
            </a:r>
          </a:p>
          <a:p>
            <a:pPr marL="0" indent="0">
              <a:buNone/>
            </a:pPr>
            <a:r>
              <a:rPr lang="en-GB" dirty="0"/>
              <a:t>action.</a:t>
            </a:r>
          </a:p>
          <a:p>
            <a:pPr marL="0" indent="0">
              <a:buNone/>
            </a:pPr>
            <a:endParaRPr lang="en-GB" dirty="0"/>
          </a:p>
          <a:p>
            <a:pPr marL="0" indent="0">
              <a:buNone/>
            </a:pPr>
            <a:r>
              <a:rPr lang="en-GB" dirty="0"/>
              <a:t>You can identify some of the problems that can</a:t>
            </a:r>
          </a:p>
          <a:p>
            <a:pPr marL="0" indent="0">
              <a:buNone/>
            </a:pPr>
            <a:r>
              <a:rPr lang="en-GB" dirty="0"/>
              <a:t>affect the heart and circulation in individuals. </a:t>
            </a:r>
          </a:p>
          <a:p>
            <a:endParaRPr lang="en-GB" dirty="0"/>
          </a:p>
          <a:p>
            <a:pPr marL="0" indent="0">
              <a:buNone/>
            </a:pPr>
            <a:endParaRPr lang="en-GB" dirty="0"/>
          </a:p>
        </p:txBody>
      </p:sp>
    </p:spTree>
    <p:extLst>
      <p:ext uri="{BB962C8B-B14F-4D97-AF65-F5344CB8AC3E}">
        <p14:creationId xmlns:p14="http://schemas.microsoft.com/office/powerpoint/2010/main" val="11714098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305</TotalTime>
  <Words>2754</Words>
  <Application>Microsoft Office PowerPoint</Application>
  <PresentationFormat>On-screen Show (4:3)</PresentationFormat>
  <Paragraphs>530</Paragraphs>
  <Slides>57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Arial</vt:lpstr>
      <vt:lpstr>Calibri</vt:lpstr>
      <vt:lpstr>Myriad Pro</vt:lpstr>
      <vt:lpstr>Raleway</vt:lpstr>
      <vt:lpstr>Trebuchet MS</vt:lpstr>
      <vt:lpstr>20140311PresentationUWTSDTemplate</vt:lpstr>
      <vt:lpstr>Introduction to Physiology BMPH 5023</vt:lpstr>
      <vt:lpstr>Classroom expectations</vt:lpstr>
      <vt:lpstr>Body systems</vt:lpstr>
      <vt:lpstr>Assessment</vt:lpstr>
      <vt:lpstr>Aims for Today</vt:lpstr>
      <vt:lpstr> The Circulatory System  The circulatory and vascular system is divided into two parts: </vt:lpstr>
      <vt:lpstr>The blood vessels</vt:lpstr>
      <vt:lpstr>Arteries and veins – the basic structures</vt:lpstr>
      <vt:lpstr> Arteries and arterioles  </vt:lpstr>
      <vt:lpstr>Arteries link to veins –   via arterioles and venules connected by a capillary network</vt:lpstr>
      <vt:lpstr>Veins and venules</vt:lpstr>
      <vt:lpstr>The structure of arteries and veins</vt:lpstr>
      <vt:lpstr> The structure of arteries and veins  </vt:lpstr>
      <vt:lpstr>Arteries</vt:lpstr>
      <vt:lpstr>Veins</vt:lpstr>
      <vt:lpstr>Activity: Complete the chart to compare the structure of arteries and veins</vt:lpstr>
      <vt:lpstr>   Capillaries - form a network of tiny vessels linking the smallest arterioles  to the smallest venules.   </vt:lpstr>
      <vt:lpstr>Blood vessels cont…</vt:lpstr>
      <vt:lpstr> Control of blood vessel diameter </vt:lpstr>
      <vt:lpstr> The heart </vt:lpstr>
      <vt:lpstr>The heart is composed of 3 layers of tissue</vt:lpstr>
      <vt:lpstr>Heart tissue</vt:lpstr>
      <vt:lpstr> The Heart Structure </vt:lpstr>
      <vt:lpstr>Cont…</vt:lpstr>
      <vt:lpstr>Heart valves</vt:lpstr>
      <vt:lpstr>Cont…</vt:lpstr>
      <vt:lpstr> The blood supply to the heart  </vt:lpstr>
      <vt:lpstr>  The coronary arteries  </vt:lpstr>
      <vt:lpstr>Conclusion</vt:lpstr>
      <vt:lpstr>Break time</vt:lpstr>
      <vt:lpstr>The circulation</vt:lpstr>
      <vt:lpstr>Introduction</vt:lpstr>
      <vt:lpstr> Recap: The Heart Structure </vt:lpstr>
      <vt:lpstr>Cont…</vt:lpstr>
      <vt:lpstr>Blood flow through the heart </vt:lpstr>
      <vt:lpstr> The process </vt:lpstr>
      <vt:lpstr>The process….</vt:lpstr>
      <vt:lpstr>The process…</vt:lpstr>
      <vt:lpstr>The process…</vt:lpstr>
      <vt:lpstr>The process  (diagram) </vt:lpstr>
      <vt:lpstr> The heart as a pump </vt:lpstr>
      <vt:lpstr>cont…</vt:lpstr>
      <vt:lpstr> Remember that:  </vt:lpstr>
      <vt:lpstr> The Conduction System </vt:lpstr>
      <vt:lpstr>The conduction system…</vt:lpstr>
      <vt:lpstr>The conduction process</vt:lpstr>
      <vt:lpstr>The conduction process…</vt:lpstr>
      <vt:lpstr>The conduction process…</vt:lpstr>
      <vt:lpstr>The conduction process…</vt:lpstr>
      <vt:lpstr>The conduction process</vt:lpstr>
      <vt:lpstr>Activity</vt:lpstr>
      <vt:lpstr> Summary: </vt:lpstr>
      <vt:lpstr>The heart rate </vt:lpstr>
      <vt:lpstr>Electrocardiograms </vt:lpstr>
      <vt:lpstr>Electrocardiograms  provide visual information about the electrical impulses in the heart.  </vt:lpstr>
      <vt:lpstr>Activity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89</cp:revision>
  <dcterms:created xsi:type="dcterms:W3CDTF">2015-04-14T15:21:28Z</dcterms:created>
  <dcterms:modified xsi:type="dcterms:W3CDTF">2025-05-01T13:49:10Z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