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3" r:id="rId1"/>
  </p:sldMasterIdLst>
  <p:notesMasterIdLst>
    <p:notesMasterId r:id="rId14"/>
  </p:notesMasterIdLst>
  <p:sldIdLst>
    <p:sldId id="256" r:id="rId2"/>
    <p:sldId id="257" r:id="rId3"/>
    <p:sldId id="264" r:id="rId4"/>
    <p:sldId id="274" r:id="rId5"/>
    <p:sldId id="275" r:id="rId6"/>
    <p:sldId id="276" r:id="rId7"/>
    <p:sldId id="277" r:id="rId8"/>
    <p:sldId id="278" r:id="rId9"/>
    <p:sldId id="279" r:id="rId10"/>
    <p:sldId id="280" r:id="rId11"/>
    <p:sldId id="281" r:id="rId12"/>
    <p:sldId id="273"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12" autoAdjust="0"/>
    <p:restoredTop sz="60909" autoAdjust="0"/>
  </p:normalViewPr>
  <p:slideViewPr>
    <p:cSldViewPr snapToGrid="0">
      <p:cViewPr varScale="1">
        <p:scale>
          <a:sx n="45" d="100"/>
          <a:sy n="45" d="100"/>
        </p:scale>
        <p:origin x="1656"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628228-BF70-4C73-996F-56641FE74BB6}" type="datetimeFigureOut">
              <a:rPr lang="en-GB" smtClean="0"/>
              <a:t>03/07/2020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31D2C4-129F-4035-88A2-29BAF85F8671}" type="slidenum">
              <a:rPr lang="en-GB" smtClean="0"/>
              <a:t>‹#›</a:t>
            </a:fld>
            <a:endParaRPr lang="en-GB"/>
          </a:p>
        </p:txBody>
      </p:sp>
    </p:spTree>
    <p:extLst>
      <p:ext uri="{BB962C8B-B14F-4D97-AF65-F5344CB8AC3E}">
        <p14:creationId xmlns:p14="http://schemas.microsoft.com/office/powerpoint/2010/main" val="28835224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D31D2C4-129F-4035-88A2-29BAF85F8671}" type="slidenum">
              <a:rPr lang="en-GB" smtClean="0"/>
              <a:t>2</a:t>
            </a:fld>
            <a:endParaRPr lang="en-GB"/>
          </a:p>
        </p:txBody>
      </p:sp>
    </p:spTree>
    <p:extLst>
      <p:ext uri="{BB962C8B-B14F-4D97-AF65-F5344CB8AC3E}">
        <p14:creationId xmlns:p14="http://schemas.microsoft.com/office/powerpoint/2010/main" val="23155238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this report, the financial ratios of Gatsby Grange will be calculated by using their financial statements. This report will include an analysis of ratios and their fluctuations in order to understand why they are important for hotel management. Lastly in this report, benefits and limitations of ratio analysis will be identified and analysed that impact the decision making of hotel and tourism industry</a:t>
            </a:r>
            <a:r>
              <a:rPr lang="en-IN" sz="1200" kern="1200" dirty="0">
                <a:solidFill>
                  <a:schemeClr val="tx1"/>
                </a:solidFill>
                <a:effectLst/>
                <a:latin typeface="+mn-lt"/>
                <a:ea typeface="+mn-ea"/>
                <a:cs typeface="+mn-cs"/>
              </a:rPr>
              <a:t> (</a:t>
            </a:r>
            <a:r>
              <a:rPr lang="en-IN" sz="1200" kern="1200" dirty="0" err="1">
                <a:solidFill>
                  <a:schemeClr val="tx1"/>
                </a:solidFill>
                <a:effectLst/>
                <a:latin typeface="+mn-lt"/>
                <a:ea typeface="+mn-ea"/>
                <a:cs typeface="+mn-cs"/>
              </a:rPr>
              <a:t>Kansal</a:t>
            </a:r>
            <a:r>
              <a:rPr lang="en-IN" sz="1200" kern="1200" dirty="0">
                <a:solidFill>
                  <a:schemeClr val="tx1"/>
                </a:solidFill>
                <a:effectLst/>
                <a:latin typeface="+mn-lt"/>
                <a:ea typeface="+mn-ea"/>
                <a:cs typeface="+mn-cs"/>
              </a:rPr>
              <a:t>, Joshi and </a:t>
            </a:r>
            <a:r>
              <a:rPr lang="en-IN" sz="1200" kern="1200" dirty="0" err="1">
                <a:solidFill>
                  <a:schemeClr val="tx1"/>
                </a:solidFill>
                <a:effectLst/>
                <a:latin typeface="+mn-lt"/>
                <a:ea typeface="+mn-ea"/>
                <a:cs typeface="+mn-cs"/>
              </a:rPr>
              <a:t>Batra</a:t>
            </a:r>
            <a:r>
              <a:rPr lang="en-IN" sz="1200" kern="1200" dirty="0">
                <a:solidFill>
                  <a:schemeClr val="tx1"/>
                </a:solidFill>
                <a:effectLst/>
                <a:latin typeface="+mn-lt"/>
                <a:ea typeface="+mn-ea"/>
                <a:cs typeface="+mn-cs"/>
              </a:rPr>
              <a:t>, 2014)</a:t>
            </a:r>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7D31D2C4-129F-4035-88A2-29BAF85F8671}" type="slidenum">
              <a:rPr lang="en-GB" smtClean="0"/>
              <a:t>3</a:t>
            </a:fld>
            <a:endParaRPr lang="en-GB"/>
          </a:p>
        </p:txBody>
      </p:sp>
    </p:spTree>
    <p:extLst>
      <p:ext uri="{BB962C8B-B14F-4D97-AF65-F5344CB8AC3E}">
        <p14:creationId xmlns:p14="http://schemas.microsoft.com/office/powerpoint/2010/main" val="30475537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D31D2C4-129F-4035-88A2-29BAF85F8671}" type="slidenum">
              <a:rPr lang="en-GB" smtClean="0"/>
              <a:t>4</a:t>
            </a:fld>
            <a:endParaRPr lang="en-GB"/>
          </a:p>
        </p:txBody>
      </p:sp>
    </p:spTree>
    <p:extLst>
      <p:ext uri="{BB962C8B-B14F-4D97-AF65-F5344CB8AC3E}">
        <p14:creationId xmlns:p14="http://schemas.microsoft.com/office/powerpoint/2010/main" val="24722264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D31D2C4-129F-4035-88A2-29BAF85F8671}" type="slidenum">
              <a:rPr lang="en-GB" smtClean="0"/>
              <a:t>5</a:t>
            </a:fld>
            <a:endParaRPr lang="en-GB"/>
          </a:p>
        </p:txBody>
      </p:sp>
    </p:spTree>
    <p:extLst>
      <p:ext uri="{BB962C8B-B14F-4D97-AF65-F5344CB8AC3E}">
        <p14:creationId xmlns:p14="http://schemas.microsoft.com/office/powerpoint/2010/main" val="3600171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D31D2C4-129F-4035-88A2-29BAF85F8671}" type="slidenum">
              <a:rPr lang="en-GB" smtClean="0"/>
              <a:t>6</a:t>
            </a:fld>
            <a:endParaRPr lang="en-GB"/>
          </a:p>
        </p:txBody>
      </p:sp>
    </p:spTree>
    <p:extLst>
      <p:ext uri="{BB962C8B-B14F-4D97-AF65-F5344CB8AC3E}">
        <p14:creationId xmlns:p14="http://schemas.microsoft.com/office/powerpoint/2010/main" val="11813642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D31D2C4-129F-4035-88A2-29BAF85F8671}" type="slidenum">
              <a:rPr lang="en-GB" smtClean="0"/>
              <a:t>7</a:t>
            </a:fld>
            <a:endParaRPr lang="en-GB"/>
          </a:p>
        </p:txBody>
      </p:sp>
    </p:spTree>
    <p:extLst>
      <p:ext uri="{BB962C8B-B14F-4D97-AF65-F5344CB8AC3E}">
        <p14:creationId xmlns:p14="http://schemas.microsoft.com/office/powerpoint/2010/main" val="38086192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Every organisation operating in any industry has its primary aim to earn profit and increase revenues for which they seek investments from external parties. This investment is provided to the business organisations after analysing the financial performance and position of the company (De George, Li and </a:t>
            </a:r>
            <a:r>
              <a:rPr lang="en-GB" sz="1200" kern="1200" dirty="0" err="1">
                <a:solidFill>
                  <a:schemeClr val="tx1"/>
                </a:solidFill>
                <a:effectLst/>
                <a:latin typeface="+mn-lt"/>
                <a:ea typeface="+mn-ea"/>
                <a:cs typeface="+mn-cs"/>
              </a:rPr>
              <a:t>Shivakumar</a:t>
            </a:r>
            <a:r>
              <a:rPr lang="en-GB" sz="1200" kern="1200" dirty="0">
                <a:solidFill>
                  <a:schemeClr val="tx1"/>
                </a:solidFill>
                <a:effectLst/>
                <a:latin typeface="+mn-lt"/>
                <a:ea typeface="+mn-ea"/>
                <a:cs typeface="+mn-cs"/>
              </a:rPr>
              <a:t>, 2016). There are various techniques through which this analysis can be done and one of the most effective techniques is ratio analysis. This technique of ratio analysis allows to analyse the information seen in the financial statements as ratios represents the summary financials of a company.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Hotel management is a procedure in which operations and financials of a hotel are analysed (De Simone, 2016). In this case, Gatsby Grange is given as the organisation in hotel industry. For hotel management, it is important to understand ratios and its fluctuation due to various reasons mentioned below:</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Measure of financial solvency – Financial statements of an organisation provides information in a form of summary (Flower and Ebbers, 2018). This summary is gained from all the transactions that are being undertaken in an accounting year. Just by looking at the financial statements, it is not possible to identify the solvency position of an organisation. In order to identify the solvency position of the company by looking at their financial statements, it is important to calculate ratios of debt equity and others. These ratios compare the debt position and equity position of the company that is not facilitated in financial statements itself. So, it can be said that it is important for hotel management to understand ratios as these ratios can provide information of solvency which is not provided in financial statements.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Trend analysis – Hotel management involves managing the financial position of a hotel and ensuring that the ability of earn profit and effective operations of the company are being maintained every year.  Only by looking at financial statements, it is not possible to analyse whether company is enhancing is financial position year by year or not (Henderson and et.al., 2015). And due to this, the ratio analysis is used. It is important to understand the fluctuations or changes in the ratios as these fluctuations helps in identifying the trends; these trends assist in gaining the information about whether the position of company is enhancing or is degrading in the market.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Forecasting and planning – Hotel and tourism industry is a marketplace that needs to be constantly analysed as the advancements in this industry are usual. Considering this, in hotel management, it is important to plan for future by effectively forecasting the future situations and scenarios (Kraft, </a:t>
            </a:r>
            <a:r>
              <a:rPr lang="en-GB" sz="1200" kern="1200" dirty="0" err="1">
                <a:solidFill>
                  <a:schemeClr val="tx1"/>
                </a:solidFill>
                <a:effectLst/>
                <a:latin typeface="+mn-lt"/>
                <a:ea typeface="+mn-ea"/>
                <a:cs typeface="+mn-cs"/>
              </a:rPr>
              <a:t>Vashishtha</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Venkatachalam</a:t>
            </a:r>
            <a:r>
              <a:rPr lang="en-GB" sz="1200" kern="1200" dirty="0">
                <a:solidFill>
                  <a:schemeClr val="tx1"/>
                </a:solidFill>
                <a:effectLst/>
                <a:latin typeface="+mn-lt"/>
                <a:ea typeface="+mn-ea"/>
                <a:cs typeface="+mn-cs"/>
              </a:rPr>
              <a:t>, 2017). Ratios are the base of planning as the ratios can be predicted by analysing the yearly trend within them. So, it can be said that the fluctuations in ratio analysis are important to understood as these are used to predict the future organisational aspects.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Gatsby Grange must also understand ratios and its fluctuations to analyse the information in their financial statements.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7D31D2C4-129F-4035-88A2-29BAF85F8671}" type="slidenum">
              <a:rPr lang="en-GB" smtClean="0"/>
              <a:t>8</a:t>
            </a:fld>
            <a:endParaRPr lang="en-GB"/>
          </a:p>
        </p:txBody>
      </p:sp>
    </p:spTree>
    <p:extLst>
      <p:ext uri="{BB962C8B-B14F-4D97-AF65-F5344CB8AC3E}">
        <p14:creationId xmlns:p14="http://schemas.microsoft.com/office/powerpoint/2010/main" val="38700354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D31D2C4-129F-4035-88A2-29BAF85F8671}" type="slidenum">
              <a:rPr lang="en-GB" smtClean="0"/>
              <a:t>9</a:t>
            </a:fld>
            <a:endParaRPr lang="en-GB"/>
          </a:p>
        </p:txBody>
      </p:sp>
    </p:spTree>
    <p:extLst>
      <p:ext uri="{BB962C8B-B14F-4D97-AF65-F5344CB8AC3E}">
        <p14:creationId xmlns:p14="http://schemas.microsoft.com/office/powerpoint/2010/main" val="21204736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D31D2C4-129F-4035-88A2-29BAF85F8671}" type="slidenum">
              <a:rPr lang="en-GB" smtClean="0"/>
              <a:t>10</a:t>
            </a:fld>
            <a:endParaRPr lang="en-GB"/>
          </a:p>
        </p:txBody>
      </p:sp>
    </p:spTree>
    <p:extLst>
      <p:ext uri="{BB962C8B-B14F-4D97-AF65-F5344CB8AC3E}">
        <p14:creationId xmlns:p14="http://schemas.microsoft.com/office/powerpoint/2010/main" val="32244740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err="1">
                <a:solidFill>
                  <a:schemeClr val="tx1"/>
                </a:solidFill>
                <a:effectLst/>
                <a:latin typeface="+mn-lt"/>
                <a:ea typeface="+mn-ea"/>
                <a:cs typeface="+mn-cs"/>
              </a:rPr>
              <a:t>Ahrendsen</a:t>
            </a:r>
            <a:r>
              <a:rPr lang="en-IN" sz="1200" kern="1200" dirty="0">
                <a:solidFill>
                  <a:schemeClr val="tx1"/>
                </a:solidFill>
                <a:effectLst/>
                <a:latin typeface="+mn-lt"/>
                <a:ea typeface="+mn-ea"/>
                <a:cs typeface="+mn-cs"/>
              </a:rPr>
              <a:t>, B.L. and </a:t>
            </a:r>
            <a:r>
              <a:rPr lang="en-IN" sz="1200" kern="1200" dirty="0" err="1">
                <a:solidFill>
                  <a:schemeClr val="tx1"/>
                </a:solidFill>
                <a:effectLst/>
                <a:latin typeface="+mn-lt"/>
                <a:ea typeface="+mn-ea"/>
                <a:cs typeface="+mn-cs"/>
              </a:rPr>
              <a:t>Katchova</a:t>
            </a:r>
            <a:r>
              <a:rPr lang="en-IN" sz="1200" kern="1200" dirty="0">
                <a:solidFill>
                  <a:schemeClr val="tx1"/>
                </a:solidFill>
                <a:effectLst/>
                <a:latin typeface="+mn-lt"/>
                <a:ea typeface="+mn-ea"/>
                <a:cs typeface="+mn-cs"/>
              </a:rPr>
              <a:t>, A.L., 2012. </a:t>
            </a:r>
            <a:r>
              <a:rPr lang="en-IN" sz="1200" i="1" kern="1200" dirty="0">
                <a:solidFill>
                  <a:schemeClr val="tx1"/>
                </a:solidFill>
                <a:effectLst/>
                <a:latin typeface="+mn-lt"/>
                <a:ea typeface="+mn-ea"/>
                <a:cs typeface="+mn-cs"/>
              </a:rPr>
              <a:t>Financial ratio analysis using ARMS data</a:t>
            </a:r>
            <a:r>
              <a:rPr lang="en-IN" sz="1200" kern="1200" dirty="0">
                <a:solidFill>
                  <a:schemeClr val="tx1"/>
                </a:solidFill>
                <a:effectLst/>
                <a:latin typeface="+mn-lt"/>
                <a:ea typeface="+mn-ea"/>
                <a:cs typeface="+mn-cs"/>
              </a:rPr>
              <a:t> (No. 1639-2016-135182).</a:t>
            </a:r>
            <a:endParaRPr lang="en-US" sz="1200" kern="1200" dirty="0">
              <a:solidFill>
                <a:schemeClr val="tx1"/>
              </a:solidFill>
              <a:effectLst/>
              <a:latin typeface="+mn-lt"/>
              <a:ea typeface="+mn-ea"/>
              <a:cs typeface="+mn-cs"/>
            </a:endParaRPr>
          </a:p>
          <a:p>
            <a:r>
              <a:rPr lang="en-IN" sz="1200" kern="1200" dirty="0" err="1">
                <a:solidFill>
                  <a:schemeClr val="tx1"/>
                </a:solidFill>
                <a:effectLst/>
                <a:latin typeface="+mn-lt"/>
                <a:ea typeface="+mn-ea"/>
                <a:cs typeface="+mn-cs"/>
              </a:rPr>
              <a:t>Kansal</a:t>
            </a:r>
            <a:r>
              <a:rPr lang="en-IN" sz="1200" kern="1200" dirty="0">
                <a:solidFill>
                  <a:schemeClr val="tx1"/>
                </a:solidFill>
                <a:effectLst/>
                <a:latin typeface="+mn-lt"/>
                <a:ea typeface="+mn-ea"/>
                <a:cs typeface="+mn-cs"/>
              </a:rPr>
              <a:t>, M., Joshi, M. and </a:t>
            </a:r>
            <a:r>
              <a:rPr lang="en-IN" sz="1200" kern="1200" dirty="0" err="1">
                <a:solidFill>
                  <a:schemeClr val="tx1"/>
                </a:solidFill>
                <a:effectLst/>
                <a:latin typeface="+mn-lt"/>
                <a:ea typeface="+mn-ea"/>
                <a:cs typeface="+mn-cs"/>
              </a:rPr>
              <a:t>Batra</a:t>
            </a:r>
            <a:r>
              <a:rPr lang="en-IN" sz="1200" kern="1200" dirty="0">
                <a:solidFill>
                  <a:schemeClr val="tx1"/>
                </a:solidFill>
                <a:effectLst/>
                <a:latin typeface="+mn-lt"/>
                <a:ea typeface="+mn-ea"/>
                <a:cs typeface="+mn-cs"/>
              </a:rPr>
              <a:t>, G.S., 2014. Determinants of corporate social responsibility disclosures: Evidence from India. </a:t>
            </a:r>
            <a:r>
              <a:rPr lang="en-IN" sz="1200" i="1" kern="1200" dirty="0">
                <a:solidFill>
                  <a:schemeClr val="tx1"/>
                </a:solidFill>
                <a:effectLst/>
                <a:latin typeface="+mn-lt"/>
                <a:ea typeface="+mn-ea"/>
                <a:cs typeface="+mn-cs"/>
              </a:rPr>
              <a:t>Advances in Accounting.</a:t>
            </a:r>
            <a:r>
              <a:rPr lang="en-IN" sz="1200" kern="1200" dirty="0">
                <a:solidFill>
                  <a:schemeClr val="tx1"/>
                </a:solidFill>
                <a:effectLst/>
                <a:latin typeface="+mn-lt"/>
                <a:ea typeface="+mn-ea"/>
                <a:cs typeface="+mn-cs"/>
              </a:rPr>
              <a:t> 30(1). pp.217-229.</a:t>
            </a:r>
            <a:endParaRPr lang="en-US" sz="1200" kern="1200" dirty="0">
              <a:solidFill>
                <a:schemeClr val="tx1"/>
              </a:solidFill>
              <a:effectLst/>
              <a:latin typeface="+mn-lt"/>
              <a:ea typeface="+mn-ea"/>
              <a:cs typeface="+mn-cs"/>
            </a:endParaRPr>
          </a:p>
          <a:p>
            <a:r>
              <a:rPr lang="en-IN" sz="1200" kern="1200" dirty="0" err="1">
                <a:solidFill>
                  <a:schemeClr val="tx1"/>
                </a:solidFill>
                <a:effectLst/>
                <a:latin typeface="+mn-lt"/>
                <a:ea typeface="+mn-ea"/>
                <a:cs typeface="+mn-cs"/>
              </a:rPr>
              <a:t>Mathuva</a:t>
            </a:r>
            <a:r>
              <a:rPr lang="en-IN" sz="1200" kern="1200" dirty="0">
                <a:solidFill>
                  <a:schemeClr val="tx1"/>
                </a:solidFill>
                <a:effectLst/>
                <a:latin typeface="+mn-lt"/>
                <a:ea typeface="+mn-ea"/>
                <a:cs typeface="+mn-cs"/>
              </a:rPr>
              <a:t>, D., 2015. The Influence of working capital management components on corporate profitability.</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Olson, K. and Groves, R.M., 2012. An examination of within-person variation in response propensity over the data collection field period.</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Ramesh, A., Berger, P.R. and Loo, R., 2012. High 5.2 peak-to-valley current ratio in Si/</a:t>
            </a:r>
            <a:r>
              <a:rPr lang="en-IN" sz="1200" kern="1200" dirty="0" err="1">
                <a:solidFill>
                  <a:schemeClr val="tx1"/>
                </a:solidFill>
                <a:effectLst/>
                <a:latin typeface="+mn-lt"/>
                <a:ea typeface="+mn-ea"/>
                <a:cs typeface="+mn-cs"/>
              </a:rPr>
              <a:t>SiGe</a:t>
            </a:r>
            <a:r>
              <a:rPr lang="en-IN" sz="1200" kern="1200" dirty="0">
                <a:solidFill>
                  <a:schemeClr val="tx1"/>
                </a:solidFill>
                <a:effectLst/>
                <a:latin typeface="+mn-lt"/>
                <a:ea typeface="+mn-ea"/>
                <a:cs typeface="+mn-cs"/>
              </a:rPr>
              <a:t> resonant </a:t>
            </a:r>
            <a:r>
              <a:rPr lang="en-IN" sz="1200" kern="1200" dirty="0" err="1">
                <a:solidFill>
                  <a:schemeClr val="tx1"/>
                </a:solidFill>
                <a:effectLst/>
                <a:latin typeface="+mn-lt"/>
                <a:ea typeface="+mn-ea"/>
                <a:cs typeface="+mn-cs"/>
              </a:rPr>
              <a:t>interband</a:t>
            </a:r>
            <a:r>
              <a:rPr lang="en-IN" sz="1200" kern="1200" dirty="0">
                <a:solidFill>
                  <a:schemeClr val="tx1"/>
                </a:solidFill>
                <a:effectLst/>
                <a:latin typeface="+mn-lt"/>
                <a:ea typeface="+mn-ea"/>
                <a:cs typeface="+mn-cs"/>
              </a:rPr>
              <a:t> tunnel diodes grown by chemical </a:t>
            </a:r>
            <a:r>
              <a:rPr lang="en-IN" sz="1200" kern="1200" dirty="0" err="1">
                <a:solidFill>
                  <a:schemeClr val="tx1"/>
                </a:solidFill>
                <a:effectLst/>
                <a:latin typeface="+mn-lt"/>
                <a:ea typeface="+mn-ea"/>
                <a:cs typeface="+mn-cs"/>
              </a:rPr>
              <a:t>vapor</a:t>
            </a:r>
            <a:r>
              <a:rPr lang="en-IN" sz="1200" kern="1200" dirty="0">
                <a:solidFill>
                  <a:schemeClr val="tx1"/>
                </a:solidFill>
                <a:effectLst/>
                <a:latin typeface="+mn-lt"/>
                <a:ea typeface="+mn-ea"/>
                <a:cs typeface="+mn-cs"/>
              </a:rPr>
              <a:t> deposition. </a:t>
            </a:r>
            <a:r>
              <a:rPr lang="en-IN" sz="1200" i="1" kern="1200" dirty="0">
                <a:solidFill>
                  <a:schemeClr val="tx1"/>
                </a:solidFill>
                <a:effectLst/>
                <a:latin typeface="+mn-lt"/>
                <a:ea typeface="+mn-ea"/>
                <a:cs typeface="+mn-cs"/>
              </a:rPr>
              <a:t>Applied Physics Letters.</a:t>
            </a:r>
            <a:r>
              <a:rPr lang="en-IN" sz="1200" kern="1200" dirty="0">
                <a:solidFill>
                  <a:schemeClr val="tx1"/>
                </a:solidFill>
                <a:effectLst/>
                <a:latin typeface="+mn-lt"/>
                <a:ea typeface="+mn-ea"/>
                <a:cs typeface="+mn-cs"/>
              </a:rPr>
              <a:t> 100(9). p.092104.</a:t>
            </a:r>
            <a:endParaRPr lang="en-US" sz="1200" kern="1200" dirty="0">
              <a:solidFill>
                <a:schemeClr val="tx1"/>
              </a:solidFill>
              <a:effectLst/>
              <a:latin typeface="+mn-lt"/>
              <a:ea typeface="+mn-ea"/>
              <a:cs typeface="+mn-cs"/>
            </a:endParaRPr>
          </a:p>
          <a:p>
            <a:r>
              <a:rPr lang="en-IN" sz="1200" kern="1200" dirty="0" err="1">
                <a:solidFill>
                  <a:schemeClr val="tx1"/>
                </a:solidFill>
                <a:effectLst/>
                <a:latin typeface="+mn-lt"/>
                <a:ea typeface="+mn-ea"/>
                <a:cs typeface="+mn-cs"/>
              </a:rPr>
              <a:t>Rehman</a:t>
            </a:r>
            <a:r>
              <a:rPr lang="en-IN" sz="1200" kern="1200" dirty="0">
                <a:solidFill>
                  <a:schemeClr val="tx1"/>
                </a:solidFill>
                <a:effectLst/>
                <a:latin typeface="+mn-lt"/>
                <a:ea typeface="+mn-ea"/>
                <a:cs typeface="+mn-cs"/>
              </a:rPr>
              <a:t>, S.S.F.U., 2013. Relationship between financial leverage and financial performance: Empirical evidence of listed sugar companies of Pakistan. </a:t>
            </a:r>
            <a:r>
              <a:rPr lang="en-IN" sz="1200" i="1" kern="1200" dirty="0">
                <a:solidFill>
                  <a:schemeClr val="tx1"/>
                </a:solidFill>
                <a:effectLst/>
                <a:latin typeface="+mn-lt"/>
                <a:ea typeface="+mn-ea"/>
                <a:cs typeface="+mn-cs"/>
              </a:rPr>
              <a:t>Global Journal of Management and Business Research</a:t>
            </a:r>
            <a:r>
              <a:rPr lang="en-IN" sz="120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Singh, H.P., Kumar, S. and </a:t>
            </a:r>
            <a:r>
              <a:rPr lang="en-IN" sz="1200" kern="1200" dirty="0" err="1">
                <a:solidFill>
                  <a:schemeClr val="tx1"/>
                </a:solidFill>
                <a:effectLst/>
                <a:latin typeface="+mn-lt"/>
                <a:ea typeface="+mn-ea"/>
                <a:cs typeface="+mn-cs"/>
              </a:rPr>
              <a:t>Colombage</a:t>
            </a:r>
            <a:r>
              <a:rPr lang="en-IN" sz="1200" kern="1200" dirty="0">
                <a:solidFill>
                  <a:schemeClr val="tx1"/>
                </a:solidFill>
                <a:effectLst/>
                <a:latin typeface="+mn-lt"/>
                <a:ea typeface="+mn-ea"/>
                <a:cs typeface="+mn-cs"/>
              </a:rPr>
              <a:t>, S., 2017. Working capital management and firm profitability: a meta-analysis. </a:t>
            </a:r>
            <a:r>
              <a:rPr lang="en-IN" sz="1200" i="1" kern="1200" dirty="0">
                <a:solidFill>
                  <a:schemeClr val="tx1"/>
                </a:solidFill>
                <a:effectLst/>
                <a:latin typeface="+mn-lt"/>
                <a:ea typeface="+mn-ea"/>
                <a:cs typeface="+mn-cs"/>
              </a:rPr>
              <a:t>Qualitative Research in Financial Markets</a:t>
            </a:r>
            <a:r>
              <a:rPr lang="en-IN" sz="120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Camilleri</a:t>
            </a:r>
            <a:r>
              <a:rPr lang="en-GB" sz="1200" kern="1200" dirty="0">
                <a:solidFill>
                  <a:schemeClr val="tx1"/>
                </a:solidFill>
                <a:effectLst/>
                <a:latin typeface="+mn-lt"/>
                <a:ea typeface="+mn-ea"/>
                <a:cs typeface="+mn-cs"/>
              </a:rPr>
              <a:t>, M.A., 2015. Valuing stakeholder engagement and sustainability reporting. </a:t>
            </a:r>
            <a:r>
              <a:rPr lang="en-GB" sz="1200" i="1" kern="1200" dirty="0">
                <a:solidFill>
                  <a:schemeClr val="tx1"/>
                </a:solidFill>
                <a:effectLst/>
                <a:latin typeface="+mn-lt"/>
                <a:ea typeface="+mn-ea"/>
                <a:cs typeface="+mn-cs"/>
              </a:rPr>
              <a:t>Corporate Reputation Review</a:t>
            </a:r>
            <a:r>
              <a:rPr lang="en-GB" sz="1200" kern="1200" dirty="0">
                <a:solidFill>
                  <a:schemeClr val="tx1"/>
                </a:solidFill>
                <a:effectLst/>
                <a:latin typeface="+mn-lt"/>
                <a:ea typeface="+mn-ea"/>
                <a:cs typeface="+mn-cs"/>
              </a:rPr>
              <a:t>. 18(3). pp.210-222.</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Capkun</a:t>
            </a:r>
            <a:r>
              <a:rPr lang="en-GB" sz="1200" kern="1200" dirty="0">
                <a:solidFill>
                  <a:schemeClr val="tx1"/>
                </a:solidFill>
                <a:effectLst/>
                <a:latin typeface="+mn-lt"/>
                <a:ea typeface="+mn-ea"/>
                <a:cs typeface="+mn-cs"/>
              </a:rPr>
              <a:t>, V., Collins, D. and </a:t>
            </a:r>
            <a:r>
              <a:rPr lang="en-GB" sz="1200" kern="1200" dirty="0" err="1">
                <a:solidFill>
                  <a:schemeClr val="tx1"/>
                </a:solidFill>
                <a:effectLst/>
                <a:latin typeface="+mn-lt"/>
                <a:ea typeface="+mn-ea"/>
                <a:cs typeface="+mn-cs"/>
              </a:rPr>
              <a:t>Jeanjean</a:t>
            </a:r>
            <a:r>
              <a:rPr lang="en-GB" sz="1200" kern="1200" dirty="0">
                <a:solidFill>
                  <a:schemeClr val="tx1"/>
                </a:solidFill>
                <a:effectLst/>
                <a:latin typeface="+mn-lt"/>
                <a:ea typeface="+mn-ea"/>
                <a:cs typeface="+mn-cs"/>
              </a:rPr>
              <a:t>, T., 2016. The effect of IAS/IFRS adoption on earnings management (smoothing): A closer look at competing explanations. </a:t>
            </a:r>
            <a:r>
              <a:rPr lang="en-GB" sz="1200" i="1" kern="1200" dirty="0">
                <a:solidFill>
                  <a:schemeClr val="tx1"/>
                </a:solidFill>
                <a:effectLst/>
                <a:latin typeface="+mn-lt"/>
                <a:ea typeface="+mn-ea"/>
                <a:cs typeface="+mn-cs"/>
              </a:rPr>
              <a:t>Journal of Accounting and Public Policy.</a:t>
            </a:r>
            <a:r>
              <a:rPr lang="en-GB" sz="1200" kern="1200" dirty="0">
                <a:solidFill>
                  <a:schemeClr val="tx1"/>
                </a:solidFill>
                <a:effectLst/>
                <a:latin typeface="+mn-lt"/>
                <a:ea typeface="+mn-ea"/>
                <a:cs typeface="+mn-cs"/>
              </a:rPr>
              <a:t> 35(4). pp.352-394.</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Christensen, H. B. and et.al., 2015. Incentives or standards: What determines accounting quality changes around IFRS adoption?. </a:t>
            </a:r>
            <a:r>
              <a:rPr lang="en-GB" sz="1200" i="1" kern="1200" dirty="0">
                <a:solidFill>
                  <a:schemeClr val="tx1"/>
                </a:solidFill>
                <a:effectLst/>
                <a:latin typeface="+mn-lt"/>
                <a:ea typeface="+mn-ea"/>
                <a:cs typeface="+mn-cs"/>
              </a:rPr>
              <a:t>European Accounting Review.</a:t>
            </a:r>
            <a:r>
              <a:rPr lang="en-GB" sz="1200" kern="1200" dirty="0">
                <a:solidFill>
                  <a:schemeClr val="tx1"/>
                </a:solidFill>
                <a:effectLst/>
                <a:latin typeface="+mn-lt"/>
                <a:ea typeface="+mn-ea"/>
                <a:cs typeface="+mn-cs"/>
              </a:rPr>
              <a:t> 24(1). pp.31-61.</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Clatworthy</a:t>
            </a:r>
            <a:r>
              <a:rPr lang="en-GB" sz="1200" kern="1200" dirty="0">
                <a:solidFill>
                  <a:schemeClr val="tx1"/>
                </a:solidFill>
                <a:effectLst/>
                <a:latin typeface="+mn-lt"/>
                <a:ea typeface="+mn-ea"/>
                <a:cs typeface="+mn-cs"/>
              </a:rPr>
              <a:t>, M.A. and Peel, M.J., 2016. The timeliness of UK private company financial reporting: Regulatory and economic influences. </a:t>
            </a:r>
            <a:r>
              <a:rPr lang="en-GB" sz="1200" i="1" kern="1200" dirty="0">
                <a:solidFill>
                  <a:schemeClr val="tx1"/>
                </a:solidFill>
                <a:effectLst/>
                <a:latin typeface="+mn-lt"/>
                <a:ea typeface="+mn-ea"/>
                <a:cs typeface="+mn-cs"/>
              </a:rPr>
              <a:t>The British Accounting Review.</a:t>
            </a:r>
            <a:r>
              <a:rPr lang="en-GB" sz="1200" kern="1200" dirty="0">
                <a:solidFill>
                  <a:schemeClr val="tx1"/>
                </a:solidFill>
                <a:effectLst/>
                <a:latin typeface="+mn-lt"/>
                <a:ea typeface="+mn-ea"/>
                <a:cs typeface="+mn-cs"/>
              </a:rPr>
              <a:t>48(3). pp.297-315.</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De George, E. T., Li, X. and </a:t>
            </a:r>
            <a:r>
              <a:rPr lang="en-GB" sz="1200" kern="1200" dirty="0" err="1">
                <a:solidFill>
                  <a:schemeClr val="tx1"/>
                </a:solidFill>
                <a:effectLst/>
                <a:latin typeface="+mn-lt"/>
                <a:ea typeface="+mn-ea"/>
                <a:cs typeface="+mn-cs"/>
              </a:rPr>
              <a:t>Shivakumar</a:t>
            </a:r>
            <a:r>
              <a:rPr lang="en-GB" sz="1200" kern="1200" dirty="0">
                <a:solidFill>
                  <a:schemeClr val="tx1"/>
                </a:solidFill>
                <a:effectLst/>
                <a:latin typeface="+mn-lt"/>
                <a:ea typeface="+mn-ea"/>
                <a:cs typeface="+mn-cs"/>
              </a:rPr>
              <a:t>, L., 2016. A review of the IFRS adoption literature. </a:t>
            </a:r>
            <a:r>
              <a:rPr lang="en-GB" sz="1200" i="1" kern="1200" dirty="0">
                <a:solidFill>
                  <a:schemeClr val="tx1"/>
                </a:solidFill>
                <a:effectLst/>
                <a:latin typeface="+mn-lt"/>
                <a:ea typeface="+mn-ea"/>
                <a:cs typeface="+mn-cs"/>
              </a:rPr>
              <a:t>Review of Accounting Studies.</a:t>
            </a:r>
            <a:r>
              <a:rPr lang="en-GB" sz="1200" kern="1200" dirty="0">
                <a:solidFill>
                  <a:schemeClr val="tx1"/>
                </a:solidFill>
                <a:effectLst/>
                <a:latin typeface="+mn-lt"/>
                <a:ea typeface="+mn-ea"/>
                <a:cs typeface="+mn-cs"/>
              </a:rPr>
              <a:t> 21(3). pp.898-1004.</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De Simone, L., 2016. Does a common set of accounting standards affect tax-motivated income shifting for multinational firms?. </a:t>
            </a:r>
            <a:r>
              <a:rPr lang="en-GB" sz="1200" i="1" kern="1200" dirty="0">
                <a:solidFill>
                  <a:schemeClr val="tx1"/>
                </a:solidFill>
                <a:effectLst/>
                <a:latin typeface="+mn-lt"/>
                <a:ea typeface="+mn-ea"/>
                <a:cs typeface="+mn-cs"/>
              </a:rPr>
              <a:t>Journal of Accounting and Economics.</a:t>
            </a:r>
            <a:r>
              <a:rPr lang="en-GB" sz="1200" kern="1200" dirty="0">
                <a:solidFill>
                  <a:schemeClr val="tx1"/>
                </a:solidFill>
                <a:effectLst/>
                <a:latin typeface="+mn-lt"/>
                <a:ea typeface="+mn-ea"/>
                <a:cs typeface="+mn-cs"/>
              </a:rPr>
              <a:t> 61(1). pp.145-165.</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Flower, J. and Ebbers, G., 2018. </a:t>
            </a:r>
            <a:r>
              <a:rPr lang="en-GB" sz="1200" i="1" kern="1200" dirty="0">
                <a:solidFill>
                  <a:schemeClr val="tx1"/>
                </a:solidFill>
                <a:effectLst/>
                <a:latin typeface="+mn-lt"/>
                <a:ea typeface="+mn-ea"/>
                <a:cs typeface="+mn-cs"/>
              </a:rPr>
              <a:t>Global financial reporting</a:t>
            </a:r>
            <a:r>
              <a:rPr lang="en-GB" sz="1200" kern="1200" dirty="0">
                <a:solidFill>
                  <a:schemeClr val="tx1"/>
                </a:solidFill>
                <a:effectLst/>
                <a:latin typeface="+mn-lt"/>
                <a:ea typeface="+mn-ea"/>
                <a:cs typeface="+mn-cs"/>
              </a:rPr>
              <a:t>. Macmillan International Higher Education.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Henderson, S. and et.al., 2015. </a:t>
            </a:r>
            <a:r>
              <a:rPr lang="en-GB" sz="1200" i="1" kern="1200" dirty="0">
                <a:solidFill>
                  <a:schemeClr val="tx1"/>
                </a:solidFill>
                <a:effectLst/>
                <a:latin typeface="+mn-lt"/>
                <a:ea typeface="+mn-ea"/>
                <a:cs typeface="+mn-cs"/>
              </a:rPr>
              <a:t>Issues in financial accounting</a:t>
            </a:r>
            <a:r>
              <a:rPr lang="en-GB" sz="1200" kern="1200" dirty="0">
                <a:solidFill>
                  <a:schemeClr val="tx1"/>
                </a:solidFill>
                <a:effectLst/>
                <a:latin typeface="+mn-lt"/>
                <a:ea typeface="+mn-ea"/>
                <a:cs typeface="+mn-cs"/>
              </a:rPr>
              <a:t>. Pearson Higher Education AU.</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Kraft, A. G., </a:t>
            </a:r>
            <a:r>
              <a:rPr lang="en-GB" sz="1200" kern="1200" dirty="0" err="1">
                <a:solidFill>
                  <a:schemeClr val="tx1"/>
                </a:solidFill>
                <a:effectLst/>
                <a:latin typeface="+mn-lt"/>
                <a:ea typeface="+mn-ea"/>
                <a:cs typeface="+mn-cs"/>
              </a:rPr>
              <a:t>Vashishtha</a:t>
            </a:r>
            <a:r>
              <a:rPr lang="en-GB" sz="1200" kern="1200" dirty="0">
                <a:solidFill>
                  <a:schemeClr val="tx1"/>
                </a:solidFill>
                <a:effectLst/>
                <a:latin typeface="+mn-lt"/>
                <a:ea typeface="+mn-ea"/>
                <a:cs typeface="+mn-cs"/>
              </a:rPr>
              <a:t>, R. and </a:t>
            </a:r>
            <a:r>
              <a:rPr lang="en-GB" sz="1200" kern="1200" dirty="0" err="1">
                <a:solidFill>
                  <a:schemeClr val="tx1"/>
                </a:solidFill>
                <a:effectLst/>
                <a:latin typeface="+mn-lt"/>
                <a:ea typeface="+mn-ea"/>
                <a:cs typeface="+mn-cs"/>
              </a:rPr>
              <a:t>Venkatachalam</a:t>
            </a:r>
            <a:r>
              <a:rPr lang="en-GB" sz="1200" kern="1200" dirty="0">
                <a:solidFill>
                  <a:schemeClr val="tx1"/>
                </a:solidFill>
                <a:effectLst/>
                <a:latin typeface="+mn-lt"/>
                <a:ea typeface="+mn-ea"/>
                <a:cs typeface="+mn-cs"/>
              </a:rPr>
              <a:t>, M., 2017. Frequent financial reporting and managerial myopia. </a:t>
            </a:r>
            <a:r>
              <a:rPr lang="en-GB" sz="1200" i="1" kern="1200" dirty="0">
                <a:solidFill>
                  <a:schemeClr val="tx1"/>
                </a:solidFill>
                <a:effectLst/>
                <a:latin typeface="+mn-lt"/>
                <a:ea typeface="+mn-ea"/>
                <a:cs typeface="+mn-cs"/>
              </a:rPr>
              <a:t>The Accounting Review.</a:t>
            </a:r>
            <a:r>
              <a:rPr lang="en-GB" sz="1200" kern="1200" dirty="0">
                <a:solidFill>
                  <a:schemeClr val="tx1"/>
                </a:solidFill>
                <a:effectLst/>
                <a:latin typeface="+mn-lt"/>
                <a:ea typeface="+mn-ea"/>
                <a:cs typeface="+mn-cs"/>
              </a:rPr>
              <a:t> 93(2). pp.249-275.</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Lang, M. and </a:t>
            </a:r>
            <a:r>
              <a:rPr lang="en-GB" sz="1200" kern="1200" dirty="0" err="1">
                <a:solidFill>
                  <a:schemeClr val="tx1"/>
                </a:solidFill>
                <a:effectLst/>
                <a:latin typeface="+mn-lt"/>
                <a:ea typeface="+mn-ea"/>
                <a:cs typeface="+mn-cs"/>
              </a:rPr>
              <a:t>Stice</a:t>
            </a:r>
            <a:r>
              <a:rPr lang="en-GB" sz="1200" kern="1200" dirty="0">
                <a:solidFill>
                  <a:schemeClr val="tx1"/>
                </a:solidFill>
                <a:effectLst/>
                <a:latin typeface="+mn-lt"/>
                <a:ea typeface="+mn-ea"/>
                <a:cs typeface="+mn-cs"/>
              </a:rPr>
              <a:t>-Lawrence, L., 2015. Textual analysis and international financial reporting: Large sample evidence. </a:t>
            </a:r>
            <a:r>
              <a:rPr lang="en-GB" sz="1200" i="1" kern="1200" dirty="0">
                <a:solidFill>
                  <a:schemeClr val="tx1"/>
                </a:solidFill>
                <a:effectLst/>
                <a:latin typeface="+mn-lt"/>
                <a:ea typeface="+mn-ea"/>
                <a:cs typeface="+mn-cs"/>
              </a:rPr>
              <a:t>Journal of Accounting and Economics.</a:t>
            </a:r>
            <a:r>
              <a:rPr lang="en-GB" sz="1200" kern="1200" dirty="0">
                <a:solidFill>
                  <a:schemeClr val="tx1"/>
                </a:solidFill>
                <a:effectLst/>
                <a:latin typeface="+mn-lt"/>
                <a:ea typeface="+mn-ea"/>
                <a:cs typeface="+mn-cs"/>
              </a:rPr>
              <a:t> 60(2-3). pp.110-135.</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Li, S., </a:t>
            </a:r>
            <a:r>
              <a:rPr lang="en-GB" sz="1200" kern="1200" dirty="0" err="1">
                <a:solidFill>
                  <a:schemeClr val="tx1"/>
                </a:solidFill>
                <a:effectLst/>
                <a:latin typeface="+mn-lt"/>
                <a:ea typeface="+mn-ea"/>
                <a:cs typeface="+mn-cs"/>
              </a:rPr>
              <a:t>Sougiannis</a:t>
            </a:r>
            <a:r>
              <a:rPr lang="en-GB" sz="1200" kern="1200" dirty="0">
                <a:solidFill>
                  <a:schemeClr val="tx1"/>
                </a:solidFill>
                <a:effectLst/>
                <a:latin typeface="+mn-lt"/>
                <a:ea typeface="+mn-ea"/>
                <a:cs typeface="+mn-cs"/>
              </a:rPr>
              <a:t>, T. and Wang, S., 2017. Mandatory IFRS Adoption and the Usefulness of Accounting Information in Predicting Future Earnings and Cash Flows. </a:t>
            </a:r>
            <a:r>
              <a:rPr lang="en-GB" sz="1200" i="1" kern="1200" dirty="0">
                <a:solidFill>
                  <a:schemeClr val="tx1"/>
                </a:solidFill>
                <a:effectLst/>
                <a:latin typeface="+mn-lt"/>
                <a:ea typeface="+mn-ea"/>
                <a:cs typeface="+mn-cs"/>
              </a:rPr>
              <a:t>Available at SSRN </a:t>
            </a:r>
            <a:r>
              <a:rPr lang="en-GB" sz="1200" kern="1200" dirty="0">
                <a:solidFill>
                  <a:schemeClr val="tx1"/>
                </a:solidFill>
                <a:effectLst/>
                <a:latin typeface="+mn-lt"/>
                <a:ea typeface="+mn-ea"/>
                <a:cs typeface="+mn-cs"/>
              </a:rPr>
              <a:t>2948775.</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Maynard, J., 2017. </a:t>
            </a:r>
            <a:r>
              <a:rPr lang="en-GB" sz="1200" i="1" kern="1200" dirty="0">
                <a:solidFill>
                  <a:schemeClr val="tx1"/>
                </a:solidFill>
                <a:effectLst/>
                <a:latin typeface="+mn-lt"/>
                <a:ea typeface="+mn-ea"/>
                <a:cs typeface="+mn-cs"/>
              </a:rPr>
              <a:t>Financial accounting, reporting, and analysis</a:t>
            </a:r>
            <a:r>
              <a:rPr lang="en-GB" sz="1200" kern="1200" dirty="0">
                <a:solidFill>
                  <a:schemeClr val="tx1"/>
                </a:solidFill>
                <a:effectLst/>
                <a:latin typeface="+mn-lt"/>
                <a:ea typeface="+mn-ea"/>
                <a:cs typeface="+mn-cs"/>
              </a:rPr>
              <a:t>. Oxford University Press.</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Michelon</a:t>
            </a:r>
            <a:r>
              <a:rPr lang="en-GB" sz="1200" kern="1200" dirty="0">
                <a:solidFill>
                  <a:schemeClr val="tx1"/>
                </a:solidFill>
                <a:effectLst/>
                <a:latin typeface="+mn-lt"/>
                <a:ea typeface="+mn-ea"/>
                <a:cs typeface="+mn-cs"/>
              </a:rPr>
              <a:t>, G., </a:t>
            </a:r>
            <a:r>
              <a:rPr lang="en-GB" sz="1200" kern="1200" dirty="0" err="1">
                <a:solidFill>
                  <a:schemeClr val="tx1"/>
                </a:solidFill>
                <a:effectLst/>
                <a:latin typeface="+mn-lt"/>
                <a:ea typeface="+mn-ea"/>
                <a:cs typeface="+mn-cs"/>
              </a:rPr>
              <a:t>Pilonato</a:t>
            </a:r>
            <a:r>
              <a:rPr lang="en-GB" sz="1200" kern="1200" dirty="0">
                <a:solidFill>
                  <a:schemeClr val="tx1"/>
                </a:solidFill>
                <a:effectLst/>
                <a:latin typeface="+mn-lt"/>
                <a:ea typeface="+mn-ea"/>
                <a:cs typeface="+mn-cs"/>
              </a:rPr>
              <a:t>, S. and </a:t>
            </a:r>
            <a:r>
              <a:rPr lang="en-GB" sz="1200" kern="1200" dirty="0" err="1">
                <a:solidFill>
                  <a:schemeClr val="tx1"/>
                </a:solidFill>
                <a:effectLst/>
                <a:latin typeface="+mn-lt"/>
                <a:ea typeface="+mn-ea"/>
                <a:cs typeface="+mn-cs"/>
              </a:rPr>
              <a:t>Ricceri</a:t>
            </a:r>
            <a:r>
              <a:rPr lang="en-GB" sz="1200" kern="1200" dirty="0">
                <a:solidFill>
                  <a:schemeClr val="tx1"/>
                </a:solidFill>
                <a:effectLst/>
                <a:latin typeface="+mn-lt"/>
                <a:ea typeface="+mn-ea"/>
                <a:cs typeface="+mn-cs"/>
              </a:rPr>
              <a:t>, F., 2015. CSR reporting practices and the quality of disclosure: An empirical analysis. </a:t>
            </a:r>
            <a:r>
              <a:rPr lang="en-GB" sz="1200" i="1" kern="1200" dirty="0">
                <a:solidFill>
                  <a:schemeClr val="tx1"/>
                </a:solidFill>
                <a:effectLst/>
                <a:latin typeface="+mn-lt"/>
                <a:ea typeface="+mn-ea"/>
                <a:cs typeface="+mn-cs"/>
              </a:rPr>
              <a:t>Critical perspectives on accounting.</a:t>
            </a:r>
            <a:r>
              <a:rPr lang="en-GB" sz="1200" kern="1200" dirty="0">
                <a:solidFill>
                  <a:schemeClr val="tx1"/>
                </a:solidFill>
                <a:effectLst/>
                <a:latin typeface="+mn-lt"/>
                <a:ea typeface="+mn-ea"/>
                <a:cs typeface="+mn-cs"/>
              </a:rPr>
              <a:t> 33. pp.59-78.</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Progunova</a:t>
            </a:r>
            <a:r>
              <a:rPr lang="en-GB" sz="1200" kern="1200" dirty="0">
                <a:solidFill>
                  <a:schemeClr val="tx1"/>
                </a:solidFill>
                <a:effectLst/>
                <a:latin typeface="+mn-lt"/>
                <a:ea typeface="+mn-ea"/>
                <a:cs typeface="+mn-cs"/>
              </a:rPr>
              <a:t>, L. V. and et.al., 2018. International standards of the public sector financial reporting in ensuring economic security. </a:t>
            </a:r>
            <a:r>
              <a:rPr lang="en-GB" sz="1200" i="1" kern="1200" dirty="0" err="1">
                <a:solidFill>
                  <a:schemeClr val="tx1"/>
                </a:solidFill>
                <a:effectLst/>
                <a:latin typeface="+mn-lt"/>
                <a:ea typeface="+mn-ea"/>
                <a:cs typeface="+mn-cs"/>
              </a:rPr>
              <a:t>Revista</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Publicando</a:t>
            </a:r>
            <a:r>
              <a:rPr lang="en-GB" sz="1200" i="1" kern="1200" dirty="0">
                <a:solidFill>
                  <a:schemeClr val="tx1"/>
                </a:solidFill>
                <a:effectLst/>
                <a:latin typeface="+mn-lt"/>
                <a:ea typeface="+mn-ea"/>
                <a:cs typeface="+mn-cs"/>
              </a:rPr>
              <a:t>.</a:t>
            </a:r>
            <a:r>
              <a:rPr lang="en-GB" sz="1200" kern="1200" dirty="0">
                <a:solidFill>
                  <a:schemeClr val="tx1"/>
                </a:solidFill>
                <a:effectLst/>
                <a:latin typeface="+mn-lt"/>
                <a:ea typeface="+mn-ea"/>
                <a:cs typeface="+mn-cs"/>
              </a:rPr>
              <a:t> 5(18-2). pp.330-340.</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Da </a:t>
            </a:r>
            <a:r>
              <a:rPr lang="en-GB" sz="1200" kern="1200" dirty="0" err="1">
                <a:solidFill>
                  <a:schemeClr val="tx1"/>
                </a:solidFill>
                <a:effectLst/>
                <a:latin typeface="+mn-lt"/>
                <a:ea typeface="+mn-ea"/>
                <a:cs typeface="+mn-cs"/>
              </a:rPr>
              <a:t>Gbadji</a:t>
            </a:r>
            <a:r>
              <a:rPr lang="en-GB" sz="1200" kern="1200" dirty="0">
                <a:solidFill>
                  <a:schemeClr val="tx1"/>
                </a:solidFill>
                <a:effectLst/>
                <a:latin typeface="+mn-lt"/>
                <a:ea typeface="+mn-ea"/>
                <a:cs typeface="+mn-cs"/>
              </a:rPr>
              <a:t>, L. A. G., </a:t>
            </a:r>
            <a:r>
              <a:rPr lang="en-GB" sz="1200" kern="1200" dirty="0" err="1">
                <a:solidFill>
                  <a:schemeClr val="tx1"/>
                </a:solidFill>
                <a:effectLst/>
                <a:latin typeface="+mn-lt"/>
                <a:ea typeface="+mn-ea"/>
                <a:cs typeface="+mn-cs"/>
              </a:rPr>
              <a:t>Gailly</a:t>
            </a:r>
            <a:r>
              <a:rPr lang="en-GB" sz="1200" kern="1200" dirty="0">
                <a:solidFill>
                  <a:schemeClr val="tx1"/>
                </a:solidFill>
                <a:effectLst/>
                <a:latin typeface="+mn-lt"/>
                <a:ea typeface="+mn-ea"/>
                <a:cs typeface="+mn-cs"/>
              </a:rPr>
              <a:t>, B. and </a:t>
            </a:r>
            <a:r>
              <a:rPr lang="en-GB" sz="1200" kern="1200" dirty="0" err="1">
                <a:solidFill>
                  <a:schemeClr val="tx1"/>
                </a:solidFill>
                <a:effectLst/>
                <a:latin typeface="+mn-lt"/>
                <a:ea typeface="+mn-ea"/>
                <a:cs typeface="+mn-cs"/>
              </a:rPr>
              <a:t>Schwienbacher</a:t>
            </a:r>
            <a:r>
              <a:rPr lang="en-GB" sz="1200" kern="1200" dirty="0">
                <a:solidFill>
                  <a:schemeClr val="tx1"/>
                </a:solidFill>
                <a:effectLst/>
                <a:latin typeface="+mn-lt"/>
                <a:ea typeface="+mn-ea"/>
                <a:cs typeface="+mn-cs"/>
              </a:rPr>
              <a:t>, A., 2015. International analysis of venture capital programs of large corporations and financial institutions. </a:t>
            </a:r>
            <a:r>
              <a:rPr lang="en-GB" sz="1200" i="1" kern="1200" dirty="0">
                <a:solidFill>
                  <a:schemeClr val="tx1"/>
                </a:solidFill>
                <a:effectLst/>
                <a:latin typeface="+mn-lt"/>
                <a:ea typeface="+mn-ea"/>
                <a:cs typeface="+mn-cs"/>
              </a:rPr>
              <a:t>Entrepreneurship Theory and Practice</a:t>
            </a:r>
            <a:r>
              <a:rPr lang="en-GB" sz="1200" kern="1200" dirty="0">
                <a:solidFill>
                  <a:schemeClr val="tx1"/>
                </a:solidFill>
                <a:effectLst/>
                <a:latin typeface="+mn-lt"/>
                <a:ea typeface="+mn-ea"/>
                <a:cs typeface="+mn-cs"/>
              </a:rPr>
              <a:t>. 39(5).  pp.1213-1245.</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Hudson, A., 2017. </a:t>
            </a:r>
            <a:r>
              <a:rPr lang="en-GB" sz="1200" i="1" kern="1200" dirty="0">
                <a:solidFill>
                  <a:schemeClr val="tx1"/>
                </a:solidFill>
                <a:effectLst/>
                <a:latin typeface="+mn-lt"/>
                <a:ea typeface="+mn-ea"/>
                <a:cs typeface="+mn-cs"/>
              </a:rPr>
              <a:t>The law on financial derivatives</a:t>
            </a:r>
            <a:r>
              <a:rPr lang="en-GB" sz="1200" kern="1200" dirty="0">
                <a:solidFill>
                  <a:schemeClr val="tx1"/>
                </a:solidFill>
                <a:effectLst/>
                <a:latin typeface="+mn-lt"/>
                <a:ea typeface="+mn-ea"/>
                <a:cs typeface="+mn-cs"/>
              </a:rPr>
              <a:t> (No. 6). Sweet and Maxwell Ltd.</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Revelli</a:t>
            </a:r>
            <a:r>
              <a:rPr lang="en-GB" sz="1200" kern="1200" dirty="0">
                <a:solidFill>
                  <a:schemeClr val="tx1"/>
                </a:solidFill>
                <a:effectLst/>
                <a:latin typeface="+mn-lt"/>
                <a:ea typeface="+mn-ea"/>
                <a:cs typeface="+mn-cs"/>
              </a:rPr>
              <a:t>, C. and Viviani, J.  L., 2015. Financial performance of socially responsible investing (SRI): what have we learned? A meta‐analysis. </a:t>
            </a:r>
            <a:r>
              <a:rPr lang="en-GB" sz="1200" i="1" kern="1200" dirty="0">
                <a:solidFill>
                  <a:schemeClr val="tx1"/>
                </a:solidFill>
                <a:effectLst/>
                <a:latin typeface="+mn-lt"/>
                <a:ea typeface="+mn-ea"/>
                <a:cs typeface="+mn-cs"/>
              </a:rPr>
              <a:t>Business Ethics: A European Review</a:t>
            </a:r>
            <a:r>
              <a:rPr lang="en-GB" sz="1200" kern="1200" dirty="0">
                <a:solidFill>
                  <a:schemeClr val="tx1"/>
                </a:solidFill>
                <a:effectLst/>
                <a:latin typeface="+mn-lt"/>
                <a:ea typeface="+mn-ea"/>
                <a:cs typeface="+mn-cs"/>
              </a:rPr>
              <a:t>. 24(2).  pp.158-185.</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Schroeder, R. G., Clark, M.W. and </a:t>
            </a:r>
            <a:r>
              <a:rPr lang="en-GB" sz="1200" kern="1200" dirty="0" err="1">
                <a:solidFill>
                  <a:schemeClr val="tx1"/>
                </a:solidFill>
                <a:effectLst/>
                <a:latin typeface="+mn-lt"/>
                <a:ea typeface="+mn-ea"/>
                <a:cs typeface="+mn-cs"/>
              </a:rPr>
              <a:t>Cathey</a:t>
            </a:r>
            <a:r>
              <a:rPr lang="en-GB" sz="1200" kern="1200" dirty="0">
                <a:solidFill>
                  <a:schemeClr val="tx1"/>
                </a:solidFill>
                <a:effectLst/>
                <a:latin typeface="+mn-lt"/>
                <a:ea typeface="+mn-ea"/>
                <a:cs typeface="+mn-cs"/>
              </a:rPr>
              <a:t>, J.M., 2019. </a:t>
            </a:r>
            <a:r>
              <a:rPr lang="en-GB" sz="1200" i="1" kern="1200" dirty="0">
                <a:solidFill>
                  <a:schemeClr val="tx1"/>
                </a:solidFill>
                <a:effectLst/>
                <a:latin typeface="+mn-lt"/>
                <a:ea typeface="+mn-ea"/>
                <a:cs typeface="+mn-cs"/>
              </a:rPr>
              <a:t>Financial accounting theory and analysis: text and cases</a:t>
            </a:r>
            <a:r>
              <a:rPr lang="en-GB" sz="1200" kern="1200" dirty="0">
                <a:solidFill>
                  <a:schemeClr val="tx1"/>
                </a:solidFill>
                <a:effectLst/>
                <a:latin typeface="+mn-lt"/>
                <a:ea typeface="+mn-ea"/>
                <a:cs typeface="+mn-cs"/>
              </a:rPr>
              <a:t>. John Wiley &amp; Sons.</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7D31D2C4-129F-4035-88A2-29BAF85F8671}" type="slidenum">
              <a:rPr lang="en-GB" smtClean="0"/>
              <a:t>11</a:t>
            </a:fld>
            <a:endParaRPr lang="en-GB"/>
          </a:p>
        </p:txBody>
      </p:sp>
    </p:spTree>
    <p:extLst>
      <p:ext uri="{BB962C8B-B14F-4D97-AF65-F5344CB8AC3E}">
        <p14:creationId xmlns:p14="http://schemas.microsoft.com/office/powerpoint/2010/main" val="7781365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D31D2C4-129F-4035-88A2-29BAF85F8671}" type="slidenum">
              <a:rPr lang="en-GB" smtClean="0"/>
              <a:t>12</a:t>
            </a:fld>
            <a:endParaRPr lang="en-GB"/>
          </a:p>
        </p:txBody>
      </p:sp>
    </p:spTree>
    <p:extLst>
      <p:ext uri="{BB962C8B-B14F-4D97-AF65-F5344CB8AC3E}">
        <p14:creationId xmlns:p14="http://schemas.microsoft.com/office/powerpoint/2010/main" val="8448055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smtClean="0"/>
              <a:t>7/3/20</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16320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smtClean="0"/>
              <a:t>7/3/20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841594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578ACC-22D6-47C1-A373-4FD133E34F3C}" type="datetimeFigureOut">
              <a:rPr lang="en-US" smtClean="0"/>
              <a:t>7/3/20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042597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smtClean="0"/>
              <a:t>7/3/20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482334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smtClean="0"/>
              <a:t>7/3/20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08345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smtClean="0"/>
              <a:t>7/3/20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072438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D24A7AC-904D-4781-85BA-7D10C17ED021}" type="datetimeFigureOut">
              <a:rPr lang="en-US" smtClean="0"/>
              <a:t>7/3/20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734643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31444B-B92B-4E27-8C94-BB93EAF5CB18}" type="datetimeFigureOut">
              <a:rPr lang="en-US" smtClean="0"/>
              <a:t>7/3/20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486546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63EFA5E-FA76-400D-B3DC-F0BA90E6D107}" type="datetimeFigureOut">
              <a:rPr lang="en-US" smtClean="0"/>
              <a:t>7/3/20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4748435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D6E9DEC-419B-4CC5-A080-3B06BD5A8291}" type="datetimeFigureOut">
              <a:rPr lang="en-US" smtClean="0"/>
              <a:t>7/3/20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12109905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6E9DEC-419B-4CC5-A080-3B06BD5A8291}" type="datetimeFigureOut">
              <a:rPr lang="en-US" smtClean="0"/>
              <a:t>7/3/20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748978403"/>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6E9DEC-419B-4CC5-A080-3B06BD5A8291}" type="datetimeFigureOut">
              <a:rPr lang="en-US" smtClean="0"/>
              <a:t>7/3/20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68824853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6E9DEC-419B-4CC5-A080-3B06BD5A8291}" type="datetimeFigureOut">
              <a:rPr lang="en-US" smtClean="0"/>
              <a:t>7/3/20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710501913"/>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6E9DEC-419B-4CC5-A080-3B06BD5A8291}" type="datetimeFigureOut">
              <a:rPr lang="en-US" smtClean="0"/>
              <a:t>7/3/20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968734521"/>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6E9DEC-419B-4CC5-A080-3B06BD5A8291}" type="datetimeFigureOut">
              <a:rPr lang="en-US" smtClean="0"/>
              <a:t>7/3/20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992769410"/>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smtClean="0"/>
              <a:t>7/3/20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491198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78E61D-D431-422C-9764-11DAFE33AB63}" type="datetimeFigureOut">
              <a:rPr lang="en-US" smtClean="0"/>
              <a:t>7/3/20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5043812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D6E9DEC-419B-4CC5-A080-3B06BD5A8291}" type="datetimeFigureOut">
              <a:rPr lang="en-US" smtClean="0"/>
              <a:t>7/3/20</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89309715"/>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 id="2147483738" r:id="rId15"/>
    <p:sldLayoutId id="2147483739" r:id="rId16"/>
    <p:sldLayoutId id="2147483740" r:id="rId17"/>
  </p:sldLayoutIdLst>
  <p:hf sldNum="0" hdr="0" ftr="0" dt="0"/>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600" b="1" u="sng" dirty="0">
                <a:latin typeface="Times New Roman" panose="02020603050405020304" pitchFamily="18" charset="0"/>
                <a:cs typeface="Times New Roman" panose="02020603050405020304" pitchFamily="18" charset="0"/>
              </a:rPr>
              <a:t>International hotel management</a:t>
            </a:r>
            <a:endParaRPr lang="en-GB" sz="4600" dirty="0">
              <a:latin typeface="Times New Roman" panose="02020603050405020304" pitchFamily="18" charset="0"/>
              <a:cs typeface="Times New Roman" panose="02020603050405020304" pitchFamily="18" charset="0"/>
            </a:endParaRPr>
          </a:p>
        </p:txBody>
      </p:sp>
      <p:sp>
        <p:nvSpPr>
          <p:cNvPr id="4" name="CasetăText 3">
            <a:extLst>
              <a:ext uri="{FF2B5EF4-FFF2-40B4-BE49-F238E27FC236}">
                <a16:creationId xmlns:a16="http://schemas.microsoft.com/office/drawing/2014/main" id="{120D46FA-082E-7B4C-82A7-602A1D79717C}"/>
              </a:ext>
            </a:extLst>
          </p:cNvPr>
          <p:cNvSpPr txBox="1"/>
          <p:nvPr/>
        </p:nvSpPr>
        <p:spPr>
          <a:xfrm>
            <a:off x="2928401" y="1699054"/>
            <a:ext cx="7825947" cy="923330"/>
          </a:xfrm>
          <a:prstGeom prst="rect">
            <a:avLst/>
          </a:prstGeom>
          <a:noFill/>
        </p:spPr>
        <p:txBody>
          <a:bodyPr wrap="square">
            <a:spAutoFit/>
          </a:bodyPr>
          <a:lstStyle/>
          <a:p>
            <a:r>
              <a:rPr lang="ro-RO" sz="1800" dirty="0">
                <a:solidFill>
                  <a:prstClr val="black"/>
                </a:solidFill>
                <a:latin typeface="Helvetica" pitchFamily="2" charset="0"/>
              </a:rPr>
              <a:t>Name</a:t>
            </a:r>
            <a:r>
              <a:rPr lang="ro-RO" dirty="0">
                <a:solidFill>
                  <a:prstClr val="black"/>
                </a:solidFill>
                <a:latin typeface="Helvetica" pitchFamily="2" charset="0"/>
              </a:rPr>
              <a:t>: Ema-Roxana Matei</a:t>
            </a:r>
          </a:p>
          <a:p>
            <a:r>
              <a:rPr lang="ro-RO" dirty="0">
                <a:solidFill>
                  <a:prstClr val="black"/>
                </a:solidFill>
                <a:latin typeface="Helvetica" pitchFamily="2" charset="0"/>
              </a:rPr>
              <a:t>Lecturer: Dr David Jenkins</a:t>
            </a:r>
          </a:p>
          <a:p>
            <a:r>
              <a:rPr lang="ro-RO" dirty="0">
                <a:solidFill>
                  <a:prstClr val="black"/>
                </a:solidFill>
                <a:latin typeface="Helvetica" pitchFamily="2" charset="0"/>
              </a:rPr>
              <a:t>Student ID: 1816275</a:t>
            </a:r>
            <a:endParaRPr lang="ro-RO" dirty="0"/>
          </a:p>
        </p:txBody>
      </p:sp>
    </p:spTree>
    <p:extLst>
      <p:ext uri="{BB962C8B-B14F-4D97-AF65-F5344CB8AC3E}">
        <p14:creationId xmlns:p14="http://schemas.microsoft.com/office/powerpoint/2010/main" val="31825480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39175" y="338329"/>
            <a:ext cx="10018713" cy="978408"/>
          </a:xfrm>
        </p:spPr>
        <p:txBody>
          <a:bodyPr>
            <a:normAutofit/>
          </a:bodyPr>
          <a:lstStyle/>
          <a:p>
            <a:r>
              <a:rPr lang="en-US" sz="3600" b="1" dirty="0">
                <a:latin typeface="Times New Roman" panose="02020603050405020304" pitchFamily="18" charset="0"/>
                <a:cs typeface="Times New Roman" panose="02020603050405020304" pitchFamily="18" charset="0"/>
              </a:rPr>
              <a:t>TABLE OF CONTENT</a:t>
            </a:r>
            <a:endParaRPr lang="en-GB" sz="36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789617" y="1742039"/>
            <a:ext cx="10018713" cy="4398263"/>
          </a:xfrm>
        </p:spPr>
        <p:txBody>
          <a:bodyPr>
            <a:noAutofit/>
          </a:bodyPr>
          <a:lstStyle/>
          <a:p>
            <a:pPr>
              <a:lnSpc>
                <a:spcPct val="150000"/>
              </a:lnSpc>
            </a:pPr>
            <a:r>
              <a:rPr lang="en-US" dirty="0">
                <a:latin typeface="Times New Roman" panose="02020603050405020304" pitchFamily="18" charset="0"/>
                <a:cs typeface="Times New Roman" panose="02020603050405020304" pitchFamily="18" charset="0"/>
              </a:rPr>
              <a:t>INTRODUCTION</a:t>
            </a:r>
          </a:p>
          <a:p>
            <a:pPr>
              <a:lnSpc>
                <a:spcPct val="150000"/>
              </a:lnSpc>
            </a:pPr>
            <a:r>
              <a:rPr lang="en-GB" dirty="0"/>
              <a:t>Calculating and analysing financial ratios</a:t>
            </a:r>
          </a:p>
          <a:p>
            <a:pPr>
              <a:lnSpc>
                <a:spcPct val="150000"/>
              </a:lnSpc>
            </a:pPr>
            <a:r>
              <a:rPr lang="en-GB" dirty="0"/>
              <a:t>Discussing why an understanding of ratios and their fluctuations is essential for Hotel management</a:t>
            </a:r>
          </a:p>
          <a:p>
            <a:pPr>
              <a:lnSpc>
                <a:spcPct val="150000"/>
              </a:lnSpc>
            </a:pPr>
            <a:r>
              <a:rPr lang="en-GB" dirty="0"/>
              <a:t>Benefits and limitations of ratio analysis in decision making within hotel and tourism industry</a:t>
            </a:r>
          </a:p>
          <a:p>
            <a:pPr>
              <a:lnSpc>
                <a:spcPct val="150000"/>
              </a:lnSpc>
            </a:pPr>
            <a:r>
              <a:rPr lang="en-US" dirty="0">
                <a:latin typeface="Times New Roman" panose="02020603050405020304" pitchFamily="18" charset="0"/>
                <a:cs typeface="Times New Roman" panose="02020603050405020304" pitchFamily="18" charset="0"/>
              </a:rPr>
              <a:t>CONCLUSION</a:t>
            </a:r>
          </a:p>
          <a:p>
            <a:pPr>
              <a:lnSpc>
                <a:spcPct val="150000"/>
              </a:lnSpc>
            </a:pPr>
            <a:r>
              <a:rPr lang="en-US" dirty="0">
                <a:latin typeface="Times New Roman" panose="02020603050405020304" pitchFamily="18" charset="0"/>
                <a:cs typeface="Times New Roman" panose="02020603050405020304" pitchFamily="18" charset="0"/>
              </a:rPr>
              <a:t>REFERENCES</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489455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3871" y="198121"/>
            <a:ext cx="10018713" cy="883920"/>
          </a:xfrm>
        </p:spPr>
        <p:txBody>
          <a:bodyPr>
            <a:normAutofit/>
          </a:bodyPr>
          <a:lstStyle/>
          <a:p>
            <a:r>
              <a:rPr lang="en-GB" sz="3600" b="1" dirty="0"/>
              <a:t>Introduction</a:t>
            </a:r>
          </a:p>
        </p:txBody>
      </p:sp>
      <p:sp>
        <p:nvSpPr>
          <p:cNvPr id="3" name="Content Placeholder 2"/>
          <p:cNvSpPr>
            <a:spLocks noGrp="1"/>
          </p:cNvSpPr>
          <p:nvPr>
            <p:ph idx="1"/>
          </p:nvPr>
        </p:nvSpPr>
        <p:spPr>
          <a:xfrm>
            <a:off x="1773870" y="1280160"/>
            <a:ext cx="10018713" cy="5248655"/>
          </a:xfrm>
        </p:spPr>
        <p:txBody>
          <a:bodyPr/>
          <a:lstStyle/>
          <a:p>
            <a:pPr marL="0" indent="0" algn="just">
              <a:lnSpc>
                <a:spcPct val="150000"/>
              </a:lnSpc>
              <a:buNone/>
            </a:pPr>
            <a:r>
              <a:rPr lang="en-US" dirty="0"/>
              <a:t>Financial management is a procedure of managing the financial performance and position of an </a:t>
            </a:r>
            <a:r>
              <a:rPr lang="en-US" dirty="0" err="1"/>
              <a:t>organisation</a:t>
            </a:r>
            <a:r>
              <a:rPr lang="en-US" dirty="0"/>
              <a:t> (</a:t>
            </a:r>
            <a:r>
              <a:rPr lang="en-US" dirty="0" err="1"/>
              <a:t>Ahrendsen</a:t>
            </a:r>
            <a:r>
              <a:rPr lang="en-US" dirty="0"/>
              <a:t> and </a:t>
            </a:r>
            <a:r>
              <a:rPr lang="en-US" dirty="0" err="1"/>
              <a:t>Katchova</a:t>
            </a:r>
            <a:r>
              <a:rPr lang="en-US" dirty="0"/>
              <a:t>, 2012). This procedure is the combination of various activities including procuring and utilization of funds, recording and transacting financial records and many more. The main aim of this report is to build an understanding about the financial management in hotel and tourism industry. For this purpose, the </a:t>
            </a:r>
            <a:r>
              <a:rPr lang="en-US" dirty="0" err="1"/>
              <a:t>organisation</a:t>
            </a:r>
            <a:r>
              <a:rPr lang="en-US" dirty="0"/>
              <a:t> which has been given is operating in hotel industry and named as Gatsby Grange. This </a:t>
            </a:r>
            <a:r>
              <a:rPr lang="en-US" dirty="0" err="1"/>
              <a:t>organisation</a:t>
            </a:r>
            <a:r>
              <a:rPr lang="en-US" dirty="0"/>
              <a:t> is a small chain of Boutique within the region of United Kingdom and Northern Ireland. </a:t>
            </a:r>
          </a:p>
        </p:txBody>
      </p:sp>
    </p:spTree>
    <p:extLst>
      <p:ext uri="{BB962C8B-B14F-4D97-AF65-F5344CB8AC3E}">
        <p14:creationId xmlns:p14="http://schemas.microsoft.com/office/powerpoint/2010/main" val="15307757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3871" y="198121"/>
            <a:ext cx="10018713" cy="883920"/>
          </a:xfrm>
        </p:spPr>
        <p:txBody>
          <a:bodyPr>
            <a:normAutofit/>
          </a:bodyPr>
          <a:lstStyle/>
          <a:p>
            <a:r>
              <a:rPr lang="en-US" sz="3600" b="1" dirty="0"/>
              <a:t>Calculating and </a:t>
            </a:r>
            <a:r>
              <a:rPr lang="en-US" sz="3600" b="1" dirty="0" err="1"/>
              <a:t>analysing</a:t>
            </a:r>
            <a:r>
              <a:rPr lang="en-US" sz="3600" b="1" dirty="0"/>
              <a:t> financial ratios </a:t>
            </a:r>
            <a:endParaRPr lang="en-GB" sz="3600" b="1" dirty="0"/>
          </a:p>
        </p:txBody>
      </p:sp>
      <p:sp>
        <p:nvSpPr>
          <p:cNvPr id="3" name="Content Placeholder 2"/>
          <p:cNvSpPr>
            <a:spLocks noGrp="1"/>
          </p:cNvSpPr>
          <p:nvPr>
            <p:ph idx="1"/>
          </p:nvPr>
        </p:nvSpPr>
        <p:spPr>
          <a:xfrm>
            <a:off x="1773870" y="198122"/>
            <a:ext cx="10018713" cy="6330694"/>
          </a:xfrm>
        </p:spPr>
        <p:txBody>
          <a:bodyPr/>
          <a:lstStyle/>
          <a:p>
            <a:pPr marL="0" indent="0" algn="just">
              <a:lnSpc>
                <a:spcPct val="150000"/>
              </a:lnSpc>
              <a:buNone/>
            </a:pPr>
            <a:r>
              <a:rPr lang="en-US" dirty="0"/>
              <a:t>Ratio analysis is a financial technique to identify the true financial performance and position of a business </a:t>
            </a:r>
            <a:r>
              <a:rPr lang="en-US" dirty="0" err="1"/>
              <a:t>organisation</a:t>
            </a:r>
            <a:r>
              <a:rPr lang="en-US" dirty="0"/>
              <a:t> (</a:t>
            </a:r>
            <a:r>
              <a:rPr lang="en-US" dirty="0" err="1"/>
              <a:t>Mathuva</a:t>
            </a:r>
            <a:r>
              <a:rPr lang="en-US" dirty="0"/>
              <a:t>, 2015). These ratios are calculated using the financial statements of a company which are income statement, balance sheet and cash flow statement. In the present case of Gatsby Grange, the ration analysis has been conducted for three ratio families which are profitability, liquidity and gearing. </a:t>
            </a:r>
          </a:p>
        </p:txBody>
      </p:sp>
    </p:spTree>
    <p:extLst>
      <p:ext uri="{BB962C8B-B14F-4D97-AF65-F5344CB8AC3E}">
        <p14:creationId xmlns:p14="http://schemas.microsoft.com/office/powerpoint/2010/main" val="5088182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3871" y="198121"/>
            <a:ext cx="10018713" cy="883920"/>
          </a:xfrm>
        </p:spPr>
        <p:txBody>
          <a:bodyPr>
            <a:normAutofit/>
          </a:bodyPr>
          <a:lstStyle/>
          <a:p>
            <a:r>
              <a:rPr lang="en-GB" sz="3600" b="1" dirty="0"/>
              <a:t>Continue.. </a:t>
            </a:r>
          </a:p>
        </p:txBody>
      </p:sp>
      <p:sp>
        <p:nvSpPr>
          <p:cNvPr id="3" name="Content Placeholder 2"/>
          <p:cNvSpPr>
            <a:spLocks noGrp="1"/>
          </p:cNvSpPr>
          <p:nvPr>
            <p:ph idx="1"/>
          </p:nvPr>
        </p:nvSpPr>
        <p:spPr>
          <a:xfrm>
            <a:off x="1603749" y="1609345"/>
            <a:ext cx="10018713" cy="5248655"/>
          </a:xfrm>
        </p:spPr>
        <p:txBody>
          <a:bodyPr/>
          <a:lstStyle/>
          <a:p>
            <a:pPr marL="0" indent="0" algn="just">
              <a:lnSpc>
                <a:spcPct val="150000"/>
              </a:lnSpc>
              <a:buNone/>
            </a:pPr>
            <a:r>
              <a:rPr lang="en-US" b="1" dirty="0"/>
              <a:t>Profitability ratios </a:t>
            </a:r>
          </a:p>
          <a:p>
            <a:pPr marL="0" indent="0" algn="just">
              <a:lnSpc>
                <a:spcPct val="150000"/>
              </a:lnSpc>
              <a:buNone/>
            </a:pPr>
            <a:r>
              <a:rPr lang="en-US" dirty="0"/>
              <a:t>This family for the ratios is associated with the profit making ability of an </a:t>
            </a:r>
            <a:r>
              <a:rPr lang="en-US" dirty="0" err="1"/>
              <a:t>organisation</a:t>
            </a:r>
            <a:r>
              <a:rPr lang="en-US" dirty="0"/>
              <a:t> (Olson and Groves, 2012). The ratios of profitability are the metrics which helps in </a:t>
            </a:r>
            <a:r>
              <a:rPr lang="en-US" dirty="0" err="1"/>
              <a:t>analyse</a:t>
            </a:r>
            <a:r>
              <a:rPr lang="en-US" dirty="0"/>
              <a:t> the relative income of an </a:t>
            </a:r>
            <a:r>
              <a:rPr lang="en-US" dirty="0" err="1"/>
              <a:t>organisation</a:t>
            </a:r>
            <a:r>
              <a:rPr lang="en-US" dirty="0"/>
              <a:t> against the revenue, costs and assets. Ratios which are selected to compute profitability of Gatsby Grange are net and gross margin. </a:t>
            </a:r>
          </a:p>
          <a:p>
            <a:pPr algn="just">
              <a:lnSpc>
                <a:spcPct val="150000"/>
              </a:lnSpc>
            </a:pPr>
            <a:r>
              <a:rPr lang="en-US" dirty="0"/>
              <a:t>Net profit margin </a:t>
            </a:r>
          </a:p>
          <a:p>
            <a:pPr algn="just">
              <a:lnSpc>
                <a:spcPct val="150000"/>
              </a:lnSpc>
            </a:pPr>
            <a:r>
              <a:rPr lang="en-GB" dirty="0"/>
              <a:t>Gross profit margin</a:t>
            </a:r>
            <a:endParaRPr lang="en-US" dirty="0"/>
          </a:p>
          <a:p>
            <a:pPr marL="0" indent="0" algn="just">
              <a:lnSpc>
                <a:spcPct val="150000"/>
              </a:lnSpc>
              <a:buNone/>
            </a:pPr>
            <a:endParaRPr lang="en-US" dirty="0"/>
          </a:p>
          <a:p>
            <a:pPr marL="0" indent="0" algn="just">
              <a:lnSpc>
                <a:spcPct val="150000"/>
              </a:lnSpc>
              <a:buNone/>
            </a:pPr>
            <a:endParaRPr lang="en-US" dirty="0"/>
          </a:p>
        </p:txBody>
      </p:sp>
    </p:spTree>
    <p:extLst>
      <p:ext uri="{BB962C8B-B14F-4D97-AF65-F5344CB8AC3E}">
        <p14:creationId xmlns:p14="http://schemas.microsoft.com/office/powerpoint/2010/main" val="21846879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3871" y="198121"/>
            <a:ext cx="10018713" cy="883920"/>
          </a:xfrm>
        </p:spPr>
        <p:txBody>
          <a:bodyPr>
            <a:normAutofit/>
          </a:bodyPr>
          <a:lstStyle/>
          <a:p>
            <a:r>
              <a:rPr lang="en-GB" sz="3600" b="1" dirty="0"/>
              <a:t>Continue..</a:t>
            </a:r>
          </a:p>
        </p:txBody>
      </p:sp>
      <p:sp>
        <p:nvSpPr>
          <p:cNvPr id="3" name="Content Placeholder 2"/>
          <p:cNvSpPr>
            <a:spLocks noGrp="1"/>
          </p:cNvSpPr>
          <p:nvPr>
            <p:ph idx="1"/>
          </p:nvPr>
        </p:nvSpPr>
        <p:spPr>
          <a:xfrm>
            <a:off x="1773870" y="1280160"/>
            <a:ext cx="10018713" cy="5248655"/>
          </a:xfrm>
        </p:spPr>
        <p:txBody>
          <a:bodyPr>
            <a:normAutofit fontScale="92500"/>
          </a:bodyPr>
          <a:lstStyle/>
          <a:p>
            <a:pPr marL="0" indent="0" algn="just">
              <a:lnSpc>
                <a:spcPct val="150000"/>
              </a:lnSpc>
              <a:buNone/>
            </a:pPr>
            <a:r>
              <a:rPr lang="en-US" b="1" dirty="0"/>
              <a:t>Liquidity ratios</a:t>
            </a:r>
          </a:p>
          <a:p>
            <a:pPr marL="0" indent="0" algn="just">
              <a:lnSpc>
                <a:spcPct val="150000"/>
              </a:lnSpc>
              <a:buNone/>
            </a:pPr>
            <a:r>
              <a:rPr lang="en-US" dirty="0"/>
              <a:t>This family of ratios includes metrics which helps in </a:t>
            </a:r>
            <a:r>
              <a:rPr lang="en-US" dirty="0" err="1"/>
              <a:t>analysing</a:t>
            </a:r>
            <a:r>
              <a:rPr lang="en-US" dirty="0"/>
              <a:t> the ability of an </a:t>
            </a:r>
            <a:r>
              <a:rPr lang="en-US" dirty="0" err="1"/>
              <a:t>organisation</a:t>
            </a:r>
            <a:r>
              <a:rPr lang="en-US" dirty="0"/>
              <a:t> to pay off its debts by its earnings and capital (Ramesh, Berger and Loo, 2012). Liquidity is a concept which represents the liquid asset of an </a:t>
            </a:r>
            <a:r>
              <a:rPr lang="en-US" dirty="0" err="1"/>
              <a:t>organisation</a:t>
            </a:r>
            <a:r>
              <a:rPr lang="en-US" dirty="0"/>
              <a:t> that can be used in order to pay off emergency debts at any point of time such assets are inventory. The metrics of liquidity ratio which are being used for Gatsby Grange are current and quick ratio (Schroeder, Clark and </a:t>
            </a:r>
            <a:r>
              <a:rPr lang="en-US" dirty="0" err="1"/>
              <a:t>Cathey</a:t>
            </a:r>
            <a:r>
              <a:rPr lang="en-US" dirty="0"/>
              <a:t>, 2019). </a:t>
            </a:r>
          </a:p>
          <a:p>
            <a:pPr algn="just">
              <a:lnSpc>
                <a:spcPct val="150000"/>
              </a:lnSpc>
            </a:pPr>
            <a:r>
              <a:rPr lang="en-US" dirty="0"/>
              <a:t>Current ratio</a:t>
            </a:r>
          </a:p>
          <a:p>
            <a:pPr algn="just">
              <a:lnSpc>
                <a:spcPct val="150000"/>
              </a:lnSpc>
            </a:pPr>
            <a:r>
              <a:rPr lang="en-GB" dirty="0"/>
              <a:t>Quick ratio</a:t>
            </a:r>
            <a:endParaRPr lang="en-US" dirty="0"/>
          </a:p>
        </p:txBody>
      </p:sp>
    </p:spTree>
    <p:extLst>
      <p:ext uri="{BB962C8B-B14F-4D97-AF65-F5344CB8AC3E}">
        <p14:creationId xmlns:p14="http://schemas.microsoft.com/office/powerpoint/2010/main" val="34709615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3871" y="198121"/>
            <a:ext cx="10018713" cy="883920"/>
          </a:xfrm>
        </p:spPr>
        <p:txBody>
          <a:bodyPr>
            <a:normAutofit/>
          </a:bodyPr>
          <a:lstStyle/>
          <a:p>
            <a:r>
              <a:rPr lang="en-GB" sz="3600" b="1" dirty="0"/>
              <a:t>Continue..</a:t>
            </a:r>
          </a:p>
        </p:txBody>
      </p:sp>
      <p:sp>
        <p:nvSpPr>
          <p:cNvPr id="3" name="Content Placeholder 2"/>
          <p:cNvSpPr>
            <a:spLocks noGrp="1"/>
          </p:cNvSpPr>
          <p:nvPr>
            <p:ph idx="1"/>
          </p:nvPr>
        </p:nvSpPr>
        <p:spPr>
          <a:xfrm>
            <a:off x="1773870" y="1280160"/>
            <a:ext cx="10018713" cy="5248655"/>
          </a:xfrm>
        </p:spPr>
        <p:txBody>
          <a:bodyPr>
            <a:normAutofit lnSpcReduction="10000"/>
          </a:bodyPr>
          <a:lstStyle/>
          <a:p>
            <a:pPr marL="0" indent="0" algn="just">
              <a:lnSpc>
                <a:spcPct val="150000"/>
              </a:lnSpc>
              <a:buNone/>
            </a:pPr>
            <a:r>
              <a:rPr lang="en-US" b="1" dirty="0"/>
              <a:t>Gearing ratios</a:t>
            </a:r>
          </a:p>
          <a:p>
            <a:pPr marL="0" indent="0" algn="just">
              <a:lnSpc>
                <a:spcPct val="150000"/>
              </a:lnSpc>
              <a:buNone/>
            </a:pPr>
            <a:r>
              <a:rPr lang="en-US" dirty="0"/>
              <a:t>This is the third and last ratio family which has been considered for analysis of Gatsby Grange (Singh, Kumar and </a:t>
            </a:r>
            <a:r>
              <a:rPr lang="en-US" dirty="0" err="1"/>
              <a:t>Colombage</a:t>
            </a:r>
            <a:r>
              <a:rPr lang="en-US" dirty="0"/>
              <a:t>, 2017). Gearing ratios are the financial metrics that helps in comparing the shareholder’s equity from the debts of the company. These ratios are calculated with the aim of identifying the leverage of the company (</a:t>
            </a:r>
            <a:r>
              <a:rPr lang="en-US" dirty="0" err="1"/>
              <a:t>Camilleri</a:t>
            </a:r>
            <a:r>
              <a:rPr lang="en-US" dirty="0"/>
              <a:t>, 2015). The ratios of gearing selected for Gatsby Grange are dent equity and equity ratio. </a:t>
            </a:r>
          </a:p>
          <a:p>
            <a:pPr algn="just">
              <a:lnSpc>
                <a:spcPct val="150000"/>
              </a:lnSpc>
            </a:pPr>
            <a:r>
              <a:rPr lang="en-US" dirty="0"/>
              <a:t> Debt equity ratio</a:t>
            </a:r>
          </a:p>
          <a:p>
            <a:pPr algn="just">
              <a:lnSpc>
                <a:spcPct val="150000"/>
              </a:lnSpc>
            </a:pPr>
            <a:r>
              <a:rPr lang="en-GB" dirty="0"/>
              <a:t>Equity ratio</a:t>
            </a:r>
            <a:endParaRPr lang="en-US" dirty="0"/>
          </a:p>
        </p:txBody>
      </p:sp>
    </p:spTree>
    <p:extLst>
      <p:ext uri="{BB962C8B-B14F-4D97-AF65-F5344CB8AC3E}">
        <p14:creationId xmlns:p14="http://schemas.microsoft.com/office/powerpoint/2010/main" val="31673266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3871" y="198121"/>
            <a:ext cx="10018713" cy="883920"/>
          </a:xfrm>
        </p:spPr>
        <p:txBody>
          <a:bodyPr>
            <a:normAutofit fontScale="90000"/>
          </a:bodyPr>
          <a:lstStyle/>
          <a:p>
            <a:r>
              <a:rPr lang="en-US" sz="3600" b="1" dirty="0"/>
              <a:t>Discussing why an understanding of ratios and their fluctuations is essential for Hotel management </a:t>
            </a:r>
            <a:endParaRPr lang="en-GB" sz="3600" b="1" dirty="0"/>
          </a:p>
        </p:txBody>
      </p:sp>
      <p:sp>
        <p:nvSpPr>
          <p:cNvPr id="3" name="Content Placeholder 2"/>
          <p:cNvSpPr>
            <a:spLocks noGrp="1"/>
          </p:cNvSpPr>
          <p:nvPr>
            <p:ph idx="1"/>
          </p:nvPr>
        </p:nvSpPr>
        <p:spPr>
          <a:xfrm>
            <a:off x="1773870" y="1280160"/>
            <a:ext cx="10018713" cy="5248655"/>
          </a:xfrm>
        </p:spPr>
        <p:txBody>
          <a:bodyPr/>
          <a:lstStyle/>
          <a:p>
            <a:pPr marL="0" indent="0" algn="just">
              <a:lnSpc>
                <a:spcPct val="150000"/>
              </a:lnSpc>
              <a:buNone/>
            </a:pPr>
            <a:r>
              <a:rPr lang="en-US" dirty="0"/>
              <a:t>Hotel management is a procedure in which operations and financials of a hotel are </a:t>
            </a:r>
            <a:r>
              <a:rPr lang="en-US" dirty="0" err="1"/>
              <a:t>analysed</a:t>
            </a:r>
            <a:r>
              <a:rPr lang="en-US" dirty="0"/>
              <a:t> (De Simone, 2016). In this case, Gatsby Grange is given as the </a:t>
            </a:r>
            <a:r>
              <a:rPr lang="en-US" dirty="0" err="1"/>
              <a:t>organisation</a:t>
            </a:r>
            <a:r>
              <a:rPr lang="en-US" dirty="0"/>
              <a:t> in hotel industry. For hotel management, it is important to understand ratios and its fluctuation due to various reasons mentioned below:</a:t>
            </a:r>
          </a:p>
          <a:p>
            <a:r>
              <a:rPr lang="en-GB" dirty="0"/>
              <a:t>Measure of financial solvency </a:t>
            </a:r>
            <a:endParaRPr lang="en-US" dirty="0"/>
          </a:p>
          <a:p>
            <a:r>
              <a:rPr lang="en-GB" dirty="0"/>
              <a:t>Trend analysis </a:t>
            </a:r>
            <a:endParaRPr lang="en-US" dirty="0"/>
          </a:p>
          <a:p>
            <a:r>
              <a:rPr lang="en-GB" dirty="0"/>
              <a:t>Forecasting and planning </a:t>
            </a:r>
            <a:endParaRPr lang="en-US" dirty="0"/>
          </a:p>
        </p:txBody>
      </p:sp>
    </p:spTree>
    <p:extLst>
      <p:ext uri="{BB962C8B-B14F-4D97-AF65-F5344CB8AC3E}">
        <p14:creationId xmlns:p14="http://schemas.microsoft.com/office/powerpoint/2010/main" val="4953395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3871" y="198121"/>
            <a:ext cx="10018713" cy="883920"/>
          </a:xfrm>
        </p:spPr>
        <p:txBody>
          <a:bodyPr>
            <a:normAutofit fontScale="90000"/>
          </a:bodyPr>
          <a:lstStyle/>
          <a:p>
            <a:r>
              <a:rPr lang="en-US" sz="3600" b="1" dirty="0"/>
              <a:t>Benefits and limitations of ratio analysis in decision making within hotel and tourism industry</a:t>
            </a:r>
            <a:endParaRPr lang="en-GB" sz="3600" b="1" dirty="0"/>
          </a:p>
        </p:txBody>
      </p:sp>
      <p:sp>
        <p:nvSpPr>
          <p:cNvPr id="3" name="Content Placeholder 2"/>
          <p:cNvSpPr>
            <a:spLocks noGrp="1"/>
          </p:cNvSpPr>
          <p:nvPr>
            <p:ph idx="1"/>
          </p:nvPr>
        </p:nvSpPr>
        <p:spPr>
          <a:xfrm>
            <a:off x="1773870" y="1280160"/>
            <a:ext cx="10018713" cy="5248655"/>
          </a:xfrm>
        </p:spPr>
        <p:txBody>
          <a:bodyPr>
            <a:normAutofit fontScale="92500" lnSpcReduction="10000"/>
          </a:bodyPr>
          <a:lstStyle/>
          <a:p>
            <a:pPr marL="0" indent="0" algn="just">
              <a:lnSpc>
                <a:spcPct val="150000"/>
              </a:lnSpc>
              <a:buNone/>
            </a:pPr>
            <a:r>
              <a:rPr lang="en-US" dirty="0"/>
              <a:t>Similar to any other analytical technique, ratio analysis also has few merits and demerits which can be used as the aid for decision making within the hotel and tourism industry in which Gatsby Grange operates.  </a:t>
            </a:r>
          </a:p>
          <a:p>
            <a:pPr marL="0" indent="0" algn="just">
              <a:lnSpc>
                <a:spcPct val="150000"/>
              </a:lnSpc>
              <a:buNone/>
            </a:pPr>
            <a:r>
              <a:rPr lang="en-US" dirty="0"/>
              <a:t>Benefits of ratio analysis </a:t>
            </a:r>
          </a:p>
          <a:p>
            <a:pPr algn="just">
              <a:lnSpc>
                <a:spcPct val="150000"/>
              </a:lnSpc>
            </a:pPr>
            <a:r>
              <a:rPr lang="en-US" dirty="0"/>
              <a:t>Simplifies complex financial statements </a:t>
            </a:r>
          </a:p>
          <a:p>
            <a:pPr algn="just">
              <a:lnSpc>
                <a:spcPct val="150000"/>
              </a:lnSpc>
            </a:pPr>
            <a:r>
              <a:rPr lang="en-US" dirty="0"/>
              <a:t>Helps to compare inter and intra firm </a:t>
            </a:r>
          </a:p>
          <a:p>
            <a:pPr marL="0" indent="0" algn="just">
              <a:lnSpc>
                <a:spcPct val="150000"/>
              </a:lnSpc>
              <a:buNone/>
            </a:pPr>
            <a:r>
              <a:rPr lang="en-US" dirty="0"/>
              <a:t>Limitations of ratio analysis</a:t>
            </a:r>
          </a:p>
          <a:p>
            <a:pPr algn="just">
              <a:lnSpc>
                <a:spcPct val="150000"/>
              </a:lnSpc>
            </a:pPr>
            <a:r>
              <a:rPr lang="en-US" dirty="0"/>
              <a:t>Ignores qualitative aspects </a:t>
            </a:r>
          </a:p>
          <a:p>
            <a:pPr algn="just">
              <a:lnSpc>
                <a:spcPct val="150000"/>
              </a:lnSpc>
            </a:pPr>
            <a:r>
              <a:rPr lang="en-US" dirty="0"/>
              <a:t>Ignores inflation </a:t>
            </a:r>
          </a:p>
        </p:txBody>
      </p:sp>
    </p:spTree>
    <p:extLst>
      <p:ext uri="{BB962C8B-B14F-4D97-AF65-F5344CB8AC3E}">
        <p14:creationId xmlns:p14="http://schemas.microsoft.com/office/powerpoint/2010/main" val="23918898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3871" y="198121"/>
            <a:ext cx="10018713" cy="883920"/>
          </a:xfrm>
        </p:spPr>
        <p:txBody>
          <a:bodyPr>
            <a:normAutofit/>
          </a:bodyPr>
          <a:lstStyle/>
          <a:p>
            <a:r>
              <a:rPr lang="en-GB" sz="3600" b="1" dirty="0"/>
              <a:t>Conclusion</a:t>
            </a:r>
          </a:p>
        </p:txBody>
      </p:sp>
      <p:sp>
        <p:nvSpPr>
          <p:cNvPr id="3" name="Content Placeholder 2"/>
          <p:cNvSpPr>
            <a:spLocks noGrp="1"/>
          </p:cNvSpPr>
          <p:nvPr>
            <p:ph idx="1"/>
          </p:nvPr>
        </p:nvSpPr>
        <p:spPr>
          <a:xfrm>
            <a:off x="1773870" y="1280160"/>
            <a:ext cx="10018713" cy="5248655"/>
          </a:xfrm>
        </p:spPr>
        <p:txBody>
          <a:bodyPr/>
          <a:lstStyle/>
          <a:p>
            <a:pPr marL="0" indent="0" algn="just">
              <a:lnSpc>
                <a:spcPct val="150000"/>
              </a:lnSpc>
              <a:buNone/>
            </a:pPr>
            <a:r>
              <a:rPr lang="en-US" dirty="0"/>
              <a:t>From the above PPT, it has been </a:t>
            </a:r>
            <a:r>
              <a:rPr lang="en-US" dirty="0" err="1"/>
              <a:t>analysed</a:t>
            </a:r>
            <a:r>
              <a:rPr lang="en-US" dirty="0"/>
              <a:t> that ratio analysis is a technique that helps an </a:t>
            </a:r>
            <a:r>
              <a:rPr lang="en-US" dirty="0" err="1"/>
              <a:t>organisation</a:t>
            </a:r>
            <a:r>
              <a:rPr lang="en-US" dirty="0"/>
              <a:t> to </a:t>
            </a:r>
            <a:r>
              <a:rPr lang="en-US" dirty="0" err="1"/>
              <a:t>summarise</a:t>
            </a:r>
            <a:r>
              <a:rPr lang="en-US" dirty="0"/>
              <a:t> their financial position and performance in order to compare with past year’s performance. The </a:t>
            </a:r>
            <a:r>
              <a:rPr lang="en-US" dirty="0" err="1"/>
              <a:t>organisation</a:t>
            </a:r>
            <a:r>
              <a:rPr lang="en-US" dirty="0"/>
              <a:t> considered in above report was Gatsby Grange which is a financially stable </a:t>
            </a:r>
            <a:r>
              <a:rPr lang="en-US" dirty="0" err="1"/>
              <a:t>organisation</a:t>
            </a:r>
            <a:r>
              <a:rPr lang="en-US" dirty="0"/>
              <a:t> but the financial performance of this company is decreasing gradually. </a:t>
            </a:r>
          </a:p>
        </p:txBody>
      </p:sp>
    </p:spTree>
    <p:extLst>
      <p:ext uri="{BB962C8B-B14F-4D97-AF65-F5344CB8AC3E}">
        <p14:creationId xmlns:p14="http://schemas.microsoft.com/office/powerpoint/2010/main" val="26960211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3871" y="198121"/>
            <a:ext cx="10018713" cy="883920"/>
          </a:xfrm>
        </p:spPr>
        <p:txBody>
          <a:bodyPr>
            <a:normAutofit/>
          </a:bodyPr>
          <a:lstStyle/>
          <a:p>
            <a:r>
              <a:rPr lang="en-GB" sz="3600" b="1" dirty="0"/>
              <a:t>References</a:t>
            </a:r>
          </a:p>
        </p:txBody>
      </p:sp>
      <p:sp>
        <p:nvSpPr>
          <p:cNvPr id="3" name="Content Placeholder 2"/>
          <p:cNvSpPr>
            <a:spLocks noGrp="1"/>
          </p:cNvSpPr>
          <p:nvPr>
            <p:ph idx="1"/>
          </p:nvPr>
        </p:nvSpPr>
        <p:spPr>
          <a:xfrm>
            <a:off x="1773870" y="1280160"/>
            <a:ext cx="10018713" cy="5248655"/>
          </a:xfrm>
        </p:spPr>
        <p:txBody>
          <a:bodyPr>
            <a:normAutofit fontScale="92500"/>
          </a:bodyPr>
          <a:lstStyle/>
          <a:p>
            <a:pPr algn="just">
              <a:lnSpc>
                <a:spcPct val="150000"/>
              </a:lnSpc>
            </a:pPr>
            <a:r>
              <a:rPr lang="en-US" dirty="0"/>
              <a:t>Da </a:t>
            </a:r>
            <a:r>
              <a:rPr lang="en-US" dirty="0" err="1"/>
              <a:t>Gbadji</a:t>
            </a:r>
            <a:r>
              <a:rPr lang="en-US" dirty="0"/>
              <a:t>, L. A. G., </a:t>
            </a:r>
            <a:r>
              <a:rPr lang="en-US" dirty="0" err="1"/>
              <a:t>Gailly</a:t>
            </a:r>
            <a:r>
              <a:rPr lang="en-US" dirty="0"/>
              <a:t>, B. and </a:t>
            </a:r>
            <a:r>
              <a:rPr lang="en-US" dirty="0" err="1"/>
              <a:t>Schwienbacher</a:t>
            </a:r>
            <a:r>
              <a:rPr lang="en-US" dirty="0"/>
              <a:t>, A., 2015. International analysis of venture capital programs of large corporations and financial institutions. Entrepreneurship Theory and Practice. 39(5).  pp.1213-1245.</a:t>
            </a:r>
          </a:p>
          <a:p>
            <a:pPr algn="just">
              <a:lnSpc>
                <a:spcPct val="150000"/>
              </a:lnSpc>
            </a:pPr>
            <a:r>
              <a:rPr lang="en-US" dirty="0"/>
              <a:t>Hudson, A., 2017. The law on financial derivatives (No. 6). Sweet and Maxwell Ltd.</a:t>
            </a:r>
          </a:p>
          <a:p>
            <a:pPr algn="just">
              <a:lnSpc>
                <a:spcPct val="150000"/>
              </a:lnSpc>
            </a:pPr>
            <a:r>
              <a:rPr lang="en-US" dirty="0" err="1"/>
              <a:t>Revelli</a:t>
            </a:r>
            <a:r>
              <a:rPr lang="en-US" dirty="0"/>
              <a:t>, C. and Viviani, J.  L., 2015. Financial performance of socially responsible investing (SRI): what have we learned? A meta‐analysis. Business Ethics: A European Review. 24(2).  pp.158-185.</a:t>
            </a:r>
          </a:p>
          <a:p>
            <a:pPr algn="just">
              <a:lnSpc>
                <a:spcPct val="150000"/>
              </a:lnSpc>
            </a:pPr>
            <a:r>
              <a:rPr lang="en-US" dirty="0"/>
              <a:t>Schroeder, R. G., Clark, M.W. and </a:t>
            </a:r>
            <a:r>
              <a:rPr lang="en-US" dirty="0" err="1"/>
              <a:t>Cathey</a:t>
            </a:r>
            <a:r>
              <a:rPr lang="en-US" dirty="0"/>
              <a:t>, J.M., 2019. Financial accounting theory and analysis: text and cases. John Wiley &amp; Sons.</a:t>
            </a:r>
          </a:p>
        </p:txBody>
      </p:sp>
    </p:spTree>
    <p:extLst>
      <p:ext uri="{BB962C8B-B14F-4D97-AF65-F5344CB8AC3E}">
        <p14:creationId xmlns:p14="http://schemas.microsoft.com/office/powerpoint/2010/main" val="15569116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73870" y="1280160"/>
            <a:ext cx="10018713" cy="5248655"/>
          </a:xfrm>
        </p:spPr>
        <p:txBody>
          <a:bodyPr>
            <a:normAutofit/>
          </a:bodyPr>
          <a:lstStyle/>
          <a:p>
            <a:pPr marL="0" indent="0" algn="ctr">
              <a:lnSpc>
                <a:spcPct val="150000"/>
              </a:lnSpc>
              <a:buNone/>
            </a:pPr>
            <a:r>
              <a:rPr lang="en-US" sz="4000" b="1" dirty="0"/>
              <a:t>THANKYOU</a:t>
            </a:r>
          </a:p>
        </p:txBody>
      </p:sp>
    </p:spTree>
    <p:extLst>
      <p:ext uri="{BB962C8B-B14F-4D97-AF65-F5344CB8AC3E}">
        <p14:creationId xmlns:p14="http://schemas.microsoft.com/office/powerpoint/2010/main" val="339213763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Custom 1">
      <a:majorFont>
        <a:latin typeface="Times New Roman"/>
        <a:ea typeface=""/>
        <a:cs typeface="Times New Roman"/>
      </a:majorFont>
      <a:minorFont>
        <a:latin typeface="Times New Roman"/>
        <a:ea typeface=""/>
        <a:cs typeface="Times New Roma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TM03457496[[fn=Parallax]]</Template>
  <TotalTime>61</TotalTime>
  <Words>1382</Words>
  <Application>Microsoft Office PowerPoint</Application>
  <PresentationFormat>Ecran lat</PresentationFormat>
  <Paragraphs>91</Paragraphs>
  <Slides>12</Slides>
  <Notes>11</Notes>
  <HiddenSlides>0</HiddenSlides>
  <MMClips>0</MMClips>
  <ScaleCrop>false</ScaleCrop>
  <HeadingPairs>
    <vt:vector size="4" baseType="variant">
      <vt:variant>
        <vt:lpstr>Temă</vt:lpstr>
      </vt:variant>
      <vt:variant>
        <vt:i4>1</vt:i4>
      </vt:variant>
      <vt:variant>
        <vt:lpstr>Titluri diapozitive</vt:lpstr>
      </vt:variant>
      <vt:variant>
        <vt:i4>12</vt:i4>
      </vt:variant>
    </vt:vector>
  </HeadingPairs>
  <TitlesOfParts>
    <vt:vector size="13" baseType="lpstr">
      <vt:lpstr>Parallax</vt:lpstr>
      <vt:lpstr>International hotel management</vt:lpstr>
      <vt:lpstr>TABLE OF CONTENT</vt:lpstr>
      <vt:lpstr>Introduction</vt:lpstr>
      <vt:lpstr>Calculating and analysing financial ratios </vt:lpstr>
      <vt:lpstr>Continue.. </vt:lpstr>
      <vt:lpstr>Continue..</vt:lpstr>
      <vt:lpstr>Continue..</vt:lpstr>
      <vt:lpstr>Discussing why an understanding of ratios and their fluctuations is essential for Hotel management </vt:lpstr>
      <vt:lpstr>Benefits and limitations of ratio analysis in decision making within hotel and tourism industry</vt:lpstr>
      <vt:lpstr>Conclusion</vt:lpstr>
      <vt:lpstr>References</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Entrepreneurship and Small Business Management</dc:title>
  <dc:creator>user</dc:creator>
  <cp:lastModifiedBy>Eliza Brozban</cp:lastModifiedBy>
  <cp:revision>34</cp:revision>
  <dcterms:created xsi:type="dcterms:W3CDTF">2020-02-06T11:28:46Z</dcterms:created>
  <dcterms:modified xsi:type="dcterms:W3CDTF">2020-07-03T14:01:56Z</dcterms:modified>
</cp:coreProperties>
</file>