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sldIdLst>
    <p:sldId id="256" r:id="rId2"/>
    <p:sldId id="266" r:id="rId3"/>
    <p:sldId id="423" r:id="rId4"/>
    <p:sldId id="422" r:id="rId5"/>
    <p:sldId id="424" r:id="rId6"/>
    <p:sldId id="425" r:id="rId7"/>
    <p:sldId id="426" r:id="rId8"/>
    <p:sldId id="427" r:id="rId9"/>
    <p:sldId id="428" r:id="rId10"/>
    <p:sldId id="429" r:id="rId11"/>
    <p:sldId id="430" r:id="rId12"/>
    <p:sldId id="405" r:id="rId13"/>
    <p:sldId id="39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65" autoAdjust="0"/>
    <p:restoredTop sz="88235" autoAdjust="0"/>
  </p:normalViewPr>
  <p:slideViewPr>
    <p:cSldViewPr>
      <p:cViewPr varScale="1">
        <p:scale>
          <a:sx n="57" d="100"/>
          <a:sy n="57" d="100"/>
        </p:scale>
        <p:origin x="1034" y="3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Greenway" userId="f3007956-5e20-4c5a-987f-cc7f9910f597" providerId="ADAL" clId="{AD6E5B43-6D93-437D-BF98-C7CE12EA2D06}"/>
    <pc:docChg chg="custSel addSld modSld">
      <pc:chgData name="Charlotte Greenway" userId="f3007956-5e20-4c5a-987f-cc7f9910f597" providerId="ADAL" clId="{AD6E5B43-6D93-437D-BF98-C7CE12EA2D06}" dt="2026-02-24T11:22:48.275" v="226" actId="14100"/>
      <pc:docMkLst>
        <pc:docMk/>
      </pc:docMkLst>
      <pc:sldChg chg="modSp mod">
        <pc:chgData name="Charlotte Greenway" userId="f3007956-5e20-4c5a-987f-cc7f9910f597" providerId="ADAL" clId="{AD6E5B43-6D93-437D-BF98-C7CE12EA2D06}" dt="2026-02-24T11:10:55.123" v="0" actId="20577"/>
        <pc:sldMkLst>
          <pc:docMk/>
          <pc:sldMk cId="3131536007" sldId="423"/>
        </pc:sldMkLst>
        <pc:graphicFrameChg chg="modGraphic">
          <ac:chgData name="Charlotte Greenway" userId="f3007956-5e20-4c5a-987f-cc7f9910f597" providerId="ADAL" clId="{AD6E5B43-6D93-437D-BF98-C7CE12EA2D06}" dt="2026-02-24T11:10:55.123" v="0" actId="20577"/>
          <ac:graphicFrameMkLst>
            <pc:docMk/>
            <pc:sldMk cId="3131536007" sldId="423"/>
            <ac:graphicFrameMk id="7" creationId="{A1E75914-2779-CC6A-84B3-C96E7ADDC52B}"/>
          </ac:graphicFrameMkLst>
        </pc:graphicFrameChg>
      </pc:sldChg>
      <pc:sldChg chg="addSp modSp new mod">
        <pc:chgData name="Charlotte Greenway" userId="f3007956-5e20-4c5a-987f-cc7f9910f597" providerId="ADAL" clId="{AD6E5B43-6D93-437D-BF98-C7CE12EA2D06}" dt="2026-02-24T11:22:48.275" v="226" actId="14100"/>
        <pc:sldMkLst>
          <pc:docMk/>
          <pc:sldMk cId="2900443416" sldId="430"/>
        </pc:sldMkLst>
        <pc:spChg chg="mod">
          <ac:chgData name="Charlotte Greenway" userId="f3007956-5e20-4c5a-987f-cc7f9910f597" providerId="ADAL" clId="{AD6E5B43-6D93-437D-BF98-C7CE12EA2D06}" dt="2026-02-24T11:12:49.716" v="18" actId="5793"/>
          <ac:spMkLst>
            <pc:docMk/>
            <pc:sldMk cId="2900443416" sldId="430"/>
            <ac:spMk id="2" creationId="{F587B293-B17D-560C-C79F-D71C0EB8DA08}"/>
          </ac:spMkLst>
        </pc:spChg>
        <pc:spChg chg="mod">
          <ac:chgData name="Charlotte Greenway" userId="f3007956-5e20-4c5a-987f-cc7f9910f597" providerId="ADAL" clId="{AD6E5B43-6D93-437D-BF98-C7CE12EA2D06}" dt="2026-02-24T11:22:48.275" v="226" actId="14100"/>
          <ac:spMkLst>
            <pc:docMk/>
            <pc:sldMk cId="2900443416" sldId="430"/>
            <ac:spMk id="3" creationId="{D2A0A196-6F50-C583-3F63-E1AAB8F78D01}"/>
          </ac:spMkLst>
        </pc:spChg>
        <pc:spChg chg="add mod">
          <ac:chgData name="Charlotte Greenway" userId="f3007956-5e20-4c5a-987f-cc7f9910f597" providerId="ADAL" clId="{AD6E5B43-6D93-437D-BF98-C7CE12EA2D06}" dt="2026-02-24T11:21:50.101" v="213" actId="1076"/>
          <ac:spMkLst>
            <pc:docMk/>
            <pc:sldMk cId="2900443416" sldId="430"/>
            <ac:spMk id="5" creationId="{CAEE1221-AC4A-35FA-BF38-A641E284FA86}"/>
          </ac:spMkLst>
        </pc:spChg>
        <pc:spChg chg="add mod">
          <ac:chgData name="Charlotte Greenway" userId="f3007956-5e20-4c5a-987f-cc7f9910f597" providerId="ADAL" clId="{AD6E5B43-6D93-437D-BF98-C7CE12EA2D06}" dt="2026-02-24T11:22:28.820" v="223" actId="1076"/>
          <ac:spMkLst>
            <pc:docMk/>
            <pc:sldMk cId="2900443416" sldId="430"/>
            <ac:spMk id="7" creationId="{4208BC4E-E022-4992-8909-A0166FD1F06D}"/>
          </ac:spMkLst>
        </pc:spChg>
        <pc:spChg chg="add mod">
          <ac:chgData name="Charlotte Greenway" userId="f3007956-5e20-4c5a-987f-cc7f9910f597" providerId="ADAL" clId="{AD6E5B43-6D93-437D-BF98-C7CE12EA2D06}" dt="2026-02-24T11:21:54.367" v="214" actId="1076"/>
          <ac:spMkLst>
            <pc:docMk/>
            <pc:sldMk cId="2900443416" sldId="430"/>
            <ac:spMk id="8" creationId="{48496FA7-56F2-8E0E-406B-3A26ECA026B9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t.gov.uk/schools-and-learning/inclusion-and-additional-learning-needs-aln/about-the-additional-learning-needs-aln-system/additional-learning-needs-aln-and-the-aln-system-information-for-parents-and-carers/" TargetMode="External"/><Relationship Id="rId1" Type="http://schemas.openxmlformats.org/officeDocument/2006/relationships/hyperlink" Target="https://www.gov.wales/additional-learning-needs-transformation-programme-frequently-asked-questions-html" TargetMode="External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hyperlink" Target="https://estyn.gov.wales/app/uploads/2024/12/The-additional-learning-needs-system.pdf" TargetMode="External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t.gov.uk/schools-and-learning/inclusion-and-additional-learning-needs-aln/about-the-additional-learning-needs-aln-system/additional-learning-needs-aln-and-the-aln-system-information-for-parents-and-carers/" TargetMode="External"/><Relationship Id="rId1" Type="http://schemas.openxmlformats.org/officeDocument/2006/relationships/hyperlink" Target="https://www.gov.wales/additional-learning-needs-transformation-programme-frequently-asked-questions-html" TargetMode="External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https://estyn.gov.wales/app/uploads/2024/12/The-additional-learning-needs-system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22B0B5-F27F-49F6-9958-608F5631C2A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8384D48-0DF7-463E-99D8-643E3C271E62}">
      <dgm:prSet/>
      <dgm:spPr/>
      <dgm:t>
        <a:bodyPr/>
        <a:lstStyle/>
        <a:p>
          <a:r>
            <a:rPr lang="en-GB"/>
            <a:t>Importantly, inclusion also has a </a:t>
          </a:r>
          <a:r>
            <a:rPr lang="en-GB" b="1"/>
            <a:t>relational and ethical dimension</a:t>
          </a:r>
          <a:r>
            <a:rPr lang="en-GB"/>
            <a:t>. It is about fostering a sense of </a:t>
          </a:r>
          <a:r>
            <a:rPr lang="en-GB" b="1"/>
            <a:t>belonging, dignity, and safety</a:t>
          </a:r>
          <a:r>
            <a:rPr lang="en-GB"/>
            <a:t>, where learners feel respected and recognised for who they are. </a:t>
          </a:r>
        </a:p>
      </dgm:t>
    </dgm:pt>
    <dgm:pt modelId="{9D3230DC-BE4F-4FC1-802F-55B358C2B94D}" type="parTrans" cxnId="{55A48220-7590-47A2-AFA2-5D42389DBB57}">
      <dgm:prSet/>
      <dgm:spPr/>
      <dgm:t>
        <a:bodyPr/>
        <a:lstStyle/>
        <a:p>
          <a:endParaRPr lang="en-GB"/>
        </a:p>
      </dgm:t>
    </dgm:pt>
    <dgm:pt modelId="{7F1476F7-A1D6-4767-8F48-254B32463758}" type="sibTrans" cxnId="{55A48220-7590-47A2-AFA2-5D42389DBB57}">
      <dgm:prSet/>
      <dgm:spPr/>
      <dgm:t>
        <a:bodyPr/>
        <a:lstStyle/>
        <a:p>
          <a:endParaRPr lang="en-GB"/>
        </a:p>
      </dgm:t>
    </dgm:pt>
    <dgm:pt modelId="{491179A6-4041-435D-B56D-7A52069C399A}">
      <dgm:prSet/>
      <dgm:spPr/>
      <dgm:t>
        <a:bodyPr/>
        <a:lstStyle/>
        <a:p>
          <a:r>
            <a:rPr lang="en-GB"/>
            <a:t>Research consistently shows that inclusive environments support not only academic engagement but also wellbeing, confidence, and positive identity development, particularly for children and young people who may otherwise experience marginalisation.</a:t>
          </a:r>
        </a:p>
      </dgm:t>
    </dgm:pt>
    <dgm:pt modelId="{7FF149B1-1A08-4DED-AE9C-4D7C9AA96404}" type="parTrans" cxnId="{4CAFEB89-5708-4824-A7DF-B7BE390C2051}">
      <dgm:prSet/>
      <dgm:spPr/>
      <dgm:t>
        <a:bodyPr/>
        <a:lstStyle/>
        <a:p>
          <a:endParaRPr lang="en-GB"/>
        </a:p>
      </dgm:t>
    </dgm:pt>
    <dgm:pt modelId="{A4B197DF-67B7-4122-81B8-408210E09B5D}" type="sibTrans" cxnId="{4CAFEB89-5708-4824-A7DF-B7BE390C2051}">
      <dgm:prSet/>
      <dgm:spPr/>
      <dgm:t>
        <a:bodyPr/>
        <a:lstStyle/>
        <a:p>
          <a:endParaRPr lang="en-GB"/>
        </a:p>
      </dgm:t>
    </dgm:pt>
    <dgm:pt modelId="{FCD5050E-6749-450A-BB33-FE87400A7A25}" type="pres">
      <dgm:prSet presAssocID="{1D22B0B5-F27F-49F6-9958-608F5631C2AA}" presName="Name0" presStyleCnt="0">
        <dgm:presLayoutVars>
          <dgm:dir/>
          <dgm:animLvl val="lvl"/>
          <dgm:resizeHandles val="exact"/>
        </dgm:presLayoutVars>
      </dgm:prSet>
      <dgm:spPr/>
    </dgm:pt>
    <dgm:pt modelId="{79BDE98A-01F0-426F-A0C4-12F0058CF16A}" type="pres">
      <dgm:prSet presAssocID="{78384D48-0DF7-463E-99D8-643E3C271E62}" presName="linNode" presStyleCnt="0"/>
      <dgm:spPr/>
    </dgm:pt>
    <dgm:pt modelId="{8B172C5B-51C8-400A-B2EE-5E6BA7750B5F}" type="pres">
      <dgm:prSet presAssocID="{78384D48-0DF7-463E-99D8-643E3C271E62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27899F01-7845-44E7-A5C2-309179D693DC}" type="pres">
      <dgm:prSet presAssocID="{7F1476F7-A1D6-4767-8F48-254B32463758}" presName="sp" presStyleCnt="0"/>
      <dgm:spPr/>
    </dgm:pt>
    <dgm:pt modelId="{167CC1BB-083C-4D15-A33F-A2F23F619545}" type="pres">
      <dgm:prSet presAssocID="{491179A6-4041-435D-B56D-7A52069C399A}" presName="linNode" presStyleCnt="0"/>
      <dgm:spPr/>
    </dgm:pt>
    <dgm:pt modelId="{365DF2D2-4AE5-4DD0-BAEE-10C5948866D5}" type="pres">
      <dgm:prSet presAssocID="{491179A6-4041-435D-B56D-7A52069C399A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55A48220-7590-47A2-AFA2-5D42389DBB57}" srcId="{1D22B0B5-F27F-49F6-9958-608F5631C2AA}" destId="{78384D48-0DF7-463E-99D8-643E3C271E62}" srcOrd="0" destOrd="0" parTransId="{9D3230DC-BE4F-4FC1-802F-55B358C2B94D}" sibTransId="{7F1476F7-A1D6-4767-8F48-254B32463758}"/>
    <dgm:cxn modelId="{284CCF26-573C-4362-A5AC-503184330F73}" type="presOf" srcId="{78384D48-0DF7-463E-99D8-643E3C271E62}" destId="{8B172C5B-51C8-400A-B2EE-5E6BA7750B5F}" srcOrd="0" destOrd="0" presId="urn:microsoft.com/office/officeart/2005/8/layout/vList5"/>
    <dgm:cxn modelId="{4CAFEB89-5708-4824-A7DF-B7BE390C2051}" srcId="{1D22B0B5-F27F-49F6-9958-608F5631C2AA}" destId="{491179A6-4041-435D-B56D-7A52069C399A}" srcOrd="1" destOrd="0" parTransId="{7FF149B1-1A08-4DED-AE9C-4D7C9AA96404}" sibTransId="{A4B197DF-67B7-4122-81B8-408210E09B5D}"/>
    <dgm:cxn modelId="{84E97C9F-B5EC-4C5C-AC5A-9A5DB333290A}" type="presOf" srcId="{491179A6-4041-435D-B56D-7A52069C399A}" destId="{365DF2D2-4AE5-4DD0-BAEE-10C5948866D5}" srcOrd="0" destOrd="0" presId="urn:microsoft.com/office/officeart/2005/8/layout/vList5"/>
    <dgm:cxn modelId="{22C0ABA3-3384-46D3-A4CA-337B16209E73}" type="presOf" srcId="{1D22B0B5-F27F-49F6-9958-608F5631C2AA}" destId="{FCD5050E-6749-450A-BB33-FE87400A7A25}" srcOrd="0" destOrd="0" presId="urn:microsoft.com/office/officeart/2005/8/layout/vList5"/>
    <dgm:cxn modelId="{1CCBECAF-720B-4A07-8709-618771E817E1}" type="presParOf" srcId="{FCD5050E-6749-450A-BB33-FE87400A7A25}" destId="{79BDE98A-01F0-426F-A0C4-12F0058CF16A}" srcOrd="0" destOrd="0" presId="urn:microsoft.com/office/officeart/2005/8/layout/vList5"/>
    <dgm:cxn modelId="{2A4DA653-4C08-406B-AA63-E27A6B92B37B}" type="presParOf" srcId="{79BDE98A-01F0-426F-A0C4-12F0058CF16A}" destId="{8B172C5B-51C8-400A-B2EE-5E6BA7750B5F}" srcOrd="0" destOrd="0" presId="urn:microsoft.com/office/officeart/2005/8/layout/vList5"/>
    <dgm:cxn modelId="{06CEE099-DE1E-43C4-A4C8-8516CFF77BBE}" type="presParOf" srcId="{FCD5050E-6749-450A-BB33-FE87400A7A25}" destId="{27899F01-7845-44E7-A5C2-309179D693DC}" srcOrd="1" destOrd="0" presId="urn:microsoft.com/office/officeart/2005/8/layout/vList5"/>
    <dgm:cxn modelId="{5E39B32C-F426-40C7-BEF0-C1677F02B271}" type="presParOf" srcId="{FCD5050E-6749-450A-BB33-FE87400A7A25}" destId="{167CC1BB-083C-4D15-A33F-A2F23F619545}" srcOrd="2" destOrd="0" presId="urn:microsoft.com/office/officeart/2005/8/layout/vList5"/>
    <dgm:cxn modelId="{E515B026-93B3-4194-98B6-06079A963408}" type="presParOf" srcId="{167CC1BB-083C-4D15-A33F-A2F23F619545}" destId="{365DF2D2-4AE5-4DD0-BAEE-10C5948866D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8F2F74-036B-4BFF-84E9-D6EA2EA2D30C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A982F46-614D-41D1-845A-05AA14AEDF7A}">
      <dgm:prSet/>
      <dgm:spPr/>
      <dgm:t>
        <a:bodyPr/>
        <a:lstStyle/>
        <a:p>
          <a:r>
            <a:rPr lang="en-GB" dirty="0"/>
            <a:t>In the Welsh context, inclusion is embedded across policy frameworks such as the </a:t>
          </a:r>
          <a:r>
            <a:rPr lang="en-GB" b="1" dirty="0"/>
            <a:t>Curriculum for Wales</a:t>
          </a:r>
          <a:r>
            <a:rPr lang="en-GB" dirty="0"/>
            <a:t>, the </a:t>
          </a:r>
          <a:r>
            <a:rPr lang="en-GB" b="1" dirty="0"/>
            <a:t>Additional Learning Needs (ALN) system</a:t>
          </a:r>
          <a:r>
            <a:rPr lang="en-GB" dirty="0"/>
            <a:t>, and </a:t>
          </a:r>
          <a:r>
            <a:rPr lang="en-GB" b="1" dirty="0"/>
            <a:t>anti-racist and equality duties</a:t>
          </a:r>
          <a:r>
            <a:rPr lang="en-GB" dirty="0"/>
            <a:t>, which together position inclusion as central to high-quality education and social justice. If you’d like,.</a:t>
          </a:r>
        </a:p>
      </dgm:t>
    </dgm:pt>
    <dgm:pt modelId="{63B11860-1459-4C71-8C6A-11411F3E3111}" type="parTrans" cxnId="{E1996920-533C-440D-963D-9329B6FA5985}">
      <dgm:prSet/>
      <dgm:spPr/>
      <dgm:t>
        <a:bodyPr/>
        <a:lstStyle/>
        <a:p>
          <a:endParaRPr lang="en-GB"/>
        </a:p>
      </dgm:t>
    </dgm:pt>
    <dgm:pt modelId="{53562413-3744-4D8C-9CA2-FCBF903FA3AA}" type="sibTrans" cxnId="{E1996920-533C-440D-963D-9329B6FA5985}">
      <dgm:prSet/>
      <dgm:spPr/>
      <dgm:t>
        <a:bodyPr/>
        <a:lstStyle/>
        <a:p>
          <a:endParaRPr lang="en-GB"/>
        </a:p>
      </dgm:t>
    </dgm:pt>
    <dgm:pt modelId="{23E117A0-75BE-45B3-962B-9EBB53A58023}" type="pres">
      <dgm:prSet presAssocID="{428F2F74-036B-4BFF-84E9-D6EA2EA2D30C}" presName="compositeShape" presStyleCnt="0">
        <dgm:presLayoutVars>
          <dgm:chMax val="7"/>
          <dgm:dir/>
          <dgm:resizeHandles val="exact"/>
        </dgm:presLayoutVars>
      </dgm:prSet>
      <dgm:spPr/>
    </dgm:pt>
    <dgm:pt modelId="{B32D4E50-151A-4727-94C1-DFF71F009060}" type="pres">
      <dgm:prSet presAssocID="{7A982F46-614D-41D1-845A-05AA14AEDF7A}" presName="circ1TxSh" presStyleLbl="vennNode1" presStyleIdx="0" presStyleCnt="1"/>
      <dgm:spPr/>
    </dgm:pt>
  </dgm:ptLst>
  <dgm:cxnLst>
    <dgm:cxn modelId="{8C958715-0C7F-4A95-B0DA-FB1C7B4EBB07}" type="presOf" srcId="{428F2F74-036B-4BFF-84E9-D6EA2EA2D30C}" destId="{23E117A0-75BE-45B3-962B-9EBB53A58023}" srcOrd="0" destOrd="0" presId="urn:microsoft.com/office/officeart/2005/8/layout/venn1"/>
    <dgm:cxn modelId="{B5FA1218-BB52-490E-879E-1B55778D5891}" type="presOf" srcId="{7A982F46-614D-41D1-845A-05AA14AEDF7A}" destId="{B32D4E50-151A-4727-94C1-DFF71F009060}" srcOrd="0" destOrd="0" presId="urn:microsoft.com/office/officeart/2005/8/layout/venn1"/>
    <dgm:cxn modelId="{E1996920-533C-440D-963D-9329B6FA5985}" srcId="{428F2F74-036B-4BFF-84E9-D6EA2EA2D30C}" destId="{7A982F46-614D-41D1-845A-05AA14AEDF7A}" srcOrd="0" destOrd="0" parTransId="{63B11860-1459-4C71-8C6A-11411F3E3111}" sibTransId="{53562413-3744-4D8C-9CA2-FCBF903FA3AA}"/>
    <dgm:cxn modelId="{66C440C9-C0F5-46CE-9CDA-2CBDAA9CA210}" type="presParOf" srcId="{23E117A0-75BE-45B3-962B-9EBB53A58023}" destId="{B32D4E50-151A-4727-94C1-DFF71F009060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71F1D0-C764-4D98-B59D-71F7EA6DA26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D72CC82-E1F8-4037-A2E8-038D225E59D0}">
      <dgm:prSet custT="1"/>
      <dgm:spPr/>
      <dgm:t>
        <a:bodyPr/>
        <a:lstStyle/>
        <a:p>
          <a:r>
            <a:rPr lang="en-US" sz="1800" b="0" i="0" baseline="0" dirty="0"/>
            <a:t>This definition is used in the </a:t>
          </a:r>
          <a:r>
            <a:rPr lang="en-US" sz="1800" b="1" i="0" baseline="0" dirty="0"/>
            <a:t>Additional Learning Needs and Education Tribunal (Wales) Act 2018</a:t>
          </a:r>
          <a:r>
            <a:rPr lang="en-US" sz="1800" b="0" i="0" baseline="0" dirty="0"/>
            <a:t> and the </a:t>
          </a:r>
          <a:r>
            <a:rPr lang="en-US" sz="1800" b="1" i="0" baseline="0" dirty="0"/>
            <a:t>ALN Code for Wales</a:t>
          </a:r>
          <a:r>
            <a:rPr lang="en-US" sz="1800" b="0" i="0" baseline="0" dirty="0"/>
            <a:t>. </a:t>
          </a:r>
          <a:r>
            <a:rPr lang="en-US" sz="1800" b="0" i="0" baseline="0" dirty="0">
              <a:hlinkClick xmlns:r="http://schemas.openxmlformats.org/officeDocument/2006/relationships" r:id="rId1"/>
            </a:rPr>
            <a:t>GOV.WALES+1</a:t>
          </a:r>
          <a:endParaRPr lang="en-GB" sz="1800" dirty="0"/>
        </a:p>
      </dgm:t>
    </dgm:pt>
    <dgm:pt modelId="{85DAAD70-784B-4241-9F2F-418A2F5B4A4A}" type="parTrans" cxnId="{80E287EB-CF8F-48B0-8D0E-CB8F7F20E4C1}">
      <dgm:prSet/>
      <dgm:spPr/>
      <dgm:t>
        <a:bodyPr/>
        <a:lstStyle/>
        <a:p>
          <a:endParaRPr lang="en-GB" sz="1800"/>
        </a:p>
      </dgm:t>
    </dgm:pt>
    <dgm:pt modelId="{4E78E523-6F51-4ECE-BB49-54EDC6AE73D5}" type="sibTrans" cxnId="{80E287EB-CF8F-48B0-8D0E-CB8F7F20E4C1}">
      <dgm:prSet/>
      <dgm:spPr/>
      <dgm:t>
        <a:bodyPr/>
        <a:lstStyle/>
        <a:p>
          <a:endParaRPr lang="en-GB" sz="1800"/>
        </a:p>
      </dgm:t>
    </dgm:pt>
    <dgm:pt modelId="{5F4F28D9-0558-4122-9171-9A0C317C685B}">
      <dgm:prSet custT="1"/>
      <dgm:spPr/>
      <dgm:t>
        <a:bodyPr/>
        <a:lstStyle/>
        <a:p>
          <a:r>
            <a:rPr lang="en-US" sz="1800" b="0" i="0" baseline="0"/>
            <a:t>ALN replaces the former terms </a:t>
          </a:r>
          <a:r>
            <a:rPr lang="en-US" sz="1800" b="1" i="0" baseline="0"/>
            <a:t>Special Educational Needs (SEN)</a:t>
          </a:r>
          <a:r>
            <a:rPr lang="en-US" sz="1800" b="0" i="0" baseline="0"/>
            <a:t> and </a:t>
          </a:r>
          <a:r>
            <a:rPr lang="en-US" sz="1800" b="1" i="0" baseline="0"/>
            <a:t>Learning Difficulties and/or Disabilities (LDD)</a:t>
          </a:r>
          <a:r>
            <a:rPr lang="en-US" sz="1800" b="0" i="0" baseline="0"/>
            <a:t> in Welsh policy, reflecting a unified approach from birth to age 25. </a:t>
          </a:r>
          <a:r>
            <a:rPr lang="en-US" sz="1800" b="0" i="0" baseline="0">
              <a:hlinkClick xmlns:r="http://schemas.openxmlformats.org/officeDocument/2006/relationships" r:id="rId1"/>
            </a:rPr>
            <a:t>GOV.WALES</a:t>
          </a:r>
          <a:endParaRPr lang="en-GB" sz="1800"/>
        </a:p>
      </dgm:t>
    </dgm:pt>
    <dgm:pt modelId="{9311C8ED-092D-4F45-86DA-EF34B2F67B20}" type="parTrans" cxnId="{C9069A05-4935-41D0-8BED-36211E8210D5}">
      <dgm:prSet/>
      <dgm:spPr/>
      <dgm:t>
        <a:bodyPr/>
        <a:lstStyle/>
        <a:p>
          <a:endParaRPr lang="en-GB" sz="1800"/>
        </a:p>
      </dgm:t>
    </dgm:pt>
    <dgm:pt modelId="{F31069F4-8681-4F5A-816D-E766DE8EE5D5}" type="sibTrans" cxnId="{C9069A05-4935-41D0-8BED-36211E8210D5}">
      <dgm:prSet/>
      <dgm:spPr/>
      <dgm:t>
        <a:bodyPr/>
        <a:lstStyle/>
        <a:p>
          <a:endParaRPr lang="en-GB" sz="1800"/>
        </a:p>
      </dgm:t>
    </dgm:pt>
    <dgm:pt modelId="{CED9D240-62E2-4D0F-A8ED-06A24B0D9B6C}">
      <dgm:prSet custT="1"/>
      <dgm:spPr/>
      <dgm:t>
        <a:bodyPr/>
        <a:lstStyle/>
        <a:p>
          <a:r>
            <a:rPr lang="en-US" sz="1800" b="0" i="0" baseline="0"/>
            <a:t>The ALN system places a strong emphasis on </a:t>
          </a:r>
          <a:r>
            <a:rPr lang="en-US" sz="1800" b="1" i="0" baseline="0"/>
            <a:t>person-centred practice</a:t>
          </a:r>
          <a:r>
            <a:rPr lang="en-US" sz="1800" b="0" i="0" baseline="0"/>
            <a:t> that involves children, young people, and families in decisions about their support. </a:t>
          </a:r>
          <a:r>
            <a:rPr lang="en-US" sz="1800" b="0" i="0" baseline="0">
              <a:hlinkClick xmlns:r="http://schemas.openxmlformats.org/officeDocument/2006/relationships" r:id="rId2"/>
            </a:rPr>
            <a:t>National Professional Training</a:t>
          </a:r>
          <a:endParaRPr lang="en-GB" sz="1800"/>
        </a:p>
      </dgm:t>
    </dgm:pt>
    <dgm:pt modelId="{23411FD0-1801-4482-881B-9C71EADB3C0F}" type="parTrans" cxnId="{4299C1C2-00C5-41AC-8C7F-6C1192CCD16C}">
      <dgm:prSet/>
      <dgm:spPr/>
      <dgm:t>
        <a:bodyPr/>
        <a:lstStyle/>
        <a:p>
          <a:endParaRPr lang="en-GB" sz="1800"/>
        </a:p>
      </dgm:t>
    </dgm:pt>
    <dgm:pt modelId="{8531A0FC-6DBF-4FD3-96E8-69829366CEC5}" type="sibTrans" cxnId="{4299C1C2-00C5-41AC-8C7F-6C1192CCD16C}">
      <dgm:prSet/>
      <dgm:spPr/>
      <dgm:t>
        <a:bodyPr/>
        <a:lstStyle/>
        <a:p>
          <a:endParaRPr lang="en-GB" sz="1800"/>
        </a:p>
      </dgm:t>
    </dgm:pt>
    <dgm:pt modelId="{8E3E158F-6B2E-4756-95D8-266A98F5DF52}" type="pres">
      <dgm:prSet presAssocID="{8271F1D0-C764-4D98-B59D-71F7EA6DA262}" presName="vert0" presStyleCnt="0">
        <dgm:presLayoutVars>
          <dgm:dir/>
          <dgm:animOne val="branch"/>
          <dgm:animLvl val="lvl"/>
        </dgm:presLayoutVars>
      </dgm:prSet>
      <dgm:spPr/>
    </dgm:pt>
    <dgm:pt modelId="{8E04E61E-B3DF-411A-91B1-1FEE9EADAAF9}" type="pres">
      <dgm:prSet presAssocID="{ED72CC82-E1F8-4037-A2E8-038D225E59D0}" presName="thickLine" presStyleLbl="alignNode1" presStyleIdx="0" presStyleCnt="3"/>
      <dgm:spPr/>
    </dgm:pt>
    <dgm:pt modelId="{C2AC5A0B-8ADD-464A-8DEC-6B4540F8D9C4}" type="pres">
      <dgm:prSet presAssocID="{ED72CC82-E1F8-4037-A2E8-038D225E59D0}" presName="horz1" presStyleCnt="0"/>
      <dgm:spPr/>
    </dgm:pt>
    <dgm:pt modelId="{7DE7D6DE-3D66-4F0E-9BAC-E526E46C8E58}" type="pres">
      <dgm:prSet presAssocID="{ED72CC82-E1F8-4037-A2E8-038D225E59D0}" presName="tx1" presStyleLbl="revTx" presStyleIdx="0" presStyleCnt="3"/>
      <dgm:spPr/>
    </dgm:pt>
    <dgm:pt modelId="{699E6A96-F8E0-4BD0-BF29-7CB055BBE2E1}" type="pres">
      <dgm:prSet presAssocID="{ED72CC82-E1F8-4037-A2E8-038D225E59D0}" presName="vert1" presStyleCnt="0"/>
      <dgm:spPr/>
    </dgm:pt>
    <dgm:pt modelId="{E2798DF3-B70F-49CF-A57F-348A8837F924}" type="pres">
      <dgm:prSet presAssocID="{5F4F28D9-0558-4122-9171-9A0C317C685B}" presName="thickLine" presStyleLbl="alignNode1" presStyleIdx="1" presStyleCnt="3"/>
      <dgm:spPr/>
    </dgm:pt>
    <dgm:pt modelId="{71C075F4-2BE7-4661-AF91-A6509938F0FC}" type="pres">
      <dgm:prSet presAssocID="{5F4F28D9-0558-4122-9171-9A0C317C685B}" presName="horz1" presStyleCnt="0"/>
      <dgm:spPr/>
    </dgm:pt>
    <dgm:pt modelId="{7EC3B258-CF43-417F-B1C5-80FE3AC6D7ED}" type="pres">
      <dgm:prSet presAssocID="{5F4F28D9-0558-4122-9171-9A0C317C685B}" presName="tx1" presStyleLbl="revTx" presStyleIdx="1" presStyleCnt="3"/>
      <dgm:spPr/>
    </dgm:pt>
    <dgm:pt modelId="{EB723CFD-2792-4B6B-9FFB-4334379D679C}" type="pres">
      <dgm:prSet presAssocID="{5F4F28D9-0558-4122-9171-9A0C317C685B}" presName="vert1" presStyleCnt="0"/>
      <dgm:spPr/>
    </dgm:pt>
    <dgm:pt modelId="{02068A98-13A1-41D8-8C5B-4F72DF226C9A}" type="pres">
      <dgm:prSet presAssocID="{CED9D240-62E2-4D0F-A8ED-06A24B0D9B6C}" presName="thickLine" presStyleLbl="alignNode1" presStyleIdx="2" presStyleCnt="3"/>
      <dgm:spPr/>
    </dgm:pt>
    <dgm:pt modelId="{51B68B83-6481-49C0-A0BC-606F5D128569}" type="pres">
      <dgm:prSet presAssocID="{CED9D240-62E2-4D0F-A8ED-06A24B0D9B6C}" presName="horz1" presStyleCnt="0"/>
      <dgm:spPr/>
    </dgm:pt>
    <dgm:pt modelId="{B92FB00D-5E93-48AC-BF83-7C11A024C843}" type="pres">
      <dgm:prSet presAssocID="{CED9D240-62E2-4D0F-A8ED-06A24B0D9B6C}" presName="tx1" presStyleLbl="revTx" presStyleIdx="2" presStyleCnt="3"/>
      <dgm:spPr/>
    </dgm:pt>
    <dgm:pt modelId="{56FBEE7E-EDCB-464A-AE2C-448EF6094707}" type="pres">
      <dgm:prSet presAssocID="{CED9D240-62E2-4D0F-A8ED-06A24B0D9B6C}" presName="vert1" presStyleCnt="0"/>
      <dgm:spPr/>
    </dgm:pt>
  </dgm:ptLst>
  <dgm:cxnLst>
    <dgm:cxn modelId="{C9069A05-4935-41D0-8BED-36211E8210D5}" srcId="{8271F1D0-C764-4D98-B59D-71F7EA6DA262}" destId="{5F4F28D9-0558-4122-9171-9A0C317C685B}" srcOrd="1" destOrd="0" parTransId="{9311C8ED-092D-4F45-86DA-EF34B2F67B20}" sibTransId="{F31069F4-8681-4F5A-816D-E766DE8EE5D5}"/>
    <dgm:cxn modelId="{03D21224-0350-449B-9EBE-A6BEF07CFAB4}" type="presOf" srcId="{CED9D240-62E2-4D0F-A8ED-06A24B0D9B6C}" destId="{B92FB00D-5E93-48AC-BF83-7C11A024C843}" srcOrd="0" destOrd="0" presId="urn:microsoft.com/office/officeart/2008/layout/LinedList"/>
    <dgm:cxn modelId="{0694C532-CEA5-4057-B427-36EE052405D9}" type="presOf" srcId="{ED72CC82-E1F8-4037-A2E8-038D225E59D0}" destId="{7DE7D6DE-3D66-4F0E-9BAC-E526E46C8E58}" srcOrd="0" destOrd="0" presId="urn:microsoft.com/office/officeart/2008/layout/LinedList"/>
    <dgm:cxn modelId="{FECE236E-DE45-4A99-84C7-532AC6BBD561}" type="presOf" srcId="{8271F1D0-C764-4D98-B59D-71F7EA6DA262}" destId="{8E3E158F-6B2E-4756-95D8-266A98F5DF52}" srcOrd="0" destOrd="0" presId="urn:microsoft.com/office/officeart/2008/layout/LinedList"/>
    <dgm:cxn modelId="{52CB9C99-7465-4B56-ABE4-F8F79FFC7CDA}" type="presOf" srcId="{5F4F28D9-0558-4122-9171-9A0C317C685B}" destId="{7EC3B258-CF43-417F-B1C5-80FE3AC6D7ED}" srcOrd="0" destOrd="0" presId="urn:microsoft.com/office/officeart/2008/layout/LinedList"/>
    <dgm:cxn modelId="{4299C1C2-00C5-41AC-8C7F-6C1192CCD16C}" srcId="{8271F1D0-C764-4D98-B59D-71F7EA6DA262}" destId="{CED9D240-62E2-4D0F-A8ED-06A24B0D9B6C}" srcOrd="2" destOrd="0" parTransId="{23411FD0-1801-4482-881B-9C71EADB3C0F}" sibTransId="{8531A0FC-6DBF-4FD3-96E8-69829366CEC5}"/>
    <dgm:cxn modelId="{80E287EB-CF8F-48B0-8D0E-CB8F7F20E4C1}" srcId="{8271F1D0-C764-4D98-B59D-71F7EA6DA262}" destId="{ED72CC82-E1F8-4037-A2E8-038D225E59D0}" srcOrd="0" destOrd="0" parTransId="{85DAAD70-784B-4241-9F2F-418A2F5B4A4A}" sibTransId="{4E78E523-6F51-4ECE-BB49-54EDC6AE73D5}"/>
    <dgm:cxn modelId="{AB433FA9-4D92-40E7-8088-94414E1390BD}" type="presParOf" srcId="{8E3E158F-6B2E-4756-95D8-266A98F5DF52}" destId="{8E04E61E-B3DF-411A-91B1-1FEE9EADAAF9}" srcOrd="0" destOrd="0" presId="urn:microsoft.com/office/officeart/2008/layout/LinedList"/>
    <dgm:cxn modelId="{B7599560-0882-491A-9B7E-20EA1F5F3CB4}" type="presParOf" srcId="{8E3E158F-6B2E-4756-95D8-266A98F5DF52}" destId="{C2AC5A0B-8ADD-464A-8DEC-6B4540F8D9C4}" srcOrd="1" destOrd="0" presId="urn:microsoft.com/office/officeart/2008/layout/LinedList"/>
    <dgm:cxn modelId="{966F2FE4-753F-4EDD-AE59-9091A78229C4}" type="presParOf" srcId="{C2AC5A0B-8ADD-464A-8DEC-6B4540F8D9C4}" destId="{7DE7D6DE-3D66-4F0E-9BAC-E526E46C8E58}" srcOrd="0" destOrd="0" presId="urn:microsoft.com/office/officeart/2008/layout/LinedList"/>
    <dgm:cxn modelId="{F9108691-892F-45F7-8D1E-13F2C1001DAC}" type="presParOf" srcId="{C2AC5A0B-8ADD-464A-8DEC-6B4540F8D9C4}" destId="{699E6A96-F8E0-4BD0-BF29-7CB055BBE2E1}" srcOrd="1" destOrd="0" presId="urn:microsoft.com/office/officeart/2008/layout/LinedList"/>
    <dgm:cxn modelId="{E634BF59-8146-44B9-B11D-33761D251315}" type="presParOf" srcId="{8E3E158F-6B2E-4756-95D8-266A98F5DF52}" destId="{E2798DF3-B70F-49CF-A57F-348A8837F924}" srcOrd="2" destOrd="0" presId="urn:microsoft.com/office/officeart/2008/layout/LinedList"/>
    <dgm:cxn modelId="{24789AC8-50D5-4A02-B56B-A109BF2EEE4D}" type="presParOf" srcId="{8E3E158F-6B2E-4756-95D8-266A98F5DF52}" destId="{71C075F4-2BE7-4661-AF91-A6509938F0FC}" srcOrd="3" destOrd="0" presId="urn:microsoft.com/office/officeart/2008/layout/LinedList"/>
    <dgm:cxn modelId="{A9B7F8A2-4D05-4A64-8FE1-54C1D5D84177}" type="presParOf" srcId="{71C075F4-2BE7-4661-AF91-A6509938F0FC}" destId="{7EC3B258-CF43-417F-B1C5-80FE3AC6D7ED}" srcOrd="0" destOrd="0" presId="urn:microsoft.com/office/officeart/2008/layout/LinedList"/>
    <dgm:cxn modelId="{4CC5CBB5-8A3A-4794-AA04-66CD9B8F6976}" type="presParOf" srcId="{71C075F4-2BE7-4661-AF91-A6509938F0FC}" destId="{EB723CFD-2792-4B6B-9FFB-4334379D679C}" srcOrd="1" destOrd="0" presId="urn:microsoft.com/office/officeart/2008/layout/LinedList"/>
    <dgm:cxn modelId="{75796B5C-D587-43F3-8A4B-427A75637838}" type="presParOf" srcId="{8E3E158F-6B2E-4756-95D8-266A98F5DF52}" destId="{02068A98-13A1-41D8-8C5B-4F72DF226C9A}" srcOrd="4" destOrd="0" presId="urn:microsoft.com/office/officeart/2008/layout/LinedList"/>
    <dgm:cxn modelId="{9180BBC1-165C-4BFA-8D87-5943F2B1A473}" type="presParOf" srcId="{8E3E158F-6B2E-4756-95D8-266A98F5DF52}" destId="{51B68B83-6481-49C0-A0BC-606F5D128569}" srcOrd="5" destOrd="0" presId="urn:microsoft.com/office/officeart/2008/layout/LinedList"/>
    <dgm:cxn modelId="{7FC13F8A-34EF-4D51-A1C0-AB44D08EBC0D}" type="presParOf" srcId="{51B68B83-6481-49C0-A0BC-606F5D128569}" destId="{B92FB00D-5E93-48AC-BF83-7C11A024C843}" srcOrd="0" destOrd="0" presId="urn:microsoft.com/office/officeart/2008/layout/LinedList"/>
    <dgm:cxn modelId="{C1D751A7-6222-45DF-AD59-1A54F9F5838B}" type="presParOf" srcId="{51B68B83-6481-49C0-A0BC-606F5D128569}" destId="{56FBEE7E-EDCB-464A-AE2C-448EF60947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D76796-73A6-4A65-AF61-5EB984CC92A1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A17D625-3523-4660-A777-690B5F08CFD9}">
      <dgm:prSet custT="1"/>
      <dgm:spPr/>
      <dgm:t>
        <a:bodyPr/>
        <a:lstStyle/>
        <a:p>
          <a:r>
            <a:rPr lang="en-US" sz="1600" dirty="0"/>
            <a:t>I</a:t>
          </a:r>
          <a:r>
            <a:rPr lang="en-US" sz="1600" b="0" i="0" baseline="0" dirty="0"/>
            <a:t>n Wales, </a:t>
          </a:r>
          <a:r>
            <a:rPr lang="en-US" sz="1600" b="1" i="0" baseline="0" dirty="0"/>
            <a:t>ALN</a:t>
          </a:r>
          <a:r>
            <a:rPr lang="en-US" sz="1600" b="0" i="0" baseline="0" dirty="0"/>
            <a:t> refers to situations where a learner has a </a:t>
          </a:r>
          <a:r>
            <a:rPr lang="en-US" sz="1600" b="1" i="0" baseline="0" dirty="0"/>
            <a:t>learning difficulty or disability</a:t>
          </a:r>
          <a:r>
            <a:rPr lang="en-US" sz="1600" b="0" i="0" baseline="0" dirty="0"/>
            <a:t> that means they:</a:t>
          </a:r>
          <a:endParaRPr lang="en-GB" sz="1600" dirty="0"/>
        </a:p>
      </dgm:t>
    </dgm:pt>
    <dgm:pt modelId="{D975CF00-72FD-4947-838A-D6E631A76862}" type="parTrans" cxnId="{ECBEA221-A99B-4E8C-B886-F7954D963E9D}">
      <dgm:prSet/>
      <dgm:spPr/>
      <dgm:t>
        <a:bodyPr/>
        <a:lstStyle/>
        <a:p>
          <a:endParaRPr lang="en-GB"/>
        </a:p>
      </dgm:t>
    </dgm:pt>
    <dgm:pt modelId="{F38B2A17-80B0-4FC6-B308-C44CA0289CDB}" type="sibTrans" cxnId="{ECBEA221-A99B-4E8C-B886-F7954D963E9D}">
      <dgm:prSet/>
      <dgm:spPr/>
      <dgm:t>
        <a:bodyPr/>
        <a:lstStyle/>
        <a:p>
          <a:endParaRPr lang="en-GB"/>
        </a:p>
      </dgm:t>
    </dgm:pt>
    <dgm:pt modelId="{4F57D6CF-3CCA-4467-B09A-4289041B121B}">
      <dgm:prSet/>
      <dgm:spPr/>
      <dgm:t>
        <a:bodyPr/>
        <a:lstStyle/>
        <a:p>
          <a:r>
            <a:rPr lang="en-US" b="0" i="0" baseline="0" dirty="0"/>
            <a:t>Have </a:t>
          </a:r>
          <a:r>
            <a:rPr lang="en-US" b="0" i="1" baseline="0" dirty="0"/>
            <a:t>significantly greater difficulty learning</a:t>
          </a:r>
          <a:r>
            <a:rPr lang="en-US" b="0" i="0" baseline="0" dirty="0"/>
            <a:t> than peers of the same age, </a:t>
          </a:r>
          <a:r>
            <a:rPr lang="en-US" b="1" i="0" baseline="0" dirty="0"/>
            <a:t>and/or</a:t>
          </a:r>
          <a:endParaRPr lang="en-GB" dirty="0"/>
        </a:p>
      </dgm:t>
    </dgm:pt>
    <dgm:pt modelId="{8B781434-3073-45D1-A282-7D84D3507534}" type="parTrans" cxnId="{710D5399-3129-4707-8BC9-5CFEC755FB77}">
      <dgm:prSet/>
      <dgm:spPr/>
      <dgm:t>
        <a:bodyPr/>
        <a:lstStyle/>
        <a:p>
          <a:endParaRPr lang="en-GB"/>
        </a:p>
      </dgm:t>
    </dgm:pt>
    <dgm:pt modelId="{A1EBA251-1FB1-4FB5-8BD1-733E023764C2}" type="sibTrans" cxnId="{710D5399-3129-4707-8BC9-5CFEC755FB77}">
      <dgm:prSet/>
      <dgm:spPr/>
      <dgm:t>
        <a:bodyPr/>
        <a:lstStyle/>
        <a:p>
          <a:endParaRPr lang="en-GB"/>
        </a:p>
      </dgm:t>
    </dgm:pt>
    <dgm:pt modelId="{227D8F6C-1AA6-4BBC-8793-B11BE9E6F74D}">
      <dgm:prSet/>
      <dgm:spPr/>
      <dgm:t>
        <a:bodyPr/>
        <a:lstStyle/>
        <a:p>
          <a:r>
            <a:rPr lang="en-US" b="0" i="0" baseline="0"/>
            <a:t>Have a </a:t>
          </a:r>
          <a:r>
            <a:rPr lang="en-US" b="1" i="0" baseline="0"/>
            <a:t>disability</a:t>
          </a:r>
          <a:r>
            <a:rPr lang="en-US" b="0" i="0" baseline="0"/>
            <a:t> that prevents or hinders them from accessing education in the same way as others.</a:t>
          </a:r>
          <a:endParaRPr lang="en-GB"/>
        </a:p>
      </dgm:t>
    </dgm:pt>
    <dgm:pt modelId="{E16F456F-A0D6-400F-9078-56C3DD6DE506}" type="parTrans" cxnId="{4015692D-5535-420C-86D8-1F8177073476}">
      <dgm:prSet/>
      <dgm:spPr/>
      <dgm:t>
        <a:bodyPr/>
        <a:lstStyle/>
        <a:p>
          <a:endParaRPr lang="en-GB"/>
        </a:p>
      </dgm:t>
    </dgm:pt>
    <dgm:pt modelId="{060CB3E6-D278-4A59-A9B1-3492B411E931}" type="sibTrans" cxnId="{4015692D-5535-420C-86D8-1F8177073476}">
      <dgm:prSet/>
      <dgm:spPr/>
      <dgm:t>
        <a:bodyPr/>
        <a:lstStyle/>
        <a:p>
          <a:endParaRPr lang="en-GB"/>
        </a:p>
      </dgm:t>
    </dgm:pt>
    <dgm:pt modelId="{15A5A457-FC07-4211-A08E-01A1E1FBD777}" type="pres">
      <dgm:prSet presAssocID="{98D76796-73A6-4A65-AF61-5EB984CC92A1}" presName="cycle" presStyleCnt="0">
        <dgm:presLayoutVars>
          <dgm:dir/>
          <dgm:resizeHandles val="exact"/>
        </dgm:presLayoutVars>
      </dgm:prSet>
      <dgm:spPr/>
    </dgm:pt>
    <dgm:pt modelId="{3082AEB6-88E3-4746-8EAD-66E11BF1A717}" type="pres">
      <dgm:prSet presAssocID="{5A17D625-3523-4660-A777-690B5F08CFD9}" presName="node" presStyleLbl="node1" presStyleIdx="0" presStyleCnt="3" custScaleX="121003" custScaleY="101660">
        <dgm:presLayoutVars>
          <dgm:bulletEnabled val="1"/>
        </dgm:presLayoutVars>
      </dgm:prSet>
      <dgm:spPr/>
    </dgm:pt>
    <dgm:pt modelId="{D2E34191-940B-48B7-B4A4-D1603AA14FFA}" type="pres">
      <dgm:prSet presAssocID="{F38B2A17-80B0-4FC6-B308-C44CA0289CDB}" presName="sibTrans" presStyleLbl="sibTrans2D1" presStyleIdx="0" presStyleCnt="3"/>
      <dgm:spPr/>
    </dgm:pt>
    <dgm:pt modelId="{45CB7E95-9CB2-4402-85FB-3DB6FD592B03}" type="pres">
      <dgm:prSet presAssocID="{F38B2A17-80B0-4FC6-B308-C44CA0289CDB}" presName="connectorText" presStyleLbl="sibTrans2D1" presStyleIdx="0" presStyleCnt="3"/>
      <dgm:spPr/>
    </dgm:pt>
    <dgm:pt modelId="{1D984EEE-3F22-41E0-84F7-A1707B8680B6}" type="pres">
      <dgm:prSet presAssocID="{4F57D6CF-3CCA-4467-B09A-4289041B121B}" presName="node" presStyleLbl="node1" presStyleIdx="1" presStyleCnt="3" custScaleX="81657">
        <dgm:presLayoutVars>
          <dgm:bulletEnabled val="1"/>
        </dgm:presLayoutVars>
      </dgm:prSet>
      <dgm:spPr/>
    </dgm:pt>
    <dgm:pt modelId="{293985A3-FE5D-42FE-957D-8D581A5A6F56}" type="pres">
      <dgm:prSet presAssocID="{A1EBA251-1FB1-4FB5-8BD1-733E023764C2}" presName="sibTrans" presStyleLbl="sibTrans2D1" presStyleIdx="1" presStyleCnt="3"/>
      <dgm:spPr/>
    </dgm:pt>
    <dgm:pt modelId="{D2A55E61-B5D8-49B5-9921-0C43E948C9A4}" type="pres">
      <dgm:prSet presAssocID="{A1EBA251-1FB1-4FB5-8BD1-733E023764C2}" presName="connectorText" presStyleLbl="sibTrans2D1" presStyleIdx="1" presStyleCnt="3"/>
      <dgm:spPr/>
    </dgm:pt>
    <dgm:pt modelId="{3809632C-CDAD-4DDA-872F-2A7B6879E096}" type="pres">
      <dgm:prSet presAssocID="{227D8F6C-1AA6-4BBC-8793-B11BE9E6F74D}" presName="node" presStyleLbl="node1" presStyleIdx="2" presStyleCnt="3" custScaleX="83118">
        <dgm:presLayoutVars>
          <dgm:bulletEnabled val="1"/>
        </dgm:presLayoutVars>
      </dgm:prSet>
      <dgm:spPr/>
    </dgm:pt>
    <dgm:pt modelId="{8D102E50-E558-4ED4-91CE-CF6932ADFC2E}" type="pres">
      <dgm:prSet presAssocID="{060CB3E6-D278-4A59-A9B1-3492B411E931}" presName="sibTrans" presStyleLbl="sibTrans2D1" presStyleIdx="2" presStyleCnt="3"/>
      <dgm:spPr/>
    </dgm:pt>
    <dgm:pt modelId="{1E84D06E-4EBA-4A23-B6F5-BEDDAB489BB5}" type="pres">
      <dgm:prSet presAssocID="{060CB3E6-D278-4A59-A9B1-3492B411E931}" presName="connectorText" presStyleLbl="sibTrans2D1" presStyleIdx="2" presStyleCnt="3"/>
      <dgm:spPr/>
    </dgm:pt>
  </dgm:ptLst>
  <dgm:cxnLst>
    <dgm:cxn modelId="{ECBEA221-A99B-4E8C-B886-F7954D963E9D}" srcId="{98D76796-73A6-4A65-AF61-5EB984CC92A1}" destId="{5A17D625-3523-4660-A777-690B5F08CFD9}" srcOrd="0" destOrd="0" parTransId="{D975CF00-72FD-4947-838A-D6E631A76862}" sibTransId="{F38B2A17-80B0-4FC6-B308-C44CA0289CDB}"/>
    <dgm:cxn modelId="{4015692D-5535-420C-86D8-1F8177073476}" srcId="{98D76796-73A6-4A65-AF61-5EB984CC92A1}" destId="{227D8F6C-1AA6-4BBC-8793-B11BE9E6F74D}" srcOrd="2" destOrd="0" parTransId="{E16F456F-A0D6-400F-9078-56C3DD6DE506}" sibTransId="{060CB3E6-D278-4A59-A9B1-3492B411E931}"/>
    <dgm:cxn modelId="{A080DF5C-FAE2-4BAE-A6E9-EF29967B5C7C}" type="presOf" srcId="{A1EBA251-1FB1-4FB5-8BD1-733E023764C2}" destId="{293985A3-FE5D-42FE-957D-8D581A5A6F56}" srcOrd="0" destOrd="0" presId="urn:microsoft.com/office/officeart/2005/8/layout/cycle2"/>
    <dgm:cxn modelId="{49766445-38DE-4559-93FD-F3791CC5F8B9}" type="presOf" srcId="{A1EBA251-1FB1-4FB5-8BD1-733E023764C2}" destId="{D2A55E61-B5D8-49B5-9921-0C43E948C9A4}" srcOrd="1" destOrd="0" presId="urn:microsoft.com/office/officeart/2005/8/layout/cycle2"/>
    <dgm:cxn modelId="{C9E8CF55-D912-483E-B3A9-8E1225DB8101}" type="presOf" srcId="{4F57D6CF-3CCA-4467-B09A-4289041B121B}" destId="{1D984EEE-3F22-41E0-84F7-A1707B8680B6}" srcOrd="0" destOrd="0" presId="urn:microsoft.com/office/officeart/2005/8/layout/cycle2"/>
    <dgm:cxn modelId="{800C337D-8839-460B-8975-27E47C348F89}" type="presOf" srcId="{98D76796-73A6-4A65-AF61-5EB984CC92A1}" destId="{15A5A457-FC07-4211-A08E-01A1E1FBD777}" srcOrd="0" destOrd="0" presId="urn:microsoft.com/office/officeart/2005/8/layout/cycle2"/>
    <dgm:cxn modelId="{0B281889-E242-4A2C-816C-102EBBFAEE82}" type="presOf" srcId="{060CB3E6-D278-4A59-A9B1-3492B411E931}" destId="{1E84D06E-4EBA-4A23-B6F5-BEDDAB489BB5}" srcOrd="1" destOrd="0" presId="urn:microsoft.com/office/officeart/2005/8/layout/cycle2"/>
    <dgm:cxn modelId="{31059A8B-3E41-41C9-9C91-043D5A8F7429}" type="presOf" srcId="{F38B2A17-80B0-4FC6-B308-C44CA0289CDB}" destId="{45CB7E95-9CB2-4402-85FB-3DB6FD592B03}" srcOrd="1" destOrd="0" presId="urn:microsoft.com/office/officeart/2005/8/layout/cycle2"/>
    <dgm:cxn modelId="{710D5399-3129-4707-8BC9-5CFEC755FB77}" srcId="{98D76796-73A6-4A65-AF61-5EB984CC92A1}" destId="{4F57D6CF-3CCA-4467-B09A-4289041B121B}" srcOrd="1" destOrd="0" parTransId="{8B781434-3073-45D1-A282-7D84D3507534}" sibTransId="{A1EBA251-1FB1-4FB5-8BD1-733E023764C2}"/>
    <dgm:cxn modelId="{38936AA1-8AB5-4FA6-8B07-F1D085E24E92}" type="presOf" srcId="{5A17D625-3523-4660-A777-690B5F08CFD9}" destId="{3082AEB6-88E3-4746-8EAD-66E11BF1A717}" srcOrd="0" destOrd="0" presId="urn:microsoft.com/office/officeart/2005/8/layout/cycle2"/>
    <dgm:cxn modelId="{3307D9DF-9448-4A1E-AB7E-4AE390A631CC}" type="presOf" srcId="{227D8F6C-1AA6-4BBC-8793-B11BE9E6F74D}" destId="{3809632C-CDAD-4DDA-872F-2A7B6879E096}" srcOrd="0" destOrd="0" presId="urn:microsoft.com/office/officeart/2005/8/layout/cycle2"/>
    <dgm:cxn modelId="{FF8000FB-3BF0-4F2A-AD6C-65B975C8746A}" type="presOf" srcId="{F38B2A17-80B0-4FC6-B308-C44CA0289CDB}" destId="{D2E34191-940B-48B7-B4A4-D1603AA14FFA}" srcOrd="0" destOrd="0" presId="urn:microsoft.com/office/officeart/2005/8/layout/cycle2"/>
    <dgm:cxn modelId="{15CF0BFF-F978-4A6D-93F1-F922C13B92CD}" type="presOf" srcId="{060CB3E6-D278-4A59-A9B1-3492B411E931}" destId="{8D102E50-E558-4ED4-91CE-CF6932ADFC2E}" srcOrd="0" destOrd="0" presId="urn:microsoft.com/office/officeart/2005/8/layout/cycle2"/>
    <dgm:cxn modelId="{CAFD7664-3667-4143-B553-177C74D571EA}" type="presParOf" srcId="{15A5A457-FC07-4211-A08E-01A1E1FBD777}" destId="{3082AEB6-88E3-4746-8EAD-66E11BF1A717}" srcOrd="0" destOrd="0" presId="urn:microsoft.com/office/officeart/2005/8/layout/cycle2"/>
    <dgm:cxn modelId="{FBE4EA39-EEF0-4960-819A-80D28BC050BD}" type="presParOf" srcId="{15A5A457-FC07-4211-A08E-01A1E1FBD777}" destId="{D2E34191-940B-48B7-B4A4-D1603AA14FFA}" srcOrd="1" destOrd="0" presId="urn:microsoft.com/office/officeart/2005/8/layout/cycle2"/>
    <dgm:cxn modelId="{3F4AC1D4-6539-4578-8017-3795832A7545}" type="presParOf" srcId="{D2E34191-940B-48B7-B4A4-D1603AA14FFA}" destId="{45CB7E95-9CB2-4402-85FB-3DB6FD592B03}" srcOrd="0" destOrd="0" presId="urn:microsoft.com/office/officeart/2005/8/layout/cycle2"/>
    <dgm:cxn modelId="{8D9C1AC6-337D-4EC7-9A8C-14E007575C86}" type="presParOf" srcId="{15A5A457-FC07-4211-A08E-01A1E1FBD777}" destId="{1D984EEE-3F22-41E0-84F7-A1707B8680B6}" srcOrd="2" destOrd="0" presId="urn:microsoft.com/office/officeart/2005/8/layout/cycle2"/>
    <dgm:cxn modelId="{3C9F7924-6F44-46CA-9A93-C740BD53848D}" type="presParOf" srcId="{15A5A457-FC07-4211-A08E-01A1E1FBD777}" destId="{293985A3-FE5D-42FE-957D-8D581A5A6F56}" srcOrd="3" destOrd="0" presId="urn:microsoft.com/office/officeart/2005/8/layout/cycle2"/>
    <dgm:cxn modelId="{17CA1C02-8C84-4681-B534-012A022E0664}" type="presParOf" srcId="{293985A3-FE5D-42FE-957D-8D581A5A6F56}" destId="{D2A55E61-B5D8-49B5-9921-0C43E948C9A4}" srcOrd="0" destOrd="0" presId="urn:microsoft.com/office/officeart/2005/8/layout/cycle2"/>
    <dgm:cxn modelId="{7C3B0C14-CA0F-4238-9D69-250238E5D8D2}" type="presParOf" srcId="{15A5A457-FC07-4211-A08E-01A1E1FBD777}" destId="{3809632C-CDAD-4DDA-872F-2A7B6879E096}" srcOrd="4" destOrd="0" presId="urn:microsoft.com/office/officeart/2005/8/layout/cycle2"/>
    <dgm:cxn modelId="{1DE1BCEC-72AB-4D4E-9E76-7926A78DEE00}" type="presParOf" srcId="{15A5A457-FC07-4211-A08E-01A1E1FBD777}" destId="{8D102E50-E558-4ED4-91CE-CF6932ADFC2E}" srcOrd="5" destOrd="0" presId="urn:microsoft.com/office/officeart/2005/8/layout/cycle2"/>
    <dgm:cxn modelId="{97D39299-1977-4AE3-AC63-6E6A658DEAC3}" type="presParOf" srcId="{8D102E50-E558-4ED4-91CE-CF6932ADFC2E}" destId="{1E84D06E-4EBA-4A23-B6F5-BEDDAB489BB5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A435905-990A-4C29-A1B1-4D40E0C19FF6}" type="doc">
      <dgm:prSet loTypeId="urn:microsoft.com/office/officeart/2005/8/layout/process4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45203FB-93D7-4399-8B96-799690336B57}">
      <dgm:prSet/>
      <dgm:spPr/>
      <dgm:t>
        <a:bodyPr/>
        <a:lstStyle/>
        <a:p>
          <a:r>
            <a:rPr lang="en-US" b="0" i="0" baseline="0" dirty="0"/>
            <a:t>The IDP:</a:t>
          </a:r>
          <a:endParaRPr lang="en-GB" dirty="0"/>
        </a:p>
      </dgm:t>
    </dgm:pt>
    <dgm:pt modelId="{7E49EA4D-642E-46B6-90E7-7DE8BFEC334D}" type="parTrans" cxnId="{591C8A48-7612-4F01-90A8-0B8356DF838B}">
      <dgm:prSet/>
      <dgm:spPr/>
      <dgm:t>
        <a:bodyPr/>
        <a:lstStyle/>
        <a:p>
          <a:endParaRPr lang="en-GB"/>
        </a:p>
      </dgm:t>
    </dgm:pt>
    <dgm:pt modelId="{F788A4FE-8B48-4F03-BC01-968779CFF481}" type="sibTrans" cxnId="{591C8A48-7612-4F01-90A8-0B8356DF838B}">
      <dgm:prSet/>
      <dgm:spPr/>
      <dgm:t>
        <a:bodyPr/>
        <a:lstStyle/>
        <a:p>
          <a:endParaRPr lang="en-GB"/>
        </a:p>
      </dgm:t>
    </dgm:pt>
    <dgm:pt modelId="{CF61182C-7C8E-4E30-B175-E525FF3325E4}">
      <dgm:prSet/>
      <dgm:spPr/>
      <dgm:t>
        <a:bodyPr/>
        <a:lstStyle/>
        <a:p>
          <a:r>
            <a:rPr lang="en-US" b="0" i="0" baseline="0"/>
            <a:t>Is </a:t>
          </a:r>
          <a:r>
            <a:rPr lang="en-US" b="1" i="0" baseline="0"/>
            <a:t>statutory</a:t>
          </a:r>
          <a:r>
            <a:rPr lang="en-US" b="0" i="0" baseline="0"/>
            <a:t> — there are legal timelines and requirements for its creation.</a:t>
          </a:r>
          <a:endParaRPr lang="en-GB"/>
        </a:p>
      </dgm:t>
    </dgm:pt>
    <dgm:pt modelId="{25772331-44A7-4858-86C6-04D9F9E95726}" type="parTrans" cxnId="{39693E9B-6463-4AC2-9A92-A8F45906CE45}">
      <dgm:prSet/>
      <dgm:spPr/>
      <dgm:t>
        <a:bodyPr/>
        <a:lstStyle/>
        <a:p>
          <a:endParaRPr lang="en-GB"/>
        </a:p>
      </dgm:t>
    </dgm:pt>
    <dgm:pt modelId="{58CCDE93-D27B-4D2C-81E2-22B2094D3249}" type="sibTrans" cxnId="{39693E9B-6463-4AC2-9A92-A8F45906CE45}">
      <dgm:prSet/>
      <dgm:spPr/>
      <dgm:t>
        <a:bodyPr/>
        <a:lstStyle/>
        <a:p>
          <a:endParaRPr lang="en-GB"/>
        </a:p>
      </dgm:t>
    </dgm:pt>
    <dgm:pt modelId="{CD67295B-55C6-4B72-A3AB-A937D6A8FA29}">
      <dgm:prSet/>
      <dgm:spPr/>
      <dgm:t>
        <a:bodyPr/>
        <a:lstStyle/>
        <a:p>
          <a:r>
            <a:rPr lang="en-US" b="0" i="0" baseline="0" dirty="0"/>
            <a:t>Specifies the learner’s needs, the </a:t>
          </a:r>
          <a:r>
            <a:rPr lang="en-US" b="1" i="0" baseline="0" dirty="0"/>
            <a:t>Additional Learning Provision (ALP)</a:t>
          </a:r>
          <a:r>
            <a:rPr lang="en-US" b="0" i="0" baseline="0" dirty="0"/>
            <a:t> required, who provides it, and the intended outcomes. </a:t>
          </a:r>
          <a:endParaRPr lang="en-GB" dirty="0"/>
        </a:p>
      </dgm:t>
    </dgm:pt>
    <dgm:pt modelId="{D5A8D32F-2AE2-4422-844D-B50B3AF56998}" type="parTrans" cxnId="{00FBEA38-3EE1-4C66-82E1-D849F9BBB947}">
      <dgm:prSet/>
      <dgm:spPr/>
      <dgm:t>
        <a:bodyPr/>
        <a:lstStyle/>
        <a:p>
          <a:endParaRPr lang="en-GB"/>
        </a:p>
      </dgm:t>
    </dgm:pt>
    <dgm:pt modelId="{5F7DBA8C-C2A1-4C60-AAF4-A409CF1D9E65}" type="sibTrans" cxnId="{00FBEA38-3EE1-4C66-82E1-D849F9BBB947}">
      <dgm:prSet/>
      <dgm:spPr/>
      <dgm:t>
        <a:bodyPr/>
        <a:lstStyle/>
        <a:p>
          <a:endParaRPr lang="en-GB"/>
        </a:p>
      </dgm:t>
    </dgm:pt>
    <dgm:pt modelId="{4EB82785-09BC-4DB4-A8F7-A1B56BDC1512}">
      <dgm:prSet/>
      <dgm:spPr/>
      <dgm:t>
        <a:bodyPr/>
        <a:lstStyle/>
        <a:p>
          <a:r>
            <a:rPr lang="en-US" b="0" i="0" baseline="0" dirty="0"/>
            <a:t>The system is designed to be </a:t>
          </a:r>
          <a:r>
            <a:rPr lang="en-US" b="1" i="0" baseline="0" dirty="0"/>
            <a:t>collaborative</a:t>
          </a:r>
          <a:r>
            <a:rPr lang="en-US" b="0" i="0" baseline="0" dirty="0"/>
            <a:t>, involving education, health and social care where appropriate, improving early identification and support. </a:t>
          </a:r>
          <a:endParaRPr lang="en-GB" dirty="0"/>
        </a:p>
      </dgm:t>
    </dgm:pt>
    <dgm:pt modelId="{16C9420A-2598-4A17-AA2D-7F6E35E0CEF0}" type="parTrans" cxnId="{6D4263E9-F97B-4C21-A8B7-B9F457676CFA}">
      <dgm:prSet/>
      <dgm:spPr/>
      <dgm:t>
        <a:bodyPr/>
        <a:lstStyle/>
        <a:p>
          <a:endParaRPr lang="en-GB"/>
        </a:p>
      </dgm:t>
    </dgm:pt>
    <dgm:pt modelId="{FE007C4D-053E-40EF-B1D8-CD661BB32052}" type="sibTrans" cxnId="{6D4263E9-F97B-4C21-A8B7-B9F457676CFA}">
      <dgm:prSet/>
      <dgm:spPr/>
      <dgm:t>
        <a:bodyPr/>
        <a:lstStyle/>
        <a:p>
          <a:endParaRPr lang="en-GB"/>
        </a:p>
      </dgm:t>
    </dgm:pt>
    <dgm:pt modelId="{7F562327-790F-4586-AABC-1D781D64D603}">
      <dgm:prSet/>
      <dgm:spPr/>
      <dgm:t>
        <a:bodyPr/>
        <a:lstStyle/>
        <a:p>
          <a:r>
            <a:rPr lang="en-US" b="0" i="0" baseline="0" dirty="0"/>
            <a:t>The aim is to create </a:t>
          </a:r>
          <a:r>
            <a:rPr lang="en-US" b="1" i="0" baseline="0" dirty="0"/>
            <a:t>equitable, transparent provision</a:t>
          </a:r>
          <a:r>
            <a:rPr lang="en-US" b="0" i="0" baseline="0" dirty="0"/>
            <a:t> for all learners with ALN, regardless of the complexity of needs. </a:t>
          </a:r>
          <a:endParaRPr lang="en-GB" dirty="0"/>
        </a:p>
      </dgm:t>
    </dgm:pt>
    <dgm:pt modelId="{1B4AD8CE-4056-4772-A5DE-E3746808B7AD}" type="parTrans" cxnId="{D38C521A-EFB3-4501-952B-39578C549313}">
      <dgm:prSet/>
      <dgm:spPr/>
      <dgm:t>
        <a:bodyPr/>
        <a:lstStyle/>
        <a:p>
          <a:endParaRPr lang="en-GB"/>
        </a:p>
      </dgm:t>
    </dgm:pt>
    <dgm:pt modelId="{5316864E-2337-4966-805A-27A6786E9E5F}" type="sibTrans" cxnId="{D38C521A-EFB3-4501-952B-39578C549313}">
      <dgm:prSet/>
      <dgm:spPr/>
      <dgm:t>
        <a:bodyPr/>
        <a:lstStyle/>
        <a:p>
          <a:endParaRPr lang="en-GB"/>
        </a:p>
      </dgm:t>
    </dgm:pt>
    <dgm:pt modelId="{16AB8FC7-3682-4870-BF75-105FB4AC486E}" type="pres">
      <dgm:prSet presAssocID="{8A435905-990A-4C29-A1B1-4D40E0C19FF6}" presName="Name0" presStyleCnt="0">
        <dgm:presLayoutVars>
          <dgm:dir/>
          <dgm:animLvl val="lvl"/>
          <dgm:resizeHandles val="exact"/>
        </dgm:presLayoutVars>
      </dgm:prSet>
      <dgm:spPr/>
    </dgm:pt>
    <dgm:pt modelId="{2EA57E7A-9BAA-4C4D-8E6E-F3724E13AB68}" type="pres">
      <dgm:prSet presAssocID="{7F562327-790F-4586-AABC-1D781D64D603}" presName="boxAndChildren" presStyleCnt="0"/>
      <dgm:spPr/>
    </dgm:pt>
    <dgm:pt modelId="{49743F39-E74D-419C-970E-AC2B886A65F7}" type="pres">
      <dgm:prSet presAssocID="{7F562327-790F-4586-AABC-1D781D64D603}" presName="parentTextBox" presStyleLbl="node1" presStyleIdx="0" presStyleCnt="5"/>
      <dgm:spPr/>
    </dgm:pt>
    <dgm:pt modelId="{DB08878D-D953-4CEF-B32D-A0FB828D3532}" type="pres">
      <dgm:prSet presAssocID="{FE007C4D-053E-40EF-B1D8-CD661BB32052}" presName="sp" presStyleCnt="0"/>
      <dgm:spPr/>
    </dgm:pt>
    <dgm:pt modelId="{6DCCDC65-C0CE-4FEB-8002-3E5A94ACAB1D}" type="pres">
      <dgm:prSet presAssocID="{4EB82785-09BC-4DB4-A8F7-A1B56BDC1512}" presName="arrowAndChildren" presStyleCnt="0"/>
      <dgm:spPr/>
    </dgm:pt>
    <dgm:pt modelId="{ACE3676F-BB2B-4D0E-AF7C-20E6EBCE57BD}" type="pres">
      <dgm:prSet presAssocID="{4EB82785-09BC-4DB4-A8F7-A1B56BDC1512}" presName="parentTextArrow" presStyleLbl="node1" presStyleIdx="1" presStyleCnt="5"/>
      <dgm:spPr/>
    </dgm:pt>
    <dgm:pt modelId="{F2F43B7D-24A2-4AB3-9BF0-4072CD20769D}" type="pres">
      <dgm:prSet presAssocID="{5F7DBA8C-C2A1-4C60-AAF4-A409CF1D9E65}" presName="sp" presStyleCnt="0"/>
      <dgm:spPr/>
    </dgm:pt>
    <dgm:pt modelId="{C601FA0D-8ABA-4BFC-85F3-037326BEAB4E}" type="pres">
      <dgm:prSet presAssocID="{CD67295B-55C6-4B72-A3AB-A937D6A8FA29}" presName="arrowAndChildren" presStyleCnt="0"/>
      <dgm:spPr/>
    </dgm:pt>
    <dgm:pt modelId="{666977CA-CAB4-411C-8F22-821639EEC4F3}" type="pres">
      <dgm:prSet presAssocID="{CD67295B-55C6-4B72-A3AB-A937D6A8FA29}" presName="parentTextArrow" presStyleLbl="node1" presStyleIdx="2" presStyleCnt="5"/>
      <dgm:spPr/>
    </dgm:pt>
    <dgm:pt modelId="{00A10654-30A4-419E-84A6-AC8E242198AC}" type="pres">
      <dgm:prSet presAssocID="{58CCDE93-D27B-4D2C-81E2-22B2094D3249}" presName="sp" presStyleCnt="0"/>
      <dgm:spPr/>
    </dgm:pt>
    <dgm:pt modelId="{C6965FDC-0EE1-4AF1-B63B-19E5CB195C6B}" type="pres">
      <dgm:prSet presAssocID="{CF61182C-7C8E-4E30-B175-E525FF3325E4}" presName="arrowAndChildren" presStyleCnt="0"/>
      <dgm:spPr/>
    </dgm:pt>
    <dgm:pt modelId="{C8A72151-6CD2-4B05-9DA6-3A7A4DF88287}" type="pres">
      <dgm:prSet presAssocID="{CF61182C-7C8E-4E30-B175-E525FF3325E4}" presName="parentTextArrow" presStyleLbl="node1" presStyleIdx="3" presStyleCnt="5"/>
      <dgm:spPr/>
    </dgm:pt>
    <dgm:pt modelId="{AA388CC4-E8AB-48C0-8108-5925EA069590}" type="pres">
      <dgm:prSet presAssocID="{F788A4FE-8B48-4F03-BC01-968779CFF481}" presName="sp" presStyleCnt="0"/>
      <dgm:spPr/>
    </dgm:pt>
    <dgm:pt modelId="{443F574C-B561-45E4-AA44-8E7199E85F50}" type="pres">
      <dgm:prSet presAssocID="{B45203FB-93D7-4399-8B96-799690336B57}" presName="arrowAndChildren" presStyleCnt="0"/>
      <dgm:spPr/>
    </dgm:pt>
    <dgm:pt modelId="{CFB719D3-7137-4D24-8F2B-745F0A56692A}" type="pres">
      <dgm:prSet presAssocID="{B45203FB-93D7-4399-8B96-799690336B57}" presName="parentTextArrow" presStyleLbl="node1" presStyleIdx="4" presStyleCnt="5"/>
      <dgm:spPr/>
    </dgm:pt>
  </dgm:ptLst>
  <dgm:cxnLst>
    <dgm:cxn modelId="{5A4D4A0D-1380-47DA-83D2-65ABE8901FBD}" type="presOf" srcId="{CF61182C-7C8E-4E30-B175-E525FF3325E4}" destId="{C8A72151-6CD2-4B05-9DA6-3A7A4DF88287}" srcOrd="0" destOrd="0" presId="urn:microsoft.com/office/officeart/2005/8/layout/process4"/>
    <dgm:cxn modelId="{D38C521A-EFB3-4501-952B-39578C549313}" srcId="{8A435905-990A-4C29-A1B1-4D40E0C19FF6}" destId="{7F562327-790F-4586-AABC-1D781D64D603}" srcOrd="4" destOrd="0" parTransId="{1B4AD8CE-4056-4772-A5DE-E3746808B7AD}" sibTransId="{5316864E-2337-4966-805A-27A6786E9E5F}"/>
    <dgm:cxn modelId="{83350F38-4966-42B2-A3F4-F3A124FB75EF}" type="presOf" srcId="{4EB82785-09BC-4DB4-A8F7-A1B56BDC1512}" destId="{ACE3676F-BB2B-4D0E-AF7C-20E6EBCE57BD}" srcOrd="0" destOrd="0" presId="urn:microsoft.com/office/officeart/2005/8/layout/process4"/>
    <dgm:cxn modelId="{C07FBA38-AB06-4BFD-9C20-A3A43160ACB0}" type="presOf" srcId="{7F562327-790F-4586-AABC-1D781D64D603}" destId="{49743F39-E74D-419C-970E-AC2B886A65F7}" srcOrd="0" destOrd="0" presId="urn:microsoft.com/office/officeart/2005/8/layout/process4"/>
    <dgm:cxn modelId="{00FBEA38-3EE1-4C66-82E1-D849F9BBB947}" srcId="{8A435905-990A-4C29-A1B1-4D40E0C19FF6}" destId="{CD67295B-55C6-4B72-A3AB-A937D6A8FA29}" srcOrd="2" destOrd="0" parTransId="{D5A8D32F-2AE2-4422-844D-B50B3AF56998}" sibTransId="{5F7DBA8C-C2A1-4C60-AAF4-A409CF1D9E65}"/>
    <dgm:cxn modelId="{78A3613C-CE33-4B66-A11F-1DA21E01B132}" type="presOf" srcId="{CD67295B-55C6-4B72-A3AB-A937D6A8FA29}" destId="{666977CA-CAB4-411C-8F22-821639EEC4F3}" srcOrd="0" destOrd="0" presId="urn:microsoft.com/office/officeart/2005/8/layout/process4"/>
    <dgm:cxn modelId="{591C8A48-7612-4F01-90A8-0B8356DF838B}" srcId="{8A435905-990A-4C29-A1B1-4D40E0C19FF6}" destId="{B45203FB-93D7-4399-8B96-799690336B57}" srcOrd="0" destOrd="0" parTransId="{7E49EA4D-642E-46B6-90E7-7DE8BFEC334D}" sibTransId="{F788A4FE-8B48-4F03-BC01-968779CFF481}"/>
    <dgm:cxn modelId="{39693E9B-6463-4AC2-9A92-A8F45906CE45}" srcId="{8A435905-990A-4C29-A1B1-4D40E0C19FF6}" destId="{CF61182C-7C8E-4E30-B175-E525FF3325E4}" srcOrd="1" destOrd="0" parTransId="{25772331-44A7-4858-86C6-04D9F9E95726}" sibTransId="{58CCDE93-D27B-4D2C-81E2-22B2094D3249}"/>
    <dgm:cxn modelId="{75776DBC-958C-4BB1-8351-CC0952FA1E9A}" type="presOf" srcId="{B45203FB-93D7-4399-8B96-799690336B57}" destId="{CFB719D3-7137-4D24-8F2B-745F0A56692A}" srcOrd="0" destOrd="0" presId="urn:microsoft.com/office/officeart/2005/8/layout/process4"/>
    <dgm:cxn modelId="{11BE5DE3-AFF1-416E-8D46-4696912D724D}" type="presOf" srcId="{8A435905-990A-4C29-A1B1-4D40E0C19FF6}" destId="{16AB8FC7-3682-4870-BF75-105FB4AC486E}" srcOrd="0" destOrd="0" presId="urn:microsoft.com/office/officeart/2005/8/layout/process4"/>
    <dgm:cxn modelId="{6D4263E9-F97B-4C21-A8B7-B9F457676CFA}" srcId="{8A435905-990A-4C29-A1B1-4D40E0C19FF6}" destId="{4EB82785-09BC-4DB4-A8F7-A1B56BDC1512}" srcOrd="3" destOrd="0" parTransId="{16C9420A-2598-4A17-AA2D-7F6E35E0CEF0}" sibTransId="{FE007C4D-053E-40EF-B1D8-CD661BB32052}"/>
    <dgm:cxn modelId="{B08D6C6E-F377-4821-A273-DF047FC1A893}" type="presParOf" srcId="{16AB8FC7-3682-4870-BF75-105FB4AC486E}" destId="{2EA57E7A-9BAA-4C4D-8E6E-F3724E13AB68}" srcOrd="0" destOrd="0" presId="urn:microsoft.com/office/officeart/2005/8/layout/process4"/>
    <dgm:cxn modelId="{B4A0C025-44BF-4B5E-9D52-1394B3C20E46}" type="presParOf" srcId="{2EA57E7A-9BAA-4C4D-8E6E-F3724E13AB68}" destId="{49743F39-E74D-419C-970E-AC2B886A65F7}" srcOrd="0" destOrd="0" presId="urn:microsoft.com/office/officeart/2005/8/layout/process4"/>
    <dgm:cxn modelId="{93004D23-8F33-4D72-AA47-EBB99BE56F6A}" type="presParOf" srcId="{16AB8FC7-3682-4870-BF75-105FB4AC486E}" destId="{DB08878D-D953-4CEF-B32D-A0FB828D3532}" srcOrd="1" destOrd="0" presId="urn:microsoft.com/office/officeart/2005/8/layout/process4"/>
    <dgm:cxn modelId="{C68232D2-2355-4DE6-B5D0-AB3FACF9E0B9}" type="presParOf" srcId="{16AB8FC7-3682-4870-BF75-105FB4AC486E}" destId="{6DCCDC65-C0CE-4FEB-8002-3E5A94ACAB1D}" srcOrd="2" destOrd="0" presId="urn:microsoft.com/office/officeart/2005/8/layout/process4"/>
    <dgm:cxn modelId="{21309F03-840E-4677-9F7A-26F2A8005BB9}" type="presParOf" srcId="{6DCCDC65-C0CE-4FEB-8002-3E5A94ACAB1D}" destId="{ACE3676F-BB2B-4D0E-AF7C-20E6EBCE57BD}" srcOrd="0" destOrd="0" presId="urn:microsoft.com/office/officeart/2005/8/layout/process4"/>
    <dgm:cxn modelId="{E2CDF56C-B615-440C-809A-035E3E0D8B0C}" type="presParOf" srcId="{16AB8FC7-3682-4870-BF75-105FB4AC486E}" destId="{F2F43B7D-24A2-4AB3-9BF0-4072CD20769D}" srcOrd="3" destOrd="0" presId="urn:microsoft.com/office/officeart/2005/8/layout/process4"/>
    <dgm:cxn modelId="{92A189CA-6020-4293-9E88-34E8E6D3FE1C}" type="presParOf" srcId="{16AB8FC7-3682-4870-BF75-105FB4AC486E}" destId="{C601FA0D-8ABA-4BFC-85F3-037326BEAB4E}" srcOrd="4" destOrd="0" presId="urn:microsoft.com/office/officeart/2005/8/layout/process4"/>
    <dgm:cxn modelId="{E7E0F7DA-00CF-415F-BC22-A076F6A5818B}" type="presParOf" srcId="{C601FA0D-8ABA-4BFC-85F3-037326BEAB4E}" destId="{666977CA-CAB4-411C-8F22-821639EEC4F3}" srcOrd="0" destOrd="0" presId="urn:microsoft.com/office/officeart/2005/8/layout/process4"/>
    <dgm:cxn modelId="{1EB6CF0E-D508-402C-89A2-AE1E184BFF58}" type="presParOf" srcId="{16AB8FC7-3682-4870-BF75-105FB4AC486E}" destId="{00A10654-30A4-419E-84A6-AC8E242198AC}" srcOrd="5" destOrd="0" presId="urn:microsoft.com/office/officeart/2005/8/layout/process4"/>
    <dgm:cxn modelId="{E6AD6806-D4E1-41AF-8617-B8CD83E44A32}" type="presParOf" srcId="{16AB8FC7-3682-4870-BF75-105FB4AC486E}" destId="{C6965FDC-0EE1-4AF1-B63B-19E5CB195C6B}" srcOrd="6" destOrd="0" presId="urn:microsoft.com/office/officeart/2005/8/layout/process4"/>
    <dgm:cxn modelId="{9703FE7D-2B48-4462-A67B-525188D0164B}" type="presParOf" srcId="{C6965FDC-0EE1-4AF1-B63B-19E5CB195C6B}" destId="{C8A72151-6CD2-4B05-9DA6-3A7A4DF88287}" srcOrd="0" destOrd="0" presId="urn:microsoft.com/office/officeart/2005/8/layout/process4"/>
    <dgm:cxn modelId="{F0FE4A20-BDBC-4D7A-A481-8641356FB388}" type="presParOf" srcId="{16AB8FC7-3682-4870-BF75-105FB4AC486E}" destId="{AA388CC4-E8AB-48C0-8108-5925EA069590}" srcOrd="7" destOrd="0" presId="urn:microsoft.com/office/officeart/2005/8/layout/process4"/>
    <dgm:cxn modelId="{1AFD5337-2297-4BF1-9CE7-D2264B9E9A64}" type="presParOf" srcId="{16AB8FC7-3682-4870-BF75-105FB4AC486E}" destId="{443F574C-B561-45E4-AA44-8E7199E85F50}" srcOrd="8" destOrd="0" presId="urn:microsoft.com/office/officeart/2005/8/layout/process4"/>
    <dgm:cxn modelId="{A94012FF-D36F-4C46-904C-65F23A26F187}" type="presParOf" srcId="{443F574C-B561-45E4-AA44-8E7199E85F50}" destId="{CFB719D3-7137-4D24-8F2B-745F0A56692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46ABBF2-5F0B-4C8D-9BD4-AEF673FECA6D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F22E8EA-1B13-4440-A0D6-2920A5F634B2}">
      <dgm:prSet/>
      <dgm:spPr/>
      <dgm:t>
        <a:bodyPr/>
        <a:lstStyle/>
        <a:p>
          <a:r>
            <a:rPr lang="en-US" b="0" i="0" baseline="0" dirty="0"/>
            <a:t>Under the ALN framework, learners who need extra support are entitled to an </a:t>
          </a:r>
          <a:r>
            <a:rPr lang="en-US" b="1" i="0" baseline="0" dirty="0"/>
            <a:t>Individual Development Plan (IDP)</a:t>
          </a:r>
          <a:r>
            <a:rPr lang="en-US" b="0" i="0" baseline="0" dirty="0"/>
            <a:t>.</a:t>
          </a:r>
          <a:endParaRPr lang="en-GB" dirty="0"/>
        </a:p>
      </dgm:t>
    </dgm:pt>
    <dgm:pt modelId="{45ED33D4-4FDA-40FC-8BF1-3A56F3FFE95A}" type="parTrans" cxnId="{AF1306F9-7D90-428F-96E5-72313964E512}">
      <dgm:prSet/>
      <dgm:spPr/>
      <dgm:t>
        <a:bodyPr/>
        <a:lstStyle/>
        <a:p>
          <a:endParaRPr lang="en-GB"/>
        </a:p>
      </dgm:t>
    </dgm:pt>
    <dgm:pt modelId="{8A6B82D0-4DBB-4AA5-A0F0-03D8E69DEC0A}" type="sibTrans" cxnId="{AF1306F9-7D90-428F-96E5-72313964E512}">
      <dgm:prSet/>
      <dgm:spPr/>
      <dgm:t>
        <a:bodyPr/>
        <a:lstStyle/>
        <a:p>
          <a:endParaRPr lang="en-GB"/>
        </a:p>
      </dgm:t>
    </dgm:pt>
    <dgm:pt modelId="{C59379A9-5F9C-46AB-9AA7-CA0659D6321D}" type="pres">
      <dgm:prSet presAssocID="{646ABBF2-5F0B-4C8D-9BD4-AEF673FECA6D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96161FA5-D7B0-41E7-9140-840DCCA3CB2A}" type="pres">
      <dgm:prSet presAssocID="{FF22E8EA-1B13-4440-A0D6-2920A5F634B2}" presName="circle1" presStyleLbl="node1" presStyleIdx="0" presStyleCnt="1"/>
      <dgm:spPr/>
    </dgm:pt>
    <dgm:pt modelId="{6A0170E9-B073-4E84-83FF-D9EDDD76D325}" type="pres">
      <dgm:prSet presAssocID="{FF22E8EA-1B13-4440-A0D6-2920A5F634B2}" presName="space" presStyleCnt="0"/>
      <dgm:spPr/>
    </dgm:pt>
    <dgm:pt modelId="{60C5873F-3EFB-4946-AD52-B8EC56233080}" type="pres">
      <dgm:prSet presAssocID="{FF22E8EA-1B13-4440-A0D6-2920A5F634B2}" presName="rect1" presStyleLbl="alignAcc1" presStyleIdx="0" presStyleCnt="1"/>
      <dgm:spPr/>
    </dgm:pt>
    <dgm:pt modelId="{EF246615-599B-4929-B476-B796BDC7C275}" type="pres">
      <dgm:prSet presAssocID="{FF22E8EA-1B13-4440-A0D6-2920A5F634B2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89ACD325-981E-4876-8890-697DAC9B78EF}" type="presOf" srcId="{FF22E8EA-1B13-4440-A0D6-2920A5F634B2}" destId="{60C5873F-3EFB-4946-AD52-B8EC56233080}" srcOrd="0" destOrd="0" presId="urn:microsoft.com/office/officeart/2005/8/layout/target3"/>
    <dgm:cxn modelId="{05DE3641-D865-466B-80C3-66005BF36EC5}" type="presOf" srcId="{FF22E8EA-1B13-4440-A0D6-2920A5F634B2}" destId="{EF246615-599B-4929-B476-B796BDC7C275}" srcOrd="1" destOrd="0" presId="urn:microsoft.com/office/officeart/2005/8/layout/target3"/>
    <dgm:cxn modelId="{44FB55A4-4033-482E-A174-AB7A3064C1F0}" type="presOf" srcId="{646ABBF2-5F0B-4C8D-9BD4-AEF673FECA6D}" destId="{C59379A9-5F9C-46AB-9AA7-CA0659D6321D}" srcOrd="0" destOrd="0" presId="urn:microsoft.com/office/officeart/2005/8/layout/target3"/>
    <dgm:cxn modelId="{AF1306F9-7D90-428F-96E5-72313964E512}" srcId="{646ABBF2-5F0B-4C8D-9BD4-AEF673FECA6D}" destId="{FF22E8EA-1B13-4440-A0D6-2920A5F634B2}" srcOrd="0" destOrd="0" parTransId="{45ED33D4-4FDA-40FC-8BF1-3A56F3FFE95A}" sibTransId="{8A6B82D0-4DBB-4AA5-A0F0-03D8E69DEC0A}"/>
    <dgm:cxn modelId="{98D4E765-F0F2-4BED-8D78-911D6356A5D6}" type="presParOf" srcId="{C59379A9-5F9C-46AB-9AA7-CA0659D6321D}" destId="{96161FA5-D7B0-41E7-9140-840DCCA3CB2A}" srcOrd="0" destOrd="0" presId="urn:microsoft.com/office/officeart/2005/8/layout/target3"/>
    <dgm:cxn modelId="{A0041DBE-B78E-480C-8E36-6BEA0E82EA15}" type="presParOf" srcId="{C59379A9-5F9C-46AB-9AA7-CA0659D6321D}" destId="{6A0170E9-B073-4E84-83FF-D9EDDD76D325}" srcOrd="1" destOrd="0" presId="urn:microsoft.com/office/officeart/2005/8/layout/target3"/>
    <dgm:cxn modelId="{B28CDBEA-1D81-4845-B8B0-87C9D7B3A2B5}" type="presParOf" srcId="{C59379A9-5F9C-46AB-9AA7-CA0659D6321D}" destId="{60C5873F-3EFB-4946-AD52-B8EC56233080}" srcOrd="2" destOrd="0" presId="urn:microsoft.com/office/officeart/2005/8/layout/target3"/>
    <dgm:cxn modelId="{50CE7E58-4DB8-4DFA-9D95-85DA09C7C68B}" type="presParOf" srcId="{C59379A9-5F9C-46AB-9AA7-CA0659D6321D}" destId="{EF246615-599B-4929-B476-B796BDC7C275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4A2D467-AF70-430C-A736-26F2EB8368B5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5DD339DE-7103-4C20-B2E0-C41E1160F286}">
      <dgm:prSet/>
      <dgm:spPr/>
      <dgm:t>
        <a:bodyPr/>
        <a:lstStyle/>
        <a:p>
          <a:r>
            <a:rPr lang="en-US" b="0" i="0" baseline="0"/>
            <a:t>Learners with ALN are more likely to experience </a:t>
          </a:r>
          <a:r>
            <a:rPr lang="en-US" b="1" i="0" baseline="0"/>
            <a:t>barriers to engagement, achievement, and participation</a:t>
          </a:r>
          <a:r>
            <a:rPr lang="en-US" b="0" i="0" baseline="0"/>
            <a:t> if support is absent or inconsistent. </a:t>
          </a:r>
          <a:endParaRPr lang="en-GB"/>
        </a:p>
      </dgm:t>
    </dgm:pt>
    <dgm:pt modelId="{1518532C-E3A0-41B8-8A06-20299068DE1A}" type="parTrans" cxnId="{8D107D48-2917-4FC7-B4A5-BD18A322247E}">
      <dgm:prSet/>
      <dgm:spPr/>
      <dgm:t>
        <a:bodyPr/>
        <a:lstStyle/>
        <a:p>
          <a:endParaRPr lang="en-GB"/>
        </a:p>
      </dgm:t>
    </dgm:pt>
    <dgm:pt modelId="{1CB7FFF4-BEE4-4CB2-A0B3-18B0E488D9E6}" type="sibTrans" cxnId="{8D107D48-2917-4FC7-B4A5-BD18A322247E}">
      <dgm:prSet/>
      <dgm:spPr/>
      <dgm:t>
        <a:bodyPr/>
        <a:lstStyle/>
        <a:p>
          <a:endParaRPr lang="en-GB"/>
        </a:p>
      </dgm:t>
    </dgm:pt>
    <dgm:pt modelId="{C8E05E2E-7D78-463C-BF03-E0EFC4ADF48B}">
      <dgm:prSet/>
      <dgm:spPr/>
      <dgm:t>
        <a:bodyPr/>
        <a:lstStyle/>
        <a:p>
          <a:r>
            <a:rPr lang="en-US" b="0" i="0" baseline="0"/>
            <a:t>Without timely ALP, these barriers can widen educational inequalities. </a:t>
          </a:r>
          <a:endParaRPr lang="en-GB"/>
        </a:p>
      </dgm:t>
    </dgm:pt>
    <dgm:pt modelId="{4FCDEA01-718F-42B7-8C2B-6BBF4FC872DD}" type="parTrans" cxnId="{D2AAB721-F1B6-4E4B-84CA-BB01E1CBAE3C}">
      <dgm:prSet/>
      <dgm:spPr/>
      <dgm:t>
        <a:bodyPr/>
        <a:lstStyle/>
        <a:p>
          <a:endParaRPr lang="en-GB"/>
        </a:p>
      </dgm:t>
    </dgm:pt>
    <dgm:pt modelId="{A4FBF631-3580-4920-8A1A-378327227A9A}" type="sibTrans" cxnId="{D2AAB721-F1B6-4E4B-84CA-BB01E1CBAE3C}">
      <dgm:prSet/>
      <dgm:spPr/>
      <dgm:t>
        <a:bodyPr/>
        <a:lstStyle/>
        <a:p>
          <a:endParaRPr lang="en-GB"/>
        </a:p>
      </dgm:t>
    </dgm:pt>
    <dgm:pt modelId="{C72C7A82-9070-40AF-A7FF-9B13D5CACFB4}">
      <dgm:prSet/>
      <dgm:spPr/>
      <dgm:t>
        <a:bodyPr/>
        <a:lstStyle/>
        <a:p>
          <a:r>
            <a:rPr lang="en-US" b="0" i="0" baseline="0"/>
            <a:t>The Welsh Government’s impact assessment highlights that </a:t>
          </a:r>
          <a:r>
            <a:rPr lang="en-US" b="1" i="0" baseline="0"/>
            <a:t>educational attainment levels</a:t>
          </a:r>
          <a:r>
            <a:rPr lang="en-US" b="0" i="0" baseline="0"/>
            <a:t> for children with ALN have historically been below those of their peers, negatively affecting later life chances. </a:t>
          </a:r>
          <a:endParaRPr lang="en-GB"/>
        </a:p>
      </dgm:t>
    </dgm:pt>
    <dgm:pt modelId="{B0279301-4CBA-4CEB-9F9B-1D8A0DBA4DC2}" type="parTrans" cxnId="{9179CAC5-57DC-49EE-888F-64F065092BC3}">
      <dgm:prSet/>
      <dgm:spPr/>
      <dgm:t>
        <a:bodyPr/>
        <a:lstStyle/>
        <a:p>
          <a:endParaRPr lang="en-GB"/>
        </a:p>
      </dgm:t>
    </dgm:pt>
    <dgm:pt modelId="{B40F5E19-FD7F-453C-8DD0-03341F71C71D}" type="sibTrans" cxnId="{9179CAC5-57DC-49EE-888F-64F065092BC3}">
      <dgm:prSet/>
      <dgm:spPr/>
      <dgm:t>
        <a:bodyPr/>
        <a:lstStyle/>
        <a:p>
          <a:endParaRPr lang="en-GB"/>
        </a:p>
      </dgm:t>
    </dgm:pt>
    <dgm:pt modelId="{3A624561-0615-47FC-BDAA-391F52144195}">
      <dgm:prSet/>
      <dgm:spPr/>
      <dgm:t>
        <a:bodyPr/>
        <a:lstStyle/>
        <a:p>
          <a:r>
            <a:rPr lang="en-US" b="0" i="0" baseline="0"/>
            <a:t>A person-centred approach aims to ensure that learners:</a:t>
          </a:r>
          <a:endParaRPr lang="en-GB"/>
        </a:p>
      </dgm:t>
    </dgm:pt>
    <dgm:pt modelId="{C4D43E1A-EF2C-40D1-A4EF-8EA07B05F075}" type="parTrans" cxnId="{13A5D5BD-832D-4373-8736-3086BD6684A1}">
      <dgm:prSet/>
      <dgm:spPr/>
      <dgm:t>
        <a:bodyPr/>
        <a:lstStyle/>
        <a:p>
          <a:endParaRPr lang="en-GB"/>
        </a:p>
      </dgm:t>
    </dgm:pt>
    <dgm:pt modelId="{060D32C7-D06D-4FA5-B1EF-7971B4C8EA78}" type="sibTrans" cxnId="{13A5D5BD-832D-4373-8736-3086BD6684A1}">
      <dgm:prSet/>
      <dgm:spPr/>
      <dgm:t>
        <a:bodyPr/>
        <a:lstStyle/>
        <a:p>
          <a:endParaRPr lang="en-GB"/>
        </a:p>
      </dgm:t>
    </dgm:pt>
    <dgm:pt modelId="{C9DE8A1C-92E3-475A-95B4-C633590B6DFA}">
      <dgm:prSet/>
      <dgm:spPr/>
      <dgm:t>
        <a:bodyPr/>
        <a:lstStyle/>
        <a:p>
          <a:r>
            <a:rPr lang="en-US" b="0" i="0" baseline="0"/>
            <a:t>Are part of the decision-making about their support,</a:t>
          </a:r>
          <a:endParaRPr lang="en-GB"/>
        </a:p>
      </dgm:t>
    </dgm:pt>
    <dgm:pt modelId="{FA67530E-AF9B-4DBD-85E5-4DBF292762FC}" type="parTrans" cxnId="{A20DA0B7-1E7F-46FA-9BBB-7C7B88BFD705}">
      <dgm:prSet/>
      <dgm:spPr/>
      <dgm:t>
        <a:bodyPr/>
        <a:lstStyle/>
        <a:p>
          <a:endParaRPr lang="en-GB"/>
        </a:p>
      </dgm:t>
    </dgm:pt>
    <dgm:pt modelId="{960448B2-1416-4EE4-9646-699C38DF2AC6}" type="sibTrans" cxnId="{A20DA0B7-1E7F-46FA-9BBB-7C7B88BFD705}">
      <dgm:prSet/>
      <dgm:spPr/>
      <dgm:t>
        <a:bodyPr/>
        <a:lstStyle/>
        <a:p>
          <a:endParaRPr lang="en-GB"/>
        </a:p>
      </dgm:t>
    </dgm:pt>
    <dgm:pt modelId="{910FC274-51B4-4A0E-966E-58B8ACFAF984}">
      <dgm:prSet/>
      <dgm:spPr/>
      <dgm:t>
        <a:bodyPr/>
        <a:lstStyle/>
        <a:p>
          <a:r>
            <a:rPr lang="en-US" b="0" i="0" baseline="0"/>
            <a:t>Have their voices heard,</a:t>
          </a:r>
          <a:endParaRPr lang="en-GB"/>
        </a:p>
      </dgm:t>
    </dgm:pt>
    <dgm:pt modelId="{194EB0CE-08A0-4B40-92B6-EF89D4E9FA3C}" type="parTrans" cxnId="{6AEDC4B0-5675-4B33-B9D2-F3F1C8272984}">
      <dgm:prSet/>
      <dgm:spPr/>
      <dgm:t>
        <a:bodyPr/>
        <a:lstStyle/>
        <a:p>
          <a:endParaRPr lang="en-GB"/>
        </a:p>
      </dgm:t>
    </dgm:pt>
    <dgm:pt modelId="{5558897A-6EF1-4FFB-88F1-2F19E6C3124D}" type="sibTrans" cxnId="{6AEDC4B0-5675-4B33-B9D2-F3F1C8272984}">
      <dgm:prSet/>
      <dgm:spPr/>
      <dgm:t>
        <a:bodyPr/>
        <a:lstStyle/>
        <a:p>
          <a:endParaRPr lang="en-GB"/>
        </a:p>
      </dgm:t>
    </dgm:pt>
    <dgm:pt modelId="{B1C8DC90-0B45-4C5A-8B8B-857A86B71199}">
      <dgm:prSet/>
      <dgm:spPr/>
      <dgm:t>
        <a:bodyPr/>
        <a:lstStyle/>
        <a:p>
          <a:r>
            <a:rPr lang="en-US" b="0" i="0" baseline="0"/>
            <a:t>Develop confidence and engagement with learning, which can enhance wellbeing and academic participation. </a:t>
          </a:r>
          <a:endParaRPr lang="en-GB"/>
        </a:p>
      </dgm:t>
    </dgm:pt>
    <dgm:pt modelId="{D5AE394F-892F-473C-83DD-B066BE053D2A}" type="parTrans" cxnId="{8B317D3D-5B43-4264-90A8-386C976CE870}">
      <dgm:prSet/>
      <dgm:spPr/>
      <dgm:t>
        <a:bodyPr/>
        <a:lstStyle/>
        <a:p>
          <a:endParaRPr lang="en-GB"/>
        </a:p>
      </dgm:t>
    </dgm:pt>
    <dgm:pt modelId="{C9234904-5BAA-4329-8008-FFF751CA56AA}" type="sibTrans" cxnId="{8B317D3D-5B43-4264-90A8-386C976CE870}">
      <dgm:prSet/>
      <dgm:spPr/>
      <dgm:t>
        <a:bodyPr/>
        <a:lstStyle/>
        <a:p>
          <a:endParaRPr lang="en-GB"/>
        </a:p>
      </dgm:t>
    </dgm:pt>
    <dgm:pt modelId="{E298A2D9-9D42-4389-A14F-CC37368DB6E7}" type="pres">
      <dgm:prSet presAssocID="{14A2D467-AF70-430C-A736-26F2EB8368B5}" presName="Name0" presStyleCnt="0">
        <dgm:presLayoutVars>
          <dgm:dir/>
          <dgm:animLvl val="lvl"/>
          <dgm:resizeHandles val="exact"/>
        </dgm:presLayoutVars>
      </dgm:prSet>
      <dgm:spPr/>
    </dgm:pt>
    <dgm:pt modelId="{7EC381C4-3D5D-4A1D-821C-17176124F32A}" type="pres">
      <dgm:prSet presAssocID="{5DD339DE-7103-4C20-B2E0-C41E1160F286}" presName="linNode" presStyleCnt="0"/>
      <dgm:spPr/>
    </dgm:pt>
    <dgm:pt modelId="{48094D87-EC8E-476C-B3F1-4E61CF9B577C}" type="pres">
      <dgm:prSet presAssocID="{5DD339DE-7103-4C20-B2E0-C41E1160F286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5B5EF79-6A25-41EF-B730-CCABCDFB00A6}" type="pres">
      <dgm:prSet presAssocID="{1CB7FFF4-BEE4-4CB2-A0B3-18B0E488D9E6}" presName="sp" presStyleCnt="0"/>
      <dgm:spPr/>
    </dgm:pt>
    <dgm:pt modelId="{1B632A42-C9C3-4789-81B8-63447D85D0BA}" type="pres">
      <dgm:prSet presAssocID="{C8E05E2E-7D78-463C-BF03-E0EFC4ADF48B}" presName="linNode" presStyleCnt="0"/>
      <dgm:spPr/>
    </dgm:pt>
    <dgm:pt modelId="{B80E038A-52AB-4ED5-8AB8-7A146472EEB0}" type="pres">
      <dgm:prSet presAssocID="{C8E05E2E-7D78-463C-BF03-E0EFC4ADF48B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67A61239-50F2-4266-96EB-86A4CF283690}" type="pres">
      <dgm:prSet presAssocID="{A4FBF631-3580-4920-8A1A-378327227A9A}" presName="sp" presStyleCnt="0"/>
      <dgm:spPr/>
    </dgm:pt>
    <dgm:pt modelId="{C53C3388-9EA1-4251-9F43-ACC5B0F559BF}" type="pres">
      <dgm:prSet presAssocID="{C72C7A82-9070-40AF-A7FF-9B13D5CACFB4}" presName="linNode" presStyleCnt="0"/>
      <dgm:spPr/>
    </dgm:pt>
    <dgm:pt modelId="{DEB84DEB-DABB-4650-AE67-0A3A584DC9A1}" type="pres">
      <dgm:prSet presAssocID="{C72C7A82-9070-40AF-A7FF-9B13D5CACFB4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69BCC098-1563-4FDA-86C4-BBED96B253B1}" type="pres">
      <dgm:prSet presAssocID="{B40F5E19-FD7F-453C-8DD0-03341F71C71D}" presName="sp" presStyleCnt="0"/>
      <dgm:spPr/>
    </dgm:pt>
    <dgm:pt modelId="{92E46990-314C-4415-A219-3E3B968F7C58}" type="pres">
      <dgm:prSet presAssocID="{3A624561-0615-47FC-BDAA-391F52144195}" presName="linNode" presStyleCnt="0"/>
      <dgm:spPr/>
    </dgm:pt>
    <dgm:pt modelId="{D393D4BB-6382-47BF-B7E0-477E16E94AA0}" type="pres">
      <dgm:prSet presAssocID="{3A624561-0615-47FC-BDAA-391F52144195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1E03626A-395B-4BF6-A33A-49F4173C96EB}" type="pres">
      <dgm:prSet presAssocID="{3A624561-0615-47FC-BDAA-391F52144195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3C102606-308F-4AF2-B8DF-A7E7699E7275}" type="presOf" srcId="{C8E05E2E-7D78-463C-BF03-E0EFC4ADF48B}" destId="{B80E038A-52AB-4ED5-8AB8-7A146472EEB0}" srcOrd="0" destOrd="0" presId="urn:microsoft.com/office/officeart/2005/8/layout/vList5"/>
    <dgm:cxn modelId="{D2AAB721-F1B6-4E4B-84CA-BB01E1CBAE3C}" srcId="{14A2D467-AF70-430C-A736-26F2EB8368B5}" destId="{C8E05E2E-7D78-463C-BF03-E0EFC4ADF48B}" srcOrd="1" destOrd="0" parTransId="{4FCDEA01-718F-42B7-8C2B-6BBF4FC872DD}" sibTransId="{A4FBF631-3580-4920-8A1A-378327227A9A}"/>
    <dgm:cxn modelId="{8B317D3D-5B43-4264-90A8-386C976CE870}" srcId="{3A624561-0615-47FC-BDAA-391F52144195}" destId="{B1C8DC90-0B45-4C5A-8B8B-857A86B71199}" srcOrd="2" destOrd="0" parTransId="{D5AE394F-892F-473C-83DD-B066BE053D2A}" sibTransId="{C9234904-5BAA-4329-8008-FFF751CA56AA}"/>
    <dgm:cxn modelId="{134C8665-4150-4776-84C2-B80EFC21B890}" type="presOf" srcId="{3A624561-0615-47FC-BDAA-391F52144195}" destId="{D393D4BB-6382-47BF-B7E0-477E16E94AA0}" srcOrd="0" destOrd="0" presId="urn:microsoft.com/office/officeart/2005/8/layout/vList5"/>
    <dgm:cxn modelId="{8D107D48-2917-4FC7-B4A5-BD18A322247E}" srcId="{14A2D467-AF70-430C-A736-26F2EB8368B5}" destId="{5DD339DE-7103-4C20-B2E0-C41E1160F286}" srcOrd="0" destOrd="0" parTransId="{1518532C-E3A0-41B8-8A06-20299068DE1A}" sibTransId="{1CB7FFF4-BEE4-4CB2-A0B3-18B0E488D9E6}"/>
    <dgm:cxn modelId="{636F4782-A741-47D8-9E0D-02698E1E31D1}" type="presOf" srcId="{C72C7A82-9070-40AF-A7FF-9B13D5CACFB4}" destId="{DEB84DEB-DABB-4650-AE67-0A3A584DC9A1}" srcOrd="0" destOrd="0" presId="urn:microsoft.com/office/officeart/2005/8/layout/vList5"/>
    <dgm:cxn modelId="{72E1AC9C-2F70-461F-B78B-E727C48F9CB3}" type="presOf" srcId="{5DD339DE-7103-4C20-B2E0-C41E1160F286}" destId="{48094D87-EC8E-476C-B3F1-4E61CF9B577C}" srcOrd="0" destOrd="0" presId="urn:microsoft.com/office/officeart/2005/8/layout/vList5"/>
    <dgm:cxn modelId="{6AEDC4B0-5675-4B33-B9D2-F3F1C8272984}" srcId="{3A624561-0615-47FC-BDAA-391F52144195}" destId="{910FC274-51B4-4A0E-966E-58B8ACFAF984}" srcOrd="1" destOrd="0" parTransId="{194EB0CE-08A0-4B40-92B6-EF89D4E9FA3C}" sibTransId="{5558897A-6EF1-4FFB-88F1-2F19E6C3124D}"/>
    <dgm:cxn modelId="{A20DA0B7-1E7F-46FA-9BBB-7C7B88BFD705}" srcId="{3A624561-0615-47FC-BDAA-391F52144195}" destId="{C9DE8A1C-92E3-475A-95B4-C633590B6DFA}" srcOrd="0" destOrd="0" parTransId="{FA67530E-AF9B-4DBD-85E5-4DBF292762FC}" sibTransId="{960448B2-1416-4EE4-9646-699C38DF2AC6}"/>
    <dgm:cxn modelId="{13A5D5BD-832D-4373-8736-3086BD6684A1}" srcId="{14A2D467-AF70-430C-A736-26F2EB8368B5}" destId="{3A624561-0615-47FC-BDAA-391F52144195}" srcOrd="3" destOrd="0" parTransId="{C4D43E1A-EF2C-40D1-A4EF-8EA07B05F075}" sibTransId="{060D32C7-D06D-4FA5-B1EF-7971B4C8EA78}"/>
    <dgm:cxn modelId="{9179CAC5-57DC-49EE-888F-64F065092BC3}" srcId="{14A2D467-AF70-430C-A736-26F2EB8368B5}" destId="{C72C7A82-9070-40AF-A7FF-9B13D5CACFB4}" srcOrd="2" destOrd="0" parTransId="{B0279301-4CBA-4CEB-9F9B-1D8A0DBA4DC2}" sibTransId="{B40F5E19-FD7F-453C-8DD0-03341F71C71D}"/>
    <dgm:cxn modelId="{F623F5C6-121D-4DAF-A3DD-CA20DFACF031}" type="presOf" srcId="{B1C8DC90-0B45-4C5A-8B8B-857A86B71199}" destId="{1E03626A-395B-4BF6-A33A-49F4173C96EB}" srcOrd="0" destOrd="2" presId="urn:microsoft.com/office/officeart/2005/8/layout/vList5"/>
    <dgm:cxn modelId="{2035CECB-D14C-40DB-90EA-ED35B6062551}" type="presOf" srcId="{910FC274-51B4-4A0E-966E-58B8ACFAF984}" destId="{1E03626A-395B-4BF6-A33A-49F4173C96EB}" srcOrd="0" destOrd="1" presId="urn:microsoft.com/office/officeart/2005/8/layout/vList5"/>
    <dgm:cxn modelId="{5CAEF4E0-5D76-40FE-A2EB-C9F275E229AB}" type="presOf" srcId="{14A2D467-AF70-430C-A736-26F2EB8368B5}" destId="{E298A2D9-9D42-4389-A14F-CC37368DB6E7}" srcOrd="0" destOrd="0" presId="urn:microsoft.com/office/officeart/2005/8/layout/vList5"/>
    <dgm:cxn modelId="{9F6BD0F6-D2E9-48D7-9D04-B8C7B738BF71}" type="presOf" srcId="{C9DE8A1C-92E3-475A-95B4-C633590B6DFA}" destId="{1E03626A-395B-4BF6-A33A-49F4173C96EB}" srcOrd="0" destOrd="0" presId="urn:microsoft.com/office/officeart/2005/8/layout/vList5"/>
    <dgm:cxn modelId="{7DD75EB3-8D08-4280-8985-49A3CC833B21}" type="presParOf" srcId="{E298A2D9-9D42-4389-A14F-CC37368DB6E7}" destId="{7EC381C4-3D5D-4A1D-821C-17176124F32A}" srcOrd="0" destOrd="0" presId="urn:microsoft.com/office/officeart/2005/8/layout/vList5"/>
    <dgm:cxn modelId="{183F7DD9-0ECA-43C1-A184-40C738A1C068}" type="presParOf" srcId="{7EC381C4-3D5D-4A1D-821C-17176124F32A}" destId="{48094D87-EC8E-476C-B3F1-4E61CF9B577C}" srcOrd="0" destOrd="0" presId="urn:microsoft.com/office/officeart/2005/8/layout/vList5"/>
    <dgm:cxn modelId="{5959655D-69F3-4938-9098-5353A9C95003}" type="presParOf" srcId="{E298A2D9-9D42-4389-A14F-CC37368DB6E7}" destId="{E5B5EF79-6A25-41EF-B730-CCABCDFB00A6}" srcOrd="1" destOrd="0" presId="urn:microsoft.com/office/officeart/2005/8/layout/vList5"/>
    <dgm:cxn modelId="{9F2B0110-06E6-434A-AAD3-094F5614FD53}" type="presParOf" srcId="{E298A2D9-9D42-4389-A14F-CC37368DB6E7}" destId="{1B632A42-C9C3-4789-81B8-63447D85D0BA}" srcOrd="2" destOrd="0" presId="urn:microsoft.com/office/officeart/2005/8/layout/vList5"/>
    <dgm:cxn modelId="{BF620E77-C78D-45D2-93E6-0B8ECAD8244C}" type="presParOf" srcId="{1B632A42-C9C3-4789-81B8-63447D85D0BA}" destId="{B80E038A-52AB-4ED5-8AB8-7A146472EEB0}" srcOrd="0" destOrd="0" presId="urn:microsoft.com/office/officeart/2005/8/layout/vList5"/>
    <dgm:cxn modelId="{8021D59C-438A-43B1-9640-BA72F9D43E3F}" type="presParOf" srcId="{E298A2D9-9D42-4389-A14F-CC37368DB6E7}" destId="{67A61239-50F2-4266-96EB-86A4CF283690}" srcOrd="3" destOrd="0" presId="urn:microsoft.com/office/officeart/2005/8/layout/vList5"/>
    <dgm:cxn modelId="{2915AB30-E41E-487A-AFB4-C2B4FB2C92A0}" type="presParOf" srcId="{E298A2D9-9D42-4389-A14F-CC37368DB6E7}" destId="{C53C3388-9EA1-4251-9F43-ACC5B0F559BF}" srcOrd="4" destOrd="0" presId="urn:microsoft.com/office/officeart/2005/8/layout/vList5"/>
    <dgm:cxn modelId="{4D8205D3-BB18-4E1D-A0A3-7719BADFD58B}" type="presParOf" srcId="{C53C3388-9EA1-4251-9F43-ACC5B0F559BF}" destId="{DEB84DEB-DABB-4650-AE67-0A3A584DC9A1}" srcOrd="0" destOrd="0" presId="urn:microsoft.com/office/officeart/2005/8/layout/vList5"/>
    <dgm:cxn modelId="{18286056-95FB-48D1-A4A9-AB754C5B0F0E}" type="presParOf" srcId="{E298A2D9-9D42-4389-A14F-CC37368DB6E7}" destId="{69BCC098-1563-4FDA-86C4-BBED96B253B1}" srcOrd="5" destOrd="0" presId="urn:microsoft.com/office/officeart/2005/8/layout/vList5"/>
    <dgm:cxn modelId="{618AA34F-DE2A-40AC-B927-81F232D34A9A}" type="presParOf" srcId="{E298A2D9-9D42-4389-A14F-CC37368DB6E7}" destId="{92E46990-314C-4415-A219-3E3B968F7C58}" srcOrd="6" destOrd="0" presId="urn:microsoft.com/office/officeart/2005/8/layout/vList5"/>
    <dgm:cxn modelId="{92505FEB-70F6-48AE-9BB7-7F2F3BC5AA1C}" type="presParOf" srcId="{92E46990-314C-4415-A219-3E3B968F7C58}" destId="{D393D4BB-6382-47BF-B7E0-477E16E94AA0}" srcOrd="0" destOrd="0" presId="urn:microsoft.com/office/officeart/2005/8/layout/vList5"/>
    <dgm:cxn modelId="{838C5F5F-7592-4F65-A141-1E8CE22EA6C1}" type="presParOf" srcId="{92E46990-314C-4415-A219-3E3B968F7C58}" destId="{1E03626A-395B-4BF6-A33A-49F4173C96E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8FBDF77-79C7-4287-9F13-B684F5A3FAF4}" type="doc">
      <dgm:prSet loTypeId="urn:microsoft.com/office/officeart/2005/8/layout/matrix3" loCatId="matrix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05A08996-D23F-4495-982E-2C24AF88C5AF}">
      <dgm:prSet/>
      <dgm:spPr/>
      <dgm:t>
        <a:bodyPr/>
        <a:lstStyle/>
        <a:p>
          <a:r>
            <a:rPr lang="en-GB" b="1"/>
            <a:t>Whole-School Inclusive Practice</a:t>
          </a:r>
          <a:endParaRPr lang="en-GB"/>
        </a:p>
      </dgm:t>
    </dgm:pt>
    <dgm:pt modelId="{777685DC-5480-4516-846C-6FCD75B096E6}" type="parTrans" cxnId="{5EB1BBDB-9CE9-425C-9AAC-C14E6FC9C24E}">
      <dgm:prSet/>
      <dgm:spPr/>
      <dgm:t>
        <a:bodyPr/>
        <a:lstStyle/>
        <a:p>
          <a:endParaRPr lang="en-GB"/>
        </a:p>
      </dgm:t>
    </dgm:pt>
    <dgm:pt modelId="{4C829BA0-001C-4EE2-AB20-D61942EEA2C6}" type="sibTrans" cxnId="{5EB1BBDB-9CE9-425C-9AAC-C14E6FC9C24E}">
      <dgm:prSet/>
      <dgm:spPr/>
      <dgm:t>
        <a:bodyPr/>
        <a:lstStyle/>
        <a:p>
          <a:endParaRPr lang="en-GB"/>
        </a:p>
      </dgm:t>
    </dgm:pt>
    <dgm:pt modelId="{32280B3F-82C4-45F2-BEC2-B0221FA6B4DE}">
      <dgm:prSet/>
      <dgm:spPr/>
      <dgm:t>
        <a:bodyPr/>
        <a:lstStyle/>
        <a:p>
          <a:r>
            <a:rPr lang="en-GB"/>
            <a:t>Adopt </a:t>
          </a:r>
          <a:r>
            <a:rPr lang="en-GB" i="1"/>
            <a:t>universal design for learning</a:t>
          </a:r>
          <a:r>
            <a:rPr lang="en-GB"/>
            <a:t> principles — planning teaching so that most learners, including those with ALN, can engage from the start. </a:t>
          </a:r>
        </a:p>
      </dgm:t>
    </dgm:pt>
    <dgm:pt modelId="{E4089581-A1F5-4085-98C5-7813DE65B05A}" type="parTrans" cxnId="{FF91BD17-43F1-4A7B-A6AC-4B71177F6E1C}">
      <dgm:prSet/>
      <dgm:spPr/>
      <dgm:t>
        <a:bodyPr/>
        <a:lstStyle/>
        <a:p>
          <a:endParaRPr lang="en-GB"/>
        </a:p>
      </dgm:t>
    </dgm:pt>
    <dgm:pt modelId="{7AE84B5F-0BCD-41A6-B25F-E5656A5F0418}" type="sibTrans" cxnId="{FF91BD17-43F1-4A7B-A6AC-4B71177F6E1C}">
      <dgm:prSet/>
      <dgm:spPr/>
      <dgm:t>
        <a:bodyPr/>
        <a:lstStyle/>
        <a:p>
          <a:endParaRPr lang="en-GB"/>
        </a:p>
      </dgm:t>
    </dgm:pt>
    <dgm:pt modelId="{B4F5CA97-541F-4BD2-BBF3-CBFB7375A9BA}">
      <dgm:prSet/>
      <dgm:spPr/>
      <dgm:t>
        <a:bodyPr/>
        <a:lstStyle/>
        <a:p>
          <a:r>
            <a:rPr lang="en-GB"/>
            <a:t>Ensure </a:t>
          </a:r>
          <a:r>
            <a:rPr lang="en-GB" b="1"/>
            <a:t>accessible curricula and assessments</a:t>
          </a:r>
          <a:r>
            <a:rPr lang="en-GB"/>
            <a:t>, using flexible approaches to meet diverse needs.</a:t>
          </a:r>
        </a:p>
      </dgm:t>
    </dgm:pt>
    <dgm:pt modelId="{CDD82F8D-2674-408B-9F3A-24FF44D85787}" type="parTrans" cxnId="{F9B4F547-19A7-4D08-95A9-0760D7EB9DB2}">
      <dgm:prSet/>
      <dgm:spPr/>
      <dgm:t>
        <a:bodyPr/>
        <a:lstStyle/>
        <a:p>
          <a:endParaRPr lang="en-GB"/>
        </a:p>
      </dgm:t>
    </dgm:pt>
    <dgm:pt modelId="{B5BD9C1E-FEB9-4F5F-8513-562EFCA83FBA}" type="sibTrans" cxnId="{F9B4F547-19A7-4D08-95A9-0760D7EB9DB2}">
      <dgm:prSet/>
      <dgm:spPr/>
      <dgm:t>
        <a:bodyPr/>
        <a:lstStyle/>
        <a:p>
          <a:endParaRPr lang="en-GB"/>
        </a:p>
      </dgm:t>
    </dgm:pt>
    <dgm:pt modelId="{28910893-ACA5-468E-B505-5417A8FE08CC}">
      <dgm:prSet/>
      <dgm:spPr/>
      <dgm:t>
        <a:bodyPr/>
        <a:lstStyle/>
        <a:p>
          <a:r>
            <a:rPr lang="en-GB"/>
            <a:t>Build an </a:t>
          </a:r>
          <a:r>
            <a:rPr lang="en-GB" i="1"/>
            <a:t>inclusive culture</a:t>
          </a:r>
          <a:r>
            <a:rPr lang="en-GB"/>
            <a:t> where diversity is recognised and valued, not marginalised. </a:t>
          </a:r>
          <a:r>
            <a:rPr lang="en-GB">
              <a:hlinkClick xmlns:r="http://schemas.openxmlformats.org/officeDocument/2006/relationships" r:id="rId1"/>
            </a:rPr>
            <a:t>Estyn</a:t>
          </a:r>
          <a:endParaRPr lang="en-GB"/>
        </a:p>
      </dgm:t>
    </dgm:pt>
    <dgm:pt modelId="{A2EC25AF-4356-4072-BC10-482808F6A28C}" type="parTrans" cxnId="{91F20B57-92A7-418C-A8F8-B7058EF8C64C}">
      <dgm:prSet/>
      <dgm:spPr/>
      <dgm:t>
        <a:bodyPr/>
        <a:lstStyle/>
        <a:p>
          <a:endParaRPr lang="en-GB"/>
        </a:p>
      </dgm:t>
    </dgm:pt>
    <dgm:pt modelId="{4C97E771-FE8F-44B5-9E25-623166B8872A}" type="sibTrans" cxnId="{91F20B57-92A7-418C-A8F8-B7058EF8C64C}">
      <dgm:prSet/>
      <dgm:spPr/>
      <dgm:t>
        <a:bodyPr/>
        <a:lstStyle/>
        <a:p>
          <a:endParaRPr lang="en-GB"/>
        </a:p>
      </dgm:t>
    </dgm:pt>
    <dgm:pt modelId="{E4AA2FF6-4573-411C-A0F4-69DE96AD6CA0}" type="pres">
      <dgm:prSet presAssocID="{78FBDF77-79C7-4287-9F13-B684F5A3FAF4}" presName="matrix" presStyleCnt="0">
        <dgm:presLayoutVars>
          <dgm:chMax val="1"/>
          <dgm:dir/>
          <dgm:resizeHandles val="exact"/>
        </dgm:presLayoutVars>
      </dgm:prSet>
      <dgm:spPr/>
    </dgm:pt>
    <dgm:pt modelId="{DF8B9657-9908-4E6F-9361-46146CCC408A}" type="pres">
      <dgm:prSet presAssocID="{78FBDF77-79C7-4287-9F13-B684F5A3FAF4}" presName="diamond" presStyleLbl="bgShp" presStyleIdx="0" presStyleCnt="1"/>
      <dgm:spPr/>
    </dgm:pt>
    <dgm:pt modelId="{998BAE6F-BF74-4F17-A3F8-020AEDE49650}" type="pres">
      <dgm:prSet presAssocID="{78FBDF77-79C7-4287-9F13-B684F5A3FAF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D32EA88-86FE-4F7D-88F5-F1F0C56EC663}" type="pres">
      <dgm:prSet presAssocID="{78FBDF77-79C7-4287-9F13-B684F5A3FAF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BF8C468-3F9F-4196-8E85-FF7C2BDFFC72}" type="pres">
      <dgm:prSet presAssocID="{78FBDF77-79C7-4287-9F13-B684F5A3FAF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451C3A1-356F-4E4A-97AE-AF8CA8FAE74B}" type="pres">
      <dgm:prSet presAssocID="{78FBDF77-79C7-4287-9F13-B684F5A3FAF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F91BD17-43F1-4A7B-A6AC-4B71177F6E1C}" srcId="{78FBDF77-79C7-4287-9F13-B684F5A3FAF4}" destId="{32280B3F-82C4-45F2-BEC2-B0221FA6B4DE}" srcOrd="1" destOrd="0" parTransId="{E4089581-A1F5-4085-98C5-7813DE65B05A}" sibTransId="{7AE84B5F-0BCD-41A6-B25F-E5656A5F0418}"/>
    <dgm:cxn modelId="{4706161B-9DC5-4648-AD94-7C8B7BBEF90C}" type="presOf" srcId="{32280B3F-82C4-45F2-BEC2-B0221FA6B4DE}" destId="{CD32EA88-86FE-4F7D-88F5-F1F0C56EC663}" srcOrd="0" destOrd="0" presId="urn:microsoft.com/office/officeart/2005/8/layout/matrix3"/>
    <dgm:cxn modelId="{54D80020-812B-4D04-8B86-53C4CAD17ED5}" type="presOf" srcId="{05A08996-D23F-4495-982E-2C24AF88C5AF}" destId="{998BAE6F-BF74-4F17-A3F8-020AEDE49650}" srcOrd="0" destOrd="0" presId="urn:microsoft.com/office/officeart/2005/8/layout/matrix3"/>
    <dgm:cxn modelId="{F9B4F547-19A7-4D08-95A9-0760D7EB9DB2}" srcId="{78FBDF77-79C7-4287-9F13-B684F5A3FAF4}" destId="{B4F5CA97-541F-4BD2-BBF3-CBFB7375A9BA}" srcOrd="2" destOrd="0" parTransId="{CDD82F8D-2674-408B-9F3A-24FF44D85787}" sibTransId="{B5BD9C1E-FEB9-4F5F-8513-562EFCA83FBA}"/>
    <dgm:cxn modelId="{91F20B57-92A7-418C-A8F8-B7058EF8C64C}" srcId="{78FBDF77-79C7-4287-9F13-B684F5A3FAF4}" destId="{28910893-ACA5-468E-B505-5417A8FE08CC}" srcOrd="3" destOrd="0" parTransId="{A2EC25AF-4356-4072-BC10-482808F6A28C}" sibTransId="{4C97E771-FE8F-44B5-9E25-623166B8872A}"/>
    <dgm:cxn modelId="{6D897D7D-9BDB-42B6-9C70-71D604AF2DA8}" type="presOf" srcId="{B4F5CA97-541F-4BD2-BBF3-CBFB7375A9BA}" destId="{DBF8C468-3F9F-4196-8E85-FF7C2BDFFC72}" srcOrd="0" destOrd="0" presId="urn:microsoft.com/office/officeart/2005/8/layout/matrix3"/>
    <dgm:cxn modelId="{D9A7F29D-9038-4518-BA32-8BD9F819B904}" type="presOf" srcId="{78FBDF77-79C7-4287-9F13-B684F5A3FAF4}" destId="{E4AA2FF6-4573-411C-A0F4-69DE96AD6CA0}" srcOrd="0" destOrd="0" presId="urn:microsoft.com/office/officeart/2005/8/layout/matrix3"/>
    <dgm:cxn modelId="{5EB1BBDB-9CE9-425C-9AAC-C14E6FC9C24E}" srcId="{78FBDF77-79C7-4287-9F13-B684F5A3FAF4}" destId="{05A08996-D23F-4495-982E-2C24AF88C5AF}" srcOrd="0" destOrd="0" parTransId="{777685DC-5480-4516-846C-6FCD75B096E6}" sibTransId="{4C829BA0-001C-4EE2-AB20-D61942EEA2C6}"/>
    <dgm:cxn modelId="{68DAA1E7-D17B-4FEA-B0A4-D3AF1080BA65}" type="presOf" srcId="{28910893-ACA5-468E-B505-5417A8FE08CC}" destId="{E451C3A1-356F-4E4A-97AE-AF8CA8FAE74B}" srcOrd="0" destOrd="0" presId="urn:microsoft.com/office/officeart/2005/8/layout/matrix3"/>
    <dgm:cxn modelId="{C16AE3D6-20EF-493A-97F8-683CFAB80996}" type="presParOf" srcId="{E4AA2FF6-4573-411C-A0F4-69DE96AD6CA0}" destId="{DF8B9657-9908-4E6F-9361-46146CCC408A}" srcOrd="0" destOrd="0" presId="urn:microsoft.com/office/officeart/2005/8/layout/matrix3"/>
    <dgm:cxn modelId="{E4BE840D-8446-41DC-B53C-B6588F80E62B}" type="presParOf" srcId="{E4AA2FF6-4573-411C-A0F4-69DE96AD6CA0}" destId="{998BAE6F-BF74-4F17-A3F8-020AEDE49650}" srcOrd="1" destOrd="0" presId="urn:microsoft.com/office/officeart/2005/8/layout/matrix3"/>
    <dgm:cxn modelId="{03004530-B7D2-4385-AC81-4182AC26D9FD}" type="presParOf" srcId="{E4AA2FF6-4573-411C-A0F4-69DE96AD6CA0}" destId="{CD32EA88-86FE-4F7D-88F5-F1F0C56EC663}" srcOrd="2" destOrd="0" presId="urn:microsoft.com/office/officeart/2005/8/layout/matrix3"/>
    <dgm:cxn modelId="{D401BDCA-45D3-420D-97C0-01C5E103DE7F}" type="presParOf" srcId="{E4AA2FF6-4573-411C-A0F4-69DE96AD6CA0}" destId="{DBF8C468-3F9F-4196-8E85-FF7C2BDFFC72}" srcOrd="3" destOrd="0" presId="urn:microsoft.com/office/officeart/2005/8/layout/matrix3"/>
    <dgm:cxn modelId="{EF0266AF-ACE3-477D-8647-C178BE4C0B88}" type="presParOf" srcId="{E4AA2FF6-4573-411C-A0F4-69DE96AD6CA0}" destId="{E451C3A1-356F-4E4A-97AE-AF8CA8FAE74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955AABE-64A4-413E-872A-87E525CB71C6}" type="doc">
      <dgm:prSet loTypeId="urn:microsoft.com/office/officeart/2005/8/layout/matrix2" loCatId="matrix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69279595-4995-482A-B1F0-FB3C62DD5534}">
      <dgm:prSet/>
      <dgm:spPr/>
      <dgm:t>
        <a:bodyPr/>
        <a:lstStyle/>
        <a:p>
          <a:r>
            <a:rPr lang="en-US" b="0" i="0" baseline="0"/>
            <a:t>Variation in how the ALN Code is interpreted.</a:t>
          </a:r>
          <a:endParaRPr lang="en-GB"/>
        </a:p>
      </dgm:t>
    </dgm:pt>
    <dgm:pt modelId="{FEB38C05-70B3-4E0E-9C02-D8A509807965}" type="parTrans" cxnId="{F1F90FD8-9273-440F-B12E-CC1C07B9FBD9}">
      <dgm:prSet/>
      <dgm:spPr/>
      <dgm:t>
        <a:bodyPr/>
        <a:lstStyle/>
        <a:p>
          <a:endParaRPr lang="en-GB"/>
        </a:p>
      </dgm:t>
    </dgm:pt>
    <dgm:pt modelId="{022EE612-F2FD-43D6-A707-F73DD47AB60E}" type="sibTrans" cxnId="{F1F90FD8-9273-440F-B12E-CC1C07B9FBD9}">
      <dgm:prSet/>
      <dgm:spPr/>
      <dgm:t>
        <a:bodyPr/>
        <a:lstStyle/>
        <a:p>
          <a:endParaRPr lang="en-GB"/>
        </a:p>
      </dgm:t>
    </dgm:pt>
    <dgm:pt modelId="{DD1B7A73-AB5B-4522-B135-D663C4E74C17}">
      <dgm:prSet/>
      <dgm:spPr/>
      <dgm:t>
        <a:bodyPr/>
        <a:lstStyle/>
        <a:p>
          <a:r>
            <a:rPr lang="en-US" b="0" i="0" baseline="0" dirty="0"/>
            <a:t>Inconsistent local authority guidance.</a:t>
          </a:r>
          <a:endParaRPr lang="en-GB" dirty="0"/>
        </a:p>
      </dgm:t>
    </dgm:pt>
    <dgm:pt modelId="{6D01607D-1883-4229-8C32-18A1CAD655B0}" type="parTrans" cxnId="{BB7516EE-E578-4A74-B16B-8D5FFC009120}">
      <dgm:prSet/>
      <dgm:spPr/>
      <dgm:t>
        <a:bodyPr/>
        <a:lstStyle/>
        <a:p>
          <a:endParaRPr lang="en-GB"/>
        </a:p>
      </dgm:t>
    </dgm:pt>
    <dgm:pt modelId="{9A00036A-8DA1-4DBE-93A4-618D113C8721}" type="sibTrans" cxnId="{BB7516EE-E578-4A74-B16B-8D5FFC009120}">
      <dgm:prSet/>
      <dgm:spPr/>
      <dgm:t>
        <a:bodyPr/>
        <a:lstStyle/>
        <a:p>
          <a:endParaRPr lang="en-GB"/>
        </a:p>
      </dgm:t>
    </dgm:pt>
    <dgm:pt modelId="{6603FF31-AFAB-469D-B611-08D73C88E84C}">
      <dgm:prSet/>
      <dgm:spPr/>
      <dgm:t>
        <a:bodyPr/>
        <a:lstStyle/>
        <a:p>
          <a:r>
            <a:rPr lang="en-US" b="0" i="0" baseline="0"/>
            <a:t>Resource pressures, especially for Welsh-medium support. </a:t>
          </a:r>
          <a:endParaRPr lang="en-GB"/>
        </a:p>
      </dgm:t>
    </dgm:pt>
    <dgm:pt modelId="{BB7F2BF7-5008-49B9-96A9-0BCE66A0AD67}" type="parTrans" cxnId="{3EF5549E-7089-4609-B2A6-CF6AE124B11E}">
      <dgm:prSet/>
      <dgm:spPr/>
      <dgm:t>
        <a:bodyPr/>
        <a:lstStyle/>
        <a:p>
          <a:endParaRPr lang="en-GB"/>
        </a:p>
      </dgm:t>
    </dgm:pt>
    <dgm:pt modelId="{64ECAA2F-BDB1-4FA2-BAA6-958C20CEB059}" type="sibTrans" cxnId="{3EF5549E-7089-4609-B2A6-CF6AE124B11E}">
      <dgm:prSet/>
      <dgm:spPr/>
      <dgm:t>
        <a:bodyPr/>
        <a:lstStyle/>
        <a:p>
          <a:endParaRPr lang="en-GB"/>
        </a:p>
      </dgm:t>
    </dgm:pt>
    <dgm:pt modelId="{1124AE5D-E440-411D-B70B-3A333E8F09B5}">
      <dgm:prSet/>
      <dgm:spPr/>
      <dgm:t>
        <a:bodyPr/>
        <a:lstStyle/>
        <a:p>
          <a:r>
            <a:rPr lang="en-US" b="0" i="0" baseline="0"/>
            <a:t>Effective practice integrates ALN support within the leadership and strategic planning of schools, not as an isolated add-on. </a:t>
          </a:r>
          <a:endParaRPr lang="en-GB"/>
        </a:p>
      </dgm:t>
    </dgm:pt>
    <dgm:pt modelId="{A040E4F0-7198-4261-8F12-D0CC6CBBCC25}" type="parTrans" cxnId="{B9C4C9E2-839B-442A-842C-56FDF4D7CB05}">
      <dgm:prSet/>
      <dgm:spPr/>
      <dgm:t>
        <a:bodyPr/>
        <a:lstStyle/>
        <a:p>
          <a:endParaRPr lang="en-GB"/>
        </a:p>
      </dgm:t>
    </dgm:pt>
    <dgm:pt modelId="{97A76A2B-5768-4CB9-829A-CD33D6B840F1}" type="sibTrans" cxnId="{B9C4C9E2-839B-442A-842C-56FDF4D7CB05}">
      <dgm:prSet/>
      <dgm:spPr/>
      <dgm:t>
        <a:bodyPr/>
        <a:lstStyle/>
        <a:p>
          <a:endParaRPr lang="en-GB"/>
        </a:p>
      </dgm:t>
    </dgm:pt>
    <dgm:pt modelId="{DA5DE5A7-73A6-4E4A-80A0-501268D9D449}" type="pres">
      <dgm:prSet presAssocID="{C955AABE-64A4-413E-872A-87E525CB71C6}" presName="matrix" presStyleCnt="0">
        <dgm:presLayoutVars>
          <dgm:chMax val="1"/>
          <dgm:dir/>
          <dgm:resizeHandles val="exact"/>
        </dgm:presLayoutVars>
      </dgm:prSet>
      <dgm:spPr/>
    </dgm:pt>
    <dgm:pt modelId="{208C7E43-243E-4366-9371-836FA5AAD212}" type="pres">
      <dgm:prSet presAssocID="{C955AABE-64A4-413E-872A-87E525CB71C6}" presName="axisShape" presStyleLbl="bgShp" presStyleIdx="0" presStyleCnt="1"/>
      <dgm:spPr/>
    </dgm:pt>
    <dgm:pt modelId="{0E6A79C1-20FD-4464-8940-7E9D93AD5F0C}" type="pres">
      <dgm:prSet presAssocID="{C955AABE-64A4-413E-872A-87E525CB71C6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5CBD0B0-31F6-4E87-87C6-5BF7DB955722}" type="pres">
      <dgm:prSet presAssocID="{C955AABE-64A4-413E-872A-87E525CB71C6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05ED367-E432-4D00-AC29-B565F7D8E6D0}" type="pres">
      <dgm:prSet presAssocID="{C955AABE-64A4-413E-872A-87E525CB71C6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E7DEC4A-EDDB-4AAC-AFFC-6F62F26DF4B3}" type="pres">
      <dgm:prSet presAssocID="{C955AABE-64A4-413E-872A-87E525CB71C6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EA20300-50E6-4265-899E-99EC4560250C}" type="presOf" srcId="{C955AABE-64A4-413E-872A-87E525CB71C6}" destId="{DA5DE5A7-73A6-4E4A-80A0-501268D9D449}" srcOrd="0" destOrd="0" presId="urn:microsoft.com/office/officeart/2005/8/layout/matrix2"/>
    <dgm:cxn modelId="{3DCCE924-2B73-4A25-B060-3E33CFFC3E80}" type="presOf" srcId="{69279595-4995-482A-B1F0-FB3C62DD5534}" destId="{0E6A79C1-20FD-4464-8940-7E9D93AD5F0C}" srcOrd="0" destOrd="0" presId="urn:microsoft.com/office/officeart/2005/8/layout/matrix2"/>
    <dgm:cxn modelId="{CA33BE5D-5A2A-429B-A5F6-CCE4F4C1AEE3}" type="presOf" srcId="{DD1B7A73-AB5B-4522-B135-D663C4E74C17}" destId="{E5CBD0B0-31F6-4E87-87C6-5BF7DB955722}" srcOrd="0" destOrd="0" presId="urn:microsoft.com/office/officeart/2005/8/layout/matrix2"/>
    <dgm:cxn modelId="{E9AD0C5F-FEAD-4E33-8009-D2CFDEC4CB0F}" type="presOf" srcId="{6603FF31-AFAB-469D-B611-08D73C88E84C}" destId="{205ED367-E432-4D00-AC29-B565F7D8E6D0}" srcOrd="0" destOrd="0" presId="urn:microsoft.com/office/officeart/2005/8/layout/matrix2"/>
    <dgm:cxn modelId="{F10B847D-0917-4653-ACA8-DF1A81C2695F}" type="presOf" srcId="{1124AE5D-E440-411D-B70B-3A333E8F09B5}" destId="{CE7DEC4A-EDDB-4AAC-AFFC-6F62F26DF4B3}" srcOrd="0" destOrd="0" presId="urn:microsoft.com/office/officeart/2005/8/layout/matrix2"/>
    <dgm:cxn modelId="{3EF5549E-7089-4609-B2A6-CF6AE124B11E}" srcId="{C955AABE-64A4-413E-872A-87E525CB71C6}" destId="{6603FF31-AFAB-469D-B611-08D73C88E84C}" srcOrd="2" destOrd="0" parTransId="{BB7F2BF7-5008-49B9-96A9-0BCE66A0AD67}" sibTransId="{64ECAA2F-BDB1-4FA2-BAA6-958C20CEB059}"/>
    <dgm:cxn modelId="{F1F90FD8-9273-440F-B12E-CC1C07B9FBD9}" srcId="{C955AABE-64A4-413E-872A-87E525CB71C6}" destId="{69279595-4995-482A-B1F0-FB3C62DD5534}" srcOrd="0" destOrd="0" parTransId="{FEB38C05-70B3-4E0E-9C02-D8A509807965}" sibTransId="{022EE612-F2FD-43D6-A707-F73DD47AB60E}"/>
    <dgm:cxn modelId="{B9C4C9E2-839B-442A-842C-56FDF4D7CB05}" srcId="{C955AABE-64A4-413E-872A-87E525CB71C6}" destId="{1124AE5D-E440-411D-B70B-3A333E8F09B5}" srcOrd="3" destOrd="0" parTransId="{A040E4F0-7198-4261-8F12-D0CC6CBBCC25}" sibTransId="{97A76A2B-5768-4CB9-829A-CD33D6B840F1}"/>
    <dgm:cxn modelId="{BB7516EE-E578-4A74-B16B-8D5FFC009120}" srcId="{C955AABE-64A4-413E-872A-87E525CB71C6}" destId="{DD1B7A73-AB5B-4522-B135-D663C4E74C17}" srcOrd="1" destOrd="0" parTransId="{6D01607D-1883-4229-8C32-18A1CAD655B0}" sibTransId="{9A00036A-8DA1-4DBE-93A4-618D113C8721}"/>
    <dgm:cxn modelId="{B0386510-6025-4591-AFAC-72B7FB14EF7A}" type="presParOf" srcId="{DA5DE5A7-73A6-4E4A-80A0-501268D9D449}" destId="{208C7E43-243E-4366-9371-836FA5AAD212}" srcOrd="0" destOrd="0" presId="urn:microsoft.com/office/officeart/2005/8/layout/matrix2"/>
    <dgm:cxn modelId="{AE6837F7-3026-49EB-B269-DCB9C651A6EF}" type="presParOf" srcId="{DA5DE5A7-73A6-4E4A-80A0-501268D9D449}" destId="{0E6A79C1-20FD-4464-8940-7E9D93AD5F0C}" srcOrd="1" destOrd="0" presId="urn:microsoft.com/office/officeart/2005/8/layout/matrix2"/>
    <dgm:cxn modelId="{E183F740-D49C-415A-B7C5-32E4CBEE5B60}" type="presParOf" srcId="{DA5DE5A7-73A6-4E4A-80A0-501268D9D449}" destId="{E5CBD0B0-31F6-4E87-87C6-5BF7DB955722}" srcOrd="2" destOrd="0" presId="urn:microsoft.com/office/officeart/2005/8/layout/matrix2"/>
    <dgm:cxn modelId="{2087668C-332D-47EF-9FFE-94FA17A8062C}" type="presParOf" srcId="{DA5DE5A7-73A6-4E4A-80A0-501268D9D449}" destId="{205ED367-E432-4D00-AC29-B565F7D8E6D0}" srcOrd="3" destOrd="0" presId="urn:microsoft.com/office/officeart/2005/8/layout/matrix2"/>
    <dgm:cxn modelId="{829018FE-0D94-46B8-BB15-AA16C4BB2F80}" type="presParOf" srcId="{DA5DE5A7-73A6-4E4A-80A0-501268D9D449}" destId="{CE7DEC4A-EDDB-4AAC-AFFC-6F62F26DF4B3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DBC1F9A-D98A-49B2-AE13-753E5AECD9D4}" type="doc">
      <dgm:prSet loTypeId="urn:microsoft.com/office/officeart/2005/8/layout/vList5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E928968F-E416-476E-8298-BA42C8EA5AA6}">
      <dgm:prSet/>
      <dgm:spPr/>
      <dgm:t>
        <a:bodyPr/>
        <a:lstStyle/>
        <a:p>
          <a:r>
            <a:rPr lang="en-US" b="1" i="0" baseline="0" dirty="0" err="1"/>
            <a:t>Estyn</a:t>
          </a:r>
          <a:r>
            <a:rPr lang="en-US" b="1" i="0" baseline="0" dirty="0"/>
            <a:t> reporting</a:t>
          </a:r>
          <a:r>
            <a:rPr lang="en-US" b="0" i="0" baseline="0" dirty="0"/>
            <a:t> indicates that where ALN reform is implemented well, many learners make suitable progress and benefit from inclusive teaching and school cultures. </a:t>
          </a:r>
          <a:endParaRPr lang="en-GB" dirty="0"/>
        </a:p>
      </dgm:t>
    </dgm:pt>
    <dgm:pt modelId="{DB0A28A3-54C4-4E22-A329-B8600506920E}" type="parTrans" cxnId="{64BA98A3-8CDF-4091-A06C-3D947318505A}">
      <dgm:prSet/>
      <dgm:spPr/>
      <dgm:t>
        <a:bodyPr/>
        <a:lstStyle/>
        <a:p>
          <a:endParaRPr lang="en-GB"/>
        </a:p>
      </dgm:t>
    </dgm:pt>
    <dgm:pt modelId="{7B17AD05-F322-4B13-946B-58FEC593BC0E}" type="sibTrans" cxnId="{64BA98A3-8CDF-4091-A06C-3D947318505A}">
      <dgm:prSet/>
      <dgm:spPr/>
      <dgm:t>
        <a:bodyPr/>
        <a:lstStyle/>
        <a:p>
          <a:endParaRPr lang="en-GB"/>
        </a:p>
      </dgm:t>
    </dgm:pt>
    <dgm:pt modelId="{EC1C395E-E4D3-4832-A752-BDECA0844B06}" type="pres">
      <dgm:prSet presAssocID="{4DBC1F9A-D98A-49B2-AE13-753E5AECD9D4}" presName="Name0" presStyleCnt="0">
        <dgm:presLayoutVars>
          <dgm:dir/>
          <dgm:animLvl val="lvl"/>
          <dgm:resizeHandles val="exact"/>
        </dgm:presLayoutVars>
      </dgm:prSet>
      <dgm:spPr/>
    </dgm:pt>
    <dgm:pt modelId="{600AF87D-CCA5-45AC-A1CA-68A9FED45141}" type="pres">
      <dgm:prSet presAssocID="{E928968F-E416-476E-8298-BA42C8EA5AA6}" presName="linNode" presStyleCnt="0"/>
      <dgm:spPr/>
    </dgm:pt>
    <dgm:pt modelId="{A7D3B881-B21E-4267-9A75-1FD0EC3EEADE}" type="pres">
      <dgm:prSet presAssocID="{E928968F-E416-476E-8298-BA42C8EA5AA6}" presName="parentText" presStyleLbl="node1" presStyleIdx="0" presStyleCnt="1" custScaleX="150182">
        <dgm:presLayoutVars>
          <dgm:chMax val="1"/>
          <dgm:bulletEnabled val="1"/>
        </dgm:presLayoutVars>
      </dgm:prSet>
      <dgm:spPr/>
    </dgm:pt>
  </dgm:ptLst>
  <dgm:cxnLst>
    <dgm:cxn modelId="{CB046F5C-6923-4FEE-905F-A03BB74F1A62}" type="presOf" srcId="{E928968F-E416-476E-8298-BA42C8EA5AA6}" destId="{A7D3B881-B21E-4267-9A75-1FD0EC3EEADE}" srcOrd="0" destOrd="0" presId="urn:microsoft.com/office/officeart/2005/8/layout/vList5"/>
    <dgm:cxn modelId="{8BCA6990-360C-4DE8-B66E-7E44ED3A17D6}" type="presOf" srcId="{4DBC1F9A-D98A-49B2-AE13-753E5AECD9D4}" destId="{EC1C395E-E4D3-4832-A752-BDECA0844B06}" srcOrd="0" destOrd="0" presId="urn:microsoft.com/office/officeart/2005/8/layout/vList5"/>
    <dgm:cxn modelId="{64BA98A3-8CDF-4091-A06C-3D947318505A}" srcId="{4DBC1F9A-D98A-49B2-AE13-753E5AECD9D4}" destId="{E928968F-E416-476E-8298-BA42C8EA5AA6}" srcOrd="0" destOrd="0" parTransId="{DB0A28A3-54C4-4E22-A329-B8600506920E}" sibTransId="{7B17AD05-F322-4B13-946B-58FEC593BC0E}"/>
    <dgm:cxn modelId="{B8278D5C-FDF6-4E4E-80EE-0E77E22EEE22}" type="presParOf" srcId="{EC1C395E-E4D3-4832-A752-BDECA0844B06}" destId="{600AF87D-CCA5-45AC-A1CA-68A9FED45141}" srcOrd="0" destOrd="0" presId="urn:microsoft.com/office/officeart/2005/8/layout/vList5"/>
    <dgm:cxn modelId="{38AE6F91-00A2-4BD3-9738-D2637A2FA521}" type="presParOf" srcId="{600AF87D-CCA5-45AC-A1CA-68A9FED45141}" destId="{A7D3B881-B21E-4267-9A75-1FD0EC3EEAD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C67301F-A5A3-494C-B059-74C3164B222A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F62F2A4-CB88-43B6-9397-0490259669A7}">
      <dgm:prSet/>
      <dgm:spPr/>
      <dgm:t>
        <a:bodyPr/>
        <a:lstStyle/>
        <a:p>
          <a:r>
            <a:rPr lang="en-US" b="0" i="0" baseline="0" dirty="0"/>
            <a:t>The ALN system in Wales seeks to be </a:t>
          </a:r>
          <a:r>
            <a:rPr lang="en-US" b="1" i="0" baseline="0" dirty="0"/>
            <a:t>rights-based, inclusive, and collaborative</a:t>
          </a:r>
          <a:r>
            <a:rPr lang="en-US" b="0" i="0" baseline="0" dirty="0"/>
            <a:t>, embedding support within mainstream settings wherever appropriate. </a:t>
          </a:r>
          <a:endParaRPr lang="en-GB" dirty="0"/>
        </a:p>
      </dgm:t>
    </dgm:pt>
    <dgm:pt modelId="{F101D4F6-5839-44B4-8F70-152703463CA3}" type="parTrans" cxnId="{883E85E7-16D0-43A9-A955-340CAAF90D27}">
      <dgm:prSet/>
      <dgm:spPr/>
      <dgm:t>
        <a:bodyPr/>
        <a:lstStyle/>
        <a:p>
          <a:endParaRPr lang="en-GB"/>
        </a:p>
      </dgm:t>
    </dgm:pt>
    <dgm:pt modelId="{E669F8ED-FDB9-4613-A242-4A8D030D06B4}" type="sibTrans" cxnId="{883E85E7-16D0-43A9-A955-340CAAF90D27}">
      <dgm:prSet/>
      <dgm:spPr/>
      <dgm:t>
        <a:bodyPr/>
        <a:lstStyle/>
        <a:p>
          <a:endParaRPr lang="en-GB"/>
        </a:p>
      </dgm:t>
    </dgm:pt>
    <dgm:pt modelId="{F3294DB0-81A0-422D-9112-72F49DDFCD4D}">
      <dgm:prSet/>
      <dgm:spPr/>
      <dgm:t>
        <a:bodyPr/>
        <a:lstStyle/>
        <a:p>
          <a:r>
            <a:rPr lang="en-US" b="0" i="0" baseline="0" dirty="0"/>
            <a:t>ALN support (via IDPs and ALP) aims to </a:t>
          </a:r>
          <a:r>
            <a:rPr lang="en-US" b="1" i="0" baseline="0" dirty="0"/>
            <a:t>reduce educational inequalities</a:t>
          </a:r>
          <a:r>
            <a:rPr lang="en-US" b="0" i="0" baseline="0" dirty="0"/>
            <a:t>, enhance </a:t>
          </a:r>
          <a:r>
            <a:rPr lang="en-US" b="1" i="0" baseline="0" dirty="0"/>
            <a:t>participation and attainment</a:t>
          </a:r>
          <a:r>
            <a:rPr lang="en-US" b="0" i="0" baseline="0" dirty="0"/>
            <a:t>, and support </a:t>
          </a:r>
          <a:r>
            <a:rPr lang="en-US" b="1" i="0" baseline="0" dirty="0"/>
            <a:t>wellbeing outcomes</a:t>
          </a:r>
          <a:r>
            <a:rPr lang="en-US" b="0" i="0" baseline="0" dirty="0"/>
            <a:t> for learners with diverse needs. </a:t>
          </a:r>
          <a:endParaRPr lang="en-GB" dirty="0"/>
        </a:p>
      </dgm:t>
    </dgm:pt>
    <dgm:pt modelId="{58059F8A-C639-419B-9712-B85D200B83A7}" type="parTrans" cxnId="{3D0F1668-4D7E-4F02-ACED-78820A1D1C63}">
      <dgm:prSet/>
      <dgm:spPr/>
      <dgm:t>
        <a:bodyPr/>
        <a:lstStyle/>
        <a:p>
          <a:endParaRPr lang="en-GB"/>
        </a:p>
      </dgm:t>
    </dgm:pt>
    <dgm:pt modelId="{01F3B619-28E9-48CC-8231-6A0EF8F3A8CA}" type="sibTrans" cxnId="{3D0F1668-4D7E-4F02-ACED-78820A1D1C63}">
      <dgm:prSet/>
      <dgm:spPr/>
      <dgm:t>
        <a:bodyPr/>
        <a:lstStyle/>
        <a:p>
          <a:endParaRPr lang="en-GB"/>
        </a:p>
      </dgm:t>
    </dgm:pt>
    <dgm:pt modelId="{D0F6F073-B499-4448-B95F-32EC17D27B31}">
      <dgm:prSet/>
      <dgm:spPr/>
      <dgm:t>
        <a:bodyPr/>
        <a:lstStyle/>
        <a:p>
          <a:r>
            <a:rPr lang="en-US" b="0" i="0" baseline="0"/>
            <a:t>Inclusive classroom practice, active learner participation, and strategic leadership are critical to ensuring the intent of the ALN reforms is realised in everyday educational experiences. </a:t>
          </a:r>
          <a:endParaRPr lang="en-GB"/>
        </a:p>
      </dgm:t>
    </dgm:pt>
    <dgm:pt modelId="{5255D6E9-4E9B-4D85-97DC-2B35F3BB066D}" type="parTrans" cxnId="{14F865DE-1D26-45C0-B0E0-C7116DDDDB4D}">
      <dgm:prSet/>
      <dgm:spPr/>
      <dgm:t>
        <a:bodyPr/>
        <a:lstStyle/>
        <a:p>
          <a:endParaRPr lang="en-GB"/>
        </a:p>
      </dgm:t>
    </dgm:pt>
    <dgm:pt modelId="{4B8E69B5-C738-497D-B939-9434F06C1F6B}" type="sibTrans" cxnId="{14F865DE-1D26-45C0-B0E0-C7116DDDDB4D}">
      <dgm:prSet/>
      <dgm:spPr/>
      <dgm:t>
        <a:bodyPr/>
        <a:lstStyle/>
        <a:p>
          <a:endParaRPr lang="en-GB"/>
        </a:p>
      </dgm:t>
    </dgm:pt>
    <dgm:pt modelId="{5201AA5F-B2B3-40FE-9135-26AA9D547F07}" type="pres">
      <dgm:prSet presAssocID="{6C67301F-A5A3-494C-B059-74C3164B222A}" presName="Name0" presStyleCnt="0">
        <dgm:presLayoutVars>
          <dgm:dir/>
          <dgm:resizeHandles val="exact"/>
        </dgm:presLayoutVars>
      </dgm:prSet>
      <dgm:spPr/>
    </dgm:pt>
    <dgm:pt modelId="{CDE1FF7B-B3CD-47F7-8775-8B2D1EDC2C9B}" type="pres">
      <dgm:prSet presAssocID="{2F62F2A4-CB88-43B6-9397-0490259669A7}" presName="node" presStyleLbl="node1" presStyleIdx="0" presStyleCnt="3">
        <dgm:presLayoutVars>
          <dgm:bulletEnabled val="1"/>
        </dgm:presLayoutVars>
      </dgm:prSet>
      <dgm:spPr/>
    </dgm:pt>
    <dgm:pt modelId="{5DA20CA2-1496-482B-B0BB-AC289EFC92FE}" type="pres">
      <dgm:prSet presAssocID="{E669F8ED-FDB9-4613-A242-4A8D030D06B4}" presName="sibTrans" presStyleLbl="sibTrans1D1" presStyleIdx="0" presStyleCnt="2"/>
      <dgm:spPr/>
    </dgm:pt>
    <dgm:pt modelId="{FADAAD7F-9E6F-4A8F-B1CB-E4B69000E224}" type="pres">
      <dgm:prSet presAssocID="{E669F8ED-FDB9-4613-A242-4A8D030D06B4}" presName="connectorText" presStyleLbl="sibTrans1D1" presStyleIdx="0" presStyleCnt="2"/>
      <dgm:spPr/>
    </dgm:pt>
    <dgm:pt modelId="{2F43F809-C23E-4CEF-ACA5-A45E83C3A411}" type="pres">
      <dgm:prSet presAssocID="{F3294DB0-81A0-422D-9112-72F49DDFCD4D}" presName="node" presStyleLbl="node1" presStyleIdx="1" presStyleCnt="3">
        <dgm:presLayoutVars>
          <dgm:bulletEnabled val="1"/>
        </dgm:presLayoutVars>
      </dgm:prSet>
      <dgm:spPr/>
    </dgm:pt>
    <dgm:pt modelId="{E3359483-CEC0-4921-A2B2-B2C652262661}" type="pres">
      <dgm:prSet presAssocID="{01F3B619-28E9-48CC-8231-6A0EF8F3A8CA}" presName="sibTrans" presStyleLbl="sibTrans1D1" presStyleIdx="1" presStyleCnt="2"/>
      <dgm:spPr/>
    </dgm:pt>
    <dgm:pt modelId="{A5F3CE4D-4968-4630-9236-A36D5B0BC6F4}" type="pres">
      <dgm:prSet presAssocID="{01F3B619-28E9-48CC-8231-6A0EF8F3A8CA}" presName="connectorText" presStyleLbl="sibTrans1D1" presStyleIdx="1" presStyleCnt="2"/>
      <dgm:spPr/>
    </dgm:pt>
    <dgm:pt modelId="{4BED78D8-DDF3-4211-81C0-7ED1943A9D29}" type="pres">
      <dgm:prSet presAssocID="{D0F6F073-B499-4448-B95F-32EC17D27B31}" presName="node" presStyleLbl="node1" presStyleIdx="2" presStyleCnt="3">
        <dgm:presLayoutVars>
          <dgm:bulletEnabled val="1"/>
        </dgm:presLayoutVars>
      </dgm:prSet>
      <dgm:spPr/>
    </dgm:pt>
  </dgm:ptLst>
  <dgm:cxnLst>
    <dgm:cxn modelId="{A67E3520-711C-47FB-8DFE-D7EE5C0F744B}" type="presOf" srcId="{01F3B619-28E9-48CC-8231-6A0EF8F3A8CA}" destId="{E3359483-CEC0-4921-A2B2-B2C652262661}" srcOrd="0" destOrd="0" presId="urn:microsoft.com/office/officeart/2005/8/layout/bProcess3"/>
    <dgm:cxn modelId="{0C55BF24-7FC3-4D59-ABB8-F40A7510EB4E}" type="presOf" srcId="{E669F8ED-FDB9-4613-A242-4A8D030D06B4}" destId="{5DA20CA2-1496-482B-B0BB-AC289EFC92FE}" srcOrd="0" destOrd="0" presId="urn:microsoft.com/office/officeart/2005/8/layout/bProcess3"/>
    <dgm:cxn modelId="{C254B35C-E7C0-4361-9AF1-B2ECA3BB6EB5}" type="presOf" srcId="{6C67301F-A5A3-494C-B059-74C3164B222A}" destId="{5201AA5F-B2B3-40FE-9135-26AA9D547F07}" srcOrd="0" destOrd="0" presId="urn:microsoft.com/office/officeart/2005/8/layout/bProcess3"/>
    <dgm:cxn modelId="{3D0F1668-4D7E-4F02-ACED-78820A1D1C63}" srcId="{6C67301F-A5A3-494C-B059-74C3164B222A}" destId="{F3294DB0-81A0-422D-9112-72F49DDFCD4D}" srcOrd="1" destOrd="0" parTransId="{58059F8A-C639-419B-9712-B85D200B83A7}" sibTransId="{01F3B619-28E9-48CC-8231-6A0EF8F3A8CA}"/>
    <dgm:cxn modelId="{15F8A96F-8726-4273-86F0-1F582973808F}" type="presOf" srcId="{E669F8ED-FDB9-4613-A242-4A8D030D06B4}" destId="{FADAAD7F-9E6F-4A8F-B1CB-E4B69000E224}" srcOrd="1" destOrd="0" presId="urn:microsoft.com/office/officeart/2005/8/layout/bProcess3"/>
    <dgm:cxn modelId="{04D39172-E6B7-4943-8C14-C9389DABB7FF}" type="presOf" srcId="{2F62F2A4-CB88-43B6-9397-0490259669A7}" destId="{CDE1FF7B-B3CD-47F7-8775-8B2D1EDC2C9B}" srcOrd="0" destOrd="0" presId="urn:microsoft.com/office/officeart/2005/8/layout/bProcess3"/>
    <dgm:cxn modelId="{85F79958-FB14-4485-BE82-E8B8FC4E0705}" type="presOf" srcId="{01F3B619-28E9-48CC-8231-6A0EF8F3A8CA}" destId="{A5F3CE4D-4968-4630-9236-A36D5B0BC6F4}" srcOrd="1" destOrd="0" presId="urn:microsoft.com/office/officeart/2005/8/layout/bProcess3"/>
    <dgm:cxn modelId="{7C24B9A0-BE00-4E14-866C-AF9B0BC594CF}" type="presOf" srcId="{F3294DB0-81A0-422D-9112-72F49DDFCD4D}" destId="{2F43F809-C23E-4CEF-ACA5-A45E83C3A411}" srcOrd="0" destOrd="0" presId="urn:microsoft.com/office/officeart/2005/8/layout/bProcess3"/>
    <dgm:cxn modelId="{14F865DE-1D26-45C0-B0E0-C7116DDDDB4D}" srcId="{6C67301F-A5A3-494C-B059-74C3164B222A}" destId="{D0F6F073-B499-4448-B95F-32EC17D27B31}" srcOrd="2" destOrd="0" parTransId="{5255D6E9-4E9B-4D85-97DC-2B35F3BB066D}" sibTransId="{4B8E69B5-C738-497D-B939-9434F06C1F6B}"/>
    <dgm:cxn modelId="{382BA6E6-8DE5-4B2E-B94B-A916D1E42ABE}" type="presOf" srcId="{D0F6F073-B499-4448-B95F-32EC17D27B31}" destId="{4BED78D8-DDF3-4211-81C0-7ED1943A9D29}" srcOrd="0" destOrd="0" presId="urn:microsoft.com/office/officeart/2005/8/layout/bProcess3"/>
    <dgm:cxn modelId="{883E85E7-16D0-43A9-A955-340CAAF90D27}" srcId="{6C67301F-A5A3-494C-B059-74C3164B222A}" destId="{2F62F2A4-CB88-43B6-9397-0490259669A7}" srcOrd="0" destOrd="0" parTransId="{F101D4F6-5839-44B4-8F70-152703463CA3}" sibTransId="{E669F8ED-FDB9-4613-A242-4A8D030D06B4}"/>
    <dgm:cxn modelId="{66088067-FEEA-4AC2-BF4C-7B2E052ABC9B}" type="presParOf" srcId="{5201AA5F-B2B3-40FE-9135-26AA9D547F07}" destId="{CDE1FF7B-B3CD-47F7-8775-8B2D1EDC2C9B}" srcOrd="0" destOrd="0" presId="urn:microsoft.com/office/officeart/2005/8/layout/bProcess3"/>
    <dgm:cxn modelId="{D1FB2893-B1D2-4E47-BDE2-4C194CA08C83}" type="presParOf" srcId="{5201AA5F-B2B3-40FE-9135-26AA9D547F07}" destId="{5DA20CA2-1496-482B-B0BB-AC289EFC92FE}" srcOrd="1" destOrd="0" presId="urn:microsoft.com/office/officeart/2005/8/layout/bProcess3"/>
    <dgm:cxn modelId="{A4C94F60-75D5-4086-94F2-5ABCBE3685B1}" type="presParOf" srcId="{5DA20CA2-1496-482B-B0BB-AC289EFC92FE}" destId="{FADAAD7F-9E6F-4A8F-B1CB-E4B69000E224}" srcOrd="0" destOrd="0" presId="urn:microsoft.com/office/officeart/2005/8/layout/bProcess3"/>
    <dgm:cxn modelId="{83D2A413-6B9F-4BBD-8372-C4A45F90BC7B}" type="presParOf" srcId="{5201AA5F-B2B3-40FE-9135-26AA9D547F07}" destId="{2F43F809-C23E-4CEF-ACA5-A45E83C3A411}" srcOrd="2" destOrd="0" presId="urn:microsoft.com/office/officeart/2005/8/layout/bProcess3"/>
    <dgm:cxn modelId="{3C5694FD-8580-4FDD-A163-580A6DAD8202}" type="presParOf" srcId="{5201AA5F-B2B3-40FE-9135-26AA9D547F07}" destId="{E3359483-CEC0-4921-A2B2-B2C652262661}" srcOrd="3" destOrd="0" presId="urn:microsoft.com/office/officeart/2005/8/layout/bProcess3"/>
    <dgm:cxn modelId="{A04BE62B-BB44-4C36-B06D-95AABD6E24E8}" type="presParOf" srcId="{E3359483-CEC0-4921-A2B2-B2C652262661}" destId="{A5F3CE4D-4968-4630-9236-A36D5B0BC6F4}" srcOrd="0" destOrd="0" presId="urn:microsoft.com/office/officeart/2005/8/layout/bProcess3"/>
    <dgm:cxn modelId="{8967392C-AF30-43D8-99C1-79D4F8836B32}" type="presParOf" srcId="{5201AA5F-B2B3-40FE-9135-26AA9D547F07}" destId="{4BED78D8-DDF3-4211-81C0-7ED1943A9D29}" srcOrd="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72C5B-51C8-400A-B2EE-5E6BA7750B5F}">
      <dsp:nvSpPr>
        <dsp:cNvPr id="0" name=""/>
        <dsp:cNvSpPr/>
      </dsp:nvSpPr>
      <dsp:spPr>
        <a:xfrm>
          <a:off x="2742064" y="63"/>
          <a:ext cx="3084822" cy="2519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Importantly, inclusion also has a </a:t>
          </a:r>
          <a:r>
            <a:rPr lang="en-GB" sz="1600" b="1" kern="1200"/>
            <a:t>relational and ethical dimension</a:t>
          </a:r>
          <a:r>
            <a:rPr lang="en-GB" sz="1600" kern="1200"/>
            <a:t>. It is about fostering a sense of </a:t>
          </a:r>
          <a:r>
            <a:rPr lang="en-GB" sz="1600" b="1" kern="1200"/>
            <a:t>belonging, dignity, and safety</a:t>
          </a:r>
          <a:r>
            <a:rPr lang="en-GB" sz="1600" kern="1200"/>
            <a:t>, where learners feel respected and recognised for who they are. </a:t>
          </a:r>
        </a:p>
      </dsp:txBody>
      <dsp:txXfrm>
        <a:off x="2865049" y="123048"/>
        <a:ext cx="2838852" cy="2273398"/>
      </dsp:txXfrm>
    </dsp:sp>
    <dsp:sp modelId="{365DF2D2-4AE5-4DD0-BAEE-10C5948866D5}">
      <dsp:nvSpPr>
        <dsp:cNvPr id="0" name=""/>
        <dsp:cNvSpPr/>
      </dsp:nvSpPr>
      <dsp:spPr>
        <a:xfrm>
          <a:off x="2742064" y="2645400"/>
          <a:ext cx="3084822" cy="2519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 consistently shows that inclusive environments support not only academic engagement but also wellbeing, confidence, and positive identity development, particularly for children and young people who may otherwise experience marginalisation.</a:t>
          </a:r>
        </a:p>
      </dsp:txBody>
      <dsp:txXfrm>
        <a:off x="2865049" y="2768385"/>
        <a:ext cx="2838852" cy="22733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D4E50-151A-4727-94C1-DFF71F009060}">
      <dsp:nvSpPr>
        <dsp:cNvPr id="0" name=""/>
        <dsp:cNvSpPr/>
      </dsp:nvSpPr>
      <dsp:spPr>
        <a:xfrm>
          <a:off x="809836" y="0"/>
          <a:ext cx="4824536" cy="4824536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 the Welsh context, inclusion is embedded across policy frameworks such as the </a:t>
          </a:r>
          <a:r>
            <a:rPr lang="en-GB" sz="2100" b="1" kern="1200" dirty="0"/>
            <a:t>Curriculum for Wales</a:t>
          </a:r>
          <a:r>
            <a:rPr lang="en-GB" sz="2100" kern="1200" dirty="0"/>
            <a:t>, the </a:t>
          </a:r>
          <a:r>
            <a:rPr lang="en-GB" sz="2100" b="1" kern="1200" dirty="0"/>
            <a:t>Additional Learning Needs (ALN) system</a:t>
          </a:r>
          <a:r>
            <a:rPr lang="en-GB" sz="2100" kern="1200" dirty="0"/>
            <a:t>, and </a:t>
          </a:r>
          <a:r>
            <a:rPr lang="en-GB" sz="2100" b="1" kern="1200" dirty="0"/>
            <a:t>anti-racist and equality duties</a:t>
          </a:r>
          <a:r>
            <a:rPr lang="en-GB" sz="2100" kern="1200" dirty="0"/>
            <a:t>, which together position inclusion as central to high-quality education and social justice. If you’d like,.</a:t>
          </a:r>
        </a:p>
      </dsp:txBody>
      <dsp:txXfrm>
        <a:off x="1516373" y="706537"/>
        <a:ext cx="3411462" cy="34114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04E61E-B3DF-411A-91B1-1FEE9EADAAF9}">
      <dsp:nvSpPr>
        <dsp:cNvPr id="0" name=""/>
        <dsp:cNvSpPr/>
      </dsp:nvSpPr>
      <dsp:spPr>
        <a:xfrm>
          <a:off x="0" y="2614"/>
          <a:ext cx="39604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7D6DE-3D66-4F0E-9BAC-E526E46C8E58}">
      <dsp:nvSpPr>
        <dsp:cNvPr id="0" name=""/>
        <dsp:cNvSpPr/>
      </dsp:nvSpPr>
      <dsp:spPr>
        <a:xfrm>
          <a:off x="0" y="2614"/>
          <a:ext cx="3960440" cy="178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/>
            <a:t>This definition is used in the </a:t>
          </a:r>
          <a:r>
            <a:rPr lang="en-US" sz="1800" b="1" i="0" kern="1200" baseline="0" dirty="0"/>
            <a:t>Additional Learning Needs and Education Tribunal (Wales) Act 2018</a:t>
          </a:r>
          <a:r>
            <a:rPr lang="en-US" sz="1800" b="0" i="0" kern="1200" baseline="0" dirty="0"/>
            <a:t> and the </a:t>
          </a:r>
          <a:r>
            <a:rPr lang="en-US" sz="1800" b="1" i="0" kern="1200" baseline="0" dirty="0"/>
            <a:t>ALN Code for Wales</a:t>
          </a:r>
          <a:r>
            <a:rPr lang="en-US" sz="1800" b="0" i="0" kern="1200" baseline="0" dirty="0"/>
            <a:t>. </a:t>
          </a:r>
          <a:r>
            <a:rPr lang="en-US" sz="1800" b="0" i="0" kern="1200" baseline="0" dirty="0">
              <a:hlinkClick xmlns:r="http://schemas.openxmlformats.org/officeDocument/2006/relationships" r:id="rId1"/>
            </a:rPr>
            <a:t>GOV.WALES+1</a:t>
          </a:r>
          <a:endParaRPr lang="en-GB" sz="1800" kern="1200" dirty="0"/>
        </a:p>
      </dsp:txBody>
      <dsp:txXfrm>
        <a:off x="0" y="2614"/>
        <a:ext cx="3960440" cy="1783360"/>
      </dsp:txXfrm>
    </dsp:sp>
    <dsp:sp modelId="{E2798DF3-B70F-49CF-A57F-348A8837F924}">
      <dsp:nvSpPr>
        <dsp:cNvPr id="0" name=""/>
        <dsp:cNvSpPr/>
      </dsp:nvSpPr>
      <dsp:spPr>
        <a:xfrm>
          <a:off x="0" y="1785975"/>
          <a:ext cx="39604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C3B258-CF43-417F-B1C5-80FE3AC6D7ED}">
      <dsp:nvSpPr>
        <dsp:cNvPr id="0" name=""/>
        <dsp:cNvSpPr/>
      </dsp:nvSpPr>
      <dsp:spPr>
        <a:xfrm>
          <a:off x="0" y="1785975"/>
          <a:ext cx="3960440" cy="178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ALN replaces the former terms </a:t>
          </a:r>
          <a:r>
            <a:rPr lang="en-US" sz="1800" b="1" i="0" kern="1200" baseline="0"/>
            <a:t>Special Educational Needs (SEN)</a:t>
          </a:r>
          <a:r>
            <a:rPr lang="en-US" sz="1800" b="0" i="0" kern="1200" baseline="0"/>
            <a:t> and </a:t>
          </a:r>
          <a:r>
            <a:rPr lang="en-US" sz="1800" b="1" i="0" kern="1200" baseline="0"/>
            <a:t>Learning Difficulties and/or Disabilities (LDD)</a:t>
          </a:r>
          <a:r>
            <a:rPr lang="en-US" sz="1800" b="0" i="0" kern="1200" baseline="0"/>
            <a:t> in Welsh policy, reflecting a unified approach from birth to age 25. </a:t>
          </a:r>
          <a:r>
            <a:rPr lang="en-US" sz="1800" b="0" i="0" kern="1200" baseline="0">
              <a:hlinkClick xmlns:r="http://schemas.openxmlformats.org/officeDocument/2006/relationships" r:id="rId1"/>
            </a:rPr>
            <a:t>GOV.WALES</a:t>
          </a:r>
          <a:endParaRPr lang="en-GB" sz="1800" kern="1200"/>
        </a:p>
      </dsp:txBody>
      <dsp:txXfrm>
        <a:off x="0" y="1785975"/>
        <a:ext cx="3960440" cy="1783360"/>
      </dsp:txXfrm>
    </dsp:sp>
    <dsp:sp modelId="{02068A98-13A1-41D8-8C5B-4F72DF226C9A}">
      <dsp:nvSpPr>
        <dsp:cNvPr id="0" name=""/>
        <dsp:cNvSpPr/>
      </dsp:nvSpPr>
      <dsp:spPr>
        <a:xfrm>
          <a:off x="0" y="3569336"/>
          <a:ext cx="39604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FB00D-5E93-48AC-BF83-7C11A024C843}">
      <dsp:nvSpPr>
        <dsp:cNvPr id="0" name=""/>
        <dsp:cNvSpPr/>
      </dsp:nvSpPr>
      <dsp:spPr>
        <a:xfrm>
          <a:off x="0" y="3569336"/>
          <a:ext cx="3960440" cy="178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The ALN system places a strong emphasis on </a:t>
          </a:r>
          <a:r>
            <a:rPr lang="en-US" sz="1800" b="1" i="0" kern="1200" baseline="0"/>
            <a:t>person-centred practice</a:t>
          </a:r>
          <a:r>
            <a:rPr lang="en-US" sz="1800" b="0" i="0" kern="1200" baseline="0"/>
            <a:t> that involves children, young people, and families in decisions about their support. </a:t>
          </a:r>
          <a:r>
            <a:rPr lang="en-US" sz="1800" b="0" i="0" kern="1200" baseline="0">
              <a:hlinkClick xmlns:r="http://schemas.openxmlformats.org/officeDocument/2006/relationships" r:id="rId2"/>
            </a:rPr>
            <a:t>National Professional Training</a:t>
          </a:r>
          <a:endParaRPr lang="en-GB" sz="1800" kern="1200"/>
        </a:p>
      </dsp:txBody>
      <dsp:txXfrm>
        <a:off x="0" y="3569336"/>
        <a:ext cx="3960440" cy="17833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2AEB6-88E3-4746-8EAD-66E11BF1A717}">
      <dsp:nvSpPr>
        <dsp:cNvPr id="0" name=""/>
        <dsp:cNvSpPr/>
      </dsp:nvSpPr>
      <dsp:spPr>
        <a:xfrm>
          <a:off x="1692852" y="-8513"/>
          <a:ext cx="2569708" cy="21589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</a:t>
          </a:r>
          <a:r>
            <a:rPr lang="en-US" sz="1600" b="0" i="0" kern="1200" baseline="0" dirty="0"/>
            <a:t>n Wales, </a:t>
          </a:r>
          <a:r>
            <a:rPr lang="en-US" sz="1600" b="1" i="0" kern="1200" baseline="0" dirty="0"/>
            <a:t>ALN</a:t>
          </a:r>
          <a:r>
            <a:rPr lang="en-US" sz="1600" b="0" i="0" kern="1200" baseline="0" dirty="0"/>
            <a:t> refers to situations where a learner has a </a:t>
          </a:r>
          <a:r>
            <a:rPr lang="en-US" sz="1600" b="1" i="0" kern="1200" baseline="0" dirty="0"/>
            <a:t>learning difficulty or disability</a:t>
          </a:r>
          <a:r>
            <a:rPr lang="en-US" sz="1600" b="0" i="0" kern="1200" baseline="0" dirty="0"/>
            <a:t> that means they:</a:t>
          </a:r>
          <a:endParaRPr lang="en-GB" sz="1600" kern="1200" dirty="0"/>
        </a:p>
      </dsp:txBody>
      <dsp:txXfrm>
        <a:off x="2069177" y="307654"/>
        <a:ext cx="1817058" cy="1526592"/>
      </dsp:txXfrm>
    </dsp:sp>
    <dsp:sp modelId="{D2E34191-940B-48B7-B4A4-D1603AA14FFA}">
      <dsp:nvSpPr>
        <dsp:cNvPr id="0" name=""/>
        <dsp:cNvSpPr/>
      </dsp:nvSpPr>
      <dsp:spPr>
        <a:xfrm rot="3600000">
          <a:off x="3514417" y="2132452"/>
          <a:ext cx="566106" cy="7167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3556875" y="2202261"/>
        <a:ext cx="396274" cy="430043"/>
      </dsp:txXfrm>
    </dsp:sp>
    <dsp:sp modelId="{1D984EEE-3F22-41E0-84F7-A1707B8680B6}">
      <dsp:nvSpPr>
        <dsp:cNvPr id="0" name=""/>
        <dsp:cNvSpPr/>
      </dsp:nvSpPr>
      <dsp:spPr>
        <a:xfrm>
          <a:off x="3706018" y="2772385"/>
          <a:ext cx="1734128" cy="21236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/>
            <a:t>Have </a:t>
          </a:r>
          <a:r>
            <a:rPr lang="en-US" sz="1200" b="0" i="1" kern="1200" baseline="0" dirty="0"/>
            <a:t>significantly greater difficulty learning</a:t>
          </a:r>
          <a:r>
            <a:rPr lang="en-US" sz="1200" b="0" i="0" kern="1200" baseline="0" dirty="0"/>
            <a:t> than peers of the same age, </a:t>
          </a:r>
          <a:r>
            <a:rPr lang="en-US" sz="1200" b="1" i="0" kern="1200" baseline="0" dirty="0"/>
            <a:t>and/or</a:t>
          </a:r>
          <a:endParaRPr lang="en-GB" sz="1200" kern="1200" dirty="0"/>
        </a:p>
      </dsp:txBody>
      <dsp:txXfrm>
        <a:off x="3959975" y="3083390"/>
        <a:ext cx="1226214" cy="1501663"/>
      </dsp:txXfrm>
    </dsp:sp>
    <dsp:sp modelId="{293985A3-FE5D-42FE-957D-8D581A5A6F56}">
      <dsp:nvSpPr>
        <dsp:cNvPr id="0" name=""/>
        <dsp:cNvSpPr/>
      </dsp:nvSpPr>
      <dsp:spPr>
        <a:xfrm rot="10800000">
          <a:off x="2625185" y="3475852"/>
          <a:ext cx="763788" cy="7167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2840207" y="3619200"/>
        <a:ext cx="548766" cy="430043"/>
      </dsp:txXfrm>
    </dsp:sp>
    <dsp:sp modelId="{3809632C-CDAD-4DDA-872F-2A7B6879E096}">
      <dsp:nvSpPr>
        <dsp:cNvPr id="0" name=""/>
        <dsp:cNvSpPr/>
      </dsp:nvSpPr>
      <dsp:spPr>
        <a:xfrm>
          <a:off x="499752" y="2772385"/>
          <a:ext cx="1765154" cy="212367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/>
            <a:t>Have a </a:t>
          </a:r>
          <a:r>
            <a:rPr lang="en-US" sz="1200" b="1" i="0" kern="1200" baseline="0"/>
            <a:t>disability</a:t>
          </a:r>
          <a:r>
            <a:rPr lang="en-US" sz="1200" b="0" i="0" kern="1200" baseline="0"/>
            <a:t> that prevents or hinders them from accessing education in the same way as others.</a:t>
          </a:r>
          <a:endParaRPr lang="en-GB" sz="1200" kern="1200"/>
        </a:p>
      </dsp:txBody>
      <dsp:txXfrm>
        <a:off x="758253" y="3083390"/>
        <a:ext cx="1248152" cy="1501663"/>
      </dsp:txXfrm>
    </dsp:sp>
    <dsp:sp modelId="{8D102E50-E558-4ED4-91CE-CF6932ADFC2E}">
      <dsp:nvSpPr>
        <dsp:cNvPr id="0" name=""/>
        <dsp:cNvSpPr/>
      </dsp:nvSpPr>
      <dsp:spPr>
        <a:xfrm rot="18000000">
          <a:off x="1861931" y="2157587"/>
          <a:ext cx="562998" cy="71673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904156" y="2374070"/>
        <a:ext cx="394099" cy="4300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743F39-E74D-419C-970E-AC2B886A65F7}">
      <dsp:nvSpPr>
        <dsp:cNvPr id="0" name=""/>
        <dsp:cNvSpPr/>
      </dsp:nvSpPr>
      <dsp:spPr>
        <a:xfrm>
          <a:off x="0" y="4388973"/>
          <a:ext cx="8640960" cy="7200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The aim is to create </a:t>
          </a:r>
          <a:r>
            <a:rPr lang="en-US" sz="1700" b="1" i="0" kern="1200" baseline="0" dirty="0"/>
            <a:t>equitable, transparent provision</a:t>
          </a:r>
          <a:r>
            <a:rPr lang="en-US" sz="1700" b="0" i="0" kern="1200" baseline="0" dirty="0"/>
            <a:t> for all learners with ALN, regardless of the complexity of needs. </a:t>
          </a:r>
          <a:endParaRPr lang="en-GB" sz="1700" kern="1200" dirty="0"/>
        </a:p>
      </dsp:txBody>
      <dsp:txXfrm>
        <a:off x="0" y="4388973"/>
        <a:ext cx="8640960" cy="720047"/>
      </dsp:txXfrm>
    </dsp:sp>
    <dsp:sp modelId="{ACE3676F-BB2B-4D0E-AF7C-20E6EBCE57BD}">
      <dsp:nvSpPr>
        <dsp:cNvPr id="0" name=""/>
        <dsp:cNvSpPr/>
      </dsp:nvSpPr>
      <dsp:spPr>
        <a:xfrm rot="10800000">
          <a:off x="0" y="3292341"/>
          <a:ext cx="8640960" cy="1107433"/>
        </a:xfrm>
        <a:prstGeom prst="upArrowCallout">
          <a:avLst/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The system is designed to be </a:t>
          </a:r>
          <a:r>
            <a:rPr lang="en-US" sz="1700" b="1" i="0" kern="1200" baseline="0" dirty="0"/>
            <a:t>collaborative</a:t>
          </a:r>
          <a:r>
            <a:rPr lang="en-US" sz="1700" b="0" i="0" kern="1200" baseline="0" dirty="0"/>
            <a:t>, involving education, health and social care where appropriate, improving early identification and support. </a:t>
          </a:r>
          <a:endParaRPr lang="en-GB" sz="1700" kern="1200" dirty="0"/>
        </a:p>
      </dsp:txBody>
      <dsp:txXfrm rot="10800000">
        <a:off x="0" y="3292341"/>
        <a:ext cx="8640960" cy="719577"/>
      </dsp:txXfrm>
    </dsp:sp>
    <dsp:sp modelId="{666977CA-CAB4-411C-8F22-821639EEC4F3}">
      <dsp:nvSpPr>
        <dsp:cNvPr id="0" name=""/>
        <dsp:cNvSpPr/>
      </dsp:nvSpPr>
      <dsp:spPr>
        <a:xfrm rot="10800000">
          <a:off x="0" y="2195708"/>
          <a:ext cx="8640960" cy="1107433"/>
        </a:xfrm>
        <a:prstGeom prst="upArrowCallou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Specifies the learner’s needs, the </a:t>
          </a:r>
          <a:r>
            <a:rPr lang="en-US" sz="1700" b="1" i="0" kern="1200" baseline="0" dirty="0"/>
            <a:t>Additional Learning Provision (ALP)</a:t>
          </a:r>
          <a:r>
            <a:rPr lang="en-US" sz="1700" b="0" i="0" kern="1200" baseline="0" dirty="0"/>
            <a:t> required, who provides it, and the intended outcomes. </a:t>
          </a:r>
          <a:endParaRPr lang="en-GB" sz="1700" kern="1200" dirty="0"/>
        </a:p>
      </dsp:txBody>
      <dsp:txXfrm rot="10800000">
        <a:off x="0" y="2195708"/>
        <a:ext cx="8640960" cy="719577"/>
      </dsp:txXfrm>
    </dsp:sp>
    <dsp:sp modelId="{C8A72151-6CD2-4B05-9DA6-3A7A4DF88287}">
      <dsp:nvSpPr>
        <dsp:cNvPr id="0" name=""/>
        <dsp:cNvSpPr/>
      </dsp:nvSpPr>
      <dsp:spPr>
        <a:xfrm rot="10800000">
          <a:off x="0" y="1099076"/>
          <a:ext cx="8640960" cy="1107433"/>
        </a:xfrm>
        <a:prstGeom prst="upArrowCallout">
          <a:avLst/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Is </a:t>
          </a:r>
          <a:r>
            <a:rPr lang="en-US" sz="1700" b="1" i="0" kern="1200" baseline="0"/>
            <a:t>statutory</a:t>
          </a:r>
          <a:r>
            <a:rPr lang="en-US" sz="1700" b="0" i="0" kern="1200" baseline="0"/>
            <a:t> — there are legal timelines and requirements for its creation.</a:t>
          </a:r>
          <a:endParaRPr lang="en-GB" sz="1700" kern="1200"/>
        </a:p>
      </dsp:txBody>
      <dsp:txXfrm rot="10800000">
        <a:off x="0" y="1099076"/>
        <a:ext cx="8640960" cy="719577"/>
      </dsp:txXfrm>
    </dsp:sp>
    <dsp:sp modelId="{CFB719D3-7137-4D24-8F2B-745F0A56692A}">
      <dsp:nvSpPr>
        <dsp:cNvPr id="0" name=""/>
        <dsp:cNvSpPr/>
      </dsp:nvSpPr>
      <dsp:spPr>
        <a:xfrm rot="10800000">
          <a:off x="0" y="2443"/>
          <a:ext cx="8640960" cy="1107433"/>
        </a:xfrm>
        <a:prstGeom prst="upArrowCallou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The IDP:</a:t>
          </a:r>
          <a:endParaRPr lang="en-GB" sz="1700" kern="1200" dirty="0"/>
        </a:p>
      </dsp:txBody>
      <dsp:txXfrm rot="10800000">
        <a:off x="0" y="2443"/>
        <a:ext cx="8640960" cy="7195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161FA5-D7B0-41E7-9140-840DCCA3CB2A}">
      <dsp:nvSpPr>
        <dsp:cNvPr id="0" name=""/>
        <dsp:cNvSpPr/>
      </dsp:nvSpPr>
      <dsp:spPr>
        <a:xfrm>
          <a:off x="0" y="0"/>
          <a:ext cx="866986" cy="86698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5873F-3EFB-4946-AD52-B8EC56233080}">
      <dsp:nvSpPr>
        <dsp:cNvPr id="0" name=""/>
        <dsp:cNvSpPr/>
      </dsp:nvSpPr>
      <dsp:spPr>
        <a:xfrm>
          <a:off x="433493" y="0"/>
          <a:ext cx="8598856" cy="866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Under the ALN framework, learners who need extra support are entitled to an </a:t>
          </a:r>
          <a:r>
            <a:rPr lang="en-US" sz="2500" b="1" i="0" kern="1200" baseline="0" dirty="0"/>
            <a:t>Individual Development Plan (IDP)</a:t>
          </a:r>
          <a:r>
            <a:rPr lang="en-US" sz="2500" b="0" i="0" kern="1200" baseline="0" dirty="0"/>
            <a:t>.</a:t>
          </a:r>
          <a:endParaRPr lang="en-GB" sz="2500" kern="1200" dirty="0"/>
        </a:p>
      </dsp:txBody>
      <dsp:txXfrm>
        <a:off x="433493" y="0"/>
        <a:ext cx="8598856" cy="8669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94D87-EC8E-476C-B3F1-4E61CF9B577C}">
      <dsp:nvSpPr>
        <dsp:cNvPr id="0" name=""/>
        <dsp:cNvSpPr/>
      </dsp:nvSpPr>
      <dsp:spPr>
        <a:xfrm>
          <a:off x="0" y="2688"/>
          <a:ext cx="3188514" cy="129297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Learners with ALN are more likely to experience </a:t>
          </a:r>
          <a:r>
            <a:rPr lang="en-US" sz="1400" b="1" i="0" kern="1200" baseline="0"/>
            <a:t>barriers to engagement, achievement, and participation</a:t>
          </a:r>
          <a:r>
            <a:rPr lang="en-US" sz="1400" b="0" i="0" kern="1200" baseline="0"/>
            <a:t> if support is absent or inconsistent. </a:t>
          </a:r>
          <a:endParaRPr lang="en-GB" sz="1400" kern="1200"/>
        </a:p>
      </dsp:txBody>
      <dsp:txXfrm>
        <a:off x="63118" y="65806"/>
        <a:ext cx="3062278" cy="1166742"/>
      </dsp:txXfrm>
    </dsp:sp>
    <dsp:sp modelId="{B80E038A-52AB-4ED5-8AB8-7A146472EEB0}">
      <dsp:nvSpPr>
        <dsp:cNvPr id="0" name=""/>
        <dsp:cNvSpPr/>
      </dsp:nvSpPr>
      <dsp:spPr>
        <a:xfrm>
          <a:off x="0" y="1360315"/>
          <a:ext cx="3188514" cy="1292978"/>
        </a:xfrm>
        <a:prstGeom prst="roundRect">
          <a:avLst/>
        </a:prstGeom>
        <a:solidFill>
          <a:schemeClr val="accent3">
            <a:hueOff val="3750088"/>
            <a:satOff val="-5627"/>
            <a:lumOff val="-915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Without timely ALP, these barriers can widen educational inequalities. </a:t>
          </a:r>
          <a:endParaRPr lang="en-GB" sz="1400" kern="1200"/>
        </a:p>
      </dsp:txBody>
      <dsp:txXfrm>
        <a:off x="63118" y="1423433"/>
        <a:ext cx="3062278" cy="1166742"/>
      </dsp:txXfrm>
    </dsp:sp>
    <dsp:sp modelId="{DEB84DEB-DABB-4650-AE67-0A3A584DC9A1}">
      <dsp:nvSpPr>
        <dsp:cNvPr id="0" name=""/>
        <dsp:cNvSpPr/>
      </dsp:nvSpPr>
      <dsp:spPr>
        <a:xfrm>
          <a:off x="0" y="2717943"/>
          <a:ext cx="3188514" cy="1292978"/>
        </a:xfrm>
        <a:prstGeom prst="roundRect">
          <a:avLst/>
        </a:prstGeom>
        <a:solidFill>
          <a:schemeClr val="accent3">
            <a:hueOff val="7500176"/>
            <a:satOff val="-11253"/>
            <a:lumOff val="-183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The Welsh Government’s impact assessment highlights that </a:t>
          </a:r>
          <a:r>
            <a:rPr lang="en-US" sz="1400" b="1" i="0" kern="1200" baseline="0"/>
            <a:t>educational attainment levels</a:t>
          </a:r>
          <a:r>
            <a:rPr lang="en-US" sz="1400" b="0" i="0" kern="1200" baseline="0"/>
            <a:t> for children with ALN have historically been below those of their peers, negatively affecting later life chances. </a:t>
          </a:r>
          <a:endParaRPr lang="en-GB" sz="1400" kern="1200"/>
        </a:p>
      </dsp:txBody>
      <dsp:txXfrm>
        <a:off x="63118" y="2781061"/>
        <a:ext cx="3062278" cy="1166742"/>
      </dsp:txXfrm>
    </dsp:sp>
    <dsp:sp modelId="{1E03626A-395B-4BF6-A33A-49F4173C96EB}">
      <dsp:nvSpPr>
        <dsp:cNvPr id="0" name=""/>
        <dsp:cNvSpPr/>
      </dsp:nvSpPr>
      <dsp:spPr>
        <a:xfrm rot="5400000">
          <a:off x="5505557" y="1887825"/>
          <a:ext cx="1034382" cy="5668469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0" i="0" kern="1200" baseline="0"/>
            <a:t>Are part of the decision-making about their support,</a:t>
          </a:r>
          <a:endParaRPr lang="en-GB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0" i="0" kern="1200" baseline="0"/>
            <a:t>Have their voices heard,</a:t>
          </a:r>
          <a:endParaRPr lang="en-GB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0" i="0" kern="1200" baseline="0"/>
            <a:t>Develop confidence and engagement with learning, which can enhance wellbeing and academic participation. </a:t>
          </a:r>
          <a:endParaRPr lang="en-GB" sz="1500" kern="1200"/>
        </a:p>
      </dsp:txBody>
      <dsp:txXfrm rot="-5400000">
        <a:off x="3188514" y="4255362"/>
        <a:ext cx="5617975" cy="933394"/>
      </dsp:txXfrm>
    </dsp:sp>
    <dsp:sp modelId="{D393D4BB-6382-47BF-B7E0-477E16E94AA0}">
      <dsp:nvSpPr>
        <dsp:cNvPr id="0" name=""/>
        <dsp:cNvSpPr/>
      </dsp:nvSpPr>
      <dsp:spPr>
        <a:xfrm>
          <a:off x="0" y="4075571"/>
          <a:ext cx="3188514" cy="1292978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A person-centred approach aims to ensure that learners:</a:t>
          </a:r>
          <a:endParaRPr lang="en-GB" sz="1400" kern="1200"/>
        </a:p>
      </dsp:txBody>
      <dsp:txXfrm>
        <a:off x="63118" y="4138689"/>
        <a:ext cx="3062278" cy="116674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B9657-9908-4E6F-9361-46146CCC408A}">
      <dsp:nvSpPr>
        <dsp:cNvPr id="0" name=""/>
        <dsp:cNvSpPr/>
      </dsp:nvSpPr>
      <dsp:spPr>
        <a:xfrm>
          <a:off x="198316" y="0"/>
          <a:ext cx="5230336" cy="5230336"/>
        </a:xfrm>
        <a:prstGeom prst="diamond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8BAE6F-BF74-4F17-A3F8-020AEDE49650}">
      <dsp:nvSpPr>
        <dsp:cNvPr id="0" name=""/>
        <dsp:cNvSpPr/>
      </dsp:nvSpPr>
      <dsp:spPr>
        <a:xfrm>
          <a:off x="695197" y="496881"/>
          <a:ext cx="2039831" cy="203983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Whole-School Inclusive Practice</a:t>
          </a:r>
          <a:endParaRPr lang="en-GB" sz="1400" kern="1200"/>
        </a:p>
      </dsp:txBody>
      <dsp:txXfrm>
        <a:off x="794773" y="596457"/>
        <a:ext cx="1840679" cy="1840679"/>
      </dsp:txXfrm>
    </dsp:sp>
    <dsp:sp modelId="{CD32EA88-86FE-4F7D-88F5-F1F0C56EC663}">
      <dsp:nvSpPr>
        <dsp:cNvPr id="0" name=""/>
        <dsp:cNvSpPr/>
      </dsp:nvSpPr>
      <dsp:spPr>
        <a:xfrm>
          <a:off x="2891939" y="496881"/>
          <a:ext cx="2039831" cy="2039831"/>
        </a:xfrm>
        <a:prstGeom prst="roundRect">
          <a:avLst/>
        </a:prstGeom>
        <a:solidFill>
          <a:schemeClr val="accent3">
            <a:hueOff val="3750088"/>
            <a:satOff val="-5627"/>
            <a:lumOff val="-915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Adopt </a:t>
          </a:r>
          <a:r>
            <a:rPr lang="en-GB" sz="1400" i="1" kern="1200"/>
            <a:t>universal design for learning</a:t>
          </a:r>
          <a:r>
            <a:rPr lang="en-GB" sz="1400" kern="1200"/>
            <a:t> principles — planning teaching so that most learners, including those with ALN, can engage from the start. </a:t>
          </a:r>
        </a:p>
      </dsp:txBody>
      <dsp:txXfrm>
        <a:off x="2991515" y="596457"/>
        <a:ext cx="1840679" cy="1840679"/>
      </dsp:txXfrm>
    </dsp:sp>
    <dsp:sp modelId="{DBF8C468-3F9F-4196-8E85-FF7C2BDFFC72}">
      <dsp:nvSpPr>
        <dsp:cNvPr id="0" name=""/>
        <dsp:cNvSpPr/>
      </dsp:nvSpPr>
      <dsp:spPr>
        <a:xfrm>
          <a:off x="695197" y="2693623"/>
          <a:ext cx="2039831" cy="2039831"/>
        </a:xfrm>
        <a:prstGeom prst="roundRect">
          <a:avLst/>
        </a:prstGeom>
        <a:solidFill>
          <a:schemeClr val="accent3">
            <a:hueOff val="7500176"/>
            <a:satOff val="-11253"/>
            <a:lumOff val="-183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Ensure </a:t>
          </a:r>
          <a:r>
            <a:rPr lang="en-GB" sz="1400" b="1" kern="1200"/>
            <a:t>accessible curricula and assessments</a:t>
          </a:r>
          <a:r>
            <a:rPr lang="en-GB" sz="1400" kern="1200"/>
            <a:t>, using flexible approaches to meet diverse needs.</a:t>
          </a:r>
        </a:p>
      </dsp:txBody>
      <dsp:txXfrm>
        <a:off x="794773" y="2793199"/>
        <a:ext cx="1840679" cy="1840679"/>
      </dsp:txXfrm>
    </dsp:sp>
    <dsp:sp modelId="{E451C3A1-356F-4E4A-97AE-AF8CA8FAE74B}">
      <dsp:nvSpPr>
        <dsp:cNvPr id="0" name=""/>
        <dsp:cNvSpPr/>
      </dsp:nvSpPr>
      <dsp:spPr>
        <a:xfrm>
          <a:off x="2891939" y="2693623"/>
          <a:ext cx="2039831" cy="2039831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Build an </a:t>
          </a:r>
          <a:r>
            <a:rPr lang="en-GB" sz="1400" i="1" kern="1200"/>
            <a:t>inclusive culture</a:t>
          </a:r>
          <a:r>
            <a:rPr lang="en-GB" sz="1400" kern="1200"/>
            <a:t> where diversity is recognised and valued, not marginalised. </a:t>
          </a:r>
          <a:r>
            <a:rPr lang="en-GB" sz="1400" kern="1200">
              <a:hlinkClick xmlns:r="http://schemas.openxmlformats.org/officeDocument/2006/relationships" r:id="rId1"/>
            </a:rPr>
            <a:t>Estyn</a:t>
          </a:r>
          <a:endParaRPr lang="en-GB" sz="1400" kern="1200"/>
        </a:p>
      </dsp:txBody>
      <dsp:txXfrm>
        <a:off x="2991515" y="2793199"/>
        <a:ext cx="1840679" cy="18406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7E43-243E-4366-9371-836FA5AAD212}">
      <dsp:nvSpPr>
        <dsp:cNvPr id="0" name=""/>
        <dsp:cNvSpPr/>
      </dsp:nvSpPr>
      <dsp:spPr>
        <a:xfrm>
          <a:off x="2618606" y="0"/>
          <a:ext cx="4843907" cy="4843907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6A79C1-20FD-4464-8940-7E9D93AD5F0C}">
      <dsp:nvSpPr>
        <dsp:cNvPr id="0" name=""/>
        <dsp:cNvSpPr/>
      </dsp:nvSpPr>
      <dsp:spPr>
        <a:xfrm>
          <a:off x="2933460" y="314853"/>
          <a:ext cx="1937562" cy="193756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Variation in how the ALN Code is interpreted.</a:t>
          </a:r>
          <a:endParaRPr lang="en-GB" sz="1500" kern="1200"/>
        </a:p>
      </dsp:txBody>
      <dsp:txXfrm>
        <a:off x="3028044" y="409437"/>
        <a:ext cx="1748394" cy="1748394"/>
      </dsp:txXfrm>
    </dsp:sp>
    <dsp:sp modelId="{E5CBD0B0-31F6-4E87-87C6-5BF7DB955722}">
      <dsp:nvSpPr>
        <dsp:cNvPr id="0" name=""/>
        <dsp:cNvSpPr/>
      </dsp:nvSpPr>
      <dsp:spPr>
        <a:xfrm>
          <a:off x="5210096" y="314853"/>
          <a:ext cx="1937562" cy="1937562"/>
        </a:xfrm>
        <a:prstGeom prst="round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Inconsistent local authority guidance.</a:t>
          </a:r>
          <a:endParaRPr lang="en-GB" sz="1500" kern="1200" dirty="0"/>
        </a:p>
      </dsp:txBody>
      <dsp:txXfrm>
        <a:off x="5304680" y="409437"/>
        <a:ext cx="1748394" cy="1748394"/>
      </dsp:txXfrm>
    </dsp:sp>
    <dsp:sp modelId="{205ED367-E432-4D00-AC29-B565F7D8E6D0}">
      <dsp:nvSpPr>
        <dsp:cNvPr id="0" name=""/>
        <dsp:cNvSpPr/>
      </dsp:nvSpPr>
      <dsp:spPr>
        <a:xfrm>
          <a:off x="2933460" y="2591490"/>
          <a:ext cx="1937562" cy="1937562"/>
        </a:xfrm>
        <a:prstGeom prst="round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Resource pressures, especially for Welsh-medium support. </a:t>
          </a:r>
          <a:endParaRPr lang="en-GB" sz="1500" kern="1200"/>
        </a:p>
      </dsp:txBody>
      <dsp:txXfrm>
        <a:off x="3028044" y="2686074"/>
        <a:ext cx="1748394" cy="1748394"/>
      </dsp:txXfrm>
    </dsp:sp>
    <dsp:sp modelId="{CE7DEC4A-EDDB-4AAC-AFFC-6F62F26DF4B3}">
      <dsp:nvSpPr>
        <dsp:cNvPr id="0" name=""/>
        <dsp:cNvSpPr/>
      </dsp:nvSpPr>
      <dsp:spPr>
        <a:xfrm>
          <a:off x="5210096" y="2591490"/>
          <a:ext cx="1937562" cy="1937562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Effective practice integrates ALN support within the leadership and strategic planning of schools, not as an isolated add-on. </a:t>
          </a:r>
          <a:endParaRPr lang="en-GB" sz="1500" kern="1200"/>
        </a:p>
      </dsp:txBody>
      <dsp:txXfrm>
        <a:off x="5304680" y="2686074"/>
        <a:ext cx="1748394" cy="174839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D3B881-B21E-4267-9A75-1FD0EC3EEADE}">
      <dsp:nvSpPr>
        <dsp:cNvPr id="0" name=""/>
        <dsp:cNvSpPr/>
      </dsp:nvSpPr>
      <dsp:spPr>
        <a:xfrm>
          <a:off x="1438430" y="0"/>
          <a:ext cx="3386105" cy="464130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 dirty="0" err="1"/>
            <a:t>Estyn</a:t>
          </a:r>
          <a:r>
            <a:rPr lang="en-US" sz="2700" b="1" i="0" kern="1200" baseline="0" dirty="0"/>
            <a:t> reporting</a:t>
          </a:r>
          <a:r>
            <a:rPr lang="en-US" sz="2700" b="0" i="0" kern="1200" baseline="0" dirty="0"/>
            <a:t> indicates that where ALN reform is implemented well, many learners make suitable progress and benefit from inclusive teaching and school cultures. </a:t>
          </a:r>
          <a:endParaRPr lang="en-GB" sz="2700" kern="1200" dirty="0"/>
        </a:p>
      </dsp:txBody>
      <dsp:txXfrm>
        <a:off x="1603726" y="165296"/>
        <a:ext cx="3055513" cy="43107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A20CA2-1496-482B-B0BB-AC289EFC92FE}">
      <dsp:nvSpPr>
        <dsp:cNvPr id="0" name=""/>
        <dsp:cNvSpPr/>
      </dsp:nvSpPr>
      <dsp:spPr>
        <a:xfrm>
          <a:off x="3763788" y="1027837"/>
          <a:ext cx="7911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911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138820" y="1069448"/>
        <a:ext cx="41087" cy="8217"/>
      </dsp:txXfrm>
    </dsp:sp>
    <dsp:sp modelId="{CDE1FF7B-B3CD-47F7-8775-8B2D1EDC2C9B}">
      <dsp:nvSpPr>
        <dsp:cNvPr id="0" name=""/>
        <dsp:cNvSpPr/>
      </dsp:nvSpPr>
      <dsp:spPr>
        <a:xfrm>
          <a:off x="192753" y="1707"/>
          <a:ext cx="3572834" cy="2143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The ALN system in Wales seeks to be </a:t>
          </a:r>
          <a:r>
            <a:rPr lang="en-US" sz="2000" b="1" i="0" kern="1200" baseline="0" dirty="0"/>
            <a:t>rights-based, inclusive, and collaborative</a:t>
          </a:r>
          <a:r>
            <a:rPr lang="en-US" sz="2000" b="0" i="0" kern="1200" baseline="0" dirty="0"/>
            <a:t>, embedding support within mainstream settings wherever appropriate. </a:t>
          </a:r>
          <a:endParaRPr lang="en-GB" sz="2000" kern="1200" dirty="0"/>
        </a:p>
      </dsp:txBody>
      <dsp:txXfrm>
        <a:off x="192753" y="1707"/>
        <a:ext cx="3572834" cy="2143700"/>
      </dsp:txXfrm>
    </dsp:sp>
    <dsp:sp modelId="{E3359483-CEC0-4921-A2B2-B2C652262661}">
      <dsp:nvSpPr>
        <dsp:cNvPr id="0" name=""/>
        <dsp:cNvSpPr/>
      </dsp:nvSpPr>
      <dsp:spPr>
        <a:xfrm>
          <a:off x="1979170" y="2143608"/>
          <a:ext cx="4394586" cy="791151"/>
        </a:xfrm>
        <a:custGeom>
          <a:avLst/>
          <a:gdLst/>
          <a:ahLst/>
          <a:cxnLst/>
          <a:rect l="0" t="0" r="0" b="0"/>
          <a:pathLst>
            <a:path>
              <a:moveTo>
                <a:pt x="4394586" y="0"/>
              </a:moveTo>
              <a:lnTo>
                <a:pt x="4394586" y="412675"/>
              </a:lnTo>
              <a:lnTo>
                <a:pt x="0" y="412675"/>
              </a:lnTo>
              <a:lnTo>
                <a:pt x="0" y="791151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64695" y="2535075"/>
        <a:ext cx="223537" cy="8217"/>
      </dsp:txXfrm>
    </dsp:sp>
    <dsp:sp modelId="{2F43F809-C23E-4CEF-ACA5-A45E83C3A411}">
      <dsp:nvSpPr>
        <dsp:cNvPr id="0" name=""/>
        <dsp:cNvSpPr/>
      </dsp:nvSpPr>
      <dsp:spPr>
        <a:xfrm>
          <a:off x="4587339" y="1707"/>
          <a:ext cx="3572834" cy="2143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ALN support (via IDPs and ALP) aims to </a:t>
          </a:r>
          <a:r>
            <a:rPr lang="en-US" sz="2000" b="1" i="0" kern="1200" baseline="0" dirty="0"/>
            <a:t>reduce educational inequalities</a:t>
          </a:r>
          <a:r>
            <a:rPr lang="en-US" sz="2000" b="0" i="0" kern="1200" baseline="0" dirty="0"/>
            <a:t>, enhance </a:t>
          </a:r>
          <a:r>
            <a:rPr lang="en-US" sz="2000" b="1" i="0" kern="1200" baseline="0" dirty="0"/>
            <a:t>participation and attainment</a:t>
          </a:r>
          <a:r>
            <a:rPr lang="en-US" sz="2000" b="0" i="0" kern="1200" baseline="0" dirty="0"/>
            <a:t>, and support </a:t>
          </a:r>
          <a:r>
            <a:rPr lang="en-US" sz="2000" b="1" i="0" kern="1200" baseline="0" dirty="0"/>
            <a:t>wellbeing outcomes</a:t>
          </a:r>
          <a:r>
            <a:rPr lang="en-US" sz="2000" b="0" i="0" kern="1200" baseline="0" dirty="0"/>
            <a:t> for learners with diverse needs. </a:t>
          </a:r>
          <a:endParaRPr lang="en-GB" sz="2000" kern="1200" dirty="0"/>
        </a:p>
      </dsp:txBody>
      <dsp:txXfrm>
        <a:off x="4587339" y="1707"/>
        <a:ext cx="3572834" cy="2143700"/>
      </dsp:txXfrm>
    </dsp:sp>
    <dsp:sp modelId="{4BED78D8-DDF3-4211-81C0-7ED1943A9D29}">
      <dsp:nvSpPr>
        <dsp:cNvPr id="0" name=""/>
        <dsp:cNvSpPr/>
      </dsp:nvSpPr>
      <dsp:spPr>
        <a:xfrm>
          <a:off x="192753" y="2967159"/>
          <a:ext cx="3572834" cy="2143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Inclusive classroom practice, active learner participation, and strategic leadership are critical to ensuring the intent of the ALN reforms is realised in everyday educational experiences. </a:t>
          </a:r>
          <a:endParaRPr lang="en-GB" sz="2000" kern="1200"/>
        </a:p>
      </dsp:txBody>
      <dsp:txXfrm>
        <a:off x="192753" y="2967159"/>
        <a:ext cx="3572834" cy="21437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1E5068-0E39-41BE-BCE0-45F48835EDC3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E68284-4F4D-4B1F-8034-85B7FE564E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798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rtl="0"/>
            <a:r>
              <a:rPr lang="en-GB" dirty="0"/>
              <a:t>a fair and transparent system for providing information and advice, and for resolving concerns and appeals.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E68284-4F4D-4B1F-8034-85B7FE564E9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64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E68284-4F4D-4B1F-8034-85B7FE564E9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393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85E4B6C-040F-4BC5-A9D7-599E37A84880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157409F-9C03-486C-B75D-5D8B8217029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2bkbs00Z68?feature=oembed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hyperlink" Target="https://www.gov.wales/additional-learning-needs-transformation-programme-frequently-asked-questions-html" TargetMode="Externa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7.xml"/><Relationship Id="rId7" Type="http://schemas.openxmlformats.org/officeDocument/2006/relationships/hyperlink" Target="https://www.gov.wales/additional-learning-needs-code-and-regulations-childrens-rights-impact-assessment-html" TargetMode="Externa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pt.gov.uk/schools-and-learning/inclusion-and-additional-learning-needs-aln/about-the-additional-learning-needs-aln-system/additional-learning-needs-aln-and-the-aln-system-information-for-parents-and-carers/" TargetMode="External"/><Relationship Id="rId3" Type="http://schemas.openxmlformats.org/officeDocument/2006/relationships/diagramLayout" Target="../diagrams/layout8.xml"/><Relationship Id="rId7" Type="http://schemas.openxmlformats.org/officeDocument/2006/relationships/hyperlink" Target="https://www.gov.wales/additional-learning-needs-code-and-regulations-integrated-impact-assessment-html" TargetMode="Externa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Layout" Target="../diagrams/layout9.xml"/><Relationship Id="rId7" Type="http://schemas.openxmlformats.org/officeDocument/2006/relationships/hyperlink" Target="https://estyn.gov.wales/news/estyn-highlights-progress-and-challenges-in-implementing-additional-learning-needs-reform-in-wales/" TargetMode="External"/><Relationship Id="rId12" Type="http://schemas.microsoft.com/office/2007/relationships/diagramDrawing" Target="../diagrams/drawing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openxmlformats.org/officeDocument/2006/relationships/diagramColors" Target="../diagrams/colors10.xml"/><Relationship Id="rId5" Type="http://schemas.openxmlformats.org/officeDocument/2006/relationships/diagramColors" Target="../diagrams/colors9.xml"/><Relationship Id="rId10" Type="http://schemas.openxmlformats.org/officeDocument/2006/relationships/diagramQuickStyle" Target="../diagrams/quickStyle10.xml"/><Relationship Id="rId4" Type="http://schemas.openxmlformats.org/officeDocument/2006/relationships/diagramQuickStyle" Target="../diagrams/quickStyle9.xml"/><Relationship Id="rId9" Type="http://schemas.openxmlformats.org/officeDocument/2006/relationships/diagramLayout" Target="../diagrams/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gov.wales/sites/default/files/publications/2019-01/ways-of-supporting-learners-with-autistic-spectrum-disorder-asd.pdf" TargetMode="External"/><Relationship Id="rId2" Type="http://schemas.openxmlformats.org/officeDocument/2006/relationships/hyperlink" Target="https://beta.gov.wales/sites/default/files/publications/2019-01/ways-of-supporting-learners-with-attention-deficit-hyperactivity-disorder-adhd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eta.gov.wales/sites/default/files/publications/2018-11/additional-learning-needs-and-education-tribunal-wales-act-2018-implementation-guide-for-individual-development-plans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jbss.com/Data/Sites/1/augustissue/ejbss-12-1134-specialneedsstudents.pdf" TargetMode="External"/><Relationship Id="rId2" Type="http://schemas.openxmlformats.org/officeDocument/2006/relationships/hyperlink" Target="http://eujournal.org/index.php/esj/article/viewFile/883/92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ondo.su.se/access/content/group/c8c9a17d-44f1-4a82-b758-d249a686f258/SipJan%20studie%20av%20sociala%20kontakter.pdf" TargetMode="External"/><Relationship Id="rId4" Type="http://schemas.openxmlformats.org/officeDocument/2006/relationships/hyperlink" Target="http://www.csse-scee.ca/CJE/Articles/FullText/CJE30-3/CJE30-3-DemerisEt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Educational Psychology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7774632" cy="1752600"/>
          </a:xfrm>
        </p:spPr>
        <p:txBody>
          <a:bodyPr>
            <a:normAutofit/>
          </a:bodyPr>
          <a:lstStyle/>
          <a:p>
            <a:pPr algn="r"/>
            <a:r>
              <a:rPr lang="en-GB" sz="4800" dirty="0"/>
              <a:t>Lecture 4  </a:t>
            </a:r>
          </a:p>
          <a:p>
            <a:pPr algn="r"/>
            <a:r>
              <a:rPr lang="en-GB" sz="4800" dirty="0"/>
              <a:t>ALN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816" y="3645024"/>
            <a:ext cx="3456384" cy="291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86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476672"/>
            <a:ext cx="8229600" cy="735360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What is inclusion?</a:t>
            </a:r>
            <a:endParaRPr lang="en-GB" altLang="en-US" sz="3200" b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CF7AFE-CBB8-889C-3F19-684E3A60EB99}"/>
              </a:ext>
            </a:extLst>
          </p:cNvPr>
          <p:cNvSpPr txBox="1"/>
          <p:nvPr/>
        </p:nvSpPr>
        <p:spPr>
          <a:xfrm>
            <a:off x="125760" y="1340768"/>
            <a:ext cx="4446240" cy="50629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900" b="1" dirty="0"/>
              <a:t>Inclusion</a:t>
            </a:r>
            <a:r>
              <a:rPr lang="en-GB" sz="1900" dirty="0"/>
              <a:t> refers to an approach to education that actively ensures </a:t>
            </a:r>
            <a:r>
              <a:rPr lang="en-GB" sz="1900" b="1" dirty="0"/>
              <a:t>all learners are valued, supported, and able to participate meaningfully</a:t>
            </a:r>
            <a:r>
              <a:rPr lang="en-GB" sz="1900" dirty="0"/>
              <a:t> in learning and school life, regardless of their backgrounds, identities, or needs. It goes beyond physical access to classrooms and focuses on </a:t>
            </a:r>
            <a:r>
              <a:rPr lang="en-GB" sz="1900" b="1" dirty="0"/>
              <a:t>removing barriers</a:t>
            </a:r>
            <a:r>
              <a:rPr lang="en-GB" sz="1900" dirty="0"/>
              <a:t>—structural, cultural, and attitudinal—that can prevent full participation and achievement.</a:t>
            </a:r>
          </a:p>
          <a:p>
            <a:pPr>
              <a:buNone/>
            </a:pPr>
            <a:endParaRPr lang="en-GB" sz="1900" dirty="0"/>
          </a:p>
          <a:p>
            <a:pPr>
              <a:buNone/>
            </a:pPr>
            <a:r>
              <a:rPr lang="en-GB" sz="1900" dirty="0"/>
              <a:t>In inclusive education, difference is understood as a </a:t>
            </a:r>
            <a:r>
              <a:rPr lang="en-GB" sz="1900" b="1" dirty="0"/>
              <a:t>normal and expected feature</a:t>
            </a:r>
            <a:r>
              <a:rPr lang="en-GB" sz="1900" dirty="0"/>
              <a:t> of learning communities rather than a problem to be fixed. </a:t>
            </a:r>
          </a:p>
          <a:p>
            <a:pPr>
              <a:buNone/>
            </a:pPr>
            <a:endParaRPr lang="en-GB" sz="19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EE9711-232D-5AFF-6510-451E43FFB6B2}"/>
              </a:ext>
            </a:extLst>
          </p:cNvPr>
          <p:cNvSpPr txBox="1"/>
          <p:nvPr/>
        </p:nvSpPr>
        <p:spPr>
          <a:xfrm>
            <a:off x="4734272" y="1340768"/>
            <a:ext cx="4283968" cy="50167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Inclusion, therefore, involves adapting teaching, curriculum, assessment, and school culture so that learners with diverse characteristics—such as additional learning needs, disability, socio-economic disadvantage, language differences, race, religion, gender, or sexual identity—can engage on an equitable basis. 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This shifts responsibility away from the learner having to “fit in” and places it on the education system to respond flexibly and fairly.</a:t>
            </a:r>
          </a:p>
          <a:p>
            <a:pPr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5338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C9FAE-4F0D-73D3-6CDB-880AD1647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776" y="260648"/>
            <a:ext cx="8229600" cy="990600"/>
          </a:xfrm>
        </p:spPr>
        <p:txBody>
          <a:bodyPr/>
          <a:lstStyle/>
          <a:p>
            <a:r>
              <a:rPr lang="en-GB" altLang="en-US" dirty="0"/>
              <a:t>What is inclusion?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3EE73E4-3044-AC38-FA79-4B888CB5F9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034680"/>
              </p:ext>
            </p:extLst>
          </p:nvPr>
        </p:nvGraphicFramePr>
        <p:xfrm>
          <a:off x="-2268760" y="1412776"/>
          <a:ext cx="8568952" cy="5164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1E75914-2779-CC6A-84B3-C96E7ADDC5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6211028"/>
              </p:ext>
            </p:extLst>
          </p:nvPr>
        </p:nvGraphicFramePr>
        <p:xfrm>
          <a:off x="3131840" y="1412776"/>
          <a:ext cx="644420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31536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8AD69-ACFA-4808-B7B2-DD3E1BA3E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88640"/>
            <a:ext cx="8229600" cy="990600"/>
          </a:xfrm>
        </p:spPr>
        <p:txBody>
          <a:bodyPr>
            <a:normAutofit/>
          </a:bodyPr>
          <a:lstStyle/>
          <a:p>
            <a:r>
              <a:rPr lang="en-GB" sz="2800" dirty="0"/>
              <a:t>ALN – Welsh government </a:t>
            </a:r>
          </a:p>
        </p:txBody>
      </p:sp>
      <p:pic>
        <p:nvPicPr>
          <p:cNvPr id="4" name="Online Media 3" title="Additional Learning Needs in Wales – what’s happening?">
            <a:hlinkClick r:id="" action="ppaction://media"/>
            <a:extLst>
              <a:ext uri="{FF2B5EF4-FFF2-40B4-BE49-F238E27FC236}">
                <a16:creationId xmlns:a16="http://schemas.microsoft.com/office/drawing/2014/main" id="{FFB03C35-C5D1-4D9F-87D5-1A30CA7ABF8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9145" y="1124744"/>
            <a:ext cx="8686411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00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7942F-4277-2982-FDCA-1DAC86F65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Additional Learning Needs (ALN)</a:t>
            </a:r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7F29179-FCB1-C9E7-4CF2-9A53091585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14889"/>
              </p:ext>
            </p:extLst>
          </p:nvPr>
        </p:nvGraphicFramePr>
        <p:xfrm>
          <a:off x="5161720" y="1467399"/>
          <a:ext cx="3960440" cy="5355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1D1BA9B-86C3-4C51-53F7-CD165685DA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8747334"/>
              </p:ext>
            </p:extLst>
          </p:nvPr>
        </p:nvGraphicFramePr>
        <p:xfrm>
          <a:off x="-540568" y="1484784"/>
          <a:ext cx="5760640" cy="4887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271330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98675CFD-11E6-9541-D310-3142E05E37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7679390"/>
              </p:ext>
            </p:extLst>
          </p:nvPr>
        </p:nvGraphicFramePr>
        <p:xfrm>
          <a:off x="251520" y="1629903"/>
          <a:ext cx="8640960" cy="5111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8FBF8C2-63FD-99D5-7056-9A6A33B312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1850423"/>
              </p:ext>
            </p:extLst>
          </p:nvPr>
        </p:nvGraphicFramePr>
        <p:xfrm>
          <a:off x="2613" y="583449"/>
          <a:ext cx="9032349" cy="866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FF124972-EFDA-106C-E227-94FAF4EB154A}"/>
              </a:ext>
            </a:extLst>
          </p:cNvPr>
          <p:cNvSpPr txBox="1"/>
          <p:nvPr/>
        </p:nvSpPr>
        <p:spPr>
          <a:xfrm>
            <a:off x="7092280" y="2276872"/>
            <a:ext cx="4605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baseline="0" dirty="0">
                <a:hlinkClick r:id="rId12"/>
              </a:rPr>
              <a:t>GOV.WALES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354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C894D-B962-D905-A272-3C27C61F6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4295"/>
            <a:ext cx="822960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Impact on Children and Young People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E807EAA-F467-DF78-7F0B-2CE31962D8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664989"/>
              </p:ext>
            </p:extLst>
          </p:nvPr>
        </p:nvGraphicFramePr>
        <p:xfrm>
          <a:off x="0" y="1324895"/>
          <a:ext cx="8856984" cy="5371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6F01A54-80B9-C376-6481-A7F5984B70D8}"/>
              </a:ext>
            </a:extLst>
          </p:cNvPr>
          <p:cNvSpPr txBox="1"/>
          <p:nvPr/>
        </p:nvSpPr>
        <p:spPr>
          <a:xfrm>
            <a:off x="7092280" y="1401156"/>
            <a:ext cx="2232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GOV.WALES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 descr="A close-up of several gears&#10;&#10;AI-generated content may be incorrect.">
            <a:extLst>
              <a:ext uri="{FF2B5EF4-FFF2-40B4-BE49-F238E27FC236}">
                <a16:creationId xmlns:a16="http://schemas.microsoft.com/office/drawing/2014/main" id="{C4E2CF58-5ED0-4D2C-CD35-C1974F0835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51920" y="1992113"/>
            <a:ext cx="4192860" cy="3165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835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0F82C-9A26-62A9-61D2-CE6749CCB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79611"/>
            <a:ext cx="8229600" cy="990600"/>
          </a:xfrm>
        </p:spPr>
        <p:txBody>
          <a:bodyPr/>
          <a:lstStyle/>
          <a:p>
            <a:r>
              <a:rPr lang="en-GB" dirty="0"/>
              <a:t>Inclusive Practice in the Classroom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85AC562-39C8-1009-F05E-9E571791D4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9600421"/>
              </p:ext>
            </p:extLst>
          </p:nvPr>
        </p:nvGraphicFramePr>
        <p:xfrm>
          <a:off x="-396552" y="1280282"/>
          <a:ext cx="5626968" cy="5230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6746149-3486-FB38-37F4-68E654E88FBA}"/>
              </a:ext>
            </a:extLst>
          </p:cNvPr>
          <p:cNvSpPr txBox="1"/>
          <p:nvPr/>
        </p:nvSpPr>
        <p:spPr>
          <a:xfrm>
            <a:off x="5076056" y="1310127"/>
            <a:ext cx="3744416" cy="25853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b="1" dirty="0"/>
              <a:t>Collaborative Support and Adjustments</a:t>
            </a:r>
            <a:endParaRPr lang="en-GB" dirty="0"/>
          </a:p>
          <a:p>
            <a:r>
              <a:rPr lang="en-GB" dirty="0"/>
              <a:t>Work with </a:t>
            </a:r>
            <a:r>
              <a:rPr lang="en-GB" b="1" dirty="0"/>
              <a:t>ALNCos</a:t>
            </a:r>
            <a:r>
              <a:rPr lang="en-GB" dirty="0"/>
              <a:t> (Additional Learning Needs Coordinators) to plan and monitor ALP aligned to the IDP.  Use multi-agency collaboration (education, health, specialist services) to remove barriers to learning. </a:t>
            </a:r>
            <a:r>
              <a:rPr lang="en-GB" dirty="0">
                <a:hlinkClick r:id="rId7"/>
              </a:rPr>
              <a:t>GOV.WALES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35E84E-9EE2-0AF2-42D0-1559A81F64E3}"/>
              </a:ext>
            </a:extLst>
          </p:cNvPr>
          <p:cNvSpPr txBox="1"/>
          <p:nvPr/>
        </p:nvSpPr>
        <p:spPr>
          <a:xfrm>
            <a:off x="5068951" y="4221096"/>
            <a:ext cx="3744416" cy="23083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b="1" dirty="0"/>
              <a:t>Learner Participation</a:t>
            </a:r>
            <a:endParaRPr lang="en-GB" dirty="0"/>
          </a:p>
          <a:p>
            <a:r>
              <a:rPr lang="en-GB" dirty="0"/>
              <a:t>Children and young people — and where appropriate families — should be </a:t>
            </a:r>
            <a:r>
              <a:rPr lang="en-GB" i="1" dirty="0"/>
              <a:t>actively involved</a:t>
            </a:r>
            <a:r>
              <a:rPr lang="en-GB" dirty="0"/>
              <a:t> in identifying their strengths, challenges and goals within the IDP process. </a:t>
            </a:r>
            <a:r>
              <a:rPr lang="en-GB" dirty="0">
                <a:hlinkClick r:id="rId8"/>
              </a:rPr>
              <a:t>National Professional Training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764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5337B-325E-884B-F121-58F956E87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Current Evidence on Practice and Challenges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7F4A7256-EA49-C4AF-9302-23844C627D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8229473"/>
              </p:ext>
            </p:extLst>
          </p:nvPr>
        </p:nvGraphicFramePr>
        <p:xfrm>
          <a:off x="1187624" y="1985665"/>
          <a:ext cx="10081120" cy="48439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D51C209-3439-7CD0-CE85-FFF0D4D9C52C}"/>
              </a:ext>
            </a:extLst>
          </p:cNvPr>
          <p:cNvSpPr txBox="1"/>
          <p:nvPr/>
        </p:nvSpPr>
        <p:spPr>
          <a:xfrm>
            <a:off x="7956376" y="65936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Estyn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F9B991DF-6186-FF7E-97F5-007CD0840F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6457422"/>
              </p:ext>
            </p:extLst>
          </p:nvPr>
        </p:nvGraphicFramePr>
        <p:xfrm>
          <a:off x="-1260648" y="1985665"/>
          <a:ext cx="6262966" cy="4641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548E3A8-C422-8B95-35A1-D3F254A58674}"/>
              </a:ext>
            </a:extLst>
          </p:cNvPr>
          <p:cNvSpPr txBox="1"/>
          <p:nvPr/>
        </p:nvSpPr>
        <p:spPr>
          <a:xfrm>
            <a:off x="4211960" y="1331861"/>
            <a:ext cx="77623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However, challenges remain:</a:t>
            </a:r>
          </a:p>
        </p:txBody>
      </p:sp>
    </p:spTree>
    <p:extLst>
      <p:ext uri="{BB962C8B-B14F-4D97-AF65-F5344CB8AC3E}">
        <p14:creationId xmlns:p14="http://schemas.microsoft.com/office/powerpoint/2010/main" val="3216983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68580-0AB8-9A12-4FBC-3FADEA053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338774"/>
            <a:ext cx="13609512" cy="924097"/>
          </a:xfrm>
        </p:spPr>
        <p:txBody>
          <a:bodyPr>
            <a:normAutofit/>
          </a:bodyPr>
          <a:lstStyle/>
          <a:p>
            <a:r>
              <a:rPr lang="en-GB" sz="3600" dirty="0"/>
              <a:t>Summary and Key Messages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5680AAD-4341-E24C-B4B3-11EB23FD04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436818"/>
              </p:ext>
            </p:extLst>
          </p:nvPr>
        </p:nvGraphicFramePr>
        <p:xfrm>
          <a:off x="179513" y="1406658"/>
          <a:ext cx="8352928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3" name="Picture 3" descr="Autism Wellbeing">
            <a:extLst>
              <a:ext uri="{FF2B5EF4-FFF2-40B4-BE49-F238E27FC236}">
                <a16:creationId xmlns:a16="http://schemas.microsoft.com/office/drawing/2014/main" id="{33C23630-C119-3E7E-04C8-457A30BD22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88849"/>
            <a:ext cx="3528392" cy="2578968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811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7B293-B17D-560C-C79F-D71C0EB8D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 to you…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0A196-6F50-C583-3F63-E1AAB8F78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74868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/>
              <a:t>Using empirical evidence – what are some of the impacts of ALN on classrooms today?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EE1221-AC4A-35FA-BF38-A641E284FA86}"/>
              </a:ext>
            </a:extLst>
          </p:cNvPr>
          <p:cNvSpPr txBox="1"/>
          <p:nvPr/>
        </p:nvSpPr>
        <p:spPr>
          <a:xfrm>
            <a:off x="395536" y="2614479"/>
            <a:ext cx="7752547" cy="3266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Impact on Teaching Practice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Workload and Teacher Stress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Peer Relationships and Social Climate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Behaviour and Classroom Management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Academic Attainment Gaps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Inclusion vs. Resource Constraints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Positive Impacts of Inclusive Classrooms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08BC4E-E022-4992-8909-A0166FD1F06D}"/>
              </a:ext>
            </a:extLst>
          </p:cNvPr>
          <p:cNvSpPr txBox="1"/>
          <p:nvPr/>
        </p:nvSpPr>
        <p:spPr>
          <a:xfrm>
            <a:off x="6243336" y="3704406"/>
            <a:ext cx="2448273" cy="120032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dirty="0"/>
              <a:t>Impact/ Implications</a:t>
            </a:r>
          </a:p>
          <a:p>
            <a:r>
              <a:rPr lang="en-GB" sz="2400" dirty="0"/>
              <a:t>on classrooms</a:t>
            </a:r>
          </a:p>
        </p:txBody>
      </p:sp>
      <p:sp>
        <p:nvSpPr>
          <p:cNvPr id="8" name="Right Brace 7">
            <a:extLst>
              <a:ext uri="{FF2B5EF4-FFF2-40B4-BE49-F238E27FC236}">
                <a16:creationId xmlns:a16="http://schemas.microsoft.com/office/drawing/2014/main" id="{48496FA7-56F2-8E0E-406B-3A26ECA026B9}"/>
              </a:ext>
            </a:extLst>
          </p:cNvPr>
          <p:cNvSpPr/>
          <p:nvPr/>
        </p:nvSpPr>
        <p:spPr>
          <a:xfrm>
            <a:off x="4932040" y="2614479"/>
            <a:ext cx="1152128" cy="3380184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443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737246"/>
            <a:ext cx="7886700" cy="3263504"/>
          </a:xfrm>
        </p:spPr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7170" y="2014507"/>
            <a:ext cx="78867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dirty="0"/>
              <a:t>The Additional Learning Needs and Education Tribunal (Wales) Act 2018</a:t>
            </a:r>
            <a:endParaRPr lang="en-GB" sz="1500" dirty="0">
              <a:hlinkClick r:id="" action="ppaction://noaction"/>
            </a:endParaRPr>
          </a:p>
          <a:p>
            <a:r>
              <a:rPr lang="en-GB" sz="1500" dirty="0">
                <a:hlinkClick r:id="" action="ppaction://noaction"/>
              </a:rPr>
              <a:t>https://beta.gov.wales/sites/default/files/publications/2018-11/additional-learning-needs-and-education-tribunal-wales-act-2018-implementation-guide-for-individual-development-plans.pdf</a:t>
            </a:r>
            <a:endParaRPr lang="en-GB" sz="1500" dirty="0"/>
          </a:p>
          <a:p>
            <a:endParaRPr lang="en-GB" sz="1500" dirty="0"/>
          </a:p>
          <a:p>
            <a:r>
              <a:rPr lang="en-GB" sz="1500" dirty="0"/>
              <a:t>Support for children and young people with Attention Deficit Hyperactivity Disorder (ADHD) in educational settings</a:t>
            </a:r>
          </a:p>
          <a:p>
            <a:r>
              <a:rPr lang="en-GB" sz="1500" dirty="0">
                <a:hlinkClick r:id="rId2"/>
              </a:rPr>
              <a:t>https://beta.gov.wales/sites/default/files/publications/2019-01/ways-of-supporting-learners-with-attention-deficit-hyperactivity-disorder-adhd.pdf</a:t>
            </a:r>
            <a:r>
              <a:rPr lang="en-GB" sz="1500" dirty="0"/>
              <a:t> </a:t>
            </a:r>
          </a:p>
          <a:p>
            <a:endParaRPr lang="en-GB" sz="1500" dirty="0"/>
          </a:p>
          <a:p>
            <a:r>
              <a:rPr lang="en-GB" sz="1500" dirty="0"/>
              <a:t>Ways of supporting learners with Autistic Spectrum Disorder (ASD)</a:t>
            </a:r>
          </a:p>
          <a:p>
            <a:r>
              <a:rPr lang="en-GB" sz="1500" dirty="0">
                <a:hlinkClick r:id="rId3"/>
              </a:rPr>
              <a:t>https://beta.gov.wales/sites/default/files/publications/2019-01/ways-of-supporting-learners-with-autistic-spectrum-disorder-asd.pdf</a:t>
            </a:r>
            <a:endParaRPr lang="en-GB" sz="1500" dirty="0"/>
          </a:p>
          <a:p>
            <a:endParaRPr lang="en-GB" sz="1500" dirty="0"/>
          </a:p>
          <a:p>
            <a:r>
              <a:rPr lang="en-GB" sz="1500" dirty="0"/>
              <a:t>Additional Learning Needs and Education Tribunal (Wales) Act: implementation guide for individual development plans</a:t>
            </a:r>
          </a:p>
          <a:p>
            <a:r>
              <a:rPr lang="en-GB" sz="1500" dirty="0">
                <a:hlinkClick r:id="rId4"/>
              </a:rPr>
              <a:t>https://beta.gov.wales/sites/default/files/publications/2018-11/additional-learning-needs-and-education-tribunal-wales-act-2018-implementation-guide-for-individual-development-plans.pdf</a:t>
            </a:r>
            <a:r>
              <a:rPr lang="en-GB" sz="1500" dirty="0"/>
              <a:t> </a:t>
            </a:r>
          </a:p>
          <a:p>
            <a:endParaRPr lang="en-GB" sz="1500" dirty="0"/>
          </a:p>
        </p:txBody>
      </p:sp>
      <p:sp>
        <p:nvSpPr>
          <p:cNvPr id="2" name="Rectangle 1"/>
          <p:cNvSpPr/>
          <p:nvPr/>
        </p:nvSpPr>
        <p:spPr>
          <a:xfrm>
            <a:off x="323528" y="56316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The Additional Learning Needs and Education Tribunal (Wales) Act 2018</a:t>
            </a:r>
          </a:p>
        </p:txBody>
      </p:sp>
    </p:spTree>
    <p:extLst>
      <p:ext uri="{BB962C8B-B14F-4D97-AF65-F5344CB8AC3E}">
        <p14:creationId xmlns:p14="http://schemas.microsoft.com/office/powerpoint/2010/main" val="2008763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Papers on the impact of SEND in the classroom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2374"/>
            <a:ext cx="8229600" cy="4876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http://eujournal.org/index.php/esj/article/viewFile/883/926</a:t>
            </a:r>
            <a:endParaRPr lang="en-GB" dirty="0"/>
          </a:p>
          <a:p>
            <a:r>
              <a:rPr lang="en-GB" dirty="0"/>
              <a:t> </a:t>
            </a:r>
          </a:p>
          <a:p>
            <a:r>
              <a:rPr lang="en-GB" dirty="0">
                <a:hlinkClick r:id="rId3"/>
              </a:rPr>
              <a:t>http://www.ejbss.com/Data/Sites/1/augustissue/ejbss-12-1134-specialneedsstudents.pdf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http://www.csse-scee.ca/CJE/Articles/FullText/CJE30-3/CJE30-3-DemerisEtAl.pdf</a:t>
            </a:r>
            <a:endParaRPr lang="en-GB" dirty="0"/>
          </a:p>
          <a:p>
            <a:endParaRPr lang="en-GB" dirty="0"/>
          </a:p>
          <a:p>
            <a:r>
              <a:rPr lang="en-GB">
                <a:hlinkClick r:id="rId5"/>
              </a:rPr>
              <a:t>https://mondo.su.se/access/content/group/c8c9a17d-44f1-4a82-b758-d249a686f258/SipJan%20studie%20av%20sociala%20kontakter.pdf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0117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1298</Words>
  <Application>Microsoft Office PowerPoint</Application>
  <PresentationFormat>On-screen Show (4:3)</PresentationFormat>
  <Paragraphs>94</Paragraphs>
  <Slides>13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Clarity</vt:lpstr>
      <vt:lpstr>Educational Psychology </vt:lpstr>
      <vt:lpstr>What is inclusion?</vt:lpstr>
      <vt:lpstr>What is inclusion?</vt:lpstr>
      <vt:lpstr>ALN – Welsh government </vt:lpstr>
      <vt:lpstr>Additional Learning Needs (ALN)</vt:lpstr>
      <vt:lpstr>PowerPoint Presentation</vt:lpstr>
      <vt:lpstr>Impact on Children and Young People</vt:lpstr>
      <vt:lpstr>Inclusive Practice in the Classroom</vt:lpstr>
      <vt:lpstr>Current Evidence on Practice and Challenges</vt:lpstr>
      <vt:lpstr>Summary and Key Messages</vt:lpstr>
      <vt:lpstr>Over to you…</vt:lpstr>
      <vt:lpstr>PowerPoint Presentation</vt:lpstr>
      <vt:lpstr>Papers on the impact of SEND in the classroom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Charlotte Greenway</cp:lastModifiedBy>
  <cp:revision>151</cp:revision>
  <dcterms:created xsi:type="dcterms:W3CDTF">2015-01-12T02:50:53Z</dcterms:created>
  <dcterms:modified xsi:type="dcterms:W3CDTF">2026-02-24T11:22:53Z</dcterms:modified>
</cp:coreProperties>
</file>