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6/15/2024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Sharmin</a:t>
            </a:r>
            <a:r>
              <a:rPr lang="en-GB" dirty="0"/>
              <a:t> Hussain Choudhury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2310632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3000" y="68559"/>
            <a:ext cx="3769088" cy="252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975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2" y="2336873"/>
            <a:ext cx="5681290" cy="425987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4400" b="1" dirty="0" smtClean="0"/>
              <a:t>“Start </a:t>
            </a:r>
            <a:r>
              <a:rPr lang="en-GB" sz="4400" b="1" dirty="0"/>
              <a:t>Your Day Right with  Morning Mug” </a:t>
            </a:r>
            <a:endParaRPr lang="en-GB" sz="4400" b="1" dirty="0" smtClean="0"/>
          </a:p>
          <a:p>
            <a:pPr marL="0" indent="0" algn="just">
              <a:buNone/>
            </a:pPr>
            <a:r>
              <a:rPr lang="en-GB" b="1" dirty="0" smtClean="0"/>
              <a:t>Overview: </a:t>
            </a:r>
            <a:r>
              <a:rPr lang="en-GB" b="1" dirty="0" err="1" smtClean="0"/>
              <a:t>Cozy</a:t>
            </a:r>
            <a:r>
              <a:rPr lang="en-GB" b="1" dirty="0" smtClean="0"/>
              <a:t> </a:t>
            </a:r>
            <a:r>
              <a:rPr lang="en-GB" b="1" dirty="0"/>
              <a:t>coffee shop offering freshly brewed coffees, teas, and pastries</a:t>
            </a:r>
            <a:r>
              <a:rPr lang="en-GB" b="1" dirty="0" smtClean="0"/>
              <a:t>.</a:t>
            </a:r>
          </a:p>
          <a:p>
            <a:pPr marL="0" indent="0" algn="just">
              <a:buNone/>
            </a:pPr>
            <a:r>
              <a:rPr lang="en-GB" b="1" dirty="0" smtClean="0"/>
              <a:t>Welcoming </a:t>
            </a:r>
            <a:r>
              <a:rPr lang="en-GB" b="1" dirty="0"/>
              <a:t>atmosphere to </a:t>
            </a:r>
            <a:r>
              <a:rPr lang="en-GB" b="1" dirty="0" err="1"/>
              <a:t>kickstart</a:t>
            </a:r>
            <a:r>
              <a:rPr lang="en-GB" b="1" dirty="0"/>
              <a:t> your day with the perfect cup of coffee.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8133" y="2037060"/>
            <a:ext cx="5663867" cy="3775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4931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Product/Service </a:t>
            </a:r>
            <a:r>
              <a:rPr lang="en-GB" dirty="0" smtClean="0"/>
              <a:t>Description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6634879" cy="4351310"/>
          </a:xfrm>
        </p:spPr>
        <p:txBody>
          <a:bodyPr>
            <a:normAutofit/>
          </a:bodyPr>
          <a:lstStyle/>
          <a:p>
            <a:pPr algn="just"/>
            <a:r>
              <a:rPr lang="en-GB" sz="2800" b="1" dirty="0" smtClean="0">
                <a:solidFill>
                  <a:schemeClr val="bg1"/>
                </a:solidFill>
              </a:rPr>
              <a:t>Our Offerings :</a:t>
            </a:r>
          </a:p>
          <a:p>
            <a:pPr algn="just"/>
            <a:r>
              <a:rPr lang="en-GB" sz="2800" dirty="0" smtClean="0"/>
              <a:t>Coffee </a:t>
            </a:r>
            <a:r>
              <a:rPr lang="en-GB" sz="2800" dirty="0"/>
              <a:t>and Teas: Wide variety of freshly brewed coffees and specialty teas</a:t>
            </a:r>
            <a:r>
              <a:rPr lang="en-GB" sz="2800" dirty="0" smtClean="0"/>
              <a:t>.</a:t>
            </a:r>
          </a:p>
          <a:p>
            <a:pPr algn="just"/>
            <a:r>
              <a:rPr lang="en-GB" sz="2800" dirty="0" smtClean="0"/>
              <a:t>Pastries</a:t>
            </a:r>
            <a:r>
              <a:rPr lang="en-GB" sz="2800" dirty="0"/>
              <a:t>: Delicious assortment of pastries baked daily</a:t>
            </a:r>
            <a:r>
              <a:rPr lang="en-GB" sz="2800" dirty="0" smtClean="0"/>
              <a:t>.</a:t>
            </a:r>
          </a:p>
          <a:p>
            <a:pPr algn="just"/>
            <a:r>
              <a:rPr lang="en-GB" sz="2800" dirty="0" smtClean="0"/>
              <a:t>Ambiance</a:t>
            </a:r>
            <a:r>
              <a:rPr lang="en-GB" sz="2800" dirty="0"/>
              <a:t>: Warm, inviting space for relaxation and socializing.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2578" y="466453"/>
            <a:ext cx="1847850" cy="2476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2578" y="3229728"/>
            <a:ext cx="4250599" cy="254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403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Aims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3"/>
            <a:ext cx="6700193" cy="4299058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Aim</a:t>
            </a:r>
            <a:r>
              <a:rPr lang="en-GB" dirty="0"/>
              <a:t>: Become the go-to spot for coffee lovers in the community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Objectives</a:t>
            </a:r>
            <a:r>
              <a:rPr lang="en-GB" dirty="0" smtClean="0"/>
              <a:t>:</a:t>
            </a:r>
          </a:p>
          <a:p>
            <a:r>
              <a:rPr lang="en-GB" dirty="0" smtClean="0"/>
              <a:t>Create </a:t>
            </a:r>
            <a:r>
              <a:rPr lang="en-GB" dirty="0"/>
              <a:t>a warm and inviting space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Foster </a:t>
            </a:r>
            <a:r>
              <a:rPr lang="en-GB" dirty="0"/>
              <a:t>community engagement and connections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Provide </a:t>
            </a:r>
            <a:r>
              <a:rPr lang="en-GB" dirty="0"/>
              <a:t>high-quality beverages and excellent customer service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Location </a:t>
            </a:r>
            <a:r>
              <a:rPr lang="en-GB" dirty="0">
                <a:solidFill>
                  <a:schemeClr val="bg1"/>
                </a:solidFill>
              </a:rPr>
              <a:t>and HRM </a:t>
            </a:r>
            <a:r>
              <a:rPr lang="en-GB" dirty="0" smtClean="0">
                <a:solidFill>
                  <a:schemeClr val="bg1"/>
                </a:solidFill>
              </a:rPr>
              <a:t>Strategy</a:t>
            </a:r>
          </a:p>
          <a:p>
            <a:r>
              <a:rPr lang="en-GB" dirty="0" smtClean="0"/>
              <a:t>Proposed </a:t>
            </a:r>
            <a:r>
              <a:rPr lang="en-GB" dirty="0"/>
              <a:t>Location</a:t>
            </a:r>
            <a:r>
              <a:rPr lang="en-GB" dirty="0" smtClean="0"/>
              <a:t>: Heart </a:t>
            </a:r>
            <a:r>
              <a:rPr lang="en-GB" dirty="0"/>
              <a:t>of downtown</a:t>
            </a:r>
            <a:r>
              <a:rPr lang="en-GB" dirty="0" smtClean="0"/>
              <a:t>.</a:t>
            </a:r>
          </a:p>
          <a:p>
            <a:r>
              <a:rPr lang="en-GB" dirty="0" smtClean="0"/>
              <a:t>High </a:t>
            </a:r>
            <a:r>
              <a:rPr lang="en-GB" dirty="0"/>
              <a:t>foot traffic area, accessible to locals and tourists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HRM </a:t>
            </a:r>
            <a:r>
              <a:rPr lang="en-GB" dirty="0"/>
              <a:t>Strategy</a:t>
            </a:r>
            <a:r>
              <a:rPr lang="en-GB" dirty="0" smtClean="0"/>
              <a:t>: Hire </a:t>
            </a:r>
            <a:r>
              <a:rPr lang="en-GB" dirty="0"/>
              <a:t>friendly, skilled baristas passionate about coffee and customer service(Morgan, 2011).</a:t>
            </a:r>
            <a:endParaRPr lang="en-GB" dirty="0" smtClean="0"/>
          </a:p>
          <a:p>
            <a:r>
              <a:rPr lang="en-GB" dirty="0" smtClean="0"/>
              <a:t>Staff </a:t>
            </a:r>
            <a:r>
              <a:rPr lang="en-GB" dirty="0"/>
              <a:t>as the backbone, creating positive customer experiences(</a:t>
            </a:r>
            <a:r>
              <a:rPr lang="en-GB" dirty="0" err="1"/>
              <a:t>Jaakkola</a:t>
            </a:r>
            <a:r>
              <a:rPr lang="en-GB" dirty="0"/>
              <a:t> and </a:t>
            </a:r>
            <a:r>
              <a:rPr lang="en-GB" dirty="0" err="1"/>
              <a:t>Vargo</a:t>
            </a:r>
            <a:r>
              <a:rPr lang="en-GB" dirty="0"/>
              <a:t>, 2021</a:t>
            </a:r>
            <a:r>
              <a:rPr lang="en-GB" dirty="0" smtClean="0"/>
              <a:t>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3074" y="894456"/>
            <a:ext cx="3666957" cy="5049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34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Overview and Mission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131" y="1834166"/>
            <a:ext cx="7236823" cy="47364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Sustainable </a:t>
            </a:r>
            <a:r>
              <a:rPr lang="en-GB" dirty="0"/>
              <a:t>growth by managing expenses(</a:t>
            </a:r>
            <a:r>
              <a:rPr lang="en-GB" dirty="0" err="1"/>
              <a:t>Pugna</a:t>
            </a:r>
            <a:r>
              <a:rPr lang="en-GB" dirty="0"/>
              <a:t> et al., 2016).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Optimizing </a:t>
            </a:r>
            <a:r>
              <a:rPr lang="en-GB" dirty="0"/>
              <a:t>pricing strategies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Monitoring </a:t>
            </a:r>
            <a:r>
              <a:rPr lang="en-GB" dirty="0"/>
              <a:t>revenue streams for profitability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Mission </a:t>
            </a:r>
            <a:r>
              <a:rPr lang="en-GB" dirty="0">
                <a:solidFill>
                  <a:schemeClr val="bg1"/>
                </a:solidFill>
              </a:rPr>
              <a:t>Statement</a:t>
            </a:r>
            <a:r>
              <a:rPr lang="en-GB" dirty="0" smtClean="0"/>
              <a:t>: Brighten </a:t>
            </a:r>
            <a:r>
              <a:rPr lang="en-GB" dirty="0"/>
              <a:t>every customer's day with a perfect cup of coffee and a welcoming smile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Create </a:t>
            </a:r>
            <a:r>
              <a:rPr lang="en-GB" dirty="0"/>
              <a:t>a sense of community and connection(Alford and Page, 2015).</a:t>
            </a:r>
            <a:endParaRPr lang="en-GB" dirty="0" smtClean="0"/>
          </a:p>
          <a:p>
            <a:pPr marL="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 Unique </a:t>
            </a:r>
            <a:r>
              <a:rPr lang="en-GB" b="1" dirty="0">
                <a:solidFill>
                  <a:schemeClr val="bg1"/>
                </a:solidFill>
              </a:rPr>
              <a:t>Selling </a:t>
            </a:r>
            <a:r>
              <a:rPr lang="en-GB" b="1" dirty="0" smtClean="0">
                <a:solidFill>
                  <a:schemeClr val="bg1"/>
                </a:solidFill>
              </a:rPr>
              <a:t>Proposition</a:t>
            </a:r>
          </a:p>
          <a:p>
            <a:pPr marL="0" indent="0">
              <a:buNone/>
            </a:pPr>
            <a:r>
              <a:rPr lang="en-GB" dirty="0" smtClean="0"/>
              <a:t>Commitment </a:t>
            </a:r>
            <a:r>
              <a:rPr lang="en-GB" dirty="0"/>
              <a:t>to Quality: High-quality coffee and teas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Customer </a:t>
            </a:r>
            <a:r>
              <a:rPr lang="en-GB" dirty="0"/>
              <a:t>Experience: Focus on creating a memorable and enjoyable experience(</a:t>
            </a:r>
            <a:r>
              <a:rPr lang="en-GB" dirty="0" err="1"/>
              <a:t>Jardon</a:t>
            </a:r>
            <a:r>
              <a:rPr lang="en-GB" dirty="0"/>
              <a:t> and Martinez-</a:t>
            </a:r>
            <a:r>
              <a:rPr lang="en-GB" dirty="0" err="1"/>
              <a:t>Cobas</a:t>
            </a:r>
            <a:r>
              <a:rPr lang="en-GB" dirty="0"/>
              <a:t>, 2022).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Community </a:t>
            </a:r>
            <a:r>
              <a:rPr lang="en-GB" dirty="0"/>
              <a:t>Engagement: A </a:t>
            </a:r>
            <a:r>
              <a:rPr lang="en-GB" dirty="0" err="1"/>
              <a:t>cozy</a:t>
            </a:r>
            <a:r>
              <a:rPr lang="en-GB" dirty="0"/>
              <a:t> haven for relaxation and socializing.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1954" y="1654946"/>
            <a:ext cx="4475969" cy="252031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3477" y="4538934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380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Morning Mug Marketing Strategy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634" y="2069297"/>
            <a:ext cx="9144001" cy="4932393"/>
          </a:xfrm>
        </p:spPr>
        <p:txBody>
          <a:bodyPr>
            <a:normAutofit fontScale="70000" lnSpcReduction="20000"/>
          </a:bodyPr>
          <a:lstStyle/>
          <a:p>
            <a:pPr>
              <a:buFont typeface="+mj-lt"/>
              <a:buAutoNum type="arabicPeriod"/>
            </a:pPr>
            <a:r>
              <a:rPr lang="en-GB" b="1" dirty="0" smtClean="0"/>
              <a:t>Branding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Logo: Steaming coffee mug with a rising sun, symbolizing freshness and a new start.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 err="1"/>
              <a:t>Colors</a:t>
            </a:r>
            <a:r>
              <a:rPr lang="en-GB" dirty="0"/>
              <a:t>: Warm tones to evoke </a:t>
            </a:r>
            <a:r>
              <a:rPr lang="en-GB" dirty="0" err="1"/>
              <a:t>coziness</a:t>
            </a:r>
            <a:r>
              <a:rPr lang="en-GB" dirty="0"/>
              <a:t> and quality.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Business Cards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Design: Sleek and elegant.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Front: Prominent logo.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Back: Contact information.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Flyers and Posters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Purpose: Promote specials, events, and new menu items.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Design: Eye-catching visuals to grab attention locally.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Social Media Engagement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Platforms: </a:t>
            </a:r>
            <a:r>
              <a:rPr lang="en-GB" dirty="0" err="1"/>
              <a:t>TikTok</a:t>
            </a:r>
            <a:r>
              <a:rPr lang="en-GB" dirty="0"/>
              <a:t>, Facebook.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Content: Behind-the-scenes, customer testimonials, coffee facts.</a:t>
            </a:r>
          </a:p>
          <a:p>
            <a:pPr>
              <a:buFont typeface="+mj-lt"/>
              <a:buAutoNum type="arabicPeriod"/>
            </a:pPr>
            <a:r>
              <a:rPr lang="en-GB" b="1" dirty="0" err="1"/>
              <a:t>TikTok</a:t>
            </a:r>
            <a:r>
              <a:rPr lang="en-GB" b="1" dirty="0"/>
              <a:t> Advertisement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Content: Vibrant clips of baristas, customers, and shop ambiance.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Goal: Visual appeal and </a:t>
            </a:r>
            <a:r>
              <a:rPr lang="en-GB" dirty="0" err="1"/>
              <a:t>shareability</a:t>
            </a:r>
            <a:r>
              <a:rPr lang="en-GB" dirty="0"/>
              <a:t> for wide audience reach.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Facebook Posts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Updates: New menu items, events, promotions.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Engagement: Customer interaction, community building.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9479" y="2560247"/>
            <a:ext cx="3946565" cy="302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310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P’s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80606"/>
            <a:ext cx="12057017" cy="5277394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en-GB" dirty="0" smtClean="0">
                <a:solidFill>
                  <a:schemeClr val="bg1"/>
                </a:solidFill>
              </a:rPr>
              <a:t>Product</a:t>
            </a:r>
          </a:p>
          <a:p>
            <a:pPr algn="just"/>
            <a:r>
              <a:rPr lang="en-GB" dirty="0" smtClean="0"/>
              <a:t>Specialty </a:t>
            </a:r>
            <a:r>
              <a:rPr lang="en-GB" dirty="0"/>
              <a:t>Coffee Beverages: Based on consumer preferences for quality and uniqueness, Morning Mug offers a variety of specialty coffee beverages crafted with high-quality beans and unique </a:t>
            </a:r>
            <a:r>
              <a:rPr lang="en-GB" dirty="0" err="1"/>
              <a:t>flavor</a:t>
            </a:r>
            <a:r>
              <a:rPr lang="en-GB" dirty="0"/>
              <a:t> profiles(Thrasher and McNabb, 2014).</a:t>
            </a:r>
            <a:endParaRPr lang="en-GB" dirty="0" smtClean="0"/>
          </a:p>
          <a:p>
            <a:pPr algn="just"/>
            <a:r>
              <a:rPr lang="en-GB" dirty="0" err="1" smtClean="0"/>
              <a:t>Cozy</a:t>
            </a:r>
            <a:r>
              <a:rPr lang="en-GB" dirty="0" smtClean="0"/>
              <a:t> </a:t>
            </a:r>
            <a:r>
              <a:rPr lang="en-GB" dirty="0"/>
              <a:t>Ambiance: The store design focuses on creating a warm and inviting atmosphere, aligning with consumer desires for a comfortable place to enjoy their coffee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Convenience</a:t>
            </a:r>
            <a:r>
              <a:rPr lang="en-GB" dirty="0"/>
              <a:t>: Located in a prime area accessible to the target demographic, Morning Mug ensures convenience for customers seeking a nearby coffee spot. (Thrasher and McNabb, 2014)</a:t>
            </a:r>
            <a:endParaRPr lang="en-GB" dirty="0" smtClean="0"/>
          </a:p>
          <a:p>
            <a:pPr algn="just"/>
            <a:r>
              <a:rPr lang="en-GB" dirty="0" smtClean="0">
                <a:solidFill>
                  <a:schemeClr val="bg1"/>
                </a:solidFill>
              </a:rPr>
              <a:t> Price</a:t>
            </a:r>
          </a:p>
          <a:p>
            <a:pPr algn="just"/>
            <a:r>
              <a:rPr lang="en-GB" dirty="0" smtClean="0"/>
              <a:t>Value-Based </a:t>
            </a:r>
            <a:r>
              <a:rPr lang="en-GB" dirty="0"/>
              <a:t>Pricing: Pricing strategies are aligned with competitors but emphasize the value proposition of premium coffee and a pleasant ambiance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Competitive Pricing</a:t>
            </a:r>
            <a:r>
              <a:rPr lang="en-GB" dirty="0"/>
              <a:t>: Prices are set competitively based on the local market analysis, ensuring affordability while maintaining profitability(</a:t>
            </a:r>
            <a:r>
              <a:rPr lang="en-GB" dirty="0" err="1"/>
              <a:t>Gilboa</a:t>
            </a:r>
            <a:r>
              <a:rPr lang="en-GB" dirty="0"/>
              <a:t>, </a:t>
            </a:r>
            <a:r>
              <a:rPr lang="en-GB" dirty="0" err="1"/>
              <a:t>Seger</a:t>
            </a:r>
            <a:r>
              <a:rPr lang="en-GB" dirty="0"/>
              <a:t>-Guttmann and </a:t>
            </a:r>
            <a:r>
              <a:rPr lang="en-GB" dirty="0" err="1"/>
              <a:t>Mimran</a:t>
            </a:r>
            <a:r>
              <a:rPr lang="en-GB" dirty="0"/>
              <a:t>, 2019)</a:t>
            </a:r>
            <a:endParaRPr lang="en-GB" dirty="0" smtClean="0"/>
          </a:p>
          <a:p>
            <a:pPr algn="just"/>
            <a:r>
              <a:rPr lang="en-GB" dirty="0" smtClean="0"/>
              <a:t>.</a:t>
            </a:r>
            <a:r>
              <a:rPr lang="en-GB" dirty="0"/>
              <a:t>Promotions: Periodic promotions and discounts are offered to attract price-sensitive customers and encourage trial of new menu items or seasonal </a:t>
            </a:r>
            <a:r>
              <a:rPr lang="en-GB" dirty="0" smtClean="0"/>
              <a:t>beverages.</a:t>
            </a:r>
          </a:p>
          <a:p>
            <a:pPr algn="just"/>
            <a:r>
              <a:rPr lang="en-GB" dirty="0" smtClean="0">
                <a:solidFill>
                  <a:schemeClr val="bg1"/>
                </a:solidFill>
              </a:rPr>
              <a:t> Place </a:t>
            </a:r>
          </a:p>
          <a:p>
            <a:pPr algn="just"/>
            <a:r>
              <a:rPr lang="en-GB" dirty="0" smtClean="0"/>
              <a:t>Location </a:t>
            </a:r>
            <a:r>
              <a:rPr lang="en-GB" dirty="0"/>
              <a:t>Strategy: Positioned strategically in a high-traffic area with significant footfall and proximity to residential areas, ensuring visibility and accessibility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Store </a:t>
            </a:r>
            <a:r>
              <a:rPr lang="en-GB" dirty="0"/>
              <a:t>Design: The store layout and design reflect the </a:t>
            </a:r>
            <a:r>
              <a:rPr lang="en-GB" dirty="0" err="1"/>
              <a:t>cozy</a:t>
            </a:r>
            <a:r>
              <a:rPr lang="en-GB" dirty="0"/>
              <a:t> and welcoming ambiance sought by customers, enhancing the overall coffee experience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Distribution </a:t>
            </a:r>
            <a:r>
              <a:rPr lang="en-GB" dirty="0"/>
              <a:t>Channels: Besides the physical store, Morning Mug explores online ordering options and delivery services to cater to modern consumer preferences for </a:t>
            </a:r>
            <a:r>
              <a:rPr lang="en-GB" dirty="0" smtClean="0"/>
              <a:t>convenience.</a:t>
            </a:r>
          </a:p>
          <a:p>
            <a:pPr algn="just"/>
            <a:r>
              <a:rPr lang="en-GB" dirty="0" smtClean="0"/>
              <a:t> </a:t>
            </a:r>
            <a:r>
              <a:rPr lang="en-GB" dirty="0" smtClean="0">
                <a:solidFill>
                  <a:schemeClr val="bg1"/>
                </a:solidFill>
              </a:rPr>
              <a:t>Promotion</a:t>
            </a:r>
          </a:p>
          <a:p>
            <a:pPr algn="just"/>
            <a:r>
              <a:rPr lang="en-GB" dirty="0" smtClean="0"/>
              <a:t>Integrated </a:t>
            </a:r>
            <a:r>
              <a:rPr lang="en-GB" dirty="0"/>
              <a:t>Marketing Communications: Utilizes a mix of traditional and digital channels to promote (Jones and Rowley, 2011</a:t>
            </a:r>
            <a:r>
              <a:rPr lang="en-GB" dirty="0" smtClean="0"/>
              <a:t>).</a:t>
            </a:r>
            <a:endParaRPr lang="en-GB" dirty="0"/>
          </a:p>
          <a:p>
            <a:pPr algn="just"/>
            <a:r>
              <a:rPr lang="en-GB" dirty="0" smtClean="0"/>
              <a:t>Advertising</a:t>
            </a:r>
            <a:r>
              <a:rPr lang="en-GB" dirty="0"/>
              <a:t>: Local flyers, posters, and community events to create awareness and attract foot traffic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Digital </a:t>
            </a:r>
            <a:r>
              <a:rPr lang="en-GB" dirty="0"/>
              <a:t>Marketing: Engaging social media content on platforms like </a:t>
            </a:r>
            <a:r>
              <a:rPr lang="en-GB" dirty="0" err="1"/>
              <a:t>TikTok</a:t>
            </a:r>
            <a:r>
              <a:rPr lang="en-GB" dirty="0"/>
              <a:t> and Facebook to showcase the brand personality and interact with customers</a:t>
            </a:r>
            <a:r>
              <a:rPr lang="en-GB" dirty="0" smtClean="0"/>
              <a:t>.</a:t>
            </a:r>
          </a:p>
          <a:p>
            <a:pPr algn="just"/>
            <a:r>
              <a:rPr lang="en-GB" dirty="0" smtClean="0"/>
              <a:t>Public </a:t>
            </a:r>
            <a:r>
              <a:rPr lang="en-GB" dirty="0"/>
              <a:t>Relations: Cultivates positive relationships with local media and influencers to amplify brand visibility and credibility.</a:t>
            </a:r>
          </a:p>
        </p:txBody>
      </p:sp>
    </p:spTree>
    <p:extLst>
      <p:ext uri="{BB962C8B-B14F-4D97-AF65-F5344CB8AC3E}">
        <p14:creationId xmlns:p14="http://schemas.microsoft.com/office/powerpoint/2010/main" val="1674015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Research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34166"/>
            <a:ext cx="8112034" cy="502383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Research Methods</a:t>
            </a:r>
          </a:p>
          <a:p>
            <a:r>
              <a:rPr lang="en-GB" dirty="0" smtClean="0"/>
              <a:t>Surveys</a:t>
            </a:r>
            <a:r>
              <a:rPr lang="en-GB" dirty="0"/>
              <a:t>: Gathered insights on consumer preferences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Interviews</a:t>
            </a:r>
            <a:r>
              <a:rPr lang="en-GB" dirty="0"/>
              <a:t>: Engaged with local residents for qualitative data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Foot </a:t>
            </a:r>
            <a:r>
              <a:rPr lang="en-GB" dirty="0"/>
              <a:t>Traffic Observation: </a:t>
            </a:r>
            <a:r>
              <a:rPr lang="en-GB" dirty="0" err="1"/>
              <a:t>Analyzed</a:t>
            </a:r>
            <a:r>
              <a:rPr lang="en-GB" dirty="0"/>
              <a:t> visitor patterns in the area</a:t>
            </a:r>
            <a:r>
              <a:rPr lang="en-GB" dirty="0" smtClean="0"/>
              <a:t>.</a:t>
            </a:r>
          </a:p>
          <a:p>
            <a:r>
              <a:rPr lang="en-GB" dirty="0" smtClean="0"/>
              <a:t>Competitor </a:t>
            </a:r>
            <a:r>
              <a:rPr lang="en-GB" dirty="0"/>
              <a:t>Analysis: Studied offerings, pricing, and service </a:t>
            </a:r>
            <a:r>
              <a:rPr lang="en-GB" dirty="0"/>
              <a:t>standards(Green, Johnson and Neal, 2004).</a:t>
            </a:r>
            <a:endParaRPr lang="en-GB" dirty="0" smtClean="0"/>
          </a:p>
          <a:p>
            <a:r>
              <a:rPr lang="en-GB" b="1" dirty="0" smtClean="0">
                <a:solidFill>
                  <a:schemeClr val="bg1"/>
                </a:solidFill>
              </a:rPr>
              <a:t>Consumer Preferences</a:t>
            </a:r>
          </a:p>
          <a:p>
            <a:r>
              <a:rPr lang="en-GB" dirty="0" smtClean="0"/>
              <a:t>Identified </a:t>
            </a:r>
            <a:r>
              <a:rPr lang="en-GB" dirty="0"/>
              <a:t>Demand: Specialty coffee, </a:t>
            </a:r>
            <a:r>
              <a:rPr lang="en-GB" dirty="0" err="1"/>
              <a:t>cozy</a:t>
            </a:r>
            <a:r>
              <a:rPr lang="en-GB" dirty="0"/>
              <a:t> ambiance, convenient location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Guided </a:t>
            </a:r>
            <a:r>
              <a:rPr lang="en-GB" dirty="0"/>
              <a:t>Decisions: Informed menu selection and store design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Competitor Analysis</a:t>
            </a:r>
          </a:p>
          <a:p>
            <a:r>
              <a:rPr lang="en-GB" dirty="0" smtClean="0"/>
              <a:t>Insights </a:t>
            </a:r>
            <a:r>
              <a:rPr lang="en-GB" dirty="0"/>
              <a:t>Gained: Pricing strategies, menu variety, customer service </a:t>
            </a:r>
            <a:r>
              <a:rPr lang="en-GB" dirty="0"/>
              <a:t>benchmarks(Crick, 2023).</a:t>
            </a:r>
            <a:endParaRPr lang="en-GB" dirty="0" smtClean="0"/>
          </a:p>
          <a:p>
            <a:r>
              <a:rPr lang="en-GB" dirty="0" smtClean="0"/>
              <a:t>Strategic </a:t>
            </a:r>
            <a:r>
              <a:rPr lang="en-GB" dirty="0"/>
              <a:t>Positioning: Positioned Morning Mug uniquely in the market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Viability </a:t>
            </a:r>
            <a:r>
              <a:rPr lang="en-GB" dirty="0">
                <a:solidFill>
                  <a:schemeClr val="bg1"/>
                </a:solidFill>
              </a:rPr>
              <a:t>of Business </a:t>
            </a:r>
            <a:r>
              <a:rPr lang="en-GB" dirty="0" smtClean="0">
                <a:solidFill>
                  <a:schemeClr val="bg1"/>
                </a:solidFill>
              </a:rPr>
              <a:t>Plan</a:t>
            </a:r>
          </a:p>
          <a:p>
            <a:r>
              <a:rPr lang="en-GB" dirty="0" smtClean="0"/>
              <a:t>Shaped </a:t>
            </a:r>
            <a:r>
              <a:rPr lang="en-GB" dirty="0"/>
              <a:t>Strategy: Tailored offerings to meet customer needs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Increased </a:t>
            </a:r>
            <a:r>
              <a:rPr lang="en-GB" dirty="0"/>
              <a:t>Success Likelihood: Aligned business plan with market demands.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4228" y="2292972"/>
            <a:ext cx="4589408" cy="3023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655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 and Future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691" y="2011680"/>
            <a:ext cx="7471955" cy="4349931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Key Findings</a:t>
            </a:r>
          </a:p>
          <a:p>
            <a:r>
              <a:rPr lang="en-GB" dirty="0" smtClean="0"/>
              <a:t>Differentiation </a:t>
            </a:r>
            <a:r>
              <a:rPr lang="en-GB" dirty="0"/>
              <a:t>Opportunities: Emphasis on quality and customer experience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Community </a:t>
            </a:r>
            <a:r>
              <a:rPr lang="en-GB" dirty="0"/>
              <a:t>Engagement: Identified as a competitive advantage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Future Strategies</a:t>
            </a:r>
          </a:p>
          <a:p>
            <a:r>
              <a:rPr lang="en-GB" dirty="0" smtClean="0"/>
              <a:t>Market </a:t>
            </a:r>
            <a:r>
              <a:rPr lang="en-GB" dirty="0"/>
              <a:t>Monitoring: Track trends and consumer </a:t>
            </a:r>
            <a:r>
              <a:rPr lang="en-GB" dirty="0" err="1"/>
              <a:t>behavior</a:t>
            </a:r>
            <a:r>
              <a:rPr lang="en-GB" dirty="0"/>
              <a:t> shifts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Customer </a:t>
            </a:r>
            <a:r>
              <a:rPr lang="en-GB" dirty="0"/>
              <a:t>Feedback: </a:t>
            </a:r>
            <a:r>
              <a:rPr lang="en-GB" dirty="0" smtClean="0"/>
              <a:t>Continuous </a:t>
            </a:r>
            <a:r>
              <a:rPr lang="en-GB" dirty="0"/>
              <a:t>improvement based on insights</a:t>
            </a:r>
            <a:r>
              <a:rPr lang="en-GB" dirty="0" smtClean="0"/>
              <a:t>.</a:t>
            </a:r>
          </a:p>
          <a:p>
            <a:r>
              <a:rPr lang="en-GB" dirty="0" smtClean="0"/>
              <a:t>Adaptation</a:t>
            </a:r>
            <a:r>
              <a:rPr lang="en-GB" dirty="0"/>
              <a:t>: Flexibility in offerings to meet evolving preferences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Business </a:t>
            </a:r>
            <a:r>
              <a:rPr lang="en-GB" dirty="0">
                <a:solidFill>
                  <a:schemeClr val="bg1"/>
                </a:solidFill>
              </a:rPr>
              <a:t>Plan </a:t>
            </a:r>
            <a:r>
              <a:rPr lang="en-GB" dirty="0" smtClean="0">
                <a:solidFill>
                  <a:schemeClr val="bg1"/>
                </a:solidFill>
              </a:rPr>
              <a:t>Integration</a:t>
            </a:r>
          </a:p>
          <a:p>
            <a:r>
              <a:rPr lang="en-GB" dirty="0" smtClean="0"/>
              <a:t>Compelling </a:t>
            </a:r>
            <a:r>
              <a:rPr lang="en-GB" dirty="0"/>
              <a:t>Value Proposition: Emphasized quality and community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Foundation </a:t>
            </a:r>
            <a:r>
              <a:rPr lang="en-GB" dirty="0"/>
              <a:t>for Growth: Data-driven approach for sustainable success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Conclusion</a:t>
            </a:r>
          </a:p>
          <a:p>
            <a:r>
              <a:rPr lang="en-GB" dirty="0" smtClean="0"/>
              <a:t>Strategic </a:t>
            </a:r>
            <a:r>
              <a:rPr lang="en-GB" dirty="0"/>
              <a:t>Positioning: Well-prepared to thrive in competitive market</a:t>
            </a:r>
            <a:r>
              <a:rPr lang="en-GB" dirty="0" smtClean="0"/>
              <a:t>.</a:t>
            </a:r>
          </a:p>
          <a:p>
            <a:r>
              <a:rPr lang="en-GB" dirty="0" smtClean="0"/>
              <a:t>Customer-Centric </a:t>
            </a:r>
            <a:r>
              <a:rPr lang="en-GB" dirty="0"/>
              <a:t>Approach: Ensures long-term satisfaction and loyalty.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5882" y="1293697"/>
            <a:ext cx="3342221" cy="4870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929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21" y="2336872"/>
            <a:ext cx="11102376" cy="4246807"/>
          </a:xfrm>
        </p:spPr>
        <p:txBody>
          <a:bodyPr>
            <a:normAutofit fontScale="47500" lnSpcReduction="20000"/>
          </a:bodyPr>
          <a:lstStyle/>
          <a:p>
            <a:pPr algn="just"/>
            <a:r>
              <a:rPr lang="en-GB" dirty="0"/>
              <a:t>Alford, P. and Page, S.J. (2015) 'Marketing technology for adoption by small business,' Service Industries Journal/the Service Industries Journal, 35(11–12), pp. 655–669. https://doi.org/10.1080/02642069.2015.1062884. </a:t>
            </a:r>
            <a:endParaRPr lang="en-GB" dirty="0" smtClean="0"/>
          </a:p>
          <a:p>
            <a:pPr algn="just"/>
            <a:r>
              <a:rPr lang="en-GB" dirty="0" smtClean="0"/>
              <a:t>Crick</a:t>
            </a:r>
            <a:r>
              <a:rPr lang="en-GB" dirty="0"/>
              <a:t>, J.M. (2023) '</a:t>
            </a:r>
            <a:r>
              <a:rPr lang="en-GB" dirty="0" err="1"/>
              <a:t>Analyzing</a:t>
            </a:r>
            <a:r>
              <a:rPr lang="en-GB" dirty="0"/>
              <a:t> survey data in marketing research: A guide for academics and postgraduate students,' Journal of Strategic Marketing, pp. 1–13. https://doi.org/10.1080/0965254x.2023.2176533. </a:t>
            </a:r>
            <a:endParaRPr lang="en-GB" dirty="0" smtClean="0"/>
          </a:p>
          <a:p>
            <a:pPr algn="just"/>
            <a:r>
              <a:rPr lang="en-GB" dirty="0" err="1" smtClean="0"/>
              <a:t>Gilboa</a:t>
            </a:r>
            <a:r>
              <a:rPr lang="en-GB" dirty="0"/>
              <a:t>, S., </a:t>
            </a:r>
            <a:r>
              <a:rPr lang="en-GB" dirty="0" err="1"/>
              <a:t>Seger</a:t>
            </a:r>
            <a:r>
              <a:rPr lang="en-GB" dirty="0"/>
              <a:t>-Guttmann, T. and </a:t>
            </a:r>
            <a:r>
              <a:rPr lang="en-GB" dirty="0" err="1"/>
              <a:t>Mimran</a:t>
            </a:r>
            <a:r>
              <a:rPr lang="en-GB" dirty="0"/>
              <a:t>, O. (2019) 'The unique role of relationship marketing in small businesses’ customer experience,' Journal of Retailing and Consumer Services, 51, pp. 152–164. https://doi.org/10.1016/j.jretconser.2019.06.004. </a:t>
            </a:r>
            <a:endParaRPr lang="en-GB" dirty="0" smtClean="0"/>
          </a:p>
          <a:p>
            <a:pPr algn="just"/>
            <a:r>
              <a:rPr lang="en-GB" dirty="0" smtClean="0"/>
              <a:t>Green</a:t>
            </a:r>
            <a:r>
              <a:rPr lang="en-GB" dirty="0"/>
              <a:t>, P.E., Johnson, R.M. and Neal, W.D. (2004) 'The Journal of Marketing Research: Its Initiation, Growth, and Knowledge Dissemination,' in International series in quantitative marketing, pp. 245–264. https://doi.org/10.1007/978-0-387-28692-1_12. </a:t>
            </a:r>
            <a:endParaRPr lang="en-GB" dirty="0" smtClean="0"/>
          </a:p>
          <a:p>
            <a:pPr algn="just"/>
            <a:r>
              <a:rPr lang="en-GB" dirty="0" err="1" smtClean="0"/>
              <a:t>Jaakkola</a:t>
            </a:r>
            <a:r>
              <a:rPr lang="en-GB" dirty="0"/>
              <a:t>, E. and </a:t>
            </a:r>
            <a:r>
              <a:rPr lang="en-GB" dirty="0" err="1"/>
              <a:t>Vargo</a:t>
            </a:r>
            <a:r>
              <a:rPr lang="en-GB" dirty="0"/>
              <a:t>, S.L. (2021) 'Assessing and enhancing the impact potential of marketing articles,' AMS Review, 11(3–4), pp. 407–415. https://doi.org/10.1007/s13162-021-00219-7. </a:t>
            </a:r>
            <a:endParaRPr lang="en-GB" dirty="0" smtClean="0"/>
          </a:p>
          <a:p>
            <a:pPr algn="just"/>
            <a:r>
              <a:rPr lang="en-GB" dirty="0" err="1" smtClean="0"/>
              <a:t>Jardon</a:t>
            </a:r>
            <a:r>
              <a:rPr lang="en-GB" dirty="0"/>
              <a:t>, C.M. and Martinez-</a:t>
            </a:r>
            <a:r>
              <a:rPr lang="en-GB" dirty="0" err="1"/>
              <a:t>Cobas</a:t>
            </a:r>
            <a:r>
              <a:rPr lang="en-GB" dirty="0"/>
              <a:t>, X. (2022) 'Leadership and marketing capabilities in small businesses of subsistence marketplaces,' SAGE Open, 12(2), p. 215824402210799. https://doi.org/10.1177/21582440221079935. </a:t>
            </a:r>
            <a:endParaRPr lang="en-GB" dirty="0" smtClean="0"/>
          </a:p>
          <a:p>
            <a:pPr algn="just"/>
            <a:r>
              <a:rPr lang="en-GB" dirty="0" smtClean="0"/>
              <a:t>Jones</a:t>
            </a:r>
            <a:r>
              <a:rPr lang="en-GB" dirty="0"/>
              <a:t>, R. and Rowley, J. (2011) 'Entrepreneurial marketing in small businesses: A conceptual exploration,' International Small Business Journal, 29(1), pp. 25–36. https://doi.org/10.1177/0266242610369743. </a:t>
            </a:r>
            <a:endParaRPr lang="en-GB" dirty="0" smtClean="0"/>
          </a:p>
          <a:p>
            <a:pPr algn="just"/>
            <a:r>
              <a:rPr lang="en-GB" dirty="0" smtClean="0"/>
              <a:t>Morgan</a:t>
            </a:r>
            <a:r>
              <a:rPr lang="en-GB" dirty="0"/>
              <a:t>, N.A. (2011) 'Marketing and business performance,' Journal of the Academy of Marketing Science, 40(1), pp. 102–119. https://doi.org/10.1007/s11747-011-0279-9. </a:t>
            </a:r>
            <a:endParaRPr lang="en-GB" dirty="0" smtClean="0"/>
          </a:p>
          <a:p>
            <a:pPr algn="just"/>
            <a:r>
              <a:rPr lang="en-GB" dirty="0" err="1" smtClean="0"/>
              <a:t>Pugna</a:t>
            </a:r>
            <a:r>
              <a:rPr lang="en-GB" dirty="0"/>
              <a:t>, A. et al. (2016) 'Small business owners undertaking organized marketing activities: out of need or available resources?,' Procedia Computer Science, 91, pp. 306–313. https://doi.org/10.1016/j.procs.2016.07.083. </a:t>
            </a:r>
            <a:endParaRPr lang="en-GB" dirty="0" smtClean="0"/>
          </a:p>
          <a:p>
            <a:pPr algn="just"/>
            <a:r>
              <a:rPr lang="en-GB" dirty="0" smtClean="0"/>
              <a:t>'The </a:t>
            </a:r>
            <a:r>
              <a:rPr lang="en-GB" dirty="0"/>
              <a:t>‘Journal of Marketing Research’: Its Initiation, Growth, and Knowledge Dissemination on JSTOR' (no date) www.jstor.org [Preprint]. https://www.jstor.org/stable/30038831. </a:t>
            </a:r>
            <a:endParaRPr lang="en-GB" dirty="0" smtClean="0"/>
          </a:p>
          <a:p>
            <a:pPr algn="just"/>
            <a:r>
              <a:rPr lang="en-GB" dirty="0" smtClean="0"/>
              <a:t>Thrasher</a:t>
            </a:r>
            <a:r>
              <a:rPr lang="en-GB" dirty="0"/>
              <a:t>, S.D. and McNabb, D.E. (2014) 'What Small Businesses Identify as their Marketing Challenges: A Narrow or Broad View of Marketing?,' in Developments in marketing science: proceedings of the Academy of Marketing Science, pp. 558–564. https://doi.org/10.1007/978-3-319-13159-7_121.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43861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96</TotalTime>
  <Words>1392</Words>
  <Application>Microsoft Office PowerPoint</Application>
  <PresentationFormat>Widescreen</PresentationFormat>
  <Paragraphs>111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Trebuchet MS</vt:lpstr>
      <vt:lpstr>Berlin</vt:lpstr>
      <vt:lpstr>Sharmin Hussain Choudhury</vt:lpstr>
      <vt:lpstr>Introduction</vt:lpstr>
      <vt:lpstr>Product/Service Description</vt:lpstr>
      <vt:lpstr>Business Aims and Objectives</vt:lpstr>
      <vt:lpstr>Financial Overview and Mission Statement</vt:lpstr>
      <vt:lpstr>Morning Mug Marketing Strategy </vt:lpstr>
      <vt:lpstr>4 P’s</vt:lpstr>
      <vt:lpstr>Market Research Overview</vt:lpstr>
      <vt:lpstr>Key Findings and Future Strategies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upul</dc:creator>
  <cp:lastModifiedBy>upul</cp:lastModifiedBy>
  <cp:revision>10</cp:revision>
  <dcterms:created xsi:type="dcterms:W3CDTF">2024-06-15T15:11:58Z</dcterms:created>
  <dcterms:modified xsi:type="dcterms:W3CDTF">2024-06-15T16:49:39Z</dcterms:modified>
</cp:coreProperties>
</file>