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1" r:id="rId1"/>
  </p:sldMasterIdLst>
  <p:notesMasterIdLst>
    <p:notesMasterId r:id="rId47"/>
  </p:notesMasterIdLst>
  <p:sldIdLst>
    <p:sldId id="256" r:id="rId2"/>
    <p:sldId id="257" r:id="rId3"/>
    <p:sldId id="258" r:id="rId4"/>
    <p:sldId id="304" r:id="rId5"/>
    <p:sldId id="260" r:id="rId6"/>
    <p:sldId id="262" r:id="rId7"/>
    <p:sldId id="294" r:id="rId8"/>
    <p:sldId id="302" r:id="rId9"/>
    <p:sldId id="312" r:id="rId10"/>
    <p:sldId id="314" r:id="rId11"/>
    <p:sldId id="315" r:id="rId12"/>
    <p:sldId id="316" r:id="rId13"/>
    <p:sldId id="273" r:id="rId14"/>
    <p:sldId id="317" r:id="rId15"/>
    <p:sldId id="318" r:id="rId16"/>
    <p:sldId id="319" r:id="rId17"/>
    <p:sldId id="303" r:id="rId18"/>
    <p:sldId id="270" r:id="rId19"/>
    <p:sldId id="272" r:id="rId20"/>
    <p:sldId id="289" r:id="rId21"/>
    <p:sldId id="290" r:id="rId22"/>
    <p:sldId id="288" r:id="rId23"/>
    <p:sldId id="321" r:id="rId24"/>
    <p:sldId id="292" r:id="rId25"/>
    <p:sldId id="274" r:id="rId26"/>
    <p:sldId id="275" r:id="rId27"/>
    <p:sldId id="276" r:id="rId28"/>
    <p:sldId id="277" r:id="rId29"/>
    <p:sldId id="278" r:id="rId30"/>
    <p:sldId id="279" r:id="rId31"/>
    <p:sldId id="280" r:id="rId32"/>
    <p:sldId id="281" r:id="rId33"/>
    <p:sldId id="293" r:id="rId34"/>
    <p:sldId id="282" r:id="rId35"/>
    <p:sldId id="283" r:id="rId36"/>
    <p:sldId id="284" r:id="rId37"/>
    <p:sldId id="305" r:id="rId38"/>
    <p:sldId id="306" r:id="rId39"/>
    <p:sldId id="307" r:id="rId40"/>
    <p:sldId id="308" r:id="rId41"/>
    <p:sldId id="309" r:id="rId42"/>
    <p:sldId id="310" r:id="rId43"/>
    <p:sldId id="311" r:id="rId44"/>
    <p:sldId id="322" r:id="rId45"/>
    <p:sldId id="267"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7" autoAdjust="0"/>
    <p:restoredTop sz="94660"/>
  </p:normalViewPr>
  <p:slideViewPr>
    <p:cSldViewPr snapToGrid="0">
      <p:cViewPr varScale="1">
        <p:scale>
          <a:sx n="67" d="100"/>
          <a:sy n="67" d="100"/>
        </p:scale>
        <p:origin x="452" y="56"/>
      </p:cViewPr>
      <p:guideLst/>
    </p:cSldViewPr>
  </p:slideViewPr>
  <p:notesTextViewPr>
    <p:cViewPr>
      <p:scale>
        <a:sx n="1" d="1"/>
        <a:sy n="1" d="1"/>
      </p:scale>
      <p:origin x="0" y="0"/>
    </p:cViewPr>
  </p:notesTextViewPr>
  <p:sorterViewPr>
    <p:cViewPr>
      <p:scale>
        <a:sx n="100" d="100"/>
        <a:sy n="100" d="100"/>
      </p:scale>
      <p:origin x="0" y="-13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09CBE-1CF3-40EC-92F2-06543596DEF6}" type="datetimeFigureOut">
              <a:rPr lang="en-GB" smtClean="0"/>
              <a:t>07/06/2022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FAD22-66E1-49F3-BFCB-542D18B609EA}" type="slidenum">
              <a:rPr lang="en-GB" smtClean="0"/>
              <a:t>‹#›</a:t>
            </a:fld>
            <a:endParaRPr lang="en-GB"/>
          </a:p>
        </p:txBody>
      </p:sp>
    </p:spTree>
    <p:extLst>
      <p:ext uri="{BB962C8B-B14F-4D97-AF65-F5344CB8AC3E}">
        <p14:creationId xmlns:p14="http://schemas.microsoft.com/office/powerpoint/2010/main" val="3130486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6</a:t>
            </a:fld>
            <a:endParaRPr lang="en-GB"/>
          </a:p>
        </p:txBody>
      </p:sp>
    </p:spTree>
    <p:extLst>
      <p:ext uri="{BB962C8B-B14F-4D97-AF65-F5344CB8AC3E}">
        <p14:creationId xmlns:p14="http://schemas.microsoft.com/office/powerpoint/2010/main" val="2011273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18</a:t>
            </a:fld>
            <a:endParaRPr lang="en-GB"/>
          </a:p>
        </p:txBody>
      </p:sp>
    </p:spTree>
    <p:extLst>
      <p:ext uri="{BB962C8B-B14F-4D97-AF65-F5344CB8AC3E}">
        <p14:creationId xmlns:p14="http://schemas.microsoft.com/office/powerpoint/2010/main" val="204092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25</a:t>
            </a:fld>
            <a:endParaRPr lang="en-GB"/>
          </a:p>
        </p:txBody>
      </p:sp>
    </p:spTree>
    <p:extLst>
      <p:ext uri="{BB962C8B-B14F-4D97-AF65-F5344CB8AC3E}">
        <p14:creationId xmlns:p14="http://schemas.microsoft.com/office/powerpoint/2010/main" val="2455421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26</a:t>
            </a:fld>
            <a:endParaRPr lang="en-GB"/>
          </a:p>
        </p:txBody>
      </p:sp>
    </p:spTree>
    <p:extLst>
      <p:ext uri="{BB962C8B-B14F-4D97-AF65-F5344CB8AC3E}">
        <p14:creationId xmlns:p14="http://schemas.microsoft.com/office/powerpoint/2010/main" val="3879128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27</a:t>
            </a:fld>
            <a:endParaRPr lang="en-GB"/>
          </a:p>
        </p:txBody>
      </p:sp>
    </p:spTree>
    <p:extLst>
      <p:ext uri="{BB962C8B-B14F-4D97-AF65-F5344CB8AC3E}">
        <p14:creationId xmlns:p14="http://schemas.microsoft.com/office/powerpoint/2010/main" val="968058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29</a:t>
            </a:fld>
            <a:endParaRPr lang="en-GB"/>
          </a:p>
        </p:txBody>
      </p:sp>
    </p:spTree>
    <p:extLst>
      <p:ext uri="{BB962C8B-B14F-4D97-AF65-F5344CB8AC3E}">
        <p14:creationId xmlns:p14="http://schemas.microsoft.com/office/powerpoint/2010/main" val="335839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31</a:t>
            </a:fld>
            <a:endParaRPr lang="en-GB"/>
          </a:p>
        </p:txBody>
      </p:sp>
    </p:spTree>
    <p:extLst>
      <p:ext uri="{BB962C8B-B14F-4D97-AF65-F5344CB8AC3E}">
        <p14:creationId xmlns:p14="http://schemas.microsoft.com/office/powerpoint/2010/main" val="14005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33</a:t>
            </a:fld>
            <a:endParaRPr lang="en-GB"/>
          </a:p>
        </p:txBody>
      </p:sp>
    </p:spTree>
    <p:extLst>
      <p:ext uri="{BB962C8B-B14F-4D97-AF65-F5344CB8AC3E}">
        <p14:creationId xmlns:p14="http://schemas.microsoft.com/office/powerpoint/2010/main" val="327936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3881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3106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8749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925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000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804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5829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341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213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1021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9161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780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7555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4195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189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0820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9798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6/7/2022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0849523"/>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jp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LOvrkkj_T-I"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oiNw92lD-5o" TargetMode="External"/><Relationship Id="rId2" Type="http://schemas.openxmlformats.org/officeDocument/2006/relationships/hyperlink" Target="https://www.youtube.com/watch?v=cHSgkZsCgtw" TargetMode="External"/><Relationship Id="rId1" Type="http://schemas.openxmlformats.org/officeDocument/2006/relationships/slideLayout" Target="../slideLayouts/slideLayout2.xml"/><Relationship Id="rId5" Type="http://schemas.openxmlformats.org/officeDocument/2006/relationships/hyperlink" Target="https://www.youtube.com/watch?v=PPZZQ0fmI2Y" TargetMode="External"/><Relationship Id="rId4" Type="http://schemas.openxmlformats.org/officeDocument/2006/relationships/hyperlink" Target="https://www.youtube.com/watch?v=BaJnlMYNDv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s://livinginternet.com/i/ii_mcluhan.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gCr2binb4Fs" TargetMode="External"/><Relationship Id="rId2" Type="http://schemas.openxmlformats.org/officeDocument/2006/relationships/slideLayout" Target="../slideLayouts/slideLayout2.xml"/><Relationship Id="rId1" Type="http://schemas.openxmlformats.org/officeDocument/2006/relationships/video" Target="https://www.youtube.com/embed/gCr2binb4Fs" TargetMode="External"/><Relationship Id="rId5" Type="http://schemas.openxmlformats.org/officeDocument/2006/relationships/image" Target="../media/image24.jpeg"/><Relationship Id="rId4" Type="http://schemas.openxmlformats.org/officeDocument/2006/relationships/hyperlink" Target="https://www.youtube.com/watch?v=Ko6J9v1C9zE"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en.wikipedia.org/wiki/Natural_environment" TargetMode="External"/><Relationship Id="rId3" Type="http://schemas.openxmlformats.org/officeDocument/2006/relationships/hyperlink" Target="https://en.wikipedia.org/wiki/Water_pollution" TargetMode="External"/><Relationship Id="rId7" Type="http://schemas.openxmlformats.org/officeDocument/2006/relationships/hyperlink" Target="https://en.wikipedia.org/wiki/Employment" TargetMode="External"/><Relationship Id="rId2" Type="http://schemas.openxmlformats.org/officeDocument/2006/relationships/hyperlink" Target="https://en.wikipedia.org/wiki/Global_warming" TargetMode="External"/><Relationship Id="rId1" Type="http://schemas.openxmlformats.org/officeDocument/2006/relationships/slideLayout" Target="../slideLayouts/slideLayout2.xml"/><Relationship Id="rId6" Type="http://schemas.openxmlformats.org/officeDocument/2006/relationships/hyperlink" Target="https://en.wikipedia.org/wiki/Business" TargetMode="External"/><Relationship Id="rId11" Type="http://schemas.openxmlformats.org/officeDocument/2006/relationships/hyperlink" Target="https://en.wikipedia.org/wiki/Political_globalization" TargetMode="External"/><Relationship Id="rId5" Type="http://schemas.openxmlformats.org/officeDocument/2006/relationships/hyperlink" Target="https://en.wikipedia.org/wiki/Overfishing" TargetMode="External"/><Relationship Id="rId10" Type="http://schemas.openxmlformats.org/officeDocument/2006/relationships/hyperlink" Target="https://en.wikipedia.org/wiki/Cultural_globalization" TargetMode="External"/><Relationship Id="rId4" Type="http://schemas.openxmlformats.org/officeDocument/2006/relationships/hyperlink" Target="https://en.wikipedia.org/wiki/Air_pollution" TargetMode="External"/><Relationship Id="rId9" Type="http://schemas.openxmlformats.org/officeDocument/2006/relationships/hyperlink" Target="https://en.wikipedia.org/wiki/Economic_globalization"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imf.org/external/np/exr/glossary/showTerm.asp#91" TargetMode="External"/><Relationship Id="rId2" Type="http://schemas.openxmlformats.org/officeDocument/2006/relationships/hyperlink" Target="http://tedcantle.co.uk/wp-content/uploads/2013/03/092-Intergroup-contact-theory-explained-Everett-J-2013.pdf" TargetMode="External"/><Relationship Id="rId1" Type="http://schemas.openxmlformats.org/officeDocument/2006/relationships/slideLayout" Target="../slideLayouts/slideLayout2.xml"/><Relationship Id="rId6" Type="http://schemas.openxmlformats.org/officeDocument/2006/relationships/hyperlink" Target="https://stats.oecd.org/glossary/detail.asp?ID=1121" TargetMode="External"/><Relationship Id="rId5" Type="http://schemas.openxmlformats.org/officeDocument/2006/relationships/hyperlink" Target="http://www.npr.org/2011/01/17/132942244/ikes-warning-of-military-expansion-50-years-later" TargetMode="External"/><Relationship Id="rId4" Type="http://schemas.openxmlformats.org/officeDocument/2006/relationships/hyperlink" Target="http://www.bristol.ac.uk/media-library/sites/ethnicity/migrated/documents/interculturalis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82799" y="1684870"/>
            <a:ext cx="8499476" cy="1515533"/>
          </a:xfrm>
        </p:spPr>
        <p:txBody>
          <a:bodyPr>
            <a:noAutofit/>
          </a:bodyPr>
          <a:lstStyle/>
          <a:p>
            <a:r>
              <a:rPr lang="en-GB" b="1" dirty="0">
                <a:latin typeface="Arial" panose="020B0604020202020204" pitchFamily="34" charset="0"/>
                <a:cs typeface="Arial" panose="020B0604020202020204" pitchFamily="34" charset="0"/>
              </a:rPr>
              <a:t>Communication, Communities...</a:t>
            </a:r>
          </a:p>
        </p:txBody>
      </p:sp>
      <p:sp>
        <p:nvSpPr>
          <p:cNvPr id="3" name="Subtitle 2"/>
          <p:cNvSpPr>
            <a:spLocks noGrp="1"/>
          </p:cNvSpPr>
          <p:nvPr>
            <p:ph type="subTitle" idx="1"/>
          </p:nvPr>
        </p:nvSpPr>
        <p:spPr/>
        <p:txBody>
          <a:bodyPr>
            <a:normAutofit/>
          </a:bodyPr>
          <a:lstStyle/>
          <a:p>
            <a:r>
              <a:rPr lang="en-GB" sz="4400" b="1" dirty="0">
                <a:latin typeface="Arial" panose="020B0604020202020204" pitchFamily="34" charset="0"/>
                <a:cs typeface="Arial" panose="020B0604020202020204" pitchFamily="34" charset="0"/>
              </a:rPr>
              <a:t>and Globalisation</a:t>
            </a:r>
          </a:p>
        </p:txBody>
      </p:sp>
    </p:spTree>
    <p:extLst>
      <p:ext uri="{BB962C8B-B14F-4D97-AF65-F5344CB8AC3E}">
        <p14:creationId xmlns:p14="http://schemas.microsoft.com/office/powerpoint/2010/main" val="3166343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a:t>
            </a:r>
          </a:p>
        </p:txBody>
      </p:sp>
      <p:sp>
        <p:nvSpPr>
          <p:cNvPr id="3" name="Content Placeholder 2"/>
          <p:cNvSpPr>
            <a:spLocks noGrp="1"/>
          </p:cNvSpPr>
          <p:nvPr>
            <p:ph idx="1"/>
          </p:nvPr>
        </p:nvSpPr>
        <p:spPr>
          <a:xfrm>
            <a:off x="1169985" y="2751667"/>
            <a:ext cx="10018713" cy="3124201"/>
          </a:xfrm>
        </p:spPr>
        <p:txBody>
          <a:bodyPr>
            <a:normAutofit/>
          </a:bodyPr>
          <a:lstStyle/>
          <a:p>
            <a:r>
              <a:rPr lang="en-GB" sz="3200" dirty="0">
                <a:latin typeface="Arial" panose="020B0604020202020204" pitchFamily="34" charset="0"/>
                <a:cs typeface="Arial" panose="020B0604020202020204" pitchFamily="34" charset="0"/>
              </a:rPr>
              <a:t>To enable students to gain an understanding of the changing social, cultural and political landscape that affect </a:t>
            </a:r>
            <a:r>
              <a:rPr lang="en-GB" sz="3200" b="1" dirty="0">
                <a:latin typeface="Arial" panose="020B0604020202020204" pitchFamily="34" charset="0"/>
                <a:cs typeface="Arial" panose="020B0604020202020204" pitchFamily="34" charset="0"/>
              </a:rPr>
              <a:t>community</a:t>
            </a:r>
            <a:r>
              <a:rPr lang="en-GB" sz="3200" dirty="0">
                <a:latin typeface="Arial" panose="020B0604020202020204" pitchFamily="34" charset="0"/>
                <a:cs typeface="Arial" panose="020B0604020202020204" pitchFamily="34" charset="0"/>
              </a:rPr>
              <a:t> from a global perspective.</a:t>
            </a:r>
          </a:p>
        </p:txBody>
      </p:sp>
    </p:spTree>
    <p:extLst>
      <p:ext uri="{BB962C8B-B14F-4D97-AF65-F5344CB8AC3E}">
        <p14:creationId xmlns:p14="http://schemas.microsoft.com/office/powerpoint/2010/main" val="3241987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 connected world</a:t>
            </a:r>
          </a:p>
        </p:txBody>
      </p:sp>
      <p:pic>
        <p:nvPicPr>
          <p:cNvPr id="4" name="Content Placeholder 3"/>
          <p:cNvPicPr>
            <a:picLocks noGrp="1" noChangeAspect="1"/>
          </p:cNvPicPr>
          <p:nvPr>
            <p:ph idx="1"/>
          </p:nvPr>
        </p:nvPicPr>
        <p:blipFill>
          <a:blip r:embed="rId2"/>
          <a:stretch>
            <a:fillRect/>
          </a:stretch>
        </p:blipFill>
        <p:spPr>
          <a:xfrm>
            <a:off x="2836067" y="685800"/>
            <a:ext cx="7315200" cy="5227439"/>
          </a:xfrm>
          <a:prstGeom prst="rect">
            <a:avLst/>
          </a:prstGeom>
        </p:spPr>
      </p:pic>
    </p:spTree>
    <p:extLst>
      <p:ext uri="{BB962C8B-B14F-4D97-AF65-F5344CB8AC3E}">
        <p14:creationId xmlns:p14="http://schemas.microsoft.com/office/powerpoint/2010/main" val="107776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1B5D-1E08-4503-B1C8-EC6A7F94B90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is a connected world?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do we make a definition?</a:t>
            </a:r>
            <a:endParaRPr lang="en-GB" dirty="0"/>
          </a:p>
        </p:txBody>
      </p:sp>
      <p:sp>
        <p:nvSpPr>
          <p:cNvPr id="3" name="Content Placeholder 2">
            <a:extLst>
              <a:ext uri="{FF2B5EF4-FFF2-40B4-BE49-F238E27FC236}">
                <a16:creationId xmlns:a16="http://schemas.microsoft.com/office/drawing/2014/main" id="{A5B045FF-5104-4DAE-A4AE-1A93AD2404F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Make one up</a:t>
            </a:r>
          </a:p>
          <a:p>
            <a:r>
              <a:rPr lang="en-GB" dirty="0">
                <a:latin typeface="Arial" panose="020B0604020202020204" pitchFamily="34" charset="0"/>
                <a:cs typeface="Arial" panose="020B0604020202020204" pitchFamily="34" charset="0"/>
              </a:rPr>
              <a:t>Talk to your neighbour</a:t>
            </a:r>
          </a:p>
          <a:p>
            <a:r>
              <a:rPr lang="en-GB" dirty="0">
                <a:latin typeface="Arial" panose="020B0604020202020204" pitchFamily="34" charset="0"/>
                <a:cs typeface="Arial" panose="020B0604020202020204" pitchFamily="34" charset="0"/>
              </a:rPr>
              <a:t>‘Google’ it!</a:t>
            </a:r>
          </a:p>
          <a:p>
            <a:r>
              <a:rPr lang="en-GB" dirty="0">
                <a:latin typeface="Arial" panose="020B0604020202020204" pitchFamily="34" charset="0"/>
                <a:cs typeface="Arial" panose="020B0604020202020204" pitchFamily="34" charset="0"/>
              </a:rPr>
              <a:t>Go to a library</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9891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460" y="685801"/>
            <a:ext cx="7785564" cy="597090"/>
          </a:xfrm>
        </p:spPr>
        <p:txBody>
          <a:bodyPr>
            <a:noAutofit/>
          </a:bodyPr>
          <a:lstStyle/>
          <a:p>
            <a:r>
              <a:rPr lang="en-GB" sz="4800" b="1" dirty="0"/>
              <a:t>Let’s think……</a:t>
            </a:r>
          </a:p>
        </p:txBody>
      </p:sp>
      <p:pic>
        <p:nvPicPr>
          <p:cNvPr id="11" name="Content Placeholder 10"/>
          <p:cNvPicPr>
            <a:picLocks noGrp="1" noChangeAspect="1"/>
          </p:cNvPicPr>
          <p:nvPr>
            <p:ph idx="1"/>
          </p:nvPr>
        </p:nvPicPr>
        <p:blipFill>
          <a:blip r:embed="rId2"/>
          <a:stretch>
            <a:fillRect/>
          </a:stretch>
        </p:blipFill>
        <p:spPr>
          <a:xfrm rot="21364578">
            <a:off x="88833" y="366732"/>
            <a:ext cx="4286250" cy="27432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44446">
            <a:off x="8055864" y="1028419"/>
            <a:ext cx="3894616" cy="292096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88484">
            <a:off x="7871593" y="3797369"/>
            <a:ext cx="4018614" cy="2664516"/>
          </a:xfrm>
          <a:prstGeom prst="rect">
            <a:avLst/>
          </a:prstGeom>
        </p:spPr>
      </p:pic>
      <p:sp>
        <p:nvSpPr>
          <p:cNvPr id="7" name="AutoShape 2" descr="Image result for holiday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5"/>
          <a:stretch>
            <a:fillRect/>
          </a:stretch>
        </p:blipFill>
        <p:spPr>
          <a:xfrm rot="21315970">
            <a:off x="4846432" y="3519781"/>
            <a:ext cx="2797791" cy="2924963"/>
          </a:xfrm>
          <a:prstGeom prst="rect">
            <a:avLst/>
          </a:prstGeom>
        </p:spPr>
      </p:pic>
      <p:pic>
        <p:nvPicPr>
          <p:cNvPr id="9" name="Picture 8"/>
          <p:cNvPicPr>
            <a:picLocks noChangeAspect="1"/>
          </p:cNvPicPr>
          <p:nvPr/>
        </p:nvPicPr>
        <p:blipFill>
          <a:blip r:embed="rId6"/>
          <a:stretch>
            <a:fillRect/>
          </a:stretch>
        </p:blipFill>
        <p:spPr>
          <a:xfrm>
            <a:off x="126786" y="3927384"/>
            <a:ext cx="3295792" cy="2028180"/>
          </a:xfrm>
          <a:prstGeom prst="rect">
            <a:avLst/>
          </a:prstGeom>
          <a:ln w="28575">
            <a:solidFill>
              <a:schemeClr val="tx1"/>
            </a:solidFill>
          </a:ln>
        </p:spPr>
      </p:pic>
      <p:pic>
        <p:nvPicPr>
          <p:cNvPr id="12" name="Picture 11"/>
          <p:cNvPicPr>
            <a:picLocks noChangeAspect="1"/>
          </p:cNvPicPr>
          <p:nvPr/>
        </p:nvPicPr>
        <p:blipFill>
          <a:blip r:embed="rId7"/>
          <a:stretch>
            <a:fillRect/>
          </a:stretch>
        </p:blipFill>
        <p:spPr>
          <a:xfrm rot="587797">
            <a:off x="4730369" y="1421730"/>
            <a:ext cx="2857500" cy="1600200"/>
          </a:xfrm>
          <a:prstGeom prst="rect">
            <a:avLst/>
          </a:prstGeom>
        </p:spPr>
      </p:pic>
      <p:pic>
        <p:nvPicPr>
          <p:cNvPr id="13" name="Picture 12"/>
          <p:cNvPicPr>
            <a:picLocks noChangeAspect="1"/>
          </p:cNvPicPr>
          <p:nvPr/>
        </p:nvPicPr>
        <p:blipFill>
          <a:blip r:embed="rId8"/>
          <a:stretch>
            <a:fillRect/>
          </a:stretch>
        </p:blipFill>
        <p:spPr>
          <a:xfrm>
            <a:off x="2877259" y="4113635"/>
            <a:ext cx="1743075" cy="2619375"/>
          </a:xfrm>
          <a:prstGeom prst="rect">
            <a:avLst/>
          </a:prstGeom>
        </p:spPr>
      </p:pic>
      <p:pic>
        <p:nvPicPr>
          <p:cNvPr id="3" name="Picture 2"/>
          <p:cNvPicPr>
            <a:picLocks noChangeAspect="1"/>
          </p:cNvPicPr>
          <p:nvPr/>
        </p:nvPicPr>
        <p:blipFill>
          <a:blip r:embed="rId9"/>
          <a:stretch>
            <a:fillRect/>
          </a:stretch>
        </p:blipFill>
        <p:spPr>
          <a:xfrm>
            <a:off x="10194905" y="5107531"/>
            <a:ext cx="1397903" cy="1397903"/>
          </a:xfrm>
          <a:prstGeom prst="rect">
            <a:avLst/>
          </a:prstGeom>
        </p:spPr>
      </p:pic>
      <p:pic>
        <p:nvPicPr>
          <p:cNvPr id="4" name="Picture 3"/>
          <p:cNvPicPr>
            <a:picLocks noChangeAspect="1"/>
          </p:cNvPicPr>
          <p:nvPr/>
        </p:nvPicPr>
        <p:blipFill>
          <a:blip r:embed="rId10"/>
          <a:stretch>
            <a:fillRect/>
          </a:stretch>
        </p:blipFill>
        <p:spPr>
          <a:xfrm rot="207529">
            <a:off x="72776" y="1765237"/>
            <a:ext cx="1771650" cy="1771650"/>
          </a:xfrm>
          <a:prstGeom prst="rect">
            <a:avLst/>
          </a:prstGeom>
        </p:spPr>
      </p:pic>
    </p:spTree>
    <p:extLst>
      <p:ext uri="{BB962C8B-B14F-4D97-AF65-F5344CB8AC3E}">
        <p14:creationId xmlns:p14="http://schemas.microsoft.com/office/powerpoint/2010/main" val="2003557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50628" y="215801"/>
            <a:ext cx="10918208" cy="6347443"/>
          </a:xfrm>
          <a:prstGeom prst="rect">
            <a:avLst/>
          </a:prstGeom>
        </p:spPr>
      </p:pic>
      <p:sp>
        <p:nvSpPr>
          <p:cNvPr id="5" name="Footer Placeholder 4"/>
          <p:cNvSpPr>
            <a:spLocks noGrp="1"/>
          </p:cNvSpPr>
          <p:nvPr>
            <p:ph type="ftr" sz="quarter" idx="11"/>
          </p:nvPr>
        </p:nvSpPr>
        <p:spPr>
          <a:xfrm>
            <a:off x="1289390" y="5937866"/>
            <a:ext cx="7084177" cy="365125"/>
          </a:xfrm>
        </p:spPr>
        <p:txBody>
          <a:bodyPr/>
          <a:lstStyle/>
          <a:p>
            <a:r>
              <a:rPr lang="en-US" sz="1800" dirty="0"/>
              <a:t>www.bized.2007</a:t>
            </a:r>
          </a:p>
        </p:txBody>
      </p:sp>
    </p:spTree>
    <p:extLst>
      <p:ext uri="{BB962C8B-B14F-4D97-AF65-F5344CB8AC3E}">
        <p14:creationId xmlns:p14="http://schemas.microsoft.com/office/powerpoint/2010/main" val="3169216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Globalisation?</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The process by which the world is becoming increasingly interconnected as a result of massively increased trade and cultural exchange</a:t>
            </a:r>
          </a:p>
          <a:p>
            <a:r>
              <a:rPr lang="en-GB" dirty="0">
                <a:latin typeface="Arial" panose="020B0604020202020204" pitchFamily="34" charset="0"/>
                <a:cs typeface="Arial" panose="020B0604020202020204" pitchFamily="34" charset="0"/>
              </a:rPr>
              <a:t>An increasing internationalisation of markets for goods and services, the means of production, financial systems, competition, corporations, technology and industries.                                                                     </a:t>
            </a:r>
            <a:r>
              <a:rPr lang="en-GB" sz="1800" dirty="0">
                <a:latin typeface="Arial" panose="020B0604020202020204" pitchFamily="34" charset="0"/>
                <a:cs typeface="Arial" panose="020B0604020202020204" pitchFamily="34" charset="0"/>
              </a:rPr>
              <a:t>(OECD, 2013)</a:t>
            </a:r>
          </a:p>
          <a:p>
            <a:r>
              <a:rPr lang="en-GB" dirty="0">
                <a:latin typeface="Arial" panose="020B0604020202020204" pitchFamily="34" charset="0"/>
                <a:cs typeface="Arial" panose="020B0604020202020204" pitchFamily="34" charset="0"/>
              </a:rPr>
              <a:t>Economic, social, cultural and political interdependence and interconnectedness with other parts of the world   </a:t>
            </a:r>
          </a:p>
          <a:p>
            <a:r>
              <a:rPr lang="en-GB" dirty="0">
                <a:solidFill>
                  <a:schemeClr val="tx1"/>
                </a:solidFill>
                <a:latin typeface="Arial" panose="020B0604020202020204" pitchFamily="34" charset="0"/>
                <a:cs typeface="Arial" panose="020B0604020202020204" pitchFamily="34" charset="0"/>
              </a:rPr>
              <a:t>The term is often used to describe the process by which dominant cultures exert social, political, and economic influence on other nations and cultures.</a:t>
            </a:r>
            <a:r>
              <a:rPr lang="en-GB" dirty="0">
                <a:latin typeface="Arial" panose="020B0604020202020204" pitchFamily="34" charset="0"/>
                <a:cs typeface="Arial" panose="020B0604020202020204" pitchFamily="34" charset="0"/>
              </a:rPr>
              <a:t>                    </a:t>
            </a:r>
          </a:p>
          <a:p>
            <a:endParaRPr lang="en-GB" sz="1800" dirty="0"/>
          </a:p>
          <a:p>
            <a:endParaRPr lang="en-GB" sz="1800" dirty="0"/>
          </a:p>
          <a:p>
            <a:endParaRPr lang="en-GB" sz="1800" dirty="0"/>
          </a:p>
        </p:txBody>
      </p:sp>
      <p:sp>
        <p:nvSpPr>
          <p:cNvPr id="4" name="TextBox 3">
            <a:extLst>
              <a:ext uri="{FF2B5EF4-FFF2-40B4-BE49-F238E27FC236}">
                <a16:creationId xmlns:a16="http://schemas.microsoft.com/office/drawing/2014/main" id="{C0AD2640-359C-4239-B645-9AF2C1D13221}"/>
              </a:ext>
            </a:extLst>
          </p:cNvPr>
          <p:cNvSpPr txBox="1"/>
          <p:nvPr/>
        </p:nvSpPr>
        <p:spPr>
          <a:xfrm>
            <a:off x="9896472" y="5619750"/>
            <a:ext cx="2000250" cy="276999"/>
          </a:xfrm>
          <a:prstGeom prst="rect">
            <a:avLst/>
          </a:prstGeom>
          <a:noFill/>
        </p:spPr>
        <p:txBody>
          <a:bodyPr wrap="square" rtlCol="0">
            <a:spAutoFit/>
          </a:bodyPr>
          <a:lstStyle/>
          <a:p>
            <a:pPr marL="0" indent="0">
              <a:buNone/>
            </a:pPr>
            <a:r>
              <a:rPr lang="en-GB" sz="1200" dirty="0">
                <a:latin typeface="Arial" panose="020B0604020202020204" pitchFamily="34" charset="0"/>
                <a:cs typeface="Arial" panose="020B0604020202020204" pitchFamily="34" charset="0"/>
              </a:rPr>
              <a:t>(JRF, 2011)</a:t>
            </a:r>
          </a:p>
        </p:txBody>
      </p:sp>
    </p:spTree>
    <p:extLst>
      <p:ext uri="{BB962C8B-B14F-4D97-AF65-F5344CB8AC3E}">
        <p14:creationId xmlns:p14="http://schemas.microsoft.com/office/powerpoint/2010/main" val="1891057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 Globalization Good or Bad?</a:t>
            </a:r>
          </a:p>
        </p:txBody>
      </p:sp>
      <p:sp>
        <p:nvSpPr>
          <p:cNvPr id="3" name="Content Placeholder 2"/>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What do you think?</a:t>
            </a:r>
          </a:p>
          <a:p>
            <a:r>
              <a:rPr lang="en-GB" sz="3600" dirty="0">
                <a:latin typeface="Arial" panose="020B0604020202020204" pitchFamily="34" charset="0"/>
                <a:cs typeface="Arial" panose="020B0604020202020204" pitchFamily="34" charset="0"/>
              </a:rPr>
              <a:t>Watch the following videos and take notes for class discussion</a:t>
            </a:r>
          </a:p>
        </p:txBody>
      </p:sp>
    </p:spTree>
    <p:extLst>
      <p:ext uri="{BB962C8B-B14F-4D97-AF65-F5344CB8AC3E}">
        <p14:creationId xmlns:p14="http://schemas.microsoft.com/office/powerpoint/2010/main" val="349907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616" y="122768"/>
            <a:ext cx="8534400" cy="1507067"/>
          </a:xfrm>
        </p:spPr>
        <p:txBody>
          <a:bodyPr/>
          <a:lstStyle/>
          <a:p>
            <a:pPr algn="ctr"/>
            <a:r>
              <a:rPr lang="en-GB" b="1" dirty="0">
                <a:latin typeface="Arial" panose="020B0604020202020204" pitchFamily="34" charset="0"/>
                <a:cs typeface="Arial" panose="020B0604020202020204" pitchFamily="34" charset="0"/>
              </a:rPr>
              <a:t>Who Benefits?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8300" y="1385136"/>
            <a:ext cx="3881533" cy="2911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034" y="1367033"/>
            <a:ext cx="4868281" cy="2921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939453" y="4785035"/>
            <a:ext cx="2056973"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Beverly Hills, USA</a:t>
            </a:r>
          </a:p>
        </p:txBody>
      </p:sp>
      <p:sp>
        <p:nvSpPr>
          <p:cNvPr id="4" name="Rectangle 3"/>
          <p:cNvSpPr/>
          <p:nvPr/>
        </p:nvSpPr>
        <p:spPr>
          <a:xfrm>
            <a:off x="6332406" y="4797561"/>
            <a:ext cx="2403222" cy="369332"/>
          </a:xfrm>
          <a:prstGeom prst="rect">
            <a:avLst/>
          </a:prstGeom>
        </p:spPr>
        <p:txBody>
          <a:bodyPr wrap="none">
            <a:spAutoFit/>
          </a:bodyPr>
          <a:lstStyle/>
          <a:p>
            <a:r>
              <a:rPr lang="en-GB" dirty="0" err="1">
                <a:latin typeface="Arial" panose="020B0604020202020204" pitchFamily="34" charset="0"/>
                <a:cs typeface="Arial" panose="020B0604020202020204" pitchFamily="34" charset="0"/>
              </a:rPr>
              <a:t>Agbogbloshie</a:t>
            </a:r>
            <a:r>
              <a:rPr lang="en-GB" dirty="0">
                <a:latin typeface="Arial" panose="020B0604020202020204" pitchFamily="34" charset="0"/>
                <a:cs typeface="Arial" panose="020B0604020202020204" pitchFamily="34" charset="0"/>
              </a:rPr>
              <a:t>, Ghana</a:t>
            </a:r>
          </a:p>
        </p:txBody>
      </p:sp>
      <p:sp>
        <p:nvSpPr>
          <p:cNvPr id="5" name="TextBox 4"/>
          <p:cNvSpPr txBox="1"/>
          <p:nvPr/>
        </p:nvSpPr>
        <p:spPr>
          <a:xfrm>
            <a:off x="2941924" y="5675727"/>
            <a:ext cx="4987263"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Nationally and internationally?</a:t>
            </a:r>
          </a:p>
        </p:txBody>
      </p:sp>
    </p:spTree>
    <p:extLst>
      <p:ext uri="{BB962C8B-B14F-4D97-AF65-F5344CB8AC3E}">
        <p14:creationId xmlns:p14="http://schemas.microsoft.com/office/powerpoint/2010/main" val="357086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p:txBody>
          <a:bodyPr/>
          <a:lstStyle/>
          <a:p>
            <a:pPr eaLnBrk="1" hangingPunct="1"/>
            <a:r>
              <a:rPr lang="en-US" altLang="en-US" b="1" dirty="0">
                <a:latin typeface="Arial" panose="020B0604020202020204" pitchFamily="34" charset="0"/>
                <a:cs typeface="Arial" panose="020B0604020202020204" pitchFamily="34" charset="0"/>
              </a:rPr>
              <a:t>Three Major Types of Theory</a:t>
            </a:r>
          </a:p>
        </p:txBody>
      </p:sp>
      <p:sp>
        <p:nvSpPr>
          <p:cNvPr id="21507" name="Rectangle 3"/>
          <p:cNvSpPr>
            <a:spLocks noGrp="1" noRot="1" noChangeArrowheads="1"/>
          </p:cNvSpPr>
          <p:nvPr>
            <p:ph idx="1"/>
          </p:nvPr>
        </p:nvSpPr>
        <p:spPr/>
        <p:txBody>
          <a:bodyPr>
            <a:normAutofit lnSpcReduction="10000"/>
          </a:bodyPr>
          <a:lstStyle/>
          <a:p>
            <a:pPr eaLnBrk="1" hangingPunct="1"/>
            <a:r>
              <a:rPr lang="en-US" altLang="en-US" sz="3600" dirty="0">
                <a:solidFill>
                  <a:schemeClr val="tx1"/>
                </a:solidFill>
                <a:latin typeface="Arial" panose="020B0604020202020204" pitchFamily="34" charset="0"/>
                <a:cs typeface="Arial" panose="020B0604020202020204" pitchFamily="34" charset="0"/>
              </a:rPr>
              <a:t>Cultural Theory</a:t>
            </a:r>
          </a:p>
          <a:p>
            <a:pPr eaLnBrk="1" hangingPunct="1">
              <a:buFontTx/>
              <a:buNone/>
            </a:pPr>
            <a:endParaRPr lang="en-US" altLang="en-US" sz="3600" dirty="0">
              <a:solidFill>
                <a:schemeClr val="tx1"/>
              </a:solidFill>
              <a:latin typeface="Arial" panose="020B0604020202020204" pitchFamily="34" charset="0"/>
              <a:cs typeface="Arial" panose="020B0604020202020204" pitchFamily="34" charset="0"/>
            </a:endParaRPr>
          </a:p>
          <a:p>
            <a:pPr eaLnBrk="1" hangingPunct="1"/>
            <a:r>
              <a:rPr lang="en-US" altLang="en-US" sz="3600" dirty="0">
                <a:solidFill>
                  <a:schemeClr val="tx1"/>
                </a:solidFill>
                <a:latin typeface="Arial" panose="020B0604020202020204" pitchFamily="34" charset="0"/>
                <a:cs typeface="Arial" panose="020B0604020202020204" pitchFamily="34" charset="0"/>
              </a:rPr>
              <a:t>Economic Theory</a:t>
            </a:r>
          </a:p>
          <a:p>
            <a:pPr eaLnBrk="1" hangingPunct="1">
              <a:buFontTx/>
              <a:buNone/>
            </a:pPr>
            <a:endParaRPr lang="en-US" altLang="en-US" sz="3600" dirty="0">
              <a:solidFill>
                <a:schemeClr val="tx1"/>
              </a:solidFill>
              <a:latin typeface="Arial" panose="020B0604020202020204" pitchFamily="34" charset="0"/>
              <a:cs typeface="Arial" panose="020B0604020202020204" pitchFamily="34" charset="0"/>
            </a:endParaRPr>
          </a:p>
          <a:p>
            <a:pPr eaLnBrk="1" hangingPunct="1"/>
            <a:r>
              <a:rPr lang="en-US" altLang="en-US" sz="3600" dirty="0">
                <a:solidFill>
                  <a:schemeClr val="tx1"/>
                </a:solidFill>
                <a:latin typeface="Arial" panose="020B0604020202020204" pitchFamily="34" charset="0"/>
                <a:cs typeface="Arial" panose="020B0604020202020204" pitchFamily="34" charset="0"/>
              </a:rPr>
              <a:t>Political Theory</a:t>
            </a:r>
          </a:p>
        </p:txBody>
      </p:sp>
    </p:spTree>
    <p:extLst>
      <p:ext uri="{BB962C8B-B14F-4D97-AF65-F5344CB8AC3E}">
        <p14:creationId xmlns:p14="http://schemas.microsoft.com/office/powerpoint/2010/main" val="229943184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a:xfrm>
            <a:off x="1410652" y="1101744"/>
            <a:ext cx="8534400" cy="1507067"/>
          </a:xfrm>
        </p:spPr>
        <p:txBody>
          <a:bodyPr/>
          <a:lstStyle/>
          <a:p>
            <a:r>
              <a:rPr lang="en-US" altLang="en-US" b="1" dirty="0">
                <a:latin typeface="Arial" panose="020B0604020202020204" pitchFamily="34" charset="0"/>
                <a:cs typeface="Arial" panose="020B0604020202020204" pitchFamily="34" charset="0"/>
              </a:rPr>
              <a:t>Cultural Theory – </a:t>
            </a:r>
            <a:r>
              <a:rPr lang="en-GB" b="1" dirty="0">
                <a:latin typeface="Arial" panose="020B0604020202020204" pitchFamily="34" charset="0"/>
                <a:cs typeface="Arial" panose="020B0604020202020204" pitchFamily="34" charset="0"/>
              </a:rPr>
              <a:t>Jan </a:t>
            </a:r>
            <a:r>
              <a:rPr lang="en-US" altLang="en-US" b="1" dirty="0" err="1">
                <a:latin typeface="Arial" panose="020B0604020202020204" pitchFamily="34" charset="0"/>
                <a:cs typeface="Arial" panose="020B0604020202020204" pitchFamily="34" charset="0"/>
              </a:rPr>
              <a:t>Pieterse</a:t>
            </a:r>
            <a:endParaRPr lang="en-US" altLang="en-US" b="1" dirty="0">
              <a:latin typeface="Arial" panose="020B0604020202020204" pitchFamily="34" charset="0"/>
              <a:cs typeface="Arial" panose="020B0604020202020204" pitchFamily="34" charset="0"/>
            </a:endParaRPr>
          </a:p>
        </p:txBody>
      </p:sp>
      <p:sp>
        <p:nvSpPr>
          <p:cNvPr id="23555" name="Rectangle 3"/>
          <p:cNvSpPr>
            <a:spLocks noGrp="1" noRot="1" noChangeArrowheads="1"/>
          </p:cNvSpPr>
          <p:nvPr>
            <p:ph idx="1"/>
          </p:nvPr>
        </p:nvSpPr>
        <p:spPr>
          <a:xfrm>
            <a:off x="621532" y="2453794"/>
            <a:ext cx="10866657" cy="4030134"/>
          </a:xfrm>
        </p:spPr>
        <p:txBody>
          <a:bodyPr>
            <a:normAutofit lnSpcReduction="10000"/>
          </a:bodyPr>
          <a:lstStyle/>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a:t>
            </a:r>
            <a:r>
              <a:rPr lang="en-US" altLang="en-US" sz="2800" dirty="0" err="1">
                <a:solidFill>
                  <a:schemeClr val="tx1"/>
                </a:solidFill>
                <a:latin typeface="Arial" panose="020B0604020202020204" pitchFamily="34" charset="0"/>
                <a:cs typeface="Arial" panose="020B0604020202020204" pitchFamily="34" charset="0"/>
              </a:rPr>
              <a:t>differentialism</a:t>
            </a:r>
            <a:r>
              <a:rPr lang="en-US" altLang="en-US" sz="2800" dirty="0">
                <a:solidFill>
                  <a:schemeClr val="tx1"/>
                </a:solidFill>
                <a:latin typeface="Arial" panose="020B0604020202020204" pitchFamily="34" charset="0"/>
                <a:cs typeface="Arial" panose="020B0604020202020204" pitchFamily="34" charset="0"/>
              </a:rPr>
              <a:t> – cultures unaffected by globalization &amp; closed.</a:t>
            </a:r>
          </a:p>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convergence - increasing sameness in the direction of dominant groups.</a:t>
            </a:r>
          </a:p>
          <a:p>
            <a:pPr lvl="1" eaLnBrk="1" hangingPunct="1">
              <a:lnSpc>
                <a:spcPct val="80000"/>
              </a:lnSpc>
              <a:spcAft>
                <a:spcPct val="15000"/>
              </a:spcAft>
            </a:pPr>
            <a:r>
              <a:rPr lang="en-US" altLang="en-US" sz="2200" dirty="0">
                <a:solidFill>
                  <a:schemeClr val="tx1"/>
                </a:solidFill>
                <a:latin typeface="Arial" panose="020B0604020202020204" pitchFamily="34" charset="0"/>
                <a:cs typeface="Arial" panose="020B0604020202020204" pitchFamily="34" charset="0"/>
              </a:rPr>
              <a:t>Example – </a:t>
            </a:r>
            <a:r>
              <a:rPr lang="en-US" altLang="en-US" sz="2200" dirty="0" err="1">
                <a:solidFill>
                  <a:schemeClr val="tx1"/>
                </a:solidFill>
                <a:latin typeface="Arial" panose="020B0604020202020204" pitchFamily="34" charset="0"/>
                <a:cs typeface="Arial" panose="020B0604020202020204" pitchFamily="34" charset="0"/>
              </a:rPr>
              <a:t>McDonalization</a:t>
            </a:r>
            <a:r>
              <a:rPr lang="en-US" altLang="en-US" sz="2200" dirty="0">
                <a:solidFill>
                  <a:schemeClr val="tx1"/>
                </a:solidFill>
                <a:latin typeface="Arial" panose="020B0604020202020204" pitchFamily="34" charset="0"/>
                <a:cs typeface="Arial" panose="020B0604020202020204" pitchFamily="34" charset="0"/>
              </a:rPr>
              <a:t>, influenced by Weber.</a:t>
            </a:r>
            <a:r>
              <a:rPr lang="en-US" altLang="en-US" sz="2000" dirty="0">
                <a:solidFill>
                  <a:schemeClr val="tx1"/>
                </a:solidFill>
                <a:latin typeface="Arial" panose="020B0604020202020204" pitchFamily="34" charset="0"/>
                <a:cs typeface="Arial" panose="020B0604020202020204" pitchFamily="34" charset="0"/>
              </a:rPr>
              <a:t> </a:t>
            </a:r>
          </a:p>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hybridization - mixing of cultures, producing new and unique cultures.  A key concept is </a:t>
            </a:r>
            <a:r>
              <a:rPr lang="en-US" altLang="en-US" sz="2800" dirty="0" err="1">
                <a:solidFill>
                  <a:schemeClr val="tx1"/>
                </a:solidFill>
                <a:latin typeface="Arial" panose="020B0604020202020204" pitchFamily="34" charset="0"/>
                <a:cs typeface="Arial" panose="020B0604020202020204" pitchFamily="34" charset="0"/>
              </a:rPr>
              <a:t>glocalization</a:t>
            </a:r>
            <a:r>
              <a:rPr lang="en-US" altLang="en-US" sz="2800" dirty="0">
                <a:solidFill>
                  <a:schemeClr val="tx1"/>
                </a:solidFill>
                <a:latin typeface="Arial" panose="020B0604020202020204" pitchFamily="34" charset="0"/>
                <a:cs typeface="Arial" panose="020B0604020202020204" pitchFamily="34" charset="0"/>
              </a:rPr>
              <a:t>.</a:t>
            </a:r>
          </a:p>
          <a:p>
            <a:pPr lvl="1" eaLnBrk="1" hangingPunct="1">
              <a:lnSpc>
                <a:spcPct val="80000"/>
              </a:lnSpc>
              <a:spcAft>
                <a:spcPct val="15000"/>
              </a:spcAft>
            </a:pPr>
            <a:r>
              <a:rPr lang="en-US" altLang="en-US" sz="2200" dirty="0">
                <a:solidFill>
                  <a:schemeClr val="tx1"/>
                </a:solidFill>
                <a:latin typeface="Arial" panose="020B0604020202020204" pitchFamily="34" charset="0"/>
                <a:cs typeface="Arial" panose="020B0604020202020204" pitchFamily="34" charset="0"/>
              </a:rPr>
              <a:t>Hybridization: emphasizes increasing diversity associated with the unique mixtures of the global and the local (</a:t>
            </a:r>
            <a:r>
              <a:rPr lang="en-US" altLang="en-US" sz="2200" dirty="0" err="1">
                <a:solidFill>
                  <a:schemeClr val="tx1"/>
                </a:solidFill>
                <a:latin typeface="Arial" panose="020B0604020202020204" pitchFamily="34" charset="0"/>
                <a:cs typeface="Arial" panose="020B0604020202020204" pitchFamily="34" charset="0"/>
              </a:rPr>
              <a:t>Ritzer</a:t>
            </a:r>
            <a:r>
              <a:rPr lang="en-US" altLang="en-US" sz="2200" dirty="0">
                <a:solidFill>
                  <a:schemeClr val="tx1"/>
                </a:solidFill>
                <a:latin typeface="Arial" panose="020B0604020202020204" pitchFamily="34" charset="0"/>
                <a:cs typeface="Arial" panose="020B0604020202020204" pitchFamily="34" charset="0"/>
              </a:rPr>
              <a:t>, 2008, p. 462).</a:t>
            </a:r>
          </a:p>
          <a:p>
            <a:pPr lvl="1" eaLnBrk="1" hangingPunct="1">
              <a:lnSpc>
                <a:spcPct val="80000"/>
              </a:lnSpc>
              <a:spcAft>
                <a:spcPct val="15000"/>
              </a:spcAft>
            </a:pPr>
            <a:r>
              <a:rPr lang="en-US" altLang="en-US" sz="2200" dirty="0" err="1">
                <a:solidFill>
                  <a:schemeClr val="tx1"/>
                </a:solidFill>
                <a:latin typeface="Arial" panose="020B0604020202020204" pitchFamily="34" charset="0"/>
                <a:cs typeface="Arial" panose="020B0604020202020204" pitchFamily="34" charset="0"/>
              </a:rPr>
              <a:t>Glocalization</a:t>
            </a:r>
            <a:r>
              <a:rPr lang="en-US" altLang="en-US" sz="2200" dirty="0">
                <a:solidFill>
                  <a:schemeClr val="tx1"/>
                </a:solidFill>
                <a:latin typeface="Arial" panose="020B0604020202020204" pitchFamily="34" charset="0"/>
                <a:cs typeface="Arial" panose="020B0604020202020204" pitchFamily="34" charset="0"/>
              </a:rPr>
              <a:t>: the interpenetration of the global and the local resulting in unique outcomes in different geographic areas                                                                             </a:t>
            </a:r>
            <a:r>
              <a:rPr lang="en-US" altLang="en-US" sz="1200" dirty="0">
                <a:solidFill>
                  <a:schemeClr val="tx1"/>
                </a:solidFill>
                <a:latin typeface="Arial" panose="020B0604020202020204" pitchFamily="34" charset="0"/>
                <a:cs typeface="Arial" panose="020B0604020202020204" pitchFamily="34" charset="0"/>
              </a:rPr>
              <a:t>(</a:t>
            </a:r>
            <a:r>
              <a:rPr lang="en-US" altLang="en-US" sz="1200" dirty="0" err="1">
                <a:solidFill>
                  <a:schemeClr val="tx1"/>
                </a:solidFill>
                <a:latin typeface="Arial" panose="020B0604020202020204" pitchFamily="34" charset="0"/>
                <a:cs typeface="Arial" panose="020B0604020202020204" pitchFamily="34" charset="0"/>
              </a:rPr>
              <a:t>Ritzer</a:t>
            </a:r>
            <a:r>
              <a:rPr lang="en-US" altLang="en-US" sz="1200" dirty="0">
                <a:solidFill>
                  <a:schemeClr val="tx1"/>
                </a:solidFill>
                <a:latin typeface="Arial" panose="020B0604020202020204" pitchFamily="34" charset="0"/>
                <a:cs typeface="Arial" panose="020B0604020202020204" pitchFamily="34" charset="0"/>
              </a:rPr>
              <a:t>, 2008, p. 461).</a:t>
            </a:r>
          </a:p>
        </p:txBody>
      </p:sp>
    </p:spTree>
    <p:extLst>
      <p:ext uri="{BB962C8B-B14F-4D97-AF65-F5344CB8AC3E}">
        <p14:creationId xmlns:p14="http://schemas.microsoft.com/office/powerpoint/2010/main" val="41317636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628650"/>
            <a:ext cx="8534400" cy="1507067"/>
          </a:xfrm>
        </p:spPr>
        <p:txBody>
          <a:bodyPr/>
          <a:lstStyle/>
          <a:p>
            <a:pPr algn="ctr"/>
            <a:r>
              <a:rPr lang="en-GB" b="1" dirty="0" err="1">
                <a:latin typeface="Arial" panose="020B0604020202020204" pitchFamily="34" charset="0"/>
                <a:cs typeface="Arial" panose="020B0604020202020204" pitchFamily="34" charset="0"/>
              </a:rPr>
              <a:t>Glocalization</a:t>
            </a:r>
            <a:r>
              <a:rPr lang="en-GB" b="1" dirty="0">
                <a:latin typeface="Arial" panose="020B0604020202020204" pitchFamily="34" charset="0"/>
                <a:cs typeface="Arial" panose="020B0604020202020204" pitchFamily="34" charset="0"/>
              </a:rPr>
              <a:t> example</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7257" y="2175597"/>
            <a:ext cx="6104475" cy="4053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21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xfrm>
            <a:off x="0" y="6172200"/>
            <a:ext cx="7543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C4C8774-618B-4A7A-AF3E-AF707D0D9D45}" type="slidenum">
              <a:rPr lang="en-US" altLang="en-US"/>
              <a:pPr eaLnBrk="1" hangingPunct="1"/>
              <a:t>13</a:t>
            </a:fld>
            <a:endParaRPr lang="en-US" altLang="en-US"/>
          </a:p>
        </p:txBody>
      </p:sp>
      <p:pic>
        <p:nvPicPr>
          <p:cNvPr id="2457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1774" y="642801"/>
            <a:ext cx="7362305" cy="55293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1312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4"/>
          <p:cNvSpPr>
            <a:spLocks noGrp="1" noChangeArrowheads="1"/>
          </p:cNvSpPr>
          <p:nvPr>
            <p:ph type="title"/>
          </p:nvPr>
        </p:nvSpPr>
        <p:spPr>
          <a:xfrm>
            <a:off x="1824052" y="1238597"/>
            <a:ext cx="8075612" cy="908050"/>
          </a:xfrm>
        </p:spPr>
        <p:txBody>
          <a:bodyPr/>
          <a:lstStyle/>
          <a:p>
            <a:pPr eaLnBrk="1" hangingPunct="1"/>
            <a:r>
              <a:rPr lang="en-GB" altLang="en-US" b="1" dirty="0">
                <a:latin typeface="Arial" panose="020B0604020202020204" pitchFamily="34" charset="0"/>
                <a:cs typeface="Arial" panose="020B0604020202020204" pitchFamily="34" charset="0"/>
              </a:rPr>
              <a:t>McDonaldization</a:t>
            </a:r>
          </a:p>
        </p:txBody>
      </p:sp>
      <p:sp>
        <p:nvSpPr>
          <p:cNvPr id="27650" name="Rectangle 3"/>
          <p:cNvSpPr>
            <a:spLocks noGrp="1" noChangeArrowheads="1"/>
          </p:cNvSpPr>
          <p:nvPr>
            <p:ph idx="1"/>
          </p:nvPr>
        </p:nvSpPr>
        <p:spPr>
          <a:xfrm>
            <a:off x="1515687" y="2468879"/>
            <a:ext cx="8692342" cy="3823855"/>
          </a:xfrm>
        </p:spPr>
        <p:txBody>
          <a:bodyPr>
            <a:normAutofit fontScale="70000" lnSpcReduction="20000"/>
          </a:bodyPr>
          <a:lstStyle/>
          <a:p>
            <a:pPr eaLnBrk="1" hangingPunct="1">
              <a:lnSpc>
                <a:spcPct val="90000"/>
              </a:lnSpc>
              <a:buFont typeface="Arial" panose="020B0604020202020204" pitchFamily="34" charset="0"/>
              <a:buChar char="•"/>
            </a:pPr>
            <a:r>
              <a:rPr lang="en-GB" altLang="en-US" dirty="0">
                <a:solidFill>
                  <a:schemeClr val="bg1"/>
                </a:solidFill>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idea of </a:t>
            </a:r>
            <a:r>
              <a:rPr lang="en-GB" altLang="en-US" sz="2800" dirty="0" err="1">
                <a:solidFill>
                  <a:schemeClr val="tx1"/>
                </a:solidFill>
                <a:latin typeface="Arial" panose="020B0604020202020204" pitchFamily="34" charset="0"/>
                <a:cs typeface="Arial" panose="020B0604020202020204" pitchFamily="34" charset="0"/>
              </a:rPr>
              <a:t>McDonaldization</a:t>
            </a:r>
            <a:r>
              <a:rPr lang="en-GB" altLang="en-US" sz="2800" dirty="0">
                <a:solidFill>
                  <a:schemeClr val="tx1"/>
                </a:solidFill>
                <a:latin typeface="Arial" panose="020B0604020202020204" pitchFamily="34" charset="0"/>
                <a:cs typeface="Arial" panose="020B0604020202020204" pitchFamily="34" charset="0"/>
              </a:rPr>
              <a:t> is associated with the work of George </a:t>
            </a:r>
            <a:r>
              <a:rPr lang="en-GB" altLang="en-US" sz="2800" dirty="0" err="1">
                <a:solidFill>
                  <a:schemeClr val="tx1"/>
                </a:solidFill>
                <a:latin typeface="Arial" panose="020B0604020202020204" pitchFamily="34" charset="0"/>
                <a:cs typeface="Arial" panose="020B0604020202020204" pitchFamily="34" charset="0"/>
              </a:rPr>
              <a:t>Ritzer</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This does not mean that the world is dominated by McDonalds restaurants</a:t>
            </a: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It suggests that economic activity is becoming standardized and homogenized and organized for efficiency along the lines of fast food outlets</a:t>
            </a: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By the ‘</a:t>
            </a:r>
            <a:r>
              <a:rPr lang="en-GB" altLang="en-US" sz="2800" dirty="0" err="1">
                <a:solidFill>
                  <a:schemeClr val="tx1"/>
                </a:solidFill>
                <a:latin typeface="Arial" panose="020B0604020202020204" pitchFamily="34" charset="0"/>
                <a:cs typeface="Arial" panose="020B0604020202020204" pitchFamily="34" charset="0"/>
              </a:rPr>
              <a:t>McDonaldization</a:t>
            </a:r>
            <a:r>
              <a:rPr lang="en-GB" altLang="en-US" sz="2800" dirty="0">
                <a:solidFill>
                  <a:schemeClr val="tx1"/>
                </a:solidFill>
                <a:latin typeface="Arial" panose="020B0604020202020204" pitchFamily="34" charset="0"/>
                <a:cs typeface="Arial" panose="020B0604020202020204" pitchFamily="34" charset="0"/>
              </a:rPr>
              <a:t> of society’ </a:t>
            </a:r>
            <a:r>
              <a:rPr lang="en-GB" altLang="en-US" sz="2800" dirty="0" err="1">
                <a:solidFill>
                  <a:schemeClr val="tx1"/>
                </a:solidFill>
                <a:latin typeface="Arial" panose="020B0604020202020204" pitchFamily="34" charset="0"/>
                <a:cs typeface="Arial" panose="020B0604020202020204" pitchFamily="34" charset="0"/>
              </a:rPr>
              <a:t>Ritzer</a:t>
            </a:r>
            <a:r>
              <a:rPr lang="en-GB" altLang="en-US" sz="2800" dirty="0">
                <a:solidFill>
                  <a:schemeClr val="tx1"/>
                </a:solidFill>
                <a:latin typeface="Arial" panose="020B0604020202020204" pitchFamily="34" charset="0"/>
                <a:cs typeface="Arial" panose="020B0604020202020204" pitchFamily="34" charset="0"/>
              </a:rPr>
              <a:t> means that other sectors, including hospitals and universities are  being organized along similar lines</a:t>
            </a:r>
          </a:p>
          <a:p>
            <a:pPr eaLnBrk="1" hangingPunct="1">
              <a:lnSpc>
                <a:spcPct val="90000"/>
              </a:lnSpc>
              <a:buFont typeface="Wingdings" panose="05000000000000000000" pitchFamily="2" charset="2"/>
              <a:buNone/>
            </a:pPr>
            <a:endParaRPr lang="en-GB" altLang="en-US" sz="2800" dirty="0">
              <a:solidFill>
                <a:schemeClr val="bg1"/>
              </a:solidFill>
            </a:endParaRPr>
          </a:p>
          <a:p>
            <a:pPr eaLnBrk="1" hangingPunct="1">
              <a:lnSpc>
                <a:spcPct val="90000"/>
              </a:lnSpc>
            </a:pPr>
            <a:endParaRPr lang="en-GB" altLang="en-US" dirty="0">
              <a:solidFill>
                <a:schemeClr val="bg1"/>
              </a:solidFill>
            </a:endParaRPr>
          </a:p>
          <a:p>
            <a:pPr eaLnBrk="1" hangingPunct="1">
              <a:lnSpc>
                <a:spcPct val="90000"/>
              </a:lnSpc>
            </a:pPr>
            <a:endParaRPr lang="en-GB" altLang="en-US" dirty="0">
              <a:solidFill>
                <a:schemeClr val="bg1"/>
              </a:solidFill>
            </a:endParaRPr>
          </a:p>
        </p:txBody>
      </p:sp>
    </p:spTree>
    <p:extLst>
      <p:ext uri="{BB962C8B-B14F-4D97-AF65-F5344CB8AC3E}">
        <p14:creationId xmlns:p14="http://schemas.microsoft.com/office/powerpoint/2010/main" val="96926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46363" y="989120"/>
            <a:ext cx="5845231" cy="1303867"/>
          </a:xfrm>
          <a:solidFill>
            <a:srgbClr val="FF3300"/>
          </a:solidFill>
        </p:spPr>
        <p:txBody>
          <a:bodyPr>
            <a:normAutofit fontScale="90000"/>
          </a:bodyPr>
          <a:lstStyle/>
          <a:p>
            <a:pPr algn="l" eaLnBrk="1" hangingPunct="1"/>
            <a:r>
              <a:rPr lang="en-GB" altLang="en-US" sz="5400" b="1" dirty="0">
                <a:solidFill>
                  <a:srgbClr val="FFFF00"/>
                </a:solidFill>
              </a:rPr>
              <a:t>The Four Pillars of</a:t>
            </a:r>
            <a:r>
              <a:rPr lang="en-GB" altLang="en-US" sz="5400" b="1" dirty="0">
                <a:solidFill>
                  <a:srgbClr val="FFFF00"/>
                </a:solidFill>
                <a:latin typeface="Comic Sans MS" panose="030F0702030302020204" pitchFamily="66" charset="0"/>
              </a:rPr>
              <a:t> Mc</a:t>
            </a:r>
            <a:r>
              <a:rPr lang="en-GB" altLang="en-US" sz="5400" b="1" dirty="0">
                <a:solidFill>
                  <a:srgbClr val="FFFF00"/>
                </a:solidFill>
              </a:rPr>
              <a:t>Donaldization</a:t>
            </a:r>
            <a:r>
              <a:rPr lang="en-GB" altLang="en-US" sz="4000" b="1" dirty="0">
                <a:solidFill>
                  <a:srgbClr val="FFFF00"/>
                </a:solidFill>
              </a:rPr>
              <a:t> </a:t>
            </a:r>
            <a:br>
              <a:rPr lang="en-GB" altLang="en-US" sz="4000" b="1" dirty="0">
                <a:solidFill>
                  <a:srgbClr val="FFFF00"/>
                </a:solidFill>
              </a:rPr>
            </a:br>
            <a:r>
              <a:rPr lang="en-GB" altLang="en-US" sz="1200" b="1" dirty="0">
                <a:solidFill>
                  <a:srgbClr val="FFFF00"/>
                </a:solidFill>
              </a:rPr>
              <a:t>(</a:t>
            </a:r>
            <a:r>
              <a:rPr lang="en-GB" altLang="en-US" sz="1200" b="1" dirty="0" err="1">
                <a:solidFill>
                  <a:srgbClr val="FFFF00"/>
                </a:solidFill>
              </a:rPr>
              <a:t>Ritzer</a:t>
            </a:r>
            <a:r>
              <a:rPr lang="en-GB" altLang="en-US" sz="1200" b="1" dirty="0">
                <a:solidFill>
                  <a:srgbClr val="FFFF00"/>
                </a:solidFill>
              </a:rPr>
              <a:t>, 2000)</a:t>
            </a:r>
          </a:p>
        </p:txBody>
      </p:sp>
      <p:sp>
        <p:nvSpPr>
          <p:cNvPr id="757763" name="Rectangle 3"/>
          <p:cNvSpPr>
            <a:spLocks noGrp="1" noChangeArrowheads="1"/>
          </p:cNvSpPr>
          <p:nvPr>
            <p:ph idx="1"/>
          </p:nvPr>
        </p:nvSpPr>
        <p:spPr>
          <a:xfrm>
            <a:off x="1295402" y="2668385"/>
            <a:ext cx="9001295" cy="3158837"/>
          </a:xfrm>
        </p:spPr>
        <p:txBody>
          <a:bodyPr>
            <a:normAutofit fontScale="85000" lnSpcReduction="10000"/>
          </a:bodyPr>
          <a:lstStyle/>
          <a:p>
            <a:pPr eaLnBrk="1" hangingPunct="1"/>
            <a:endParaRPr lang="en-GB" altLang="en-US" dirty="0"/>
          </a:p>
          <a:p>
            <a:pPr eaLnBrk="1" hangingPunct="1"/>
            <a:r>
              <a:rPr lang="en-GB" altLang="en-US" sz="4400" b="1" dirty="0">
                <a:solidFill>
                  <a:schemeClr val="tx1"/>
                </a:solidFill>
                <a:latin typeface="Arial" panose="020B0604020202020204" pitchFamily="34" charset="0"/>
                <a:cs typeface="Arial" panose="020B0604020202020204" pitchFamily="34" charset="0"/>
              </a:rPr>
              <a:t>Efficiency </a:t>
            </a:r>
            <a:r>
              <a:rPr lang="en-GB" altLang="en-US" sz="3500" b="1" dirty="0">
                <a:solidFill>
                  <a:schemeClr val="tx1"/>
                </a:solidFill>
                <a:latin typeface="Arial" panose="020B0604020202020204" pitchFamily="34" charset="0"/>
                <a:cs typeface="Arial" panose="020B0604020202020204" pitchFamily="34" charset="0"/>
              </a:rPr>
              <a:t>(think of dating websites!)</a:t>
            </a:r>
          </a:p>
          <a:p>
            <a:pPr eaLnBrk="1" hangingPunct="1"/>
            <a:r>
              <a:rPr lang="en-GB" altLang="en-US" sz="4400" b="1" dirty="0">
                <a:solidFill>
                  <a:schemeClr val="tx1"/>
                </a:solidFill>
                <a:latin typeface="Arial" panose="020B0604020202020204" pitchFamily="34" charset="0"/>
                <a:cs typeface="Arial" panose="020B0604020202020204" pitchFamily="34" charset="0"/>
              </a:rPr>
              <a:t>Calculability</a:t>
            </a:r>
          </a:p>
          <a:p>
            <a:pPr eaLnBrk="1" hangingPunct="1"/>
            <a:r>
              <a:rPr lang="en-GB" altLang="en-US" sz="4400" b="1" dirty="0">
                <a:solidFill>
                  <a:schemeClr val="tx1"/>
                </a:solidFill>
                <a:latin typeface="Arial" panose="020B0604020202020204" pitchFamily="34" charset="0"/>
                <a:cs typeface="Arial" panose="020B0604020202020204" pitchFamily="34" charset="0"/>
              </a:rPr>
              <a:t>Predictability</a:t>
            </a:r>
          </a:p>
          <a:p>
            <a:pPr eaLnBrk="1" hangingPunct="1"/>
            <a:r>
              <a:rPr lang="en-GB" altLang="en-US" sz="4400" b="1" dirty="0">
                <a:solidFill>
                  <a:schemeClr val="tx1"/>
                </a:solidFill>
                <a:latin typeface="Arial" panose="020B0604020202020204" pitchFamily="34" charset="0"/>
                <a:cs typeface="Arial" panose="020B0604020202020204" pitchFamily="34" charset="0"/>
              </a:rPr>
              <a:t>Control (via technology)</a:t>
            </a:r>
          </a:p>
        </p:txBody>
      </p:sp>
      <p:pic>
        <p:nvPicPr>
          <p:cNvPr id="28676" name="Picture 8" descr="01fry-mou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91594" y="2418120"/>
            <a:ext cx="22304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263339" y="5892821"/>
            <a:ext cx="734707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hlinkClick r:id="rId3"/>
              </a:rPr>
              <a:t>https://www.youtube.com/watch?v=LOvrkkj_T-I</a:t>
            </a:r>
            <a:r>
              <a:rPr lang="en-GB" dirty="0">
                <a:latin typeface="Arial" panose="020B0604020202020204" pitchFamily="34" charset="0"/>
                <a:cs typeface="Arial" panose="020B0604020202020204" pitchFamily="34" charset="0"/>
              </a:rPr>
              <a:t> – Supersize Me Trailer</a:t>
            </a:r>
          </a:p>
        </p:txBody>
      </p:sp>
    </p:spTree>
    <p:extLst>
      <p:ext uri="{BB962C8B-B14F-4D97-AF65-F5344CB8AC3E}">
        <p14:creationId xmlns:p14="http://schemas.microsoft.com/office/powerpoint/2010/main" val="840615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57763">
                                            <p:txEl>
                                              <p:pRg st="1" end="1"/>
                                            </p:txEl>
                                          </p:spTgt>
                                        </p:tgtEl>
                                        <p:attrNameLst>
                                          <p:attrName>style.visibility</p:attrName>
                                        </p:attrNameLst>
                                      </p:cBhvr>
                                      <p:to>
                                        <p:strVal val="visible"/>
                                      </p:to>
                                    </p:set>
                                    <p:animEffect transition="in" filter="wipe(left)">
                                      <p:cBhvr>
                                        <p:cTn id="7" dur="500"/>
                                        <p:tgtEl>
                                          <p:spTgt spid="7577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7763">
                                            <p:txEl>
                                              <p:pRg st="2" end="2"/>
                                            </p:txEl>
                                          </p:spTgt>
                                        </p:tgtEl>
                                        <p:attrNameLst>
                                          <p:attrName>style.visibility</p:attrName>
                                        </p:attrNameLst>
                                      </p:cBhvr>
                                      <p:to>
                                        <p:strVal val="visible"/>
                                      </p:to>
                                    </p:set>
                                    <p:animEffect transition="in" filter="wipe(left)">
                                      <p:cBhvr>
                                        <p:cTn id="12" dur="500"/>
                                        <p:tgtEl>
                                          <p:spTgt spid="7577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57763">
                                            <p:txEl>
                                              <p:pRg st="3" end="3"/>
                                            </p:txEl>
                                          </p:spTgt>
                                        </p:tgtEl>
                                        <p:attrNameLst>
                                          <p:attrName>style.visibility</p:attrName>
                                        </p:attrNameLst>
                                      </p:cBhvr>
                                      <p:to>
                                        <p:strVal val="visible"/>
                                      </p:to>
                                    </p:set>
                                    <p:animEffect transition="in" filter="wipe(left)">
                                      <p:cBhvr>
                                        <p:cTn id="17" dur="500"/>
                                        <p:tgtEl>
                                          <p:spTgt spid="75776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57763">
                                            <p:txEl>
                                              <p:pRg st="4" end="4"/>
                                            </p:txEl>
                                          </p:spTgt>
                                        </p:tgtEl>
                                        <p:attrNameLst>
                                          <p:attrName>style.visibility</p:attrName>
                                        </p:attrNameLst>
                                      </p:cBhvr>
                                      <p:to>
                                        <p:strVal val="visible"/>
                                      </p:to>
                                    </p:set>
                                    <p:animEffect transition="in" filter="wipe(left)">
                                      <p:cBhvr>
                                        <p:cTn id="22" dur="500"/>
                                        <p:tgtEl>
                                          <p:spTgt spid="7577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6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2813-06C4-4788-AB66-A03E3CCE219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Globalisation</a:t>
            </a:r>
          </a:p>
        </p:txBody>
      </p:sp>
      <p:sp>
        <p:nvSpPr>
          <p:cNvPr id="3" name="Content Placeholder 2">
            <a:extLst>
              <a:ext uri="{FF2B5EF4-FFF2-40B4-BE49-F238E27FC236}">
                <a16:creationId xmlns:a16="http://schemas.microsoft.com/office/drawing/2014/main" id="{D96EA6F8-6FAE-4147-88D4-126E10462C72}"/>
              </a:ext>
            </a:extLst>
          </p:cNvPr>
          <p:cNvSpPr>
            <a:spLocks noGrp="1"/>
          </p:cNvSpPr>
          <p:nvPr>
            <p:ph idx="1"/>
          </p:nvPr>
        </p:nvSpPr>
        <p:spPr/>
        <p:txBody>
          <a:bodyPr/>
          <a:lstStyle/>
          <a:p>
            <a:pPr marL="0" indent="0">
              <a:buNone/>
            </a:pPr>
            <a:r>
              <a:rPr lang="en-GB" dirty="0">
                <a:hlinkClick r:id="rId2"/>
              </a:rPr>
              <a:t>https://www.youtube.com/watch?v=cHSgkZsCgtw</a:t>
            </a:r>
            <a:endParaRPr lang="en-GB" dirty="0"/>
          </a:p>
          <a:p>
            <a:pPr marL="0" indent="0">
              <a:buNone/>
            </a:pPr>
            <a:r>
              <a:rPr lang="en-GB" dirty="0">
                <a:hlinkClick r:id="rId3"/>
              </a:rPr>
              <a:t>https://www.youtube.com/watch?v=oiNw92lD-5o</a:t>
            </a:r>
            <a:r>
              <a:rPr lang="en-GB" dirty="0"/>
              <a:t> </a:t>
            </a:r>
          </a:p>
          <a:p>
            <a:pPr marL="0" indent="0">
              <a:buNone/>
            </a:pPr>
            <a:r>
              <a:rPr lang="en-GB" dirty="0">
                <a:hlinkClick r:id="rId4"/>
              </a:rPr>
              <a:t>https://www.youtube.com/watch?v=BaJnlMYNDvk</a:t>
            </a:r>
            <a:endParaRPr lang="en-GB" dirty="0"/>
          </a:p>
          <a:p>
            <a:pPr marL="0" indent="0">
              <a:buNone/>
            </a:pPr>
            <a:r>
              <a:rPr lang="en-GB" dirty="0">
                <a:latin typeface="Arial" panose="020B0604020202020204" pitchFamily="34" charset="0"/>
                <a:cs typeface="Arial" panose="020B0604020202020204" pitchFamily="34" charset="0"/>
              </a:rPr>
              <a:t>Avengers and Globalization</a:t>
            </a:r>
          </a:p>
          <a:p>
            <a:pPr marL="0" indent="0">
              <a:buNone/>
            </a:pPr>
            <a:r>
              <a:rPr lang="en-GB" dirty="0"/>
              <a:t> </a:t>
            </a:r>
            <a:r>
              <a:rPr lang="en-GB" dirty="0">
                <a:hlinkClick r:id="rId5"/>
              </a:rPr>
              <a:t>https://www.youtube.com/watch?v=PPZZQ0fmI2Y</a:t>
            </a:r>
            <a:r>
              <a:rPr lang="en-GB" dirty="0"/>
              <a:t>  </a:t>
            </a:r>
          </a:p>
        </p:txBody>
      </p:sp>
    </p:spTree>
    <p:extLst>
      <p:ext uri="{BB962C8B-B14F-4D97-AF65-F5344CB8AC3E}">
        <p14:creationId xmlns:p14="http://schemas.microsoft.com/office/powerpoint/2010/main" val="403735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you think?</a:t>
            </a:r>
          </a:p>
        </p:txBody>
      </p:sp>
      <p:sp>
        <p:nvSpPr>
          <p:cNvPr id="3" name="Content Placeholder 2"/>
          <p:cNvSpPr>
            <a:spLocks noGrp="1"/>
          </p:cNvSpPr>
          <p:nvPr>
            <p:ph idx="1"/>
          </p:nvPr>
        </p:nvSpPr>
        <p:spPr>
          <a:xfrm>
            <a:off x="2146577" y="3495676"/>
            <a:ext cx="7397473" cy="2457449"/>
          </a:xfrm>
        </p:spPr>
        <p:txBody>
          <a:bodyPr/>
          <a:lstStyle/>
          <a:p>
            <a:r>
              <a:rPr lang="en-GB" dirty="0">
                <a:latin typeface="Arial" panose="020B0604020202020204" pitchFamily="34" charset="0"/>
                <a:cs typeface="Arial" panose="020B0604020202020204" pitchFamily="34" charset="0"/>
              </a:rPr>
              <a:t>In groups, discuss and list advantages and disadvantages</a:t>
            </a:r>
          </a:p>
          <a:p>
            <a:r>
              <a:rPr lang="en-GB" dirty="0">
                <a:latin typeface="Arial" panose="020B0604020202020204" pitchFamily="34" charset="0"/>
                <a:cs typeface="Arial" panose="020B0604020202020204" pitchFamily="34" charset="0"/>
              </a:rPr>
              <a:t>Feedback to class</a:t>
            </a:r>
          </a:p>
        </p:txBody>
      </p:sp>
      <p:sp>
        <p:nvSpPr>
          <p:cNvPr id="4" name="TextBox 3"/>
          <p:cNvSpPr txBox="1"/>
          <p:nvPr/>
        </p:nvSpPr>
        <p:spPr>
          <a:xfrm>
            <a:off x="1662756" y="2408306"/>
            <a:ext cx="1894703"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3535036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2782889" y="1628776"/>
            <a:ext cx="6637337" cy="1439863"/>
          </a:xfrm>
        </p:spPr>
        <p:txBody>
          <a:bodyPr>
            <a:noAutofit/>
          </a:bodyPr>
          <a:lstStyle/>
          <a:p>
            <a:r>
              <a:rPr lang="en-US" altLang="en-US" sz="4800" b="1" dirty="0">
                <a:latin typeface="Arial" panose="020B0604020202020204" pitchFamily="34" charset="0"/>
                <a:cs typeface="Arial" panose="020B0604020202020204" pitchFamily="34" charset="0"/>
              </a:rPr>
              <a:t>Challenges of Living</a:t>
            </a:r>
            <a:br>
              <a:rPr lang="en-US" altLang="en-US" sz="4800" b="1" dirty="0">
                <a:latin typeface="Arial" panose="020B0604020202020204" pitchFamily="34" charset="0"/>
                <a:cs typeface="Arial" panose="020B0604020202020204" pitchFamily="34" charset="0"/>
              </a:rPr>
            </a:br>
            <a:r>
              <a:rPr lang="en-US" altLang="en-US" sz="4800" b="1" dirty="0">
                <a:latin typeface="Arial" panose="020B0604020202020204" pitchFamily="34" charset="0"/>
                <a:cs typeface="Arial" panose="020B0604020202020204" pitchFamily="34" charset="0"/>
              </a:rPr>
              <a:t>in a Global Society</a:t>
            </a:r>
          </a:p>
        </p:txBody>
      </p:sp>
      <p:sp>
        <p:nvSpPr>
          <p:cNvPr id="5123" name="Text Placeholder 2"/>
          <p:cNvSpPr>
            <a:spLocks noGrp="1"/>
          </p:cNvSpPr>
          <p:nvPr>
            <p:ph type="body" idx="1"/>
          </p:nvPr>
        </p:nvSpPr>
        <p:spPr>
          <a:xfrm>
            <a:off x="2706689" y="4081463"/>
            <a:ext cx="6626225" cy="1439862"/>
          </a:xfrm>
        </p:spPr>
        <p:txBody>
          <a:bodyPr>
            <a:normAutofit/>
          </a:bodyPr>
          <a:lstStyle/>
          <a:p>
            <a:r>
              <a:rPr lang="en-US" altLang="en-US" sz="3600" dirty="0">
                <a:latin typeface="Arial" panose="020B0604020202020204" pitchFamily="34" charset="0"/>
                <a:cs typeface="Arial" panose="020B0604020202020204" pitchFamily="34" charset="0"/>
              </a:rPr>
              <a:t>How has Globalization affected Community Development</a:t>
            </a:r>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94103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2"/>
          <p:cNvSpPr>
            <a:spLocks noGrp="1"/>
          </p:cNvSpPr>
          <p:nvPr>
            <p:ph type="title"/>
          </p:nvPr>
        </p:nvSpPr>
        <p:spPr>
          <a:xfrm>
            <a:off x="2583656" y="1377951"/>
            <a:ext cx="7024687" cy="684213"/>
          </a:xfrm>
        </p:spPr>
        <p:txBody>
          <a:bodyPr>
            <a:noAutofit/>
          </a:bodyPr>
          <a:lstStyle/>
          <a:p>
            <a:r>
              <a:rPr lang="en-AU" altLang="en-US" b="1" dirty="0">
                <a:latin typeface="Arial" panose="020B0604020202020204" pitchFamily="34" charset="0"/>
                <a:cs typeface="Arial" panose="020B0604020202020204" pitchFamily="34" charset="0"/>
              </a:rPr>
              <a:t>The Global Village</a:t>
            </a:r>
            <a:endParaRPr lang="en-US" altLang="en-US" b="1" dirty="0">
              <a:latin typeface="Arial" panose="020B0604020202020204" pitchFamily="34" charset="0"/>
              <a:cs typeface="Arial" panose="020B0604020202020204" pitchFamily="34" charset="0"/>
            </a:endParaRPr>
          </a:p>
        </p:txBody>
      </p:sp>
      <p:sp>
        <p:nvSpPr>
          <p:cNvPr id="7170" name="Rectangle 3"/>
          <p:cNvSpPr>
            <a:spLocks noGrp="1" noChangeArrowheads="1"/>
          </p:cNvSpPr>
          <p:nvPr>
            <p:ph idx="1"/>
          </p:nvPr>
        </p:nvSpPr>
        <p:spPr>
          <a:xfrm>
            <a:off x="711200" y="2576512"/>
            <a:ext cx="11023600" cy="3938587"/>
          </a:xfrm>
        </p:spPr>
        <p:txBody>
          <a:bodyPr>
            <a:normAutofit/>
          </a:bodyPr>
          <a:lstStyle/>
          <a:p>
            <a:pPr marL="0" indent="0">
              <a:buNone/>
            </a:pPr>
            <a:r>
              <a:rPr lang="en-AU" altLang="en-US" dirty="0">
                <a:latin typeface="Arial" panose="020B0604020202020204" pitchFamily="34" charset="0"/>
                <a:cs typeface="Arial" panose="020B0604020202020204" pitchFamily="34" charset="0"/>
              </a:rPr>
              <a:t>Marshall McLuhan (1964)</a:t>
            </a:r>
            <a:r>
              <a:rPr lang="en-GB" altLang="en-US" dirty="0">
                <a:latin typeface="Arial" panose="020B0604020202020204" pitchFamily="34" charset="0"/>
                <a:cs typeface="Arial" panose="020B0604020202020204" pitchFamily="34" charset="0"/>
              </a:rPr>
              <a:t> predicted the global village, one world interconnected by an electronic nervous system, making it part of our popular culture before it actually happened.</a:t>
            </a:r>
          </a:p>
          <a:p>
            <a:pPr marL="0" indent="0">
              <a:buNone/>
            </a:pPr>
            <a:r>
              <a:rPr lang="en-GB" altLang="en-US" dirty="0">
                <a:latin typeface="Arial" panose="020B0604020202020204" pitchFamily="34" charset="0"/>
                <a:cs typeface="Arial" panose="020B0604020202020204" pitchFamily="34" charset="0"/>
              </a:rPr>
              <a:t>McLuhan chose the insightful phrase "global village" to highlight his observation that an electronic nervous system (the media) was rapidly integrating the planet -- events in one part of the world could be experienced from other parts in real-time, which is what human experience was like when we lived in small villages.</a:t>
            </a:r>
            <a:endParaRPr lang="en-AU" altLang="en-US" dirty="0">
              <a:latin typeface="Arial" panose="020B0604020202020204" pitchFamily="34" charset="0"/>
              <a:cs typeface="Arial" panose="020B0604020202020204" pitchFamily="34" charset="0"/>
            </a:endParaRPr>
          </a:p>
          <a:p>
            <a:pPr marL="0" indent="0">
              <a:buNone/>
            </a:pPr>
            <a:r>
              <a:rPr lang="en-AU" altLang="en-US" dirty="0">
                <a:latin typeface="Arial" panose="020B0604020202020204" pitchFamily="34" charset="0"/>
                <a:cs typeface="Arial" panose="020B0604020202020204" pitchFamily="34" charset="0"/>
                <a:hlinkClick r:id="rId2"/>
              </a:rPr>
              <a:t>https://livinginternet.com/i/ii_mcluhan.htm</a:t>
            </a:r>
            <a:r>
              <a:rPr lang="en-AU" altLang="en-US" dirty="0">
                <a:latin typeface="Arial" panose="020B0604020202020204" pitchFamily="34" charset="0"/>
                <a:cs typeface="Arial" panose="020B0604020202020204" pitchFamily="34" charset="0"/>
              </a:rPr>
              <a:t> </a:t>
            </a:r>
          </a:p>
          <a:p>
            <a:pPr marL="0" indent="0">
              <a:buNone/>
            </a:pPr>
            <a:endParaRPr lang="en-AU"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7600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22386" y="1276351"/>
            <a:ext cx="10018713" cy="914400"/>
          </a:xfrm>
        </p:spPr>
        <p:txBody>
          <a:bodyPr/>
          <a:lstStyle/>
          <a:p>
            <a:r>
              <a:rPr lang="en-GB" b="1" dirty="0">
                <a:latin typeface="Arial" panose="020B0604020202020204" pitchFamily="34" charset="0"/>
                <a:cs typeface="Arial" panose="020B0604020202020204" pitchFamily="34" charset="0"/>
              </a:rPr>
              <a:t>Early Globalisation Theorists</a:t>
            </a:r>
          </a:p>
        </p:txBody>
      </p:sp>
      <p:pic>
        <p:nvPicPr>
          <p:cNvPr id="4" name="Content Placeholder 3"/>
          <p:cNvPicPr>
            <a:picLocks noGrp="1" noChangeAspect="1"/>
          </p:cNvPicPr>
          <p:nvPr>
            <p:ph sz="half" idx="1"/>
          </p:nvPr>
        </p:nvPicPr>
        <p:blipFill>
          <a:blip r:embed="rId2"/>
          <a:stretch>
            <a:fillRect/>
          </a:stretch>
        </p:blipFill>
        <p:spPr>
          <a:xfrm>
            <a:off x="867569" y="2488300"/>
            <a:ext cx="4380706" cy="3291787"/>
          </a:xfrm>
          <a:prstGeom prst="rect">
            <a:avLst/>
          </a:prstGeom>
        </p:spPr>
      </p:pic>
      <p:sp>
        <p:nvSpPr>
          <p:cNvPr id="6" name="Content Placeholder 5"/>
          <p:cNvSpPr>
            <a:spLocks noGrp="1"/>
          </p:cNvSpPr>
          <p:nvPr>
            <p:ph sz="half" idx="2"/>
          </p:nvPr>
        </p:nvSpPr>
        <p:spPr>
          <a:xfrm>
            <a:off x="5397500" y="2819400"/>
            <a:ext cx="6223000" cy="3124200"/>
          </a:xfrm>
        </p:spPr>
        <p:txBody>
          <a:bodyPr>
            <a:noAutofit/>
          </a:bodyPr>
          <a:lstStyle/>
          <a:p>
            <a:r>
              <a:rPr lang="en-GB" sz="2400" i="1" dirty="0">
                <a:latin typeface="Arial" panose="020B0604020202020204" pitchFamily="34" charset="0"/>
                <a:cs typeface="Arial" panose="020B0604020202020204" pitchFamily="34" charset="0"/>
              </a:rPr>
              <a:t>Today, after more than a century of electric technology, we have extended our central nervous system itself in a global embrace, abolishing both space and time as far as our planet is concerned.</a:t>
            </a:r>
          </a:p>
          <a:p>
            <a:pPr marL="0" indent="0">
              <a:buNone/>
            </a:pPr>
            <a:r>
              <a:rPr lang="en-GB" sz="2400" dirty="0">
                <a:latin typeface="Arial" panose="020B0604020202020204" pitchFamily="34" charset="0"/>
                <a:cs typeface="Arial" panose="020B0604020202020204" pitchFamily="34" charset="0"/>
              </a:rPr>
              <a:t>- Marshall McLuhan, Understanding Media, 1964.</a:t>
            </a:r>
          </a:p>
        </p:txBody>
      </p:sp>
    </p:spTree>
    <p:extLst>
      <p:ext uri="{BB962C8B-B14F-4D97-AF65-F5344CB8AC3E}">
        <p14:creationId xmlns:p14="http://schemas.microsoft.com/office/powerpoint/2010/main" val="1136944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667000" y="533400"/>
            <a:ext cx="7289800" cy="5467350"/>
          </a:xfrm>
          <a:prstGeom prst="rect">
            <a:avLst/>
          </a:prstGeom>
        </p:spPr>
      </p:pic>
    </p:spTree>
    <p:extLst>
      <p:ext uri="{BB962C8B-B14F-4D97-AF65-F5344CB8AC3E}">
        <p14:creationId xmlns:p14="http://schemas.microsoft.com/office/powerpoint/2010/main" val="2049001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60461" y="1362076"/>
            <a:ext cx="10018713" cy="495300"/>
          </a:xfrm>
        </p:spPr>
        <p:txBody>
          <a:bodyPr>
            <a:normAutofit fontScale="90000"/>
          </a:bodyPr>
          <a:lstStyle/>
          <a:p>
            <a:r>
              <a:rPr lang="en-GB" b="1" dirty="0">
                <a:latin typeface="Arial" panose="020B0604020202020204" pitchFamily="34" charset="0"/>
                <a:cs typeface="Arial" panose="020B0604020202020204" pitchFamily="34" charset="0"/>
              </a:rPr>
              <a:t>Early Globalisation/Communication Theorists</a:t>
            </a:r>
          </a:p>
        </p:txBody>
      </p:sp>
      <p:sp>
        <p:nvSpPr>
          <p:cNvPr id="5" name="Content Placeholder 4"/>
          <p:cNvSpPr>
            <a:spLocks noGrp="1"/>
          </p:cNvSpPr>
          <p:nvPr>
            <p:ph idx="1"/>
          </p:nvPr>
        </p:nvSpPr>
        <p:spPr>
          <a:xfrm>
            <a:off x="522285" y="2457450"/>
            <a:ext cx="11155365" cy="3857625"/>
          </a:xfrm>
        </p:spPr>
        <p:txBody>
          <a:bodyPr>
            <a:normAutofit/>
          </a:bodyPr>
          <a:lstStyle/>
          <a:p>
            <a:r>
              <a:rPr lang="en-GB" sz="2000" dirty="0">
                <a:latin typeface="Arial" panose="020B0604020202020204" pitchFamily="34" charset="0"/>
                <a:cs typeface="Arial" panose="020B0604020202020204" pitchFamily="34" charset="0"/>
              </a:rPr>
              <a:t>McLuhan was not the first to think about the unifying effects of communication technology. </a:t>
            </a:r>
          </a:p>
          <a:p>
            <a:r>
              <a:rPr lang="en-GB" sz="2000" dirty="0">
                <a:latin typeface="Arial" panose="020B0604020202020204" pitchFamily="34" charset="0"/>
                <a:cs typeface="Arial" panose="020B0604020202020204" pitchFamily="34" charset="0"/>
              </a:rPr>
              <a:t>One of the earliest thinkers along this line was Nicolas Tesla, who in an interview with Colliers magazine in 1926 stated: </a:t>
            </a:r>
          </a:p>
          <a:p>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When wireless is perfectly applied the whole earth will be converted into a huge brain, which in fact it is, all things being particles of a real and rhythmic whole. We shall be able to communicate with one another instantly, irrespective of distance. Not only this, but through television and telephony we shall see and hear one another as perfectly as though we were face to face, despite intervening distances of thousands of miles; and the instruments through which we shall be able to do his will be amazingly simple compared with our present telephone. A man will be able to carry one in his vest pocket.’</a:t>
            </a:r>
          </a:p>
        </p:txBody>
      </p:sp>
    </p:spTree>
    <p:extLst>
      <p:ext uri="{BB962C8B-B14F-4D97-AF65-F5344CB8AC3E}">
        <p14:creationId xmlns:p14="http://schemas.microsoft.com/office/powerpoint/2010/main" val="280693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87C04D-6A4D-4D6C-9792-16FA142EAA69}"/>
              </a:ext>
            </a:extLst>
          </p:cNvPr>
          <p:cNvPicPr>
            <a:picLocks noChangeAspect="1"/>
          </p:cNvPicPr>
          <p:nvPr/>
        </p:nvPicPr>
        <p:blipFill>
          <a:blip r:embed="rId2"/>
          <a:stretch>
            <a:fillRect/>
          </a:stretch>
        </p:blipFill>
        <p:spPr>
          <a:xfrm>
            <a:off x="3386093" y="617360"/>
            <a:ext cx="5419814" cy="2024047"/>
          </a:xfrm>
          <a:prstGeom prst="rect">
            <a:avLst/>
          </a:prstGeom>
        </p:spPr>
      </p:pic>
      <p:sp>
        <p:nvSpPr>
          <p:cNvPr id="4" name="TextBox 3">
            <a:extLst>
              <a:ext uri="{FF2B5EF4-FFF2-40B4-BE49-F238E27FC236}">
                <a16:creationId xmlns:a16="http://schemas.microsoft.com/office/drawing/2014/main" id="{9157E3F1-AA3D-49F3-92C0-29361948968B}"/>
              </a:ext>
            </a:extLst>
          </p:cNvPr>
          <p:cNvSpPr txBox="1"/>
          <p:nvPr/>
        </p:nvSpPr>
        <p:spPr>
          <a:xfrm>
            <a:off x="1064385" y="2892061"/>
            <a:ext cx="9460942" cy="2982355"/>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McLuhan's second best known insight is summarized in the </a:t>
            </a:r>
            <a:r>
              <a:rPr kumimoji="0" lang="en-GB" b="1"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expression "the medium is the message"</a:t>
            </a:r>
            <a:r>
              <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 which means that the qualities of a medium have as much effect as the information it transmits.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For example, reading a description of a scene in a newspaper has a very different effect on someone than hearing about it, or seeing a picture of it, or watching a video</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McLuhan was particularly fascinated television, calling it a "cool" medium, noting its soporific (sleep inducing) effect on viewers. </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What would McLuhan make of the Internet, the most powerful medium we have yet invented, driving the integration of the global village he foresaw?</a:t>
            </a:r>
          </a:p>
        </p:txBody>
      </p:sp>
    </p:spTree>
    <p:extLst>
      <p:ext uri="{BB962C8B-B14F-4D97-AF65-F5344CB8AC3E}">
        <p14:creationId xmlns:p14="http://schemas.microsoft.com/office/powerpoint/2010/main" val="3609444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Shall we change the medium???</a:t>
            </a:r>
          </a:p>
        </p:txBody>
      </p:sp>
      <p:sp>
        <p:nvSpPr>
          <p:cNvPr id="3" name="Content Placeholder 2"/>
          <p:cNvSpPr>
            <a:spLocks noGrp="1"/>
          </p:cNvSpPr>
          <p:nvPr>
            <p:ph idx="1"/>
          </p:nvPr>
        </p:nvSpPr>
        <p:spPr>
          <a:xfrm>
            <a:off x="1327791" y="3733799"/>
            <a:ext cx="10018713" cy="3124201"/>
          </a:xfrm>
        </p:spPr>
        <p:txBody>
          <a:bodyPr/>
          <a:lstStyle/>
          <a:p>
            <a:r>
              <a:rPr lang="en-GB" dirty="0">
                <a:hlinkClick r:id="rId3"/>
              </a:rPr>
              <a:t>https://www.youtube.com/watch?v=gCr2binb4Fs</a:t>
            </a:r>
            <a:endParaRPr lang="en-GB" dirty="0"/>
          </a:p>
        </p:txBody>
      </p:sp>
      <p:sp>
        <p:nvSpPr>
          <p:cNvPr id="4" name="Action Button: Movie 3">
            <a:hlinkClick r:id="rId3" highlightClick="1"/>
          </p:cNvPr>
          <p:cNvSpPr/>
          <p:nvPr/>
        </p:nvSpPr>
        <p:spPr>
          <a:xfrm>
            <a:off x="2434624" y="2730500"/>
            <a:ext cx="2374900" cy="14478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The Media is the massage</a:t>
            </a:r>
          </a:p>
        </p:txBody>
      </p:sp>
      <p:sp>
        <p:nvSpPr>
          <p:cNvPr id="5" name="Action Button: Movie 4">
            <a:hlinkClick r:id="rId4" highlightClick="1"/>
          </p:cNvPr>
          <p:cNvSpPr/>
          <p:nvPr/>
        </p:nvSpPr>
        <p:spPr>
          <a:xfrm>
            <a:off x="7788533" y="2717798"/>
            <a:ext cx="2476500" cy="14478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The Media is the message</a:t>
            </a:r>
          </a:p>
        </p:txBody>
      </p:sp>
      <p:pic>
        <p:nvPicPr>
          <p:cNvPr id="6" name="gCr2binb4Fs"/>
          <p:cNvPicPr>
            <a:picLocks noRot="1" noChangeAspect="1"/>
          </p:cNvPicPr>
          <p:nvPr>
            <a:videoFile r:link="rId1"/>
          </p:nvPr>
        </p:nvPicPr>
        <p:blipFill>
          <a:blip r:embed="rId5"/>
          <a:stretch>
            <a:fillRect/>
          </a:stretch>
        </p:blipFill>
        <p:spPr>
          <a:xfrm>
            <a:off x="61784" y="0"/>
            <a:ext cx="12130216" cy="6823247"/>
          </a:xfrm>
          <a:prstGeom prst="rect">
            <a:avLst/>
          </a:prstGeom>
        </p:spPr>
      </p:pic>
    </p:spTree>
    <p:extLst>
      <p:ext uri="{BB962C8B-B14F-4D97-AF65-F5344CB8AC3E}">
        <p14:creationId xmlns:p14="http://schemas.microsoft.com/office/powerpoint/2010/main" val="3200499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itle 1"/>
          <p:cNvSpPr>
            <a:spLocks noGrp="1"/>
          </p:cNvSpPr>
          <p:nvPr>
            <p:ph type="title"/>
          </p:nvPr>
        </p:nvSpPr>
        <p:spPr>
          <a:xfrm>
            <a:off x="2440782" y="1311276"/>
            <a:ext cx="7024687" cy="684213"/>
          </a:xfrm>
        </p:spPr>
        <p:txBody>
          <a:bodyPr>
            <a:noAutofit/>
          </a:bodyPr>
          <a:lstStyle/>
          <a:p>
            <a:r>
              <a:rPr lang="en-US" altLang="en-US" b="1" dirty="0">
                <a:latin typeface="Arial" panose="020B0604020202020204" pitchFamily="34" charset="0"/>
                <a:cs typeface="Arial" panose="020B0604020202020204" pitchFamily="34" charset="0"/>
              </a:rPr>
              <a:t>Contributors to Cultural Diversity </a:t>
            </a:r>
          </a:p>
        </p:txBody>
      </p:sp>
      <p:sp>
        <p:nvSpPr>
          <p:cNvPr id="9218" name="Rectangle 3"/>
          <p:cNvSpPr>
            <a:spLocks noGrp="1" noChangeArrowheads="1"/>
          </p:cNvSpPr>
          <p:nvPr>
            <p:ph idx="1"/>
          </p:nvPr>
        </p:nvSpPr>
        <p:spPr>
          <a:xfrm>
            <a:off x="590550" y="2605088"/>
            <a:ext cx="11315699" cy="3509962"/>
          </a:xfrm>
        </p:spPr>
        <p:txBody>
          <a:bodyPr>
            <a:normAutofit lnSpcReduction="10000"/>
          </a:bodyPr>
          <a:lstStyle/>
          <a:p>
            <a:pPr eaLnBrk="1" hangingPunct="1">
              <a:buFontTx/>
              <a:buNone/>
            </a:pPr>
            <a:r>
              <a:rPr lang="en-AU" altLang="en-US" sz="3200" b="1" dirty="0">
                <a:latin typeface="Arial" panose="020B0604020202020204" pitchFamily="34" charset="0"/>
                <a:cs typeface="Arial" panose="020B0604020202020204" pitchFamily="34" charset="0"/>
              </a:rPr>
              <a:t>1.Advanced technology and transportation systems:</a:t>
            </a:r>
            <a:endParaRPr lang="en-AU" altLang="en-US" sz="3200" dirty="0">
              <a:latin typeface="Arial" panose="020B0604020202020204" pitchFamily="34" charset="0"/>
              <a:cs typeface="Arial" panose="020B0604020202020204" pitchFamily="34" charset="0"/>
            </a:endParaRPr>
          </a:p>
          <a:p>
            <a:r>
              <a:rPr lang="en-AU" altLang="en-US" dirty="0">
                <a:latin typeface="Arial" panose="020B0604020202020204" pitchFamily="34" charset="0"/>
                <a:cs typeface="Arial" panose="020B0604020202020204" pitchFamily="34" charset="0"/>
              </a:rPr>
              <a:t>Train, car, aeroplane.</a:t>
            </a:r>
          </a:p>
          <a:p>
            <a:pPr eaLnBrk="1" hangingPunct="1"/>
            <a:r>
              <a:rPr lang="en-AU" altLang="en-US" dirty="0">
                <a:latin typeface="Arial" panose="020B0604020202020204" pitchFamily="34" charset="0"/>
                <a:cs typeface="Arial" panose="020B0604020202020204" pitchFamily="34" charset="0"/>
              </a:rPr>
              <a:t>Internet, fax machine, satellites, telephone, social media, podcasting, blogging, vlogging.</a:t>
            </a:r>
          </a:p>
          <a:p>
            <a:pPr eaLnBrk="1" hangingPunct="1">
              <a:buFontTx/>
              <a:buNone/>
            </a:pPr>
            <a:r>
              <a:rPr lang="en-AU" altLang="en-US" sz="2600" b="1" dirty="0">
                <a:latin typeface="Arial" panose="020B0604020202020204" pitchFamily="34" charset="0"/>
                <a:cs typeface="Arial" panose="020B0604020202020204" pitchFamily="34" charset="0"/>
              </a:rPr>
              <a:t>Increased intercultural encounters create opportunities of </a:t>
            </a:r>
          </a:p>
          <a:p>
            <a:pPr eaLnBrk="1" hangingPunct="1">
              <a:buFontTx/>
              <a:buNone/>
            </a:pPr>
            <a:r>
              <a:rPr lang="en-AU" altLang="en-US" sz="2600" b="1" dirty="0">
                <a:latin typeface="Arial" panose="020B0604020202020204" pitchFamily="34" charset="0"/>
                <a:cs typeface="Arial" panose="020B0604020202020204" pitchFamily="34" charset="0"/>
              </a:rPr>
              <a:t>understanding and possibilities of misunderstanding. </a:t>
            </a:r>
            <a:endParaRPr lang="en-AU" altLang="en-US" dirty="0">
              <a:latin typeface="Arial" panose="020B0604020202020204" pitchFamily="34" charset="0"/>
              <a:cs typeface="Arial" panose="020B0604020202020204" pitchFamily="34" charset="0"/>
            </a:endParaRPr>
          </a:p>
          <a:p>
            <a:pPr eaLnBrk="1" hangingPunct="1">
              <a:buFontTx/>
              <a:buNone/>
            </a:pPr>
            <a:r>
              <a:rPr lang="en-AU" altLang="en-US" dirty="0">
                <a:latin typeface="Arial" panose="020B0604020202020204" pitchFamily="34" charset="0"/>
                <a:cs typeface="Arial" panose="020B0604020202020204" pitchFamily="34" charset="0"/>
              </a:rPr>
              <a:t>Understanding other cultures is a challenge we face today.</a:t>
            </a:r>
          </a:p>
          <a:p>
            <a:pPr eaLnBrk="1" hangingPunct="1">
              <a:buFontTx/>
              <a:buNone/>
            </a:pPr>
            <a:endParaRPr lang="en-AU" altLang="en-US" dirty="0"/>
          </a:p>
          <a:p>
            <a:pPr eaLnBrk="1" hangingPunct="1">
              <a:buFontTx/>
              <a:buNone/>
            </a:pPr>
            <a:endParaRPr lang="en-AU" altLang="en-US" dirty="0"/>
          </a:p>
          <a:p>
            <a:pPr eaLnBrk="1" hangingPunct="1">
              <a:buFontTx/>
              <a:buNone/>
            </a:pPr>
            <a:endParaRPr lang="en-AU" altLang="en-US" dirty="0"/>
          </a:p>
          <a:p>
            <a:pPr eaLnBrk="1" hangingPunct="1"/>
            <a:endParaRPr lang="en-AU" altLang="en-US" dirty="0"/>
          </a:p>
        </p:txBody>
      </p:sp>
      <p:sp>
        <p:nvSpPr>
          <p:cNvPr id="2" name="Footer Placeholder 1"/>
          <p:cNvSpPr>
            <a:spLocks noGrp="1"/>
          </p:cNvSpPr>
          <p:nvPr>
            <p:ph type="ftr" sz="quarter" idx="11"/>
          </p:nvPr>
        </p:nvSpPr>
        <p:spPr>
          <a:xfrm>
            <a:off x="9782176" y="5889522"/>
            <a:ext cx="1819274" cy="130277"/>
          </a:xfrm>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40249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8">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218">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a:spLocks noGrp="1"/>
          </p:cNvSpPr>
          <p:nvPr>
            <p:ph type="title"/>
          </p:nvPr>
        </p:nvSpPr>
        <p:spPr>
          <a:xfrm>
            <a:off x="2495165" y="1491207"/>
            <a:ext cx="7024687" cy="684213"/>
          </a:xfrm>
        </p:spPr>
        <p:txBody>
          <a:bodyPr>
            <a:normAutofit fontScale="90000"/>
          </a:bodyPr>
          <a:lstStyle/>
          <a:p>
            <a:r>
              <a:rPr lang="en-GB" sz="4900" b="1" dirty="0">
                <a:latin typeface="Arial" panose="020B0604020202020204" pitchFamily="34" charset="0"/>
                <a:cs typeface="Arial" panose="020B0604020202020204" pitchFamily="34" charset="0"/>
              </a:rPr>
              <a:t>Contributors to Cultural Diversity </a:t>
            </a:r>
            <a:br>
              <a:rPr lang="en-GB" sz="4400" b="1" dirty="0">
                <a:latin typeface="Arial" panose="020B0604020202020204" pitchFamily="34" charset="0"/>
                <a:cs typeface="Arial" panose="020B0604020202020204" pitchFamily="34" charset="0"/>
              </a:rPr>
            </a:br>
            <a:endParaRPr lang="en-US" altLang="en-US" dirty="0"/>
          </a:p>
        </p:txBody>
      </p:sp>
      <p:sp>
        <p:nvSpPr>
          <p:cNvPr id="10242" name="Rectangle 3"/>
          <p:cNvSpPr>
            <a:spLocks noGrp="1" noChangeArrowheads="1"/>
          </p:cNvSpPr>
          <p:nvPr>
            <p:ph idx="1"/>
          </p:nvPr>
        </p:nvSpPr>
        <p:spPr>
          <a:xfrm>
            <a:off x="619432" y="2654302"/>
            <a:ext cx="11090787" cy="3276600"/>
          </a:xfrm>
        </p:spPr>
        <p:txBody>
          <a:bodyPr>
            <a:normAutofit fontScale="85000" lnSpcReduction="10000"/>
          </a:bodyPr>
          <a:lstStyle/>
          <a:p>
            <a:pPr eaLnBrk="1" hangingPunct="1">
              <a:buFontTx/>
              <a:buNone/>
            </a:pPr>
            <a:r>
              <a:rPr lang="en-AU" altLang="en-US" sz="3500" b="1" dirty="0">
                <a:latin typeface="Arial" panose="020B0604020202020204" pitchFamily="34" charset="0"/>
                <a:cs typeface="Arial" panose="020B0604020202020204" pitchFamily="34" charset="0"/>
              </a:rPr>
              <a:t>2. Global economy and business transactions:</a:t>
            </a:r>
          </a:p>
          <a:p>
            <a:pPr eaLnBrk="1" hangingPunct="1"/>
            <a:r>
              <a:rPr lang="en-AU" altLang="en-US" sz="2600" dirty="0">
                <a:latin typeface="Arial" panose="020B0604020202020204" pitchFamily="34" charset="0"/>
                <a:cs typeface="Arial" panose="020B0604020202020204" pitchFamily="34" charset="0"/>
              </a:rPr>
              <a:t>Global transformation.</a:t>
            </a:r>
          </a:p>
          <a:p>
            <a:pPr eaLnBrk="1" hangingPunct="1"/>
            <a:r>
              <a:rPr lang="en-AU" altLang="en-US" sz="2600" dirty="0">
                <a:latin typeface="Arial" panose="020B0604020202020204" pitchFamily="34" charset="0"/>
                <a:cs typeface="Arial" panose="020B0604020202020204" pitchFamily="34" charset="0"/>
              </a:rPr>
              <a:t>International expansion.</a:t>
            </a:r>
          </a:p>
          <a:p>
            <a:pPr eaLnBrk="1" hangingPunct="1"/>
            <a:r>
              <a:rPr lang="en-AU" altLang="en-US" sz="2600" dirty="0">
                <a:latin typeface="Arial" panose="020B0604020202020204" pitchFamily="34" charset="0"/>
                <a:cs typeface="Arial" panose="020B0604020202020204" pitchFamily="34" charset="0"/>
              </a:rPr>
              <a:t>Diverse workforce.</a:t>
            </a:r>
          </a:p>
          <a:p>
            <a:pPr eaLnBrk="1" hangingPunct="1"/>
            <a:endParaRPr lang="en-AU" altLang="en-US" dirty="0">
              <a:latin typeface="Arial" panose="020B0604020202020204" pitchFamily="34" charset="0"/>
              <a:cs typeface="Arial" panose="020B0604020202020204" pitchFamily="34" charset="0"/>
            </a:endParaRPr>
          </a:p>
          <a:p>
            <a:pPr eaLnBrk="1" hangingPunct="1">
              <a:buFontTx/>
              <a:buNone/>
            </a:pPr>
            <a:r>
              <a:rPr lang="en-AU" altLang="en-US" sz="2800" dirty="0">
                <a:latin typeface="Arial" panose="020B0604020202020204" pitchFamily="34" charset="0"/>
                <a:cs typeface="Arial" panose="020B0604020202020204" pitchFamily="34" charset="0"/>
              </a:rPr>
              <a:t>Understanding cultural tensions created by economic transformations is a challenge we face in the business context of intercultural communication.</a:t>
            </a:r>
          </a:p>
        </p:txBody>
      </p:sp>
      <p:sp>
        <p:nvSpPr>
          <p:cNvPr id="2" name="Footer Placeholder 1"/>
          <p:cNvSpPr>
            <a:spLocks noGrp="1"/>
          </p:cNvSpPr>
          <p:nvPr>
            <p:ph type="ftr" sz="quarter" idx="11"/>
          </p:nvPr>
        </p:nvSpPr>
        <p:spPr/>
        <p:txBody>
          <a:bodyPr/>
          <a:lstStyle/>
          <a:p>
            <a:r>
              <a:rPr lang="en-US"/>
              <a:t>(Liu, Volcic, Gallois, 2015)</a:t>
            </a:r>
            <a:endParaRPr lang="en-US" dirty="0"/>
          </a:p>
        </p:txBody>
      </p:sp>
    </p:spTree>
    <p:extLst>
      <p:ext uri="{BB962C8B-B14F-4D97-AF65-F5344CB8AC3E}">
        <p14:creationId xmlns:p14="http://schemas.microsoft.com/office/powerpoint/2010/main" val="86726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itle 1"/>
          <p:cNvSpPr>
            <a:spLocks noGrp="1"/>
          </p:cNvSpPr>
          <p:nvPr>
            <p:ph type="title"/>
          </p:nvPr>
        </p:nvSpPr>
        <p:spPr>
          <a:xfrm>
            <a:off x="2583656" y="1320801"/>
            <a:ext cx="7024687" cy="684213"/>
          </a:xfrm>
        </p:spPr>
        <p:txBody>
          <a:bodyPr>
            <a:noAutofit/>
          </a:bodyPr>
          <a:lstStyle/>
          <a:p>
            <a:r>
              <a:rPr lang="en-US" altLang="en-US" b="1" dirty="0">
                <a:latin typeface="Arial" panose="020B0604020202020204" pitchFamily="34" charset="0"/>
                <a:cs typeface="Arial" panose="020B0604020202020204" pitchFamily="34" charset="0"/>
              </a:rPr>
              <a:t>Contributors to Cultural Diversity </a:t>
            </a:r>
          </a:p>
        </p:txBody>
      </p:sp>
      <p:sp>
        <p:nvSpPr>
          <p:cNvPr id="11266" name="Rectangle 3"/>
          <p:cNvSpPr>
            <a:spLocks noGrp="1" noChangeArrowheads="1"/>
          </p:cNvSpPr>
          <p:nvPr>
            <p:ph idx="1"/>
          </p:nvPr>
        </p:nvSpPr>
        <p:spPr>
          <a:xfrm>
            <a:off x="1086665" y="2441575"/>
            <a:ext cx="9381309" cy="3527425"/>
          </a:xfrm>
        </p:spPr>
        <p:txBody>
          <a:bodyPr>
            <a:normAutofit/>
          </a:bodyPr>
          <a:lstStyle/>
          <a:p>
            <a:pPr eaLnBrk="1" hangingPunct="1">
              <a:buFontTx/>
              <a:buNone/>
            </a:pPr>
            <a:r>
              <a:rPr lang="en-AU" altLang="en-US" sz="3200" b="1" dirty="0">
                <a:latin typeface="Arial" panose="020B0604020202020204" pitchFamily="34" charset="0"/>
                <a:cs typeface="Arial" panose="020B0604020202020204" pitchFamily="34" charset="0"/>
              </a:rPr>
              <a:t>3. Mass migration and international exchange:</a:t>
            </a:r>
          </a:p>
          <a:p>
            <a:pPr eaLnBrk="1" hangingPunct="1"/>
            <a:r>
              <a:rPr lang="en-AU" altLang="en-US" dirty="0">
                <a:latin typeface="Arial" panose="020B0604020202020204" pitchFamily="34" charset="0"/>
                <a:cs typeface="Arial" panose="020B0604020202020204" pitchFamily="34" charset="0"/>
              </a:rPr>
              <a:t>Immigration flow, mainly from developing to developed countries.</a:t>
            </a:r>
          </a:p>
          <a:p>
            <a:pPr eaLnBrk="1" hangingPunct="1"/>
            <a:r>
              <a:rPr lang="en-AU" altLang="en-US" dirty="0">
                <a:latin typeface="Arial" panose="020B0604020202020204" pitchFamily="34" charset="0"/>
                <a:cs typeface="Arial" panose="020B0604020202020204" pitchFamily="34" charset="0"/>
              </a:rPr>
              <a:t>Migrants who move to the host country for work or study.</a:t>
            </a:r>
          </a:p>
          <a:p>
            <a:pPr eaLnBrk="1" hangingPunct="1">
              <a:buFontTx/>
              <a:buNone/>
            </a:pPr>
            <a:endParaRPr lang="en-AU" altLang="en-US" dirty="0"/>
          </a:p>
          <a:p>
            <a:pPr eaLnBrk="1" hangingPunct="1">
              <a:buFontTx/>
              <a:buNone/>
            </a:pPr>
            <a:r>
              <a:rPr lang="en-AU" altLang="en-US" sz="2600" dirty="0">
                <a:latin typeface="Arial" panose="020B0604020202020204" pitchFamily="34" charset="0"/>
                <a:cs typeface="Arial" panose="020B0604020202020204" pitchFamily="34" charset="0"/>
              </a:rPr>
              <a:t>Promoting inter-ethnic co-existence is a challenge we face in</a:t>
            </a:r>
          </a:p>
          <a:p>
            <a:pPr eaLnBrk="1" hangingPunct="1">
              <a:buFontTx/>
              <a:buNone/>
            </a:pPr>
            <a:r>
              <a:rPr lang="en-AU" altLang="en-US" sz="2600" dirty="0">
                <a:latin typeface="Arial" panose="020B0604020202020204" pitchFamily="34" charset="0"/>
                <a:cs typeface="Arial" panose="020B0604020202020204" pitchFamily="34" charset="0"/>
              </a:rPr>
              <a:t>our multicultural society.</a:t>
            </a:r>
          </a:p>
          <a:p>
            <a:pPr eaLnBrk="1" hangingPunct="1"/>
            <a:endParaRPr lang="en-AU" altLang="en-US" dirty="0"/>
          </a:p>
          <a:p>
            <a:pPr eaLnBrk="1" hangingPunct="1">
              <a:buFontTx/>
              <a:buNone/>
            </a:pPr>
            <a:endParaRPr lang="en-AU" altLang="en-US" dirty="0"/>
          </a:p>
          <a:p>
            <a:pPr eaLnBrk="1" hangingPunct="1"/>
            <a:endParaRPr lang="en-AU" altLang="en-US" dirty="0"/>
          </a:p>
          <a:p>
            <a:pPr eaLnBrk="1" hangingPunct="1"/>
            <a:endParaRPr lang="en-AU" altLang="en-US" dirty="0"/>
          </a:p>
        </p:txBody>
      </p:sp>
      <p:sp>
        <p:nvSpPr>
          <p:cNvPr id="2" name="Footer Placeholder 1"/>
          <p:cNvSpPr>
            <a:spLocks noGrp="1"/>
          </p:cNvSpPr>
          <p:nvPr>
            <p:ph type="ftr" sz="quarter" idx="11"/>
          </p:nvPr>
        </p:nvSpPr>
        <p:spPr/>
        <p:txBody>
          <a:bodyPr/>
          <a:lstStyle/>
          <a:p>
            <a:r>
              <a:rPr lang="en-US"/>
              <a:t>(Liu, Volcic, Gallois, 2015)</a:t>
            </a:r>
            <a:endParaRPr lang="en-US" dirty="0"/>
          </a:p>
        </p:txBody>
      </p:sp>
    </p:spTree>
    <p:extLst>
      <p:ext uri="{BB962C8B-B14F-4D97-AF65-F5344CB8AC3E}">
        <p14:creationId xmlns:p14="http://schemas.microsoft.com/office/powerpoint/2010/main" val="276027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1"/>
          <p:cNvSpPr>
            <a:spLocks noGrp="1"/>
          </p:cNvSpPr>
          <p:nvPr>
            <p:ph type="title"/>
          </p:nvPr>
        </p:nvSpPr>
        <p:spPr>
          <a:xfrm>
            <a:off x="2481261" y="1225551"/>
            <a:ext cx="7024687" cy="684213"/>
          </a:xfrm>
        </p:spPr>
        <p:txBody>
          <a:bodyPr>
            <a:noAutofit/>
          </a:bodyPr>
          <a:lstStyle/>
          <a:p>
            <a:r>
              <a:rPr lang="en-US" altLang="en-US" b="1" dirty="0">
                <a:latin typeface="Arial" panose="020B0604020202020204" pitchFamily="34" charset="0"/>
                <a:cs typeface="Arial" panose="020B0604020202020204" pitchFamily="34" charset="0"/>
              </a:rPr>
              <a:t>Questions for Classroom Discussion</a:t>
            </a:r>
          </a:p>
        </p:txBody>
      </p:sp>
      <p:sp>
        <p:nvSpPr>
          <p:cNvPr id="12290" name="Rectangle 3"/>
          <p:cNvSpPr>
            <a:spLocks noGrp="1" noChangeArrowheads="1"/>
          </p:cNvSpPr>
          <p:nvPr>
            <p:ph idx="1"/>
          </p:nvPr>
        </p:nvSpPr>
        <p:spPr>
          <a:xfrm>
            <a:off x="1157287" y="2767013"/>
            <a:ext cx="9672637" cy="3319462"/>
          </a:xfrm>
        </p:spPr>
        <p:txBody>
          <a:bodyPr/>
          <a:lstStyle/>
          <a:p>
            <a:pPr marL="457200" indent="-457200">
              <a:buFont typeface="+mj-lt"/>
              <a:buAutoNum type="arabicPeriod"/>
            </a:pPr>
            <a:r>
              <a:rPr lang="en-AU" altLang="en-US" dirty="0">
                <a:latin typeface="Arial" panose="020B0604020202020204" pitchFamily="34" charset="0"/>
                <a:cs typeface="Arial" panose="020B0604020202020204" pitchFamily="34" charset="0"/>
              </a:rPr>
              <a:t>What do you see as some of the advantages and disadvantages of culturally diverse nation?</a:t>
            </a:r>
          </a:p>
          <a:p>
            <a:pPr marL="457200" indent="-457200">
              <a:buFont typeface="+mj-lt"/>
              <a:buAutoNum type="arabicPeriod"/>
            </a:pPr>
            <a:r>
              <a:rPr lang="en-AU" altLang="en-US" dirty="0">
                <a:latin typeface="Arial" panose="020B0604020202020204" pitchFamily="34" charset="0"/>
                <a:cs typeface="Arial" panose="020B0604020202020204" pitchFamily="34" charset="0"/>
              </a:rPr>
              <a:t>Why do you think migrants tend to move to developed countries? </a:t>
            </a:r>
          </a:p>
          <a:p>
            <a:pPr marL="457200" indent="-457200">
              <a:buFont typeface="+mj-lt"/>
              <a:buAutoNum type="arabicPeriod"/>
            </a:pPr>
            <a:r>
              <a:rPr lang="en-AU" altLang="en-US" dirty="0">
                <a:latin typeface="Arial" panose="020B0604020202020204" pitchFamily="34" charset="0"/>
                <a:cs typeface="Arial" panose="020B0604020202020204" pitchFamily="34" charset="0"/>
              </a:rPr>
              <a:t>What do you see as some of the advantages and disadvantages of this movement for the host countries? Could you give an example to illustrate your view?</a:t>
            </a:r>
          </a:p>
        </p:txBody>
      </p:sp>
    </p:spTree>
    <p:extLst>
      <p:ext uri="{BB962C8B-B14F-4D97-AF65-F5344CB8AC3E}">
        <p14:creationId xmlns:p14="http://schemas.microsoft.com/office/powerpoint/2010/main" val="403865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1"/>
          <p:cNvSpPr>
            <a:spLocks noGrp="1"/>
          </p:cNvSpPr>
          <p:nvPr>
            <p:ph type="title"/>
          </p:nvPr>
        </p:nvSpPr>
        <p:spPr>
          <a:xfrm>
            <a:off x="2583656" y="1168401"/>
            <a:ext cx="7024687" cy="684213"/>
          </a:xfrm>
        </p:spPr>
        <p:txBody>
          <a:bodyPr>
            <a:noAutofit/>
          </a:bodyPr>
          <a:lstStyle/>
          <a:p>
            <a:r>
              <a:rPr lang="en-US" altLang="en-US" b="1" dirty="0">
                <a:latin typeface="Arial" panose="020B0604020202020204" pitchFamily="34" charset="0"/>
                <a:cs typeface="Arial" panose="020B0604020202020204" pitchFamily="34" charset="0"/>
              </a:rPr>
              <a:t>Multiculturalism and </a:t>
            </a:r>
            <a:r>
              <a:rPr lang="en-US" altLang="en-US" b="1" dirty="0" err="1">
                <a:latin typeface="Arial" panose="020B0604020202020204" pitchFamily="34" charset="0"/>
                <a:cs typeface="Arial" panose="020B0604020202020204" pitchFamily="34" charset="0"/>
              </a:rPr>
              <a:t>Interculturalism</a:t>
            </a:r>
            <a:endParaRPr lang="en-US" altLang="en-US" b="1" dirty="0">
              <a:latin typeface="Arial" panose="020B0604020202020204" pitchFamily="34" charset="0"/>
              <a:cs typeface="Arial" panose="020B0604020202020204" pitchFamily="34" charset="0"/>
            </a:endParaRPr>
          </a:p>
        </p:txBody>
      </p:sp>
      <p:sp>
        <p:nvSpPr>
          <p:cNvPr id="13314" name="Rectangle 3"/>
          <p:cNvSpPr>
            <a:spLocks noGrp="1" noChangeArrowheads="1"/>
          </p:cNvSpPr>
          <p:nvPr>
            <p:ph idx="1"/>
          </p:nvPr>
        </p:nvSpPr>
        <p:spPr>
          <a:xfrm>
            <a:off x="604838" y="2476500"/>
            <a:ext cx="11139487" cy="3698874"/>
          </a:xfrm>
        </p:spPr>
        <p:txBody>
          <a:bodyPr>
            <a:normAutofit lnSpcReduction="10000"/>
          </a:bodyPr>
          <a:lstStyle/>
          <a:p>
            <a:pPr marL="0" indent="0">
              <a:buNone/>
            </a:pPr>
            <a:r>
              <a:rPr lang="en-AU" altLang="en-US" sz="1800" b="1" dirty="0">
                <a:latin typeface="Arial" panose="020B0604020202020204" pitchFamily="34" charset="0"/>
                <a:cs typeface="Arial" panose="020B0604020202020204" pitchFamily="34" charset="0"/>
              </a:rPr>
              <a:t>Multiculturalism </a:t>
            </a:r>
            <a:r>
              <a:rPr lang="en-AU" altLang="en-US" sz="1800" dirty="0">
                <a:latin typeface="Arial" panose="020B0604020202020204" pitchFamily="34" charset="0"/>
                <a:cs typeface="Arial" panose="020B0604020202020204" pitchFamily="34" charset="0"/>
              </a:rPr>
              <a:t>can be used to describe the composition of a society made up of diverse cultures. It can also refer to a society’s tolerance and acceptance of cultural diversity.</a:t>
            </a:r>
          </a:p>
          <a:p>
            <a:pPr marL="0" indent="0">
              <a:buNone/>
            </a:pPr>
            <a:r>
              <a:rPr lang="en-AU" altLang="en-US" sz="1800" b="1" dirty="0" err="1">
                <a:latin typeface="Arial" panose="020B0604020202020204" pitchFamily="34" charset="0"/>
                <a:cs typeface="Arial" panose="020B0604020202020204" pitchFamily="34" charset="0"/>
              </a:rPr>
              <a:t>Interculturalism</a:t>
            </a:r>
            <a:r>
              <a:rPr lang="en-AU" altLang="en-US" sz="18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Something greater than coexistence</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Allegedly more geared toward interaction and dialogue than multiculturalism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Conceived as something less ‘</a:t>
            </a:r>
            <a:r>
              <a:rPr lang="en-GB" altLang="en-US" sz="1800" dirty="0" err="1">
                <a:latin typeface="Arial" panose="020B0604020202020204" pitchFamily="34" charset="0"/>
                <a:cs typeface="Arial" panose="020B0604020202020204" pitchFamily="34" charset="0"/>
              </a:rPr>
              <a:t>groupist</a:t>
            </a:r>
            <a:r>
              <a:rPr lang="en-GB" altLang="en-US" sz="1800" dirty="0">
                <a:latin typeface="Arial" panose="020B0604020202020204" pitchFamily="34" charset="0"/>
                <a:cs typeface="Arial" panose="020B0604020202020204" pitchFamily="34" charset="0"/>
              </a:rPr>
              <a:t>’ or more yielding of synthesis than</a:t>
            </a:r>
          </a:p>
          <a:p>
            <a:pPr marL="0" indent="0">
              <a:buNone/>
            </a:pPr>
            <a:r>
              <a:rPr lang="en-GB" altLang="en-US" sz="1800" dirty="0">
                <a:latin typeface="Arial" panose="020B0604020202020204" pitchFamily="34" charset="0"/>
                <a:cs typeface="Arial" panose="020B0604020202020204" pitchFamily="34" charset="0"/>
              </a:rPr>
              <a:t>      multiculturalism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More committed to a stronger sense of the whole, in terms of such things as societal cohesion and national citizenship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More likely to lead to criticism of illiberal cultural practices (as part of the process of intercultural dialogue)</a:t>
            </a:r>
            <a:endParaRPr lang="en-AU" altLang="en-US" sz="1800"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a:xfrm>
            <a:off x="10487026" y="6483350"/>
            <a:ext cx="1581149" cy="215900"/>
          </a:xfrm>
        </p:spPr>
        <p:txBody>
          <a:bodyPr/>
          <a:lstStyle/>
          <a:p>
            <a:r>
              <a:rPr lang="nl-NL"/>
              <a:t>(Meer, Modood, 2011, p. 3)</a:t>
            </a:r>
            <a:endParaRPr lang="en-US" dirty="0"/>
          </a:p>
        </p:txBody>
      </p:sp>
    </p:spTree>
    <p:extLst>
      <p:ext uri="{BB962C8B-B14F-4D97-AF65-F5344CB8AC3E}">
        <p14:creationId xmlns:p14="http://schemas.microsoft.com/office/powerpoint/2010/main" val="30594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4">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314">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33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title"/>
          </p:nvPr>
        </p:nvSpPr>
        <p:spPr>
          <a:xfrm>
            <a:off x="2452689" y="1235076"/>
            <a:ext cx="7024687" cy="684213"/>
          </a:xfrm>
        </p:spPr>
        <p:txBody>
          <a:bodyPr>
            <a:noAutofit/>
          </a:bodyPr>
          <a:lstStyle/>
          <a:p>
            <a:r>
              <a:rPr lang="en-US" altLang="en-US" b="1" dirty="0">
                <a:latin typeface="Arial" panose="020B0604020202020204" pitchFamily="34" charset="0"/>
                <a:cs typeface="Arial" panose="020B0604020202020204" pitchFamily="34" charset="0"/>
              </a:rPr>
              <a:t>Intercultural Communication</a:t>
            </a:r>
          </a:p>
        </p:txBody>
      </p:sp>
      <p:sp>
        <p:nvSpPr>
          <p:cNvPr id="14338" name="Rectangle 3"/>
          <p:cNvSpPr>
            <a:spLocks noGrp="1" noChangeArrowheads="1"/>
          </p:cNvSpPr>
          <p:nvPr>
            <p:ph idx="1"/>
          </p:nvPr>
        </p:nvSpPr>
        <p:spPr>
          <a:xfrm>
            <a:off x="1598484" y="2589341"/>
            <a:ext cx="8726616" cy="2925634"/>
          </a:xfrm>
        </p:spPr>
        <p:txBody>
          <a:bodyPr>
            <a:noAutofit/>
          </a:bodyPr>
          <a:lstStyle/>
          <a:p>
            <a:pPr>
              <a:lnSpc>
                <a:spcPct val="90000"/>
              </a:lnSpc>
            </a:pPr>
            <a:r>
              <a:rPr lang="en-AU" altLang="zh-CN" dirty="0">
                <a:latin typeface="Arial" panose="020B0604020202020204" pitchFamily="34" charset="0"/>
                <a:ea typeface="SimSun" panose="02010600030101010101" pitchFamily="2" charset="-122"/>
                <a:cs typeface="Arial" panose="020B0604020202020204" pitchFamily="34" charset="0"/>
              </a:rPr>
              <a:t>Intercultural communication refers to communication between individuals of diverse cultural backgrounds and between diverse groups. </a:t>
            </a:r>
          </a:p>
          <a:p>
            <a:pPr>
              <a:lnSpc>
                <a:spcPct val="90000"/>
              </a:lnSpc>
            </a:pPr>
            <a:endParaRPr lang="en-AU" altLang="zh-CN" dirty="0">
              <a:latin typeface="Arial" panose="020B0604020202020204" pitchFamily="34" charset="0"/>
              <a:ea typeface="SimSun" panose="02010600030101010101" pitchFamily="2" charset="-122"/>
              <a:cs typeface="Arial" panose="020B0604020202020204" pitchFamily="34" charset="0"/>
            </a:endParaRPr>
          </a:p>
          <a:p>
            <a:pPr>
              <a:lnSpc>
                <a:spcPct val="90000"/>
              </a:lnSpc>
            </a:pPr>
            <a:r>
              <a:rPr lang="en-AU" altLang="zh-CN" dirty="0">
                <a:latin typeface="Arial" panose="020B0604020202020204" pitchFamily="34" charset="0"/>
                <a:ea typeface="SimSun" panose="02010600030101010101" pitchFamily="2" charset="-122"/>
                <a:cs typeface="Arial" panose="020B0604020202020204" pitchFamily="34" charset="0"/>
              </a:rPr>
              <a:t>How can knowledge and skills of intercultural communication benefit us?</a:t>
            </a:r>
          </a:p>
          <a:p>
            <a:pPr marL="0" indent="0">
              <a:lnSpc>
                <a:spcPct val="90000"/>
              </a:lnSpc>
              <a:buNone/>
            </a:pPr>
            <a:endParaRPr lang="en-AU" altLang="zh-CN" dirty="0">
              <a:latin typeface="Arial" panose="020B0604020202020204" pitchFamily="34" charset="0"/>
              <a:ea typeface="SimSun" panose="02010600030101010101" pitchFamily="2" charset="-122"/>
              <a:cs typeface="Arial" panose="020B0604020202020204" pitchFamily="34" charset="0"/>
            </a:endParaRPr>
          </a:p>
          <a:p>
            <a:pPr marL="0" indent="0">
              <a:lnSpc>
                <a:spcPct val="90000"/>
              </a:lnSpc>
              <a:buNone/>
            </a:pPr>
            <a:endParaRPr lang="en-AU" altLang="zh-CN" dirty="0">
              <a:latin typeface="Arial" panose="020B0604020202020204" pitchFamily="34" charset="0"/>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1690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1"/>
          <p:cNvSpPr>
            <a:spLocks noGrp="1"/>
          </p:cNvSpPr>
          <p:nvPr>
            <p:ph type="title"/>
          </p:nvPr>
        </p:nvSpPr>
        <p:spPr>
          <a:xfrm>
            <a:off x="2452689" y="1158876"/>
            <a:ext cx="7024687" cy="684213"/>
          </a:xfrm>
        </p:spPr>
        <p:txBody>
          <a:bodyPr>
            <a:noAutofit/>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5362" name="Rectangle 3"/>
          <p:cNvSpPr>
            <a:spLocks noGrp="1" noChangeArrowheads="1"/>
          </p:cNvSpPr>
          <p:nvPr>
            <p:ph idx="1"/>
          </p:nvPr>
        </p:nvSpPr>
        <p:spPr>
          <a:xfrm>
            <a:off x="2027239" y="2652713"/>
            <a:ext cx="7705725" cy="3167062"/>
          </a:xfrm>
        </p:spPr>
        <p:txBody>
          <a:bodyPr>
            <a:normAutofit fontScale="92500"/>
          </a:bodyPr>
          <a:lstStyle/>
          <a:p>
            <a:pPr eaLnBrk="1" hangingPunct="1">
              <a:buFontTx/>
              <a:buNone/>
            </a:pPr>
            <a:r>
              <a:rPr lang="en-AU" altLang="en-US" sz="3000" b="1" dirty="0">
                <a:latin typeface="Arial" panose="020B0604020202020204" pitchFamily="34" charset="0"/>
                <a:cs typeface="Arial" panose="020B0604020202020204" pitchFamily="34" charset="0"/>
              </a:rPr>
              <a:t>Building intercultural understanding:</a:t>
            </a:r>
          </a:p>
          <a:p>
            <a:pPr eaLnBrk="1" hangingPunct="1"/>
            <a:r>
              <a:rPr lang="en-AU" altLang="en-US" dirty="0">
                <a:latin typeface="Arial" panose="020B0604020202020204" pitchFamily="34" charset="0"/>
                <a:cs typeface="Arial" panose="020B0604020202020204" pitchFamily="34" charset="0"/>
              </a:rPr>
              <a:t>Understanding is the first step towards acceptance</a:t>
            </a:r>
          </a:p>
          <a:p>
            <a:pPr eaLnBrk="1" hangingPunct="1"/>
            <a:r>
              <a:rPr lang="en-AU" altLang="en-US" dirty="0">
                <a:latin typeface="Arial" panose="020B0604020202020204" pitchFamily="34" charset="0"/>
                <a:cs typeface="Arial" panose="020B0604020202020204" pitchFamily="34" charset="0"/>
              </a:rPr>
              <a:t>People around the world have accumulated a rich stock of cultural traditions and customs, but we are often not aware of the cultural rules governing our own behaviour</a:t>
            </a:r>
          </a:p>
          <a:p>
            <a:pPr eaLnBrk="1" hangingPunct="1"/>
            <a:r>
              <a:rPr lang="en-AU" altLang="en-US" dirty="0">
                <a:latin typeface="Arial" panose="020B0604020202020204" pitchFamily="34" charset="0"/>
                <a:cs typeface="Arial" panose="020B0604020202020204" pitchFamily="34" charset="0"/>
              </a:rPr>
              <a:t>To understand another culture, we need to communicate with its people</a:t>
            </a:r>
          </a:p>
          <a:p>
            <a:pPr eaLnBrk="1" hangingPunct="1">
              <a:buFontTx/>
              <a:buNone/>
            </a:pPr>
            <a:endParaRPr lang="en-AU" altLang="en-US"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and </a:t>
            </a:r>
            <a:r>
              <a:rPr lang="en-US" dirty="0" err="1"/>
              <a:t>Gallois</a:t>
            </a:r>
            <a:r>
              <a:rPr lang="en-US" dirty="0"/>
              <a:t>, 2015)</a:t>
            </a:r>
          </a:p>
        </p:txBody>
      </p:sp>
    </p:spTree>
    <p:extLst>
      <p:ext uri="{BB962C8B-B14F-4D97-AF65-F5344CB8AC3E}">
        <p14:creationId xmlns:p14="http://schemas.microsoft.com/office/powerpoint/2010/main" val="380554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p:cNvSpPr>
          <p:nvPr>
            <p:ph type="title"/>
          </p:nvPr>
        </p:nvSpPr>
        <p:spPr>
          <a:xfrm>
            <a:off x="2405064" y="1382901"/>
            <a:ext cx="7024687" cy="684213"/>
          </a:xfrm>
        </p:spPr>
        <p:txBody>
          <a:bodyPr>
            <a:noAutofit/>
          </a:bodyPr>
          <a:lstStyle/>
          <a:p>
            <a:r>
              <a:rPr lang="en-US" altLang="en-US" b="1" dirty="0">
                <a:latin typeface="Arial" panose="020B0604020202020204" pitchFamily="34" charset="0"/>
                <a:cs typeface="Arial" panose="020B0604020202020204" pitchFamily="34" charset="0"/>
              </a:rPr>
              <a:t>Ethnocentrism </a:t>
            </a:r>
          </a:p>
        </p:txBody>
      </p:sp>
      <p:sp>
        <p:nvSpPr>
          <p:cNvPr id="16386" name="Rectangle 3"/>
          <p:cNvSpPr>
            <a:spLocks noGrp="1" noChangeArrowheads="1"/>
          </p:cNvSpPr>
          <p:nvPr>
            <p:ph idx="1"/>
          </p:nvPr>
        </p:nvSpPr>
        <p:spPr>
          <a:xfrm>
            <a:off x="1295400" y="3323045"/>
            <a:ext cx="8058150" cy="2588439"/>
          </a:xfrm>
        </p:spPr>
        <p:txBody>
          <a:bodyPr/>
          <a:lstStyle/>
          <a:p>
            <a:r>
              <a:rPr lang="en-AU" altLang="en-US" dirty="0">
                <a:latin typeface="Arial" panose="020B0604020202020204" pitchFamily="34" charset="0"/>
                <a:cs typeface="Arial" panose="020B0604020202020204" pitchFamily="34" charset="0"/>
              </a:rPr>
              <a:t>Ethnocentrism means seeing our own culture as the centre of the universe and seeing other cultures as insignificant or even inferior.</a:t>
            </a:r>
          </a:p>
          <a:p>
            <a:pPr marL="0" indent="0"/>
            <a:endParaRPr lang="en-AU" altLang="en-US" dirty="0">
              <a:latin typeface="Arial" panose="020B0604020202020204" pitchFamily="34" charset="0"/>
              <a:cs typeface="Arial" panose="020B0604020202020204" pitchFamily="34" charset="0"/>
            </a:endParaRPr>
          </a:p>
          <a:p>
            <a:r>
              <a:rPr lang="en-AU" altLang="en-US" dirty="0">
                <a:latin typeface="Arial" panose="020B0604020202020204" pitchFamily="34" charset="0"/>
                <a:cs typeface="Arial" panose="020B0604020202020204" pitchFamily="34" charset="0"/>
              </a:rPr>
              <a:t>Ethnocentrism may lead to prejudice, stereotypes or discrimination.</a:t>
            </a:r>
          </a:p>
        </p:txBody>
      </p:sp>
      <p:sp>
        <p:nvSpPr>
          <p:cNvPr id="2" name="TextBox 1"/>
          <p:cNvSpPr txBox="1"/>
          <p:nvPr/>
        </p:nvSpPr>
        <p:spPr>
          <a:xfrm>
            <a:off x="1362075" y="2447618"/>
            <a:ext cx="9632908"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What does it mean to be </a:t>
            </a:r>
            <a:r>
              <a:rPr lang="en-GB" sz="3600" b="1" dirty="0">
                <a:latin typeface="Arial" panose="020B0604020202020204" pitchFamily="34" charset="0"/>
                <a:cs typeface="Arial" panose="020B0604020202020204" pitchFamily="34" charset="0"/>
              </a:rPr>
              <a:t>Ethnocentric?</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353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2" y="1266826"/>
            <a:ext cx="10018713" cy="723900"/>
          </a:xfrm>
        </p:spPr>
        <p:txBody>
          <a:bodyPr>
            <a:noAutofit/>
          </a:bodyPr>
          <a:lstStyle/>
          <a:p>
            <a:r>
              <a:rPr lang="en-GB" b="1" dirty="0">
                <a:latin typeface="Arial" panose="020B0604020202020204" pitchFamily="34" charset="0"/>
                <a:cs typeface="Arial" panose="020B0604020202020204" pitchFamily="34" charset="0"/>
              </a:rPr>
              <a:t>Contact Theory</a:t>
            </a:r>
          </a:p>
        </p:txBody>
      </p:sp>
      <p:sp>
        <p:nvSpPr>
          <p:cNvPr id="3" name="Content Placeholder 2"/>
          <p:cNvSpPr>
            <a:spLocks noGrp="1"/>
          </p:cNvSpPr>
          <p:nvPr>
            <p:ph idx="1"/>
          </p:nvPr>
        </p:nvSpPr>
        <p:spPr>
          <a:xfrm>
            <a:off x="594517" y="2425701"/>
            <a:ext cx="11002965" cy="4241800"/>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The intergroup contact theory was first proposed by Allport (1954), who suggested that positive effects of intergroup contact occur in contact situations characterized by four key conditions: </a:t>
            </a:r>
          </a:p>
          <a:p>
            <a:r>
              <a:rPr lang="en-GB" dirty="0">
                <a:latin typeface="Arial" panose="020B0604020202020204" pitchFamily="34" charset="0"/>
                <a:cs typeface="Arial" panose="020B0604020202020204" pitchFamily="34" charset="0"/>
              </a:rPr>
              <a:t>equal status, </a:t>
            </a:r>
          </a:p>
          <a:p>
            <a:r>
              <a:rPr lang="en-GB" dirty="0">
                <a:latin typeface="Arial" panose="020B0604020202020204" pitchFamily="34" charset="0"/>
                <a:cs typeface="Arial" panose="020B0604020202020204" pitchFamily="34" charset="0"/>
              </a:rPr>
              <a:t>intergroup cooperation, </a:t>
            </a:r>
          </a:p>
          <a:p>
            <a:r>
              <a:rPr lang="en-GB" dirty="0">
                <a:latin typeface="Arial" panose="020B0604020202020204" pitchFamily="34" charset="0"/>
                <a:cs typeface="Arial" panose="020B0604020202020204" pitchFamily="34" charset="0"/>
              </a:rPr>
              <a:t>common goals, </a:t>
            </a:r>
          </a:p>
          <a:p>
            <a:r>
              <a:rPr lang="en-GB" dirty="0">
                <a:latin typeface="Arial" panose="020B0604020202020204" pitchFamily="34" charset="0"/>
                <a:cs typeface="Arial" panose="020B0604020202020204" pitchFamily="34" charset="0"/>
              </a:rPr>
              <a:t>and support by social and institutional authorities </a:t>
            </a:r>
          </a:p>
          <a:p>
            <a:r>
              <a:rPr lang="en-GB" dirty="0">
                <a:latin typeface="Arial" panose="020B0604020202020204" pitchFamily="34" charset="0"/>
                <a:cs typeface="Arial" panose="020B0604020202020204" pitchFamily="34" charset="0"/>
              </a:rPr>
              <a:t>According to </a:t>
            </a:r>
            <a:r>
              <a:rPr lang="en-GB" dirty="0" err="1">
                <a:latin typeface="Arial" panose="020B0604020202020204" pitchFamily="34" charset="0"/>
                <a:cs typeface="Arial" panose="020B0604020202020204" pitchFamily="34" charset="0"/>
              </a:rPr>
              <a:t>Allport</a:t>
            </a:r>
            <a:r>
              <a:rPr lang="en-GB" dirty="0">
                <a:latin typeface="Arial" panose="020B0604020202020204" pitchFamily="34" charset="0"/>
                <a:cs typeface="Arial" panose="020B0604020202020204" pitchFamily="34" charset="0"/>
              </a:rPr>
              <a:t>, it is essential that the contact situation exhibits these factors to some degree. </a:t>
            </a:r>
          </a:p>
          <a:p>
            <a:r>
              <a:rPr lang="en-GB" dirty="0">
                <a:latin typeface="Arial" panose="020B0604020202020204" pitchFamily="34" charset="0"/>
                <a:cs typeface="Arial" panose="020B0604020202020204" pitchFamily="34" charset="0"/>
              </a:rPr>
              <a:t>Indeed, these factors do appear to be important in reducing prejudice, as shown by the unique importance of cross-group friendships in reducing prejudice </a:t>
            </a:r>
            <a:r>
              <a:rPr lang="en-GB" sz="1300" dirty="0">
                <a:latin typeface="Arial" panose="020B0604020202020204" pitchFamily="34" charset="0"/>
                <a:cs typeface="Arial" panose="020B0604020202020204" pitchFamily="34" charset="0"/>
              </a:rPr>
              <a:t>. </a:t>
            </a:r>
          </a:p>
        </p:txBody>
      </p:sp>
      <p:sp>
        <p:nvSpPr>
          <p:cNvPr id="4" name="Footer Placeholder 3"/>
          <p:cNvSpPr>
            <a:spLocks noGrp="1"/>
          </p:cNvSpPr>
          <p:nvPr>
            <p:ph type="ftr" sz="quarter" idx="11"/>
          </p:nvPr>
        </p:nvSpPr>
        <p:spPr>
          <a:xfrm>
            <a:off x="9810751" y="6596064"/>
            <a:ext cx="2381249" cy="142874"/>
          </a:xfrm>
        </p:spPr>
        <p:txBody>
          <a:bodyPr/>
          <a:lstStyle/>
          <a:p>
            <a:r>
              <a:rPr lang="en-US" dirty="0"/>
              <a:t>(Everett, </a:t>
            </a:r>
            <a:r>
              <a:rPr lang="en-US" dirty="0" err="1"/>
              <a:t>Onu</a:t>
            </a:r>
            <a:r>
              <a:rPr lang="en-US" dirty="0"/>
              <a:t>, 2013, p. 1; Pettigrew, 1998)</a:t>
            </a:r>
          </a:p>
        </p:txBody>
      </p:sp>
    </p:spTree>
    <p:extLst>
      <p:ext uri="{BB962C8B-B14F-4D97-AF65-F5344CB8AC3E}">
        <p14:creationId xmlns:p14="http://schemas.microsoft.com/office/powerpoint/2010/main" val="233004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p:cNvSpPr>
            <a:spLocks noGrp="1"/>
          </p:cNvSpPr>
          <p:nvPr>
            <p:ph type="title"/>
          </p:nvPr>
        </p:nvSpPr>
        <p:spPr>
          <a:xfrm>
            <a:off x="2690814" y="1382711"/>
            <a:ext cx="7024687" cy="684213"/>
          </a:xfrm>
        </p:spPr>
        <p:txBody>
          <a:bodyPr>
            <a:noAutofit/>
          </a:bodyPr>
          <a:lstStyle/>
          <a:p>
            <a:r>
              <a:rPr lang="en-US" altLang="en-US" b="1" dirty="0">
                <a:latin typeface="Arial" panose="020B0604020202020204" pitchFamily="34" charset="0"/>
                <a:cs typeface="Arial" panose="020B0604020202020204" pitchFamily="34" charset="0"/>
              </a:rPr>
              <a:t>Cultural Relativism</a:t>
            </a:r>
          </a:p>
        </p:txBody>
      </p:sp>
      <p:sp>
        <p:nvSpPr>
          <p:cNvPr id="17410" name="Rectangle 3"/>
          <p:cNvSpPr>
            <a:spLocks noGrp="1" noChangeArrowheads="1"/>
          </p:cNvSpPr>
          <p:nvPr>
            <p:ph idx="1"/>
          </p:nvPr>
        </p:nvSpPr>
        <p:spPr>
          <a:xfrm>
            <a:off x="1789114" y="2838450"/>
            <a:ext cx="8440736" cy="2636839"/>
          </a:xfrm>
        </p:spPr>
        <p:txBody>
          <a:bodyPr/>
          <a:lstStyle/>
          <a:p>
            <a:pPr>
              <a:buFont typeface="Arial" panose="020B0604020202020204" pitchFamily="34" charset="0"/>
              <a:buChar char="•"/>
            </a:pPr>
            <a:r>
              <a:rPr lang="en-AU" altLang="en-US" dirty="0">
                <a:latin typeface="Arial" panose="020B0604020202020204" pitchFamily="34" charset="0"/>
                <a:cs typeface="Arial" panose="020B0604020202020204" pitchFamily="34" charset="0"/>
              </a:rPr>
              <a:t>Cultural relativism is the degree to which an individual judges another culture by its context.</a:t>
            </a:r>
          </a:p>
          <a:p>
            <a:pPr>
              <a:buFont typeface="Arial" panose="020B0604020202020204" pitchFamily="34" charset="0"/>
              <a:buChar char="•"/>
            </a:pPr>
            <a:endParaRPr lang="en-AU" altLang="en-US" dirty="0">
              <a:latin typeface="Arial" panose="020B0604020202020204" pitchFamily="34" charset="0"/>
              <a:cs typeface="Arial" panose="020B0604020202020204" pitchFamily="34" charset="0"/>
            </a:endParaRPr>
          </a:p>
          <a:p>
            <a:pPr>
              <a:buFont typeface="Arial" panose="020B0604020202020204" pitchFamily="34" charset="0"/>
              <a:buChar char="•"/>
            </a:pPr>
            <a:r>
              <a:rPr lang="en-AU" altLang="en-US" dirty="0">
                <a:latin typeface="Arial" panose="020B0604020202020204" pitchFamily="34" charset="0"/>
                <a:cs typeface="Arial" panose="020B0604020202020204" pitchFamily="34" charset="0"/>
              </a:rPr>
              <a:t>Cultural relativism evaluates the behaviours of a culture by its assumptions about the reality.</a:t>
            </a:r>
          </a:p>
        </p:txBody>
      </p:sp>
    </p:spTree>
    <p:extLst>
      <p:ext uri="{BB962C8B-B14F-4D97-AF65-F5344CB8AC3E}">
        <p14:creationId xmlns:p14="http://schemas.microsoft.com/office/powerpoint/2010/main" val="259073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itle 1"/>
          <p:cNvSpPr>
            <a:spLocks noGrp="1"/>
          </p:cNvSpPr>
          <p:nvPr>
            <p:ph type="title"/>
          </p:nvPr>
        </p:nvSpPr>
        <p:spPr>
          <a:xfrm>
            <a:off x="1638299" y="1073151"/>
            <a:ext cx="8253411" cy="684213"/>
          </a:xfrm>
        </p:spPr>
        <p:txBody>
          <a:bodyPr>
            <a:noAutofit/>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8434" name="Rectangle 3"/>
          <p:cNvSpPr>
            <a:spLocks noGrp="1" noChangeArrowheads="1"/>
          </p:cNvSpPr>
          <p:nvPr>
            <p:ph idx="1"/>
          </p:nvPr>
        </p:nvSpPr>
        <p:spPr>
          <a:xfrm>
            <a:off x="1033462" y="2646364"/>
            <a:ext cx="9463087" cy="3325811"/>
          </a:xfrm>
        </p:spPr>
        <p:txBody>
          <a:bodyPr>
            <a:normAutofit lnSpcReduction="10000"/>
          </a:bodyPr>
          <a:lstStyle/>
          <a:p>
            <a:pPr eaLnBrk="1" hangingPunct="1">
              <a:buFontTx/>
              <a:buNone/>
            </a:pPr>
            <a:r>
              <a:rPr lang="en-AU" altLang="en-US" sz="2800" b="1" dirty="0">
                <a:latin typeface="Arial" panose="020B0604020202020204" pitchFamily="34" charset="0"/>
                <a:cs typeface="Arial" panose="020B0604020202020204" pitchFamily="34" charset="0"/>
              </a:rPr>
              <a:t>Promoting international business exchange:</a:t>
            </a:r>
          </a:p>
          <a:p>
            <a:pPr eaLnBrk="1" hangingPunct="1"/>
            <a:r>
              <a:rPr lang="en-AU" altLang="en-US" dirty="0">
                <a:latin typeface="Arial" panose="020B0604020202020204" pitchFamily="34" charset="0"/>
                <a:cs typeface="Arial" panose="020B0604020202020204" pitchFamily="34" charset="0"/>
              </a:rPr>
              <a:t>Three competencies essential in the global workplace are: intercultural communication skills, problem solving ability and global leadership.</a:t>
            </a:r>
          </a:p>
          <a:p>
            <a:pPr eaLnBrk="1" hangingPunct="1"/>
            <a:r>
              <a:rPr lang="en-AU" altLang="en-US" dirty="0">
                <a:latin typeface="Arial" panose="020B0604020202020204" pitchFamily="34" charset="0"/>
                <a:cs typeface="Arial" panose="020B0604020202020204" pitchFamily="34" charset="0"/>
              </a:rPr>
              <a:t>Communicating with unfamiliar cultures does not simply mean finding a translator to facilitate the process.</a:t>
            </a:r>
          </a:p>
          <a:p>
            <a:pPr eaLnBrk="1" hangingPunct="1"/>
            <a:r>
              <a:rPr lang="en-AU" altLang="en-US" dirty="0">
                <a:latin typeface="Arial" panose="020B0604020202020204" pitchFamily="34" charset="0"/>
                <a:cs typeface="Arial" panose="020B0604020202020204" pitchFamily="34" charset="0"/>
              </a:rPr>
              <a:t>You need to know what to expect when someone engages in an interaction (e.g. </a:t>
            </a:r>
            <a:r>
              <a:rPr lang="en-AU" altLang="en-US" dirty="0" err="1">
                <a:latin typeface="Arial" panose="020B0604020202020204" pitchFamily="34" charset="0"/>
                <a:cs typeface="Arial" panose="020B0604020202020204" pitchFamily="34" charset="0"/>
              </a:rPr>
              <a:t>Guanxi</a:t>
            </a:r>
            <a:r>
              <a:rPr lang="en-AU" altLang="en-US" dirty="0">
                <a:latin typeface="Arial" panose="020B0604020202020204" pitchFamily="34" charset="0"/>
                <a:cs typeface="Arial" panose="020B0604020202020204" pitchFamily="34" charset="0"/>
              </a:rPr>
              <a:t> in business negotiation with Chinese).</a:t>
            </a:r>
          </a:p>
          <a:p>
            <a:pPr eaLnBrk="1" hangingPunct="1"/>
            <a:endParaRPr lang="en-AU"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74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8434">
                                            <p:txEl>
                                              <p:pRg st="3" end="3"/>
                                            </p:txEl>
                                          </p:spTgt>
                                        </p:tgtEl>
                                        <p:attrNameLst>
                                          <p:attrName>style.visibility</p:attrName>
                                        </p:attrNameLst>
                                      </p:cBhvr>
                                      <p:to>
                                        <p:strVal val="visible"/>
                                      </p:to>
                                    </p:set>
                                    <p:anim calcmode="lin" valueType="num">
                                      <p:cBhvr additive="base">
                                        <p:cTn id="15"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p:cNvSpPr>
            <a:spLocks noGrp="1"/>
          </p:cNvSpPr>
          <p:nvPr>
            <p:ph type="title"/>
          </p:nvPr>
        </p:nvSpPr>
        <p:spPr>
          <a:xfrm>
            <a:off x="1972865" y="1254126"/>
            <a:ext cx="8246269" cy="684213"/>
          </a:xfrm>
        </p:spPr>
        <p:txBody>
          <a:bodyPr>
            <a:normAutofit fontScale="90000"/>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9458" name="Rectangle 3"/>
          <p:cNvSpPr>
            <a:spLocks noGrp="1" noChangeArrowheads="1"/>
          </p:cNvSpPr>
          <p:nvPr>
            <p:ph idx="1"/>
          </p:nvPr>
        </p:nvSpPr>
        <p:spPr>
          <a:xfrm>
            <a:off x="971550" y="2535238"/>
            <a:ext cx="7745413" cy="3509962"/>
          </a:xfrm>
        </p:spPr>
        <p:txBody>
          <a:bodyPr>
            <a:normAutofit/>
          </a:bodyPr>
          <a:lstStyle/>
          <a:p>
            <a:pPr eaLnBrk="1" hangingPunct="1">
              <a:buFontTx/>
              <a:buNone/>
            </a:pPr>
            <a:r>
              <a:rPr lang="en-AU" altLang="en-US" sz="2800" b="1" dirty="0">
                <a:latin typeface="Arial" panose="020B0604020202020204" pitchFamily="34" charset="0"/>
                <a:cs typeface="Arial" panose="020B0604020202020204" pitchFamily="34" charset="0"/>
              </a:rPr>
              <a:t>Facilitating cross-cultural adaptation:</a:t>
            </a:r>
          </a:p>
          <a:p>
            <a:pPr eaLnBrk="1" hangingPunct="1"/>
            <a:r>
              <a:rPr lang="en-AU" altLang="en-US" dirty="0">
                <a:latin typeface="Arial" panose="020B0604020202020204" pitchFamily="34" charset="0"/>
                <a:cs typeface="Arial" panose="020B0604020202020204" pitchFamily="34" charset="0"/>
              </a:rPr>
              <a:t>Cross-cultural adaptation is a two way process.</a:t>
            </a:r>
          </a:p>
          <a:p>
            <a:pPr eaLnBrk="1" hangingPunct="1"/>
            <a:r>
              <a:rPr lang="en-AU" altLang="en-US" dirty="0">
                <a:latin typeface="Arial" panose="020B0604020202020204" pitchFamily="34" charset="0"/>
                <a:cs typeface="Arial" panose="020B0604020202020204" pitchFamily="34" charset="0"/>
              </a:rPr>
              <a:t>The tension between immigrants and host nationals often centres on the issue of ethnic cultural maintenance.</a:t>
            </a:r>
          </a:p>
          <a:p>
            <a:pPr eaLnBrk="1" hangingPunct="1"/>
            <a:r>
              <a:rPr lang="en-AU" altLang="en-US" dirty="0">
                <a:latin typeface="Arial" panose="020B0604020202020204" pitchFamily="34" charset="0"/>
                <a:cs typeface="Arial" panose="020B0604020202020204" pitchFamily="34" charset="0"/>
              </a:rPr>
              <a:t>True multicultural society is characterized by mutual acceptance and equal societal participation.</a:t>
            </a:r>
          </a:p>
        </p:txBody>
      </p:sp>
    </p:spTree>
    <p:extLst>
      <p:ext uri="{BB962C8B-B14F-4D97-AF65-F5344CB8AC3E}">
        <p14:creationId xmlns:p14="http://schemas.microsoft.com/office/powerpoint/2010/main" val="3304118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948569" y="2667818"/>
            <a:ext cx="10556246" cy="4686300"/>
          </a:xfrm>
        </p:spPr>
        <p:txBody>
          <a:bodyPr>
            <a:noAutofit/>
          </a:bodyPr>
          <a:lstStyle/>
          <a:p>
            <a:pPr eaLnBrk="1" hangingPunct="1">
              <a:defRPr/>
            </a:pPr>
            <a:r>
              <a:rPr lang="en-US" dirty="0">
                <a:solidFill>
                  <a:schemeClr val="tx1"/>
                </a:solidFill>
                <a:latin typeface="Arial" panose="020B0604020202020204" pitchFamily="34" charset="0"/>
                <a:cs typeface="Arial" panose="020B0604020202020204" pitchFamily="34" charset="0"/>
              </a:rPr>
              <a:t>Globalization </a:t>
            </a:r>
            <a:r>
              <a:rPr lang="en-US" i="1" dirty="0">
                <a:solidFill>
                  <a:schemeClr val="tx1"/>
                </a:solidFill>
                <a:latin typeface="Arial" panose="020B0604020202020204" pitchFamily="34" charset="0"/>
                <a:cs typeface="Arial" panose="020B0604020202020204" pitchFamily="34" charset="0"/>
              </a:rPr>
              <a:t>can</a:t>
            </a:r>
            <a:r>
              <a:rPr lang="en-US" dirty="0">
                <a:solidFill>
                  <a:schemeClr val="tx1"/>
                </a:solidFill>
                <a:latin typeface="Arial" panose="020B0604020202020204" pitchFamily="34" charset="0"/>
                <a:cs typeface="Arial" panose="020B0604020202020204" pitchFamily="34" charset="0"/>
              </a:rPr>
              <a:t> be a force for good. It has the potential to generate wealth and improve living standards. </a:t>
            </a:r>
          </a:p>
          <a:p>
            <a:pPr eaLnBrk="1" hangingPunct="1">
              <a:defRPr/>
            </a:pPr>
            <a:r>
              <a:rPr lang="en-US" dirty="0">
                <a:solidFill>
                  <a:schemeClr val="tx1"/>
                </a:solidFill>
                <a:latin typeface="Arial" panose="020B0604020202020204" pitchFamily="34" charset="0"/>
                <a:cs typeface="Arial" panose="020B0604020202020204" pitchFamily="34" charset="0"/>
              </a:rPr>
              <a:t>The benefits from increased trade, investment, and technological innovation are not fairly distributed. </a:t>
            </a:r>
          </a:p>
          <a:p>
            <a:pPr eaLnBrk="1" hangingPunct="1">
              <a:defRPr/>
            </a:pPr>
            <a:r>
              <a:rPr lang="en-US" dirty="0">
                <a:solidFill>
                  <a:schemeClr val="tx1"/>
                </a:solidFill>
                <a:latin typeface="Arial" panose="020B0604020202020204" pitchFamily="34" charset="0"/>
                <a:cs typeface="Arial" panose="020B0604020202020204" pitchFamily="34" charset="0"/>
              </a:rPr>
              <a:t>Globalization as we know it is increasing the gap between rich and poor. This is because the policies that drive the globalization process are largely focused on the needs of </a:t>
            </a:r>
            <a:r>
              <a:rPr lang="en-US" b="1" dirty="0">
                <a:solidFill>
                  <a:schemeClr val="tx1"/>
                </a:solidFill>
                <a:latin typeface="Arial" panose="020B0604020202020204" pitchFamily="34" charset="0"/>
                <a:cs typeface="Arial" panose="020B0604020202020204" pitchFamily="34" charset="0"/>
              </a:rPr>
              <a:t>business</a:t>
            </a:r>
            <a:r>
              <a:rPr lang="en-US" dirty="0">
                <a:solidFill>
                  <a:schemeClr val="tx1"/>
                </a:solidFill>
                <a:latin typeface="Arial" panose="020B0604020202020204" pitchFamily="34" charset="0"/>
                <a:cs typeface="Arial" panose="020B0604020202020204" pitchFamily="34" charset="0"/>
              </a:rPr>
              <a:t>. </a:t>
            </a:r>
          </a:p>
        </p:txBody>
      </p:sp>
      <p:sp>
        <p:nvSpPr>
          <p:cNvPr id="2" name="Rectangle 1"/>
          <p:cNvSpPr/>
          <p:nvPr/>
        </p:nvSpPr>
        <p:spPr>
          <a:xfrm>
            <a:off x="3537863" y="1326912"/>
            <a:ext cx="5305683" cy="646331"/>
          </a:xfrm>
          <a:prstGeom prst="rect">
            <a:avLst/>
          </a:prstGeom>
        </p:spPr>
        <p:txBody>
          <a:bodyPr wrap="none">
            <a:spAutoFit/>
          </a:bodyPr>
          <a:lstStyle/>
          <a:p>
            <a:pPr marL="285750" lvl="0" indent="-285750">
              <a:spcBef>
                <a:spcPct val="20000"/>
              </a:spcBef>
              <a:spcAft>
                <a:spcPts val="600"/>
              </a:spcAft>
              <a:buClr>
                <a:srgbClr val="D9B247"/>
              </a:buClr>
              <a:buSzPct val="115000"/>
              <a:defRPr/>
            </a:pPr>
            <a:r>
              <a:rPr lang="en-US" sz="3600" b="1" dirty="0">
                <a:solidFill>
                  <a:prstClr val="black"/>
                </a:solidFill>
                <a:latin typeface="Arial" panose="020B0604020202020204" pitchFamily="34" charset="0"/>
                <a:cs typeface="Arial" panose="020B0604020202020204" pitchFamily="34" charset="0"/>
              </a:rPr>
              <a:t>Threat or Opportunity...</a:t>
            </a:r>
            <a:endParaRPr lang="en-US" sz="3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9935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 </a:t>
            </a:r>
            <a:r>
              <a:rPr lang="en-GB" sz="3600" b="1" dirty="0">
                <a:latin typeface="Arial" panose="020B0604020202020204" pitchFamily="34" charset="0"/>
                <a:cs typeface="Arial" panose="020B0604020202020204" pitchFamily="34" charset="0"/>
              </a:rPr>
              <a:t>Lining the Pockets of the World’s Billionaires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World’s Richest 1% Have More Than Twice As Much Wealth As </a:t>
            </a:r>
            <a:r>
              <a:rPr lang="en-GB" b="1" dirty="0">
                <a:latin typeface="Arial" panose="020B0604020202020204" pitchFamily="34" charset="0"/>
                <a:cs typeface="Arial" panose="020B0604020202020204" pitchFamily="34" charset="0"/>
              </a:rPr>
              <a:t>6.9 Billion People.</a:t>
            </a:r>
          </a:p>
          <a:p>
            <a:r>
              <a:rPr lang="en-GB" dirty="0">
                <a:latin typeface="Arial" panose="020B0604020202020204" pitchFamily="34" charset="0"/>
                <a:cs typeface="Arial" panose="020B0604020202020204" pitchFamily="34" charset="0"/>
              </a:rPr>
              <a:t>Almost Half Of Humanity Is Living On Less Than </a:t>
            </a:r>
            <a:r>
              <a:rPr lang="en-GB" b="1" dirty="0">
                <a:latin typeface="Arial" panose="020B0604020202020204" pitchFamily="34" charset="0"/>
                <a:cs typeface="Arial" panose="020B0604020202020204" pitchFamily="34" charset="0"/>
              </a:rPr>
              <a:t>$5.50 </a:t>
            </a:r>
            <a:r>
              <a:rPr lang="en-GB" dirty="0">
                <a:latin typeface="Arial" panose="020B0604020202020204" pitchFamily="34" charset="0"/>
                <a:cs typeface="Arial" panose="020B0604020202020204" pitchFamily="34" charset="0"/>
              </a:rPr>
              <a:t>(about £4.30)  </a:t>
            </a:r>
            <a:r>
              <a:rPr lang="en-GB" b="1" dirty="0">
                <a:latin typeface="Arial" panose="020B0604020202020204" pitchFamily="34" charset="0"/>
                <a:cs typeface="Arial" panose="020B0604020202020204" pitchFamily="34" charset="0"/>
              </a:rPr>
              <a:t>A Day.</a:t>
            </a:r>
          </a:p>
          <a:p>
            <a:pPr marL="0" indent="0">
              <a:buNone/>
            </a:pPr>
            <a:r>
              <a:rPr lang="en-GB" dirty="0">
                <a:latin typeface="Arial" panose="020B0604020202020204" pitchFamily="34" charset="0"/>
                <a:cs typeface="Arial" panose="020B0604020202020204" pitchFamily="34" charset="0"/>
              </a:rPr>
              <a:t>Billionaires have now more wealth than the 4.6 billion people who make up 60 percent of the planet’s population. Meanwhile, around 735 million people are still living in extreme poverty.</a:t>
            </a:r>
            <a:endParaRPr lang="en-GB" b="1" dirty="0">
              <a:latin typeface="Arial" panose="020B0604020202020204" pitchFamily="34" charset="0"/>
              <a:cs typeface="Arial" panose="020B0604020202020204" pitchFamily="34" charset="0"/>
            </a:endParaRPr>
          </a:p>
        </p:txBody>
      </p:sp>
      <p:sp>
        <p:nvSpPr>
          <p:cNvPr id="4" name="Rectangle 3"/>
          <p:cNvSpPr/>
          <p:nvPr/>
        </p:nvSpPr>
        <p:spPr>
          <a:xfrm>
            <a:off x="10181213" y="5598869"/>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7012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 </a:t>
            </a:r>
            <a:r>
              <a:rPr lang="en-GB" sz="3500" b="1" dirty="0">
                <a:latin typeface="Arial" panose="020B0604020202020204" pitchFamily="34" charset="0"/>
                <a:cs typeface="Arial" panose="020B0604020202020204" pitchFamily="34" charset="0"/>
              </a:rPr>
              <a:t>Wealth Undertaxed!</a:t>
            </a:r>
          </a:p>
          <a:p>
            <a:r>
              <a:rPr lang="en-GB" dirty="0">
                <a:latin typeface="Arial" panose="020B0604020202020204" pitchFamily="34" charset="0"/>
                <a:cs typeface="Arial" panose="020B0604020202020204" pitchFamily="34" charset="0"/>
              </a:rPr>
              <a:t>Only </a:t>
            </a:r>
            <a:r>
              <a:rPr lang="en-GB" b="1" dirty="0">
                <a:latin typeface="Arial" panose="020B0604020202020204" pitchFamily="34" charset="0"/>
                <a:cs typeface="Arial" panose="020B0604020202020204" pitchFamily="34" charset="0"/>
              </a:rPr>
              <a:t>4 Cents In Every Dollar</a:t>
            </a:r>
            <a:r>
              <a:rPr lang="en-GB" dirty="0">
                <a:latin typeface="Arial" panose="020B0604020202020204" pitchFamily="34" charset="0"/>
                <a:cs typeface="Arial" panose="020B0604020202020204" pitchFamily="34" charset="0"/>
              </a:rPr>
              <a:t> Of Tax Revenue Comes From Taxes On Wealth.</a:t>
            </a:r>
          </a:p>
          <a:p>
            <a:r>
              <a:rPr lang="en-GB" dirty="0">
                <a:latin typeface="Arial" panose="020B0604020202020204" pitchFamily="34" charset="0"/>
                <a:cs typeface="Arial" panose="020B0604020202020204" pitchFamily="34" charset="0"/>
              </a:rPr>
              <a:t>Taxes Fall </a:t>
            </a:r>
            <a:r>
              <a:rPr lang="en-GB" b="1" dirty="0">
                <a:latin typeface="Arial" panose="020B0604020202020204" pitchFamily="34" charset="0"/>
                <a:cs typeface="Arial" panose="020B0604020202020204" pitchFamily="34" charset="0"/>
              </a:rPr>
              <a:t>Disproportionately</a:t>
            </a:r>
            <a:r>
              <a:rPr lang="en-GB" dirty="0">
                <a:latin typeface="Arial" panose="020B0604020202020204" pitchFamily="34" charset="0"/>
                <a:cs typeface="Arial" panose="020B0604020202020204" pitchFamily="34" charset="0"/>
              </a:rPr>
              <a:t> On Working People.</a:t>
            </a:r>
          </a:p>
          <a:p>
            <a:r>
              <a:rPr lang="en-GB" dirty="0">
                <a:latin typeface="Arial" panose="020B0604020202020204" pitchFamily="34" charset="0"/>
                <a:cs typeface="Arial" panose="020B0604020202020204" pitchFamily="34" charset="0"/>
              </a:rPr>
              <a:t>The Super-Rich </a:t>
            </a:r>
            <a:r>
              <a:rPr lang="en-GB" b="1" dirty="0">
                <a:latin typeface="Arial" panose="020B0604020202020204" pitchFamily="34" charset="0"/>
                <a:cs typeface="Arial" panose="020B0604020202020204" pitchFamily="34" charset="0"/>
              </a:rPr>
              <a:t>Avoid</a:t>
            </a:r>
            <a:r>
              <a:rPr lang="en-GB" dirty="0">
                <a:latin typeface="Arial" panose="020B0604020202020204" pitchFamily="34" charset="0"/>
                <a:cs typeface="Arial" panose="020B0604020202020204" pitchFamily="34" charset="0"/>
              </a:rPr>
              <a:t> As Much As </a:t>
            </a:r>
            <a:r>
              <a:rPr lang="en-GB" b="1" dirty="0">
                <a:latin typeface="Arial" panose="020B0604020202020204" pitchFamily="34" charset="0"/>
                <a:cs typeface="Arial" panose="020B0604020202020204" pitchFamily="34" charset="0"/>
              </a:rPr>
              <a:t>30% </a:t>
            </a:r>
            <a:r>
              <a:rPr lang="en-GB" dirty="0">
                <a:latin typeface="Arial" panose="020B0604020202020204" pitchFamily="34" charset="0"/>
                <a:cs typeface="Arial" panose="020B0604020202020204" pitchFamily="34" charset="0"/>
              </a:rPr>
              <a:t>Of Their Tax Liability</a:t>
            </a:r>
          </a:p>
          <a:p>
            <a:pPr marL="0" indent="0">
              <a:buNone/>
            </a:pPr>
            <a:r>
              <a:rPr lang="en-GB" dirty="0">
                <a:latin typeface="Arial" panose="020B0604020202020204" pitchFamily="34" charset="0"/>
                <a:cs typeface="Arial" panose="020B0604020202020204" pitchFamily="34" charset="0"/>
              </a:rPr>
              <a:t> When governments under-tax the rich, there's less money for vital services like healthcare and education, increasing the amount of care work that falls on the shoulders of women and girls</a:t>
            </a:r>
          </a:p>
          <a:p>
            <a:endParaRPr lang="en-GB" dirty="0"/>
          </a:p>
          <a:p>
            <a:endParaRPr lang="en-GB" b="1" dirty="0"/>
          </a:p>
        </p:txBody>
      </p:sp>
      <p:sp>
        <p:nvSpPr>
          <p:cNvPr id="4" name="Rectangle 3"/>
          <p:cNvSpPr/>
          <p:nvPr/>
        </p:nvSpPr>
        <p:spPr>
          <a:xfrm>
            <a:off x="10563599" y="5501687"/>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34990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lnSpcReduction="10000"/>
          </a:bodyPr>
          <a:lstStyle/>
          <a:p>
            <a:pPr marL="0" indent="0">
              <a:buNone/>
            </a:pPr>
            <a:r>
              <a:rPr lang="en-GB" sz="3600" b="1" dirty="0">
                <a:latin typeface="Arial" panose="020B0604020202020204" pitchFamily="34" charset="0"/>
                <a:cs typeface="Arial" panose="020B0604020202020204" pitchFamily="34" charset="0"/>
              </a:rPr>
              <a:t>Underfunded Public Services.</a:t>
            </a:r>
          </a:p>
          <a:p>
            <a:r>
              <a:rPr lang="en-GB" dirty="0">
                <a:latin typeface="Arial" panose="020B0604020202020204" pitchFamily="34" charset="0"/>
                <a:cs typeface="Arial" panose="020B0604020202020204" pitchFamily="34" charset="0"/>
              </a:rPr>
              <a:t>Today </a:t>
            </a:r>
            <a:r>
              <a:rPr lang="en-GB" b="1" dirty="0">
                <a:latin typeface="Arial" panose="020B0604020202020204" pitchFamily="34" charset="0"/>
                <a:cs typeface="Arial" panose="020B0604020202020204" pitchFamily="34" charset="0"/>
              </a:rPr>
              <a:t>258 Million</a:t>
            </a:r>
            <a:r>
              <a:rPr lang="en-GB" dirty="0">
                <a:latin typeface="Arial" panose="020B0604020202020204" pitchFamily="34" charset="0"/>
                <a:cs typeface="Arial" panose="020B0604020202020204" pitchFamily="34" charset="0"/>
              </a:rPr>
              <a:t> Children – 1 Out Of Every 5 – Will Not Be Allowed To Go To School.</a:t>
            </a:r>
          </a:p>
          <a:p>
            <a:r>
              <a:rPr lang="en-GB" dirty="0">
                <a:latin typeface="Arial" panose="020B0604020202020204" pitchFamily="34" charset="0"/>
                <a:cs typeface="Arial" panose="020B0604020202020204" pitchFamily="34" charset="0"/>
              </a:rPr>
              <a:t>For Every 100 Boys Of Primary School Age Who Are Out Of School, </a:t>
            </a:r>
            <a:r>
              <a:rPr lang="en-GB" b="1" dirty="0">
                <a:latin typeface="Arial" panose="020B0604020202020204" pitchFamily="34" charset="0"/>
                <a:cs typeface="Arial" panose="020B0604020202020204" pitchFamily="34" charset="0"/>
              </a:rPr>
              <a:t>121 Girls</a:t>
            </a:r>
            <a:r>
              <a:rPr lang="en-GB" dirty="0">
                <a:latin typeface="Arial" panose="020B0604020202020204" pitchFamily="34" charset="0"/>
                <a:cs typeface="Arial" panose="020B0604020202020204" pitchFamily="34" charset="0"/>
              </a:rPr>
              <a:t> Are Denied The Right To Education.</a:t>
            </a:r>
          </a:p>
          <a:p>
            <a:pPr marL="0" indent="0">
              <a:buNone/>
            </a:pPr>
            <a:r>
              <a:rPr lang="en-GB" dirty="0">
                <a:latin typeface="Arial" panose="020B0604020202020204" pitchFamily="34" charset="0"/>
                <a:cs typeface="Arial" panose="020B0604020202020204" pitchFamily="34" charset="0"/>
              </a:rPr>
              <a:t> In many countries a decent education or quality healthcare has become a luxury only the rich can afford</a:t>
            </a:r>
          </a:p>
          <a:p>
            <a:endParaRPr lang="en-GB" sz="3600" dirty="0"/>
          </a:p>
        </p:txBody>
      </p:sp>
      <p:sp>
        <p:nvSpPr>
          <p:cNvPr id="4" name="Rectangle 3"/>
          <p:cNvSpPr/>
          <p:nvPr/>
        </p:nvSpPr>
        <p:spPr>
          <a:xfrm>
            <a:off x="10368247" y="5501687"/>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2638813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sz="3900" b="1" dirty="0">
                <a:latin typeface="Arial" panose="020B0604020202020204" pitchFamily="34" charset="0"/>
                <a:cs typeface="Arial" panose="020B0604020202020204" pitchFamily="34" charset="0"/>
              </a:rPr>
              <a:t>Denied A Longer Life</a:t>
            </a:r>
          </a:p>
          <a:p>
            <a:r>
              <a:rPr lang="en-GB" dirty="0">
                <a:latin typeface="Arial" panose="020B0604020202020204" pitchFamily="34" charset="0"/>
                <a:cs typeface="Arial" panose="020B0604020202020204" pitchFamily="34" charset="0"/>
              </a:rPr>
              <a:t>Every Day </a:t>
            </a:r>
            <a:r>
              <a:rPr lang="en-GB" b="1" dirty="0">
                <a:latin typeface="Arial" panose="020B0604020202020204" pitchFamily="34" charset="0"/>
                <a:cs typeface="Arial" panose="020B0604020202020204" pitchFamily="34" charset="0"/>
              </a:rPr>
              <a:t>10,000 People</a:t>
            </a:r>
            <a:r>
              <a:rPr lang="en-GB" dirty="0">
                <a:latin typeface="Arial" panose="020B0604020202020204" pitchFamily="34" charset="0"/>
                <a:cs typeface="Arial" panose="020B0604020202020204" pitchFamily="34" charset="0"/>
              </a:rPr>
              <a:t> Die Because They Lack Access To Affordable Healthcare.</a:t>
            </a:r>
          </a:p>
          <a:p>
            <a:r>
              <a:rPr lang="en-GB" dirty="0">
                <a:latin typeface="Arial" panose="020B0604020202020204" pitchFamily="34" charset="0"/>
                <a:cs typeface="Arial" panose="020B0604020202020204" pitchFamily="34" charset="0"/>
              </a:rPr>
              <a:t>Each Year, </a:t>
            </a:r>
            <a:r>
              <a:rPr lang="en-GB" b="1" dirty="0">
                <a:latin typeface="Arial" panose="020B0604020202020204" pitchFamily="34" charset="0"/>
                <a:cs typeface="Arial" panose="020B0604020202020204" pitchFamily="34" charset="0"/>
              </a:rPr>
              <a:t>100 Million </a:t>
            </a:r>
            <a:r>
              <a:rPr lang="en-GB" dirty="0">
                <a:latin typeface="Arial" panose="020B0604020202020204" pitchFamily="34" charset="0"/>
                <a:cs typeface="Arial" panose="020B0604020202020204" pitchFamily="34" charset="0"/>
              </a:rPr>
              <a:t>People Are Forced Into Extreme Poverty Due To Healthcare Costs.</a:t>
            </a:r>
          </a:p>
          <a:p>
            <a:pPr marL="0" indent="0">
              <a:buNone/>
            </a:pPr>
            <a:r>
              <a:rPr lang="en-GB" dirty="0">
                <a:latin typeface="Arial" panose="020B0604020202020204" pitchFamily="34" charset="0"/>
                <a:cs typeface="Arial" panose="020B0604020202020204" pitchFamily="34" charset="0"/>
              </a:rPr>
              <a:t>People from poor communities can expect to die 10 or 20 years earlier than people in wealthy areas. In developing countries, a child from a poor family is twice as likely to die before the age of five than a child from a rich family.</a:t>
            </a:r>
          </a:p>
        </p:txBody>
      </p:sp>
      <p:sp>
        <p:nvSpPr>
          <p:cNvPr id="5" name="Rectangle 4"/>
          <p:cNvSpPr/>
          <p:nvPr/>
        </p:nvSpPr>
        <p:spPr>
          <a:xfrm>
            <a:off x="10368247" y="5598869"/>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128452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a:xfrm>
            <a:off x="1295402" y="2392616"/>
            <a:ext cx="9601196" cy="3660988"/>
          </a:xfrm>
        </p:spPr>
        <p:txBody>
          <a:bodyPr>
            <a:normAutofit fontScale="92500"/>
          </a:bodyPr>
          <a:lstStyle/>
          <a:p>
            <a:pPr marL="0" indent="0">
              <a:buNone/>
            </a:pPr>
            <a:r>
              <a:rPr lang="en-GB" sz="3600" b="1" dirty="0">
                <a:latin typeface="Arial" panose="020B0604020202020204" pitchFamily="34" charset="0"/>
                <a:cs typeface="Arial" panose="020B0604020202020204" pitchFamily="34" charset="0"/>
              </a:rPr>
              <a:t>Inequality is Sexist</a:t>
            </a:r>
          </a:p>
          <a:p>
            <a:r>
              <a:rPr lang="en-GB" dirty="0">
                <a:latin typeface="Arial" panose="020B0604020202020204" pitchFamily="34" charset="0"/>
                <a:cs typeface="Arial" panose="020B0604020202020204" pitchFamily="34" charset="0"/>
              </a:rPr>
              <a:t>Men Own </a:t>
            </a:r>
            <a:r>
              <a:rPr lang="en-GB" b="1" dirty="0">
                <a:latin typeface="Arial" panose="020B0604020202020204" pitchFamily="34" charset="0"/>
                <a:cs typeface="Arial" panose="020B0604020202020204" pitchFamily="34" charset="0"/>
              </a:rPr>
              <a:t>50% More</a:t>
            </a:r>
            <a:r>
              <a:rPr lang="en-GB" dirty="0">
                <a:latin typeface="Arial" panose="020B0604020202020204" pitchFamily="34" charset="0"/>
                <a:cs typeface="Arial" panose="020B0604020202020204" pitchFamily="34" charset="0"/>
              </a:rPr>
              <a:t> Of The World's Wealth Than Women, And The </a:t>
            </a:r>
            <a:r>
              <a:rPr lang="en-GB" b="1" dirty="0">
                <a:latin typeface="Arial" panose="020B0604020202020204" pitchFamily="34" charset="0"/>
                <a:cs typeface="Arial" panose="020B0604020202020204" pitchFamily="34" charset="0"/>
              </a:rPr>
              <a:t>22 Richest Men</a:t>
            </a:r>
            <a:r>
              <a:rPr lang="en-GB" dirty="0">
                <a:latin typeface="Arial" panose="020B0604020202020204" pitchFamily="34" charset="0"/>
                <a:cs typeface="Arial" panose="020B0604020202020204" pitchFamily="34" charset="0"/>
              </a:rPr>
              <a:t> Have More Wealth Than All The Women In Africa</a:t>
            </a:r>
          </a:p>
          <a:p>
            <a:r>
              <a:rPr lang="en-GB" dirty="0">
                <a:latin typeface="Arial" panose="020B0604020202020204" pitchFamily="34" charset="0"/>
                <a:cs typeface="Arial" panose="020B0604020202020204" pitchFamily="34" charset="0"/>
              </a:rPr>
              <a:t>The Unpaid Care Work Done By Women Is Estimated  </a:t>
            </a:r>
            <a:r>
              <a:rPr lang="en-GB" b="1" dirty="0">
                <a:latin typeface="Arial" panose="020B0604020202020204" pitchFamily="34" charset="0"/>
                <a:cs typeface="Arial" panose="020B0604020202020204" pitchFamily="34" charset="0"/>
              </a:rPr>
              <a:t>$10.8 Trillion</a:t>
            </a:r>
            <a:r>
              <a:rPr lang="en-GB" dirty="0">
                <a:latin typeface="Arial" panose="020B0604020202020204" pitchFamily="34" charset="0"/>
                <a:cs typeface="Arial" panose="020B0604020202020204" pitchFamily="34" charset="0"/>
              </a:rPr>
              <a:t> A Year - Three Times The Size Of The Tech Industry</a:t>
            </a:r>
          </a:p>
          <a:p>
            <a:pPr marL="0" indent="0">
              <a:buNone/>
            </a:pPr>
            <a:r>
              <a:rPr lang="en-GB" dirty="0">
                <a:latin typeface="Arial" panose="020B0604020202020204" pitchFamily="34" charset="0"/>
                <a:cs typeface="Arial" panose="020B0604020202020204" pitchFamily="34" charset="0"/>
              </a:rPr>
              <a:t>Women make up the greatest proportion of the worlds poorest households because of poorly paid and precarious employment. Support the state through billions of unpaid or underpaid care work</a:t>
            </a:r>
          </a:p>
        </p:txBody>
      </p:sp>
      <p:sp>
        <p:nvSpPr>
          <p:cNvPr id="5" name="Rectangle 4"/>
          <p:cNvSpPr/>
          <p:nvPr/>
        </p:nvSpPr>
        <p:spPr>
          <a:xfrm>
            <a:off x="10131337" y="5940921"/>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188699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38176" y="2394065"/>
            <a:ext cx="11108556" cy="3130088"/>
          </a:xfrm>
          <a:prstGeom prst="rect">
            <a:avLst/>
          </a:prstGeom>
        </p:spPr>
        <p:txBody>
          <a:bodyPr wrap="square">
            <a:spAutoFit/>
          </a:bodyPr>
          <a:lstStyle/>
          <a:p>
            <a:pPr marL="0" indent="0">
              <a:buNone/>
            </a:pPr>
            <a:r>
              <a:rPr lang="en-GB" dirty="0">
                <a:solidFill>
                  <a:schemeClr val="tx1"/>
                </a:solidFill>
                <a:latin typeface="Arial" panose="020B0604020202020204" pitchFamily="34" charset="0"/>
                <a:cs typeface="Arial" panose="020B0604020202020204" pitchFamily="34" charset="0"/>
              </a:rPr>
              <a:t>Environmental challenges such as </a:t>
            </a:r>
            <a:r>
              <a:rPr lang="en-GB" dirty="0">
                <a:solidFill>
                  <a:schemeClr val="tx1"/>
                </a:solidFill>
                <a:latin typeface="Arial" panose="020B0604020202020204" pitchFamily="34" charset="0"/>
                <a:cs typeface="Arial" panose="020B0604020202020204" pitchFamily="34" charset="0"/>
                <a:hlinkClick r:id="rId2" tooltip="Global warming"/>
              </a:rPr>
              <a:t>global warming</a:t>
            </a:r>
            <a:r>
              <a:rPr lang="en-GB" dirty="0">
                <a:solidFill>
                  <a:schemeClr val="tx1"/>
                </a:solidFill>
                <a:latin typeface="Arial" panose="020B0604020202020204" pitchFamily="34" charset="0"/>
                <a:cs typeface="Arial" panose="020B0604020202020204" pitchFamily="34" charset="0"/>
              </a:rPr>
              <a:t>, cross-boundary </a:t>
            </a:r>
            <a:r>
              <a:rPr lang="en-GB" dirty="0">
                <a:solidFill>
                  <a:schemeClr val="tx1"/>
                </a:solidFill>
                <a:latin typeface="Arial" panose="020B0604020202020204" pitchFamily="34" charset="0"/>
                <a:cs typeface="Arial" panose="020B0604020202020204" pitchFamily="34" charset="0"/>
                <a:hlinkClick r:id="rId3" tooltip="Water pollution"/>
              </a:rPr>
              <a:t>water,</a:t>
            </a:r>
            <a:r>
              <a:rPr lang="en-GB"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4" tooltip="Air pollution"/>
              </a:rPr>
              <a:t>air pollution</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5" tooltip="Overfishing"/>
              </a:rPr>
              <a:t>over-fishing</a:t>
            </a:r>
            <a:r>
              <a:rPr lang="en-GB" dirty="0">
                <a:solidFill>
                  <a:schemeClr val="tx1"/>
                </a:solidFill>
                <a:latin typeface="Arial" panose="020B0604020202020204" pitchFamily="34" charset="0"/>
                <a:cs typeface="Arial" panose="020B0604020202020204" pitchFamily="34" charset="0"/>
              </a:rPr>
              <a:t> of the ocean are linked with globalization.</a:t>
            </a:r>
          </a:p>
          <a:p>
            <a:pPr marL="0" indent="0">
              <a:buNone/>
            </a:pPr>
            <a:r>
              <a:rPr lang="en-GB" b="1" dirty="0">
                <a:solidFill>
                  <a:schemeClr val="tx1"/>
                </a:solidFill>
                <a:latin typeface="Arial" panose="020B0604020202020204" pitchFamily="34" charset="0"/>
                <a:cs typeface="Arial" panose="020B0604020202020204" pitchFamily="34" charset="0"/>
              </a:rPr>
              <a:t>Globalizing processes affect and are affected by… </a:t>
            </a:r>
          </a:p>
          <a:p>
            <a:pPr marL="0" indent="0">
              <a:buNone/>
            </a:pPr>
            <a:r>
              <a:rPr lang="en-GB" dirty="0">
                <a:solidFill>
                  <a:schemeClr val="tx1"/>
                </a:solidFill>
                <a:latin typeface="Arial" panose="020B0604020202020204" pitchFamily="34" charset="0"/>
                <a:cs typeface="Arial" panose="020B0604020202020204" pitchFamily="34" charset="0"/>
                <a:hlinkClick r:id="rId6" tooltip="Business"/>
              </a:rPr>
              <a:t>business</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7" tooltip="Employment"/>
              </a:rPr>
              <a:t>work</a:t>
            </a:r>
            <a:r>
              <a:rPr lang="en-GB" dirty="0">
                <a:solidFill>
                  <a:schemeClr val="tx1"/>
                </a:solidFill>
                <a:latin typeface="Arial" panose="020B0604020202020204" pitchFamily="34" charset="0"/>
                <a:cs typeface="Arial" panose="020B0604020202020204" pitchFamily="34" charset="0"/>
              </a:rPr>
              <a:t> organization, economics, socio-cultural resources, and the </a:t>
            </a:r>
            <a:r>
              <a:rPr lang="en-GB" dirty="0">
                <a:solidFill>
                  <a:schemeClr val="tx1"/>
                </a:solidFill>
                <a:latin typeface="Arial" panose="020B0604020202020204" pitchFamily="34" charset="0"/>
                <a:cs typeface="Arial" panose="020B0604020202020204" pitchFamily="34" charset="0"/>
                <a:hlinkClick r:id="rId8" tooltip="Natural environment"/>
              </a:rPr>
              <a:t>natural environment</a:t>
            </a:r>
            <a:r>
              <a:rPr lang="en-GB" dirty="0">
                <a:solidFill>
                  <a:schemeClr val="tx1"/>
                </a:solidFill>
                <a:latin typeface="Arial" panose="020B0604020202020204" pitchFamily="34" charset="0"/>
                <a:cs typeface="Arial" panose="020B0604020202020204" pitchFamily="34" charset="0"/>
              </a:rPr>
              <a:t>. </a:t>
            </a:r>
          </a:p>
          <a:p>
            <a:pPr marL="0" indent="0">
              <a:buNone/>
            </a:pPr>
            <a:r>
              <a:rPr lang="en-GB" dirty="0">
                <a:solidFill>
                  <a:schemeClr val="tx1"/>
                </a:solidFill>
                <a:latin typeface="Arial" panose="020B0604020202020204" pitchFamily="34" charset="0"/>
                <a:cs typeface="Arial" panose="020B0604020202020204" pitchFamily="34" charset="0"/>
              </a:rPr>
              <a:t>Academic literature commonly subdivides globalization into three major areas: </a:t>
            </a:r>
            <a:r>
              <a:rPr lang="en-GB" dirty="0">
                <a:solidFill>
                  <a:schemeClr val="tx1"/>
                </a:solidFill>
                <a:latin typeface="Arial" panose="020B0604020202020204" pitchFamily="34" charset="0"/>
                <a:cs typeface="Arial" panose="020B0604020202020204" pitchFamily="34" charset="0"/>
                <a:hlinkClick r:id="rId9" tooltip="Economic globalization"/>
              </a:rPr>
              <a:t>economic globalization</a:t>
            </a:r>
            <a:r>
              <a:rPr lang="en-GB"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10" tooltip="Cultural globalization"/>
              </a:rPr>
              <a:t>cultural globalization</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11" tooltip="Political globalization"/>
              </a:rPr>
              <a:t>political globalization</a:t>
            </a:r>
            <a:r>
              <a:rPr lang="en-GB" dirty="0">
                <a:solidFill>
                  <a:schemeClr val="tx1"/>
                </a:solidFill>
                <a:latin typeface="Arial" panose="020B0604020202020204" pitchFamily="34" charset="0"/>
                <a:cs typeface="Arial" panose="020B0604020202020204" pitchFamily="34" charset="0"/>
              </a:rPr>
              <a:t>.</a:t>
            </a:r>
          </a:p>
        </p:txBody>
      </p:sp>
      <p:sp>
        <p:nvSpPr>
          <p:cNvPr id="2" name="TextBox 1"/>
          <p:cNvSpPr txBox="1"/>
          <p:nvPr/>
        </p:nvSpPr>
        <p:spPr>
          <a:xfrm>
            <a:off x="3631181" y="1161049"/>
            <a:ext cx="4570482" cy="923330"/>
          </a:xfrm>
          <a:prstGeom prst="rect">
            <a:avLst/>
          </a:prstGeom>
          <a:noFill/>
        </p:spPr>
        <p:txBody>
          <a:bodyPr wrap="none" rtlCol="0">
            <a:spAutoFit/>
          </a:bodyPr>
          <a:lstStyle/>
          <a:p>
            <a:r>
              <a:rPr lang="en-GB" sz="5400" b="1" dirty="0">
                <a:latin typeface="Arial" panose="020B0604020202020204" pitchFamily="34" charset="0"/>
                <a:cs typeface="Arial" panose="020B0604020202020204" pitchFamily="34" charset="0"/>
              </a:rPr>
              <a:t>Globalisation</a:t>
            </a:r>
          </a:p>
        </p:txBody>
      </p:sp>
    </p:spTree>
    <p:extLst>
      <p:ext uri="{BB962C8B-B14F-4D97-AF65-F5344CB8AC3E}">
        <p14:creationId xmlns:p14="http://schemas.microsoft.com/office/powerpoint/2010/main" val="39245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5743-588B-3F80-B1D4-1C78755A35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you think?</a:t>
            </a:r>
          </a:p>
        </p:txBody>
      </p:sp>
      <p:sp>
        <p:nvSpPr>
          <p:cNvPr id="3" name="Content Placeholder 2">
            <a:extLst>
              <a:ext uri="{FF2B5EF4-FFF2-40B4-BE49-F238E27FC236}">
                <a16:creationId xmlns:a16="http://schemas.microsoft.com/office/drawing/2014/main" id="{8E731318-7A97-2C09-8875-618578C3994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Is Globalization a good or bad thing for communities and community development?</a:t>
            </a:r>
          </a:p>
          <a:p>
            <a:r>
              <a:rPr lang="en-GB" dirty="0">
                <a:latin typeface="Arial" panose="020B0604020202020204" pitchFamily="34" charset="0"/>
                <a:cs typeface="Arial" panose="020B0604020202020204" pitchFamily="34" charset="0"/>
              </a:rPr>
              <a:t>Think about this and feedback justifying your opinions</a:t>
            </a:r>
          </a:p>
          <a:p>
            <a:endParaRPr lang="en-GB"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Discussion</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18365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336" y="1368426"/>
            <a:ext cx="10018713" cy="774700"/>
          </a:xfrm>
        </p:spPr>
        <p:txBody>
          <a:bodyPr>
            <a:normAutofit/>
          </a:bodyPr>
          <a:lstStyle/>
          <a:p>
            <a:r>
              <a:rPr lang="en-GB"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1123951" y="2514601"/>
            <a:ext cx="8743950" cy="3800474"/>
          </a:xfrm>
        </p:spPr>
        <p:txBody>
          <a:bodyPr>
            <a:normAutofit/>
          </a:bodyPr>
          <a:lstStyle/>
          <a:p>
            <a:pPr marL="0" indent="0">
              <a:buNone/>
            </a:pPr>
            <a:r>
              <a:rPr lang="en-GB" sz="1100" dirty="0">
                <a:latin typeface="Arial" panose="020B0604020202020204" pitchFamily="34" charset="0"/>
                <a:cs typeface="Arial" panose="020B0604020202020204" pitchFamily="34" charset="0"/>
              </a:rPr>
              <a:t>EBSCO (2016) </a:t>
            </a:r>
            <a:r>
              <a:rPr lang="en-GB" sz="1100" i="1" dirty="0">
                <a:latin typeface="Arial" panose="020B0604020202020204" pitchFamily="34" charset="0"/>
                <a:cs typeface="Arial" panose="020B0604020202020204" pitchFamily="34" charset="0"/>
              </a:rPr>
              <a:t>An Overview of Key Terms and Definitions of Globalization </a:t>
            </a:r>
            <a:r>
              <a:rPr lang="en-GB" sz="1100" dirty="0">
                <a:latin typeface="Arial" panose="020B0604020202020204" pitchFamily="34" charset="0"/>
                <a:cs typeface="Arial" panose="020B0604020202020204" pitchFamily="34" charset="0"/>
              </a:rPr>
              <a:t>Available at:</a:t>
            </a:r>
            <a:r>
              <a:rPr lang="en-GB" sz="1100" i="1" dirty="0">
                <a:latin typeface="Arial" panose="020B0604020202020204" pitchFamily="34" charset="0"/>
                <a:cs typeface="Arial" panose="020B0604020202020204" pitchFamily="34" charset="0"/>
              </a:rPr>
              <a:t> </a:t>
            </a:r>
            <a:r>
              <a:rPr lang="en-GB" sz="1100" u="sng" dirty="0">
                <a:solidFill>
                  <a:schemeClr val="accent1"/>
                </a:solidFill>
                <a:latin typeface="Arial" panose="020B0604020202020204" pitchFamily="34" charset="0"/>
                <a:cs typeface="Arial" panose="020B0604020202020204" pitchFamily="34" charset="0"/>
              </a:rPr>
              <a:t>Publishinghttp://connection.ebscohost.com/businessfinances/globalization/overview-key-terms-and-definitions-globalization</a:t>
            </a:r>
          </a:p>
          <a:p>
            <a:pPr marL="0" indent="0">
              <a:buNone/>
            </a:pPr>
            <a:r>
              <a:rPr lang="en-GB" sz="1100" dirty="0" err="1">
                <a:latin typeface="Arial" panose="020B0604020202020204" pitchFamily="34" charset="0"/>
                <a:cs typeface="Arial" panose="020B0604020202020204" pitchFamily="34" charset="0"/>
              </a:rPr>
              <a:t>Everett,J</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Onu</a:t>
            </a:r>
            <a:r>
              <a:rPr lang="en-GB" sz="1100" dirty="0">
                <a:latin typeface="Arial" panose="020B0604020202020204" pitchFamily="34" charset="0"/>
                <a:cs typeface="Arial" panose="020B0604020202020204" pitchFamily="34" charset="0"/>
              </a:rPr>
              <a:t>, D.(2013) ‘Intergroup Contact Theory: Past, Present, and Future’ </a:t>
            </a:r>
            <a:r>
              <a:rPr lang="en-GB" sz="1100" i="1" dirty="0">
                <a:latin typeface="Arial" panose="020B0604020202020204" pitchFamily="34" charset="0"/>
                <a:cs typeface="Arial" panose="020B0604020202020204" pitchFamily="34" charset="0"/>
              </a:rPr>
              <a:t>The Inquisitive Mind. </a:t>
            </a:r>
            <a:r>
              <a:rPr lang="en-GB" sz="1100" dirty="0">
                <a:latin typeface="Arial" panose="020B0604020202020204" pitchFamily="34" charset="0"/>
                <a:cs typeface="Arial" panose="020B0604020202020204" pitchFamily="34" charset="0"/>
              </a:rPr>
              <a:t>2(17). Available at:</a:t>
            </a:r>
          </a:p>
          <a:p>
            <a:pPr marL="0" indent="0">
              <a:buNone/>
            </a:pPr>
            <a:r>
              <a:rPr lang="en-GB" sz="1100" u="sng" dirty="0">
                <a:solidFill>
                  <a:schemeClr val="accent1"/>
                </a:solidFill>
                <a:latin typeface="Arial" panose="020B0604020202020204" pitchFamily="34" charset="0"/>
                <a:cs typeface="Arial" panose="020B0604020202020204" pitchFamily="34" charset="0"/>
                <a:hlinkClick r:id="rId2"/>
              </a:rPr>
              <a:t>http://tedcantle.co.uk/wp-content/uploads/2013/03/092-Intergroup-contact-theory-explained-Everett-J-2013.pdf</a:t>
            </a:r>
            <a:endParaRPr lang="en-GB" sz="1100" u="sng" dirty="0">
              <a:solidFill>
                <a:schemeClr val="accent1"/>
              </a:solidFill>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International Monetary Fund. (2006). </a:t>
            </a:r>
            <a:r>
              <a:rPr lang="en-GB" sz="1100" i="1" dirty="0">
                <a:latin typeface="Arial" panose="020B0604020202020204" pitchFamily="34" charset="0"/>
                <a:cs typeface="Arial" panose="020B0604020202020204" pitchFamily="34" charset="0"/>
              </a:rPr>
              <a:t>Glossary of Selected Financial Terms and Definitions. </a:t>
            </a:r>
            <a:r>
              <a:rPr lang="en-GB" sz="1100" dirty="0">
                <a:latin typeface="Arial" panose="020B0604020202020204" pitchFamily="34" charset="0"/>
                <a:cs typeface="Arial" panose="020B0604020202020204" pitchFamily="34" charset="0"/>
              </a:rPr>
              <a:t>Available at: </a:t>
            </a:r>
            <a:endParaRPr lang="en-GB" sz="1100" i="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hlinkClick r:id="rId3"/>
              </a:rPr>
              <a:t>http://www.imf.org/external/np/exr/glossary/showTerm.asp#91</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Meer, N. &amp; </a:t>
            </a:r>
            <a:r>
              <a:rPr lang="en-GB" sz="1100" dirty="0" err="1">
                <a:latin typeface="Arial" panose="020B0604020202020204" pitchFamily="34" charset="0"/>
                <a:cs typeface="Arial" panose="020B0604020202020204" pitchFamily="34" charset="0"/>
              </a:rPr>
              <a:t>Modood</a:t>
            </a:r>
            <a:r>
              <a:rPr lang="en-GB" sz="1100" dirty="0">
                <a:latin typeface="Arial" panose="020B0604020202020204" pitchFamily="34" charset="0"/>
                <a:cs typeface="Arial" panose="020B0604020202020204" pitchFamily="34" charset="0"/>
              </a:rPr>
              <a:t>, T. (2011) ‘How does Interculturalism Contrast with Multiculturalism?’ </a:t>
            </a:r>
            <a:r>
              <a:rPr lang="en-GB" sz="1100" i="1" dirty="0">
                <a:latin typeface="Arial" panose="020B0604020202020204" pitchFamily="34" charset="0"/>
                <a:cs typeface="Arial" panose="020B0604020202020204" pitchFamily="34" charset="0"/>
              </a:rPr>
              <a:t>Journal of Intercultural Studies. </a:t>
            </a:r>
            <a:r>
              <a:rPr lang="en-GB" sz="1100" dirty="0">
                <a:latin typeface="Arial" panose="020B0604020202020204" pitchFamily="34" charset="0"/>
                <a:cs typeface="Arial" panose="020B0604020202020204" pitchFamily="34" charset="0"/>
              </a:rPr>
              <a:t>First article, pp. 1-22. Available </a:t>
            </a:r>
            <a:r>
              <a:rPr lang="en-GB" sz="1100" dirty="0" err="1">
                <a:latin typeface="Arial" panose="020B0604020202020204" pitchFamily="34" charset="0"/>
                <a:cs typeface="Arial" panose="020B0604020202020204" pitchFamily="34" charset="0"/>
              </a:rPr>
              <a:t>at:</a:t>
            </a:r>
            <a:r>
              <a:rPr lang="en-GB" sz="1100" dirty="0" err="1">
                <a:latin typeface="Arial" panose="020B0604020202020204" pitchFamily="34" charset="0"/>
                <a:cs typeface="Arial" panose="020B0604020202020204" pitchFamily="34" charset="0"/>
                <a:hlinkClick r:id="rId4"/>
              </a:rPr>
              <a:t>http</a:t>
            </a:r>
            <a:r>
              <a:rPr lang="en-GB" sz="1100" dirty="0">
                <a:latin typeface="Arial" panose="020B0604020202020204" pitchFamily="34" charset="0"/>
                <a:cs typeface="Arial" panose="020B0604020202020204" pitchFamily="34" charset="0"/>
                <a:hlinkClick r:id="rId4"/>
              </a:rPr>
              <a:t>://www.bristol.ac.uk/media-library/sites/ethnicity/migrated/documents/interculturalism.pdf</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NPR, (2011). </a:t>
            </a:r>
            <a:r>
              <a:rPr lang="en-GB" sz="1100" i="1" dirty="0">
                <a:latin typeface="Arial" panose="020B0604020202020204" pitchFamily="34" charset="0"/>
                <a:cs typeface="Arial" panose="020B0604020202020204" pitchFamily="34" charset="0"/>
              </a:rPr>
              <a:t>Ike's Warning Of Military Expansion, 50 Years Later. </a:t>
            </a:r>
            <a:r>
              <a:rPr lang="en-GB" sz="1100" dirty="0">
                <a:latin typeface="Arial" panose="020B0604020202020204" pitchFamily="34" charset="0"/>
                <a:cs typeface="Arial" panose="020B0604020202020204" pitchFamily="34" charset="0"/>
              </a:rPr>
              <a:t>Available at:</a:t>
            </a:r>
            <a:endParaRPr lang="en-GB" sz="1100" i="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hlinkClick r:id="rId5"/>
              </a:rPr>
              <a:t>http://www.npr.org/2011/01/17/132942244/ikes-warning-of-military-expansion-50-years-later</a:t>
            </a:r>
            <a:r>
              <a:rPr lang="en-GB" sz="1100" dirty="0">
                <a:latin typeface="Arial" panose="020B0604020202020204" pitchFamily="34" charset="0"/>
                <a:cs typeface="Arial" panose="020B0604020202020204" pitchFamily="34" charset="0"/>
              </a:rPr>
              <a:t> (Accessed: </a:t>
            </a:r>
          </a:p>
          <a:p>
            <a:pPr marL="0" indent="0">
              <a:buNone/>
            </a:pPr>
            <a:r>
              <a:rPr lang="en-GB" sz="1100" dirty="0">
                <a:latin typeface="Arial" panose="020B0604020202020204" pitchFamily="34" charset="0"/>
                <a:cs typeface="Arial" panose="020B0604020202020204" pitchFamily="34" charset="0"/>
              </a:rPr>
              <a:t>OECD, (2013) </a:t>
            </a:r>
            <a:r>
              <a:rPr lang="en-GB" sz="1100" i="1" dirty="0">
                <a:latin typeface="Arial" panose="020B0604020202020204" pitchFamily="34" charset="0"/>
                <a:cs typeface="Arial" panose="020B0604020202020204" pitchFamily="34" charset="0"/>
              </a:rPr>
              <a:t>Globalisation.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https://stats.oecd.org/glossary/detail.asp?ID=1121</a:t>
            </a:r>
            <a:r>
              <a:rPr lang="en-GB" sz="1100" dirty="0">
                <a:latin typeface="Arial" panose="020B0604020202020204" pitchFamily="34" charset="0"/>
                <a:cs typeface="Arial" panose="020B0604020202020204" pitchFamily="34" charset="0"/>
              </a:rPr>
              <a:t> (Accessed: 6 January 2020).</a:t>
            </a:r>
          </a:p>
          <a:p>
            <a:pPr marL="0" indent="0">
              <a:buNone/>
            </a:pPr>
            <a:r>
              <a:rPr lang="en-GB" sz="1100" dirty="0">
                <a:latin typeface="Arial" panose="020B0604020202020204" pitchFamily="34" charset="0"/>
                <a:cs typeface="Arial" panose="020B0604020202020204" pitchFamily="34" charset="0"/>
              </a:rPr>
              <a:t>Steger, M. (2013). </a:t>
            </a:r>
            <a:r>
              <a:rPr lang="en-GB" sz="1100" i="1" dirty="0">
                <a:latin typeface="Arial" panose="020B0604020202020204" pitchFamily="34" charset="0"/>
                <a:cs typeface="Arial" panose="020B0604020202020204" pitchFamily="34" charset="0"/>
              </a:rPr>
              <a:t>Globalization: A very short introduction</a:t>
            </a:r>
            <a:r>
              <a:rPr lang="en-GB" sz="1100" dirty="0">
                <a:latin typeface="Arial" panose="020B0604020202020204" pitchFamily="34" charset="0"/>
                <a:cs typeface="Arial" panose="020B0604020202020204" pitchFamily="34" charset="0"/>
              </a:rPr>
              <a:t>, Oxford: Oxford University Press</a:t>
            </a:r>
          </a:p>
          <a:p>
            <a:pPr marL="0" indent="0">
              <a:buNone/>
            </a:pPr>
            <a:r>
              <a:rPr lang="en-GB" sz="1100" dirty="0">
                <a:latin typeface="Arial" panose="020B0604020202020204" pitchFamily="34" charset="0"/>
                <a:cs typeface="Arial" panose="020B0604020202020204" pitchFamily="34" charset="0"/>
              </a:rPr>
              <a:t>Liu, S.; </a:t>
            </a:r>
            <a:r>
              <a:rPr lang="en-GB" sz="1100" dirty="0" err="1">
                <a:latin typeface="Arial" panose="020B0604020202020204" pitchFamily="34" charset="0"/>
                <a:cs typeface="Arial" panose="020B0604020202020204" pitchFamily="34" charset="0"/>
              </a:rPr>
              <a:t>Volcic</a:t>
            </a:r>
            <a:r>
              <a:rPr lang="en-GB" sz="1100" dirty="0">
                <a:latin typeface="Arial" panose="020B0604020202020204" pitchFamily="34" charset="0"/>
                <a:cs typeface="Arial" panose="020B0604020202020204" pitchFamily="34" charset="0"/>
              </a:rPr>
              <a:t>, Z.; </a:t>
            </a:r>
            <a:r>
              <a:rPr lang="en-GB" sz="1100" dirty="0" err="1">
                <a:latin typeface="Arial" panose="020B0604020202020204" pitchFamily="34" charset="0"/>
                <a:cs typeface="Arial" panose="020B0604020202020204" pitchFamily="34" charset="0"/>
              </a:rPr>
              <a:t>Gallois</a:t>
            </a:r>
            <a:r>
              <a:rPr lang="en-GB" sz="1100" dirty="0">
                <a:latin typeface="Arial" panose="020B0604020202020204" pitchFamily="34" charset="0"/>
                <a:cs typeface="Arial" panose="020B0604020202020204" pitchFamily="34" charset="0"/>
              </a:rPr>
              <a:t>, C. (2015) </a:t>
            </a:r>
            <a:r>
              <a:rPr lang="en-GB" sz="1100" i="1" dirty="0">
                <a:latin typeface="Arial" panose="020B0604020202020204" pitchFamily="34" charset="0"/>
                <a:cs typeface="Arial" panose="020B0604020202020204" pitchFamily="34" charset="0"/>
              </a:rPr>
              <a:t>Introducing Intercultural Communication - Global Cultures and Contexts</a:t>
            </a:r>
            <a:r>
              <a:rPr lang="en-GB" sz="1100" dirty="0">
                <a:latin typeface="Arial" panose="020B0604020202020204" pitchFamily="34" charset="0"/>
                <a:cs typeface="Arial" panose="020B0604020202020204" pitchFamily="34" charset="0"/>
              </a:rPr>
              <a:t>. London: Sage.</a:t>
            </a:r>
          </a:p>
          <a:p>
            <a:pPr marL="0" indent="0">
              <a:buNone/>
            </a:pPr>
            <a:r>
              <a:rPr lang="en-GB" sz="1100" dirty="0">
                <a:latin typeface="Arial" panose="020B0604020202020204" pitchFamily="34" charset="0"/>
                <a:cs typeface="Arial" panose="020B0604020202020204" pitchFamily="34" charset="0"/>
              </a:rPr>
              <a:t>Companion website  https://study.sagepub.com/liu2e</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23775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13650</TotalTime>
  <Words>2654</Words>
  <Application>Microsoft Office PowerPoint</Application>
  <PresentationFormat>Widescreen</PresentationFormat>
  <Paragraphs>238</Paragraphs>
  <Slides>45</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Comic Sans MS</vt:lpstr>
      <vt:lpstr>Garamond</vt:lpstr>
      <vt:lpstr>Wingdings</vt:lpstr>
      <vt:lpstr>Organic</vt:lpstr>
      <vt:lpstr>Communication, Communities...</vt:lpstr>
      <vt:lpstr>Aim</vt:lpstr>
      <vt:lpstr>A connected world</vt:lpstr>
      <vt:lpstr>What is a connected world? How do we make a definition?</vt:lpstr>
      <vt:lpstr>Let’s think……</vt:lpstr>
      <vt:lpstr>PowerPoint Presentation</vt:lpstr>
      <vt:lpstr>What is Globalisation?</vt:lpstr>
      <vt:lpstr>Is Globalization Good or Bad?</vt:lpstr>
      <vt:lpstr>Who Benefits?</vt:lpstr>
      <vt:lpstr>Three Major Types of Theory</vt:lpstr>
      <vt:lpstr>Cultural Theory – Jan Pieterse</vt:lpstr>
      <vt:lpstr>Glocalization example</vt:lpstr>
      <vt:lpstr>PowerPoint Presentation</vt:lpstr>
      <vt:lpstr>McDonaldization</vt:lpstr>
      <vt:lpstr>The Four Pillars of McDonaldization  (Ritzer, 2000)</vt:lpstr>
      <vt:lpstr>Globalisation</vt:lpstr>
      <vt:lpstr>What do you think?</vt:lpstr>
      <vt:lpstr>Challenges of Living in a Global Society</vt:lpstr>
      <vt:lpstr>The Global Village</vt:lpstr>
      <vt:lpstr>Early Globalisation Theorists</vt:lpstr>
      <vt:lpstr>PowerPoint Presentation</vt:lpstr>
      <vt:lpstr>Early Globalisation/Communication Theorists</vt:lpstr>
      <vt:lpstr>PowerPoint Presentation</vt:lpstr>
      <vt:lpstr>Shall we change the medium???</vt:lpstr>
      <vt:lpstr>Contributors to Cultural Diversity </vt:lpstr>
      <vt:lpstr>Contributors to Cultural Diversity  </vt:lpstr>
      <vt:lpstr>Contributors to Cultural Diversity </vt:lpstr>
      <vt:lpstr>Questions for Classroom Discussion</vt:lpstr>
      <vt:lpstr>Multiculturalism and Interculturalism</vt:lpstr>
      <vt:lpstr>Intercultural Communication</vt:lpstr>
      <vt:lpstr>Necessity and Benefits of Intercultural Communication </vt:lpstr>
      <vt:lpstr>Ethnocentrism </vt:lpstr>
      <vt:lpstr>Contact Theory</vt:lpstr>
      <vt:lpstr>Cultural Relativism</vt:lpstr>
      <vt:lpstr>Necessity and Benefits of Intercultural Communication </vt:lpstr>
      <vt:lpstr>Necessity and Benefits of Intercultural Communication </vt:lpstr>
      <vt:lpstr>PowerPoint Presentation</vt:lpstr>
      <vt:lpstr>Extreme Global Inequality- Oxfam</vt:lpstr>
      <vt:lpstr>Extreme Global Inequality- Oxfam</vt:lpstr>
      <vt:lpstr>Extreme Global Inequality- Oxfam</vt:lpstr>
      <vt:lpstr>Extreme Global Inequality- Oxfam</vt:lpstr>
      <vt:lpstr>Extreme Global Inequality- Oxfam</vt:lpstr>
      <vt:lpstr>PowerPoint Presentation</vt:lpstr>
      <vt:lpstr>What do you think?</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Communities in a connected World</dc:title>
  <dc:creator>Heike Griffiths</dc:creator>
  <cp:lastModifiedBy>Joanne Davies</cp:lastModifiedBy>
  <cp:revision>36</cp:revision>
  <dcterms:created xsi:type="dcterms:W3CDTF">2016-08-11T08:51:21Z</dcterms:created>
  <dcterms:modified xsi:type="dcterms:W3CDTF">2022-06-07T13:53:41Z</dcterms:modified>
</cp:coreProperties>
</file>