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9" r:id="rId1"/>
  </p:sldMasterIdLst>
  <p:notesMasterIdLst>
    <p:notesMasterId r:id="rId27"/>
  </p:notesMasterIdLst>
  <p:handoutMasterIdLst>
    <p:handoutMasterId r:id="rId28"/>
  </p:handoutMasterIdLst>
  <p:sldIdLst>
    <p:sldId id="649" r:id="rId2"/>
    <p:sldId id="544" r:id="rId3"/>
    <p:sldId id="618" r:id="rId4"/>
    <p:sldId id="688" r:id="rId5"/>
    <p:sldId id="692" r:id="rId6"/>
    <p:sldId id="501" r:id="rId7"/>
    <p:sldId id="593" r:id="rId8"/>
    <p:sldId id="691" r:id="rId9"/>
    <p:sldId id="646" r:id="rId10"/>
    <p:sldId id="643" r:id="rId11"/>
    <p:sldId id="598" r:id="rId12"/>
    <p:sldId id="592" r:id="rId13"/>
    <p:sldId id="637" r:id="rId14"/>
    <p:sldId id="591" r:id="rId15"/>
    <p:sldId id="638" r:id="rId16"/>
    <p:sldId id="647" r:id="rId17"/>
    <p:sldId id="653" r:id="rId18"/>
    <p:sldId id="650" r:id="rId19"/>
    <p:sldId id="648" r:id="rId20"/>
    <p:sldId id="651" r:id="rId21"/>
    <p:sldId id="687" r:id="rId22"/>
    <p:sldId id="690" r:id="rId23"/>
    <p:sldId id="617" r:id="rId24"/>
    <p:sldId id="627" r:id="rId25"/>
    <p:sldId id="44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/>
    <p:restoredTop sz="78993"/>
  </p:normalViewPr>
  <p:slideViewPr>
    <p:cSldViewPr snapToGrid="0" snapToObjects="1">
      <p:cViewPr varScale="1">
        <p:scale>
          <a:sx n="49" d="100"/>
          <a:sy n="49" d="100"/>
        </p:scale>
        <p:origin x="17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899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4" name="Google Shape;57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42660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850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4261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86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5642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105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052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999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436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93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74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5429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222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10/22/20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4026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hiteboard.fi/p9vy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tiff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90f4e280-ab46-42e8-b329-ac520107056c" TargetMode="External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22ain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Hydref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22.10.2020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4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ddechrau</a:t>
            </a:r>
            <a:r>
              <a:rPr lang="en-US" sz="2800" dirty="0"/>
              <a:t> a </a:t>
            </a:r>
            <a:r>
              <a:rPr lang="en-US" sz="2800" dirty="0" err="1"/>
              <a:t>chloi’r</a:t>
            </a:r>
            <a:r>
              <a:rPr lang="en-US" sz="2800" dirty="0"/>
              <a:t> </a:t>
            </a:r>
            <a:r>
              <a:rPr lang="en-US" sz="2800" dirty="0" err="1"/>
              <a:t>wers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begin and close a lesson in Welsh.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1388533" y="220358"/>
            <a:ext cx="989287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Gorchmynion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            commands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38139"/>
            <a:ext cx="379007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Welcome, everyone!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919112" y="4107985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638520" y="4107984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Eisteddwch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,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bawb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3842788" y="5462224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Gwrandewch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arna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2493584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Rhaid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i chi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wrando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339887" y="3298541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Croeso</a:t>
            </a:r>
            <a:r>
              <a:rPr lang="en-US" b="1" dirty="0"/>
              <a:t>, </a:t>
            </a:r>
            <a:r>
              <a:rPr lang="en-US" b="1" dirty="0" err="1">
                <a:solidFill>
                  <a:srgbClr val="FF0000"/>
                </a:solidFill>
              </a:rPr>
              <a:t>b</a:t>
            </a:r>
            <a:r>
              <a:rPr lang="en-US" b="1" dirty="0" err="1"/>
              <a:t>awb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1844426" y="4801931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Eisteddwch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4464880" y="6272368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Listen to me.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9481600" y="4754696"/>
            <a:ext cx="257411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Everyone, sit!</a:t>
            </a:r>
          </a:p>
          <a:p>
            <a:pPr algn="ctr"/>
            <a:r>
              <a:rPr lang="en-US" b="1" dirty="0"/>
              <a:t>Sit, everyone!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9481600" y="3276964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You must listen.</a:t>
            </a:r>
          </a:p>
        </p:txBody>
      </p:sp>
    </p:spTree>
    <p:extLst>
      <p:ext uri="{BB962C8B-B14F-4D97-AF65-F5344CB8AC3E}">
        <p14:creationId xmlns:p14="http://schemas.microsoft.com/office/powerpoint/2010/main" val="427999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2" grpId="0" animBg="1"/>
      <p:bldP spid="13" grpId="0" animBg="1"/>
      <p:bldP spid="6" grpId="0" animBg="1"/>
      <p:bldP spid="14" grpId="0" animBg="1"/>
      <p:bldP spid="16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Daearyddiaeth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Technoleg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Gwybodaeth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994615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English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2807480" y="554078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Hanes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725136" y="5506184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Music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8844777" y="2493584"/>
            <a:ext cx="30323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347420" y="307835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Geography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2159231" y="481869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Information Technology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786B6-7A75-344F-B2AD-41FBBE3BEB47}"/>
              </a:ext>
            </a:extLst>
          </p:cNvPr>
          <p:cNvSpPr txBox="1"/>
          <p:nvPr/>
        </p:nvSpPr>
        <p:spPr>
          <a:xfrm>
            <a:off x="3605492" y="6316958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History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7804960" y="6325766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Cerddoriaeth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844776" y="4714680"/>
            <a:ext cx="185270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Saesneg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9373386" y="3254168"/>
            <a:ext cx="194637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Celf</a:t>
            </a:r>
            <a:endParaRPr lang="en-US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E675DD-C5FB-0640-91A9-6A5FEE65B18A}"/>
              </a:ext>
            </a:extLst>
          </p:cNvPr>
          <p:cNvSpPr/>
          <p:nvPr/>
        </p:nvSpPr>
        <p:spPr>
          <a:xfrm>
            <a:off x="9263286" y="1757920"/>
            <a:ext cx="303294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https://whiteboard.fi/p9vyg</a:t>
            </a: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08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3" grpId="0" animBg="1"/>
      <p:bldP spid="6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Dyniaethau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Gwyddonaieth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4276577" y="5402033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Rhifedd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7526797" y="4106233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Literacy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8844777" y="2493584"/>
            <a:ext cx="30323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Languages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347420" y="307835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Humanities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2159231" y="481869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Science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786B6-7A75-344F-B2AD-41FBBE3BEB47}"/>
              </a:ext>
            </a:extLst>
          </p:cNvPr>
          <p:cNvSpPr txBox="1"/>
          <p:nvPr/>
        </p:nvSpPr>
        <p:spPr>
          <a:xfrm>
            <a:off x="4370727" y="6162204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Numeracy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8255688" y="4738525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Llythrennedd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9373386" y="3254168"/>
            <a:ext cx="194637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Ieithoedd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3147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1" grpId="0" animBg="1"/>
      <p:bldP spid="12" grpId="0" animBg="1"/>
      <p:bldP spid="13" grpId="0" animBg="1"/>
      <p:bldP spid="6" grpId="0" animBg="1"/>
      <p:bldP spid="14" grpId="0" animBg="1"/>
      <p:bldP spid="15" grpId="0" animBg="1"/>
      <p:bldP spid="16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247638" y="1232305"/>
            <a:ext cx="2232326" cy="120450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3089655" y="1149864"/>
            <a:ext cx="2119653" cy="128694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Croeso</a:t>
            </a:r>
            <a:r>
              <a:rPr lang="en-US" sz="2400" b="1" dirty="0"/>
              <a:t>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514109" y="1232304"/>
            <a:ext cx="2986423" cy="120450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00B05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886848" y="1294940"/>
            <a:ext cx="2744093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Croeso</a:t>
            </a:r>
            <a:r>
              <a:rPr lang="en-US" sz="2400" b="1" dirty="0"/>
              <a:t>,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ED94F5-E889-BA4B-ABCB-5ECE3B129603}"/>
              </a:ext>
            </a:extLst>
          </p:cNvPr>
          <p:cNvSpPr txBox="1"/>
          <p:nvPr/>
        </p:nvSpPr>
        <p:spPr>
          <a:xfrm>
            <a:off x="2046501" y="2557416"/>
            <a:ext cx="1620981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1400" b="1" dirty="0" err="1"/>
              <a:t>Treiglad</a:t>
            </a:r>
            <a:r>
              <a:rPr lang="en-US" sz="1400" b="1" dirty="0"/>
              <a:t> </a:t>
            </a:r>
            <a:r>
              <a:rPr lang="en-US" sz="1400" b="1" dirty="0" err="1"/>
              <a:t>meddal</a:t>
            </a:r>
            <a:r>
              <a:rPr lang="en-US" sz="1400" b="1" dirty="0"/>
              <a:t> / soft mutation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F047643-A22B-DF40-9F5D-73DD9D4A4D6B}"/>
              </a:ext>
            </a:extLst>
          </p:cNvPr>
          <p:cNvCxnSpPr>
            <a:stCxn id="4" idx="1"/>
          </p:cNvCxnSpPr>
          <p:nvPr/>
        </p:nvCxnSpPr>
        <p:spPr>
          <a:xfrm flipH="1" flipV="1">
            <a:off x="1149927" y="2286000"/>
            <a:ext cx="896574" cy="533026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BED1C6-46FA-E14B-AC8E-1F48AADB42DD}"/>
              </a:ext>
            </a:extLst>
          </p:cNvPr>
          <p:cNvCxnSpPr>
            <a:cxnSpLocks/>
          </p:cNvCxnSpPr>
          <p:nvPr/>
        </p:nvCxnSpPr>
        <p:spPr>
          <a:xfrm flipV="1">
            <a:off x="3079357" y="2181995"/>
            <a:ext cx="482542" cy="38892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718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79837" y="129304"/>
            <a:ext cx="6777079" cy="646331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751387" y="4196144"/>
            <a:ext cx="1728762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698163" y="6052887"/>
            <a:ext cx="1313731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4435119" y="3948008"/>
            <a:ext cx="172102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7231456" y="4064389"/>
            <a:ext cx="1890815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52974" y="4064389"/>
            <a:ext cx="1645635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314723" y="6175097"/>
            <a:ext cx="203734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8196163" y="6109643"/>
            <a:ext cx="173276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24B069-9617-4144-B73B-EB25FE897793}"/>
              </a:ext>
            </a:extLst>
          </p:cNvPr>
          <p:cNvSpPr txBox="1"/>
          <p:nvPr/>
        </p:nvSpPr>
        <p:spPr>
          <a:xfrm>
            <a:off x="2679836" y="1141490"/>
            <a:ext cx="6777079" cy="646331"/>
          </a:xfrm>
          <a:prstGeom prst="rect">
            <a:avLst/>
          </a:prstGeom>
          <a:solidFill>
            <a:schemeClr val="accent5"/>
          </a:solidFill>
          <a:ln w="76200">
            <a:solidFill>
              <a:schemeClr val="accent5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Ry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/   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95BC63-60F5-6C44-8B16-7A856C5E3C88}"/>
              </a:ext>
            </a:extLst>
          </p:cNvPr>
          <p:cNvSpPr txBox="1"/>
          <p:nvPr/>
        </p:nvSpPr>
        <p:spPr>
          <a:xfrm>
            <a:off x="271227" y="789432"/>
            <a:ext cx="2118646" cy="523220"/>
          </a:xfrm>
          <a:prstGeom prst="rect">
            <a:avLst/>
          </a:prstGeom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 + </a:t>
            </a:r>
            <a:r>
              <a:rPr lang="en-US" sz="2800" b="1" dirty="0" err="1"/>
              <a:t>yn</a:t>
            </a:r>
            <a:r>
              <a:rPr lang="en-US" sz="2800" b="1" dirty="0"/>
              <a:t> = </a:t>
            </a:r>
            <a:r>
              <a:rPr lang="en-US" sz="2800" b="1" dirty="0" err="1"/>
              <a:t>i’n</a:t>
            </a:r>
            <a:endParaRPr lang="en-US" sz="28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8126F82-DFDD-4048-9D58-9A8C24332C36}"/>
              </a:ext>
            </a:extLst>
          </p:cNvPr>
          <p:cNvSpPr txBox="1"/>
          <p:nvPr/>
        </p:nvSpPr>
        <p:spPr>
          <a:xfrm rot="20738117">
            <a:off x="7388862" y="4574634"/>
            <a:ext cx="1890815" cy="707886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000" b="1" dirty="0" err="1"/>
              <a:t>Dw</a:t>
            </a:r>
            <a:r>
              <a:rPr lang="en-US" sz="2000" b="1" dirty="0"/>
              <a:t> i </a:t>
            </a:r>
            <a:r>
              <a:rPr lang="en-US" sz="2000" b="1" dirty="0" err="1">
                <a:solidFill>
                  <a:schemeClr val="bg1"/>
                </a:solidFill>
              </a:rPr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blino</a:t>
            </a:r>
            <a:r>
              <a:rPr lang="en-US" sz="20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71181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149261" y="1192839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2581735"/>
            <a:ext cx="3297464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like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76053" y="2455280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ddim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...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like …...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8764626" y="1704485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995541" y="1762225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94F1E3-AC57-5243-9B72-5F1C89C68D38}"/>
              </a:ext>
            </a:extLst>
          </p:cNvPr>
          <p:cNvSpPr txBox="1"/>
          <p:nvPr/>
        </p:nvSpPr>
        <p:spPr>
          <a:xfrm>
            <a:off x="2515898" y="3951492"/>
            <a:ext cx="689425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wers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lesson do you like?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4490470" y="5770756"/>
            <a:ext cx="3001618" cy="1015663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 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5963027" y="5201369"/>
            <a:ext cx="0" cy="56938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552450" y="2286000"/>
            <a:ext cx="112585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ddechrau’r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At the beginning of the lesson …</a:t>
            </a:r>
          </a:p>
        </p:txBody>
      </p:sp>
    </p:spTree>
    <p:extLst>
      <p:ext uri="{BB962C8B-B14F-4D97-AF65-F5344CB8AC3E}">
        <p14:creationId xmlns:p14="http://schemas.microsoft.com/office/powerpoint/2010/main" val="2577814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0727282"/>
              </p:ext>
            </p:extLst>
          </p:nvPr>
        </p:nvGraphicFramePr>
        <p:xfrm>
          <a:off x="365312" y="1472562"/>
          <a:ext cx="11468100" cy="505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……</a:t>
                      </a:r>
                    </a:p>
                    <a:p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(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Fathemateg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Saesneg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Welcome to the ….. lesson.</a:t>
                      </a:r>
                    </a:p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(Welsh / Mathematics / English)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Look at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Listen to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Look at the whiteboard.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Open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Write the date.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dudalen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 to page …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Help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llaw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A helping hand…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455540-2417-A940-93C1-911DF966AFF6}"/>
              </a:ext>
            </a:extLst>
          </p:cNvPr>
          <p:cNvSpPr txBox="1"/>
          <p:nvPr/>
        </p:nvSpPr>
        <p:spPr>
          <a:xfrm>
            <a:off x="580779" y="2250212"/>
            <a:ext cx="11293601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>
                <a:hlinkClick r:id="rId3"/>
              </a:rPr>
              <a:t>https://uwtsd.hosted.panopto.com/Panopto/Pages/Viewer.aspx?id=90f4e280-ab46-42e8-b329-ac520107056c</a:t>
            </a:r>
            <a:endParaRPr lang="en-US" sz="4400" b="1" i="1" dirty="0"/>
          </a:p>
          <a:p>
            <a:pPr algn="ctr"/>
            <a:endParaRPr lang="en-US" sz="4400" b="1" i="1" dirty="0"/>
          </a:p>
        </p:txBody>
      </p:sp>
    </p:spTree>
    <p:extLst>
      <p:ext uri="{BB962C8B-B14F-4D97-AF65-F5344CB8AC3E}">
        <p14:creationId xmlns:p14="http://schemas.microsoft.com/office/powerpoint/2010/main" val="27556474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3208957" y="211853"/>
            <a:ext cx="601792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271855"/>
              </p:ext>
            </p:extLst>
          </p:nvPr>
        </p:nvGraphicFramePr>
        <p:xfrm>
          <a:off x="521252" y="1129662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cyfrif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how to to count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The aim of the lesson is to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Celtiaid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about the Celts.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adolygu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rhifau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revise numbers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tywydd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learn about the weather.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llythyr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personol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write a personal letter.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Wyddor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the Welsh Alphabet.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F6F279-7E14-5D48-960D-561B590BB8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33310" y="6128862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B990B9-FA4D-9643-AF05-3BB55F4E50B9}"/>
              </a:ext>
            </a:extLst>
          </p:cNvPr>
          <p:cNvSpPr txBox="1"/>
          <p:nvPr/>
        </p:nvSpPr>
        <p:spPr>
          <a:xfrm>
            <a:off x="2441049" y="6350596"/>
            <a:ext cx="439309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</p:spTree>
    <p:extLst>
      <p:ext uri="{BB962C8B-B14F-4D97-AF65-F5344CB8AC3E}">
        <p14:creationId xmlns:p14="http://schemas.microsoft.com/office/powerpoint/2010/main" val="286603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3208957" y="211853"/>
            <a:ext cx="601792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074478"/>
              </p:ext>
            </p:extLst>
          </p:nvPr>
        </p:nvGraphicFramePr>
        <p:xfrm>
          <a:off x="441739" y="1331474"/>
          <a:ext cx="10908748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cyfrif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The aim of </a:t>
                      </a:r>
                      <a:r>
                        <a:rPr lang="en-US" sz="1800" b="1" i="1" dirty="0">
                          <a:solidFill>
                            <a:srgbClr val="FF0000"/>
                          </a:solidFill>
                        </a:rPr>
                        <a:t>today’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s lesson is …</a:t>
                      </a: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Celtiaid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adolygu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rhifau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tywydd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llythyr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personol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Wyddor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102567F-F8FB-FF4A-9C6E-1214509CE701}"/>
              </a:ext>
            </a:extLst>
          </p:cNvPr>
          <p:cNvSpPr txBox="1"/>
          <p:nvPr/>
        </p:nvSpPr>
        <p:spPr>
          <a:xfrm>
            <a:off x="1824823" y="6266934"/>
            <a:ext cx="439309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876874-FE80-E54C-A056-D96BE2B440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6444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96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D9D1BE6-C6E0-3B49-A071-37CB6E917E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842673"/>
              </p:ext>
            </p:extLst>
          </p:nvPr>
        </p:nvGraphicFramePr>
        <p:xfrm>
          <a:off x="1813340" y="1550504"/>
          <a:ext cx="8960678" cy="3423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0339">
                  <a:extLst>
                    <a:ext uri="{9D8B030D-6E8A-4147-A177-3AD203B41FA5}">
                      <a16:colId xmlns:a16="http://schemas.microsoft.com/office/drawing/2014/main" val="3948440812"/>
                    </a:ext>
                  </a:extLst>
                </a:gridCol>
                <a:gridCol w="4480339">
                  <a:extLst>
                    <a:ext uri="{9D8B030D-6E8A-4147-A177-3AD203B41FA5}">
                      <a16:colId xmlns:a16="http://schemas.microsoft.com/office/drawing/2014/main" val="259115035"/>
                    </a:ext>
                  </a:extLst>
                </a:gridCol>
              </a:tblGrid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am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1011549"/>
                  </a:ext>
                </a:extLst>
              </a:tr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Rydyn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ni</a:t>
                      </a:r>
                      <a:endParaRPr lang="en-US" sz="4400" b="1" dirty="0">
                        <a:ln>
                          <a:noFill/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We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are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4032723"/>
                  </a:ext>
                </a:extLst>
              </a:tr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chi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are (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pl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5288850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6E9EB323-3A09-2F4C-A857-8E17F4D5B796}"/>
              </a:ext>
            </a:extLst>
          </p:cNvPr>
          <p:cNvSpPr txBox="1">
            <a:spLocks/>
          </p:cNvSpPr>
          <p:nvPr/>
        </p:nvSpPr>
        <p:spPr>
          <a:xfrm>
            <a:off x="1073426" y="211853"/>
            <a:ext cx="1001864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I’ch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atgoffa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…                   just a reminder…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9347849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3208957" y="211853"/>
            <a:ext cx="601792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87794"/>
              </p:ext>
            </p:extLst>
          </p:nvPr>
        </p:nvGraphicFramePr>
        <p:xfrm>
          <a:off x="481495" y="1112813"/>
          <a:ext cx="10908748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,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rydych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chi’n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mynd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r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edeg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run.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Today, </a:t>
                      </a:r>
                      <a:r>
                        <a:rPr lang="en-US" sz="1800" b="1" i="1" dirty="0">
                          <a:solidFill>
                            <a:srgbClr val="FF0000"/>
                          </a:solidFill>
                        </a:rPr>
                        <a:t>you are 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going to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b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eintio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paint.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sing.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w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ylio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rhaglen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deledu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watch a tv </a:t>
                      </a:r>
                      <a:r>
                        <a:rPr lang="en-US" sz="1600" b="1" i="1" dirty="0" err="1">
                          <a:solidFill>
                            <a:sysClr val="windowText" lastClr="000000"/>
                          </a:solidFill>
                        </a:rPr>
                        <a:t>programme</a:t>
                      </a:r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oginio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bisgedi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cook biscuits.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Kyffin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Williams.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about </a:t>
                      </a:r>
                      <a:r>
                        <a:rPr lang="en-US" sz="1800" b="1" i="1" dirty="0" err="1">
                          <a:solidFill>
                            <a:sysClr val="windowText" lastClr="000000"/>
                          </a:solidFill>
                        </a:rPr>
                        <a:t>Kyffin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1" dirty="0" err="1">
                          <a:solidFill>
                            <a:sysClr val="windowText" lastClr="000000"/>
                          </a:solidFill>
                        </a:rPr>
                        <a:t>Wiliams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1C9F38-EEB0-C440-8CE6-B869EB311DDB}"/>
              </a:ext>
            </a:extLst>
          </p:cNvPr>
          <p:cNvSpPr txBox="1"/>
          <p:nvPr/>
        </p:nvSpPr>
        <p:spPr>
          <a:xfrm>
            <a:off x="1824823" y="6266934"/>
            <a:ext cx="439309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4CBC4B8-75EB-3F45-A4E7-37B83793405D}"/>
              </a:ext>
            </a:extLst>
          </p:cNvPr>
          <p:cNvCxnSpPr>
            <a:cxnSpLocks/>
          </p:cNvCxnSpPr>
          <p:nvPr/>
        </p:nvCxnSpPr>
        <p:spPr>
          <a:xfrm flipH="1">
            <a:off x="3498574" y="1411356"/>
            <a:ext cx="2351597" cy="180892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10-Point Star 8">
            <a:extLst>
              <a:ext uri="{FF2B5EF4-FFF2-40B4-BE49-F238E27FC236}">
                <a16:creationId xmlns:a16="http://schemas.microsoft.com/office/drawing/2014/main" id="{9672F234-D63D-8E45-B9BC-BCF3FC66D55B}"/>
              </a:ext>
            </a:extLst>
          </p:cNvPr>
          <p:cNvSpPr/>
          <p:nvPr/>
        </p:nvSpPr>
        <p:spPr>
          <a:xfrm>
            <a:off x="548861" y="2902226"/>
            <a:ext cx="3200400" cy="1709531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Mae </a:t>
            </a:r>
            <a:r>
              <a:rPr lang="en-US" sz="2400" b="1" dirty="0" err="1">
                <a:solidFill>
                  <a:schemeClr val="tx1"/>
                </a:solidFill>
              </a:rPr>
              <a:t>treiglad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meddal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ar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ôl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i</a:t>
            </a:r>
            <a:r>
              <a:rPr lang="en-US" sz="2400" b="1" dirty="0">
                <a:solidFill>
                  <a:schemeClr val="tx1"/>
                </a:solidFill>
              </a:rPr>
              <a:t>…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8100CC-8F20-A842-BD7B-6E5E399C7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7986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684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171450" y="2286000"/>
            <a:ext cx="118681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Yn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ystod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y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During the lesson …</a:t>
            </a:r>
          </a:p>
        </p:txBody>
      </p:sp>
    </p:spTree>
    <p:extLst>
      <p:ext uri="{BB962C8B-B14F-4D97-AF65-F5344CB8AC3E}">
        <p14:creationId xmlns:p14="http://schemas.microsoft.com/office/powerpoint/2010/main" val="28329752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181100" y="1472562"/>
          <a:ext cx="97155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Everyone ready?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Are you ready? (</a:t>
                      </a:r>
                      <a:r>
                        <a:rPr lang="en-US" sz="28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Everyone happy?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Are you happy? (</a:t>
                      </a:r>
                      <a:r>
                        <a:rPr lang="en-US" sz="28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problem?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Is there a problem?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Is there a question?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44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ystod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During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031849-8A39-8747-AACF-AAB0949485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8157" y="5928578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35DC7E-021F-7D4A-A197-BD1252164F5E}"/>
              </a:ext>
            </a:extLst>
          </p:cNvPr>
          <p:cNvSpPr txBox="1"/>
          <p:nvPr/>
        </p:nvSpPr>
        <p:spPr>
          <a:xfrm>
            <a:off x="2222389" y="6150312"/>
            <a:ext cx="43930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</p:spTree>
    <p:extLst>
      <p:ext uri="{BB962C8B-B14F-4D97-AF65-F5344CB8AC3E}">
        <p14:creationId xmlns:p14="http://schemas.microsoft.com/office/powerpoint/2010/main" val="177956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707985"/>
              </p:ext>
            </p:extLst>
          </p:nvPr>
        </p:nvGraphicFramePr>
        <p:xfrm>
          <a:off x="1184462" y="1214145"/>
          <a:ext cx="9715500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effort.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Very good.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Excellent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idea.</a:t>
                      </a:r>
                    </a:p>
                    <a:p>
                      <a:endParaRPr lang="en-US" sz="10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question.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answer.</a:t>
                      </a:r>
                    </a:p>
                    <a:p>
                      <a:endParaRPr lang="en-US" sz="10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44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ystod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During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C39980-C19C-684E-9DE1-3E7EBD4898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40104" y="6035261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D75D08-66E9-3C45-869C-1138A9D10AE2}"/>
              </a:ext>
            </a:extLst>
          </p:cNvPr>
          <p:cNvSpPr txBox="1"/>
          <p:nvPr/>
        </p:nvSpPr>
        <p:spPr>
          <a:xfrm>
            <a:off x="1824823" y="6266934"/>
            <a:ext cx="43930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171450" y="2286000"/>
            <a:ext cx="118681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ddiwedd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y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At the end of the lesson …</a:t>
            </a:r>
          </a:p>
        </p:txBody>
      </p:sp>
    </p:spTree>
    <p:extLst>
      <p:ext uri="{BB962C8B-B14F-4D97-AF65-F5344CB8AC3E}">
        <p14:creationId xmlns:p14="http://schemas.microsoft.com/office/powerpoint/2010/main" val="42224308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682031"/>
              </p:ext>
            </p:extLst>
          </p:nvPr>
        </p:nvGraphicFramePr>
        <p:xfrm>
          <a:off x="871537" y="1504950"/>
          <a:ext cx="10734675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004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3246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Finish your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cartref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Write the homework.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Close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Tidy up …. quickly.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Stand. (</a:t>
                      </a:r>
                      <a:r>
                        <a:rPr lang="en-US" sz="28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Thank you.</a:t>
                      </a:r>
                    </a:p>
                    <a:p>
                      <a:endParaRPr lang="en-US" sz="10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Goodbye.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95500" y="182568"/>
            <a:ext cx="8286750" cy="132238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Ar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ddiwedd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</a:t>
            </a:r>
            <a:b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</a:b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At the end of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300D5-6A60-4A48-90CA-74A6EF4E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99812" y="6198870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64865C-E380-8547-8C36-C397317506A6}"/>
              </a:ext>
            </a:extLst>
          </p:cNvPr>
          <p:cNvSpPr txBox="1"/>
          <p:nvPr/>
        </p:nvSpPr>
        <p:spPr>
          <a:xfrm>
            <a:off x="6635362" y="6460286"/>
            <a:ext cx="43930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</p:spTree>
    <p:extLst>
      <p:ext uri="{BB962C8B-B14F-4D97-AF65-F5344CB8AC3E}">
        <p14:creationId xmlns:p14="http://schemas.microsoft.com/office/powerpoint/2010/main" val="253175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1053548" y="342742"/>
            <a:ext cx="10177669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  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Gyntaf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…   your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frist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task…                  </a:t>
            </a:r>
            <a:endParaRPr lang="en-US" sz="28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2DFD7F-9162-674B-A0E0-5F1B63E9EDD2}"/>
              </a:ext>
            </a:extLst>
          </p:cNvPr>
          <p:cNvSpPr txBox="1"/>
          <p:nvPr/>
        </p:nvSpPr>
        <p:spPr>
          <a:xfrm>
            <a:off x="185530" y="1290098"/>
            <a:ext cx="4684644" cy="47089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Meddyliwch</a:t>
            </a:r>
            <a:r>
              <a:rPr lang="en-US" sz="2000" b="1" dirty="0"/>
              <a:t> am </a:t>
            </a:r>
            <a:r>
              <a:rPr lang="en-US" sz="2000" b="1" dirty="0" err="1"/>
              <a:t>wers</a:t>
            </a:r>
            <a:r>
              <a:rPr lang="en-US" sz="2000" b="1" dirty="0"/>
              <a:t> </a:t>
            </a:r>
            <a:r>
              <a:rPr lang="en-US" sz="2000" b="1" dirty="0" err="1"/>
              <a:t>rydych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mynd</a:t>
            </a:r>
            <a:r>
              <a:rPr lang="en-US" sz="2000" b="1" dirty="0"/>
              <a:t> </a:t>
            </a:r>
            <a:r>
              <a:rPr lang="en-US" sz="2000" b="1" dirty="0" err="1"/>
              <a:t>i’w</a:t>
            </a:r>
            <a:r>
              <a:rPr lang="en-US" sz="2000" b="1" dirty="0"/>
              <a:t> </a:t>
            </a:r>
            <a:r>
              <a:rPr lang="en-US" sz="2000" b="1" dirty="0" err="1"/>
              <a:t>dysgu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Sut</a:t>
            </a:r>
            <a:r>
              <a:rPr lang="en-US" sz="2000" b="1" dirty="0"/>
              <a:t> </a:t>
            </a:r>
            <a:r>
              <a:rPr lang="en-US" sz="2000" b="1" dirty="0" err="1"/>
              <a:t>fyddech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agor</a:t>
            </a:r>
            <a:r>
              <a:rPr lang="en-US" sz="2000" b="1" dirty="0"/>
              <a:t> y </a:t>
            </a:r>
            <a:r>
              <a:rPr lang="en-US" sz="2000" b="1" dirty="0" err="1"/>
              <a:t>wers</a:t>
            </a:r>
            <a:r>
              <a:rPr lang="en-US" sz="2000" b="1" dirty="0"/>
              <a:t>? </a:t>
            </a:r>
            <a:r>
              <a:rPr lang="en-US" sz="2000" b="1" dirty="0" err="1"/>
              <a:t>Meddyliwch</a:t>
            </a:r>
            <a:r>
              <a:rPr lang="en-US" sz="2000" b="1" dirty="0"/>
              <a:t> am 3 </a:t>
            </a:r>
            <a:r>
              <a:rPr lang="en-US" sz="2000" b="1" dirty="0" err="1"/>
              <a:t>ymadrodd</a:t>
            </a:r>
            <a:r>
              <a:rPr lang="en-US" sz="2000" b="1" dirty="0"/>
              <a:t> </a:t>
            </a:r>
            <a:r>
              <a:rPr lang="en-US" sz="2000" b="1" dirty="0" err="1"/>
              <a:t>defnyddiol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Pa </a:t>
            </a:r>
            <a:r>
              <a:rPr lang="en-US" sz="2000" b="1" dirty="0" err="1"/>
              <a:t>ymadroddion</a:t>
            </a:r>
            <a:r>
              <a:rPr lang="en-US" sz="2000" b="1" dirty="0"/>
              <a:t> </a:t>
            </a:r>
            <a:r>
              <a:rPr lang="en-US" sz="2000" b="1" dirty="0" err="1"/>
              <a:t>fyddech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eu</a:t>
            </a:r>
            <a:r>
              <a:rPr lang="en-US" sz="2000" b="1" dirty="0"/>
              <a:t> </a:t>
            </a:r>
            <a:r>
              <a:rPr lang="en-US" sz="2000" b="1" dirty="0" err="1"/>
              <a:t>defnyddio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ystod</a:t>
            </a:r>
            <a:r>
              <a:rPr lang="en-US" sz="2000" b="1" dirty="0"/>
              <a:t> y </a:t>
            </a:r>
            <a:r>
              <a:rPr lang="en-US" sz="2000" b="1" dirty="0" err="1"/>
              <a:t>wers</a:t>
            </a:r>
            <a:r>
              <a:rPr lang="en-US" sz="2000" b="1" dirty="0"/>
              <a:t>?  </a:t>
            </a:r>
            <a:r>
              <a:rPr lang="en-US" sz="2000" b="1" dirty="0" err="1"/>
              <a:t>Meddylwich</a:t>
            </a:r>
            <a:r>
              <a:rPr lang="en-US" sz="2000" b="1" dirty="0"/>
              <a:t> am 3 </a:t>
            </a:r>
            <a:r>
              <a:rPr lang="en-US" sz="2000" b="1" dirty="0" err="1"/>
              <a:t>ymadrodd</a:t>
            </a:r>
            <a:r>
              <a:rPr lang="en-US" sz="2000" b="1" dirty="0"/>
              <a:t> </a:t>
            </a:r>
            <a:r>
              <a:rPr lang="en-US" sz="2000" b="1" dirty="0" err="1"/>
              <a:t>defnyddiol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Sut</a:t>
            </a:r>
            <a:r>
              <a:rPr lang="en-US" sz="2000" b="1" dirty="0"/>
              <a:t> </a:t>
            </a:r>
            <a:r>
              <a:rPr lang="en-US" sz="2000" b="1" dirty="0" err="1"/>
              <a:t>fyddech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cloi’r</a:t>
            </a:r>
            <a:r>
              <a:rPr lang="en-US" sz="2000" b="1" dirty="0"/>
              <a:t> </a:t>
            </a:r>
            <a:r>
              <a:rPr lang="en-US" sz="2000" b="1" dirty="0" err="1"/>
              <a:t>wers</a:t>
            </a:r>
            <a:r>
              <a:rPr lang="en-US" sz="2000" b="1" dirty="0"/>
              <a:t>?  </a:t>
            </a:r>
            <a:r>
              <a:rPr lang="en-US" sz="2000" b="1" dirty="0" err="1"/>
              <a:t>Meddyliwch</a:t>
            </a:r>
            <a:r>
              <a:rPr lang="en-US" sz="2000" b="1" dirty="0"/>
              <a:t> am 3 </a:t>
            </a:r>
            <a:r>
              <a:rPr lang="en-US" sz="2000" b="1" dirty="0" err="1"/>
              <a:t>ymadrodd</a:t>
            </a:r>
            <a:r>
              <a:rPr lang="en-US" sz="2000" b="1" dirty="0"/>
              <a:t> </a:t>
            </a:r>
            <a:r>
              <a:rPr lang="en-US" sz="2000" b="1" dirty="0" err="1"/>
              <a:t>defnyddiol</a:t>
            </a:r>
            <a:r>
              <a:rPr lang="en-US" sz="20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07C78-73EF-D544-B5C2-5BC1CFAE328B}"/>
              </a:ext>
            </a:extLst>
          </p:cNvPr>
          <p:cNvSpPr txBox="1"/>
          <p:nvPr/>
        </p:nvSpPr>
        <p:spPr>
          <a:xfrm>
            <a:off x="7454348" y="1290098"/>
            <a:ext cx="4464032" cy="47089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Think of a lesson you are about to teach (any subject).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How would you open your lesson? Think of 3 useful Welsh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What Welsh phrases could you use during the lesson?  Think of 3 useful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How would you close your lesson? Think of 3 useful Welsh phrases you could use.</a:t>
            </a:r>
          </a:p>
          <a:p>
            <a:r>
              <a:rPr lang="en-US" sz="2000" b="1" dirty="0"/>
              <a:t> </a:t>
            </a:r>
          </a:p>
        </p:txBody>
      </p:sp>
      <p:sp>
        <p:nvSpPr>
          <p:cNvPr id="3" name="10-Point Star 2">
            <a:extLst>
              <a:ext uri="{FF2B5EF4-FFF2-40B4-BE49-F238E27FC236}">
                <a16:creationId xmlns:a16="http://schemas.microsoft.com/office/drawing/2014/main" id="{9EFAC212-859A-1E46-8848-69BBFD10B624}"/>
              </a:ext>
            </a:extLst>
          </p:cNvPr>
          <p:cNvSpPr/>
          <p:nvPr/>
        </p:nvSpPr>
        <p:spPr>
          <a:xfrm>
            <a:off x="4174435" y="3179573"/>
            <a:ext cx="3458817" cy="3061252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Remember to use these phrases in school.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55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3635F67-ADB9-3447-B389-D80703184AB6}"/>
              </a:ext>
            </a:extLst>
          </p:cNvPr>
          <p:cNvSpPr txBox="1">
            <a:spLocks/>
          </p:cNvSpPr>
          <p:nvPr/>
        </p:nvSpPr>
        <p:spPr>
          <a:xfrm>
            <a:off x="198783" y="342742"/>
            <a:ext cx="11767929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ail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dasg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…                   your second task…                  </a:t>
            </a:r>
            <a:endParaRPr lang="en-US" sz="28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07B770-E740-A149-A02F-E8EAD74C17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699" t="27244" r="39339" b="20986"/>
          <a:stretch/>
        </p:blipFill>
        <p:spPr>
          <a:xfrm>
            <a:off x="4035287" y="815010"/>
            <a:ext cx="4234070" cy="596618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EF45FCB-A9B8-6E47-8DB0-4CDE293109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120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44012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ddefnyddio’r</a:t>
            </a:r>
            <a:r>
              <a:rPr lang="en-US" sz="2800" dirty="0"/>
              <a:t> </a:t>
            </a:r>
            <a:r>
              <a:rPr lang="en-US" sz="2800" dirty="0" err="1"/>
              <a:t>ffilm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Cwblhewch</a:t>
            </a:r>
            <a:r>
              <a:rPr lang="en-US" sz="2800" dirty="0"/>
              <a:t> y </a:t>
            </a:r>
            <a:r>
              <a:rPr lang="en-US" sz="2800" dirty="0" err="1"/>
              <a:t>tabl</a:t>
            </a:r>
            <a:r>
              <a:rPr lang="en-US" sz="2800" dirty="0"/>
              <a:t> </a:t>
            </a:r>
            <a:r>
              <a:rPr lang="en-US" sz="2800" dirty="0" err="1"/>
              <a:t>gydag</a:t>
            </a:r>
            <a:r>
              <a:rPr lang="en-US" sz="2800" dirty="0"/>
              <a:t> </a:t>
            </a:r>
            <a:r>
              <a:rPr lang="en-US" sz="2800" dirty="0" err="1"/>
              <a:t>ymadroddion</a:t>
            </a:r>
            <a:r>
              <a:rPr lang="en-US" sz="2800" dirty="0"/>
              <a:t> </a:t>
            </a:r>
            <a:r>
              <a:rPr lang="en-US" sz="2800" dirty="0" err="1"/>
              <a:t>Cymraeg</a:t>
            </a:r>
            <a:r>
              <a:rPr lang="en-US" sz="2800" dirty="0"/>
              <a:t> </a:t>
            </a:r>
            <a:r>
              <a:rPr lang="en-US" sz="2800" dirty="0" err="1"/>
              <a:t>defnyddiol</a:t>
            </a:r>
            <a:r>
              <a:rPr lang="en-US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Cyfieithwch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ymadroddion</a:t>
            </a:r>
            <a:r>
              <a:rPr lang="en-US" sz="2800" dirty="0"/>
              <a:t>. (</a:t>
            </a:r>
            <a:r>
              <a:rPr lang="en-US" sz="2800" dirty="0" err="1"/>
              <a:t>bydd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atebion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trafod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nesaf</a:t>
            </a:r>
            <a:r>
              <a:rPr lang="en-US" sz="2800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44012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 to practice your pronunciation;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Complete the table with useful Welsh phrases.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Do the translating exercise. (The answers will be discussed in the next session)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0223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8" name="Google Shape;578;p69"/>
          <p:cNvGraphicFramePr/>
          <p:nvPr>
            <p:extLst>
              <p:ext uri="{D42A27DB-BD31-4B8C-83A1-F6EECF244321}">
                <p14:modId xmlns:p14="http://schemas.microsoft.com/office/powerpoint/2010/main" val="3214049034"/>
              </p:ext>
            </p:extLst>
          </p:nvPr>
        </p:nvGraphicFramePr>
        <p:xfrm>
          <a:off x="460145" y="301856"/>
          <a:ext cx="11092070" cy="569987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55460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46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237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 err="1"/>
                        <a:t>Cwestiynau</a:t>
                      </a:r>
                      <a:r>
                        <a:rPr lang="en-GB" sz="2800" b="1" dirty="0"/>
                        <a:t> </a:t>
                      </a:r>
                      <a:r>
                        <a:rPr lang="en-GB" sz="2800" b="1" dirty="0" err="1"/>
                        <a:t>defnyddiol</a:t>
                      </a:r>
                      <a:r>
                        <a:rPr lang="en-GB" sz="2800" b="1" dirty="0"/>
                        <a:t>: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/>
                        <a:t>Useful questions: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/>
                        <a:t>Beth </a:t>
                      </a:r>
                      <a:r>
                        <a:rPr lang="en-GB" sz="2800" b="1" dirty="0" err="1"/>
                        <a:t>sy’n</a:t>
                      </a:r>
                      <a:r>
                        <a:rPr lang="en-GB" sz="2800" b="1" dirty="0"/>
                        <a:t> bod?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What is the matter?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/>
                        <a:t>Beth </a:t>
                      </a:r>
                      <a:r>
                        <a:rPr lang="en-GB" sz="2800" b="1" dirty="0" err="1"/>
                        <a:t>ydy</a:t>
                      </a:r>
                      <a:r>
                        <a:rPr lang="en-GB" sz="2800" b="1" dirty="0"/>
                        <a:t> </a:t>
                      </a:r>
                      <a:r>
                        <a:rPr lang="en-GB" sz="2800" b="1" dirty="0" err="1"/>
                        <a:t>hwn</a:t>
                      </a:r>
                      <a:r>
                        <a:rPr lang="en-GB" sz="2800" b="1" dirty="0"/>
                        <a:t>?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What is this?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Ble mae dy waith cartref di?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Where is your homework? (sing.)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Ble mae’ch gwaith cartref chi?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Where is your homework? (pl.)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Ga i weld dy waith di?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Can I see your work? (sing.)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/>
                        <a:t>Ga </a:t>
                      </a:r>
                      <a:r>
                        <a:rPr lang="en-GB" sz="2800" b="1" dirty="0" err="1"/>
                        <a:t>i</a:t>
                      </a:r>
                      <a:r>
                        <a:rPr lang="en-GB" sz="2800" b="1" dirty="0"/>
                        <a:t> weld </a:t>
                      </a:r>
                      <a:r>
                        <a:rPr lang="en-GB" sz="2800" b="1" dirty="0" err="1"/>
                        <a:t>eich</a:t>
                      </a:r>
                      <a:r>
                        <a:rPr lang="en-GB" sz="2800" b="1" dirty="0"/>
                        <a:t> </a:t>
                      </a:r>
                      <a:r>
                        <a:rPr lang="en-GB" sz="2800" b="1" dirty="0" err="1"/>
                        <a:t>gwaith</a:t>
                      </a:r>
                      <a:r>
                        <a:rPr lang="en-GB" sz="2800" b="1" dirty="0"/>
                        <a:t> chi?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Can I see your work? (pl.)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Pwy sy’n cofio?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Who remembers?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Pwy sy’n gwybod?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Who knows?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Wyt ti wedi gorffen?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Have you finished? (sing.)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 err="1"/>
                        <a:t>Ydych</a:t>
                      </a:r>
                      <a:r>
                        <a:rPr lang="en-GB" sz="2800" b="1" dirty="0"/>
                        <a:t> chi </a:t>
                      </a:r>
                      <a:r>
                        <a:rPr lang="en-GB" sz="2800" b="1" dirty="0" err="1"/>
                        <a:t>wedi</a:t>
                      </a:r>
                      <a:r>
                        <a:rPr lang="en-GB" sz="2800" b="1" dirty="0"/>
                        <a:t> </a:t>
                      </a:r>
                      <a:r>
                        <a:rPr lang="en-GB" sz="2800" b="1" dirty="0" err="1"/>
                        <a:t>gorffen</a:t>
                      </a:r>
                      <a:r>
                        <a:rPr lang="en-GB" sz="2800" b="1" dirty="0"/>
                        <a:t>?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Have you finished? (pl.)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B4276AD-D93D-F148-B181-E884EB966B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2995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52431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3.11.2020 @ 2pm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80131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871</TotalTime>
  <Words>1387</Words>
  <Application>Microsoft Macintosh PowerPoint</Application>
  <PresentationFormat>Widescreen</PresentationFormat>
  <Paragraphs>281</Paragraphs>
  <Slides>25</Slides>
  <Notes>4</Notes>
  <HiddenSlides>0</HiddenSlides>
  <MMClips>6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American Typewriter</vt:lpstr>
      <vt:lpstr>Arial</vt:lpstr>
      <vt:lpstr>Ayuthaya</vt:lpstr>
      <vt:lpstr>Bookman Old Style</vt:lpstr>
      <vt:lpstr>Calibri</vt:lpstr>
      <vt:lpstr>Century Gothic</vt:lpstr>
      <vt:lpstr>Gill Sans MT</vt:lpstr>
      <vt:lpstr>Segoe Print</vt:lpstr>
      <vt:lpstr>Segoe Script</vt:lpstr>
      <vt:lpstr>Gallery</vt:lpstr>
      <vt:lpstr>PowerPoint Presentation</vt:lpstr>
      <vt:lpstr>Heddiw, fe fyddwn ni yn… Today we will… </vt:lpstr>
      <vt:lpstr>PowerPoint Presentation</vt:lpstr>
      <vt:lpstr>PowerPoint Presentation</vt:lpstr>
      <vt:lpstr>PowerPoint Presentation</vt:lpstr>
      <vt:lpstr>Amser cofrestru ...      Registration time ... </vt:lpstr>
      <vt:lpstr>PowerPoint Presentation</vt:lpstr>
      <vt:lpstr>Gofyn cwestiwn …      asking a question ... 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Yn ystod y wers        During the lesson </vt:lpstr>
      <vt:lpstr>Yn ystod y wers        During the lesson </vt:lpstr>
      <vt:lpstr>PowerPoint Presentation</vt:lpstr>
      <vt:lpstr>Ar ddiwedd y wers       At the end of the lesson </vt:lpstr>
      <vt:lpstr>PowerPoint Presentation</vt:lpstr>
      <vt:lpstr>PowerPoint Presentation</vt:lpstr>
      <vt:lpstr>Erbyn y tro nesaf … By next time … 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72</cp:revision>
  <cp:lastPrinted>2020-10-12T18:34:26Z</cp:lastPrinted>
  <dcterms:created xsi:type="dcterms:W3CDTF">2020-09-11T11:29:22Z</dcterms:created>
  <dcterms:modified xsi:type="dcterms:W3CDTF">2020-10-22T11:58:42Z</dcterms:modified>
</cp:coreProperties>
</file>