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5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AAE8-3664-3056-EC13-EA619E62E3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E60227-01D8-3324-258B-86C81D6DF8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D9C0D-07A1-4F97-EEB5-5E0596045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F3C46-054B-437B-B707-B2C11F2B5F2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BBB04-20CA-796B-85A0-5FDB1E259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3F30DD-B54D-6CA4-49EF-D28A3C801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9DE0-4058-4C7D-BE04-FCDDD3A4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649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1790D-909B-3C93-44BF-77A73046C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C73DB-BF50-B51A-42A7-633DB88CCA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C1D25-E314-4A0A-517D-F4F5C95F6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F3C46-054B-437B-B707-B2C11F2B5F2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4AD5D0-6776-5404-F434-A0223F686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F5F0A0-B3A6-BFFC-EE48-2F6B0B536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9DE0-4058-4C7D-BE04-FCDDD3A4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302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DF9E0-FEE8-3745-E024-D05AD3430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F895A8-30BD-5E59-9789-2EA235722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AF676-73A1-FDF3-53C1-FB56D867F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F3C46-054B-437B-B707-B2C11F2B5F2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EDB68-34E1-3656-57F2-B48A80A0C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C703AB-15EA-9EF3-F664-96429C0DF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9DE0-4058-4C7D-BE04-FCDDD3A4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394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2F076-53CB-810D-9DC4-35D33AF00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67EDB-1510-9F30-287F-C760B338D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CF1149-4367-9504-D835-B86A1665B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67CF5-F7EF-339D-64F6-1660F1639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F3C46-054B-437B-B707-B2C11F2B5F2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5C6AAE-C097-882F-4330-F1F8191E8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235FAB-6BC5-40B9-E648-5C4F66852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9DE0-4058-4C7D-BE04-FCDDD3A4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850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0FEA4-99EF-A898-0926-3A2B9092A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D5AA30-FBEC-7481-8589-C3461364C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A14F4F-BCA6-316A-B664-55A4BEBBAD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51825A-52ED-B97B-84DF-40377A524D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26DCEA-B43A-B7D8-30A8-DCC0B66D69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455AFC-A27C-A762-475A-5A0717FB6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F3C46-054B-437B-B707-B2C11F2B5F2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E447F3-3958-5826-1A95-623070AA4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D9D314-6A91-21B9-37B9-BBD2C690D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9DE0-4058-4C7D-BE04-FCDDD3A4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875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61686-1338-A101-F38E-7E1D1373F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1533F6-C5B3-48F4-791A-B20EB3C6E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F3C46-054B-437B-B707-B2C11F2B5F2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0F3158-DFC5-CF61-7F6F-8E3E13935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5B8199-64A9-D07B-B488-1F28C88A4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9DE0-4058-4C7D-BE04-FCDDD3A4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250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C2ED5D-AD8A-2438-6552-E626665F4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F3C46-054B-437B-B707-B2C11F2B5F2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904F11-03A4-E02D-5E12-8708AC87A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48A5AB-7566-4519-BDBB-48A331AFF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9DE0-4058-4C7D-BE04-FCDDD3A4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547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A3DE4-6D86-4CED-3284-748E3AF98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E3D77-9032-86E4-6466-F60465692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025A31-8454-FD76-D1C0-BE2DBA6944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EE3DFF-BBAA-FCE8-6881-4676902E1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F3C46-054B-437B-B707-B2C11F2B5F2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AF6228-3E6F-E635-29D0-10CE88C76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5B665F-FCF9-21D9-C5A5-2B0C8C85D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9DE0-4058-4C7D-BE04-FCDDD3A4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619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C3878-7E46-619E-9596-08AE8C8A6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5B4BF6-DCFB-BAAC-C06D-4E1450DD4A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DB7F6C-77A4-4062-36AE-FAE16CA625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9B2138-30B5-EEFE-DE0B-2294A1626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F3C46-054B-437B-B707-B2C11F2B5F2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861EAB-D0D8-A71B-CA65-7E26B00BC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7686B9-2D6D-8586-B177-9FE86C00A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9DE0-4058-4C7D-BE04-FCDDD3A4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407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84188-550C-9FF1-5318-56FCB9EA9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1F296F-6F62-7DCA-B7FB-926445F50B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1547A-6D77-3B28-C468-4D70AFF80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F3C46-054B-437B-B707-B2C11F2B5F2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881AFE-B5EA-47E8-74B5-3DFE9FE1F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C6DBA3-0144-F60B-1324-015F4A288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9DE0-4058-4C7D-BE04-FCDDD3A4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036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36E925-057A-07FE-F0A7-8CFA47A80D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119716-08D9-55F0-C91A-A63E6D6634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6BE62-7558-9515-58C5-9C6E3D800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F3C46-054B-437B-B707-B2C11F2B5F2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4817C-3528-73C0-6B64-B9C014A9B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E44AD4-0B6F-A5A4-14CB-E6291BF71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19DE0-4058-4C7D-BE04-FCDDD3A4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879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837EF0-4961-A9A1-A9C8-94B9AF456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D19359-F177-14DF-E3A8-7B67D28D23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BB5D3-3C40-915B-DB0B-1164EFBB39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7F3C46-054B-437B-B707-B2C11F2B5F20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D4E53E-C606-29B2-AEFF-147AE6240E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7B12E0-B00A-D400-F11D-028CCAB666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019DE0-4058-4C7D-BE04-FCDDD3A4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668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jUwW5Q4A90?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urple background with white text&#10;&#10;Description automatically generated">
            <a:extLst>
              <a:ext uri="{FF2B5EF4-FFF2-40B4-BE49-F238E27FC236}">
                <a16:creationId xmlns:a16="http://schemas.microsoft.com/office/drawing/2014/main" id="{D5F87346-FB04-ED8F-B4B8-E08247F953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077" y="1773956"/>
            <a:ext cx="4448175" cy="2487962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9A59B10-9D94-4C5B-8BF0-95928DCE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354E31B9-72DD-4DE4-B3E3-4395530BE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68738192-1FEA-49E1-BFF3-6D1C324A5C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F3C51644-0F34-453B-92B8-9FF33932E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8ADB9AB8-2EB4-4B5E-9A1E-84F2E44D9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95F439B0-E080-4B01-85AF-D226A85BA4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EDEC643B-AA3F-4913-B411-1458BCEF26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8340EAD2-816B-8EE0-8926-9AD2599A5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4217" y="1670637"/>
            <a:ext cx="5323438" cy="26946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An independent inquiry into how an off-duty Metropolitan police officer was able to abduct, rape and murder a member of the public. This is to ensure the victim’s family and public get a full explanation of the causes of, and factors contributing to, this tragic and harrowing murder.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4350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25DE4-EB53-7CC3-D36E-DB6CF3EA9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Overview</a:t>
            </a: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4ED50-DFD6-48ED-4F51-92ABC8996A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2637" y="1807153"/>
            <a:ext cx="5181600" cy="43513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The abduction, rape and murder of Sarah Everard was a horrendous crime and has had a devastating impact on her family and loved ones. That it was committed by an off-duty Metropolitan Police officer, Wayne </a:t>
            </a:r>
            <a:r>
              <a:rPr lang="en-US" dirty="0" err="1">
                <a:solidFill>
                  <a:schemeClr val="bg1"/>
                </a:solidFill>
              </a:rPr>
              <a:t>Couzens</a:t>
            </a:r>
            <a:r>
              <a:rPr lang="en-US" dirty="0">
                <a:solidFill>
                  <a:schemeClr val="bg1"/>
                </a:solidFill>
              </a:rPr>
              <a:t>, abusing his position to do so, is abhorrent and risks undermining the public’s confidence in policing.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FC82E27-CC22-FEEB-D892-1637512107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800" y="671374"/>
            <a:ext cx="6015134" cy="5821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420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922A1-2E7F-C1B1-62DD-EF5F331E2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Overview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EED248-54AC-7B72-6C67-3E061C4196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581891"/>
            <a:ext cx="6153727" cy="59109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Part One of the Inquiry will establish:</a:t>
            </a:r>
          </a:p>
          <a:p>
            <a:r>
              <a:rPr lang="en-US" sz="2400" dirty="0">
                <a:solidFill>
                  <a:schemeClr val="bg1"/>
                </a:solidFill>
              </a:rPr>
              <a:t>overall timeline of </a:t>
            </a:r>
            <a:r>
              <a:rPr lang="en-US" sz="2400" dirty="0" err="1">
                <a:solidFill>
                  <a:schemeClr val="bg1"/>
                </a:solidFill>
              </a:rPr>
              <a:t>Couzens</a:t>
            </a:r>
            <a:r>
              <a:rPr lang="en-US" sz="2400" dirty="0">
                <a:solidFill>
                  <a:schemeClr val="bg1"/>
                </a:solidFill>
              </a:rPr>
              <a:t>’ career and relevant incidents, including allegations of criminal </a:t>
            </a:r>
            <a:r>
              <a:rPr lang="en-US" sz="2400" dirty="0" err="1">
                <a:solidFill>
                  <a:schemeClr val="bg1"/>
                </a:solidFill>
              </a:rPr>
              <a:t>behaviour</a:t>
            </a:r>
            <a:r>
              <a:rPr lang="en-US" sz="2400" dirty="0">
                <a:solidFill>
                  <a:schemeClr val="bg1"/>
                </a:solidFill>
              </a:rPr>
              <a:t> and/or misconduct</a:t>
            </a:r>
          </a:p>
          <a:p>
            <a:r>
              <a:rPr lang="en-US" sz="2400" dirty="0">
                <a:solidFill>
                  <a:schemeClr val="bg1"/>
                </a:solidFill>
              </a:rPr>
              <a:t>the circumstances and decision-making relating to his vetting and re-vetting, including whether any potential risks and/or red flags were missed</a:t>
            </a:r>
          </a:p>
          <a:p>
            <a:r>
              <a:rPr lang="en-US" sz="2400" dirty="0">
                <a:solidFill>
                  <a:schemeClr val="bg1"/>
                </a:solidFill>
              </a:rPr>
              <a:t>Other relevant matters</a:t>
            </a:r>
          </a:p>
          <a:p>
            <a:r>
              <a:rPr lang="en-US" sz="2400" dirty="0">
                <a:solidFill>
                  <a:schemeClr val="bg1"/>
                </a:solidFill>
              </a:rPr>
              <a:t>His overall conduct</a:t>
            </a:r>
          </a:p>
          <a:p>
            <a:r>
              <a:rPr lang="en-US" sz="2400" dirty="0">
                <a:solidFill>
                  <a:schemeClr val="bg1"/>
                </a:solidFill>
              </a:rPr>
              <a:t>Extent of known </a:t>
            </a:r>
            <a:r>
              <a:rPr lang="en-US" sz="2400" dirty="0" err="1">
                <a:solidFill>
                  <a:schemeClr val="bg1"/>
                </a:solidFill>
              </a:rPr>
              <a:t>behaviour</a:t>
            </a:r>
            <a:r>
              <a:rPr lang="en-US" sz="2400" dirty="0">
                <a:solidFill>
                  <a:schemeClr val="bg1"/>
                </a:solidFill>
              </a:rPr>
              <a:t> on the job</a:t>
            </a:r>
          </a:p>
          <a:p>
            <a:r>
              <a:rPr lang="en-US" sz="2400" dirty="0">
                <a:solidFill>
                  <a:schemeClr val="bg1"/>
                </a:solidFill>
              </a:rPr>
              <a:t>Abuse of police powers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D6AD32-42F1-8B8E-0C7B-855ADD19B7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7106" y="2309090"/>
            <a:ext cx="4375984" cy="2461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154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0D7C9C1-9D93-7A65-5F92-E3AC522C51C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Scope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DCE42E-0FD5-1E4C-C96C-89DC94537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This is an independent non-statutory inquiry. Part 1 is </a:t>
            </a:r>
            <a:r>
              <a:rPr lang="en-US" dirty="0" err="1">
                <a:solidFill>
                  <a:schemeClr val="bg1"/>
                </a:solidFill>
              </a:rPr>
              <a:t>focussed</a:t>
            </a:r>
            <a:r>
              <a:rPr lang="en-US" dirty="0">
                <a:solidFill>
                  <a:schemeClr val="bg1"/>
                </a:solidFill>
              </a:rPr>
              <a:t> on examining Wayne </a:t>
            </a:r>
            <a:r>
              <a:rPr lang="en-US" dirty="0" err="1">
                <a:solidFill>
                  <a:schemeClr val="bg1"/>
                </a:solidFill>
              </a:rPr>
              <a:t>Couzens</a:t>
            </a:r>
            <a:r>
              <a:rPr lang="en-US" dirty="0">
                <a:solidFill>
                  <a:schemeClr val="bg1"/>
                </a:solidFill>
              </a:rPr>
              <a:t>’ career and previous </a:t>
            </a:r>
            <a:r>
              <a:rPr lang="en-US" dirty="0" err="1">
                <a:solidFill>
                  <a:schemeClr val="bg1"/>
                </a:solidFill>
              </a:rPr>
              <a:t>behaviour</a:t>
            </a:r>
            <a:r>
              <a:rPr lang="en-US" dirty="0">
                <a:solidFill>
                  <a:schemeClr val="bg1"/>
                </a:solidFill>
              </a:rPr>
              <a:t>. It will establish a definitive account of his conduct, </a:t>
            </a:r>
            <a:r>
              <a:rPr lang="en-US" dirty="0" err="1">
                <a:solidFill>
                  <a:schemeClr val="bg1"/>
                </a:solidFill>
              </a:rPr>
              <a:t>behaviour</a:t>
            </a:r>
            <a:r>
              <a:rPr lang="en-US" dirty="0">
                <a:solidFill>
                  <a:schemeClr val="bg1"/>
                </a:solidFill>
              </a:rPr>
              <a:t> and performance leading up to his conviction, as well as any opportunities missed such as decision making relating to vetting.</a:t>
            </a:r>
          </a:p>
          <a:p>
            <a:r>
              <a:rPr lang="en-US" dirty="0">
                <a:solidFill>
                  <a:schemeClr val="bg1"/>
                </a:solidFill>
              </a:rPr>
              <a:t>Following the sentencing of former police officer David Carrick in February 2023, the Inquiry is also examining the Carrick case to establish an understanding of Carrick’s career and previous conduct.</a:t>
            </a:r>
          </a:p>
          <a:p>
            <a:r>
              <a:rPr lang="en-US" dirty="0">
                <a:solidFill>
                  <a:schemeClr val="bg1"/>
                </a:solidFill>
              </a:rPr>
              <a:t>Part 2 of the Inquiry addresses broader issues raised by both cases in respect of policing and the protection of women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53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BFE26-DA1E-C88F-D5CF-D59BC805F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Lady </a:t>
            </a:r>
            <a:r>
              <a:rPr lang="en-GB" dirty="0" err="1"/>
              <a:t>Elish</a:t>
            </a:r>
            <a:r>
              <a:rPr lang="en-GB" dirty="0"/>
              <a:t> </a:t>
            </a:r>
            <a:r>
              <a:rPr lang="en-GB" dirty="0" err="1"/>
              <a:t>Angiolini</a:t>
            </a:r>
            <a:endParaRPr lang="en-GB" dirty="0"/>
          </a:p>
        </p:txBody>
      </p:sp>
      <p:pic>
        <p:nvPicPr>
          <p:cNvPr id="4" name="Online Media 3" title="Angiolini Inquiry: Part 1 Report. Press Statement">
            <a:hlinkClick r:id="" action="ppaction://media"/>
            <a:extLst>
              <a:ext uri="{FF2B5EF4-FFF2-40B4-BE49-F238E27FC236}">
                <a16:creationId xmlns:a16="http://schemas.microsoft.com/office/drawing/2014/main" id="{21509CA7-7198-B45C-BB01-47B2C25429C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4725" y="1825625"/>
            <a:ext cx="770096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858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55933-FBC7-8975-5766-31CC7CDB4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E74B8-D1B3-ECC8-D905-A325B6386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7209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3986</TotalTime>
  <Words>291</Words>
  <Application>Microsoft Office PowerPoint</Application>
  <PresentationFormat>Widescreen</PresentationFormat>
  <Paragraphs>16</Paragraphs>
  <Slides>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Overview</vt:lpstr>
      <vt:lpstr>Overview</vt:lpstr>
      <vt:lpstr>Scope</vt:lpstr>
      <vt:lpstr>Lady Elish Angiolini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1</cp:revision>
  <dcterms:created xsi:type="dcterms:W3CDTF">2024-03-01T12:55:52Z</dcterms:created>
  <dcterms:modified xsi:type="dcterms:W3CDTF">2024-03-04T07:22:50Z</dcterms:modified>
</cp:coreProperties>
</file>