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5" r:id="rId5"/>
    <p:sldId id="262" r:id="rId6"/>
    <p:sldId id="266" r:id="rId7"/>
    <p:sldId id="263" r:id="rId8"/>
    <p:sldId id="267" r:id="rId9"/>
    <p:sldId id="264" r:id="rId10"/>
    <p:sldId id="260" r:id="rId11"/>
    <p:sldId id="261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7BD507-CD3E-412D-97BB-15EE0B1BCCD3}" v="21" dt="2021-11-05T20:31:40.255"/>
    <p1510:client id="{5C4DCF65-9401-4ED3-8F5A-DC40B10F96EC}" v="22" dt="2021-11-05T20:00:58.979"/>
    <p1510:client id="{6DD7B889-15D2-F733-D8C2-A55E20931475}" v="23" dt="2021-11-05T17:53:12.947"/>
    <p1510:client id="{B4A8E76F-9ABA-4D01-8531-FC5989763275}" v="1320" dt="2021-11-05T19:33:14.0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331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D831A3-02E6-4BC9-B284-64DDD7189ABD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511629C-1E90-4F5A-81F3-7AB073716076}">
      <dgm:prSet/>
      <dgm:spPr/>
      <dgm:t>
        <a:bodyPr/>
        <a:lstStyle/>
        <a:p>
          <a:r>
            <a:rPr lang="en-GB"/>
            <a:t>PESTLE  = EXTERNAL </a:t>
          </a:r>
          <a:endParaRPr lang="en-US"/>
        </a:p>
      </dgm:t>
    </dgm:pt>
    <dgm:pt modelId="{58C7CAC2-48D2-46ED-8CD1-A58876BD43E0}" type="parTrans" cxnId="{CCF8DFA8-ED15-4A28-B1B3-E65DB0B4FE17}">
      <dgm:prSet/>
      <dgm:spPr/>
      <dgm:t>
        <a:bodyPr/>
        <a:lstStyle/>
        <a:p>
          <a:endParaRPr lang="en-US"/>
        </a:p>
      </dgm:t>
    </dgm:pt>
    <dgm:pt modelId="{AAC6A261-5341-4FB6-8DCF-D2546C0F08F6}" type="sibTrans" cxnId="{CCF8DFA8-ED15-4A28-B1B3-E65DB0B4FE17}">
      <dgm:prSet/>
      <dgm:spPr/>
      <dgm:t>
        <a:bodyPr/>
        <a:lstStyle/>
        <a:p>
          <a:endParaRPr lang="en-US"/>
        </a:p>
      </dgm:t>
    </dgm:pt>
    <dgm:pt modelId="{550A7809-9417-4776-B9AB-4990003BDD64}">
      <dgm:prSet/>
      <dgm:spPr/>
      <dgm:t>
        <a:bodyPr/>
        <a:lstStyle/>
        <a:p>
          <a:r>
            <a:rPr lang="en-GB"/>
            <a:t>SWOT = INTERNAL AND EXTERNAL </a:t>
          </a:r>
          <a:endParaRPr lang="en-US"/>
        </a:p>
      </dgm:t>
    </dgm:pt>
    <dgm:pt modelId="{E53C7B06-BF87-4FBF-B9EC-4D0CD080C969}" type="parTrans" cxnId="{381B7B93-9614-4431-81D9-F45EBCA43B01}">
      <dgm:prSet/>
      <dgm:spPr/>
      <dgm:t>
        <a:bodyPr/>
        <a:lstStyle/>
        <a:p>
          <a:endParaRPr lang="en-US"/>
        </a:p>
      </dgm:t>
    </dgm:pt>
    <dgm:pt modelId="{26971893-5411-4A94-8498-A365FBCB68D1}" type="sibTrans" cxnId="{381B7B93-9614-4431-81D9-F45EBCA43B01}">
      <dgm:prSet/>
      <dgm:spPr/>
      <dgm:t>
        <a:bodyPr/>
        <a:lstStyle/>
        <a:p>
          <a:endParaRPr lang="en-US"/>
        </a:p>
      </dgm:t>
    </dgm:pt>
    <dgm:pt modelId="{C1E1366D-92F1-4009-A6C3-5F07A266B14E}">
      <dgm:prSet/>
      <dgm:spPr/>
      <dgm:t>
        <a:bodyPr/>
        <a:lstStyle/>
        <a:p>
          <a:r>
            <a:rPr lang="en-GB"/>
            <a:t>STAKEHOLDER ANALYSIS = Who is important?</a:t>
          </a:r>
          <a:endParaRPr lang="en-US"/>
        </a:p>
      </dgm:t>
    </dgm:pt>
    <dgm:pt modelId="{B458AEFE-6CCB-4972-B374-E4C8113BC76E}" type="parTrans" cxnId="{BD42ED22-DFD1-4924-BEC2-4C638C3942B1}">
      <dgm:prSet/>
      <dgm:spPr/>
      <dgm:t>
        <a:bodyPr/>
        <a:lstStyle/>
        <a:p>
          <a:endParaRPr lang="en-US"/>
        </a:p>
      </dgm:t>
    </dgm:pt>
    <dgm:pt modelId="{55E6A24F-5B70-47C4-B140-6AF3F728317E}" type="sibTrans" cxnId="{BD42ED22-DFD1-4924-BEC2-4C638C3942B1}">
      <dgm:prSet/>
      <dgm:spPr/>
      <dgm:t>
        <a:bodyPr/>
        <a:lstStyle/>
        <a:p>
          <a:endParaRPr lang="en-US"/>
        </a:p>
      </dgm:t>
    </dgm:pt>
    <dgm:pt modelId="{F88BBE59-07D5-4365-B526-CB2ECA9CC09F}" type="pres">
      <dgm:prSet presAssocID="{13D831A3-02E6-4BC9-B284-64DDD7189ABD}" presName="vert0" presStyleCnt="0">
        <dgm:presLayoutVars>
          <dgm:dir/>
          <dgm:animOne val="branch"/>
          <dgm:animLvl val="lvl"/>
        </dgm:presLayoutVars>
      </dgm:prSet>
      <dgm:spPr/>
    </dgm:pt>
    <dgm:pt modelId="{94EE8F19-3998-4B86-B1FD-26B9B9B400BA}" type="pres">
      <dgm:prSet presAssocID="{D511629C-1E90-4F5A-81F3-7AB073716076}" presName="thickLine" presStyleLbl="alignNode1" presStyleIdx="0" presStyleCnt="3"/>
      <dgm:spPr/>
    </dgm:pt>
    <dgm:pt modelId="{CCA9C301-E66F-48E0-A95F-7DA4E741BAC1}" type="pres">
      <dgm:prSet presAssocID="{D511629C-1E90-4F5A-81F3-7AB073716076}" presName="horz1" presStyleCnt="0"/>
      <dgm:spPr/>
    </dgm:pt>
    <dgm:pt modelId="{F2D6B774-CF28-40BC-8ACF-AB780E878CEE}" type="pres">
      <dgm:prSet presAssocID="{D511629C-1E90-4F5A-81F3-7AB073716076}" presName="tx1" presStyleLbl="revTx" presStyleIdx="0" presStyleCnt="3"/>
      <dgm:spPr/>
    </dgm:pt>
    <dgm:pt modelId="{7304F7B0-8AD2-4A98-B946-7A5339E7D516}" type="pres">
      <dgm:prSet presAssocID="{D511629C-1E90-4F5A-81F3-7AB073716076}" presName="vert1" presStyleCnt="0"/>
      <dgm:spPr/>
    </dgm:pt>
    <dgm:pt modelId="{A082B875-622F-498D-9FCF-7191B2E67FD4}" type="pres">
      <dgm:prSet presAssocID="{550A7809-9417-4776-B9AB-4990003BDD64}" presName="thickLine" presStyleLbl="alignNode1" presStyleIdx="1" presStyleCnt="3"/>
      <dgm:spPr/>
    </dgm:pt>
    <dgm:pt modelId="{A12E1253-0E4F-4EDC-B49E-49C5A80A0BDE}" type="pres">
      <dgm:prSet presAssocID="{550A7809-9417-4776-B9AB-4990003BDD64}" presName="horz1" presStyleCnt="0"/>
      <dgm:spPr/>
    </dgm:pt>
    <dgm:pt modelId="{8007AD26-1D71-4962-97E6-4B5D9485581E}" type="pres">
      <dgm:prSet presAssocID="{550A7809-9417-4776-B9AB-4990003BDD64}" presName="tx1" presStyleLbl="revTx" presStyleIdx="1" presStyleCnt="3"/>
      <dgm:spPr/>
    </dgm:pt>
    <dgm:pt modelId="{4B1E835A-95B4-45A0-81BD-A1DD045C2538}" type="pres">
      <dgm:prSet presAssocID="{550A7809-9417-4776-B9AB-4990003BDD64}" presName="vert1" presStyleCnt="0"/>
      <dgm:spPr/>
    </dgm:pt>
    <dgm:pt modelId="{AB01A289-89BB-4D48-8F44-3F20302184B8}" type="pres">
      <dgm:prSet presAssocID="{C1E1366D-92F1-4009-A6C3-5F07A266B14E}" presName="thickLine" presStyleLbl="alignNode1" presStyleIdx="2" presStyleCnt="3"/>
      <dgm:spPr/>
    </dgm:pt>
    <dgm:pt modelId="{3A10308E-2932-48AB-9782-A5893369E095}" type="pres">
      <dgm:prSet presAssocID="{C1E1366D-92F1-4009-A6C3-5F07A266B14E}" presName="horz1" presStyleCnt="0"/>
      <dgm:spPr/>
    </dgm:pt>
    <dgm:pt modelId="{D736BC62-0549-453F-A494-9D0E4AB9CE59}" type="pres">
      <dgm:prSet presAssocID="{C1E1366D-92F1-4009-A6C3-5F07A266B14E}" presName="tx1" presStyleLbl="revTx" presStyleIdx="2" presStyleCnt="3"/>
      <dgm:spPr/>
    </dgm:pt>
    <dgm:pt modelId="{B1F0E83A-904B-4E02-A302-EB6F1F921F1C}" type="pres">
      <dgm:prSet presAssocID="{C1E1366D-92F1-4009-A6C3-5F07A266B14E}" presName="vert1" presStyleCnt="0"/>
      <dgm:spPr/>
    </dgm:pt>
  </dgm:ptLst>
  <dgm:cxnLst>
    <dgm:cxn modelId="{BD42ED22-DFD1-4924-BEC2-4C638C3942B1}" srcId="{13D831A3-02E6-4BC9-B284-64DDD7189ABD}" destId="{C1E1366D-92F1-4009-A6C3-5F07A266B14E}" srcOrd="2" destOrd="0" parTransId="{B458AEFE-6CCB-4972-B374-E4C8113BC76E}" sibTransId="{55E6A24F-5B70-47C4-B140-6AF3F728317E}"/>
    <dgm:cxn modelId="{FE81E241-9289-48FE-BB1E-E51B1987B962}" type="presOf" srcId="{C1E1366D-92F1-4009-A6C3-5F07A266B14E}" destId="{D736BC62-0549-453F-A494-9D0E4AB9CE59}" srcOrd="0" destOrd="0" presId="urn:microsoft.com/office/officeart/2008/layout/LinedList"/>
    <dgm:cxn modelId="{13EFE443-7DE7-4059-9A29-0F7BDEED03AB}" type="presOf" srcId="{550A7809-9417-4776-B9AB-4990003BDD64}" destId="{8007AD26-1D71-4962-97E6-4B5D9485581E}" srcOrd="0" destOrd="0" presId="urn:microsoft.com/office/officeart/2008/layout/LinedList"/>
    <dgm:cxn modelId="{381B7B93-9614-4431-81D9-F45EBCA43B01}" srcId="{13D831A3-02E6-4BC9-B284-64DDD7189ABD}" destId="{550A7809-9417-4776-B9AB-4990003BDD64}" srcOrd="1" destOrd="0" parTransId="{E53C7B06-BF87-4FBF-B9EC-4D0CD080C969}" sibTransId="{26971893-5411-4A94-8498-A365FBCB68D1}"/>
    <dgm:cxn modelId="{CCF8DFA8-ED15-4A28-B1B3-E65DB0B4FE17}" srcId="{13D831A3-02E6-4BC9-B284-64DDD7189ABD}" destId="{D511629C-1E90-4F5A-81F3-7AB073716076}" srcOrd="0" destOrd="0" parTransId="{58C7CAC2-48D2-46ED-8CD1-A58876BD43E0}" sibTransId="{AAC6A261-5341-4FB6-8DCF-D2546C0F08F6}"/>
    <dgm:cxn modelId="{010D78BC-917E-48B7-B289-BAE2EEC323FF}" type="presOf" srcId="{D511629C-1E90-4F5A-81F3-7AB073716076}" destId="{F2D6B774-CF28-40BC-8ACF-AB780E878CEE}" srcOrd="0" destOrd="0" presId="urn:microsoft.com/office/officeart/2008/layout/LinedList"/>
    <dgm:cxn modelId="{57A884E9-B158-48C2-B613-E8DE1780BA11}" type="presOf" srcId="{13D831A3-02E6-4BC9-B284-64DDD7189ABD}" destId="{F88BBE59-07D5-4365-B526-CB2ECA9CC09F}" srcOrd="0" destOrd="0" presId="urn:microsoft.com/office/officeart/2008/layout/LinedList"/>
    <dgm:cxn modelId="{597052C2-C779-4C05-AFE1-18EA4D64C2D5}" type="presParOf" srcId="{F88BBE59-07D5-4365-B526-CB2ECA9CC09F}" destId="{94EE8F19-3998-4B86-B1FD-26B9B9B400BA}" srcOrd="0" destOrd="0" presId="urn:microsoft.com/office/officeart/2008/layout/LinedList"/>
    <dgm:cxn modelId="{E0303D92-8996-474C-A91B-420549AAE513}" type="presParOf" srcId="{F88BBE59-07D5-4365-B526-CB2ECA9CC09F}" destId="{CCA9C301-E66F-48E0-A95F-7DA4E741BAC1}" srcOrd="1" destOrd="0" presId="urn:microsoft.com/office/officeart/2008/layout/LinedList"/>
    <dgm:cxn modelId="{A4168C73-68D1-41A5-9A5B-47D3E16FCFC2}" type="presParOf" srcId="{CCA9C301-E66F-48E0-A95F-7DA4E741BAC1}" destId="{F2D6B774-CF28-40BC-8ACF-AB780E878CEE}" srcOrd="0" destOrd="0" presId="urn:microsoft.com/office/officeart/2008/layout/LinedList"/>
    <dgm:cxn modelId="{95B4712F-3397-44A5-8B7B-E4EF642146E4}" type="presParOf" srcId="{CCA9C301-E66F-48E0-A95F-7DA4E741BAC1}" destId="{7304F7B0-8AD2-4A98-B946-7A5339E7D516}" srcOrd="1" destOrd="0" presId="urn:microsoft.com/office/officeart/2008/layout/LinedList"/>
    <dgm:cxn modelId="{EF0FE649-5A3C-4AD6-856C-E957AC280D5C}" type="presParOf" srcId="{F88BBE59-07D5-4365-B526-CB2ECA9CC09F}" destId="{A082B875-622F-498D-9FCF-7191B2E67FD4}" srcOrd="2" destOrd="0" presId="urn:microsoft.com/office/officeart/2008/layout/LinedList"/>
    <dgm:cxn modelId="{D5FF9E6F-B6C3-460A-82C9-92FD3DF432A1}" type="presParOf" srcId="{F88BBE59-07D5-4365-B526-CB2ECA9CC09F}" destId="{A12E1253-0E4F-4EDC-B49E-49C5A80A0BDE}" srcOrd="3" destOrd="0" presId="urn:microsoft.com/office/officeart/2008/layout/LinedList"/>
    <dgm:cxn modelId="{40AFCBD2-E495-4E6B-A0E6-8BCCC08C8CD3}" type="presParOf" srcId="{A12E1253-0E4F-4EDC-B49E-49C5A80A0BDE}" destId="{8007AD26-1D71-4962-97E6-4B5D9485581E}" srcOrd="0" destOrd="0" presId="urn:microsoft.com/office/officeart/2008/layout/LinedList"/>
    <dgm:cxn modelId="{A13DD892-4761-4B4A-940B-BF2253B1A861}" type="presParOf" srcId="{A12E1253-0E4F-4EDC-B49E-49C5A80A0BDE}" destId="{4B1E835A-95B4-45A0-81BD-A1DD045C2538}" srcOrd="1" destOrd="0" presId="urn:microsoft.com/office/officeart/2008/layout/LinedList"/>
    <dgm:cxn modelId="{31C23FC1-268E-4B6C-AEB5-57F5E6837CCF}" type="presParOf" srcId="{F88BBE59-07D5-4365-B526-CB2ECA9CC09F}" destId="{AB01A289-89BB-4D48-8F44-3F20302184B8}" srcOrd="4" destOrd="0" presId="urn:microsoft.com/office/officeart/2008/layout/LinedList"/>
    <dgm:cxn modelId="{781CF572-C6A7-41B4-AB27-088EDFD95E00}" type="presParOf" srcId="{F88BBE59-07D5-4365-B526-CB2ECA9CC09F}" destId="{3A10308E-2932-48AB-9782-A5893369E095}" srcOrd="5" destOrd="0" presId="urn:microsoft.com/office/officeart/2008/layout/LinedList"/>
    <dgm:cxn modelId="{C5C8A088-D6FA-4C48-BEE7-CC894D321CA1}" type="presParOf" srcId="{3A10308E-2932-48AB-9782-A5893369E095}" destId="{D736BC62-0549-453F-A494-9D0E4AB9CE59}" srcOrd="0" destOrd="0" presId="urn:microsoft.com/office/officeart/2008/layout/LinedList"/>
    <dgm:cxn modelId="{4101E882-D1C4-431B-8BE8-F1F4230BFC8A}" type="presParOf" srcId="{3A10308E-2932-48AB-9782-A5893369E095}" destId="{B1F0E83A-904B-4E02-A302-EB6F1F921F1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EE8F19-3998-4B86-B1FD-26B9B9B400BA}">
      <dsp:nvSpPr>
        <dsp:cNvPr id="0" name=""/>
        <dsp:cNvSpPr/>
      </dsp:nvSpPr>
      <dsp:spPr>
        <a:xfrm>
          <a:off x="0" y="2597"/>
          <a:ext cx="5889686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D6B774-CF28-40BC-8ACF-AB780E878CEE}">
      <dsp:nvSpPr>
        <dsp:cNvPr id="0" name=""/>
        <dsp:cNvSpPr/>
      </dsp:nvSpPr>
      <dsp:spPr>
        <a:xfrm>
          <a:off x="0" y="2597"/>
          <a:ext cx="5889686" cy="17713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PESTLE  = EXTERNAL </a:t>
          </a:r>
          <a:endParaRPr lang="en-US" sz="3700" kern="1200"/>
        </a:p>
      </dsp:txBody>
      <dsp:txXfrm>
        <a:off x="0" y="2597"/>
        <a:ext cx="5889686" cy="1771348"/>
      </dsp:txXfrm>
    </dsp:sp>
    <dsp:sp modelId="{A082B875-622F-498D-9FCF-7191B2E67FD4}">
      <dsp:nvSpPr>
        <dsp:cNvPr id="0" name=""/>
        <dsp:cNvSpPr/>
      </dsp:nvSpPr>
      <dsp:spPr>
        <a:xfrm>
          <a:off x="0" y="1773946"/>
          <a:ext cx="5889686" cy="0"/>
        </a:xfrm>
        <a:prstGeom prst="line">
          <a:avLst/>
        </a:prstGeom>
        <a:solidFill>
          <a:schemeClr val="accent5">
            <a:hueOff val="4367846"/>
            <a:satOff val="-22820"/>
            <a:lumOff val="5392"/>
            <a:alphaOff val="0"/>
          </a:schemeClr>
        </a:solidFill>
        <a:ln w="15875" cap="flat" cmpd="sng" algn="ctr">
          <a:solidFill>
            <a:schemeClr val="accent5">
              <a:hueOff val="4367846"/>
              <a:satOff val="-22820"/>
              <a:lumOff val="539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07AD26-1D71-4962-97E6-4B5D9485581E}">
      <dsp:nvSpPr>
        <dsp:cNvPr id="0" name=""/>
        <dsp:cNvSpPr/>
      </dsp:nvSpPr>
      <dsp:spPr>
        <a:xfrm>
          <a:off x="0" y="1773946"/>
          <a:ext cx="5889686" cy="17713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SWOT = INTERNAL AND EXTERNAL </a:t>
          </a:r>
          <a:endParaRPr lang="en-US" sz="3700" kern="1200"/>
        </a:p>
      </dsp:txBody>
      <dsp:txXfrm>
        <a:off x="0" y="1773946"/>
        <a:ext cx="5889686" cy="1771348"/>
      </dsp:txXfrm>
    </dsp:sp>
    <dsp:sp modelId="{AB01A289-89BB-4D48-8F44-3F20302184B8}">
      <dsp:nvSpPr>
        <dsp:cNvPr id="0" name=""/>
        <dsp:cNvSpPr/>
      </dsp:nvSpPr>
      <dsp:spPr>
        <a:xfrm>
          <a:off x="0" y="3545294"/>
          <a:ext cx="5889686" cy="0"/>
        </a:xfrm>
        <a:prstGeom prst="line">
          <a:avLst/>
        </a:prstGeom>
        <a:solidFill>
          <a:schemeClr val="accent5">
            <a:hueOff val="8735693"/>
            <a:satOff val="-45639"/>
            <a:lumOff val="10784"/>
            <a:alphaOff val="0"/>
          </a:schemeClr>
        </a:solidFill>
        <a:ln w="15875" cap="flat" cmpd="sng" algn="ctr">
          <a:solidFill>
            <a:schemeClr val="accent5">
              <a:hueOff val="8735693"/>
              <a:satOff val="-45639"/>
              <a:lumOff val="107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36BC62-0549-453F-A494-9D0E4AB9CE59}">
      <dsp:nvSpPr>
        <dsp:cNvPr id="0" name=""/>
        <dsp:cNvSpPr/>
      </dsp:nvSpPr>
      <dsp:spPr>
        <a:xfrm>
          <a:off x="0" y="3545294"/>
          <a:ext cx="5889686" cy="17713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STAKEHOLDER ANALYSIS = Who is important?</a:t>
          </a:r>
          <a:endParaRPr lang="en-US" sz="3700" kern="1200"/>
        </a:p>
      </dsp:txBody>
      <dsp:txXfrm>
        <a:off x="0" y="3545294"/>
        <a:ext cx="5889686" cy="17713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11/28/2021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5794968"/>
      </p:ext>
    </p:extLst>
  </p:cSld>
  <p:clrMapOvr>
    <a:masterClrMapping/>
  </p:clrMapOvr>
  <p:transition spd="med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11/28/2021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2687053"/>
      </p:ext>
    </p:extLst>
  </p:cSld>
  <p:clrMapOvr>
    <a:masterClrMapping/>
  </p:clrMapOvr>
  <p:transition spd="med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11/28/2021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6402486"/>
      </p:ext>
    </p:extLst>
  </p:cSld>
  <p:clrMapOvr>
    <a:masterClrMapping/>
  </p:clrMapOvr>
  <p:transition spd="med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11/28/2021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4391047"/>
      </p:ext>
    </p:extLst>
  </p:cSld>
  <p:clrMapOvr>
    <a:masterClrMapping/>
  </p:clrMapOvr>
  <p:transition spd="med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11/28/2021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101120"/>
      </p:ext>
    </p:extLst>
  </p:cSld>
  <p:clrMapOvr>
    <a:masterClrMapping/>
  </p:clrMapOvr>
  <p:transition spd="med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11/28/2021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7005231"/>
      </p:ext>
    </p:extLst>
  </p:cSld>
  <p:clrMapOvr>
    <a:masterClrMapping/>
  </p:clrMapOvr>
  <p:transition spd="med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11/28/2021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522"/>
      </p:ext>
    </p:extLst>
  </p:cSld>
  <p:clrMapOvr>
    <a:masterClrMapping/>
  </p:clrMapOvr>
  <p:transition spd="med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11/28/2021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8183283"/>
      </p:ext>
    </p:extLst>
  </p:cSld>
  <p:clrMapOvr>
    <a:masterClrMapping/>
  </p:clrMapOvr>
  <p:transition spd="med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11/28/2021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7140091"/>
      </p:ext>
    </p:extLst>
  </p:cSld>
  <p:clrMapOvr>
    <a:masterClrMapping/>
  </p:clrMapOvr>
  <p:transition spd="med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11/28/2021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8916218"/>
      </p:ext>
    </p:extLst>
  </p:cSld>
  <p:clrMapOvr>
    <a:masterClrMapping/>
  </p:clrMapOvr>
  <p:transition spd="med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11/28/2021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2805975"/>
      </p:ext>
    </p:extLst>
  </p:cSld>
  <p:clrMapOvr>
    <a:masterClrMapping/>
  </p:clrMapOvr>
  <p:transition spd="med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 level</a:t>
            </a:r>
          </a:p>
          <a:p>
            <a:pPr lvl="6"/>
            <a:r>
              <a:rPr lang="en-US" dirty="0"/>
              <a:t>Seventh level</a:t>
            </a:r>
          </a:p>
          <a:p>
            <a:pPr lvl="7"/>
            <a:r>
              <a:rPr lang="en-US" dirty="0"/>
              <a:t>Eigth level</a:t>
            </a:r>
          </a:p>
          <a:p>
            <a:pPr lvl="8"/>
            <a:r>
              <a:rPr lang="en-US" dirty="0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11/28/2021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91654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pull/>
  </p:transition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4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5.png"/><Relationship Id="rId4" Type="http://schemas.openxmlformats.org/officeDocument/2006/relationships/image" Target="../media/image3.pn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5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5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5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hbr.org/1988/09/management-and-the-worlds-work" TargetMode="External"/><Relationship Id="rId13" Type="http://schemas.openxmlformats.org/officeDocument/2006/relationships/hyperlink" Target="https://www.insurancejournal.com/news/east/2020/11/25/591969.htm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://panmore.com/starbucks-coffee-stakeholders-csr-analysis" TargetMode="External"/><Relationship Id="rId12" Type="http://schemas.openxmlformats.org/officeDocument/2006/relationships/hyperlink" Target="https://www.cnbc.com/2020/06/12/starbucks-to-allow-baristas-to-wear-black-lives-matter-attire-and-accessories-after-backlash.html" TargetMode="Externa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www.starbucks.co.uk/about-us" TargetMode="External"/><Relationship Id="rId11" Type="http://schemas.openxmlformats.org/officeDocument/2006/relationships/hyperlink" Target="https://foundation.gg/uploads/documents/inline/pdf/stakeholder-analysis-project-management-tools-from-mindtoolscom.pdf" TargetMode="External"/><Relationship Id="rId5" Type="http://schemas.openxmlformats.org/officeDocument/2006/relationships/hyperlink" Target="https://www.starbucks.co.uk/Our-Heritage" TargetMode="External"/><Relationship Id="rId10" Type="http://schemas.openxmlformats.org/officeDocument/2006/relationships/hyperlink" Target="https://www.starbucks.com/careers/working-at-starbucks/culture-and-values" TargetMode="External"/><Relationship Id="rId4" Type="http://schemas.openxmlformats.org/officeDocument/2006/relationships/image" Target="../media/image3.png"/><Relationship Id="rId9" Type="http://schemas.openxmlformats.org/officeDocument/2006/relationships/hyperlink" Target="https://www.annualreports.com/HostedData/AnnualReportArchive/s/NASDAQ_SBUX_2016.pdf" TargetMode="External"/><Relationship Id="rId1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1">
            <a:extLst>
              <a:ext uri="{FF2B5EF4-FFF2-40B4-BE49-F238E27FC236}">
                <a16:creationId xmlns:a16="http://schemas.microsoft.com/office/drawing/2014/main" id="{147E635D-C3B4-465B-AF24-991B6BF63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3">
            <a:extLst>
              <a:ext uri="{FF2B5EF4-FFF2-40B4-BE49-F238E27FC236}">
                <a16:creationId xmlns:a16="http://schemas.microsoft.com/office/drawing/2014/main" id="{4A0623D0-396B-499E-BBFB-C17F1BB0F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5" name="Picture 4" descr="Hot chocolate in a cafe facing window">
            <a:extLst>
              <a:ext uri="{FF2B5EF4-FFF2-40B4-BE49-F238E27FC236}">
                <a16:creationId xmlns:a16="http://schemas.microsoft.com/office/drawing/2014/main" id="{CE31133E-5D85-46DD-ADC5-2E2800E042F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35000"/>
          </a:blip>
          <a:srcRect t="15728" r="-1" b="-1"/>
          <a:stretch/>
        </p:blipFill>
        <p:spPr>
          <a:xfrm>
            <a:off x="-79208" y="-448575"/>
            <a:ext cx="12191695" cy="6858000"/>
          </a:xfrm>
          <a:prstGeom prst="rect">
            <a:avLst/>
          </a:prstGeom>
        </p:spPr>
      </p:pic>
      <p:pic>
        <p:nvPicPr>
          <p:cNvPr id="31" name="Picture 25">
            <a:extLst>
              <a:ext uri="{FF2B5EF4-FFF2-40B4-BE49-F238E27FC236}">
                <a16:creationId xmlns:a16="http://schemas.microsoft.com/office/drawing/2014/main" id="{21AF192C-698D-4635-9C9F-F9769A56A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7677" y="438507"/>
            <a:ext cx="8518967" cy="4089950"/>
          </a:xfrm>
        </p:spPr>
        <p:txBody>
          <a:bodyPr>
            <a:normAutofit/>
          </a:bodyPr>
          <a:lstStyle/>
          <a:p>
            <a:r>
              <a:rPr lang="en-GB" sz="3600">
                <a:cs typeface="Arial"/>
              </a:rPr>
              <a:t>Starbucks:  </a:t>
            </a:r>
            <a:br>
              <a:rPr lang="en-GB" sz="3600">
                <a:cs typeface="Arial"/>
              </a:rPr>
            </a:br>
            <a:endParaRPr lang="en-GB" sz="3600"/>
          </a:p>
          <a:p>
            <a:r>
              <a:rPr lang="en-GB" sz="3600" b="1" i="1">
                <a:highlight>
                  <a:srgbClr val="008000"/>
                </a:highlight>
                <a:ea typeface="+mj-lt"/>
                <a:cs typeface="+mj-lt"/>
              </a:rPr>
              <a:t>Strategies for resilience and prosperity</a:t>
            </a:r>
            <a:r>
              <a:rPr lang="en-GB" sz="3600" b="1">
                <a:ea typeface="+mj-lt"/>
                <a:cs typeface="+mj-lt"/>
              </a:rPr>
              <a:t> </a:t>
            </a:r>
            <a:r>
              <a:rPr lang="en-GB" sz="3600">
                <a:cs typeface="Arial"/>
              </a:rPr>
              <a:t> </a:t>
            </a:r>
            <a:endParaRPr lang="en-GB" sz="36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44150" y="5173012"/>
            <a:ext cx="5676648" cy="1160213"/>
          </a:xfrm>
        </p:spPr>
        <p:txBody>
          <a:bodyPr>
            <a:normAutofit/>
          </a:bodyPr>
          <a:lstStyle/>
          <a:p>
            <a:r>
              <a:rPr lang="en-GB" sz="2000">
                <a:cs typeface="Arial"/>
              </a:rPr>
              <a:t>By Lucy Harratt </a:t>
            </a:r>
          </a:p>
        </p:txBody>
      </p:sp>
      <p:sp>
        <p:nvSpPr>
          <p:cNvPr id="33" name="Rectangle 27">
            <a:extLst>
              <a:ext uri="{FF2B5EF4-FFF2-40B4-BE49-F238E27FC236}">
                <a16:creationId xmlns:a16="http://schemas.microsoft.com/office/drawing/2014/main" id="{14E56C4B-C9E0-4F01-AF43-E69279A06A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id="{8C654A17-56DA-4921-A42B-DE255FA66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84A8B3F-F19B-4D30-96DC-1DB2132874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52238" y="62182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med" advTm="6541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B5E326A3-EB92-4BDA-9F77-45197E0CB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B4E7D395-0531-4A17-A276-FDA3EB779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CAC996C7-7B84-4645-9AA1-6EA85EAB4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22901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6022A3-62A9-4250-A26E-C4B234DBF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191" y="1064365"/>
            <a:ext cx="2856582" cy="3313671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chemeClr val="bg1"/>
                </a:solidFill>
                <a:cs typeface="Calibri Light"/>
              </a:rPr>
              <a:t>Strategy and strategic management 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2DC315B-5680-47D9-B827-34D012FB1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769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51953129-C1C5-41DD-A841-DDFE90E23A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8685861"/>
              </p:ext>
            </p:extLst>
          </p:nvPr>
        </p:nvGraphicFramePr>
        <p:xfrm>
          <a:off x="5507182" y="897534"/>
          <a:ext cx="5889686" cy="5319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59FAF43-8162-46CE-8B47-B2D619650E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552238" y="62182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165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 advTm="40203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EA3DC-B2E5-4379-9523-822B38AD7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657" y="908698"/>
            <a:ext cx="7958331" cy="1077229"/>
          </a:xfrm>
        </p:spPr>
        <p:txBody>
          <a:bodyPr/>
          <a:lstStyle/>
          <a:p>
            <a:r>
              <a:rPr lang="en-GB" sz="5400">
                <a:latin typeface="Amasis MT Pro Black"/>
                <a:cs typeface="Calibri Light"/>
              </a:rPr>
              <a:t>Starbucks</a:t>
            </a:r>
            <a:r>
              <a:rPr lang="en-GB" dirty="0">
                <a:cs typeface="Calibri Light"/>
              </a:rPr>
              <a:t>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C317B8-D9D8-4C1F-8373-376070D55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64354" y="2569701"/>
            <a:ext cx="8112841" cy="41703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4170" indent="-344170"/>
            <a:r>
              <a:rPr lang="en-GB" sz="2800" b="1">
                <a:highlight>
                  <a:srgbClr val="008000"/>
                </a:highlight>
                <a:ea typeface="+mn-lt"/>
                <a:cs typeface="+mn-lt"/>
              </a:rPr>
              <a:t>Starbucks mission statement – “Our mission to inspire and nurture the human spirit – one person, one cup, and one neighbourhood at a time.” (About Us | Starbucks, 2021) </a:t>
            </a:r>
            <a:endParaRPr lang="en-GB" sz="2800">
              <a:highlight>
                <a:srgbClr val="008000"/>
              </a:highlight>
              <a:cs typeface="Arial" panose="020B060402020202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C8DCF3-7C1E-4FE4-811F-FC48CE0E0A68}"/>
              </a:ext>
            </a:extLst>
          </p:cNvPr>
          <p:cNvSpPr txBox="1"/>
          <p:nvPr/>
        </p:nvSpPr>
        <p:spPr>
          <a:xfrm>
            <a:off x="2179608" y="144636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Arial"/>
            </a:endParaRPr>
          </a:p>
        </p:txBody>
      </p:sp>
      <p:pic>
        <p:nvPicPr>
          <p:cNvPr id="5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4492BBD6-4623-4C95-AF61-D5DCF2D0B0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098" y="2443696"/>
            <a:ext cx="2743200" cy="2775741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D8B770E-50C3-42D5-9263-F20496916E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52238" y="62182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987077"/>
      </p:ext>
    </p:extLst>
  </p:cSld>
  <p:clrMapOvr>
    <a:masterClrMapping/>
  </p:clrMapOvr>
  <p:transition spd="med" advTm="122727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>
            <a:extLst>
              <a:ext uri="{FF2B5EF4-FFF2-40B4-BE49-F238E27FC236}">
                <a16:creationId xmlns:a16="http://schemas.microsoft.com/office/drawing/2014/main" id="{3DBBA26C-89C3-411F-9753-606A413F8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EEAD2215-6311-4D1C-B6B5-F57CB6BFC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7BA5DE79-30D1-4A10-8DB9-0A6E523A9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9ABD0D63-D23F-4AE7-8270-4185EF9C1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72168E9E-94E9-4BE3-B88C-C8A468117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12107AC1-AA0D-4097-B03D-FD3C632AB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7C8D231A-EC46-4736-B00F-76D307082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92806DFD-E192-42CC-B190-3C4C95B8F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9867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8B5735-F931-435C-A1D3-152E7DD7C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1999" y="1517731"/>
            <a:ext cx="6851806" cy="44879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>
                <a:highlight>
                  <a:srgbClr val="008000"/>
                </a:highlight>
              </a:rPr>
              <a:t>SWOT overview</a:t>
            </a:r>
            <a:br>
              <a:rPr lang="en-US" sz="6000" dirty="0">
                <a:highlight>
                  <a:srgbClr val="008000"/>
                </a:highlight>
              </a:rPr>
            </a:br>
            <a:br>
              <a:rPr lang="en-US" sz="3100" dirty="0"/>
            </a:br>
            <a:r>
              <a:rPr lang="en-US" sz="3100"/>
              <a:t>(Dac Teoli, 2021) . (SWOT) is a formula that stands for Strengths, Weaknesses, Opportunities, and Threats. It's an effective method for developing a profitable business and growth strategy.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DA7D8ED-4DB6-46C0-AE81-24DA0AAF9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6204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E5C12349-62E6-4BD7-9794-8785CD02D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3" y="0"/>
            <a:ext cx="369012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" name="Right Triangle 58">
            <a:extLst>
              <a:ext uri="{FF2B5EF4-FFF2-40B4-BE49-F238E27FC236}">
                <a16:creationId xmlns:a16="http://schemas.microsoft.com/office/drawing/2014/main" id="{CDD5A4AA-8515-49AE-8C6C-9CF6E14C9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1431831" y="1949051"/>
            <a:ext cx="239869" cy="239869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8DB7CBF-47AA-46DB-80C0-1BB259CD24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52238" y="62182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489687"/>
      </p:ext>
    </p:extLst>
  </p:cSld>
  <p:clrMapOvr>
    <a:masterClrMapping/>
  </p:clrMapOvr>
  <p:transition spd="med" advTm="33795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D0B1F-C44B-4F29-8C60-F4611D304B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SWOT</a:t>
            </a:r>
            <a:endParaRPr lang="en-GB" dirty="0">
              <a:cs typeface="Calibri Light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CC5DC13-DE87-4353-AF49-9FBEDD054C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1701947"/>
              </p:ext>
            </p:extLst>
          </p:nvPr>
        </p:nvGraphicFramePr>
        <p:xfrm>
          <a:off x="1423358" y="2055962"/>
          <a:ext cx="9141028" cy="416858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85257">
                  <a:extLst>
                    <a:ext uri="{9D8B030D-6E8A-4147-A177-3AD203B41FA5}">
                      <a16:colId xmlns:a16="http://schemas.microsoft.com/office/drawing/2014/main" val="1018547990"/>
                    </a:ext>
                  </a:extLst>
                </a:gridCol>
                <a:gridCol w="2285257">
                  <a:extLst>
                    <a:ext uri="{9D8B030D-6E8A-4147-A177-3AD203B41FA5}">
                      <a16:colId xmlns:a16="http://schemas.microsoft.com/office/drawing/2014/main" val="583110025"/>
                    </a:ext>
                  </a:extLst>
                </a:gridCol>
                <a:gridCol w="2285257">
                  <a:extLst>
                    <a:ext uri="{9D8B030D-6E8A-4147-A177-3AD203B41FA5}">
                      <a16:colId xmlns:a16="http://schemas.microsoft.com/office/drawing/2014/main" val="1370535703"/>
                    </a:ext>
                  </a:extLst>
                </a:gridCol>
                <a:gridCol w="2285257">
                  <a:extLst>
                    <a:ext uri="{9D8B030D-6E8A-4147-A177-3AD203B41FA5}">
                      <a16:colId xmlns:a16="http://schemas.microsoft.com/office/drawing/2014/main" val="431192680"/>
                    </a:ext>
                  </a:extLst>
                </a:gridCol>
              </a:tblGrid>
              <a:tr h="41685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1" u="sng">
                          <a:solidFill>
                            <a:schemeClr val="bg1"/>
                          </a:solidFill>
                          <a:effectLst/>
                        </a:rPr>
                        <a:t>Strengths </a:t>
                      </a:r>
                      <a:endParaRPr lang="en-GB" sz="1600" b="1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1" u="sng">
                          <a:solidFill>
                            <a:schemeClr val="bg1"/>
                          </a:solidFill>
                          <a:effectLst/>
                        </a:rPr>
                        <a:t>Weaknesses </a:t>
                      </a:r>
                      <a:endParaRPr lang="en-GB" sz="1600" b="1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1" u="sng">
                          <a:solidFill>
                            <a:schemeClr val="bg1"/>
                          </a:solidFill>
                          <a:effectLst/>
                        </a:rPr>
                        <a:t>Opportunities </a:t>
                      </a:r>
                      <a:endParaRPr lang="en-GB" sz="1600" b="1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1" u="sng">
                          <a:solidFill>
                            <a:schemeClr val="bg1"/>
                          </a:solidFill>
                          <a:effectLst/>
                        </a:rPr>
                        <a:t>Threats </a:t>
                      </a:r>
                      <a:endParaRPr lang="en-GB" sz="1600" b="1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79332598"/>
                  </a:ext>
                </a:extLst>
              </a:tr>
              <a:tr h="375172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1">
                          <a:solidFill>
                            <a:schemeClr val="bg1"/>
                          </a:solidFill>
                          <a:effectLst/>
                        </a:rPr>
                        <a:t>known worldwide </a:t>
                      </a:r>
                      <a:endParaRPr lang="en-GB" sz="1600" b="1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b="1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1">
                          <a:solidFill>
                            <a:schemeClr val="bg1"/>
                          </a:solidFill>
                          <a:effectLst/>
                        </a:rPr>
                        <a:t>supportive of all communities </a:t>
                      </a:r>
                      <a:endParaRPr lang="en-GB" sz="1600" b="1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b="1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1">
                          <a:solidFill>
                            <a:schemeClr val="bg1"/>
                          </a:solidFill>
                          <a:effectLst/>
                        </a:rPr>
                        <a:t>Known for charity work </a:t>
                      </a:r>
                      <a:endParaRPr lang="en-GB" sz="1600" b="1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b="1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1">
                          <a:solidFill>
                            <a:schemeClr val="bg1"/>
                          </a:solidFill>
                          <a:effectLst/>
                        </a:rPr>
                        <a:t>Support many coffees bean farms </a:t>
                      </a:r>
                      <a:endParaRPr lang="en-GB" sz="1600" b="1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1">
                          <a:solidFill>
                            <a:schemeClr val="bg1"/>
                          </a:solidFill>
                          <a:effectLst/>
                        </a:rPr>
                        <a:t>High prices </a:t>
                      </a:r>
                      <a:endParaRPr lang="en-GB" sz="1600" b="1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b="1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b="1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b="1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sz="1600" b="1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1">
                          <a:solidFill>
                            <a:schemeClr val="bg1"/>
                          </a:solidFill>
                          <a:effectLst/>
                        </a:rPr>
                        <a:t>Collaborate with other companies to battle economic issues. </a:t>
                      </a:r>
                      <a:endParaRPr lang="en-GB" sz="1600" b="1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600" b="1">
                          <a:solidFill>
                            <a:schemeClr val="bg1"/>
                          </a:solidFill>
                          <a:effectLst/>
                        </a:rPr>
                        <a:t>Other companies, McDonalds café, Costa, etc </a:t>
                      </a:r>
                      <a:endParaRPr lang="en-GB" sz="1600" b="1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71511"/>
                  </a:ext>
                </a:extLst>
              </a:tr>
            </a:tbl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F2ED93A6-11A1-4687-855F-CFEAC3604F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52238" y="62182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363771"/>
      </p:ext>
    </p:extLst>
  </p:cSld>
  <p:clrMapOvr>
    <a:masterClrMapping/>
  </p:clrMapOvr>
  <p:transition spd="med" advTm="81134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F3CF990-ACB8-443A-BB74-D36EC8A00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601900C-265D-4146-A578-477541E3D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0B98862-BEE1-44FB-A335-A1B9106B4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5F94F98-3A57-49AA-838E-91AAF600B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678519" y="-1660968"/>
            <a:ext cx="5838229" cy="11188733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7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185CF21-0594-48C0-9F3E-254D6BCE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1F8C064-2DC5-4758-B49C-76BFF6405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chemeClr val="tx2">
              <a:lumMod val="1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BD68200-BC03-4015-860B-CD5C30CD7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3542" y="0"/>
            <a:ext cx="7875912" cy="6858000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15000">
                <a:schemeClr val="bg2">
                  <a:alpha val="0"/>
                </a:schemeClr>
              </a:gs>
              <a:gs pos="100000">
                <a:schemeClr val="bg2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0B5529D-5CAA-4BF2-B5C9-34705E766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909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32A6F87-AC28-4AA8-B8A6-AEBC67BD0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47567" y="421698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D4B33E-7F67-4394-A333-08E3DB896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8901" y="808056"/>
            <a:ext cx="8381238" cy="1077229"/>
          </a:xfrm>
        </p:spPr>
        <p:txBody>
          <a:bodyPr>
            <a:normAutofit/>
          </a:bodyPr>
          <a:lstStyle/>
          <a:p>
            <a:pPr algn="l"/>
            <a:r>
              <a:rPr lang="en-GB" sz="4800">
                <a:cs typeface="Calibri Light"/>
              </a:rPr>
              <a:t>PESTLE overview </a:t>
            </a:r>
            <a:endParaRPr lang="en-GB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86E0B-E9AD-4AC4-8AF4-DCB62635E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6639" y="2052116"/>
            <a:ext cx="8600021" cy="39978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4170" indent="-344170"/>
            <a:r>
              <a:rPr lang="en-US" sz="2400" b="1">
                <a:ea typeface="+mn-lt"/>
                <a:cs typeface="+mn-lt"/>
              </a:rPr>
              <a:t>A PESTLE analysis is a process for analysing the key external factors affecting an organisation (Political, Economic, Sociological, Technological, Legal, and Environmental). (Srdjevic, 2012)</a:t>
            </a:r>
            <a:endParaRPr lang="en-US">
              <a:latin typeface="Arial"/>
              <a:cs typeface="Arial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CD2E9D2-A6F1-4792-8530-371FE05EAB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52238" y="62182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629691"/>
      </p:ext>
    </p:extLst>
  </p:cSld>
  <p:clrMapOvr>
    <a:masterClrMapping/>
  </p:clrMapOvr>
  <p:transition spd="med" advTm="74429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B05DD-2AE6-437F-9B9F-74F86BB2B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PESTEL </a:t>
            </a:r>
            <a:endParaRPr lang="en-GB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3CE4EE-18AE-454E-A6B4-62871B80A8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92CD669-51A7-4025-9617-83DCD0A112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292741"/>
              </p:ext>
            </p:extLst>
          </p:nvPr>
        </p:nvGraphicFramePr>
        <p:xfrm>
          <a:off x="602364" y="1424362"/>
          <a:ext cx="10602295" cy="4709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590">
                  <a:extLst>
                    <a:ext uri="{9D8B030D-6E8A-4147-A177-3AD203B41FA5}">
                      <a16:colId xmlns:a16="http://schemas.microsoft.com/office/drawing/2014/main" val="1136764788"/>
                    </a:ext>
                  </a:extLst>
                </a:gridCol>
                <a:gridCol w="1608689">
                  <a:extLst>
                    <a:ext uri="{9D8B030D-6E8A-4147-A177-3AD203B41FA5}">
                      <a16:colId xmlns:a16="http://schemas.microsoft.com/office/drawing/2014/main" val="161661048"/>
                    </a:ext>
                  </a:extLst>
                </a:gridCol>
                <a:gridCol w="1725107">
                  <a:extLst>
                    <a:ext uri="{9D8B030D-6E8A-4147-A177-3AD203B41FA5}">
                      <a16:colId xmlns:a16="http://schemas.microsoft.com/office/drawing/2014/main" val="4043775657"/>
                    </a:ext>
                  </a:extLst>
                </a:gridCol>
                <a:gridCol w="2166086">
                  <a:extLst>
                    <a:ext uri="{9D8B030D-6E8A-4147-A177-3AD203B41FA5}">
                      <a16:colId xmlns:a16="http://schemas.microsoft.com/office/drawing/2014/main" val="2542365965"/>
                    </a:ext>
                  </a:extLst>
                </a:gridCol>
                <a:gridCol w="1667486">
                  <a:extLst>
                    <a:ext uri="{9D8B030D-6E8A-4147-A177-3AD203B41FA5}">
                      <a16:colId xmlns:a16="http://schemas.microsoft.com/office/drawing/2014/main" val="2135056468"/>
                    </a:ext>
                  </a:extLst>
                </a:gridCol>
                <a:gridCol w="1606337">
                  <a:extLst>
                    <a:ext uri="{9D8B030D-6E8A-4147-A177-3AD203B41FA5}">
                      <a16:colId xmlns:a16="http://schemas.microsoft.com/office/drawing/2014/main" val="745441537"/>
                    </a:ext>
                  </a:extLst>
                </a:gridCol>
              </a:tblGrid>
              <a:tr h="94183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b="1" u="sng">
                          <a:solidFill>
                            <a:schemeClr val="bg1"/>
                          </a:solidFill>
                          <a:effectLst/>
                        </a:rPr>
                        <a:t>Political </a:t>
                      </a:r>
                      <a:endParaRPr lang="en-GB" sz="1800" b="1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b="1" u="sng">
                          <a:solidFill>
                            <a:schemeClr val="bg1"/>
                          </a:solidFill>
                          <a:effectLst/>
                        </a:rPr>
                        <a:t>Environmental </a:t>
                      </a:r>
                      <a:endParaRPr lang="en-GB" sz="1800" b="1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b="1" u="sng">
                          <a:solidFill>
                            <a:schemeClr val="bg1"/>
                          </a:solidFill>
                          <a:effectLst/>
                        </a:rPr>
                        <a:t>Social </a:t>
                      </a:r>
                      <a:endParaRPr lang="en-GB" sz="1800" b="1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b="1" u="sng">
                          <a:solidFill>
                            <a:schemeClr val="bg1"/>
                          </a:solidFill>
                          <a:effectLst/>
                        </a:rPr>
                        <a:t>Technological </a:t>
                      </a:r>
                      <a:endParaRPr lang="en-GB" sz="1800" b="1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b="1" u="sng">
                          <a:solidFill>
                            <a:schemeClr val="bg1"/>
                          </a:solidFill>
                          <a:effectLst/>
                        </a:rPr>
                        <a:t>Economic </a:t>
                      </a:r>
                      <a:endParaRPr lang="en-GB" sz="1800" b="1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b="1" u="sng">
                          <a:solidFill>
                            <a:schemeClr val="bg1"/>
                          </a:solidFill>
                          <a:effectLst/>
                        </a:rPr>
                        <a:t>Legal </a:t>
                      </a:r>
                      <a:endParaRPr lang="en-GB" sz="1800" b="1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360283"/>
                  </a:ext>
                </a:extLst>
              </a:tr>
              <a:tr h="376732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b="1" dirty="0">
                          <a:solidFill>
                            <a:schemeClr val="bg1"/>
                          </a:solidFill>
                          <a:effectLst/>
                        </a:rPr>
                        <a:t>They aim to stay ahead of </a:t>
                      </a:r>
                      <a:r>
                        <a:rPr lang="en-GB" sz="1800" b="1">
                          <a:solidFill>
                            <a:schemeClr val="bg1"/>
                          </a:solidFill>
                          <a:effectLst/>
                        </a:rPr>
                        <a:t>copetition</a:t>
                      </a:r>
                      <a:endParaRPr lang="en-GB" sz="1800" b="1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b="1" dirty="0">
                          <a:solidFill>
                            <a:schemeClr val="bg1"/>
                          </a:solidFill>
                          <a:effectLst/>
                        </a:rPr>
                        <a:t>Changed their packaging in order to use </a:t>
                      </a:r>
                      <a:r>
                        <a:rPr lang="en-GB" sz="1800" b="1">
                          <a:solidFill>
                            <a:schemeClr val="bg1"/>
                          </a:solidFill>
                          <a:effectLst/>
                        </a:rPr>
                        <a:t>less single use plastic </a:t>
                      </a:r>
                      <a:endParaRPr lang="en-GB" sz="1800" b="1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b="1" dirty="0">
                          <a:solidFill>
                            <a:schemeClr val="bg1"/>
                          </a:solidFill>
                          <a:effectLst/>
                        </a:rPr>
                        <a:t>Made changes to their menus in order for </a:t>
                      </a:r>
                      <a:r>
                        <a:rPr lang="en-GB" sz="1800" b="1">
                          <a:solidFill>
                            <a:schemeClr val="bg1"/>
                          </a:solidFill>
                          <a:effectLst/>
                        </a:rPr>
                        <a:t>them to be healthier </a:t>
                      </a:r>
                      <a:endParaRPr lang="en-GB" sz="1800" b="1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b="1" dirty="0">
                          <a:solidFill>
                            <a:schemeClr val="bg1"/>
                          </a:solidFill>
                          <a:effectLst/>
                        </a:rPr>
                        <a:t>Adapted during the </a:t>
                      </a:r>
                      <a:r>
                        <a:rPr lang="en-GB" sz="1800" b="1">
                          <a:solidFill>
                            <a:schemeClr val="bg1"/>
                          </a:solidFill>
                          <a:effectLst/>
                        </a:rPr>
                        <a:t>pandemic by using modern technology </a:t>
                      </a:r>
                      <a:endParaRPr lang="en-GB" sz="1800" b="1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b="1">
                          <a:solidFill>
                            <a:schemeClr val="bg1"/>
                          </a:solidFill>
                          <a:effectLst/>
                        </a:rPr>
                        <a:t>Prices impacted by household incomes </a:t>
                      </a:r>
                      <a:endParaRPr lang="en-GB" sz="1800" b="1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1800" b="1">
                          <a:solidFill>
                            <a:schemeClr val="bg1"/>
                          </a:solidFill>
                          <a:effectLst/>
                        </a:rPr>
                        <a:t>Changed their labelling which may have an impact on sales </a:t>
                      </a:r>
                      <a:endParaRPr lang="en-GB" sz="1800" b="1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68580" marR="68580" marT="0" marB="0"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4370815"/>
                  </a:ext>
                </a:extLst>
              </a:tr>
            </a:tbl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6405C5B-478A-4C4D-ADC1-004D33BC44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52238" y="62182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624563"/>
      </p:ext>
    </p:extLst>
  </p:cSld>
  <p:clrMapOvr>
    <a:masterClrMapping/>
  </p:clrMapOvr>
  <p:transition spd="med" advTm="86908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3" name="Picture 112">
            <a:extLst>
              <a:ext uri="{FF2B5EF4-FFF2-40B4-BE49-F238E27FC236}">
                <a16:creationId xmlns:a16="http://schemas.microsoft.com/office/drawing/2014/main" id="{3DBBA26C-89C3-411F-9753-606A413F8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15" name="Picture 114">
            <a:extLst>
              <a:ext uri="{FF2B5EF4-FFF2-40B4-BE49-F238E27FC236}">
                <a16:creationId xmlns:a16="http://schemas.microsoft.com/office/drawing/2014/main" id="{EEAD2215-6311-4D1C-B6B5-F57CB6BFC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17" name="Rectangle 116">
            <a:extLst>
              <a:ext uri="{FF2B5EF4-FFF2-40B4-BE49-F238E27FC236}">
                <a16:creationId xmlns:a16="http://schemas.microsoft.com/office/drawing/2014/main" id="{7BA5DE79-30D1-4A10-8DB9-0A6E523A9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9ABD0D63-D23F-4AE7-8270-4185EF9C1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72168E9E-94E9-4BE3-B88C-C8A468117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12107AC1-AA0D-4097-B03D-FD3C632AB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7C8D231A-EC46-4736-B00F-76D307082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D0BE3D13-5BE5-4B05-AFCF-2A2E059D2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5" name="Oval 184">
            <a:extLst>
              <a:ext uri="{FF2B5EF4-FFF2-40B4-BE49-F238E27FC236}">
                <a16:creationId xmlns:a16="http://schemas.microsoft.com/office/drawing/2014/main" id="{1AC85C80-0175-4214-A13D-03C224658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9124" y="487443"/>
            <a:ext cx="5841548" cy="584154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187" name="Picture 186">
            <a:extLst>
              <a:ext uri="{FF2B5EF4-FFF2-40B4-BE49-F238E27FC236}">
                <a16:creationId xmlns:a16="http://schemas.microsoft.com/office/drawing/2014/main" id="{15ADB788-8569-409E-862D-665AD53C99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8E9F54-515B-45E3-8259-3BDEA1210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9048" y="2568817"/>
            <a:ext cx="7155598" cy="31339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6600">
                <a:solidFill>
                  <a:srgbClr val="1F2D29"/>
                </a:solidFill>
              </a:rPr>
              <a:t>Stakeholder Analysis overview</a:t>
            </a:r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76562092-3AA7-4EF0-9007-C44F879A13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1" name="Right Triangle 190">
            <a:extLst>
              <a:ext uri="{FF2B5EF4-FFF2-40B4-BE49-F238E27FC236}">
                <a16:creationId xmlns:a16="http://schemas.microsoft.com/office/drawing/2014/main" id="{2663C086-1480-4E81-BD6F-3E43A4C38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585313" y="2747897"/>
            <a:ext cx="353147" cy="353147"/>
          </a:xfrm>
          <a:prstGeom prst="rt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F6EEE24C-0354-4E92-BDDC-1BE6204DDC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52238" y="62182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72295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 advTm="15033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83AFB-E250-4FCB-8AA5-EB9280570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Stakeholder analysis </a:t>
            </a:r>
            <a:endParaRPr lang="en-GB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143EA77C-CFB2-4701-8DB6-A51D8D5A82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6697199"/>
              </p:ext>
            </p:extLst>
          </p:nvPr>
        </p:nvGraphicFramePr>
        <p:xfrm>
          <a:off x="1092679" y="1984075"/>
          <a:ext cx="9477134" cy="43584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38567">
                  <a:extLst>
                    <a:ext uri="{9D8B030D-6E8A-4147-A177-3AD203B41FA5}">
                      <a16:colId xmlns:a16="http://schemas.microsoft.com/office/drawing/2014/main" val="3492825491"/>
                    </a:ext>
                  </a:extLst>
                </a:gridCol>
                <a:gridCol w="4738567">
                  <a:extLst>
                    <a:ext uri="{9D8B030D-6E8A-4147-A177-3AD203B41FA5}">
                      <a16:colId xmlns:a16="http://schemas.microsoft.com/office/drawing/2014/main" val="1118511309"/>
                    </a:ext>
                  </a:extLst>
                </a:gridCol>
              </a:tblGrid>
              <a:tr h="2179243">
                <a:tc>
                  <a:txBody>
                    <a:bodyPr/>
                    <a:lstStyle/>
                    <a:p>
                      <a:r>
                        <a:rPr lang="en-GB"/>
                        <a:t>Keep satisfied 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/>
                        <a:t>&gt; Environment 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Manage closely 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/>
                        <a:t>&gt; employees 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&gt; suppliers 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&gt; customers 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6941785"/>
                  </a:ext>
                </a:extLst>
              </a:tr>
              <a:tr h="2179243">
                <a:tc>
                  <a:txBody>
                    <a:bodyPr/>
                    <a:lstStyle/>
                    <a:p>
                      <a:r>
                        <a:rPr lang="en-GB"/>
                        <a:t>Monitor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/>
                        <a:t>&gt; Competitors 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Keep informed 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/>
                        <a:t>&gt; Governments 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&gt; investors 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5924739"/>
                  </a:ext>
                </a:extLst>
              </a:tr>
            </a:tbl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DA14EA0-03B4-43DE-8A5D-4D7BBEC366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52238" y="62182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294415"/>
      </p:ext>
    </p:extLst>
  </p:cSld>
  <p:clrMapOvr>
    <a:masterClrMapping/>
  </p:clrMapOvr>
  <p:transition spd="med" advTm="12726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F3CF990-ACB8-443A-BB74-D36EC8A00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0B98862-BEE1-44FB-A335-A1B9106B4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185CF21-0594-48C0-9F3E-254D6BCE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89" y="-5487"/>
            <a:ext cx="12189867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0B5529D-5CAA-4BF2-B5C9-34705E766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909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BD68200-BC03-4015-860B-CD5C30CD7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9910" y="0"/>
            <a:ext cx="7869544" cy="6858000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25996">
                <a:srgbClr val="1F2D29">
                  <a:alpha val="4000"/>
                </a:srgbClr>
              </a:gs>
              <a:gs pos="20000">
                <a:schemeClr val="bg2">
                  <a:alpha val="0"/>
                </a:schemeClr>
              </a:gs>
              <a:gs pos="100000">
                <a:schemeClr val="bg2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332A6F87-AC28-4AA8-B8A6-AEBC67BD0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57960" y="764389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747B26-9F5F-41BB-A6BA-04AD4432C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530542"/>
          </a:xfrm>
        </p:spPr>
        <p:txBody>
          <a:bodyPr>
            <a:normAutofit/>
          </a:bodyPr>
          <a:lstStyle/>
          <a:p>
            <a:pPr algn="l"/>
            <a:r>
              <a:rPr lang="en-GB" sz="4800">
                <a:cs typeface="Calibri Light"/>
              </a:rPr>
              <a:t>New strategic direction </a:t>
            </a:r>
            <a:endParaRPr lang="en-GB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C6D59-E2A6-4359-A4EE-4B354077B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2874" y="2662280"/>
            <a:ext cx="8207265" cy="3387664"/>
          </a:xfrm>
        </p:spPr>
        <p:txBody>
          <a:bodyPr anchor="t">
            <a:normAutofit/>
          </a:bodyPr>
          <a:lstStyle/>
          <a:p>
            <a:pPr marL="344170" indent="-344170"/>
            <a:r>
              <a:rPr lang="en-GB" sz="3200">
                <a:cs typeface="Arial"/>
              </a:rPr>
              <a:t>Helping the world </a:t>
            </a:r>
          </a:p>
          <a:p>
            <a:pPr marL="344170" indent="-344170"/>
            <a:r>
              <a:rPr lang="en-GB" sz="3200">
                <a:cs typeface="Arial"/>
              </a:rPr>
              <a:t>More environmentally friendly </a:t>
            </a:r>
          </a:p>
          <a:p>
            <a:pPr marL="344170" indent="-344170"/>
            <a:r>
              <a:rPr lang="en-GB" sz="3200">
                <a:cs typeface="Arial"/>
              </a:rPr>
              <a:t>Build with technology </a:t>
            </a:r>
            <a:endParaRPr lang="en-GB" sz="3200" dirty="0">
              <a:cs typeface="Arial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C662A12-3080-4AC9-9CDB-EF487E6E75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52238" y="62182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871705"/>
      </p:ext>
    </p:extLst>
  </p:cSld>
  <p:clrMapOvr>
    <a:masterClrMapping/>
  </p:clrMapOvr>
  <p:transition spd="med" advTm="126311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214283E-D7B4-49E9-932E-D7F2A284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806DFD-E192-42CC-B190-3C4C95B8F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33" y="-1"/>
            <a:ext cx="12189867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FCFF961-4E84-4FD1-859C-B7F410031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93" y="0"/>
            <a:ext cx="463250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B1C65F-9A93-4085-9F65-7B79FA6B7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677" y="1086704"/>
            <a:ext cx="2888120" cy="4454554"/>
          </a:xfrm>
        </p:spPr>
        <p:txBody>
          <a:bodyPr anchor="ctr">
            <a:normAutofit/>
          </a:bodyPr>
          <a:lstStyle/>
          <a:p>
            <a:r>
              <a:rPr lang="en-GB" sz="3600">
                <a:cs typeface="Calibri Light"/>
              </a:rPr>
              <a:t>References </a:t>
            </a:r>
            <a:endParaRPr lang="en-GB" sz="36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B17FFD2-DBC7-4ABB-B2A0-7E18EC1B8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F737BB4-6553-47A8-893F-178A10C6B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A42F0-5D1C-4E83-83D0-23CBEA0731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88385" y="1093449"/>
            <a:ext cx="8783916" cy="6476838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344170" indent="-344170"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Our Heritage | Starbucks. (2021). Starbucks.co.uk. </a:t>
            </a:r>
            <a:r>
              <a:rPr lang="en-GB" sz="1400" dirty="0">
                <a:ea typeface="+mn-lt"/>
                <a:cs typeface="+mn-lt"/>
                <a:hlinkClick r:id="rId5"/>
              </a:rPr>
              <a:t>https://www.starbucks.co.uk/Our-Heritage</a:t>
            </a:r>
            <a:r>
              <a:rPr lang="en-GB" sz="1400" dirty="0">
                <a:ea typeface="+mn-lt"/>
                <a:cs typeface="+mn-lt"/>
              </a:rPr>
              <a:t> </a:t>
            </a:r>
            <a:endParaRPr lang="en-GB" sz="1400">
              <a:cs typeface="Calibri"/>
            </a:endParaRPr>
          </a:p>
          <a:p>
            <a:pPr marL="344170" indent="-344170"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‌About Us | Starbucks. (2021). Starbucks.co.uk. </a:t>
            </a:r>
            <a:r>
              <a:rPr lang="en-GB" sz="1400" dirty="0">
                <a:ea typeface="+mn-lt"/>
                <a:cs typeface="+mn-lt"/>
                <a:hlinkClick r:id="rId6"/>
              </a:rPr>
              <a:t>https://www.starbucks.co.uk/about-us</a:t>
            </a:r>
            <a:r>
              <a:rPr lang="en-GB" sz="1400" dirty="0">
                <a:ea typeface="+mn-lt"/>
                <a:cs typeface="+mn-lt"/>
              </a:rPr>
              <a:t> </a:t>
            </a:r>
          </a:p>
          <a:p>
            <a:pPr marL="344170" indent="-344170"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Starbucks Coffee’s Stakeholders: A CSR Analysis - Panmore Institute. (2015, September 14). Panmore Institute. </a:t>
            </a:r>
            <a:r>
              <a:rPr lang="en-GB" sz="1400" dirty="0">
                <a:ea typeface="+mn-lt"/>
                <a:cs typeface="+mn-lt"/>
                <a:hlinkClick r:id="rId7"/>
              </a:rPr>
              <a:t>http://panmore.com/starbucks-coffee-stakeholders-csr-analysis</a:t>
            </a:r>
            <a:r>
              <a:rPr lang="en-GB" sz="1400" dirty="0">
                <a:ea typeface="+mn-lt"/>
                <a:cs typeface="+mn-lt"/>
              </a:rPr>
              <a:t> </a:t>
            </a:r>
          </a:p>
          <a:p>
            <a:pPr marL="344170" indent="-344170"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Management and the World’s Work. (1988, September). Harvard Business Review. </a:t>
            </a:r>
            <a:r>
              <a:rPr lang="en-GB" sz="1400" dirty="0">
                <a:ea typeface="+mn-lt"/>
                <a:cs typeface="+mn-lt"/>
                <a:hlinkClick r:id="rId8"/>
              </a:rPr>
              <a:t>https://hbr.org/1988/09/management-and-the-worlds-work</a:t>
            </a:r>
            <a:r>
              <a:rPr lang="en-GB" sz="1400" dirty="0">
                <a:ea typeface="+mn-lt"/>
                <a:cs typeface="+mn-lt"/>
              </a:rPr>
              <a:t> </a:t>
            </a:r>
          </a:p>
          <a:p>
            <a:pPr marL="344170" indent="-344170"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Fiscal 2016 Annual Report. (n.d.). </a:t>
            </a:r>
            <a:r>
              <a:rPr lang="en-GB" sz="1400" dirty="0">
                <a:ea typeface="+mn-lt"/>
                <a:cs typeface="+mn-lt"/>
                <a:hlinkClick r:id="rId9"/>
              </a:rPr>
              <a:t>https://www.annualreports.com/HostedData/AnnualReportArchive/s/NASDAQ_SBUX_2016.pdf</a:t>
            </a:r>
            <a:r>
              <a:rPr lang="en-GB" sz="1400" dirty="0">
                <a:ea typeface="+mn-lt"/>
                <a:cs typeface="+mn-lt"/>
              </a:rPr>
              <a:t> </a:t>
            </a:r>
            <a:endParaRPr lang="en-GB" sz="1400">
              <a:cs typeface="Arial" panose="020B0604020202020204"/>
            </a:endParaRPr>
          </a:p>
          <a:p>
            <a:pPr marL="344170" indent="-344170"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Culture and Values: Starbucks Coffee Company. (2020). @Starbucks; Starbucks. </a:t>
            </a:r>
            <a:r>
              <a:rPr lang="en-GB" sz="1400" dirty="0">
                <a:ea typeface="+mn-lt"/>
                <a:cs typeface="+mn-lt"/>
                <a:hlinkClick r:id="rId10"/>
              </a:rPr>
              <a:t>https://www.starbucks.com/careers/working-at-starbucks/culture-and-values</a:t>
            </a:r>
            <a:r>
              <a:rPr lang="en-GB" sz="1400" dirty="0">
                <a:ea typeface="+mn-lt"/>
                <a:cs typeface="+mn-lt"/>
              </a:rPr>
              <a:t> </a:t>
            </a:r>
            <a:endParaRPr lang="en-GB" sz="1400" dirty="0">
              <a:cs typeface="Arial"/>
            </a:endParaRPr>
          </a:p>
          <a:p>
            <a:pPr marL="344170" indent="-344170"/>
            <a:r>
              <a:rPr lang="en-GB" sz="1400">
                <a:ea typeface="+mn-lt"/>
                <a:cs typeface="+mn-lt"/>
              </a:rPr>
              <a:t>Thompson, R. (n.d.). </a:t>
            </a:r>
            <a:r>
              <a:rPr lang="en-GB" sz="1400" i="1">
                <a:ea typeface="+mn-lt"/>
                <a:cs typeface="+mn-lt"/>
              </a:rPr>
              <a:t>⋆ ⋆ ⋆ ⋆ ⋆ (251) Stakeholder Analysis Winning Support for Your Projects</a:t>
            </a:r>
            <a:r>
              <a:rPr lang="en-GB" sz="1400">
                <a:ea typeface="+mn-lt"/>
                <a:cs typeface="+mn-lt"/>
              </a:rPr>
              <a:t>. </a:t>
            </a:r>
            <a:r>
              <a:rPr lang="en-GB" sz="1400" dirty="0">
                <a:ea typeface="+mn-lt"/>
                <a:cs typeface="+mn-lt"/>
                <a:hlinkClick r:id="rId11"/>
              </a:rPr>
              <a:t>https://foundation.gg/uploads/documents/inline/pdf/stakeholder-analysis-project-management-tools-from-mindtoolscom.pdf</a:t>
            </a:r>
            <a:endParaRPr lang="en-GB" sz="1400" dirty="0">
              <a:cs typeface="Arial"/>
            </a:endParaRPr>
          </a:p>
          <a:p>
            <a:pPr marL="344170" indent="-344170"/>
            <a:r>
              <a:rPr lang="en-GB" sz="1400">
                <a:ea typeface="+mn-lt"/>
                <a:cs typeface="+mn-lt"/>
              </a:rPr>
              <a:t>Lucas, A. (2020, June 12). Starbucks to allow baristas to wear Black Lives Matter attire and accessories after social media backlash. CNBC; CNBC. </a:t>
            </a:r>
            <a:r>
              <a:rPr lang="en-GB" sz="1400" dirty="0">
                <a:ea typeface="+mn-lt"/>
                <a:cs typeface="+mn-lt"/>
                <a:hlinkClick r:id="rId12"/>
              </a:rPr>
              <a:t>https://www.cnbc.com/2020/06/12/starbucks-to-allow-baristas-to-wear-black-lives-matter-attire-and-accessories-after-backlash.html</a:t>
            </a:r>
            <a:r>
              <a:rPr lang="en-GB" sz="1400" dirty="0">
                <a:ea typeface="+mn-lt"/>
                <a:cs typeface="+mn-lt"/>
              </a:rPr>
              <a:t> </a:t>
            </a:r>
          </a:p>
          <a:p>
            <a:pPr marL="344170" indent="-344170"/>
            <a:r>
              <a:rPr lang="en-GB" sz="1400">
                <a:ea typeface="+mn-lt"/>
                <a:cs typeface="+mn-lt"/>
              </a:rPr>
              <a:t>Stempel, J. (2020, November 25). Starbucks Barista Who Declined to Wear Gay Pride T-Shirt Sues Over Firing. Insurance Journal. </a:t>
            </a:r>
            <a:r>
              <a:rPr lang="en-GB" sz="1400" dirty="0">
                <a:ea typeface="+mn-lt"/>
                <a:cs typeface="+mn-lt"/>
                <a:hlinkClick r:id="rId13"/>
              </a:rPr>
              <a:t>https://www.insurancejournal.com/news/east/2020/11/25/591969.htm</a:t>
            </a:r>
            <a:r>
              <a:rPr lang="en-GB" sz="1400" dirty="0">
                <a:ea typeface="+mn-lt"/>
                <a:cs typeface="+mn-lt"/>
              </a:rPr>
              <a:t> </a:t>
            </a:r>
            <a:endParaRPr lang="en-GB"/>
          </a:p>
          <a:p>
            <a:pPr marL="344170" indent="-344170"/>
            <a:r>
              <a:rPr lang="en-GB" sz="1600">
                <a:ea typeface="+mn-lt"/>
                <a:cs typeface="+mn-lt"/>
              </a:rPr>
              <a:t>‌</a:t>
            </a:r>
            <a:endParaRPr lang="en-GB"/>
          </a:p>
          <a:p>
            <a:pPr marL="344170" indent="-344170">
              <a:lnSpc>
                <a:spcPct val="110000"/>
              </a:lnSpc>
            </a:pPr>
            <a:endParaRPr lang="en-GB" sz="1600" dirty="0">
              <a:cs typeface="Arial"/>
            </a:endParaRPr>
          </a:p>
          <a:p>
            <a:pPr marL="344170" indent="-344170">
              <a:lnSpc>
                <a:spcPct val="110000"/>
              </a:lnSpc>
            </a:pPr>
            <a:endParaRPr lang="en-GB" sz="1800">
              <a:cs typeface="Calibri"/>
            </a:endParaRPr>
          </a:p>
          <a:p>
            <a:pPr marL="344170" indent="-344170">
              <a:lnSpc>
                <a:spcPct val="110000"/>
              </a:lnSpc>
            </a:pPr>
            <a:endParaRPr lang="en-GB" sz="1800">
              <a:cs typeface="Calibri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E460CEF-DA83-4180-808C-9549741F02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552238" y="62182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239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 advTm="3277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38</TotalTime>
  <Words>575</Words>
  <Application>Microsoft Office PowerPoint</Application>
  <PresentationFormat>Widescreen</PresentationFormat>
  <Paragraphs>78</Paragraphs>
  <Slides>11</Slides>
  <Notes>0</Notes>
  <HiddenSlides>0</HiddenSlides>
  <MMClips>11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Madison</vt:lpstr>
      <vt:lpstr>Starbucks:    Strategies for resilience and prosperity  </vt:lpstr>
      <vt:lpstr>Strategy and strategic management </vt:lpstr>
      <vt:lpstr>Starbucks </vt:lpstr>
      <vt:lpstr>SWOT overview  (Dac Teoli, 2021) . (SWOT) is a formula that stands for Strengths, Weaknesses, Opportunities, and Threats. It's an effective method for developing a profitable business and growth strategy.</vt:lpstr>
      <vt:lpstr>SWOT</vt:lpstr>
      <vt:lpstr>PESTLE overview </vt:lpstr>
      <vt:lpstr>PESTEL </vt:lpstr>
      <vt:lpstr>Stakeholder Analysis overview</vt:lpstr>
      <vt:lpstr>Stakeholder analysis </vt:lpstr>
      <vt:lpstr>New strategic direction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Lucy Bianca Harratt (1802191)</cp:lastModifiedBy>
  <cp:revision>271</cp:revision>
  <dcterms:created xsi:type="dcterms:W3CDTF">2021-11-05T16:37:06Z</dcterms:created>
  <dcterms:modified xsi:type="dcterms:W3CDTF">2021-11-28T14:13:56Z</dcterms:modified>
</cp:coreProperties>
</file>