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5"/>
  </p:notesMasterIdLst>
  <p:sldIdLst>
    <p:sldId id="256" r:id="rId5"/>
    <p:sldId id="335" r:id="rId6"/>
    <p:sldId id="332" r:id="rId7"/>
    <p:sldId id="333" r:id="rId8"/>
    <p:sldId id="334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7" r:id="rId19"/>
    <p:sldId id="269" r:id="rId20"/>
    <p:sldId id="270" r:id="rId21"/>
    <p:sldId id="338" r:id="rId22"/>
    <p:sldId id="339" r:id="rId23"/>
    <p:sldId id="271" r:id="rId24"/>
    <p:sldId id="272" r:id="rId25"/>
    <p:sldId id="275" r:id="rId26"/>
    <p:sldId id="280" r:id="rId27"/>
    <p:sldId id="288" r:id="rId28"/>
    <p:sldId id="290" r:id="rId29"/>
    <p:sldId id="291" r:id="rId30"/>
    <p:sldId id="292" r:id="rId31"/>
    <p:sldId id="293" r:id="rId32"/>
    <p:sldId id="294" r:id="rId33"/>
    <p:sldId id="309" r:id="rId34"/>
    <p:sldId id="310" r:id="rId35"/>
    <p:sldId id="311" r:id="rId36"/>
    <p:sldId id="312" r:id="rId37"/>
    <p:sldId id="322" r:id="rId38"/>
    <p:sldId id="323" r:id="rId39"/>
    <p:sldId id="324" r:id="rId40"/>
    <p:sldId id="325" r:id="rId41"/>
    <p:sldId id="326" r:id="rId42"/>
    <p:sldId id="331" r:id="rId43"/>
    <p:sldId id="317" r:id="rId44"/>
    <p:sldId id="327" r:id="rId45"/>
    <p:sldId id="328" r:id="rId46"/>
    <p:sldId id="329" r:id="rId47"/>
    <p:sldId id="296" r:id="rId48"/>
    <p:sldId id="330" r:id="rId49"/>
    <p:sldId id="336" r:id="rId50"/>
    <p:sldId id="337" r:id="rId51"/>
    <p:sldId id="298" r:id="rId52"/>
    <p:sldId id="302" r:id="rId53"/>
    <p:sldId id="301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A66EE-F521-A914-B3A8-2779C784F2F8}" v="2" dt="2023-06-14T19:01:10.586"/>
    <p1510:client id="{2BEE5EB3-F30F-623A-5E09-6CB267A43A6F}" v="2" dt="2023-06-13T06:53:13.640"/>
    <p1510:client id="{365333CC-499F-4A52-B354-3A51D49795C2}" v="7" dt="2022-12-14T14:06:13.718"/>
    <p1510:client id="{3A177CEE-AB33-5C7A-23C4-49F95275D584}" v="1" dt="2023-06-13T12:35:34.172"/>
    <p1510:client id="{44E1757D-8B7C-2483-91FC-B1A4841F61C2}" v="2" dt="2023-06-12T16:37:06.173"/>
    <p1510:client id="{909EEA84-3B62-F7EB-EA01-6C185356D596}" v="4" dt="2023-06-13T16:23:50.646"/>
    <p1510:client id="{96454692-D8DC-5042-F367-E9D3AE7CFDC3}" v="1" dt="2023-05-25T13:56:07.067"/>
    <p1510:client id="{B21AA327-B90A-C1E0-B790-ECD6072F2EDF}" v="6" dt="2023-06-13T17:16:33.759"/>
    <p1510:client id="{CC48B5F3-4B3A-9320-8911-F00A6E0DC229}" v="135" dt="2023-06-14T16:15:08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0DD16-6742-4300-90F8-E00D0EBBB7B0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11A1B-34E4-441A-A199-3E899B37BA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068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11A1B-34E4-441A-A199-3E899B37BA6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35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11A1B-34E4-441A-A199-3E899B37BA6F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678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EAFA7-242F-4EC2-B2AC-8D6874990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7654D6-A9F7-430C-B7F7-66940D78D7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99278-A400-4AE2-8996-1281ABE9B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8F2FC-F966-422B-BC74-8B5D077E6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5690D-663D-41FB-9BEC-F84A6C89A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381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C027F-4000-4DC6-9742-07BD3EF11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4C3BB-FC21-4D4C-9D29-E51541431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325E7-C315-489E-8058-6A6A9BBBD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52273-500F-42D9-A250-02D1B0D5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1C8F4-1171-4BDD-9540-D8A265BCC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326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F7D1F-AA79-4DE9-A9B5-CFD7EAD89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53F7F5-C190-4DAE-8D54-C2AB6336C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F424F-B62D-486C-9902-62A96B36B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E0F80-99DA-4DA4-89D3-488C7FB8E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6B7BE-34A2-41B6-8FCE-8E0A011D8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713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B34CC-2EBF-42C1-9AE4-38B9FF04F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DF58F-A207-404A-B3BA-5BCB5E6A7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FAC56D-3D04-4A4A-A336-47824EDB75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30878-733A-4E76-A55C-12B87E61A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DAAB57-651E-42B8-B0BB-481480C41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68D3CD-9E35-4859-BC81-E75AFE3B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84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98CD7-982B-48E7-86C1-B6A9220BD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04ED1-0DC3-4498-8C0B-4DB5B99D8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1817F-C655-4062-B98D-14C8E433A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B60005-D67B-4A11-9D9F-04570BE850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A048AC-F900-4EA0-9E0D-1E54464601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1EB50D-B7B1-4CEA-A5FA-6C274FB7E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EAA927-AFDB-410F-B9B9-A571D8320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4C0F93-7FCD-41B5-BA2F-9815BAB9C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883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E0DAE-839E-4037-8DAD-50FE55372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5BEAE9-EF1F-476B-B394-AD07DCA74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FB39F1-D5FD-4D5D-B8F8-789E90794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21D910-F1EA-4673-B291-71B8BA8FD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339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6B4D10-345C-4EC5-8047-2252AAC4E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3B62C8-190E-43E2-B2AF-EA617FDDB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6C1A1-5F56-4ECE-90B8-990AEC72A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630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DEF1-D33F-4731-AA36-E997C5253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3E73E-E5B6-4F47-9F22-91A6EFDAD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DB967A-5333-44F9-A2BF-4293F54B6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67843C-B62D-43F8-90F7-5C388277D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DCB44-22F8-4825-8762-ED4CBA5EE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11D03-0764-497B-816F-EDB262891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606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FE76-AF6E-4EA1-9B4D-69D6EC9F9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11AEE0-4571-4906-A8D7-64E43AFBFA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466B89-AF06-424E-A471-90A6433632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31AFDE-47E5-47E7-B371-9EEEF1970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184EBC-34CB-4CE0-A878-5AD5A2262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19DC6D-9966-47A9-AB54-DBC47338D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014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EAA6B-D924-403C-AF8D-924EDDDBF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EF3463-AC7E-4DA9-A6F4-7D6FA41E20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7B642-DB4B-440E-9994-B966FB4F6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83205-1460-45B7-8AF4-D5C831A47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C878E-51D5-4545-B37B-4D6DBE867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8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F4C6A4-8EAD-4644-9F0C-CACC008D58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297368-2418-4D33-8AEE-4375FDA7BF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936B0-6A8F-40D6-AA4B-9DE82A18F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6BD41-FBFC-4314-A0CC-A4BE94EFA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4F285-48BD-4EF7-B378-EC02528FF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135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ECDE46-13F5-4BFA-9D08-E7A3137AA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F705DF-25AA-4337-A437-0A4294B669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CE251-58F8-4655-BA7B-D5D73AE34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AD8E0-93C3-46F9-943D-9803FF612D5B}" type="datetimeFigureOut">
              <a:rPr lang="en-US" smtClean="0"/>
              <a:t>6/16/2023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E7120-685F-4E9C-AB8E-9222A94BF5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A62B6-5EBD-4CD2-AD22-E992DF3102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333A94-2A21-4E7D-82C2-8EF2878C75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14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certifications/student-training-and-certificati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3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3.sv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CE575-1E59-43EC-BAA5-8A8E5CF827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Direct to Student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5CB16B-5CBE-4548-8834-3E6BC40724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End to End Experience</a:t>
            </a:r>
          </a:p>
        </p:txBody>
      </p:sp>
    </p:spTree>
    <p:extLst>
      <p:ext uri="{BB962C8B-B14F-4D97-AF65-F5344CB8AC3E}">
        <p14:creationId xmlns:p14="http://schemas.microsoft.com/office/powerpoint/2010/main" val="1961158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7CAD8D0-8D7E-4533-B00F-74191F124E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431" y="-3227"/>
            <a:ext cx="12665536" cy="656431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A47E98C-25AF-F4EC-B86A-E452442AE42E}"/>
              </a:ext>
            </a:extLst>
          </p:cNvPr>
          <p:cNvSpPr/>
          <p:nvPr/>
        </p:nvSpPr>
        <p:spPr>
          <a:xfrm>
            <a:off x="8368748" y="5101037"/>
            <a:ext cx="3657600" cy="161781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Open the Student Certification page: </a:t>
            </a:r>
            <a:r>
              <a:rPr lang="en-US">
                <a:ea typeface="+mn-lt"/>
                <a:cs typeface="+mn-lt"/>
                <a:hlinkClick r:id="rId3"/>
              </a:rPr>
              <a:t>https://learn.microsoft.com/en-us/certifications/student-training-and-certification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741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&#10;&#10;Description automatically generated with medium confidence">
            <a:extLst>
              <a:ext uri="{FF2B5EF4-FFF2-40B4-BE49-F238E27FC236}">
                <a16:creationId xmlns:a16="http://schemas.microsoft.com/office/drawing/2014/main" id="{5D8C316D-9998-48AD-B620-41A58E154B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205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271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AE4AB31-19A4-4CF8-8289-BC345C47E0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045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55B3499-3486-470A-864D-C76576BBB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531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6EDCE90-F8FA-483E-A7C0-A8574A048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D142EB7-C596-0F3E-642C-379E05BF0B77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Cloud Ready Skills is our partner who manages the distribution of practice test and exam vouchers</a:t>
            </a:r>
          </a:p>
        </p:txBody>
      </p:sp>
    </p:spTree>
    <p:extLst>
      <p:ext uri="{BB962C8B-B14F-4D97-AF65-F5344CB8AC3E}">
        <p14:creationId xmlns:p14="http://schemas.microsoft.com/office/powerpoint/2010/main" val="608091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F1C60C7-2C84-4D5E-B042-22323EA4C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4ADD1D5-C8DD-7C81-A7BF-62902532C12C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We recommend signing-in using a </a:t>
            </a:r>
            <a:r>
              <a:rPr lang="en-US" b="1"/>
              <a:t>personal </a:t>
            </a:r>
            <a:r>
              <a:rPr lang="en-US"/>
              <a:t>Microsoft account such as @outlook.com</a:t>
            </a:r>
          </a:p>
        </p:txBody>
      </p:sp>
    </p:spTree>
    <p:extLst>
      <p:ext uri="{BB962C8B-B14F-4D97-AF65-F5344CB8AC3E}">
        <p14:creationId xmlns:p14="http://schemas.microsoft.com/office/powerpoint/2010/main" val="3863375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4EB959D-11FA-4FB2-80AF-FD838CE2C4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978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D112790-A508-4152-8E9A-EA16E0A1F7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82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email, website&#10;&#10;Description automatically generated">
            <a:extLst>
              <a:ext uri="{FF2B5EF4-FFF2-40B4-BE49-F238E27FC236}">
                <a16:creationId xmlns:a16="http://schemas.microsoft.com/office/drawing/2014/main" id="{349EFB6F-45F7-4FFC-8411-FD8C14FAC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B72F716-5B9F-D405-5E6C-13319CF0C249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Type in the name of your university and the country (e.g., University of Portsmouth and United Kingdom)</a:t>
            </a:r>
          </a:p>
        </p:txBody>
      </p:sp>
    </p:spTree>
    <p:extLst>
      <p:ext uri="{BB962C8B-B14F-4D97-AF65-F5344CB8AC3E}">
        <p14:creationId xmlns:p14="http://schemas.microsoft.com/office/powerpoint/2010/main" val="1278464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DE3E4B7-3CC1-4346-8287-90A6775697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8BAF9E5-2E51-C076-665F-7203619099CE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Now, we ask that you verify your academic status</a:t>
            </a:r>
          </a:p>
        </p:txBody>
      </p:sp>
    </p:spTree>
    <p:extLst>
      <p:ext uri="{BB962C8B-B14F-4D97-AF65-F5344CB8AC3E}">
        <p14:creationId xmlns:p14="http://schemas.microsoft.com/office/powerpoint/2010/main" val="341990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7EA7414-B165-473E-88CE-6EE5BA9434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639" y="316125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425C0E1-EE96-CFD2-787B-F75342632333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Select the school email address and enter yours. E.g., up1234567@myport.ac.uk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1231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39B141-F33B-437B-AEB2-89CBB6958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709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email, website&#10;&#10;Description automatically generated">
            <a:extLst>
              <a:ext uri="{FF2B5EF4-FFF2-40B4-BE49-F238E27FC236}">
                <a16:creationId xmlns:a16="http://schemas.microsoft.com/office/drawing/2014/main" id="{C3BC592F-125B-4F42-A038-96EBCCD85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56C772D-73DD-F7D1-2F80-FEBDCFFDCBE6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proceed to select any of the available Microsoft Fundamentals</a:t>
            </a:r>
          </a:p>
        </p:txBody>
      </p:sp>
    </p:spTree>
    <p:extLst>
      <p:ext uri="{BB962C8B-B14F-4D97-AF65-F5344CB8AC3E}">
        <p14:creationId xmlns:p14="http://schemas.microsoft.com/office/powerpoint/2010/main" val="774826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3028311-894E-0037-6E8C-C58B9F0B9A24}"/>
              </a:ext>
            </a:extLst>
          </p:cNvPr>
          <p:cNvGrpSpPr/>
          <p:nvPr/>
        </p:nvGrpSpPr>
        <p:grpSpPr>
          <a:xfrm>
            <a:off x="292493" y="0"/>
            <a:ext cx="11607013" cy="6858000"/>
            <a:chOff x="292493" y="0"/>
            <a:chExt cx="11607013" cy="6858000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B04A29E7-7273-FB07-AAEE-4B4872BB2A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2493" y="0"/>
              <a:ext cx="11607013" cy="6858000"/>
            </a:xfrm>
            <a:prstGeom prst="rect">
              <a:avLst/>
            </a:prstGeom>
          </p:spPr>
        </p:pic>
        <p:pic>
          <p:nvPicPr>
            <p:cNvPr id="5" name="Graphic 4" descr="Right pointing backhand index with solid fill">
              <a:extLst>
                <a:ext uri="{FF2B5EF4-FFF2-40B4-BE49-F238E27FC236}">
                  <a16:creationId xmlns:a16="http://schemas.microsoft.com/office/drawing/2014/main" id="{EFDDBBD3-BDC1-D864-A084-EE7CA16E04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3403600" y="4241799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320EB91-A09B-C8F8-F285-B51437F882DE}"/>
              </a:ext>
            </a:extLst>
          </p:cNvPr>
          <p:cNvSpPr/>
          <p:nvPr/>
        </p:nvSpPr>
        <p:spPr>
          <a:xfrm>
            <a:off x="8368748" y="5336352"/>
            <a:ext cx="3657600" cy="13825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You are presented with the Learn, Prepare, Certify. At any time, you can self-attest that you completed the learning stage</a:t>
            </a:r>
          </a:p>
        </p:txBody>
      </p:sp>
    </p:spTree>
    <p:extLst>
      <p:ext uri="{BB962C8B-B14F-4D97-AF65-F5344CB8AC3E}">
        <p14:creationId xmlns:p14="http://schemas.microsoft.com/office/powerpoint/2010/main" val="756848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854E833-8B6B-0E28-FECE-30F724ED2A3C}"/>
              </a:ext>
            </a:extLst>
          </p:cNvPr>
          <p:cNvGrpSpPr/>
          <p:nvPr/>
        </p:nvGrpSpPr>
        <p:grpSpPr>
          <a:xfrm>
            <a:off x="292493" y="0"/>
            <a:ext cx="11607013" cy="6858000"/>
            <a:chOff x="292493" y="0"/>
            <a:chExt cx="11607013" cy="6858000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5BC78FA-D0FD-C810-D574-D542A89AB9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2493" y="0"/>
              <a:ext cx="11607013" cy="6858000"/>
            </a:xfrm>
            <a:prstGeom prst="rect">
              <a:avLst/>
            </a:prstGeom>
          </p:spPr>
        </p:pic>
        <p:pic>
          <p:nvPicPr>
            <p:cNvPr id="6" name="Graphic 5" descr="Right pointing backhand index with solid fill">
              <a:extLst>
                <a:ext uri="{FF2B5EF4-FFF2-40B4-BE49-F238E27FC236}">
                  <a16:creationId xmlns:a16="http://schemas.microsoft.com/office/drawing/2014/main" id="{D33AAE49-218A-3992-EF7C-95C767D3E47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16000" y="2184399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760CD22B-62EE-1412-2291-3C990F069F44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review the learning materials on Learn</a:t>
            </a:r>
          </a:p>
        </p:txBody>
      </p:sp>
    </p:spTree>
    <p:extLst>
      <p:ext uri="{BB962C8B-B14F-4D97-AF65-F5344CB8AC3E}">
        <p14:creationId xmlns:p14="http://schemas.microsoft.com/office/powerpoint/2010/main" val="1155639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0909681-022E-21E1-82DF-019720EBC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761" y="0"/>
            <a:ext cx="10804477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A2F0D27-9937-1109-240C-08D49702AF20}"/>
              </a:ext>
            </a:extLst>
          </p:cNvPr>
          <p:cNvSpPr/>
          <p:nvPr/>
        </p:nvSpPr>
        <p:spPr>
          <a:xfrm>
            <a:off x="8368748" y="5397803"/>
            <a:ext cx="3657600" cy="132104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This is an example of a collection of Learning Path on Microsoft Learn. You can sign into Microsoft Learn to save your learning progress.</a:t>
            </a:r>
          </a:p>
        </p:txBody>
      </p:sp>
    </p:spTree>
    <p:extLst>
      <p:ext uri="{BB962C8B-B14F-4D97-AF65-F5344CB8AC3E}">
        <p14:creationId xmlns:p14="http://schemas.microsoft.com/office/powerpoint/2010/main" val="956443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0F9260-B948-B393-AFEC-D406F2531E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786" y="0"/>
            <a:ext cx="9704428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7F2A03E-3268-8F67-5162-B80B964CCF46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You can sign into Microsoft Learn using your personal Microsoft account, or you school account</a:t>
            </a:r>
          </a:p>
        </p:txBody>
      </p:sp>
    </p:spTree>
    <p:extLst>
      <p:ext uri="{BB962C8B-B14F-4D97-AF65-F5344CB8AC3E}">
        <p14:creationId xmlns:p14="http://schemas.microsoft.com/office/powerpoint/2010/main" val="2776656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5E9821-8E53-A8DF-2230-428F7B5C9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20" y="0"/>
            <a:ext cx="1062796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B2F5652-EB3E-BD63-6B4C-FBF574EE4238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When you are signed in, your learning progress is saved</a:t>
            </a:r>
          </a:p>
        </p:txBody>
      </p:sp>
    </p:spTree>
    <p:extLst>
      <p:ext uri="{BB962C8B-B14F-4D97-AF65-F5344CB8AC3E}">
        <p14:creationId xmlns:p14="http://schemas.microsoft.com/office/powerpoint/2010/main" val="3812922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48F0FA4-15BF-4CB4-8B7D-1638BBA76514}"/>
              </a:ext>
            </a:extLst>
          </p:cNvPr>
          <p:cNvGrpSpPr/>
          <p:nvPr/>
        </p:nvGrpSpPr>
        <p:grpSpPr>
          <a:xfrm>
            <a:off x="292493" y="0"/>
            <a:ext cx="11607013" cy="6858000"/>
            <a:chOff x="292493" y="0"/>
            <a:chExt cx="11607013" cy="68580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02024C2-A9F1-0C2A-D724-24D329A55E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2493" y="0"/>
              <a:ext cx="11607013" cy="6858000"/>
            </a:xfrm>
            <a:prstGeom prst="rect">
              <a:avLst/>
            </a:prstGeom>
          </p:spPr>
        </p:pic>
        <p:pic>
          <p:nvPicPr>
            <p:cNvPr id="6" name="Graphic 5" descr="Right pointing backhand index with solid fill">
              <a:extLst>
                <a:ext uri="{FF2B5EF4-FFF2-40B4-BE49-F238E27FC236}">
                  <a16:creationId xmlns:a16="http://schemas.microsoft.com/office/drawing/2014/main" id="{72483ECD-C2A4-483F-9E25-AA55CF770CB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75266" y="3293532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FDD14726-05D9-9DC2-7675-8421056C759C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Back at the Cloud Ready site, you can also review an Exam cram (for those exam which has it)</a:t>
            </a:r>
          </a:p>
        </p:txBody>
      </p:sp>
    </p:spTree>
    <p:extLst>
      <p:ext uri="{BB962C8B-B14F-4D97-AF65-F5344CB8AC3E}">
        <p14:creationId xmlns:p14="http://schemas.microsoft.com/office/powerpoint/2010/main" val="664779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688855F8-B15F-4961-88A4-88D3B2FB84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1BD2D7F-E2A3-3E0B-8386-900DDE49BDB0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Exam cram is a recording of exam preparation session</a:t>
            </a:r>
          </a:p>
        </p:txBody>
      </p:sp>
    </p:spTree>
    <p:extLst>
      <p:ext uri="{BB962C8B-B14F-4D97-AF65-F5344CB8AC3E}">
        <p14:creationId xmlns:p14="http://schemas.microsoft.com/office/powerpoint/2010/main" val="2692253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CCD9F14-3B2D-4B40-9B65-41C9AC9435D3}"/>
              </a:ext>
            </a:extLst>
          </p:cNvPr>
          <p:cNvGrpSpPr/>
          <p:nvPr/>
        </p:nvGrpSpPr>
        <p:grpSpPr>
          <a:xfrm>
            <a:off x="257122" y="0"/>
            <a:ext cx="11677756" cy="6858000"/>
            <a:chOff x="257122" y="0"/>
            <a:chExt cx="11677756" cy="685800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B287ED5-DB0D-B0FC-7F45-820EBBE0B9E2}"/>
                </a:ext>
              </a:extLst>
            </p:cNvPr>
            <p:cNvGrpSpPr/>
            <p:nvPr/>
          </p:nvGrpSpPr>
          <p:grpSpPr>
            <a:xfrm>
              <a:off x="257122" y="0"/>
              <a:ext cx="11677756" cy="6858000"/>
              <a:chOff x="257122" y="0"/>
              <a:chExt cx="11677756" cy="6858000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13F31B9B-1927-BF6C-CC74-6C6B3AF653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57122" y="0"/>
                <a:ext cx="11677756" cy="6858000"/>
              </a:xfrm>
              <a:prstGeom prst="rect">
                <a:avLst/>
              </a:prstGeom>
            </p:spPr>
          </p:pic>
          <p:pic>
            <p:nvPicPr>
              <p:cNvPr id="9" name="Graphic 8" descr="Cursor outline">
                <a:extLst>
                  <a:ext uri="{FF2B5EF4-FFF2-40B4-BE49-F238E27FC236}">
                    <a16:creationId xmlns:a16="http://schemas.microsoft.com/office/drawing/2014/main" id="{CA7A7747-200C-8021-E2BB-90AD76F2322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1134895" y="2154676"/>
                <a:ext cx="557718" cy="557718"/>
              </a:xfrm>
              <a:prstGeom prst="rect">
                <a:avLst/>
              </a:prstGeom>
            </p:spPr>
          </p:pic>
        </p:grpSp>
        <p:pic>
          <p:nvPicPr>
            <p:cNvPr id="10" name="Graphic 9" descr="Right pointing backhand index with solid fill">
              <a:extLst>
                <a:ext uri="{FF2B5EF4-FFF2-40B4-BE49-F238E27FC236}">
                  <a16:creationId xmlns:a16="http://schemas.microsoft.com/office/drawing/2014/main" id="{CD705EBB-0A57-E9BB-07DF-72448AE4A65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6200000">
              <a:off x="7518399" y="2362199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9B8D22E7-3B25-7C8C-8E7F-C38BFADCF297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Once you self-attest that you completed learning stage, you can claim do a practice test</a:t>
            </a:r>
          </a:p>
        </p:txBody>
      </p:sp>
    </p:spTree>
    <p:extLst>
      <p:ext uri="{BB962C8B-B14F-4D97-AF65-F5344CB8AC3E}">
        <p14:creationId xmlns:p14="http://schemas.microsoft.com/office/powerpoint/2010/main" val="14127649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F35F5C-8081-6C3B-2A25-BB8511920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50" y="352425"/>
            <a:ext cx="10706100" cy="61531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83A742-EB65-EFC1-EF39-20CC0E2997BD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now practice for your Exam!</a:t>
            </a:r>
          </a:p>
        </p:txBody>
      </p:sp>
    </p:spTree>
    <p:extLst>
      <p:ext uri="{BB962C8B-B14F-4D97-AF65-F5344CB8AC3E}">
        <p14:creationId xmlns:p14="http://schemas.microsoft.com/office/powerpoint/2010/main" val="18929464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816F7C3-58EF-9A0B-376C-60615FF13973}"/>
              </a:ext>
            </a:extLst>
          </p:cNvPr>
          <p:cNvGrpSpPr/>
          <p:nvPr/>
        </p:nvGrpSpPr>
        <p:grpSpPr>
          <a:xfrm>
            <a:off x="0" y="890665"/>
            <a:ext cx="12192000" cy="5076669"/>
            <a:chOff x="0" y="890665"/>
            <a:chExt cx="12192000" cy="5076669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81B19D27-68AA-3A6D-A4E7-206DA5DAC0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890665"/>
              <a:ext cx="12192000" cy="5076669"/>
            </a:xfrm>
            <a:prstGeom prst="rect">
              <a:avLst/>
            </a:prstGeom>
          </p:spPr>
        </p:pic>
        <p:pic>
          <p:nvPicPr>
            <p:cNvPr id="5" name="Graphic 4" descr="Right pointing backhand index with solid fill">
              <a:extLst>
                <a:ext uri="{FF2B5EF4-FFF2-40B4-BE49-F238E27FC236}">
                  <a16:creationId xmlns:a16="http://schemas.microsoft.com/office/drawing/2014/main" id="{E0E09B26-4F73-EB97-55CF-F622F0AB24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1569148" y="2971799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3C1C7FA-6F82-2019-2307-79AD16D6C615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Now, claim your Free Exam Voucher!</a:t>
            </a:r>
          </a:p>
        </p:txBody>
      </p:sp>
    </p:spTree>
    <p:extLst>
      <p:ext uri="{BB962C8B-B14F-4D97-AF65-F5344CB8AC3E}">
        <p14:creationId xmlns:p14="http://schemas.microsoft.com/office/powerpoint/2010/main" val="35046984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9CD0EA-B77F-C6C1-6BA0-31412574F048}"/>
              </a:ext>
            </a:extLst>
          </p:cNvPr>
          <p:cNvGrpSpPr/>
          <p:nvPr/>
        </p:nvGrpSpPr>
        <p:grpSpPr>
          <a:xfrm>
            <a:off x="0" y="890665"/>
            <a:ext cx="12192000" cy="5076669"/>
            <a:chOff x="0" y="890665"/>
            <a:chExt cx="12192000" cy="507666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6B3CE00-B8EC-4B87-F7EE-7DD528C1AFB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890665"/>
              <a:ext cx="12192000" cy="5076669"/>
            </a:xfrm>
            <a:prstGeom prst="rect">
              <a:avLst/>
            </a:prstGeom>
          </p:spPr>
        </p:pic>
        <p:pic>
          <p:nvPicPr>
            <p:cNvPr id="6" name="Graphic 5" descr="Right pointing backhand index with solid fill">
              <a:extLst>
                <a:ext uri="{FF2B5EF4-FFF2-40B4-BE49-F238E27FC236}">
                  <a16:creationId xmlns:a16="http://schemas.microsoft.com/office/drawing/2014/main" id="{B5593A0F-4B01-A50E-34B9-B77C42BF3F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8622748" y="4165599"/>
              <a:ext cx="457200" cy="457200"/>
            </a:xfrm>
            <a:prstGeom prst="rect">
              <a:avLst/>
            </a:prstGeom>
          </p:spPr>
        </p:pic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B2F9D1FA-EBCE-6028-53D3-4AF24BC09DC5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learn more about taking a Microsoft exam with Pearson Vue</a:t>
            </a:r>
          </a:p>
        </p:txBody>
      </p:sp>
    </p:spTree>
    <p:extLst>
      <p:ext uri="{BB962C8B-B14F-4D97-AF65-F5344CB8AC3E}">
        <p14:creationId xmlns:p14="http://schemas.microsoft.com/office/powerpoint/2010/main" val="935834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9E9BDA3-713F-4CAA-8C5F-6FD4446A8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BAF4B78-1AAB-8FBB-0FB5-224B8CA95DCB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The exam will be delivered using Pearson Vue platform</a:t>
            </a:r>
          </a:p>
        </p:txBody>
      </p:sp>
    </p:spTree>
    <p:extLst>
      <p:ext uri="{BB962C8B-B14F-4D97-AF65-F5344CB8AC3E}">
        <p14:creationId xmlns:p14="http://schemas.microsoft.com/office/powerpoint/2010/main" val="25572185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AF46216-D7A5-A304-1D98-F84BB6BA816B}"/>
              </a:ext>
            </a:extLst>
          </p:cNvPr>
          <p:cNvGrpSpPr/>
          <p:nvPr/>
        </p:nvGrpSpPr>
        <p:grpSpPr>
          <a:xfrm>
            <a:off x="0" y="890665"/>
            <a:ext cx="12192000" cy="5076669"/>
            <a:chOff x="0" y="890665"/>
            <a:chExt cx="12192000" cy="507666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73917CA-CDDB-0002-3B1C-7EBF13EBE1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890665"/>
              <a:ext cx="12192000" cy="5076669"/>
            </a:xfrm>
            <a:prstGeom prst="rect">
              <a:avLst/>
            </a:prstGeom>
          </p:spPr>
        </p:pic>
        <p:pic>
          <p:nvPicPr>
            <p:cNvPr id="6" name="Graphic 5" descr="Right pointing backhand index with solid fill">
              <a:extLst>
                <a:ext uri="{FF2B5EF4-FFF2-40B4-BE49-F238E27FC236}">
                  <a16:creationId xmlns:a16="http://schemas.microsoft.com/office/drawing/2014/main" id="{ADA19C1F-9DAA-4ACF-9295-B70BA48A9DF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9088415" y="4851399"/>
              <a:ext cx="457200" cy="457200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45A9DA7B-D99E-6FB6-C678-B41E9108B3EE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also learn about requesting </a:t>
            </a:r>
            <a:r>
              <a:rPr lang="en-US" err="1"/>
              <a:t>accomodations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0213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4E2F8-E4C2-4360-8EEB-572E404E6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574F471-0AFF-D42E-0513-644BF7E2CB4D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can also learn about requesting </a:t>
            </a:r>
            <a:r>
              <a:rPr lang="en-US" err="1"/>
              <a:t>accomodations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521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9908860-DB36-6EB2-5FD5-117474909708}"/>
              </a:ext>
            </a:extLst>
          </p:cNvPr>
          <p:cNvGrpSpPr/>
          <p:nvPr/>
        </p:nvGrpSpPr>
        <p:grpSpPr>
          <a:xfrm>
            <a:off x="0" y="508832"/>
            <a:ext cx="12192000" cy="5840336"/>
            <a:chOff x="0" y="508832"/>
            <a:chExt cx="12192000" cy="584033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B2B71C3-6360-4624-6495-8032ACC8512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508832"/>
              <a:ext cx="12192000" cy="5840336"/>
            </a:xfrm>
            <a:prstGeom prst="rect">
              <a:avLst/>
            </a:prstGeom>
          </p:spPr>
        </p:pic>
        <p:pic>
          <p:nvPicPr>
            <p:cNvPr id="5" name="Graphic 4" descr="Cursor outline">
              <a:extLst>
                <a:ext uri="{FF2B5EF4-FFF2-40B4-BE49-F238E27FC236}">
                  <a16:creationId xmlns:a16="http://schemas.microsoft.com/office/drawing/2014/main" id="{D06A30B0-79AD-707D-C05E-5B4592B8CC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734358" y="3665165"/>
              <a:ext cx="557718" cy="557718"/>
            </a:xfrm>
            <a:prstGeom prst="rect">
              <a:avLst/>
            </a:prstGeom>
          </p:spPr>
        </p:pic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D382453F-7359-6E50-0DB2-F7B6D1E616CF}"/>
              </a:ext>
            </a:extLst>
          </p:cNvPr>
          <p:cNvSpPr/>
          <p:nvPr/>
        </p:nvSpPr>
        <p:spPr>
          <a:xfrm>
            <a:off x="4267200" y="5662728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You’ve completed your learning. You’ve practiced for your exam. Now, go and book your exam!</a:t>
            </a:r>
          </a:p>
        </p:txBody>
      </p:sp>
      <p:pic>
        <p:nvPicPr>
          <p:cNvPr id="7" name="Graphic 6" descr="Right pointing backhand index with solid fill">
            <a:extLst>
              <a:ext uri="{FF2B5EF4-FFF2-40B4-BE49-F238E27FC236}">
                <a16:creationId xmlns:a16="http://schemas.microsoft.com/office/drawing/2014/main" id="{16AA60D6-65F0-0C25-A378-A298333400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6200000">
            <a:off x="10502348" y="5827044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341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97CF76-1D76-40A5-2CD1-C45C8EE2B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01" y="0"/>
            <a:ext cx="11334997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BCBCEE1-F726-DD17-1790-BA21ABE7A59F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will be taken to the Exam page</a:t>
            </a:r>
          </a:p>
        </p:txBody>
      </p:sp>
    </p:spTree>
    <p:extLst>
      <p:ext uri="{BB962C8B-B14F-4D97-AF65-F5344CB8AC3E}">
        <p14:creationId xmlns:p14="http://schemas.microsoft.com/office/powerpoint/2010/main" val="1561411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5C9D851-4308-4758-A5C6-847FEC60D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AA8EF85-65A7-735A-9241-486658D6C094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Scroll down and Schedule with Pearson Vue</a:t>
            </a:r>
          </a:p>
        </p:txBody>
      </p:sp>
    </p:spTree>
    <p:extLst>
      <p:ext uri="{BB962C8B-B14F-4D97-AF65-F5344CB8AC3E}">
        <p14:creationId xmlns:p14="http://schemas.microsoft.com/office/powerpoint/2010/main" val="3611348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A2B8A1D-F9E5-4CA5-BF58-B6B3AB043C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7B371DE-5E3A-83D4-D45C-3E5802D06127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/>
              <a:t>If prompted, sign in using your personal Microsoft account. If you have verified your academic status, you should see a green check mark when you select Student as Job Title</a:t>
            </a:r>
          </a:p>
        </p:txBody>
      </p:sp>
    </p:spTree>
    <p:extLst>
      <p:ext uri="{BB962C8B-B14F-4D97-AF65-F5344CB8AC3E}">
        <p14:creationId xmlns:p14="http://schemas.microsoft.com/office/powerpoint/2010/main" val="38094304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90A2C567-B00D-4EC5-A1A8-210EEE02D0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47DBAE7-26F1-0977-4AC4-61D802DFBE47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Click continue</a:t>
            </a:r>
          </a:p>
        </p:txBody>
      </p:sp>
    </p:spTree>
    <p:extLst>
      <p:ext uri="{BB962C8B-B14F-4D97-AF65-F5344CB8AC3E}">
        <p14:creationId xmlns:p14="http://schemas.microsoft.com/office/powerpoint/2010/main" val="29272715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CA882C-0F3E-AA09-47CB-9C52F6AAE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5" y="723900"/>
            <a:ext cx="9620250" cy="54102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816D9C-8B2B-1993-3959-6AF91BA81DD0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Click Schedule Exam</a:t>
            </a:r>
          </a:p>
        </p:txBody>
      </p:sp>
    </p:spTree>
    <p:extLst>
      <p:ext uri="{BB962C8B-B14F-4D97-AF65-F5344CB8AC3E}">
        <p14:creationId xmlns:p14="http://schemas.microsoft.com/office/powerpoint/2010/main" val="24248873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8A56D5CB-7568-45EF-AB7F-CC5DA41E9C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598F217-1735-457E-B5C6-A1EDC818D598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Follow the registration process</a:t>
            </a:r>
          </a:p>
        </p:txBody>
      </p:sp>
    </p:spTree>
    <p:extLst>
      <p:ext uri="{BB962C8B-B14F-4D97-AF65-F5344CB8AC3E}">
        <p14:creationId xmlns:p14="http://schemas.microsoft.com/office/powerpoint/2010/main" val="27455711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0B99F77-2CF5-414E-9F96-36830B1DF3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3295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728A0B66-5E6E-4031-A1AC-AED3AE0B6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0315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60ED029-2DFB-4302-A111-CEE0635B68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003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B1A9534-CDCE-4514-A10A-F8A340F89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393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A93E726-C632-4D48-BA5B-F41776EE34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5655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F5A8265-5BFE-4CA7-B376-577CBE47CF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1909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DD24FD2-C178-4B99-9610-C7025AB31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1CA539A-E2D4-AD16-8AC8-5CFD4DF86CBB}"/>
              </a:ext>
            </a:extLst>
          </p:cNvPr>
          <p:cNvSpPr/>
          <p:nvPr/>
        </p:nvSpPr>
        <p:spPr>
          <a:xfrm>
            <a:off x="241624" y="5610468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At this stage, you should see the price for the exam. You will need to redeem the exam voucher next.</a:t>
            </a:r>
          </a:p>
        </p:txBody>
      </p:sp>
    </p:spTree>
    <p:extLst>
      <p:ext uri="{BB962C8B-B14F-4D97-AF65-F5344CB8AC3E}">
        <p14:creationId xmlns:p14="http://schemas.microsoft.com/office/powerpoint/2010/main" val="39548044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AA7CF3F-7306-4CE2-B7C5-229A228758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81F9BF6-3780-0883-737C-0CE289C8737F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Add your voucher code</a:t>
            </a:r>
          </a:p>
        </p:txBody>
      </p:sp>
    </p:spTree>
    <p:extLst>
      <p:ext uri="{BB962C8B-B14F-4D97-AF65-F5344CB8AC3E}">
        <p14:creationId xmlns:p14="http://schemas.microsoft.com/office/powerpoint/2010/main" val="9346603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FB62AB3-FFE3-4A79-4238-130C587F8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8832"/>
            <a:ext cx="12192000" cy="5840336"/>
          </a:xfrm>
          <a:prstGeom prst="rect">
            <a:avLst/>
          </a:prstGeom>
        </p:spPr>
      </p:pic>
      <p:pic>
        <p:nvPicPr>
          <p:cNvPr id="8" name="Graphic 7" descr="Right pointing backhand index with solid fill">
            <a:extLst>
              <a:ext uri="{FF2B5EF4-FFF2-40B4-BE49-F238E27FC236}">
                <a16:creationId xmlns:a16="http://schemas.microsoft.com/office/drawing/2014/main" id="{4D2C547F-3FF5-F869-E5ED-1F88F7E081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>
            <a:off x="10603948" y="2743199"/>
            <a:ext cx="457200" cy="4572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2AC8A58-4D8B-84C6-01FB-E66C810B86AB}"/>
              </a:ext>
            </a:extLst>
          </p:cNvPr>
          <p:cNvSpPr/>
          <p:nvPr/>
        </p:nvSpPr>
        <p:spPr>
          <a:xfrm>
            <a:off x="4267200" y="5721994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Copy the voucher code from the Cloud Ready site</a:t>
            </a:r>
          </a:p>
        </p:txBody>
      </p:sp>
    </p:spTree>
    <p:extLst>
      <p:ext uri="{BB962C8B-B14F-4D97-AF65-F5344CB8AC3E}">
        <p14:creationId xmlns:p14="http://schemas.microsoft.com/office/powerpoint/2010/main" val="12977006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404F92B-02F0-419D-B665-544C03F2D4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13FB50-6662-D27A-089E-43D31ACE0BB4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Paste it to the exam payment form</a:t>
            </a:r>
          </a:p>
        </p:txBody>
      </p:sp>
    </p:spTree>
    <p:extLst>
      <p:ext uri="{BB962C8B-B14F-4D97-AF65-F5344CB8AC3E}">
        <p14:creationId xmlns:p14="http://schemas.microsoft.com/office/powerpoint/2010/main" val="250477234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6192285-6699-3073-EF8E-CB580F955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17" y="711060"/>
            <a:ext cx="11970365" cy="54358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8BAB713-076A-E1D1-D99D-C37419AAD420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You should now see 0 for the exam fee</a:t>
            </a:r>
          </a:p>
        </p:txBody>
      </p:sp>
    </p:spTree>
    <p:extLst>
      <p:ext uri="{BB962C8B-B14F-4D97-AF65-F5344CB8AC3E}">
        <p14:creationId xmlns:p14="http://schemas.microsoft.com/office/powerpoint/2010/main" val="25570949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F3367A-E026-FE47-1D38-C9B6D340E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781050"/>
            <a:ext cx="12001500" cy="52959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4EFF373-1F41-A1EA-01BA-1833DFFA229B}"/>
              </a:ext>
            </a:extLst>
          </p:cNvPr>
          <p:cNvSpPr/>
          <p:nvPr/>
        </p:nvSpPr>
        <p:spPr>
          <a:xfrm>
            <a:off x="241624" y="5610468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Good luck on your exam!!</a:t>
            </a:r>
          </a:p>
        </p:txBody>
      </p:sp>
    </p:spTree>
    <p:extLst>
      <p:ext uri="{BB962C8B-B14F-4D97-AF65-F5344CB8AC3E}">
        <p14:creationId xmlns:p14="http://schemas.microsoft.com/office/powerpoint/2010/main" val="39543518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0BDB9F-99CD-0B29-E120-04F941C1B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8832"/>
            <a:ext cx="12192000" cy="584033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359D3BC-C271-9DC1-1871-40F6F2B0B2DB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When you go back to Cloud Ready, your exam status should be reflected (there might be 24 hour delay)</a:t>
            </a:r>
          </a:p>
        </p:txBody>
      </p:sp>
    </p:spTree>
    <p:extLst>
      <p:ext uri="{BB962C8B-B14F-4D97-AF65-F5344CB8AC3E}">
        <p14:creationId xmlns:p14="http://schemas.microsoft.com/office/powerpoint/2010/main" val="133902049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5665FCD-26BE-0D55-6426-E070525E6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8832"/>
            <a:ext cx="12192000" cy="584033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D1D663-EBFA-F335-3514-E00241644EED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If you passed your exam, congrats! Now you can share your achievement.</a:t>
            </a:r>
          </a:p>
        </p:txBody>
      </p:sp>
    </p:spTree>
    <p:extLst>
      <p:ext uri="{BB962C8B-B14F-4D97-AF65-F5344CB8AC3E}">
        <p14:creationId xmlns:p14="http://schemas.microsoft.com/office/powerpoint/2010/main" val="31809863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751826C-FBA1-4242-A7B5-1B67241DA3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439" y="584054"/>
            <a:ext cx="10135121" cy="5689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194CBA5-AD9D-4EBC-AF1B-E97DCEBE5416}"/>
              </a:ext>
            </a:extLst>
          </p:cNvPr>
          <p:cNvSpPr/>
          <p:nvPr/>
        </p:nvSpPr>
        <p:spPr>
          <a:xfrm>
            <a:off x="8368748" y="5705061"/>
            <a:ext cx="3657600" cy="101379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Get your badge and share it out!</a:t>
            </a:r>
          </a:p>
        </p:txBody>
      </p:sp>
    </p:spTree>
    <p:extLst>
      <p:ext uri="{BB962C8B-B14F-4D97-AF65-F5344CB8AC3E}">
        <p14:creationId xmlns:p14="http://schemas.microsoft.com/office/powerpoint/2010/main" val="1273233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2a8c9674-2f4c-48c2-85ae-3adf84a1a702" xsi:nil="true"/>
    <lcf76f155ced4ddcb4097134ff3c332f xmlns="2a8c9674-2f4c-48c2-85ae-3adf84a1a702">
      <Terms xmlns="http://schemas.microsoft.com/office/infopath/2007/PartnerControls"/>
    </lcf76f155ced4ddcb4097134ff3c332f>
    <TaxCatchAll xmlns="1cbbbc57-0850-444a-9c20-c1c22d29625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EC19304E161246A5DEA8BC27D96CDF" ma:contentTypeVersion="15" ma:contentTypeDescription="Create a new document." ma:contentTypeScope="" ma:versionID="efd6835241b51b746a4c5716ae9342ff">
  <xsd:schema xmlns:xsd="http://www.w3.org/2001/XMLSchema" xmlns:xs="http://www.w3.org/2001/XMLSchema" xmlns:p="http://schemas.microsoft.com/office/2006/metadata/properties" xmlns:ns2="2a8c9674-2f4c-48c2-85ae-3adf84a1a702" xmlns:ns3="1cbbbc57-0850-444a-9c20-c1c22d296254" targetNamespace="http://schemas.microsoft.com/office/2006/metadata/properties" ma:root="true" ma:fieldsID="296ffed16cffb220ab22f7cd4a978969" ns2:_="" ns3:_="">
    <xsd:import namespace="2a8c9674-2f4c-48c2-85ae-3adf84a1a702"/>
    <xsd:import namespace="1cbbbc57-0850-444a-9c20-c1c22d29625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a8c9674-2f4c-48c2-85ae-3adf84a1a70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GenerationTime" ma:index="1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1352c42f-8acf-4831-98ca-23dea7a6f08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bbbc57-0850-444a-9c20-c1c22d296254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595361eb-5e2c-4c39-b571-ac4656f52091}" ma:internalName="TaxCatchAll" ma:showField="CatchAllData" ma:web="1cbbbc57-0850-444a-9c20-c1c22d29625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1ABFF64-120B-4242-852F-1D8B6ECAA98F}">
  <ds:schemaRefs>
    <ds:schemaRef ds:uri="04e0a8a2-eeaf-400b-b765-b41f1c359ac2"/>
    <ds:schemaRef ds:uri="1cbbbc57-0850-444a-9c20-c1c22d296254"/>
    <ds:schemaRef ds:uri="230e9df3-be65-4c73-a93b-d1236ebd677e"/>
    <ds:schemaRef ds:uri="2a8c9674-2f4c-48c2-85ae-3adf84a1a702"/>
    <ds:schemaRef ds:uri="78709d45-09f3-4b84-8f02-1513063e033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24899E5-3B27-448A-A366-39B582DFCF7A}">
  <ds:schemaRefs>
    <ds:schemaRef ds:uri="1cbbbc57-0850-444a-9c20-c1c22d296254"/>
    <ds:schemaRef ds:uri="2a8c9674-2f4c-48c2-85ae-3adf84a1a70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55168B1-988C-4A8D-83BC-258C524E7AA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Office Theme</vt:lpstr>
      <vt:lpstr>Direct to Student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Direct to Student </dc:title>
  <dc:creator>Jonathan Sanito</dc:creator>
  <cp:revision>2</cp:revision>
  <dcterms:created xsi:type="dcterms:W3CDTF">2022-03-30T08:39:45Z</dcterms:created>
  <dcterms:modified xsi:type="dcterms:W3CDTF">2023-06-16T09:13:51Z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34972100.0000000</vt:lpwstr>
  </property>
  <property fmtid="{D5CDD505-2E9C-101B-9397-08002B2CF9AE}" pid="3" name="ContentTypeId">
    <vt:lpwstr>0x010100E1EC19304E161246A5DEA8BC27D96CDF</vt:lpwstr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</Properties>
</file>